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notesSlides/notesSlide23.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24.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notesSlides/notesSlide25.xml" ContentType="application/vnd.openxmlformats-officedocument.presentationml.notesSlide+xml"/>
  <Override PartName="/ppt/theme/themeOverride38.xml" ContentType="application/vnd.openxmlformats-officedocument.themeOverride+xml"/>
  <Override PartName="/ppt/notesSlides/notesSlide26.xml" ContentType="application/vnd.openxmlformats-officedocument.presentationml.notesSlide+xml"/>
  <Override PartName="/ppt/theme/themeOverride39.xml" ContentType="application/vnd.openxmlformats-officedocument.themeOverride+xml"/>
  <Override PartName="/ppt/theme/themeOverride40.xml" ContentType="application/vnd.openxmlformats-officedocument.themeOverride+xml"/>
  <Override PartName="/ppt/notesSlides/notesSlide27.xml" ContentType="application/vnd.openxmlformats-officedocument.presentationml.notesSlide+xml"/>
  <Override PartName="/ppt/theme/themeOverride41.xml" ContentType="application/vnd.openxmlformats-officedocument.themeOverride+xml"/>
  <Override PartName="/ppt/notesSlides/notesSlide28.xml" ContentType="application/vnd.openxmlformats-officedocument.presentationml.notesSlide+xml"/>
  <Override PartName="/ppt/theme/themeOverride42.xml" ContentType="application/vnd.openxmlformats-officedocument.themeOverride+xml"/>
  <Override PartName="/ppt/notesSlides/notesSlide29.xml" ContentType="application/vnd.openxmlformats-officedocument.presentationml.notesSlide+xml"/>
  <Override PartName="/ppt/theme/themeOverride43.xml" ContentType="application/vnd.openxmlformats-officedocument.themeOverride+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655" r:id="rId1"/>
    <p:sldMasterId id="2147487342" r:id="rId2"/>
    <p:sldMasterId id="2147487356" r:id="rId3"/>
    <p:sldMasterId id="2147487380" r:id="rId4"/>
    <p:sldMasterId id="2147487404" r:id="rId5"/>
    <p:sldMasterId id="2147487429" r:id="rId6"/>
    <p:sldMasterId id="2147488887" r:id="rId7"/>
    <p:sldMasterId id="2147488988" r:id="rId8"/>
    <p:sldMasterId id="2147489012" r:id="rId9"/>
    <p:sldMasterId id="2147489038" r:id="rId10"/>
    <p:sldMasterId id="2147489062" r:id="rId11"/>
    <p:sldMasterId id="2147489074" r:id="rId12"/>
    <p:sldMasterId id="2147489086" r:id="rId13"/>
    <p:sldMasterId id="2147489110" r:id="rId14"/>
    <p:sldMasterId id="2147489136" r:id="rId15"/>
    <p:sldMasterId id="2147489148" r:id="rId16"/>
    <p:sldMasterId id="2147489160" r:id="rId17"/>
    <p:sldMasterId id="2147489172" r:id="rId18"/>
    <p:sldMasterId id="2147489184" r:id="rId19"/>
    <p:sldMasterId id="2147489196" r:id="rId20"/>
    <p:sldMasterId id="2147489208" r:id="rId21"/>
  </p:sldMasterIdLst>
  <p:notesMasterIdLst>
    <p:notesMasterId r:id="rId84"/>
  </p:notesMasterIdLst>
  <p:sldIdLst>
    <p:sldId id="488" r:id="rId22"/>
    <p:sldId id="438" r:id="rId23"/>
    <p:sldId id="489" r:id="rId24"/>
    <p:sldId id="498" r:id="rId25"/>
    <p:sldId id="493" r:id="rId26"/>
    <p:sldId id="497" r:id="rId27"/>
    <p:sldId id="490" r:id="rId28"/>
    <p:sldId id="492" r:id="rId29"/>
    <p:sldId id="496" r:id="rId30"/>
    <p:sldId id="505" r:id="rId31"/>
    <p:sldId id="531" r:id="rId32"/>
    <p:sldId id="500" r:id="rId33"/>
    <p:sldId id="501" r:id="rId34"/>
    <p:sldId id="502" r:id="rId35"/>
    <p:sldId id="509" r:id="rId36"/>
    <p:sldId id="366" r:id="rId37"/>
    <p:sldId id="503" r:id="rId38"/>
    <p:sldId id="410" r:id="rId39"/>
    <p:sldId id="383" r:id="rId40"/>
    <p:sldId id="504" r:id="rId41"/>
    <p:sldId id="510" r:id="rId42"/>
    <p:sldId id="411" r:id="rId43"/>
    <p:sldId id="507" r:id="rId44"/>
    <p:sldId id="395" r:id="rId45"/>
    <p:sldId id="396" r:id="rId46"/>
    <p:sldId id="397" r:id="rId47"/>
    <p:sldId id="408" r:id="rId48"/>
    <p:sldId id="508" r:id="rId49"/>
    <p:sldId id="398" r:id="rId50"/>
    <p:sldId id="399" r:id="rId51"/>
    <p:sldId id="400" r:id="rId52"/>
    <p:sldId id="512" r:id="rId53"/>
    <p:sldId id="513" r:id="rId54"/>
    <p:sldId id="514" r:id="rId55"/>
    <p:sldId id="517" r:id="rId56"/>
    <p:sldId id="518" r:id="rId57"/>
    <p:sldId id="519" r:id="rId58"/>
    <p:sldId id="520" r:id="rId59"/>
    <p:sldId id="521" r:id="rId60"/>
    <p:sldId id="451" r:id="rId61"/>
    <p:sldId id="522" r:id="rId62"/>
    <p:sldId id="523" r:id="rId63"/>
    <p:sldId id="524" r:id="rId64"/>
    <p:sldId id="525" r:id="rId65"/>
    <p:sldId id="527" r:id="rId66"/>
    <p:sldId id="526" r:id="rId67"/>
    <p:sldId id="528" r:id="rId68"/>
    <p:sldId id="529" r:id="rId69"/>
    <p:sldId id="530" r:id="rId70"/>
    <p:sldId id="532" r:id="rId71"/>
    <p:sldId id="533" r:id="rId72"/>
    <p:sldId id="534" r:id="rId73"/>
    <p:sldId id="535" r:id="rId74"/>
    <p:sldId id="536" r:id="rId75"/>
    <p:sldId id="547" r:id="rId76"/>
    <p:sldId id="544" r:id="rId77"/>
    <p:sldId id="537" r:id="rId78"/>
    <p:sldId id="546" r:id="rId79"/>
    <p:sldId id="539" r:id="rId80"/>
    <p:sldId id="540" r:id="rId81"/>
    <p:sldId id="543" r:id="rId82"/>
    <p:sldId id="542" r:id="rId8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660066"/>
    <a:srgbClr val="CCFFFF"/>
    <a:srgbClr val="FFFF00"/>
    <a:srgbClr val="B76951"/>
    <a:srgbClr val="D7D6C7"/>
    <a:srgbClr val="006600"/>
    <a:srgbClr val="CC99FF"/>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964" y="-11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MS_backup\Figures%20and%20diagrams%20Abs-proteas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solidFill>
                  <a:srgbClr val="FFFF00"/>
                </a:solidFill>
              </a:defRPr>
            </a:pPr>
            <a:r>
              <a:rPr lang="en-US" sz="2400" dirty="0" smtClean="0">
                <a:solidFill>
                  <a:srgbClr val="FFFF00"/>
                </a:solidFill>
                <a:latin typeface="Arial" pitchFamily="34" charset="0"/>
                <a:cs typeface="Arial" pitchFamily="34" charset="0"/>
              </a:rPr>
              <a:t>Dependence of the incidence of MBP-targeted</a:t>
            </a:r>
          </a:p>
          <a:p>
            <a:pPr>
              <a:defRPr>
                <a:solidFill>
                  <a:srgbClr val="FFFF00"/>
                </a:solidFill>
              </a:defRPr>
            </a:pPr>
            <a:r>
              <a:rPr lang="en-US" sz="2400" dirty="0" smtClean="0">
                <a:solidFill>
                  <a:srgbClr val="FFFF00"/>
                </a:solidFill>
                <a:latin typeface="Arial" pitchFamily="34" charset="0"/>
                <a:cs typeface="Arial" pitchFamily="34" charset="0"/>
              </a:rPr>
              <a:t>Ab-proteases on the EDSS scores</a:t>
            </a:r>
          </a:p>
          <a:p>
            <a:pPr>
              <a:defRPr>
                <a:solidFill>
                  <a:srgbClr val="FFFF00"/>
                </a:solidFill>
              </a:defRPr>
            </a:pPr>
            <a:r>
              <a:rPr lang="en-US" sz="2400" dirty="0" smtClean="0">
                <a:solidFill>
                  <a:srgbClr val="FFFF00"/>
                </a:solidFill>
                <a:latin typeface="Arial" pitchFamily="34" charset="0"/>
                <a:cs typeface="Arial" pitchFamily="34" charset="0"/>
              </a:rPr>
              <a:t>in MS patients</a:t>
            </a:r>
            <a:endParaRPr lang="ru-RU" sz="2400" dirty="0">
              <a:solidFill>
                <a:srgbClr val="FFFF00"/>
              </a:solidFill>
              <a:latin typeface="Arial" pitchFamily="34" charset="0"/>
              <a:cs typeface="Arial" pitchFamily="34" charset="0"/>
            </a:endParaRPr>
          </a:p>
        </c:rich>
      </c:tx>
      <c:layout>
        <c:manualLayout>
          <c:xMode val="edge"/>
          <c:yMode val="edge"/>
          <c:x val="0.10022004723489505"/>
          <c:y val="3.5556934998260702E-2"/>
        </c:manualLayout>
      </c:layout>
      <c:overlay val="0"/>
      <c:spPr>
        <a:solidFill>
          <a:srgbClr val="002060"/>
        </a:solidFill>
      </c:spPr>
    </c:title>
    <c:autoTitleDeleted val="0"/>
    <c:view3D>
      <c:rotX val="15"/>
      <c:hPercent val="71"/>
      <c:rotY val="20"/>
      <c:depthPercent val="100"/>
      <c:rAngAx val="1"/>
    </c:view3D>
    <c:floor>
      <c:thickness val="0"/>
    </c:floor>
    <c:sideWall>
      <c:thickness val="0"/>
    </c:sideWall>
    <c:backWall>
      <c:thickness val="0"/>
    </c:backWall>
    <c:plotArea>
      <c:layout>
        <c:manualLayout>
          <c:layoutTarget val="inner"/>
          <c:xMode val="edge"/>
          <c:yMode val="edge"/>
          <c:x val="7.4482758620689732E-2"/>
          <c:y val="0.14460818926209634"/>
          <c:w val="0.70838123359580563"/>
          <c:h val="0.68927393333093634"/>
        </c:manualLayout>
      </c:layout>
      <c:bar3DChart>
        <c:barDir val="col"/>
        <c:grouping val="stacked"/>
        <c:varyColors val="0"/>
        <c:ser>
          <c:idx val="1"/>
          <c:order val="0"/>
          <c:tx>
            <c:strRef>
              <c:f>Лист1!$G$2</c:f>
              <c:strCache>
                <c:ptCount val="1"/>
                <c:pt idx="0">
                  <c:v>в том числе,  АТ-протеаз к миелину</c:v>
                </c:pt>
              </c:strCache>
            </c:strRef>
          </c:tx>
          <c:invertIfNegative val="0"/>
          <c:dLbls>
            <c:delete val="1"/>
          </c:dLbls>
          <c:cat>
            <c:strRef>
              <c:f>Лист1!$A$3:$A$5</c:f>
              <c:strCache>
                <c:ptCount val="3"/>
                <c:pt idx="0">
                  <c:v>&lt; 3</c:v>
                </c:pt>
                <c:pt idx="1">
                  <c:v>3.0 - 6.0</c:v>
                </c:pt>
                <c:pt idx="2">
                  <c:v>&gt; 6</c:v>
                </c:pt>
              </c:strCache>
            </c:strRef>
          </c:cat>
          <c:val>
            <c:numRef>
              <c:f>Лист1!$G$3:$G$5</c:f>
              <c:numCache>
                <c:formatCode>0.0</c:formatCode>
                <c:ptCount val="3"/>
                <c:pt idx="0">
                  <c:v>10</c:v>
                </c:pt>
                <c:pt idx="1">
                  <c:v>25</c:v>
                </c:pt>
                <c:pt idx="2">
                  <c:v>48</c:v>
                </c:pt>
              </c:numCache>
            </c:numRef>
          </c:val>
        </c:ser>
        <c:ser>
          <c:idx val="0"/>
          <c:order val="1"/>
          <c:tx>
            <c:strRef>
              <c:f>Лист1!$F$2</c:f>
              <c:strCache>
                <c:ptCount val="1"/>
                <c:pt idx="0">
                  <c:v>Встречаемость аутоАТ к миелину</c:v>
                </c:pt>
              </c:strCache>
            </c:strRef>
          </c:tx>
          <c:invertIfNegative val="0"/>
          <c:dLbls>
            <c:delete val="1"/>
          </c:dLbls>
          <c:cat>
            <c:strRef>
              <c:f>Лист1!$A$3:$A$5</c:f>
              <c:strCache>
                <c:ptCount val="3"/>
                <c:pt idx="0">
                  <c:v>&lt; 3</c:v>
                </c:pt>
                <c:pt idx="1">
                  <c:v>3.0 - 6.0</c:v>
                </c:pt>
                <c:pt idx="2">
                  <c:v>&gt; 6</c:v>
                </c:pt>
              </c:strCache>
            </c:strRef>
          </c:cat>
          <c:val>
            <c:numRef>
              <c:f>Лист1!$F$3:$F$5</c:f>
              <c:numCache>
                <c:formatCode>0.0</c:formatCode>
                <c:ptCount val="3"/>
                <c:pt idx="0">
                  <c:v>20</c:v>
                </c:pt>
                <c:pt idx="1">
                  <c:v>40</c:v>
                </c:pt>
                <c:pt idx="2">
                  <c:v>70</c:v>
                </c:pt>
              </c:numCache>
            </c:numRef>
          </c:val>
        </c:ser>
        <c:dLbls>
          <c:showLegendKey val="0"/>
          <c:showVal val="1"/>
          <c:showCatName val="0"/>
          <c:showSerName val="0"/>
          <c:showPercent val="0"/>
          <c:showBubbleSize val="0"/>
        </c:dLbls>
        <c:gapWidth val="150"/>
        <c:shape val="box"/>
        <c:axId val="258346368"/>
        <c:axId val="261199360"/>
        <c:axId val="0"/>
      </c:bar3DChart>
      <c:catAx>
        <c:axId val="258346368"/>
        <c:scaling>
          <c:orientation val="minMax"/>
        </c:scaling>
        <c:delete val="0"/>
        <c:axPos val="b"/>
        <c:title>
          <c:tx>
            <c:rich>
              <a:bodyPr/>
              <a:lstStyle/>
              <a:p>
                <a:pPr>
                  <a:defRPr sz="1500">
                    <a:solidFill>
                      <a:srgbClr val="FFFF00"/>
                    </a:solidFill>
                  </a:defRPr>
                </a:pPr>
                <a:r>
                  <a:rPr lang="en-US" sz="2000" b="1" i="0" u="none" strike="noStrike" baseline="0" dirty="0" err="1">
                    <a:solidFill>
                      <a:srgbClr val="FFFF00"/>
                    </a:solidFill>
                    <a:latin typeface="Arial" pitchFamily="34" charset="0"/>
                    <a:cs typeface="Arial" pitchFamily="34" charset="0"/>
                  </a:rPr>
                  <a:t>Kurtzke</a:t>
                </a:r>
                <a:r>
                  <a:rPr lang="en-US" sz="2000" b="1" i="0" u="none" strike="noStrike" baseline="0" dirty="0">
                    <a:solidFill>
                      <a:srgbClr val="FFFF00"/>
                    </a:solidFill>
                    <a:latin typeface="Arial" pitchFamily="34" charset="0"/>
                    <a:cs typeface="Arial" pitchFamily="34" charset="0"/>
                  </a:rPr>
                  <a:t> Expanded Disability Status Scale (EDSS</a:t>
                </a:r>
                <a:r>
                  <a:rPr lang="ru-RU" sz="2000" b="1" i="0" u="none" strike="noStrike" baseline="0" dirty="0">
                    <a:solidFill>
                      <a:srgbClr val="FFFF00"/>
                    </a:solidFill>
                    <a:latin typeface="Arial" pitchFamily="34" charset="0"/>
                    <a:cs typeface="Arial" pitchFamily="34" charset="0"/>
                  </a:rPr>
                  <a:t>)</a:t>
                </a:r>
                <a:endParaRPr lang="en-US" sz="2000" dirty="0">
                  <a:solidFill>
                    <a:srgbClr val="FFFF00"/>
                  </a:solidFill>
                  <a:latin typeface="Arial" pitchFamily="34" charset="0"/>
                  <a:cs typeface="Arial" pitchFamily="34" charset="0"/>
                </a:endParaRPr>
              </a:p>
            </c:rich>
          </c:tx>
          <c:layout>
            <c:manualLayout>
              <c:xMode val="edge"/>
              <c:yMode val="edge"/>
              <c:x val="7.4722222222222856E-2"/>
              <c:y val="0.8995119471733416"/>
            </c:manualLayout>
          </c:layout>
          <c:overlay val="0"/>
          <c:spPr>
            <a:solidFill>
              <a:srgbClr val="002060"/>
            </a:solidFill>
          </c:spPr>
        </c:title>
        <c:numFmt formatCode="@" sourceLinked="1"/>
        <c:majorTickMark val="out"/>
        <c:minorTickMark val="none"/>
        <c:tickLblPos val="low"/>
        <c:txPr>
          <a:bodyPr rot="0" vert="horz"/>
          <a:lstStyle/>
          <a:p>
            <a:pPr>
              <a:defRPr/>
            </a:pPr>
            <a:endParaRPr lang="ru-RU"/>
          </a:p>
        </c:txPr>
        <c:crossAx val="261199360"/>
        <c:crosses val="autoZero"/>
        <c:auto val="1"/>
        <c:lblAlgn val="ctr"/>
        <c:lblOffset val="100"/>
        <c:tickLblSkip val="1"/>
        <c:tickMarkSkip val="1"/>
        <c:noMultiLvlLbl val="0"/>
      </c:catAx>
      <c:valAx>
        <c:axId val="261199360"/>
        <c:scaling>
          <c:orientation val="minMax"/>
        </c:scaling>
        <c:delete val="0"/>
        <c:axPos val="l"/>
        <c:majorGridlines/>
        <c:title>
          <c:tx>
            <c:rich>
              <a:bodyPr rot="-5400000" vert="horz"/>
              <a:lstStyle/>
              <a:p>
                <a:pPr>
                  <a:defRPr sz="1500">
                    <a:solidFill>
                      <a:srgbClr val="FFFF00"/>
                    </a:solidFill>
                  </a:defRPr>
                </a:pPr>
                <a:r>
                  <a:rPr lang="en-US" sz="2000" dirty="0" smtClean="0">
                    <a:solidFill>
                      <a:srgbClr val="FFFF00"/>
                    </a:solidFill>
                    <a:latin typeface="Arial" pitchFamily="34" charset="0"/>
                    <a:cs typeface="Arial" pitchFamily="34" charset="0"/>
                  </a:rPr>
                  <a:t>The Incidence in %</a:t>
                </a:r>
                <a:endParaRPr lang="ru-RU" sz="2000" dirty="0">
                  <a:solidFill>
                    <a:srgbClr val="FFFF00"/>
                  </a:solidFill>
                  <a:latin typeface="Arial" pitchFamily="34" charset="0"/>
                  <a:cs typeface="Arial" pitchFamily="34" charset="0"/>
                </a:endParaRPr>
              </a:p>
            </c:rich>
          </c:tx>
          <c:layout/>
          <c:overlay val="0"/>
          <c:spPr>
            <a:solidFill>
              <a:srgbClr val="002060"/>
            </a:solidFill>
          </c:spPr>
        </c:title>
        <c:numFmt formatCode="0.0" sourceLinked="1"/>
        <c:majorTickMark val="out"/>
        <c:minorTickMark val="none"/>
        <c:tickLblPos val="nextTo"/>
        <c:txPr>
          <a:bodyPr rot="0" vert="horz"/>
          <a:lstStyle/>
          <a:p>
            <a:pPr>
              <a:defRPr/>
            </a:pPr>
            <a:endParaRPr lang="ru-RU"/>
          </a:p>
        </c:txPr>
        <c:crossAx val="258346368"/>
        <c:crosses val="autoZero"/>
        <c:crossBetween val="between"/>
      </c:valAx>
    </c:plotArea>
    <c:plotVisOnly val="1"/>
    <c:dispBlanksAs val="gap"/>
    <c:showDLblsOverMax val="0"/>
  </c:chart>
  <c:spPr>
    <a:solidFill>
      <a:srgbClr val="002060"/>
    </a:solidFill>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A8C5AC8-997A-4A80-98CF-2F2F73EC1454}" type="datetimeFigureOut">
              <a:rPr lang="ru-RU"/>
              <a:pPr>
                <a:defRPr/>
              </a:pPr>
              <a:t>16.10.2015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A0235814-0915-4884-9AA6-4CC91C9391ED}" type="slidenum">
              <a:rPr lang="ru-RU"/>
              <a:pPr>
                <a:defRPr/>
              </a:pPr>
              <a:t>‹#›</a:t>
            </a:fld>
            <a:endParaRPr lang="ru-RU"/>
          </a:p>
        </p:txBody>
      </p:sp>
    </p:spTree>
    <p:extLst>
      <p:ext uri="{BB962C8B-B14F-4D97-AF65-F5344CB8AC3E}">
        <p14:creationId xmlns:p14="http://schemas.microsoft.com/office/powerpoint/2010/main" val="1724838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035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6A35F78-46E9-4DE9-A176-CC2960147F0E}" type="slidenum">
              <a:rPr lang="ru-RU" altLang="ru-RU" smtClean="0">
                <a:solidFill>
                  <a:srgbClr val="000000"/>
                </a:solidFill>
              </a:rPr>
              <a:pPr eaLnBrk="1" hangingPunct="1">
                <a:defRPr/>
              </a:pPr>
              <a:t>1</a:t>
            </a:fld>
            <a:endParaRPr lang="ru-RU" altLang="ru-RU"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p:spPr>
      </p:sp>
      <p:sp>
        <p:nvSpPr>
          <p:cNvPr id="952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ru-RU"/>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r>
              <a:rPr lang="ru-RU" sz="1200"/>
              <a:t>2</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ru-RU"/>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ru-RU"/>
          </a:p>
        </p:txBody>
      </p:sp>
      <p:sp>
        <p:nvSpPr>
          <p:cNvPr id="90118" name="Rectangle 6"/>
          <p:cNvSpPr>
            <a:spLocks noGrp="1" noRot="1" noChangeAspect="1" noChangeArrowheads="1" noTextEdit="1"/>
          </p:cNvSpPr>
          <p:nvPr>
            <p:ph type="sldImg"/>
          </p:nvPr>
        </p:nvSpPr>
        <p:spPr bwMode="auto">
          <a:noFill/>
          <a:ln cap="flat">
            <a:solidFill>
              <a:schemeClr val="tx1"/>
            </a:solidFill>
            <a:miter lim="800000"/>
            <a:headEnd/>
            <a:tailEnd/>
          </a:ln>
        </p:spPr>
      </p:sp>
      <p:sp>
        <p:nvSpPr>
          <p:cNvPr id="90119" name="Rectangle 7"/>
          <p:cNvSpPr>
            <a:spLocks noGrp="1" noChangeArrowheads="1"/>
          </p:cNvSpPr>
          <p:nvPr>
            <p:ph type="body" idx="1"/>
          </p:nvPr>
        </p:nvSpPr>
        <p:spPr bwMode="auto">
          <a:xfrm>
            <a:off x="874713" y="4354513"/>
            <a:ext cx="5105400" cy="4084637"/>
          </a:xfrm>
          <a:noFill/>
        </p:spPr>
        <p:txBody>
          <a:bodyPr wrap="square" numCol="1" anchor="t" anchorCtr="0" compatLnSpc="1">
            <a:prstTxWarp prst="textNoShape">
              <a:avLst/>
            </a:prstTxWarp>
          </a:bodyPr>
          <a:lstStyle/>
          <a:p>
            <a:pPr defTabSz="911225"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p:spPr>
      </p:sp>
      <p:sp>
        <p:nvSpPr>
          <p:cNvPr id="911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921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p:spPr>
      </p:sp>
      <p:sp>
        <p:nvSpPr>
          <p:cNvPr id="962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p:spPr>
      </p:sp>
      <p:sp>
        <p:nvSpPr>
          <p:cNvPr id="983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p:spPr>
      </p:sp>
      <p:sp>
        <p:nvSpPr>
          <p:cNvPr id="993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6C8F5-66D9-4CB6-9FC8-A0335A7DACC2}" type="slidenum">
              <a:rPr lang="de-DE" smtClean="0">
                <a:solidFill>
                  <a:srgbClr val="000000"/>
                </a:solidFill>
                <a:latin typeface="Times New Roman" pitchFamily="18" charset="0"/>
              </a:rPr>
              <a:pPr/>
              <a:t>2</a:t>
            </a:fld>
            <a:endParaRPr lang="de-DE" smtClean="0">
              <a:solidFill>
                <a:srgbClr val="000000"/>
              </a:solidFill>
              <a:latin typeface="Times New Roman" pitchFamily="18"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p:spPr>
      </p:sp>
      <p:sp>
        <p:nvSpPr>
          <p:cNvPr id="1003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p:spPr>
      </p:sp>
      <p:sp>
        <p:nvSpPr>
          <p:cNvPr id="1013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p:spPr>
      </p:sp>
      <p:sp>
        <p:nvSpPr>
          <p:cNvPr id="983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6C8F5-66D9-4CB6-9FC8-A0335A7DACC2}" type="slidenum">
              <a:rPr lang="de-DE" smtClean="0">
                <a:solidFill>
                  <a:srgbClr val="000000"/>
                </a:solidFill>
                <a:latin typeface="Times New Roman" pitchFamily="18" charset="0"/>
              </a:rPr>
              <a:pPr/>
              <a:t>3</a:t>
            </a:fld>
            <a:endParaRPr lang="de-DE" smtClean="0">
              <a:solidFill>
                <a:srgbClr val="000000"/>
              </a:solidFill>
              <a:latin typeface="Times New Roman" pitchFamily="18"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6C8F5-66D9-4CB6-9FC8-A0335A7DACC2}" type="slidenum">
              <a:rPr lang="de-DE" smtClean="0">
                <a:solidFill>
                  <a:srgbClr val="000000"/>
                </a:solidFill>
                <a:latin typeface="Times New Roman" pitchFamily="18" charset="0"/>
              </a:rPr>
              <a:pPr/>
              <a:t>7</a:t>
            </a:fld>
            <a:endParaRPr lang="de-DE" smtClean="0">
              <a:solidFill>
                <a:srgbClr val="000000"/>
              </a:solidFill>
              <a:latin typeface="Times New Roman" pitchFamily="18"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6C8F5-66D9-4CB6-9FC8-A0335A7DACC2}" type="slidenum">
              <a:rPr lang="de-DE" smtClean="0">
                <a:solidFill>
                  <a:srgbClr val="000000"/>
                </a:solidFill>
                <a:latin typeface="Times New Roman" pitchFamily="18" charset="0"/>
              </a:rPr>
              <a:pPr/>
              <a:t>8</a:t>
            </a:fld>
            <a:endParaRPr lang="de-DE" smtClean="0">
              <a:solidFill>
                <a:srgbClr val="000000"/>
              </a:solidFill>
              <a:latin typeface="Times New Roman" pitchFamily="18"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a:defRPr/>
            </a:pPr>
            <a:r>
              <a:rPr lang="en-US" b="1" dirty="0" smtClean="0"/>
              <a:t>Summary of </a:t>
            </a:r>
            <a:r>
              <a:rPr lang="en-US" b="1" dirty="0" err="1" smtClean="0"/>
              <a:t>pathogenetic</a:t>
            </a:r>
            <a:r>
              <a:rPr lang="en-US" b="1" dirty="0" smtClean="0"/>
              <a:t> mechanisms involved in the formation of multiple sclerosis lesions. Inflammation: evidence indicates that T helper 1 (Th1) cells have a role in inducing inflammatory reactions in the central nervous system. </a:t>
            </a:r>
            <a:r>
              <a:rPr lang="en-US" b="1" dirty="0" err="1" smtClean="0"/>
              <a:t>Proinflammatory</a:t>
            </a:r>
            <a:r>
              <a:rPr lang="en-US" b="1" dirty="0" smtClean="0"/>
              <a:t> cytokines released from Th1 cells activate macrophages, which are responsible for the majority of demyelination and axonal injury. In addition, however, T helper 2 (Th2) cells and cytotoxic, </a:t>
            </a:r>
            <a:r>
              <a:rPr lang="en-US" b="1" cap="small" dirty="0" smtClean="0"/>
              <a:t>class </a:t>
            </a:r>
            <a:r>
              <a:rPr lang="en-US" b="1" cap="small" dirty="0" err="1" smtClean="0"/>
              <a:t>i</a:t>
            </a:r>
            <a:r>
              <a:rPr lang="en-US" b="1" cap="small" dirty="0" smtClean="0"/>
              <a:t>-restricted cytotoxic t cells (tc1</a:t>
            </a:r>
            <a:r>
              <a:rPr lang="ru-RU" b="1" cap="small" dirty="0" smtClean="0"/>
              <a:t> </a:t>
            </a:r>
            <a:r>
              <a:rPr lang="en-US" b="1" dirty="0" smtClean="0"/>
              <a:t>might modify the outcome of the lesions. Demyelination: myelin sheaths and </a:t>
            </a:r>
            <a:r>
              <a:rPr lang="en-US" b="1" dirty="0" err="1" smtClean="0"/>
              <a:t>oligodendrocytes</a:t>
            </a:r>
            <a:r>
              <a:rPr lang="en-US" b="1" dirty="0" smtClean="0"/>
              <a:t> (OG) can be destroyed, possibly by different mechanisms in different individuals. This results in distinctly different patterns of demyelination in active lesions. Demyelination may be induced by macrophages (M) and/or their toxic products (resulting in pattern I), by specific demyelinating antibodies and complement (C, resulting in pattern II), by degenerative changes in distal processes, in particular those of </a:t>
            </a:r>
            <a:r>
              <a:rPr lang="en-US" b="1" dirty="0" err="1" smtClean="0"/>
              <a:t>periaxonal</a:t>
            </a:r>
            <a:r>
              <a:rPr lang="en-US" b="1" dirty="0" smtClean="0"/>
              <a:t> </a:t>
            </a:r>
            <a:r>
              <a:rPr lang="en-US" b="1" dirty="0" err="1" smtClean="0"/>
              <a:t>oligodendrocytes</a:t>
            </a:r>
            <a:r>
              <a:rPr lang="en-US" b="1" dirty="0" smtClean="0"/>
              <a:t> (distal </a:t>
            </a:r>
            <a:r>
              <a:rPr lang="en-US" b="1" dirty="0" err="1" smtClean="0"/>
              <a:t>oligodendrogliopathy</a:t>
            </a:r>
            <a:r>
              <a:rPr lang="en-US" b="1" dirty="0" smtClean="0"/>
              <a:t>), followed by apoptosis (resulting in pattern III) or by a primary degeneration of </a:t>
            </a:r>
            <a:r>
              <a:rPr lang="en-US" b="1" dirty="0" err="1" smtClean="0"/>
              <a:t>oligodendrocytes</a:t>
            </a:r>
            <a:r>
              <a:rPr lang="en-US" b="1" dirty="0" smtClean="0"/>
              <a:t> followed by myelin destruction (resulting in pattern IV). Possible mediators of myelin and </a:t>
            </a:r>
            <a:r>
              <a:rPr lang="en-US" b="1" dirty="0" err="1" smtClean="0"/>
              <a:t>oligodendrocyte</a:t>
            </a:r>
            <a:r>
              <a:rPr lang="en-US" b="1" dirty="0" smtClean="0"/>
              <a:t> destruction include tumor necrosis factor α (TNF-α), reactive oxygen intermediates (ROI), antibodies against myelin </a:t>
            </a:r>
            <a:r>
              <a:rPr lang="en-US" b="1" dirty="0" err="1" smtClean="0"/>
              <a:t>oligodendrocyte</a:t>
            </a:r>
            <a:r>
              <a:rPr lang="en-US" b="1" dirty="0" smtClean="0"/>
              <a:t> glycoprotein (anti-MOG) or </a:t>
            </a:r>
            <a:r>
              <a:rPr lang="en-US" b="1" dirty="0" err="1" smtClean="0"/>
              <a:t>galactocerebroside</a:t>
            </a:r>
            <a:r>
              <a:rPr lang="en-US" b="1" dirty="0" smtClean="0"/>
              <a:t> (anti-GC). Axonal injury: axonal injury follows acute destruction of myelin sheaths. In the active phase of demyelination, axonal injury is likely to be induced by macrophage toxins or by the direct effects of cytotoxic T cells. The chronic axonal injury observed inactive plaques may be caused by a lack of trophic support by glial cells, such as </a:t>
            </a:r>
            <a:r>
              <a:rPr lang="en-US" b="1" dirty="0" err="1" smtClean="0"/>
              <a:t>oligodendrocytes</a:t>
            </a:r>
            <a:r>
              <a:rPr lang="en-US" b="1" dirty="0" smtClean="0"/>
              <a:t>, but could also involve inflammatory mediators, produced by macrophages, that persist in most active chronic lesions.</a:t>
            </a:r>
            <a:endParaRPr lang="ru-RU" b="1" dirty="0" smtClean="0"/>
          </a:p>
          <a:p>
            <a:pPr>
              <a:defRPr/>
            </a:pPr>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p:spPr>
      </p:sp>
      <p:sp>
        <p:nvSpPr>
          <p:cNvPr id="952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ECE8EC3-3ABC-46C9-BA72-34044143857A}" type="slidenum">
              <a:rPr lang="ru-RU"/>
              <a:pPr>
                <a:defRPr/>
              </a:pPr>
              <a:t>‹#›</a:t>
            </a:fld>
            <a:endParaRPr lang="ru-RU"/>
          </a:p>
        </p:txBody>
      </p:sp>
    </p:spTree>
    <p:extLst>
      <p:ext uri="{BB962C8B-B14F-4D97-AF65-F5344CB8AC3E}">
        <p14:creationId xmlns:p14="http://schemas.microsoft.com/office/powerpoint/2010/main" val="3028973760"/>
      </p:ext>
    </p:extLst>
  </p:cSld>
  <p:clrMapOvr>
    <a:masterClrMapping/>
  </p:clrMapOvr>
  <p:transition spd="slow">
    <p:wipe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0A03EDA-665A-47F5-B19A-99EA2E235212}" type="slidenum">
              <a:rPr lang="ru-RU"/>
              <a:pPr>
                <a:defRPr/>
              </a:pPr>
              <a:t>‹#›</a:t>
            </a:fld>
            <a:endParaRPr lang="ru-RU"/>
          </a:p>
        </p:txBody>
      </p:sp>
    </p:spTree>
    <p:extLst>
      <p:ext uri="{BB962C8B-B14F-4D97-AF65-F5344CB8AC3E}">
        <p14:creationId xmlns:p14="http://schemas.microsoft.com/office/powerpoint/2010/main" val="739275261"/>
      </p:ext>
    </p:extLst>
  </p:cSld>
  <p:clrMapOvr>
    <a:masterClrMapping/>
  </p:clrMapOvr>
  <p:transition spd="slow">
    <p:wipe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2"/>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D6A46F-C0FC-420F-B959-89FD7BD362C8}" type="slidenum">
              <a:rPr lang="ru-RU"/>
              <a:pPr>
                <a:defRPr/>
              </a:pPr>
              <a:t>‹#›</a:t>
            </a:fld>
            <a:endParaRPr lang="ru-RU"/>
          </a:p>
        </p:txBody>
      </p:sp>
    </p:spTree>
    <p:extLst>
      <p:ext uri="{BB962C8B-B14F-4D97-AF65-F5344CB8AC3E}">
        <p14:creationId xmlns:p14="http://schemas.microsoft.com/office/powerpoint/2010/main" val="646511245"/>
      </p:ext>
    </p:extLst>
  </p:cSld>
  <p:clrMapOvr>
    <a:masterClrMapping/>
  </p:clrMapOvr>
  <p:transition spd="slow">
    <p:wipe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959B64F-50F5-4A2A-A88E-85E5219D24CD}" type="slidenum">
              <a:rPr lang="ru-RU"/>
              <a:pPr>
                <a:defRPr/>
              </a:pPr>
              <a:t>‹#›</a:t>
            </a:fld>
            <a:endParaRPr lang="ru-RU"/>
          </a:p>
        </p:txBody>
      </p:sp>
    </p:spTree>
    <p:extLst>
      <p:ext uri="{BB962C8B-B14F-4D97-AF65-F5344CB8AC3E}">
        <p14:creationId xmlns:p14="http://schemas.microsoft.com/office/powerpoint/2010/main" val="3423706721"/>
      </p:ext>
    </p:extLst>
  </p:cSld>
  <p:clrMapOvr>
    <a:masterClrMapping/>
  </p:clrMapOvr>
  <p:transition spd="slow">
    <p:wipe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5"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4"/>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4"/>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95469667"/>
      </p:ext>
    </p:extLst>
  </p:cSld>
  <p:clrMapOvr>
    <a:masterClrMapping/>
  </p:clrMapOvr>
  <p:transition spd="slow">
    <p:wipe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019229D-919D-4643-8717-F384A760DB3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95443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C908E6-0F7B-439D-BE21-FFC40CB0FF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519964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175FF5E-4B96-472C-A1D9-C06711F988E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488115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41D9EAF-4A10-4008-BC3A-50DE0AD5435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63025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FB81FB20-1BED-4673-B01C-AA3508C1D94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1337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0"/>
            <a:ext cx="2057400" cy="5211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14400"/>
            <a:ext cx="6019800" cy="5211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6023B99-9382-464C-845E-EA6C0E3B62C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184687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B3423B4-6298-4B29-8FE7-23E64E7299C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79696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9F9DDDE-1C39-428B-9CE1-8A8D546628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37330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01CD08E-A2C4-4D01-AD57-C903E525E34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37825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7DB9BD7-736D-4F83-9641-2B15FB8AF14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598303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EBC0B7-3A63-4690-9AAC-727CF53F93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575609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867F4D-2AA3-42AA-9A38-142C1008FE0D}" type="slidenum">
              <a:rPr lang="ru-RU"/>
              <a:pPr>
                <a:defRPr/>
              </a:pPr>
              <a:t>‹#›</a:t>
            </a:fld>
            <a:endParaRPr lang="ru-RU"/>
          </a:p>
        </p:txBody>
      </p:sp>
    </p:spTree>
    <p:extLst>
      <p:ext uri="{BB962C8B-B14F-4D97-AF65-F5344CB8AC3E}">
        <p14:creationId xmlns:p14="http://schemas.microsoft.com/office/powerpoint/2010/main" val="4219971325"/>
      </p:ext>
    </p:extLst>
  </p:cSld>
  <p:clrMapOvr>
    <a:masterClrMapping/>
  </p:clrMapOvr>
  <p:transition spd="slow">
    <p:wipe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FAC4782-1C72-43C2-9731-9A52B2BF871B}" type="slidenum">
              <a:rPr lang="ru-RU"/>
              <a:pPr>
                <a:defRPr/>
              </a:pPr>
              <a:t>‹#›</a:t>
            </a:fld>
            <a:endParaRPr lang="ru-RU"/>
          </a:p>
        </p:txBody>
      </p:sp>
    </p:spTree>
    <p:extLst>
      <p:ext uri="{BB962C8B-B14F-4D97-AF65-F5344CB8AC3E}">
        <p14:creationId xmlns:p14="http://schemas.microsoft.com/office/powerpoint/2010/main" val="3782339566"/>
      </p:ext>
    </p:extLst>
  </p:cSld>
  <p:clrMapOvr>
    <a:masterClrMapping/>
  </p:clrMapOvr>
  <p:transition spd="slow">
    <p:wipe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936ECD-DB31-4C12-8D33-F57ECE361C5D}" type="slidenum">
              <a:rPr lang="ru-RU"/>
              <a:pPr>
                <a:defRPr/>
              </a:pPr>
              <a:t>‹#›</a:t>
            </a:fld>
            <a:endParaRPr lang="ru-RU"/>
          </a:p>
        </p:txBody>
      </p:sp>
    </p:spTree>
    <p:extLst>
      <p:ext uri="{BB962C8B-B14F-4D97-AF65-F5344CB8AC3E}">
        <p14:creationId xmlns:p14="http://schemas.microsoft.com/office/powerpoint/2010/main" val="3874896028"/>
      </p:ext>
    </p:extLst>
  </p:cSld>
  <p:clrMapOvr>
    <a:masterClrMapping/>
  </p:clrMapOvr>
  <p:transition spd="slow">
    <p:wipe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56377E1-2426-492E-B29F-86DDA7578C39}" type="slidenum">
              <a:rPr lang="ru-RU"/>
              <a:pPr>
                <a:defRPr/>
              </a:pPr>
              <a:t>‹#›</a:t>
            </a:fld>
            <a:endParaRPr lang="ru-RU"/>
          </a:p>
        </p:txBody>
      </p:sp>
    </p:spTree>
    <p:extLst>
      <p:ext uri="{BB962C8B-B14F-4D97-AF65-F5344CB8AC3E}">
        <p14:creationId xmlns:p14="http://schemas.microsoft.com/office/powerpoint/2010/main" val="2334643708"/>
      </p:ext>
    </p:extLst>
  </p:cSld>
  <p:clrMapOvr>
    <a:masterClrMapping/>
  </p:clrMapOvr>
  <p:transition spd="slow">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transition spd="slow">
    <p:wipe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2DD412B-A328-48D8-81A6-A69B59FCD615}" type="slidenum">
              <a:rPr lang="ru-RU"/>
              <a:pPr>
                <a:defRPr/>
              </a:pPr>
              <a:t>‹#›</a:t>
            </a:fld>
            <a:endParaRPr lang="ru-RU"/>
          </a:p>
        </p:txBody>
      </p:sp>
    </p:spTree>
    <p:extLst>
      <p:ext uri="{BB962C8B-B14F-4D97-AF65-F5344CB8AC3E}">
        <p14:creationId xmlns:p14="http://schemas.microsoft.com/office/powerpoint/2010/main" val="3074972176"/>
      </p:ext>
    </p:extLst>
  </p:cSld>
  <p:clrMapOvr>
    <a:masterClrMapping/>
  </p:clrMapOvr>
  <p:transition spd="slow">
    <p:wipe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1449C1C-389B-4C5F-A318-46F217B9DE50}" type="slidenum">
              <a:rPr lang="ru-RU"/>
              <a:pPr>
                <a:defRPr/>
              </a:pPr>
              <a:t>‹#›</a:t>
            </a:fld>
            <a:endParaRPr lang="ru-RU"/>
          </a:p>
        </p:txBody>
      </p:sp>
    </p:spTree>
    <p:extLst>
      <p:ext uri="{BB962C8B-B14F-4D97-AF65-F5344CB8AC3E}">
        <p14:creationId xmlns:p14="http://schemas.microsoft.com/office/powerpoint/2010/main" val="515850796"/>
      </p:ext>
    </p:extLst>
  </p:cSld>
  <p:clrMapOvr>
    <a:masterClrMapping/>
  </p:clrMapOvr>
  <p:transition spd="slow">
    <p:wipe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D16B057-C4AE-4FEC-9076-F858CC028027}" type="slidenum">
              <a:rPr lang="ru-RU"/>
              <a:pPr>
                <a:defRPr/>
              </a:pPr>
              <a:t>‹#›</a:t>
            </a:fld>
            <a:endParaRPr lang="ru-RU"/>
          </a:p>
        </p:txBody>
      </p:sp>
    </p:spTree>
    <p:extLst>
      <p:ext uri="{BB962C8B-B14F-4D97-AF65-F5344CB8AC3E}">
        <p14:creationId xmlns:p14="http://schemas.microsoft.com/office/powerpoint/2010/main" val="548648464"/>
      </p:ext>
    </p:extLst>
  </p:cSld>
  <p:clrMapOvr>
    <a:masterClrMapping/>
  </p:clrMapOvr>
  <p:transition spd="slow">
    <p:wipe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1BD28A9-78F3-4968-B126-51364DFAD5ED}" type="slidenum">
              <a:rPr lang="ru-RU"/>
              <a:pPr>
                <a:defRPr/>
              </a:pPr>
              <a:t>‹#›</a:t>
            </a:fld>
            <a:endParaRPr lang="ru-RU"/>
          </a:p>
        </p:txBody>
      </p:sp>
    </p:spTree>
    <p:extLst>
      <p:ext uri="{BB962C8B-B14F-4D97-AF65-F5344CB8AC3E}">
        <p14:creationId xmlns:p14="http://schemas.microsoft.com/office/powerpoint/2010/main" val="4010652873"/>
      </p:ext>
    </p:extLst>
  </p:cSld>
  <p:clrMapOvr>
    <a:masterClrMapping/>
  </p:clrMapOvr>
  <p:transition spd="slow">
    <p:wipe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0066CDF-FADC-4EFF-98D0-5DE6A86A16D1}" type="slidenum">
              <a:rPr lang="ru-RU"/>
              <a:pPr>
                <a:defRPr/>
              </a:pPr>
              <a:t>‹#›</a:t>
            </a:fld>
            <a:endParaRPr lang="ru-RU"/>
          </a:p>
        </p:txBody>
      </p:sp>
    </p:spTree>
    <p:extLst>
      <p:ext uri="{BB962C8B-B14F-4D97-AF65-F5344CB8AC3E}">
        <p14:creationId xmlns:p14="http://schemas.microsoft.com/office/powerpoint/2010/main" val="2554507720"/>
      </p:ext>
    </p:extLst>
  </p:cSld>
  <p:clrMapOvr>
    <a:masterClrMapping/>
  </p:clrMapOvr>
  <p:transition spd="slow">
    <p:wipe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118D47-D367-4B42-89FE-16FE13CC75A9}" type="slidenum">
              <a:rPr lang="ru-RU"/>
              <a:pPr>
                <a:defRPr/>
              </a:pPr>
              <a:t>‹#›</a:t>
            </a:fld>
            <a:endParaRPr lang="ru-RU"/>
          </a:p>
        </p:txBody>
      </p:sp>
    </p:spTree>
    <p:extLst>
      <p:ext uri="{BB962C8B-B14F-4D97-AF65-F5344CB8AC3E}">
        <p14:creationId xmlns:p14="http://schemas.microsoft.com/office/powerpoint/2010/main" val="2897630044"/>
      </p:ext>
    </p:extLst>
  </p:cSld>
  <p:clrMapOvr>
    <a:masterClrMapping/>
  </p:clrMapOvr>
  <p:transition spd="slow">
    <p:wipe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01C7477-DED2-491B-A0F1-CC767865EF51}" type="slidenum">
              <a:rPr lang="ru-RU"/>
              <a:pPr>
                <a:defRPr/>
              </a:pPr>
              <a:t>‹#›</a:t>
            </a:fld>
            <a:endParaRPr lang="ru-RU"/>
          </a:p>
        </p:txBody>
      </p:sp>
    </p:spTree>
    <p:extLst>
      <p:ext uri="{BB962C8B-B14F-4D97-AF65-F5344CB8AC3E}">
        <p14:creationId xmlns:p14="http://schemas.microsoft.com/office/powerpoint/2010/main" val="1953251887"/>
      </p:ext>
    </p:extLst>
  </p:cSld>
  <p:clrMapOvr>
    <a:masterClrMapping/>
  </p:clrMapOvr>
  <p:transition spd="slow">
    <p:wipe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019229D-919D-4643-8717-F384A760DB3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30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C908E6-0F7B-439D-BE21-FFC40CB0FF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802924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175FF5E-4B96-472C-A1D9-C06711F988E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7631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41D9EAF-4A10-4008-BC3A-50DE0AD5435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15655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FB81FB20-1BED-4673-B01C-AA3508C1D94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234422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6023B99-9382-464C-845E-EA6C0E3B62C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350261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B3423B4-6298-4B29-8FE7-23E64E7299C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32387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9F9DDDE-1C39-428B-9CE1-8A8D546628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0731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01CD08E-A2C4-4D01-AD57-C903E525E34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07546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7DB9BD7-736D-4F83-9641-2B15FB8AF14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028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EBC0B7-3A63-4690-9AAC-727CF53F93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99908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6F76765-46D8-4928-B235-2C3AEE1D6396}"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F5D14B86-F86B-4002-BF34-42C48170059C}" type="slidenum">
              <a:rPr lang="ru-RU"/>
              <a:pPr>
                <a:defRPr/>
              </a:pPr>
              <a:t>‹#›</a:t>
            </a:fld>
            <a:endParaRPr lang="ru-RU"/>
          </a:p>
        </p:txBody>
      </p:sp>
    </p:spTree>
    <p:extLst>
      <p:ext uri="{BB962C8B-B14F-4D97-AF65-F5344CB8AC3E}">
        <p14:creationId xmlns:p14="http://schemas.microsoft.com/office/powerpoint/2010/main" val="6202892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8BEF38E-7C30-4B7D-A20B-B0DA8183C555}"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C945E641-9FBE-44C8-938D-9A19177675E8}" type="slidenum">
              <a:rPr lang="ru-RU"/>
              <a:pPr>
                <a:defRPr/>
              </a:pPr>
              <a:t>‹#›</a:t>
            </a:fld>
            <a:endParaRPr lang="ru-RU"/>
          </a:p>
        </p:txBody>
      </p:sp>
    </p:spTree>
    <p:extLst>
      <p:ext uri="{BB962C8B-B14F-4D97-AF65-F5344CB8AC3E}">
        <p14:creationId xmlns:p14="http://schemas.microsoft.com/office/powerpoint/2010/main" val="300634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slow">
    <p:wipe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72C2D78-6A68-4F4F-A766-DAA6E6E9B824}"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0FB8B017-F9A6-4E8E-8FDB-DAB203E31A15}" type="slidenum">
              <a:rPr lang="ru-RU"/>
              <a:pPr>
                <a:defRPr/>
              </a:pPr>
              <a:t>‹#›</a:t>
            </a:fld>
            <a:endParaRPr lang="ru-RU"/>
          </a:p>
        </p:txBody>
      </p:sp>
    </p:spTree>
    <p:extLst>
      <p:ext uri="{BB962C8B-B14F-4D97-AF65-F5344CB8AC3E}">
        <p14:creationId xmlns:p14="http://schemas.microsoft.com/office/powerpoint/2010/main" val="34851843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2A8CEDE-F6A9-4C12-B768-167FCD2E9D70}" type="datetimeFigureOut">
              <a:rPr lang="ru-RU"/>
              <a:pPr>
                <a:defRPr/>
              </a:pPr>
              <a:t>16.10.2015</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55906335-F53B-4E64-B172-9F6B2D1EBDB2}" type="slidenum">
              <a:rPr lang="ru-RU"/>
              <a:pPr>
                <a:defRPr/>
              </a:pPr>
              <a:t>‹#›</a:t>
            </a:fld>
            <a:endParaRPr lang="ru-RU"/>
          </a:p>
        </p:txBody>
      </p:sp>
    </p:spTree>
    <p:extLst>
      <p:ext uri="{BB962C8B-B14F-4D97-AF65-F5344CB8AC3E}">
        <p14:creationId xmlns:p14="http://schemas.microsoft.com/office/powerpoint/2010/main" val="22781025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5C8085D-8727-4E17-809A-E1E1C6782A67}" type="datetimeFigureOut">
              <a:rPr lang="ru-RU"/>
              <a:pPr>
                <a:defRPr/>
              </a:pPr>
              <a:t>16.10.2015</a:t>
            </a:fld>
            <a:endParaRPr lang="ru-RU"/>
          </a:p>
        </p:txBody>
      </p:sp>
      <p:sp>
        <p:nvSpPr>
          <p:cNvPr id="8" name="Нижний колонтитул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9" name="Номер слайда 8"/>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28B5E238-67F9-45D6-A313-200DE41E7775}" type="slidenum">
              <a:rPr lang="ru-RU"/>
              <a:pPr>
                <a:defRPr/>
              </a:pPr>
              <a:t>‹#›</a:t>
            </a:fld>
            <a:endParaRPr lang="ru-RU"/>
          </a:p>
        </p:txBody>
      </p:sp>
    </p:spTree>
    <p:extLst>
      <p:ext uri="{BB962C8B-B14F-4D97-AF65-F5344CB8AC3E}">
        <p14:creationId xmlns:p14="http://schemas.microsoft.com/office/powerpoint/2010/main" val="4135566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B64B1A9E-BB3E-4B1C-B573-16C22C0ED3D9}" type="datetimeFigureOut">
              <a:rPr lang="ru-RU"/>
              <a:pPr>
                <a:defRPr/>
              </a:pPr>
              <a:t>16.10.2015</a:t>
            </a:fld>
            <a:endParaRPr lang="ru-RU"/>
          </a:p>
        </p:txBody>
      </p:sp>
      <p:sp>
        <p:nvSpPr>
          <p:cNvPr id="4" name="Нижний колонтитул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5" name="Номер слайда 4"/>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F086B6F1-0E51-4AFC-B04C-2DADCE452464}" type="slidenum">
              <a:rPr lang="ru-RU"/>
              <a:pPr>
                <a:defRPr/>
              </a:pPr>
              <a:t>‹#›</a:t>
            </a:fld>
            <a:endParaRPr lang="ru-RU"/>
          </a:p>
        </p:txBody>
      </p:sp>
    </p:spTree>
    <p:extLst>
      <p:ext uri="{BB962C8B-B14F-4D97-AF65-F5344CB8AC3E}">
        <p14:creationId xmlns:p14="http://schemas.microsoft.com/office/powerpoint/2010/main" val="28326701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D6FDAC0-BD5E-4DB7-94C1-1BD3F89DDB32}" type="datetimeFigureOut">
              <a:rPr lang="ru-RU"/>
              <a:pPr>
                <a:defRPr/>
              </a:pPr>
              <a:t>16.10.2015</a:t>
            </a:fld>
            <a:endParaRPr lang="ru-RU"/>
          </a:p>
        </p:txBody>
      </p:sp>
      <p:sp>
        <p:nvSpPr>
          <p:cNvPr id="3" name="Нижний колонтитул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4" name="Номер слайда 3"/>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B4A0110F-46B2-4912-865F-F9DBCA91EDF9}" type="slidenum">
              <a:rPr lang="ru-RU"/>
              <a:pPr>
                <a:defRPr/>
              </a:pPr>
              <a:t>‹#›</a:t>
            </a:fld>
            <a:endParaRPr lang="ru-RU"/>
          </a:p>
        </p:txBody>
      </p:sp>
    </p:spTree>
    <p:extLst>
      <p:ext uri="{BB962C8B-B14F-4D97-AF65-F5344CB8AC3E}">
        <p14:creationId xmlns:p14="http://schemas.microsoft.com/office/powerpoint/2010/main" val="26545076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2344127-0B72-44A0-B0C3-462266365E38}" type="datetimeFigureOut">
              <a:rPr lang="ru-RU"/>
              <a:pPr>
                <a:defRPr/>
              </a:pPr>
              <a:t>16.10.2015</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44B133E6-6946-49D5-95C6-AA8957998B26}" type="slidenum">
              <a:rPr lang="ru-RU"/>
              <a:pPr>
                <a:defRPr/>
              </a:pPr>
              <a:t>‹#›</a:t>
            </a:fld>
            <a:endParaRPr lang="ru-RU"/>
          </a:p>
        </p:txBody>
      </p:sp>
    </p:spTree>
    <p:extLst>
      <p:ext uri="{BB962C8B-B14F-4D97-AF65-F5344CB8AC3E}">
        <p14:creationId xmlns:p14="http://schemas.microsoft.com/office/powerpoint/2010/main" val="37234056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27F1016-338E-4724-A715-470EE209BA65}" type="datetimeFigureOut">
              <a:rPr lang="ru-RU"/>
              <a:pPr>
                <a:defRPr/>
              </a:pPr>
              <a:t>16.10.2015</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40A49220-64AC-45A0-AA9C-EDB7435EE385}" type="slidenum">
              <a:rPr lang="ru-RU"/>
              <a:pPr>
                <a:defRPr/>
              </a:pPr>
              <a:t>‹#›</a:t>
            </a:fld>
            <a:endParaRPr lang="ru-RU"/>
          </a:p>
        </p:txBody>
      </p:sp>
    </p:spTree>
    <p:extLst>
      <p:ext uri="{BB962C8B-B14F-4D97-AF65-F5344CB8AC3E}">
        <p14:creationId xmlns:p14="http://schemas.microsoft.com/office/powerpoint/2010/main" val="26740789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5AB3A76-042F-4638-B866-29DEDF2EAB00}"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1A6D6C75-01DE-4E90-AEC2-FDC5AB511613}" type="slidenum">
              <a:rPr lang="ru-RU"/>
              <a:pPr>
                <a:defRPr/>
              </a:pPr>
              <a:t>‹#›</a:t>
            </a:fld>
            <a:endParaRPr lang="ru-RU"/>
          </a:p>
        </p:txBody>
      </p:sp>
    </p:spTree>
    <p:extLst>
      <p:ext uri="{BB962C8B-B14F-4D97-AF65-F5344CB8AC3E}">
        <p14:creationId xmlns:p14="http://schemas.microsoft.com/office/powerpoint/2010/main" val="28984233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BFDF531F-C6BD-4242-A51B-515BACF88EC7}"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ADCA2792-EBE5-4ABD-96CE-707F8E6F57A9}" type="slidenum">
              <a:rPr lang="ru-RU"/>
              <a:pPr>
                <a:defRPr/>
              </a:pPr>
              <a:t>‹#›</a:t>
            </a:fld>
            <a:endParaRPr lang="ru-RU"/>
          </a:p>
        </p:txBody>
      </p:sp>
    </p:spTree>
    <p:extLst>
      <p:ext uri="{BB962C8B-B14F-4D97-AF65-F5344CB8AC3E}">
        <p14:creationId xmlns:p14="http://schemas.microsoft.com/office/powerpoint/2010/main" val="5997398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0F8FC8-FE7A-490E-A829-EC1DC341BCB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154206"/>
      </p:ext>
    </p:extLst>
  </p:cSld>
  <p:clrMapOvr>
    <a:masterClrMapping/>
  </p:clrMapOvr>
  <p:transition spd="slow">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88024-06C8-4DC8-BEE5-43C9D8966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4948845"/>
      </p:ext>
    </p:extLst>
  </p:cSld>
  <p:clrMapOvr>
    <a:masterClrMapping/>
  </p:clrMapOvr>
  <p:transition spd="slow">
    <p:wipe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A78AA1-02A3-4EE6-93A2-F452C4BEE7B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14121957"/>
      </p:ext>
    </p:extLst>
  </p:cSld>
  <p:clrMapOvr>
    <a:masterClrMapping/>
  </p:clrMapOvr>
  <p:transition spd="slow">
    <p:wipe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636F7B-5C58-43E5-9BA1-9DD5122CF8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77043080"/>
      </p:ext>
    </p:extLst>
  </p:cSld>
  <p:clrMapOvr>
    <a:masterClrMapping/>
  </p:clrMapOvr>
  <p:transition spd="slow">
    <p:wipe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C4E4F4-AE18-45EF-B0D8-09B6817F91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42129236"/>
      </p:ext>
    </p:extLst>
  </p:cSld>
  <p:clrMapOvr>
    <a:masterClrMapping/>
  </p:clrMapOvr>
  <p:transition spd="slow">
    <p:wipe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7F6CD0-3482-4B3A-A4B5-C047D210958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99569623"/>
      </p:ext>
    </p:extLst>
  </p:cSld>
  <p:clrMapOvr>
    <a:masterClrMapping/>
  </p:clrMapOvr>
  <p:transition spd="slow">
    <p:wipe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76C883-55C1-4C3B-A1C3-04545A7411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76511331"/>
      </p:ext>
    </p:extLst>
  </p:cSld>
  <p:clrMapOvr>
    <a:masterClrMapping/>
  </p:clrMapOvr>
  <p:transition spd="slow">
    <p:wipe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A2CD1-B716-48F2-96E6-5DC42ACBA5B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21883164"/>
      </p:ext>
    </p:extLst>
  </p:cSld>
  <p:clrMapOvr>
    <a:masterClrMapping/>
  </p:clrMapOvr>
  <p:transition spd="slow">
    <p:wipe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D559F8-FDBA-4C0E-A263-A19B27BC2F9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22201516"/>
      </p:ext>
    </p:extLst>
  </p:cSld>
  <p:clrMapOvr>
    <a:masterClrMapping/>
  </p:clrMapOvr>
  <p:transition spd="slow">
    <p:wipe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8F822-5C0F-4E51-9AF5-63BB6393B22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38088289"/>
      </p:ext>
    </p:extLst>
  </p:cSld>
  <p:clrMapOvr>
    <a:masterClrMapping/>
  </p:clrMapOvr>
  <p:transition spd="slow">
    <p:wipe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9496B1-7AD1-4D85-AF7E-5DE9CFB262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83593682"/>
      </p:ext>
    </p:extLst>
  </p:cSld>
  <p:clrMapOvr>
    <a:masterClrMapping/>
  </p:clrMapOvr>
  <p:transition spd="slow">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7A6786-FF94-4F73-ABE8-CDE63D940A3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68903927"/>
      </p:ext>
    </p:extLst>
  </p:cSld>
  <p:clrMapOvr>
    <a:masterClrMapping/>
  </p:clrMapOvr>
  <p:transition spd="slow">
    <p:wipe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6"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4"/>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4"/>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36284740"/>
      </p:ext>
    </p:extLst>
  </p:cSld>
  <p:clrMapOvr>
    <a:masterClrMapping/>
  </p:clrMapOvr>
  <p:transition spd="slow">
    <p:wipe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8DAD37-580F-4820-AD2B-AAB476E58C0B}"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3EAB8B-82BA-486C-96B3-72ABA2419B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16584767"/>
      </p:ext>
    </p:extLst>
  </p:cSld>
  <p:clrMapOvr>
    <a:masterClrMapping/>
  </p:clrMapOvr>
  <p:transition spd="slow">
    <p:wipe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DCD993-D0F3-4F4B-9D47-17B03F775F5C}"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CB70A2-EF47-4482-BE04-4168BDE7E4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83866789"/>
      </p:ext>
    </p:extLst>
  </p:cSld>
  <p:clrMapOvr>
    <a:masterClrMapping/>
  </p:clrMapOvr>
  <p:transition spd="slow">
    <p:wipe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3DBA5FB-60B1-4775-963F-CA122972EB97}"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BB12D49-2935-43EF-9734-E98B9D2372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03277475"/>
      </p:ext>
    </p:extLst>
  </p:cSld>
  <p:clrMapOvr>
    <a:masterClrMapping/>
  </p:clrMapOvr>
  <p:transition spd="slow">
    <p:wipe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6F631D97-4E44-4C16-9F8F-15DD1A572890}"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B41A8F2D-E762-42BE-BCB3-7BF3B91BD8C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879666"/>
      </p:ext>
    </p:extLst>
  </p:cSld>
  <p:clrMapOvr>
    <a:masterClrMapping/>
  </p:clrMapOvr>
  <p:transition spd="slow">
    <p:wipe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2941D60B-8CB2-4076-9E93-FE92A516FEAE}" type="datetimeFigureOut">
              <a:rPr lang="ru-RU">
                <a:solidFill>
                  <a:prstClr val="black">
                    <a:tint val="75000"/>
                  </a:prstClr>
                </a:solidFill>
              </a:rPr>
              <a:pPr>
                <a:defRPr/>
              </a:pPr>
              <a:t>16.10.2015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pPr>
              <a:defRPr/>
            </a:pPr>
            <a:fld id="{5DB2EB65-26A5-4B75-A0C3-466519D7A5F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41299406"/>
      </p:ext>
    </p:extLst>
  </p:cSld>
  <p:clrMapOvr>
    <a:masterClrMapping/>
  </p:clrMapOvr>
  <p:transition spd="slow">
    <p:wipe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30D6DAEF-8DC7-4685-93B8-6D47F96BA8C4}" type="datetimeFigureOut">
              <a:rPr lang="ru-RU">
                <a:solidFill>
                  <a:prstClr val="black">
                    <a:tint val="75000"/>
                  </a:prstClr>
                </a:solidFill>
              </a:rPr>
              <a:pPr>
                <a:defRPr/>
              </a:pPr>
              <a:t>16.10.2015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pPr>
              <a:defRPr/>
            </a:pPr>
            <a:fld id="{3145C262-8BAA-4256-9466-188D28C0D41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1314127"/>
      </p:ext>
    </p:extLst>
  </p:cSld>
  <p:clrMapOvr>
    <a:masterClrMapping/>
  </p:clrMapOvr>
  <p:transition spd="slow">
    <p:wipe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AC5E126-6353-4987-A8CE-6ACE2597CCE5}" type="datetimeFigureOut">
              <a:rPr lang="ru-RU">
                <a:solidFill>
                  <a:prstClr val="black">
                    <a:tint val="75000"/>
                  </a:prstClr>
                </a:solidFill>
              </a:rPr>
              <a:pPr>
                <a:defRPr/>
              </a:pPr>
              <a:t>16.10.2015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pPr>
              <a:defRPr/>
            </a:pPr>
            <a:fld id="{59667268-E314-48A6-8A02-B87BBE40C5D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8445170"/>
      </p:ext>
    </p:extLst>
  </p:cSld>
  <p:clrMapOvr>
    <a:masterClrMapping/>
  </p:clrMapOvr>
  <p:transition spd="slow">
    <p:wipe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E6BDF9A-4001-4616-BB04-CA8B10128E8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CC3DB942-C048-4C8E-92EB-A485831D8F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66264162"/>
      </p:ext>
    </p:extLst>
  </p:cSld>
  <p:clrMapOvr>
    <a:masterClrMapping/>
  </p:clrMapOvr>
  <p:transition spd="slow">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slow">
    <p:wipe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A80BE58-469D-4CFC-B9F6-95496FA0A1B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E0F5D2D4-6856-4507-B47A-1093812F49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027618"/>
      </p:ext>
    </p:extLst>
  </p:cSld>
  <p:clrMapOvr>
    <a:masterClrMapping/>
  </p:clrMapOvr>
  <p:transition spd="slow">
    <p:wipe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4FAB3A-CEF7-4D04-BBDC-B61F79C774EA}"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C53158-4F91-4C23-BB60-7867C6EA9A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74409649"/>
      </p:ext>
    </p:extLst>
  </p:cSld>
  <p:clrMapOvr>
    <a:masterClrMapping/>
  </p:clrMapOvr>
  <p:transition spd="slow">
    <p:wipe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7621C9-1711-42A1-9118-9256B925E905}"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1A0443-E83B-44E3-86F7-22B689A198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44659811"/>
      </p:ext>
    </p:extLst>
  </p:cSld>
  <p:clrMapOvr>
    <a:masterClrMapping/>
  </p:clrMapOvr>
  <p:transition spd="slow">
    <p:wipe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8DAD37-580F-4820-AD2B-AAB476E58C0B}"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3EAB8B-82BA-486C-96B3-72ABA2419B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1832809"/>
      </p:ext>
    </p:extLst>
  </p:cSld>
  <p:clrMapOvr>
    <a:masterClrMapping/>
  </p:clrMapOvr>
  <p:transition spd="slow">
    <p:wipe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DCD993-D0F3-4F4B-9D47-17B03F775F5C}"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CB70A2-EF47-4482-BE04-4168BDE7E4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65764367"/>
      </p:ext>
    </p:extLst>
  </p:cSld>
  <p:clrMapOvr>
    <a:masterClrMapping/>
  </p:clrMapOvr>
  <p:transition spd="slow">
    <p:wipe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3DBA5FB-60B1-4775-963F-CA122972EB97}"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BB12D49-2935-43EF-9734-E98B9D2372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88079658"/>
      </p:ext>
    </p:extLst>
  </p:cSld>
  <p:clrMapOvr>
    <a:masterClrMapping/>
  </p:clrMapOvr>
  <p:transition spd="slow">
    <p:wipe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6F631D97-4E44-4C16-9F8F-15DD1A572890}"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B41A8F2D-E762-42BE-BCB3-7BF3B91BD8C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1671455"/>
      </p:ext>
    </p:extLst>
  </p:cSld>
  <p:clrMapOvr>
    <a:masterClrMapping/>
  </p:clrMapOvr>
  <p:transition spd="slow">
    <p:wipe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2941D60B-8CB2-4076-9E93-FE92A516FEAE}" type="datetimeFigureOut">
              <a:rPr lang="ru-RU">
                <a:solidFill>
                  <a:prstClr val="black">
                    <a:tint val="75000"/>
                  </a:prstClr>
                </a:solidFill>
              </a:rPr>
              <a:pPr>
                <a:defRPr/>
              </a:pPr>
              <a:t>16.10.2015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pPr>
              <a:defRPr/>
            </a:pPr>
            <a:fld id="{5DB2EB65-26A5-4B75-A0C3-466519D7A5F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82811794"/>
      </p:ext>
    </p:extLst>
  </p:cSld>
  <p:clrMapOvr>
    <a:masterClrMapping/>
  </p:clrMapOvr>
  <p:transition spd="slow">
    <p:wipe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30D6DAEF-8DC7-4685-93B8-6D47F96BA8C4}" type="datetimeFigureOut">
              <a:rPr lang="ru-RU">
                <a:solidFill>
                  <a:prstClr val="black">
                    <a:tint val="75000"/>
                  </a:prstClr>
                </a:solidFill>
              </a:rPr>
              <a:pPr>
                <a:defRPr/>
              </a:pPr>
              <a:t>16.10.2015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pPr>
              <a:defRPr/>
            </a:pPr>
            <a:fld id="{3145C262-8BAA-4256-9466-188D28C0D41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58526789"/>
      </p:ext>
    </p:extLst>
  </p:cSld>
  <p:clrMapOvr>
    <a:masterClrMapping/>
  </p:clrMapOvr>
  <p:transition spd="slow">
    <p:wipe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AC5E126-6353-4987-A8CE-6ACE2597CCE5}" type="datetimeFigureOut">
              <a:rPr lang="ru-RU">
                <a:solidFill>
                  <a:prstClr val="black">
                    <a:tint val="75000"/>
                  </a:prstClr>
                </a:solidFill>
              </a:rPr>
              <a:pPr>
                <a:defRPr/>
              </a:pPr>
              <a:t>16.10.2015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pPr>
              <a:defRPr/>
            </a:pPr>
            <a:fld id="{59667268-E314-48A6-8A02-B87BBE40C5D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25033085"/>
      </p:ext>
    </p:extLst>
  </p:cSld>
  <p:clrMapOvr>
    <a:masterClrMapping/>
  </p:clrMapOvr>
  <p:transition spd="slow">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slow">
    <p:wipe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E6BDF9A-4001-4616-BB04-CA8B10128E8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CC3DB942-C048-4C8E-92EB-A485831D8F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91368049"/>
      </p:ext>
    </p:extLst>
  </p:cSld>
  <p:clrMapOvr>
    <a:masterClrMapping/>
  </p:clrMapOvr>
  <p:transition spd="slow">
    <p:wipe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A80BE58-469D-4CFC-B9F6-95496FA0A1B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E0F5D2D4-6856-4507-B47A-1093812F49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162496"/>
      </p:ext>
    </p:extLst>
  </p:cSld>
  <p:clrMapOvr>
    <a:masterClrMapping/>
  </p:clrMapOvr>
  <p:transition spd="slow">
    <p:wipe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4FAB3A-CEF7-4D04-BBDC-B61F79C774EA}"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C53158-4F91-4C23-BB60-7867C6EA9A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11695305"/>
      </p:ext>
    </p:extLst>
  </p:cSld>
  <p:clrMapOvr>
    <a:masterClrMapping/>
  </p:clrMapOvr>
  <p:transition spd="slow">
    <p:wipe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7621C9-1711-42A1-9118-9256B925E905}"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1A0443-E83B-44E3-86F7-22B689A198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79543486"/>
      </p:ext>
    </p:extLst>
  </p:cSld>
  <p:clrMapOvr>
    <a:masterClrMapping/>
  </p:clrMapOvr>
  <p:transition spd="slow">
    <p:wipe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168DAD37-580F-4820-AD2B-AAB476E58C0B}"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pPr>
              <a:defRPr/>
            </a:pPr>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pPr>
              <a:defRPr/>
            </a:pPr>
            <a:fld id="{883EAB8B-82BA-486C-96B3-72ABA2419BF1}" type="slidenum">
              <a:rPr lang="ru-RU" smtClean="0">
                <a:solidFill>
                  <a:prstClr val="white">
                    <a:shade val="50000"/>
                  </a:prstClr>
                </a:solidFill>
              </a:rPr>
              <a:pPr>
                <a:def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3709179242"/>
      </p:ext>
    </p:extLst>
  </p:cSld>
  <p:clrMapOvr>
    <a:masterClrMapping/>
  </p:clrMapOvr>
  <p:transition spd="slow">
    <p:wipe dir="u"/>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EDCD993-D0F3-4F4B-9D47-17B03F775F5C}"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pPr>
              <a:defRPr/>
            </a:pPr>
            <a:fld id="{18CB70A2-EF47-4482-BE04-4168BDE7E4B8}"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038183678"/>
      </p:ext>
    </p:extLst>
  </p:cSld>
  <p:clrMapOvr>
    <a:masterClrMapping/>
  </p:clrMapOvr>
  <p:transition spd="slow">
    <p:wipe dir="u"/>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93DBA5FB-60B1-4775-963F-CA122972EB97}"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pPr>
              <a:defRPr/>
            </a:pPr>
            <a:fld id="{7BB12D49-2935-43EF-9734-E98B9D237200}"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697247691"/>
      </p:ext>
    </p:extLst>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6F631D97-4E44-4C16-9F8F-15DD1A572890}"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pPr>
              <a:defRPr/>
            </a:pPr>
            <a:fld id="{B41A8F2D-E762-42BE-BCB3-7BF3B91BD8C3}"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665830676"/>
      </p:ext>
    </p:extLst>
  </p:cSld>
  <p:clrMapOvr>
    <a:masterClrMapping/>
  </p:clrMapOvr>
  <p:transition spd="slow">
    <p:wipe dir="u"/>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2941D60B-8CB2-4076-9E93-FE92A516FEAE}"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pPr>
              <a:defRPr/>
            </a:pPr>
            <a:fld id="{5DB2EB65-26A5-4B75-A0C3-466519D7A5F5}"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234443872"/>
      </p:ext>
    </p:extLst>
  </p:cSld>
  <p:clrMapOvr>
    <a:masterClrMapping/>
  </p:clrMapOvr>
  <p:transition spd="slow">
    <p:wipe dir="u"/>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30D6DAEF-8DC7-4685-93B8-6D47F96BA8C4}"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pPr>
              <a:defRPr/>
            </a:pPr>
            <a:fld id="{3145C262-8BAA-4256-9466-188D28C0D411}"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946154261"/>
      </p:ext>
    </p:extLst>
  </p:cSld>
  <p:clrMapOvr>
    <a:masterClrMapping/>
  </p:clrMapOvr>
  <p:transition spd="slow">
    <p:wipe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AC5E126-6353-4987-A8CE-6ACE2597CCE5}"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pPr>
              <a:defRPr/>
            </a:pPr>
            <a:fld id="{59667268-E314-48A6-8A02-B87BBE40C5DF}"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269224100"/>
      </p:ext>
    </p:extLst>
  </p:cSld>
  <p:clrMapOvr>
    <a:masterClrMapping/>
  </p:clrMapOvr>
  <p:transition spd="slow">
    <p:wipe dir="u"/>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E6BDF9A-4001-4616-BB04-CA8B10128E89}"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pPr>
              <a:defRPr/>
            </a:pPr>
            <a:fld id="{CC3DB942-C048-4C8E-92EB-A485831D8F69}"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732483259"/>
      </p:ext>
    </p:extLst>
  </p:cSld>
  <p:clrMapOvr>
    <a:masterClrMapping/>
  </p:clrMapOvr>
  <p:transition spd="slow">
    <p:wipe dir="u"/>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6A80BE58-469D-4CFC-B9F6-95496FA0A1B9}"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pPr>
              <a:defRPr/>
            </a:pPr>
            <a:fld id="{E0F5D2D4-6856-4507-B47A-1093812F497F}"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925451666"/>
      </p:ext>
    </p:extLst>
  </p:cSld>
  <p:clrMapOvr>
    <a:masterClrMapping/>
  </p:clrMapOvr>
  <p:transition spd="slow">
    <p:wipe dir="u"/>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94FAB3A-CEF7-4D04-BBDC-B61F79C774EA}"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pPr>
              <a:defRPr/>
            </a:pPr>
            <a:fld id="{61C53158-4F91-4C23-BB60-7867C6EA9A8E}"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993036212"/>
      </p:ext>
    </p:extLst>
  </p:cSld>
  <p:clrMapOvr>
    <a:masterClrMapping/>
  </p:clrMapOvr>
  <p:transition spd="slow">
    <p:wipe dir="u"/>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07621C9-1711-42A1-9118-9256B925E905}" type="datetimeFigureOut">
              <a:rPr lang="ru-RU" smtClean="0">
                <a:solidFill>
                  <a:prstClr val="white">
                    <a:shade val="50000"/>
                  </a:prstClr>
                </a:solidFill>
              </a:rPr>
              <a:pPr>
                <a:defRPr/>
              </a:pPr>
              <a:t>16.10.2015</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pPr>
              <a:defRPr/>
            </a:pPr>
            <a:fld id="{2A1A0443-E83B-44E3-86F7-22B689A19812}"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384787211"/>
      </p:ext>
    </p:extLst>
  </p:cSld>
  <p:clrMapOvr>
    <a:masterClrMapping/>
  </p:clrMapOvr>
  <p:transition spd="slow">
    <p:wipe dir="u"/>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7F704EBB-2137-4BFE-974F-C5E7D0FE8E3C}" type="slidenum">
              <a:rPr lang="ru-RU"/>
              <a:pPr>
                <a:defRPr/>
              </a:pPr>
              <a:t>‹#›</a:t>
            </a:fld>
            <a:endParaRPr lang="ru-RU"/>
          </a:p>
        </p:txBody>
      </p:sp>
    </p:spTree>
    <p:extLst>
      <p:ext uri="{BB962C8B-B14F-4D97-AF65-F5344CB8AC3E}">
        <p14:creationId xmlns:p14="http://schemas.microsoft.com/office/powerpoint/2010/main" val="2626151677"/>
      </p:ext>
    </p:extLst>
  </p:cSld>
  <p:clrMapOvr>
    <a:masterClrMapping/>
  </p:clrMapOvr>
  <p:transition spd="slow">
    <p:wipe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0904BBF7-5BAF-4D02-8935-B8066B2903CC}" type="slidenum">
              <a:rPr lang="ru-RU"/>
              <a:pPr>
                <a:defRPr/>
              </a:pPr>
              <a:t>‹#›</a:t>
            </a:fld>
            <a:endParaRPr lang="ru-RU"/>
          </a:p>
        </p:txBody>
      </p:sp>
    </p:spTree>
    <p:extLst>
      <p:ext uri="{BB962C8B-B14F-4D97-AF65-F5344CB8AC3E}">
        <p14:creationId xmlns:p14="http://schemas.microsoft.com/office/powerpoint/2010/main" val="260178400"/>
      </p:ext>
    </p:extLst>
  </p:cSld>
  <p:clrMapOvr>
    <a:masterClrMapping/>
  </p:clrMapOvr>
  <p:transition spd="slow">
    <p:wipe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0CAD72A-413D-41C3-A4E5-2E60335B6531}" type="slidenum">
              <a:rPr lang="ru-RU"/>
              <a:pPr>
                <a:defRPr/>
              </a:pPr>
              <a:t>‹#›</a:t>
            </a:fld>
            <a:endParaRPr lang="ru-RU"/>
          </a:p>
        </p:txBody>
      </p:sp>
    </p:spTree>
    <p:extLst>
      <p:ext uri="{BB962C8B-B14F-4D97-AF65-F5344CB8AC3E}">
        <p14:creationId xmlns:p14="http://schemas.microsoft.com/office/powerpoint/2010/main" val="3340589087"/>
      </p:ext>
    </p:extLst>
  </p:cSld>
  <p:clrMapOvr>
    <a:overrideClrMapping bg1="dk1" tx1="lt1" bg2="dk2" tx2="lt2" accent1="accent1" accent2="accent2" accent3="accent3" accent4="accent4" accent5="accent5" accent6="accent6" hlink="hlink" folHlink="folHlink"/>
  </p:clrMapOvr>
  <p:transition spd="slow">
    <p:wipe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4"/>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4"/>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49AF9E8B-076D-4CA6-8365-1B254A5C7ACD}" type="slidenum">
              <a:rPr lang="ru-RU"/>
              <a:pPr>
                <a:defRPr/>
              </a:pPr>
              <a:t>‹#›</a:t>
            </a:fld>
            <a:endParaRPr lang="ru-RU"/>
          </a:p>
        </p:txBody>
      </p:sp>
    </p:spTree>
    <p:extLst>
      <p:ext uri="{BB962C8B-B14F-4D97-AF65-F5344CB8AC3E}">
        <p14:creationId xmlns:p14="http://schemas.microsoft.com/office/powerpoint/2010/main" val="2175404249"/>
      </p:ext>
    </p:extLst>
  </p:cSld>
  <p:clrMapOvr>
    <a:masterClrMapping/>
  </p:clrMapOvr>
  <p:transition spd="slow">
    <p:wipe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8"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6"/>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8" y="2362206"/>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9" name="Номер слайда 22"/>
          <p:cNvSpPr>
            <a:spLocks noGrp="1"/>
          </p:cNvSpPr>
          <p:nvPr>
            <p:ph type="sldNum" sz="quarter" idx="12"/>
          </p:nvPr>
        </p:nvSpPr>
        <p:spPr/>
        <p:txBody>
          <a:bodyPr/>
          <a:lstStyle>
            <a:lvl1pPr>
              <a:defRPr/>
            </a:lvl1pPr>
          </a:lstStyle>
          <a:p>
            <a:pPr>
              <a:defRPr/>
            </a:pPr>
            <a:fld id="{86C6283A-140C-417A-8B06-212530691E1D}" type="slidenum">
              <a:rPr lang="ru-RU"/>
              <a:pPr>
                <a:defRPr/>
              </a:pPr>
              <a:t>‹#›</a:t>
            </a:fld>
            <a:endParaRPr lang="ru-RU"/>
          </a:p>
        </p:txBody>
      </p:sp>
    </p:spTree>
    <p:extLst>
      <p:ext uri="{BB962C8B-B14F-4D97-AF65-F5344CB8AC3E}">
        <p14:creationId xmlns:p14="http://schemas.microsoft.com/office/powerpoint/2010/main" val="2574961964"/>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5" name="Номер слайда 22"/>
          <p:cNvSpPr>
            <a:spLocks noGrp="1"/>
          </p:cNvSpPr>
          <p:nvPr>
            <p:ph type="sldNum" sz="quarter" idx="12"/>
          </p:nvPr>
        </p:nvSpPr>
        <p:spPr/>
        <p:txBody>
          <a:bodyPr/>
          <a:lstStyle>
            <a:lvl1pPr>
              <a:defRPr/>
            </a:lvl1pPr>
          </a:lstStyle>
          <a:p>
            <a:pPr>
              <a:defRPr/>
            </a:pPr>
            <a:fld id="{C87D3E5E-3B0F-4F3D-8C03-1CE04B9F1DEE}" type="slidenum">
              <a:rPr lang="ru-RU"/>
              <a:pPr>
                <a:defRPr/>
              </a:pPr>
              <a:t>‹#›</a:t>
            </a:fld>
            <a:endParaRPr lang="ru-RU"/>
          </a:p>
        </p:txBody>
      </p:sp>
    </p:spTree>
    <p:extLst>
      <p:ext uri="{BB962C8B-B14F-4D97-AF65-F5344CB8AC3E}">
        <p14:creationId xmlns:p14="http://schemas.microsoft.com/office/powerpoint/2010/main" val="3927033536"/>
      </p:ext>
    </p:extLst>
  </p:cSld>
  <p:clrMapOvr>
    <a:masterClrMapping/>
  </p:clrMapOvr>
  <p:transition spd="slow">
    <p:wipe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4" name="Номер слайда 22"/>
          <p:cNvSpPr>
            <a:spLocks noGrp="1"/>
          </p:cNvSpPr>
          <p:nvPr>
            <p:ph type="sldNum" sz="quarter" idx="12"/>
          </p:nvPr>
        </p:nvSpPr>
        <p:spPr/>
        <p:txBody>
          <a:bodyPr/>
          <a:lstStyle>
            <a:lvl1pPr>
              <a:defRPr/>
            </a:lvl1pPr>
          </a:lstStyle>
          <a:p>
            <a:pPr>
              <a:defRPr/>
            </a:pPr>
            <a:fld id="{DF8647FA-38D6-4757-A978-8B9F5A6FE184}" type="slidenum">
              <a:rPr lang="ru-RU"/>
              <a:pPr>
                <a:defRPr/>
              </a:pPr>
              <a:t>‹#›</a:t>
            </a:fld>
            <a:endParaRPr lang="ru-RU"/>
          </a:p>
        </p:txBody>
      </p:sp>
    </p:spTree>
    <p:extLst>
      <p:ext uri="{BB962C8B-B14F-4D97-AF65-F5344CB8AC3E}">
        <p14:creationId xmlns:p14="http://schemas.microsoft.com/office/powerpoint/2010/main" val="2868629359"/>
      </p:ext>
    </p:extLst>
  </p:cSld>
  <p:clrMapOvr>
    <a:masterClrMapping/>
  </p:clrMapOvr>
  <p:transition spd="slow">
    <p:wipe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3" y="1524006"/>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4"/>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C3970338-0DA6-4C41-BC53-BEA5487A9118}" type="slidenum">
              <a:rPr lang="ru-RU"/>
              <a:pPr>
                <a:defRPr/>
              </a:pPr>
              <a:t>‹#›</a:t>
            </a:fld>
            <a:endParaRPr lang="ru-RU"/>
          </a:p>
        </p:txBody>
      </p:sp>
    </p:spTree>
    <p:extLst>
      <p:ext uri="{BB962C8B-B14F-4D97-AF65-F5344CB8AC3E}">
        <p14:creationId xmlns:p14="http://schemas.microsoft.com/office/powerpoint/2010/main" val="1303019943"/>
      </p:ext>
    </p:extLst>
  </p:cSld>
  <p:clrMapOvr>
    <a:masterClrMapping/>
  </p:clrMapOvr>
  <p:transition spd="slow">
    <p:wipe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BABBF54C-56F7-4C0A-ACF7-345E67FFA120}" type="slidenum">
              <a:rPr lang="ru-RU"/>
              <a:pPr>
                <a:defRPr/>
              </a:pPr>
              <a:t>‹#›</a:t>
            </a:fld>
            <a:endParaRPr lang="ru-RU"/>
          </a:p>
        </p:txBody>
      </p:sp>
    </p:spTree>
    <p:extLst>
      <p:ext uri="{BB962C8B-B14F-4D97-AF65-F5344CB8AC3E}">
        <p14:creationId xmlns:p14="http://schemas.microsoft.com/office/powerpoint/2010/main" val="78332863"/>
      </p:ext>
    </p:extLst>
  </p:cSld>
  <p:clrMapOvr>
    <a:masterClrMapping/>
  </p:clrMapOvr>
  <p:transition spd="slow">
    <p:wipe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FB17D5D6-D398-4024-A1C3-9F53477BC986}" type="slidenum">
              <a:rPr lang="ru-RU"/>
              <a:pPr>
                <a:defRPr/>
              </a:pPr>
              <a:t>‹#›</a:t>
            </a:fld>
            <a:endParaRPr lang="ru-RU"/>
          </a:p>
        </p:txBody>
      </p:sp>
    </p:spTree>
    <p:extLst>
      <p:ext uri="{BB962C8B-B14F-4D97-AF65-F5344CB8AC3E}">
        <p14:creationId xmlns:p14="http://schemas.microsoft.com/office/powerpoint/2010/main" val="2957720842"/>
      </p:ext>
    </p:extLst>
  </p:cSld>
  <p:clrMapOvr>
    <a:masterClrMapping/>
  </p:clrMapOvr>
  <p:transition spd="slow">
    <p:wipe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00F4C559-1820-4F1A-A2F3-9C01D517499A}" type="slidenum">
              <a:rPr lang="ru-RU"/>
              <a:pPr>
                <a:defRPr/>
              </a:pPr>
              <a:t>‹#›</a:t>
            </a:fld>
            <a:endParaRPr lang="ru-RU"/>
          </a:p>
        </p:txBody>
      </p:sp>
    </p:spTree>
    <p:extLst>
      <p:ext uri="{BB962C8B-B14F-4D97-AF65-F5344CB8AC3E}">
        <p14:creationId xmlns:p14="http://schemas.microsoft.com/office/powerpoint/2010/main" val="2589767112"/>
      </p:ext>
    </p:extLst>
  </p:cSld>
  <p:clrMapOvr>
    <a:masterClrMapping/>
  </p:clrMapOvr>
  <p:transition spd="slow">
    <p:wipe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8DAD37-580F-4820-AD2B-AAB476E58C0B}"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3EAB8B-82BA-486C-96B3-72ABA2419B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87807321"/>
      </p:ext>
    </p:extLst>
  </p:cSld>
  <p:clrMapOvr>
    <a:masterClrMapping/>
  </p:clrMapOvr>
  <p:transition spd="slow">
    <p:wipe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DCD993-D0F3-4F4B-9D47-17B03F775F5C}"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CB70A2-EF47-4482-BE04-4168BDE7E4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7099120"/>
      </p:ext>
    </p:extLst>
  </p:cSld>
  <p:clrMapOvr>
    <a:masterClrMapping/>
  </p:clrMapOvr>
  <p:transition spd="slow">
    <p:wipe dir="u"/>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3DBA5FB-60B1-4775-963F-CA122972EB97}"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BB12D49-2935-43EF-9734-E98B9D2372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80947051"/>
      </p:ext>
    </p:extLst>
  </p:cSld>
  <p:clrMapOvr>
    <a:masterClrMapping/>
  </p:clrMapOvr>
  <p:transition spd="slow">
    <p:wipe dir="u"/>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6F631D97-4E44-4C16-9F8F-15DD1A572890}"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B41A8F2D-E762-42BE-BCB3-7BF3B91BD8C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45642321"/>
      </p:ext>
    </p:extLst>
  </p:cSld>
  <p:clrMapOvr>
    <a:masterClrMapping/>
  </p:clrMapOvr>
  <p:transition spd="slow">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2941D60B-8CB2-4076-9E93-FE92A516FEAE}" type="datetimeFigureOut">
              <a:rPr lang="ru-RU">
                <a:solidFill>
                  <a:prstClr val="black">
                    <a:tint val="75000"/>
                  </a:prstClr>
                </a:solidFill>
              </a:rPr>
              <a:pPr>
                <a:defRPr/>
              </a:pPr>
              <a:t>16.10.2015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pPr>
              <a:defRPr/>
            </a:pPr>
            <a:fld id="{5DB2EB65-26A5-4B75-A0C3-466519D7A5F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8771643"/>
      </p:ext>
    </p:extLst>
  </p:cSld>
  <p:clrMapOvr>
    <a:masterClrMapping/>
  </p:clrMapOvr>
  <p:transition spd="slow">
    <p:wipe dir="u"/>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30D6DAEF-8DC7-4685-93B8-6D47F96BA8C4}" type="datetimeFigureOut">
              <a:rPr lang="ru-RU">
                <a:solidFill>
                  <a:prstClr val="black">
                    <a:tint val="75000"/>
                  </a:prstClr>
                </a:solidFill>
              </a:rPr>
              <a:pPr>
                <a:defRPr/>
              </a:pPr>
              <a:t>16.10.2015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pPr>
              <a:defRPr/>
            </a:pPr>
            <a:fld id="{3145C262-8BAA-4256-9466-188D28C0D41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19192904"/>
      </p:ext>
    </p:extLst>
  </p:cSld>
  <p:clrMapOvr>
    <a:masterClrMapping/>
  </p:clrMapOvr>
  <p:transition spd="slow">
    <p:wipe dir="u"/>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AC5E126-6353-4987-A8CE-6ACE2597CCE5}" type="datetimeFigureOut">
              <a:rPr lang="ru-RU">
                <a:solidFill>
                  <a:prstClr val="black">
                    <a:tint val="75000"/>
                  </a:prstClr>
                </a:solidFill>
              </a:rPr>
              <a:pPr>
                <a:defRPr/>
              </a:pPr>
              <a:t>16.10.2015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pPr>
              <a:defRPr/>
            </a:pPr>
            <a:fld id="{59667268-E314-48A6-8A02-B87BBE40C5D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28813760"/>
      </p:ext>
    </p:extLst>
  </p:cSld>
  <p:clrMapOvr>
    <a:masterClrMapping/>
  </p:clrMapOvr>
  <p:transition spd="slow">
    <p:wipe dir="u"/>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E6BDF9A-4001-4616-BB04-CA8B10128E8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CC3DB942-C048-4C8E-92EB-A485831D8F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27165818"/>
      </p:ext>
    </p:extLst>
  </p:cSld>
  <p:clrMapOvr>
    <a:masterClrMapping/>
  </p:clrMapOvr>
  <p:transition spd="slow">
    <p:wipe dir="u"/>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A80BE58-469D-4CFC-B9F6-95496FA0A1B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E0F5D2D4-6856-4507-B47A-1093812F49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4040315"/>
      </p:ext>
    </p:extLst>
  </p:cSld>
  <p:clrMapOvr>
    <a:masterClrMapping/>
  </p:clrMapOvr>
  <p:transition spd="slow">
    <p:wipe dir="u"/>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4FAB3A-CEF7-4D04-BBDC-B61F79C774EA}"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C53158-4F91-4C23-BB60-7867C6EA9A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2555269"/>
      </p:ext>
    </p:extLst>
  </p:cSld>
  <p:clrMapOvr>
    <a:masterClrMapping/>
  </p:clrMapOvr>
  <p:transition spd="slow">
    <p:wipe dir="u"/>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7621C9-1711-42A1-9118-9256B925E905}"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1A0443-E83B-44E3-86F7-22B689A198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4369395"/>
      </p:ext>
    </p:extLst>
  </p:cSld>
  <p:clrMapOvr>
    <a:masterClrMapping/>
  </p:clrMapOvr>
  <p:transition spd="slow">
    <p:wipe dir="u"/>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ru-RU" sz="2400" smtClean="0">
                <a:solidFill>
                  <a:srgbClr val="FFFFFF"/>
                </a:solidFill>
                <a:latin typeface="Times New Roman" pitchFamily="18"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607 h 2182"/>
                <a:gd name="T4" fmla="*/ 9491 w 4897"/>
                <a:gd name="T5" fmla="*/ 607 h 2182"/>
                <a:gd name="T6" fmla="*/ 949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ru-RU" sz="2400" smtClean="0">
                <a:solidFill>
                  <a:srgbClr val="FFFFFF"/>
                </a:solidFill>
                <a:latin typeface="Times New Roman" pitchFamily="18"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grpSp>
      <p:sp>
        <p:nvSpPr>
          <p:cNvPr id="70759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70759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fld id="{C92EB747-9C27-49B0-AAE7-22CAE4E92F93}" type="datetimeFigureOut">
              <a:rPr lang="ru-RU">
                <a:solidFill>
                  <a:srgbClr val="FFFFFF"/>
                </a:solidFill>
              </a:rPr>
              <a:pPr>
                <a:defRPr/>
              </a:pPr>
              <a:t>16.10.2015</a:t>
            </a:fld>
            <a:endParaRPr lang="ru-RU">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344CDC82-3D81-49ED-9866-7730C72DFA0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804003608"/>
      </p:ext>
    </p:extLst>
  </p:cSld>
  <p:clrMapOvr>
    <a:masterClrMapping/>
  </p:clrMapOvr>
  <p:transition spd="slow">
    <p:wipe dir="u"/>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p:txBody>
          <a:bodyPr/>
          <a:lstStyle>
            <a:lvl1pPr>
              <a:defRPr/>
            </a:lvl1pPr>
          </a:lstStyle>
          <a:p>
            <a:pPr>
              <a:defRPr/>
            </a:pPr>
            <a:fld id="{7D0FDF93-AA11-4D2D-AC47-18F0DA4A7F8E}" type="datetimeFigureOut">
              <a:rPr lang="ru-RU">
                <a:solidFill>
                  <a:srgbClr val="FFFFFF"/>
                </a:solidFill>
              </a:rPr>
              <a:pPr>
                <a:defRPr/>
              </a:pPr>
              <a:t>16.10.2015</a:t>
            </a:fld>
            <a:endParaRPr lang="ru-RU">
              <a:solidFill>
                <a:srgbClr val="FFFFFF"/>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6CD0FDAD-7DD0-4177-8A92-39724506DCD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9544257"/>
      </p:ext>
    </p:extLst>
  </p:cSld>
  <p:clrMapOvr>
    <a:masterClrMapping/>
  </p:clrMapOvr>
  <p:transition spd="slow">
    <p:wipe dir="u"/>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p:txBody>
          <a:bodyPr/>
          <a:lstStyle>
            <a:lvl1pPr>
              <a:defRPr/>
            </a:lvl1pPr>
          </a:lstStyle>
          <a:p>
            <a:pPr>
              <a:defRPr/>
            </a:pPr>
            <a:fld id="{29E7F941-F2E4-4090-89B6-000966FC3BBD}" type="datetimeFigureOut">
              <a:rPr lang="ru-RU">
                <a:solidFill>
                  <a:srgbClr val="FFFFFF"/>
                </a:solidFill>
              </a:rPr>
              <a:pPr>
                <a:defRPr/>
              </a:pPr>
              <a:t>16.10.2015</a:t>
            </a:fld>
            <a:endParaRPr lang="ru-RU">
              <a:solidFill>
                <a:srgbClr val="FFFFFF"/>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2826DA86-358A-4269-94AF-CCD9B5565DA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16295325"/>
      </p:ext>
    </p:extLst>
  </p:cSld>
  <p:clrMapOvr>
    <a:masterClrMapping/>
  </p:clrMapOvr>
  <p:transition spd="slow">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0"/>
            <a:ext cx="2057400" cy="5211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14400"/>
            <a:ext cx="6019800" cy="5211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p:txBody>
          <a:bodyPr/>
          <a:lstStyle>
            <a:lvl1pPr>
              <a:defRPr/>
            </a:lvl1pPr>
          </a:lstStyle>
          <a:p>
            <a:pPr>
              <a:defRPr/>
            </a:pPr>
            <a:fld id="{26F7A7DF-AAEA-42D1-B9F1-45D7E034AE34}" type="datetimeFigureOut">
              <a:rPr lang="ru-RU">
                <a:solidFill>
                  <a:srgbClr val="FFFFFF"/>
                </a:solidFill>
              </a:rPr>
              <a:pPr>
                <a:defRPr/>
              </a:pPr>
              <a:t>16.10.2015</a:t>
            </a:fld>
            <a:endParaRPr lang="ru-RU">
              <a:solidFill>
                <a:srgbClr val="FFFFFF"/>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B1FEF279-AD61-4795-9F85-896CCF86561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738093681"/>
      </p:ext>
    </p:extLst>
  </p:cSld>
  <p:clrMapOvr>
    <a:masterClrMapping/>
  </p:clrMapOvr>
  <p:transition spd="slow">
    <p:wipe dir="u"/>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p:txBody>
          <a:bodyPr/>
          <a:lstStyle>
            <a:lvl1pPr>
              <a:defRPr/>
            </a:lvl1pPr>
          </a:lstStyle>
          <a:p>
            <a:pPr>
              <a:defRPr/>
            </a:pPr>
            <a:fld id="{D3B949E9-92A0-4DBE-9CF2-609583D1E20C}" type="datetimeFigureOut">
              <a:rPr lang="ru-RU">
                <a:solidFill>
                  <a:srgbClr val="FFFFFF"/>
                </a:solidFill>
              </a:rPr>
              <a:pPr>
                <a:defRPr/>
              </a:pPr>
              <a:t>16.10.2015</a:t>
            </a:fld>
            <a:endParaRPr lang="ru-RU">
              <a:solidFill>
                <a:srgbClr val="FFFFFF"/>
              </a:solidFill>
            </a:endParaRPr>
          </a:p>
        </p:txBody>
      </p:sp>
      <p:sp>
        <p:nvSpPr>
          <p:cNvPr id="8"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9" name="Rectangle 13"/>
          <p:cNvSpPr>
            <a:spLocks noGrp="1" noChangeArrowheads="1"/>
          </p:cNvSpPr>
          <p:nvPr>
            <p:ph type="sldNum" sz="quarter" idx="12"/>
          </p:nvPr>
        </p:nvSpPr>
        <p:spPr/>
        <p:txBody>
          <a:bodyPr/>
          <a:lstStyle>
            <a:lvl1pPr>
              <a:defRPr/>
            </a:lvl1pPr>
          </a:lstStyle>
          <a:p>
            <a:pPr>
              <a:defRPr/>
            </a:pPr>
            <a:fld id="{B2905762-DDA5-461A-A5C9-8321E3B652A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313892898"/>
      </p:ext>
    </p:extLst>
  </p:cSld>
  <p:clrMapOvr>
    <a:masterClrMapping/>
  </p:clrMapOvr>
  <p:transition spd="slow">
    <p:wipe dir="u"/>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p:txBody>
          <a:bodyPr/>
          <a:lstStyle>
            <a:lvl1pPr>
              <a:defRPr/>
            </a:lvl1pPr>
          </a:lstStyle>
          <a:p>
            <a:pPr>
              <a:defRPr/>
            </a:pPr>
            <a:fld id="{503658E3-F7C1-47C0-9196-EB1D80C0A307}" type="datetimeFigureOut">
              <a:rPr lang="ru-RU">
                <a:solidFill>
                  <a:srgbClr val="FFFFFF"/>
                </a:solidFill>
              </a:rPr>
              <a:pPr>
                <a:defRPr/>
              </a:pPr>
              <a:t>16.10.2015</a:t>
            </a:fld>
            <a:endParaRPr lang="ru-RU">
              <a:solidFill>
                <a:srgbClr val="FFFFFF"/>
              </a:solidFill>
            </a:endParaRPr>
          </a:p>
        </p:txBody>
      </p:sp>
      <p:sp>
        <p:nvSpPr>
          <p:cNvPr id="4"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5" name="Rectangle 13"/>
          <p:cNvSpPr>
            <a:spLocks noGrp="1" noChangeArrowheads="1"/>
          </p:cNvSpPr>
          <p:nvPr>
            <p:ph type="sldNum" sz="quarter" idx="12"/>
          </p:nvPr>
        </p:nvSpPr>
        <p:spPr/>
        <p:txBody>
          <a:bodyPr/>
          <a:lstStyle>
            <a:lvl1pPr>
              <a:defRPr/>
            </a:lvl1pPr>
          </a:lstStyle>
          <a:p>
            <a:pPr>
              <a:defRPr/>
            </a:pPr>
            <a:fld id="{BAB7C98C-4842-4D11-90A8-C66D924BC1B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89509263"/>
      </p:ext>
    </p:extLst>
  </p:cSld>
  <p:clrMapOvr>
    <a:masterClrMapping/>
  </p:clrMapOvr>
  <p:transition spd="slow">
    <p:wipe dir="u"/>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fld id="{8F29F23E-3E31-470F-A04D-15AABDAE1740}" type="datetimeFigureOut">
              <a:rPr lang="ru-RU">
                <a:solidFill>
                  <a:srgbClr val="FFFFFF"/>
                </a:solidFill>
              </a:rPr>
              <a:pPr>
                <a:defRPr/>
              </a:pPr>
              <a:t>16.10.2015</a:t>
            </a:fld>
            <a:endParaRPr lang="ru-RU">
              <a:solidFill>
                <a:srgbClr val="FFFFFF"/>
              </a:solidFill>
            </a:endParaRPr>
          </a:p>
        </p:txBody>
      </p:sp>
      <p:sp>
        <p:nvSpPr>
          <p:cNvPr id="3"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 name="Rectangle 13"/>
          <p:cNvSpPr>
            <a:spLocks noGrp="1" noChangeArrowheads="1"/>
          </p:cNvSpPr>
          <p:nvPr>
            <p:ph type="sldNum" sz="quarter" idx="12"/>
          </p:nvPr>
        </p:nvSpPr>
        <p:spPr/>
        <p:txBody>
          <a:bodyPr/>
          <a:lstStyle>
            <a:lvl1pPr>
              <a:defRPr/>
            </a:lvl1pPr>
          </a:lstStyle>
          <a:p>
            <a:pPr>
              <a:defRPr/>
            </a:pPr>
            <a:fld id="{4CF344EB-D1B8-46B3-AD35-B983E09F12C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316346697"/>
      </p:ext>
    </p:extLst>
  </p:cSld>
  <p:clrMapOvr>
    <a:masterClrMapping/>
  </p:clrMapOvr>
  <p:transition spd="slow">
    <p:wipe dir="u"/>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a:lvl1pPr>
          </a:lstStyle>
          <a:p>
            <a:pPr>
              <a:defRPr/>
            </a:pPr>
            <a:fld id="{DBBDC560-3F10-4CEC-A34A-A84D212914A9}" type="datetimeFigureOut">
              <a:rPr lang="ru-RU">
                <a:solidFill>
                  <a:srgbClr val="FFFFFF"/>
                </a:solidFill>
              </a:rPr>
              <a:pPr>
                <a:defRPr/>
              </a:pPr>
              <a:t>16.10.2015</a:t>
            </a:fld>
            <a:endParaRPr lang="ru-RU">
              <a:solidFill>
                <a:srgbClr val="FFFFFF"/>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8BCC17E3-9F85-4DFF-A487-0492E2673C2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1755313"/>
      </p:ext>
    </p:extLst>
  </p:cSld>
  <p:clrMapOvr>
    <a:masterClrMapping/>
  </p:clrMapOvr>
  <p:transition spd="slow">
    <p:wipe dir="u"/>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p:txBody>
          <a:bodyPr/>
          <a:lstStyle>
            <a:lvl1pPr>
              <a:defRPr/>
            </a:lvl1pPr>
          </a:lstStyle>
          <a:p>
            <a:pPr>
              <a:defRPr/>
            </a:pPr>
            <a:fld id="{8E5C1D26-877C-4CC6-9A09-A0D170420005}" type="datetimeFigureOut">
              <a:rPr lang="ru-RU">
                <a:solidFill>
                  <a:srgbClr val="FFFFFF"/>
                </a:solidFill>
              </a:rPr>
              <a:pPr>
                <a:defRPr/>
              </a:pPr>
              <a:t>16.10.2015</a:t>
            </a:fld>
            <a:endParaRPr lang="ru-RU">
              <a:solidFill>
                <a:srgbClr val="FFFFFF"/>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777EDFFB-0EE5-42DF-B1DB-7B4B54D5FEA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506831629"/>
      </p:ext>
    </p:extLst>
  </p:cSld>
  <p:clrMapOvr>
    <a:masterClrMapping/>
  </p:clrMapOvr>
  <p:transition spd="slow">
    <p:wipe dir="u"/>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p:txBody>
          <a:bodyPr/>
          <a:lstStyle>
            <a:lvl1pPr>
              <a:defRPr/>
            </a:lvl1pPr>
          </a:lstStyle>
          <a:p>
            <a:pPr>
              <a:defRPr/>
            </a:pPr>
            <a:fld id="{4532041B-0883-489D-8DB3-F614545EA14B}" type="datetimeFigureOut">
              <a:rPr lang="ru-RU">
                <a:solidFill>
                  <a:srgbClr val="FFFFFF"/>
                </a:solidFill>
              </a:rPr>
              <a:pPr>
                <a:defRPr/>
              </a:pPr>
              <a:t>16.10.2015</a:t>
            </a:fld>
            <a:endParaRPr lang="ru-RU">
              <a:solidFill>
                <a:srgbClr val="FFFFFF"/>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9DDCFBE8-8CE1-4101-B60B-0A6ABA50454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07619337"/>
      </p:ext>
    </p:extLst>
  </p:cSld>
  <p:clrMapOvr>
    <a:masterClrMapping/>
  </p:clrMapOvr>
  <p:transition spd="slow">
    <p:wipe dir="u"/>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p:txBody>
          <a:bodyPr/>
          <a:lstStyle>
            <a:lvl1pPr>
              <a:defRPr/>
            </a:lvl1pPr>
          </a:lstStyle>
          <a:p>
            <a:pPr>
              <a:defRPr/>
            </a:pPr>
            <a:fld id="{671CC48A-40FF-4136-9E07-D40AF0BD7D1E}" type="datetimeFigureOut">
              <a:rPr lang="ru-RU">
                <a:solidFill>
                  <a:srgbClr val="FFFFFF"/>
                </a:solidFill>
              </a:rPr>
              <a:pPr>
                <a:defRPr/>
              </a:pPr>
              <a:t>16.10.2015</a:t>
            </a:fld>
            <a:endParaRPr lang="ru-RU">
              <a:solidFill>
                <a:srgbClr val="FFFFFF"/>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16AE845D-D718-4B23-8A15-5B4D83084EE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557276835"/>
      </p:ext>
    </p:extLst>
  </p:cSld>
  <p:clrMapOvr>
    <a:masterClrMapping/>
  </p:clrMapOvr>
  <p:transition spd="slow">
    <p:wipe dir="u"/>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8DAD37-580F-4820-AD2B-AAB476E58C0B}"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3EAB8B-82BA-486C-96B3-72ABA2419B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72135784"/>
      </p:ext>
    </p:extLst>
  </p:cSld>
  <p:clrMapOvr>
    <a:masterClrMapping/>
  </p:clrMapOvr>
  <p:transition spd="slow">
    <p:wipe dir="u"/>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DCD993-D0F3-4F4B-9D47-17B03F775F5C}"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CB70A2-EF47-4482-BE04-4168BDE7E4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69672620"/>
      </p:ext>
    </p:extLst>
  </p:cSld>
  <p:clrMapOvr>
    <a:masterClrMapping/>
  </p:clrMapOvr>
  <p:transition spd="slow">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3"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0"/>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3DBA5FB-60B1-4775-963F-CA122972EB97}"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BB12D49-2935-43EF-9734-E98B9D2372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40212907"/>
      </p:ext>
    </p:extLst>
  </p:cSld>
  <p:clrMapOvr>
    <a:masterClrMapping/>
  </p:clrMapOvr>
  <p:transition spd="slow">
    <p:wipe dir="u"/>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6F631D97-4E44-4C16-9F8F-15DD1A572890}"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B41A8F2D-E762-42BE-BCB3-7BF3B91BD8C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57204829"/>
      </p:ext>
    </p:extLst>
  </p:cSld>
  <p:clrMapOvr>
    <a:masterClrMapping/>
  </p:clrMapOvr>
  <p:transition spd="slow">
    <p:wipe dir="u"/>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2941D60B-8CB2-4076-9E93-FE92A516FEAE}" type="datetimeFigureOut">
              <a:rPr lang="ru-RU">
                <a:solidFill>
                  <a:prstClr val="black">
                    <a:tint val="75000"/>
                  </a:prstClr>
                </a:solidFill>
              </a:rPr>
              <a:pPr>
                <a:defRPr/>
              </a:pPr>
              <a:t>16.10.2015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pPr>
              <a:defRPr/>
            </a:pPr>
            <a:fld id="{5DB2EB65-26A5-4B75-A0C3-466519D7A5F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3916210"/>
      </p:ext>
    </p:extLst>
  </p:cSld>
  <p:clrMapOvr>
    <a:masterClrMapping/>
  </p:clrMapOvr>
  <p:transition spd="slow">
    <p:wipe dir="u"/>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30D6DAEF-8DC7-4685-93B8-6D47F96BA8C4}" type="datetimeFigureOut">
              <a:rPr lang="ru-RU">
                <a:solidFill>
                  <a:prstClr val="black">
                    <a:tint val="75000"/>
                  </a:prstClr>
                </a:solidFill>
              </a:rPr>
              <a:pPr>
                <a:defRPr/>
              </a:pPr>
              <a:t>16.10.2015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pPr>
              <a:defRPr/>
            </a:pPr>
            <a:fld id="{3145C262-8BAA-4256-9466-188D28C0D41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01928951"/>
      </p:ext>
    </p:extLst>
  </p:cSld>
  <p:clrMapOvr>
    <a:masterClrMapping/>
  </p:clrMapOvr>
  <p:transition spd="slow">
    <p:wipe dir="u"/>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AC5E126-6353-4987-A8CE-6ACE2597CCE5}" type="datetimeFigureOut">
              <a:rPr lang="ru-RU">
                <a:solidFill>
                  <a:prstClr val="black">
                    <a:tint val="75000"/>
                  </a:prstClr>
                </a:solidFill>
              </a:rPr>
              <a:pPr>
                <a:defRPr/>
              </a:pPr>
              <a:t>16.10.2015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pPr>
              <a:defRPr/>
            </a:pPr>
            <a:fld id="{59667268-E314-48A6-8A02-B87BBE40C5D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79737718"/>
      </p:ext>
    </p:extLst>
  </p:cSld>
  <p:clrMapOvr>
    <a:masterClrMapping/>
  </p:clrMapOvr>
  <p:transition spd="slow">
    <p:wipe dir="u"/>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E6BDF9A-4001-4616-BB04-CA8B10128E8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CC3DB942-C048-4C8E-92EB-A485831D8F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34713573"/>
      </p:ext>
    </p:extLst>
  </p:cSld>
  <p:clrMapOvr>
    <a:masterClrMapping/>
  </p:clrMapOvr>
  <p:transition spd="slow">
    <p:wipe dir="u"/>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A80BE58-469D-4CFC-B9F6-95496FA0A1B9}" type="datetimeFigureOut">
              <a:rPr lang="ru-RU">
                <a:solidFill>
                  <a:prstClr val="black">
                    <a:tint val="75000"/>
                  </a:prstClr>
                </a:solidFill>
              </a:rPr>
              <a:pPr>
                <a:defRPr/>
              </a:pPr>
              <a:t>16.10.2015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pPr>
              <a:defRPr/>
            </a:pPr>
            <a:fld id="{E0F5D2D4-6856-4507-B47A-1093812F49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83789451"/>
      </p:ext>
    </p:extLst>
  </p:cSld>
  <p:clrMapOvr>
    <a:masterClrMapping/>
  </p:clrMapOvr>
  <p:transition spd="slow">
    <p:wipe dir="u"/>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4FAB3A-CEF7-4D04-BBDC-B61F79C774EA}"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C53158-4F91-4C23-BB60-7867C6EA9A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2876747"/>
      </p:ext>
    </p:extLst>
  </p:cSld>
  <p:clrMapOvr>
    <a:masterClrMapping/>
  </p:clrMapOvr>
  <p:transition spd="slow">
    <p:wipe dir="u"/>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7621C9-1711-42A1-9118-9256B925E905}" type="datetimeFigureOut">
              <a:rPr lang="ru-RU">
                <a:solidFill>
                  <a:prstClr val="black">
                    <a:tint val="75000"/>
                  </a:prstClr>
                </a:solidFill>
              </a:rPr>
              <a:pPr>
                <a:defRPr/>
              </a:pPr>
              <a:t>16.10.2015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1A0443-E83B-44E3-86F7-22B689A198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68327926"/>
      </p:ext>
    </p:extLst>
  </p:cSld>
  <p:clrMapOvr>
    <a:masterClrMapping/>
  </p:clrMapOvr>
  <p:transition spd="slow">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8DAD37-580F-4820-AD2B-AAB476E58C0B}"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3EAB8B-82BA-486C-96B3-72ABA2419BF1}" type="slidenum">
              <a:rPr lang="ru-RU"/>
              <a:pPr>
                <a:defRPr/>
              </a:pPr>
              <a:t>‹#›</a:t>
            </a:fld>
            <a:endParaRPr lang="ru-RU"/>
          </a:p>
        </p:txBody>
      </p:sp>
    </p:spTree>
  </p:cSld>
  <p:clrMapOvr>
    <a:masterClrMapping/>
  </p:clrMapOvr>
  <p:transition spd="slow">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DCD993-D0F3-4F4B-9D47-17B03F775F5C}"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CB70A2-EF47-4482-BE04-4168BDE7E4B8}" type="slidenum">
              <a:rPr lang="ru-RU"/>
              <a:pPr>
                <a:defRPr/>
              </a:pPr>
              <a:t>‹#›</a:t>
            </a:fld>
            <a:endParaRPr lang="ru-RU"/>
          </a:p>
        </p:txBody>
      </p:sp>
    </p:spTree>
  </p:cSld>
  <p:clrMapOvr>
    <a:masterClrMapping/>
  </p:clrMapOvr>
  <p:transition spd="slow">
    <p:wipe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3DBA5FB-60B1-4775-963F-CA122972EB97}"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B12D49-2935-43EF-9734-E98B9D237200}" type="slidenum">
              <a:rPr lang="ru-RU"/>
              <a:pPr>
                <a:defRPr/>
              </a:pPr>
              <a:t>‹#›</a:t>
            </a:fld>
            <a:endParaRPr lang="ru-RU"/>
          </a:p>
        </p:txBody>
      </p:sp>
    </p:spTree>
  </p:cSld>
  <p:clrMapOvr>
    <a:masterClrMapping/>
  </p:clrMapOvr>
  <p:transition spd="slow">
    <p:wipe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6F631D97-4E44-4C16-9F8F-15DD1A572890}" type="datetimeFigureOut">
              <a:rPr lang="ru-RU"/>
              <a:pPr>
                <a:defRPr/>
              </a:pPr>
              <a:t>16.10.2015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B41A8F2D-E762-42BE-BCB3-7BF3B91BD8C3}" type="slidenum">
              <a:rPr lang="ru-RU"/>
              <a:pPr>
                <a:defRPr/>
              </a:pPr>
              <a:t>‹#›</a:t>
            </a:fld>
            <a:endParaRPr lang="ru-RU"/>
          </a:p>
        </p:txBody>
      </p:sp>
    </p:spTree>
  </p:cSld>
  <p:clrMapOvr>
    <a:masterClrMapping/>
  </p:clrMapOvr>
  <p:transition spd="slow">
    <p:wipe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2941D60B-8CB2-4076-9E93-FE92A516FEAE}" type="datetimeFigureOut">
              <a:rPr lang="ru-RU"/>
              <a:pPr>
                <a:defRPr/>
              </a:pPr>
              <a:t>16.10.2015</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5DB2EB65-26A5-4B75-A0C3-466519D7A5F5}" type="slidenum">
              <a:rPr lang="ru-RU"/>
              <a:pPr>
                <a:defRPr/>
              </a:pPr>
              <a:t>‹#›</a:t>
            </a:fld>
            <a:endParaRPr lang="ru-RU"/>
          </a:p>
        </p:txBody>
      </p:sp>
    </p:spTree>
  </p:cSld>
  <p:clrMapOvr>
    <a:masterClrMapping/>
  </p:clrMapOvr>
  <p:transition spd="slow">
    <p:wipe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30D6DAEF-8DC7-4685-93B8-6D47F96BA8C4}" type="datetimeFigureOut">
              <a:rPr lang="ru-RU"/>
              <a:pPr>
                <a:defRPr/>
              </a:pPr>
              <a:t>16.10.2015</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145C262-8BAA-4256-9466-188D28C0D411}" type="slidenum">
              <a:rPr lang="ru-RU"/>
              <a:pPr>
                <a:defRPr/>
              </a:pPr>
              <a:t>‹#›</a:t>
            </a:fld>
            <a:endParaRPr lang="ru-RU"/>
          </a:p>
        </p:txBody>
      </p:sp>
    </p:spTree>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slow">
    <p:wipe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AC5E126-6353-4987-A8CE-6ACE2597CCE5}" type="datetimeFigureOut">
              <a:rPr lang="ru-RU"/>
              <a:pPr>
                <a:defRPr/>
              </a:pPr>
              <a:t>16.10.2015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59667268-E314-48A6-8A02-B87BBE40C5DF}" type="slidenum">
              <a:rPr lang="ru-RU"/>
              <a:pPr>
                <a:defRPr/>
              </a:pPr>
              <a:t>‹#›</a:t>
            </a:fld>
            <a:endParaRPr lang="ru-RU"/>
          </a:p>
        </p:txBody>
      </p:sp>
    </p:spTree>
  </p:cSld>
  <p:clrMapOvr>
    <a:masterClrMapping/>
  </p:clrMapOvr>
  <p:transition spd="slow">
    <p:wipe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E6BDF9A-4001-4616-BB04-CA8B10128E89}" type="datetimeFigureOut">
              <a:rPr lang="ru-RU"/>
              <a:pPr>
                <a:defRPr/>
              </a:pPr>
              <a:t>16.10.2015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CC3DB942-C048-4C8E-92EB-A485831D8F69}" type="slidenum">
              <a:rPr lang="ru-RU"/>
              <a:pPr>
                <a:defRPr/>
              </a:pPr>
              <a:t>‹#›</a:t>
            </a:fld>
            <a:endParaRPr lang="ru-RU"/>
          </a:p>
        </p:txBody>
      </p:sp>
    </p:spTree>
  </p:cSld>
  <p:clrMapOvr>
    <a:masterClrMapping/>
  </p:clrMapOvr>
  <p:transition spd="slow">
    <p:wipe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A80BE58-469D-4CFC-B9F6-95496FA0A1B9}" type="datetimeFigureOut">
              <a:rPr lang="ru-RU"/>
              <a:pPr>
                <a:defRPr/>
              </a:pPr>
              <a:t>16.10.2015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E0F5D2D4-6856-4507-B47A-1093812F497F}" type="slidenum">
              <a:rPr lang="ru-RU"/>
              <a:pPr>
                <a:defRPr/>
              </a:pPr>
              <a:t>‹#›</a:t>
            </a:fld>
            <a:endParaRPr lang="ru-RU"/>
          </a:p>
        </p:txBody>
      </p:sp>
    </p:spTree>
  </p:cSld>
  <p:clrMapOvr>
    <a:masterClrMapping/>
  </p:clrMapOvr>
  <p:transition spd="slow">
    <p:wipe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4FAB3A-CEF7-4D04-BBDC-B61F79C774EA}"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C53158-4F91-4C23-BB60-7867C6EA9A8E}" type="slidenum">
              <a:rPr lang="ru-RU"/>
              <a:pPr>
                <a:defRPr/>
              </a:pPr>
              <a:t>‹#›</a:t>
            </a:fld>
            <a:endParaRPr lang="ru-RU"/>
          </a:p>
        </p:txBody>
      </p:sp>
    </p:spTree>
  </p:cSld>
  <p:clrMapOvr>
    <a:masterClrMapping/>
  </p:clrMapOvr>
  <p:transition spd="slow">
    <p:wipe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7621C9-1711-42A1-9118-9256B925E905}" type="datetimeFigureOut">
              <a:rPr lang="ru-RU"/>
              <a:pPr>
                <a:defRPr/>
              </a:pPr>
              <a:t>16.10.2015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1A0443-E83B-44E3-86F7-22B689A19812}" type="slidenum">
              <a:rPr lang="ru-RU"/>
              <a:pPr>
                <a:defRPr/>
              </a:pPr>
              <a:t>‹#›</a:t>
            </a:fld>
            <a:endParaRPr lang="ru-RU"/>
          </a:p>
        </p:txBody>
      </p:sp>
    </p:spTree>
  </p:cSld>
  <p:clrMapOvr>
    <a:masterClrMapping/>
  </p:clrMapOvr>
  <p:transition spd="slow">
    <p:wipe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transition spd="slow">
    <p:wipe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slow">
    <p:wipe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slow">
    <p:wipe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slow">
    <p:wipe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0"/>
            <a:ext cx="2057400" cy="5211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14400"/>
            <a:ext cx="6019800" cy="5211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transition spd="slow">
    <p:wipe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slow">
    <p:wipe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slow">
    <p:wipe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slow">
    <p:wipe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463" y="914400"/>
            <a:ext cx="7483475"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0"/>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ru-RU">
                    <a:latin typeface="Arial" pitchFamily="34"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ru-RU">
                    <a:latin typeface="Arial" pitchFamily="34"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ru-RU">
                    <a:latin typeface="Arial" pitchFamily="34"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a:defRPr/>
              </a:pPr>
              <a:endParaRPr lang="ru-RU">
                <a:latin typeface="Arial" pitchFamily="34"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a:defRPr/>
              </a:pPr>
              <a:endParaRPr lang="ru-RU">
                <a:latin typeface="Arial" pitchFamily="34"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grpSp>
      <p:sp>
        <p:nvSpPr>
          <p:cNvPr id="603161" name="Rectangle 25"/>
          <p:cNvSpPr>
            <a:spLocks noGrp="1" noChangeArrowheads="1"/>
          </p:cNvSpPr>
          <p:nvPr>
            <p:ph type="ctrTitle"/>
          </p:nvPr>
        </p:nvSpPr>
        <p:spPr>
          <a:xfrm>
            <a:off x="685800" y="2286000"/>
            <a:ext cx="7772400" cy="1143000"/>
          </a:xfrm>
        </p:spPr>
        <p:txBody>
          <a:bodyPr/>
          <a:lstStyle>
            <a:lvl1pPr>
              <a:defRPr/>
            </a:lvl1pPr>
          </a:lstStyle>
          <a:p>
            <a:r>
              <a:rPr lang="ru-RU"/>
              <a:t>Образец заголовка</a:t>
            </a:r>
          </a:p>
        </p:txBody>
      </p:sp>
      <p:sp>
        <p:nvSpPr>
          <p:cNvPr id="603162"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27" name="Rectangle 27"/>
          <p:cNvSpPr>
            <a:spLocks noGrp="1" noChangeArrowheads="1"/>
          </p:cNvSpPr>
          <p:nvPr>
            <p:ph type="dt" sz="half" idx="10"/>
          </p:nvPr>
        </p:nvSpPr>
        <p:spPr/>
        <p:txBody>
          <a:bodyPr/>
          <a:lstStyle>
            <a:lvl1pPr>
              <a:defRPr b="0"/>
            </a:lvl1pPr>
          </a:lstStyle>
          <a:p>
            <a:pPr>
              <a:defRPr/>
            </a:pPr>
            <a:endParaRPr lang="ru-RU"/>
          </a:p>
        </p:txBody>
      </p:sp>
      <p:sp>
        <p:nvSpPr>
          <p:cNvPr id="28" name="Rectangle 28"/>
          <p:cNvSpPr>
            <a:spLocks noGrp="1" noChangeArrowheads="1"/>
          </p:cNvSpPr>
          <p:nvPr>
            <p:ph type="ftr" sz="quarter" idx="11"/>
          </p:nvPr>
        </p:nvSpPr>
        <p:spPr/>
        <p:txBody>
          <a:bodyPr/>
          <a:lstStyle>
            <a:lvl1pPr>
              <a:defRPr b="0"/>
            </a:lvl1pPr>
          </a:lstStyle>
          <a:p>
            <a:pPr>
              <a:defRPr/>
            </a:pPr>
            <a:endParaRPr lang="ru-RU"/>
          </a:p>
        </p:txBody>
      </p:sp>
      <p:sp>
        <p:nvSpPr>
          <p:cNvPr id="29" name="Rectangle 29"/>
          <p:cNvSpPr>
            <a:spLocks noGrp="1" noChangeArrowheads="1"/>
          </p:cNvSpPr>
          <p:nvPr>
            <p:ph type="sldNum" sz="quarter" idx="12"/>
          </p:nvPr>
        </p:nvSpPr>
        <p:spPr/>
        <p:txBody>
          <a:bodyPr/>
          <a:lstStyle>
            <a:lvl1pPr>
              <a:defRPr b="0"/>
            </a:lvl1pPr>
          </a:lstStyle>
          <a:p>
            <a:pPr>
              <a:defRPr/>
            </a:pPr>
            <a:fld id="{D148000B-8756-4ACB-8429-C8148E6C3DBB}" type="slidenum">
              <a:rPr lang="ru-RU"/>
              <a:pPr>
                <a:defRPr/>
              </a:pPr>
              <a:t>‹#›</a:t>
            </a:fld>
            <a:endParaRPr lang="ru-RU"/>
          </a:p>
        </p:txBody>
      </p:sp>
    </p:spTree>
  </p:cSld>
  <p:clrMapOvr>
    <a:masterClrMapping/>
  </p:clrMapOvr>
  <p:transition spd="slow">
    <p:wipe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E0AAF4D7-0BA8-4F43-A7FB-920F05945900}" type="slidenum">
              <a:rPr lang="ru-RU"/>
              <a:pPr>
                <a:defRPr/>
              </a:pPr>
              <a:t>‹#›</a:t>
            </a:fld>
            <a:endParaRPr lang="ru-RU"/>
          </a:p>
        </p:txBody>
      </p:sp>
    </p:spTree>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slow">
    <p:wipe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5992F7E3-755B-476B-8707-7F27478C9EA6}" type="slidenum">
              <a:rPr lang="ru-RU"/>
              <a:pPr>
                <a:defRPr/>
              </a:pPr>
              <a:t>‹#›</a:t>
            </a:fld>
            <a:endParaRPr lang="ru-RU"/>
          </a:p>
        </p:txBody>
      </p:sp>
    </p:spTree>
  </p:cSld>
  <p:clrMapOvr>
    <a:masterClrMapping/>
  </p:clrMapOvr>
  <p:transition spd="slow">
    <p:wipe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670A9D71-03F5-487D-94E3-6E9D9A013329}" type="slidenum">
              <a:rPr lang="ru-RU"/>
              <a:pPr>
                <a:defRPr/>
              </a:pPr>
              <a:t>‹#›</a:t>
            </a:fld>
            <a:endParaRPr lang="ru-RU"/>
          </a:p>
        </p:txBody>
      </p:sp>
    </p:spTree>
  </p:cSld>
  <p:clrMapOvr>
    <a:masterClrMapping/>
  </p:clrMapOvr>
  <p:transition spd="slow">
    <p:wipe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BD46A306-0DC6-4DBC-AC96-B2837F3FCEEC}" type="slidenum">
              <a:rPr lang="ru-RU"/>
              <a:pPr>
                <a:defRPr/>
              </a:pPr>
              <a:t>‹#›</a:t>
            </a:fld>
            <a:endParaRPr lang="ru-RU"/>
          </a:p>
        </p:txBody>
      </p:sp>
    </p:spTree>
  </p:cSld>
  <p:clrMapOvr>
    <a:masterClrMapping/>
  </p:clrMapOvr>
  <p:transition spd="slow">
    <p:wipe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40747681-3704-4F0E-8FC3-62FDC5F359EB}" type="slidenum">
              <a:rPr lang="ru-RU"/>
              <a:pPr>
                <a:defRPr/>
              </a:pPr>
              <a:t>‹#›</a:t>
            </a:fld>
            <a:endParaRPr lang="ru-RU"/>
          </a:p>
        </p:txBody>
      </p:sp>
    </p:spTree>
  </p:cSld>
  <p:clrMapOvr>
    <a:masterClrMapping/>
  </p:clrMapOvr>
  <p:transition spd="slow">
    <p:wipe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79521DDE-7F4E-4A7E-A030-91E8AC59C4A6}" type="slidenum">
              <a:rPr lang="ru-RU"/>
              <a:pPr>
                <a:defRPr/>
              </a:pPr>
              <a:t>‹#›</a:t>
            </a:fld>
            <a:endParaRPr lang="ru-RU"/>
          </a:p>
        </p:txBody>
      </p:sp>
    </p:spTree>
  </p:cSld>
  <p:clrMapOvr>
    <a:masterClrMapping/>
  </p:clrMapOvr>
  <p:transition spd="slow">
    <p:wipe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8AC53C98-BBA5-43CE-B4D4-7ED3E7A86FE6}" type="slidenum">
              <a:rPr lang="ru-RU"/>
              <a:pPr>
                <a:defRPr/>
              </a:pPr>
              <a:t>‹#›</a:t>
            </a:fld>
            <a:endParaRPr lang="ru-RU"/>
          </a:p>
        </p:txBody>
      </p:sp>
    </p:spTree>
  </p:cSld>
  <p:clrMapOvr>
    <a:masterClrMapping/>
  </p:clrMapOvr>
  <p:transition spd="slow">
    <p:wipe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A974A812-45AF-41D9-9684-B862BE309C77}" type="slidenum">
              <a:rPr lang="ru-RU"/>
              <a:pPr>
                <a:defRPr/>
              </a:pPr>
              <a:t>‹#›</a:t>
            </a:fld>
            <a:endParaRPr lang="ru-RU"/>
          </a:p>
        </p:txBody>
      </p:sp>
    </p:spTree>
  </p:cSld>
  <p:clrMapOvr>
    <a:masterClrMapping/>
  </p:clrMapOvr>
  <p:transition spd="slow">
    <p:wipe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A281C1FF-C5BD-4409-A423-932B0463A8BD}" type="slidenum">
              <a:rPr lang="ru-RU"/>
              <a:pPr>
                <a:defRPr/>
              </a:pPr>
              <a:t>‹#›</a:t>
            </a:fld>
            <a:endParaRPr lang="ru-RU"/>
          </a:p>
        </p:txBody>
      </p:sp>
    </p:spTree>
  </p:cSld>
  <p:clrMapOvr>
    <a:masterClrMapping/>
  </p:clrMapOvr>
  <p:transition spd="slow">
    <p:wipe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54776180-A411-42CD-8FF4-C563D8AEBD29}" type="slidenum">
              <a:rPr lang="ru-RU"/>
              <a:pPr>
                <a:defRPr/>
              </a:pPr>
              <a:t>‹#›</a:t>
            </a:fld>
            <a:endParaRPr lang="ru-RU"/>
          </a:p>
        </p:txBody>
      </p:sp>
    </p:spTree>
  </p:cSld>
  <p:clrMapOvr>
    <a:masterClrMapping/>
  </p:clrMapOvr>
  <p:transition spd="slow">
    <p:wipe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3758EB19-EA20-46E2-84C9-59E3F7FD2C3B}" type="slidenum">
              <a:rPr lang="de-DE"/>
              <a:pPr>
                <a:defRPr/>
              </a:pPr>
              <a:t>‹#›</a:t>
            </a:fld>
            <a:endParaRPr lang="de-DE"/>
          </a:p>
        </p:txBody>
      </p:sp>
    </p:spTree>
    <p:extLst>
      <p:ext uri="{BB962C8B-B14F-4D97-AF65-F5344CB8AC3E}">
        <p14:creationId xmlns:p14="http://schemas.microsoft.com/office/powerpoint/2010/main" val="299661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slow">
    <p:wipe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B38F1778-02B6-4A3F-A8D8-E3608F19574C}" type="slidenum">
              <a:rPr lang="de-DE"/>
              <a:pPr>
                <a:defRPr/>
              </a:pPr>
              <a:t>‹#›</a:t>
            </a:fld>
            <a:endParaRPr lang="de-DE"/>
          </a:p>
        </p:txBody>
      </p:sp>
    </p:spTree>
    <p:extLst>
      <p:ext uri="{BB962C8B-B14F-4D97-AF65-F5344CB8AC3E}">
        <p14:creationId xmlns:p14="http://schemas.microsoft.com/office/powerpoint/2010/main" val="1491095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89" y="4406905"/>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57448282-34C6-4264-879E-82DD9E098083}" type="slidenum">
              <a:rPr lang="de-DE"/>
              <a:pPr>
                <a:defRPr/>
              </a:pPr>
              <a:t>‹#›</a:t>
            </a:fld>
            <a:endParaRPr lang="de-DE"/>
          </a:p>
        </p:txBody>
      </p:sp>
    </p:spTree>
    <p:extLst>
      <p:ext uri="{BB962C8B-B14F-4D97-AF65-F5344CB8AC3E}">
        <p14:creationId xmlns:p14="http://schemas.microsoft.com/office/powerpoint/2010/main" val="342339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9736"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91E1770C-6A89-4651-9855-FEBE3FFB1F13}" type="slidenum">
              <a:rPr lang="de-DE"/>
              <a:pPr>
                <a:defRPr/>
              </a:pPr>
              <a:t>‹#›</a:t>
            </a:fld>
            <a:endParaRPr lang="de-DE"/>
          </a:p>
        </p:txBody>
      </p:sp>
    </p:spTree>
    <p:extLst>
      <p:ext uri="{BB962C8B-B14F-4D97-AF65-F5344CB8AC3E}">
        <p14:creationId xmlns:p14="http://schemas.microsoft.com/office/powerpoint/2010/main" val="333848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8"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868ABD20-544C-4A5B-8012-E42EE2330435}" type="slidenum">
              <a:rPr lang="de-DE"/>
              <a:pPr>
                <a:defRPr/>
              </a:pPr>
              <a:t>‹#›</a:t>
            </a:fld>
            <a:endParaRPr lang="de-DE"/>
          </a:p>
        </p:txBody>
      </p:sp>
    </p:spTree>
    <p:extLst>
      <p:ext uri="{BB962C8B-B14F-4D97-AF65-F5344CB8AC3E}">
        <p14:creationId xmlns:p14="http://schemas.microsoft.com/office/powerpoint/2010/main" val="3927232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8D9E29AB-3FCF-4591-A513-1929DCDCEEEC}" type="slidenum">
              <a:rPr lang="de-DE"/>
              <a:pPr>
                <a:defRPr/>
              </a:pPr>
              <a:t>‹#›</a:t>
            </a:fld>
            <a:endParaRPr lang="de-DE"/>
          </a:p>
        </p:txBody>
      </p:sp>
    </p:spTree>
    <p:extLst>
      <p:ext uri="{BB962C8B-B14F-4D97-AF65-F5344CB8AC3E}">
        <p14:creationId xmlns:p14="http://schemas.microsoft.com/office/powerpoint/2010/main" val="34090165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3"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8970354C-6343-49F3-A10E-A9334A562C0B}" type="slidenum">
              <a:rPr lang="de-DE"/>
              <a:pPr>
                <a:defRPr/>
              </a:pPr>
              <a:t>‹#›</a:t>
            </a:fld>
            <a:endParaRPr lang="de-DE"/>
          </a:p>
        </p:txBody>
      </p:sp>
    </p:spTree>
    <p:extLst>
      <p:ext uri="{BB962C8B-B14F-4D97-AF65-F5344CB8AC3E}">
        <p14:creationId xmlns:p14="http://schemas.microsoft.com/office/powerpoint/2010/main" val="24126374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489"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A0CDEADD-BEB2-4551-B1D0-0692734DBA5F}" type="slidenum">
              <a:rPr lang="de-DE"/>
              <a:pPr>
                <a:defRPr/>
              </a:pPr>
              <a:t>‹#›</a:t>
            </a:fld>
            <a:endParaRPr lang="de-DE"/>
          </a:p>
        </p:txBody>
      </p:sp>
    </p:spTree>
    <p:extLst>
      <p:ext uri="{BB962C8B-B14F-4D97-AF65-F5344CB8AC3E}">
        <p14:creationId xmlns:p14="http://schemas.microsoft.com/office/powerpoint/2010/main" val="1195328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11"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26569682-7012-4F6D-837D-403D9082BFE4}" type="slidenum">
              <a:rPr lang="de-DE"/>
              <a:pPr>
                <a:defRPr/>
              </a:pPr>
              <a:t>‹#›</a:t>
            </a:fld>
            <a:endParaRPr lang="de-DE"/>
          </a:p>
        </p:txBody>
      </p:sp>
    </p:spTree>
    <p:extLst>
      <p:ext uri="{BB962C8B-B14F-4D97-AF65-F5344CB8AC3E}">
        <p14:creationId xmlns:p14="http://schemas.microsoft.com/office/powerpoint/2010/main" val="2498946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D9981E9A-93C0-48CD-91EB-84A684116D4B}" type="slidenum">
              <a:rPr lang="de-DE"/>
              <a:pPr>
                <a:defRPr/>
              </a:pPr>
              <a:t>‹#›</a:t>
            </a:fld>
            <a:endParaRPr lang="de-DE"/>
          </a:p>
        </p:txBody>
      </p:sp>
    </p:spTree>
    <p:extLst>
      <p:ext uri="{BB962C8B-B14F-4D97-AF65-F5344CB8AC3E}">
        <p14:creationId xmlns:p14="http://schemas.microsoft.com/office/powerpoint/2010/main" val="12874797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1"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93834"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C55355AF-81B9-4F77-BE97-DD14A6523D28}" type="slidenum">
              <a:rPr lang="de-DE"/>
              <a:pPr>
                <a:defRPr/>
              </a:pPr>
              <a:t>‹#›</a:t>
            </a:fld>
            <a:endParaRPr lang="de-DE"/>
          </a:p>
        </p:txBody>
      </p:sp>
    </p:spTree>
    <p:extLst>
      <p:ext uri="{BB962C8B-B14F-4D97-AF65-F5344CB8AC3E}">
        <p14:creationId xmlns:p14="http://schemas.microsoft.com/office/powerpoint/2010/main" val="323485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2" y="1981200"/>
            <a:ext cx="381846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39736" y="19812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39736" y="4114800"/>
            <a:ext cx="381846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endParaRPr lang="de-DE"/>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a:lvl1pPr>
          </a:lstStyle>
          <a:p>
            <a:pPr>
              <a:defRPr/>
            </a:pPr>
            <a:fld id="{242DC918-6C56-4B77-B833-F7E92F382E05}" type="slidenum">
              <a:rPr lang="de-DE"/>
              <a:pPr>
                <a:defRPr/>
              </a:pPr>
              <a:t>‹#›</a:t>
            </a:fld>
            <a:endParaRPr lang="de-DE"/>
          </a:p>
        </p:txBody>
      </p:sp>
    </p:spTree>
    <p:extLst>
      <p:ext uri="{BB962C8B-B14F-4D97-AF65-F5344CB8AC3E}">
        <p14:creationId xmlns:p14="http://schemas.microsoft.com/office/powerpoint/2010/main" val="2491378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70C92B96-A4FF-4550-86D9-E476F3220876}" type="datetimeFigureOut">
              <a:rPr lang="ru-RU">
                <a:solidFill>
                  <a:srgbClr val="438086"/>
                </a:solidFill>
              </a:rPr>
              <a:pPr>
                <a:defRPr/>
              </a:pPr>
              <a:t>16.10.2015</a:t>
            </a:fld>
            <a:endParaRPr lang="ru-RU">
              <a:solidFill>
                <a:srgbClr val="438086"/>
              </a:solidFill>
            </a:endParaRPr>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solidFill>
                <a:srgbClr val="438086"/>
              </a:solidFill>
            </a:endParaRPr>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804ACD32-9105-4D9A-A687-65702BD64377}"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4083598067"/>
      </p:ext>
    </p:extLst>
  </p:cSld>
  <p:clrMapOvr>
    <a:masterClrMapping/>
  </p:clrMapOvr>
  <p:transition spd="slow">
    <p:wipe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1FE58CA-B56B-49EC-A3CB-A0F6249BA41C}" type="datetimeFigureOut">
              <a:rPr lang="ru-RU">
                <a:solidFill>
                  <a:srgbClr val="438086"/>
                </a:solidFill>
              </a:rPr>
              <a:pPr>
                <a:defRPr/>
              </a:pPr>
              <a:t>16.10.2015</a:t>
            </a:fld>
            <a:endParaRPr lang="ru-RU">
              <a:solidFill>
                <a:srgbClr val="438086"/>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5"/>
          <p:cNvSpPr>
            <a:spLocks noGrp="1"/>
          </p:cNvSpPr>
          <p:nvPr>
            <p:ph type="sldNum" sz="quarter" idx="12"/>
          </p:nvPr>
        </p:nvSpPr>
        <p:spPr/>
        <p:txBody>
          <a:bodyPr/>
          <a:lstStyle>
            <a:lvl1pPr>
              <a:defRPr/>
            </a:lvl1pPr>
          </a:lstStyle>
          <a:p>
            <a:pPr>
              <a:defRPr/>
            </a:pPr>
            <a:fld id="{25FACF1B-DA4C-488B-8526-C0B6573D9CED}" type="slidenum">
              <a:rPr lang="ru-RU"/>
              <a:pPr>
                <a:defRPr/>
              </a:pPr>
              <a:t>‹#›</a:t>
            </a:fld>
            <a:endParaRPr lang="ru-RU"/>
          </a:p>
        </p:txBody>
      </p:sp>
    </p:spTree>
    <p:extLst>
      <p:ext uri="{BB962C8B-B14F-4D97-AF65-F5344CB8AC3E}">
        <p14:creationId xmlns:p14="http://schemas.microsoft.com/office/powerpoint/2010/main" val="13775452"/>
      </p:ext>
    </p:extLst>
  </p:cSld>
  <p:clrMapOvr>
    <a:masterClrMapping/>
  </p:clrMapOvr>
  <p:transition spd="slow">
    <p:wipe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26A7799-FDD6-488F-8D05-9C83A3DC76F1}" type="datetimeFigureOut">
              <a:rPr lang="ru-RU">
                <a:solidFill>
                  <a:srgbClr val="438086"/>
                </a:solidFill>
              </a:rPr>
              <a:pPr>
                <a:defRPr/>
              </a:pPr>
              <a:t>16.10.2015</a:t>
            </a:fld>
            <a:endParaRPr lang="ru-RU">
              <a:solidFill>
                <a:srgbClr val="438086"/>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5"/>
          <p:cNvSpPr>
            <a:spLocks noGrp="1"/>
          </p:cNvSpPr>
          <p:nvPr>
            <p:ph type="sldNum" sz="quarter" idx="12"/>
          </p:nvPr>
        </p:nvSpPr>
        <p:spPr/>
        <p:txBody>
          <a:bodyPr/>
          <a:lstStyle>
            <a:lvl1pPr>
              <a:defRPr/>
            </a:lvl1pPr>
          </a:lstStyle>
          <a:p>
            <a:pPr>
              <a:defRPr/>
            </a:pPr>
            <a:fld id="{3C01E895-D338-4672-B98A-3DA6A20A9BF6}" type="slidenum">
              <a:rPr lang="ru-RU"/>
              <a:pPr>
                <a:defRPr/>
              </a:pPr>
              <a:t>‹#›</a:t>
            </a:fld>
            <a:endParaRPr lang="ru-RU"/>
          </a:p>
        </p:txBody>
      </p:sp>
    </p:spTree>
    <p:extLst>
      <p:ext uri="{BB962C8B-B14F-4D97-AF65-F5344CB8AC3E}">
        <p14:creationId xmlns:p14="http://schemas.microsoft.com/office/powerpoint/2010/main" val="3590335294"/>
      </p:ext>
    </p:extLst>
  </p:cSld>
  <p:clrMapOvr>
    <a:masterClrMapping/>
  </p:clrMapOvr>
  <p:transition spd="slow">
    <p:wipe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D7DC6452-368F-4486-B6CF-6D5DE224E86A}" type="datetimeFigureOut">
              <a:rPr lang="ru-RU">
                <a:solidFill>
                  <a:srgbClr val="438086"/>
                </a:solidFill>
              </a:rPr>
              <a:pPr>
                <a:defRPr/>
              </a:pPr>
              <a:t>16.10.2015</a:t>
            </a:fld>
            <a:endParaRPr lang="ru-RU">
              <a:solidFill>
                <a:srgbClr val="438086"/>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7" name="Номер слайда 6"/>
          <p:cNvSpPr>
            <a:spLocks noGrp="1"/>
          </p:cNvSpPr>
          <p:nvPr>
            <p:ph type="sldNum" sz="quarter" idx="12"/>
          </p:nvPr>
        </p:nvSpPr>
        <p:spPr/>
        <p:txBody>
          <a:bodyPr/>
          <a:lstStyle>
            <a:lvl1pPr>
              <a:defRPr/>
            </a:lvl1pPr>
          </a:lstStyle>
          <a:p>
            <a:pPr>
              <a:defRPr/>
            </a:pPr>
            <a:fld id="{EA2656E5-0622-408B-8A61-347737F88039}" type="slidenum">
              <a:rPr lang="ru-RU"/>
              <a:pPr>
                <a:defRPr/>
              </a:pPr>
              <a:t>‹#›</a:t>
            </a:fld>
            <a:endParaRPr lang="ru-RU"/>
          </a:p>
        </p:txBody>
      </p:sp>
    </p:spTree>
    <p:extLst>
      <p:ext uri="{BB962C8B-B14F-4D97-AF65-F5344CB8AC3E}">
        <p14:creationId xmlns:p14="http://schemas.microsoft.com/office/powerpoint/2010/main" val="895770715"/>
      </p:ext>
    </p:extLst>
  </p:cSld>
  <p:clrMapOvr>
    <a:masterClrMapping/>
  </p:clrMapOvr>
  <p:transition spd="slow">
    <p:wipe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0006A19E-CB7B-4E20-A161-CAF60D22BB10}" type="datetimeFigureOut">
              <a:rPr lang="ru-RU">
                <a:solidFill>
                  <a:srgbClr val="438086"/>
                </a:solidFill>
              </a:rPr>
              <a:pPr>
                <a:defRPr/>
              </a:pPr>
              <a:t>16.10.2015</a:t>
            </a:fld>
            <a:endParaRPr lang="ru-RU">
              <a:solidFill>
                <a:srgbClr val="438086"/>
              </a:solidFill>
            </a:endParaRPr>
          </a:p>
        </p:txBody>
      </p:sp>
      <p:sp>
        <p:nvSpPr>
          <p:cNvPr id="8" name="Номер слайда 26"/>
          <p:cNvSpPr>
            <a:spLocks noGrp="1"/>
          </p:cNvSpPr>
          <p:nvPr>
            <p:ph type="sldNum" sz="quarter" idx="11"/>
          </p:nvPr>
        </p:nvSpPr>
        <p:spPr/>
        <p:txBody>
          <a:bodyPr rtlCol="0"/>
          <a:lstStyle>
            <a:lvl1pPr>
              <a:defRPr/>
            </a:lvl1pPr>
          </a:lstStyle>
          <a:p>
            <a:pPr>
              <a:defRPr/>
            </a:pPr>
            <a:fld id="{F4C2ECBB-85BB-40FC-B987-C962DF497EAA}"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solidFill>
                <a:srgbClr val="438086"/>
              </a:solidFill>
            </a:endParaRPr>
          </a:p>
        </p:txBody>
      </p:sp>
    </p:spTree>
    <p:extLst>
      <p:ext uri="{BB962C8B-B14F-4D97-AF65-F5344CB8AC3E}">
        <p14:creationId xmlns:p14="http://schemas.microsoft.com/office/powerpoint/2010/main" val="2081056726"/>
      </p:ext>
    </p:extLst>
  </p:cSld>
  <p:clrMapOvr>
    <a:masterClrMapping/>
  </p:clrMapOvr>
  <p:transition spd="slow">
    <p:wipe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9F000775-4F5E-4E05-AE8D-7AB070D6F004}" type="datetimeFigureOut">
              <a:rPr lang="ru-RU">
                <a:solidFill>
                  <a:srgbClr val="438086"/>
                </a:solidFill>
              </a:rPr>
              <a:pPr>
                <a:defRPr/>
              </a:pPr>
              <a:t>16.10.2015</a:t>
            </a:fld>
            <a:endParaRPr lang="ru-RU">
              <a:solidFill>
                <a:srgbClr val="438086"/>
              </a:solidFill>
            </a:endParaRPr>
          </a:p>
        </p:txBody>
      </p:sp>
      <p:sp>
        <p:nvSpPr>
          <p:cNvPr id="4" name="Нижний колонтитул 3"/>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5" name="Номер слайда 4"/>
          <p:cNvSpPr>
            <a:spLocks noGrp="1"/>
          </p:cNvSpPr>
          <p:nvPr>
            <p:ph type="sldNum" sz="quarter" idx="12"/>
          </p:nvPr>
        </p:nvSpPr>
        <p:spPr/>
        <p:txBody>
          <a:bodyPr/>
          <a:lstStyle>
            <a:lvl1pPr>
              <a:defRPr/>
            </a:lvl1pPr>
          </a:lstStyle>
          <a:p>
            <a:pPr>
              <a:defRPr/>
            </a:pPr>
            <a:fld id="{80AC4233-0683-4CEC-B817-6B98F93AC91F}" type="slidenum">
              <a:rPr lang="ru-RU"/>
              <a:pPr>
                <a:defRPr/>
              </a:pPr>
              <a:t>‹#›</a:t>
            </a:fld>
            <a:endParaRPr lang="ru-RU"/>
          </a:p>
        </p:txBody>
      </p:sp>
    </p:spTree>
    <p:extLst>
      <p:ext uri="{BB962C8B-B14F-4D97-AF65-F5344CB8AC3E}">
        <p14:creationId xmlns:p14="http://schemas.microsoft.com/office/powerpoint/2010/main" val="4158282030"/>
      </p:ext>
    </p:extLst>
  </p:cSld>
  <p:clrMapOvr>
    <a:masterClrMapping/>
  </p:clrMapOvr>
  <p:transition spd="slow">
    <p:wipe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0C7F0DB4-C8D2-47D9-848E-BA1CDA273316}" type="datetimeFigureOut">
              <a:rPr lang="ru-RU">
                <a:solidFill>
                  <a:srgbClr val="438086"/>
                </a:solidFill>
              </a:rPr>
              <a:pPr>
                <a:defRPr/>
              </a:pPr>
              <a:t>16.10.2015</a:t>
            </a:fld>
            <a:endParaRPr lang="ru-RU">
              <a:solidFill>
                <a:srgbClr val="438086"/>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4" name="Номер слайда 3"/>
          <p:cNvSpPr>
            <a:spLocks noGrp="1"/>
          </p:cNvSpPr>
          <p:nvPr>
            <p:ph type="sldNum" sz="quarter" idx="12"/>
          </p:nvPr>
        </p:nvSpPr>
        <p:spPr/>
        <p:txBody>
          <a:bodyPr/>
          <a:lstStyle>
            <a:lvl1pPr>
              <a:defRPr/>
            </a:lvl1pPr>
          </a:lstStyle>
          <a:p>
            <a:pPr>
              <a:defRPr/>
            </a:pPr>
            <a:fld id="{E776789E-F0B6-47D1-9667-69F8457E5738}" type="slidenum">
              <a:rPr lang="ru-RU"/>
              <a:pPr>
                <a:defRPr/>
              </a:pPr>
              <a:t>‹#›</a:t>
            </a:fld>
            <a:endParaRPr lang="ru-RU"/>
          </a:p>
        </p:txBody>
      </p:sp>
    </p:spTree>
    <p:extLst>
      <p:ext uri="{BB962C8B-B14F-4D97-AF65-F5344CB8AC3E}">
        <p14:creationId xmlns:p14="http://schemas.microsoft.com/office/powerpoint/2010/main" val="589982915"/>
      </p:ext>
    </p:extLst>
  </p:cSld>
  <p:clrMapOvr>
    <a:masterClrMapping/>
  </p:clrMapOvr>
  <p:transition spd="slow">
    <p:wipe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D13592C8-2709-408D-A973-417DF9E875A5}" type="datetimeFigureOut">
              <a:rPr lang="ru-RU">
                <a:solidFill>
                  <a:srgbClr val="438086"/>
                </a:solidFill>
              </a:rPr>
              <a:pPr>
                <a:defRPr/>
              </a:pPr>
              <a:t>16.10.2015</a:t>
            </a:fld>
            <a:endParaRPr lang="ru-RU">
              <a:solidFill>
                <a:srgbClr val="438086"/>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7" name="Номер слайда 6"/>
          <p:cNvSpPr>
            <a:spLocks noGrp="1"/>
          </p:cNvSpPr>
          <p:nvPr>
            <p:ph type="sldNum" sz="quarter" idx="12"/>
          </p:nvPr>
        </p:nvSpPr>
        <p:spPr/>
        <p:txBody>
          <a:bodyPr/>
          <a:lstStyle>
            <a:lvl1pPr>
              <a:defRPr/>
            </a:lvl1pPr>
          </a:lstStyle>
          <a:p>
            <a:pPr>
              <a:defRPr/>
            </a:pPr>
            <a:fld id="{15F3E06A-EFA9-4FDF-975C-0C7C59F3ADAC}" type="slidenum">
              <a:rPr lang="ru-RU"/>
              <a:pPr>
                <a:defRPr/>
              </a:pPr>
              <a:t>‹#›</a:t>
            </a:fld>
            <a:endParaRPr lang="ru-RU"/>
          </a:p>
        </p:txBody>
      </p:sp>
    </p:spTree>
    <p:extLst>
      <p:ext uri="{BB962C8B-B14F-4D97-AF65-F5344CB8AC3E}">
        <p14:creationId xmlns:p14="http://schemas.microsoft.com/office/powerpoint/2010/main" val="1736608097"/>
      </p:ext>
    </p:extLst>
  </p:cSld>
  <p:clrMapOvr>
    <a:masterClrMapping/>
  </p:clrMapOvr>
  <p:transition spd="slow">
    <p:wipe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B86E026-7945-4A69-97F3-37E15E97FF07}" type="datetimeFigureOut">
              <a:rPr lang="ru-RU">
                <a:solidFill>
                  <a:srgbClr val="438086"/>
                </a:solidFill>
              </a:rPr>
              <a:pPr>
                <a:defRPr/>
              </a:pPr>
              <a:t>16.10.2015</a:t>
            </a:fld>
            <a:endParaRPr lang="ru-RU">
              <a:solidFill>
                <a:srgbClr val="438086"/>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7" name="Номер слайда 6"/>
          <p:cNvSpPr>
            <a:spLocks noGrp="1"/>
          </p:cNvSpPr>
          <p:nvPr>
            <p:ph type="sldNum" sz="quarter" idx="12"/>
          </p:nvPr>
        </p:nvSpPr>
        <p:spPr/>
        <p:txBody>
          <a:bodyPr/>
          <a:lstStyle>
            <a:lvl1pPr>
              <a:defRPr/>
            </a:lvl1pPr>
          </a:lstStyle>
          <a:p>
            <a:pPr>
              <a:defRPr/>
            </a:pPr>
            <a:fld id="{57F922B6-B47C-4A36-87CA-830969AD3499}" type="slidenum">
              <a:rPr lang="ru-RU"/>
              <a:pPr>
                <a:defRPr/>
              </a:pPr>
              <a:t>‹#›</a:t>
            </a:fld>
            <a:endParaRPr lang="ru-RU"/>
          </a:p>
        </p:txBody>
      </p:sp>
    </p:spTree>
    <p:extLst>
      <p:ext uri="{BB962C8B-B14F-4D97-AF65-F5344CB8AC3E}">
        <p14:creationId xmlns:p14="http://schemas.microsoft.com/office/powerpoint/2010/main" val="3458401682"/>
      </p:ext>
    </p:extLst>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353E8CB-FDD3-49FC-B6E1-2387E32A650D}" type="datetimeFigureOut">
              <a:rPr lang="ru-RU">
                <a:solidFill>
                  <a:srgbClr val="438086"/>
                </a:solidFill>
              </a:rPr>
              <a:pPr>
                <a:defRPr/>
              </a:pPr>
              <a:t>16.10.2015</a:t>
            </a:fld>
            <a:endParaRPr lang="ru-RU">
              <a:solidFill>
                <a:srgbClr val="438086"/>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5"/>
          <p:cNvSpPr>
            <a:spLocks noGrp="1"/>
          </p:cNvSpPr>
          <p:nvPr>
            <p:ph type="sldNum" sz="quarter" idx="12"/>
          </p:nvPr>
        </p:nvSpPr>
        <p:spPr/>
        <p:txBody>
          <a:bodyPr/>
          <a:lstStyle>
            <a:lvl1pPr>
              <a:defRPr/>
            </a:lvl1pPr>
          </a:lstStyle>
          <a:p>
            <a:pPr>
              <a:defRPr/>
            </a:pPr>
            <a:fld id="{D3216446-A3BA-40AB-AC1E-4E9361EFE984}" type="slidenum">
              <a:rPr lang="ru-RU"/>
              <a:pPr>
                <a:defRPr/>
              </a:pPr>
              <a:t>‹#›</a:t>
            </a:fld>
            <a:endParaRPr lang="ru-RU"/>
          </a:p>
        </p:txBody>
      </p:sp>
    </p:spTree>
    <p:extLst>
      <p:ext uri="{BB962C8B-B14F-4D97-AF65-F5344CB8AC3E}">
        <p14:creationId xmlns:p14="http://schemas.microsoft.com/office/powerpoint/2010/main" val="3175220674"/>
      </p:ext>
    </p:extLst>
  </p:cSld>
  <p:clrMapOvr>
    <a:masterClrMapping/>
  </p:clrMapOvr>
  <p:transition spd="slow">
    <p:wipe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67004C0A-8692-431F-BDEC-024666570F22}" type="datetimeFigureOut">
              <a:rPr lang="ru-RU">
                <a:solidFill>
                  <a:srgbClr val="438086"/>
                </a:solidFill>
              </a:rPr>
              <a:pPr>
                <a:defRPr/>
              </a:pPr>
              <a:t>16.10.2015</a:t>
            </a:fld>
            <a:endParaRPr lang="ru-RU">
              <a:solidFill>
                <a:srgbClr val="438086"/>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5"/>
          <p:cNvSpPr>
            <a:spLocks noGrp="1"/>
          </p:cNvSpPr>
          <p:nvPr>
            <p:ph type="sldNum" sz="quarter" idx="12"/>
          </p:nvPr>
        </p:nvSpPr>
        <p:spPr/>
        <p:txBody>
          <a:bodyPr/>
          <a:lstStyle>
            <a:lvl1pPr>
              <a:defRPr/>
            </a:lvl1pPr>
          </a:lstStyle>
          <a:p>
            <a:pPr>
              <a:defRPr/>
            </a:pPr>
            <a:fld id="{0A1AFAF6-48C3-4FEB-8449-99C7D6DD080B}" type="slidenum">
              <a:rPr lang="ru-RU"/>
              <a:pPr>
                <a:defRPr/>
              </a:pPr>
              <a:t>‹#›</a:t>
            </a:fld>
            <a:endParaRPr lang="ru-RU"/>
          </a:p>
        </p:txBody>
      </p:sp>
    </p:spTree>
    <p:extLst>
      <p:ext uri="{BB962C8B-B14F-4D97-AF65-F5344CB8AC3E}">
        <p14:creationId xmlns:p14="http://schemas.microsoft.com/office/powerpoint/2010/main" val="2268260257"/>
      </p:ext>
    </p:extLst>
  </p:cSld>
  <p:clrMapOvr>
    <a:masterClrMapping/>
  </p:clrMapOvr>
  <p:transition spd="slow">
    <p:wipe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B630F2-E95D-46A0-8AC0-F2B9C146CA3A}" type="slidenum">
              <a:rPr lang="ru-RU"/>
              <a:pPr>
                <a:defRPr/>
              </a:pPr>
              <a:t>‹#›</a:t>
            </a:fld>
            <a:endParaRPr lang="ru-RU"/>
          </a:p>
        </p:txBody>
      </p:sp>
    </p:spTree>
    <p:extLst>
      <p:ext uri="{BB962C8B-B14F-4D97-AF65-F5344CB8AC3E}">
        <p14:creationId xmlns:p14="http://schemas.microsoft.com/office/powerpoint/2010/main" val="1753464965"/>
      </p:ext>
    </p:extLst>
  </p:cSld>
  <p:clrMapOvr>
    <a:masterClrMapping/>
  </p:clrMapOvr>
  <p:transition spd="slow">
    <p:wipe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B6D907D-A5FD-4B7F-8691-3BF480DAD500}" type="slidenum">
              <a:rPr lang="ru-RU"/>
              <a:pPr>
                <a:defRPr/>
              </a:pPr>
              <a:t>‹#›</a:t>
            </a:fld>
            <a:endParaRPr lang="ru-RU"/>
          </a:p>
        </p:txBody>
      </p:sp>
    </p:spTree>
    <p:extLst>
      <p:ext uri="{BB962C8B-B14F-4D97-AF65-F5344CB8AC3E}">
        <p14:creationId xmlns:p14="http://schemas.microsoft.com/office/powerpoint/2010/main" val="1210643211"/>
      </p:ext>
    </p:extLst>
  </p:cSld>
  <p:clrMapOvr>
    <a:masterClrMapping/>
  </p:clrMapOvr>
  <p:transition spd="slow">
    <p:wipe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43AA31-E749-474D-804D-E63934B00023}" type="slidenum">
              <a:rPr lang="ru-RU"/>
              <a:pPr>
                <a:defRPr/>
              </a:pPr>
              <a:t>‹#›</a:t>
            </a:fld>
            <a:endParaRPr lang="ru-RU"/>
          </a:p>
        </p:txBody>
      </p:sp>
    </p:spTree>
    <p:extLst>
      <p:ext uri="{BB962C8B-B14F-4D97-AF65-F5344CB8AC3E}">
        <p14:creationId xmlns:p14="http://schemas.microsoft.com/office/powerpoint/2010/main" val="4006976599"/>
      </p:ext>
    </p:extLst>
  </p:cSld>
  <p:clrMapOvr>
    <a:masterClrMapping/>
  </p:clrMapOvr>
  <p:transition spd="slow">
    <p:wipe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9DD908B-1FB5-45A6-A26C-F54D66B34E42}" type="slidenum">
              <a:rPr lang="ru-RU"/>
              <a:pPr>
                <a:defRPr/>
              </a:pPr>
              <a:t>‹#›</a:t>
            </a:fld>
            <a:endParaRPr lang="ru-RU"/>
          </a:p>
        </p:txBody>
      </p:sp>
    </p:spTree>
    <p:extLst>
      <p:ext uri="{BB962C8B-B14F-4D97-AF65-F5344CB8AC3E}">
        <p14:creationId xmlns:p14="http://schemas.microsoft.com/office/powerpoint/2010/main" val="2165572072"/>
      </p:ext>
    </p:extLst>
  </p:cSld>
  <p:clrMapOvr>
    <a:masterClrMapping/>
  </p:clrMapOvr>
  <p:transition spd="slow">
    <p:wipe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A528F08-DAF9-4CE5-8E2A-7807798386DD}" type="slidenum">
              <a:rPr lang="ru-RU"/>
              <a:pPr>
                <a:defRPr/>
              </a:pPr>
              <a:t>‹#›</a:t>
            </a:fld>
            <a:endParaRPr lang="ru-RU"/>
          </a:p>
        </p:txBody>
      </p:sp>
    </p:spTree>
    <p:extLst>
      <p:ext uri="{BB962C8B-B14F-4D97-AF65-F5344CB8AC3E}">
        <p14:creationId xmlns:p14="http://schemas.microsoft.com/office/powerpoint/2010/main" val="3274389650"/>
      </p:ext>
    </p:extLst>
  </p:cSld>
  <p:clrMapOvr>
    <a:masterClrMapping/>
  </p:clrMapOvr>
  <p:transition spd="slow">
    <p:wipe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A904AFA-1450-4153-B04C-4776193431A9}" type="slidenum">
              <a:rPr lang="ru-RU"/>
              <a:pPr>
                <a:defRPr/>
              </a:pPr>
              <a:t>‹#›</a:t>
            </a:fld>
            <a:endParaRPr lang="ru-RU"/>
          </a:p>
        </p:txBody>
      </p:sp>
    </p:spTree>
    <p:extLst>
      <p:ext uri="{BB962C8B-B14F-4D97-AF65-F5344CB8AC3E}">
        <p14:creationId xmlns:p14="http://schemas.microsoft.com/office/powerpoint/2010/main" val="1632630012"/>
      </p:ext>
    </p:extLst>
  </p:cSld>
  <p:clrMapOvr>
    <a:masterClrMapping/>
  </p:clrMapOvr>
  <p:transition spd="slow">
    <p:wipe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FAB3FB8-27E2-4F6D-9E0F-23560957B7BA}" type="slidenum">
              <a:rPr lang="ru-RU"/>
              <a:pPr>
                <a:defRPr/>
              </a:pPr>
              <a:t>‹#›</a:t>
            </a:fld>
            <a:endParaRPr lang="ru-RU"/>
          </a:p>
        </p:txBody>
      </p:sp>
    </p:spTree>
    <p:extLst>
      <p:ext uri="{BB962C8B-B14F-4D97-AF65-F5344CB8AC3E}">
        <p14:creationId xmlns:p14="http://schemas.microsoft.com/office/powerpoint/2010/main" val="1445673674"/>
      </p:ext>
    </p:extLst>
  </p:cSld>
  <p:clrMapOvr>
    <a:masterClrMapping/>
  </p:clrMapOvr>
  <p:transition spd="slow">
    <p:wipe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29D28BA-1A1A-4B0C-B4DF-F16F4B511459}" type="slidenum">
              <a:rPr lang="ru-RU"/>
              <a:pPr>
                <a:defRPr/>
              </a:pPr>
              <a:t>‹#›</a:t>
            </a:fld>
            <a:endParaRPr lang="ru-RU"/>
          </a:p>
        </p:txBody>
      </p:sp>
    </p:spTree>
    <p:extLst>
      <p:ext uri="{BB962C8B-B14F-4D97-AF65-F5344CB8AC3E}">
        <p14:creationId xmlns:p14="http://schemas.microsoft.com/office/powerpoint/2010/main" val="618611360"/>
      </p:ext>
    </p:extLst>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1.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bwMode="auto">
          <a:xfrm>
            <a:off x="906463" y="914400"/>
            <a:ext cx="7483475"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ru-RU" smtClean="0"/>
              <a:t>Click to edit Master title style</a:t>
            </a:r>
          </a:p>
        </p:txBody>
      </p:sp>
    </p:spTree>
  </p:cSld>
  <p:clrMap bg1="dk2" tx1="lt1" bg2="dk1" tx2="lt2" accent1="accent1" accent2="accent2" accent3="accent3" accent4="accent4" accent5="accent5" accent6="accent6" hlink="hlink" folHlink="folHlink"/>
  <p:sldLayoutIdLst>
    <p:sldLayoutId id="2147488660" r:id="rId1"/>
    <p:sldLayoutId id="2147488661" r:id="rId2"/>
    <p:sldLayoutId id="2147488662" r:id="rId3"/>
    <p:sldLayoutId id="2147488663" r:id="rId4"/>
    <p:sldLayoutId id="2147488664" r:id="rId5"/>
    <p:sldLayoutId id="2147488665" r:id="rId6"/>
    <p:sldLayoutId id="2147488666" r:id="rId7"/>
    <p:sldLayoutId id="2147488667" r:id="rId8"/>
    <p:sldLayoutId id="2147488668" r:id="rId9"/>
    <p:sldLayoutId id="2147488669" r:id="rId10"/>
    <p:sldLayoutId id="2147488670"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charset="0"/>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5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707DF8A-B773-479A-A456-8FDC9D85B3A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17177741"/>
      </p:ext>
    </p:extLst>
  </p:cSld>
  <p:clrMap bg1="lt1" tx1="dk1" bg2="lt2" tx2="dk2" accent1="accent1" accent2="accent2" accent3="accent3" accent4="accent4" accent5="accent5" accent6="accent6" hlink="hlink" folHlink="folHlink"/>
  <p:sldLayoutIdLst>
    <p:sldLayoutId id="2147489039" r:id="rId1"/>
    <p:sldLayoutId id="2147489040" r:id="rId2"/>
    <p:sldLayoutId id="2147489041" r:id="rId3"/>
    <p:sldLayoutId id="2147489042" r:id="rId4"/>
    <p:sldLayoutId id="2147489043" r:id="rId5"/>
    <p:sldLayoutId id="2147489044" r:id="rId6"/>
    <p:sldLayoutId id="2147489045" r:id="rId7"/>
    <p:sldLayoutId id="2147489046" r:id="rId8"/>
    <p:sldLayoutId id="2147489047" r:id="rId9"/>
    <p:sldLayoutId id="2147489048" r:id="rId10"/>
    <p:sldLayoutId id="2147489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8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solidFill>
                  <a:srgbClr val="000000"/>
                </a:solidFill>
                <a:latin typeface="+mn-lt"/>
                <a:cs typeface="+mn-cs"/>
              </a:defRPr>
            </a:lvl1pPr>
          </a:lstStyle>
          <a:p>
            <a:pPr>
              <a:defRPr/>
            </a:pPr>
            <a:endParaRPr lang="ru-RU"/>
          </a:p>
        </p:txBody>
      </p:sp>
      <p:sp>
        <p:nvSpPr>
          <p:cNvPr id="78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solidFill>
                  <a:srgbClr val="000000"/>
                </a:solidFill>
                <a:latin typeface="+mn-lt"/>
                <a:cs typeface="+mn-cs"/>
              </a:defRPr>
            </a:lvl1pPr>
          </a:lstStyle>
          <a:p>
            <a:pPr>
              <a:defRPr/>
            </a:pPr>
            <a:endParaRPr lang="ru-RU"/>
          </a:p>
        </p:txBody>
      </p:sp>
      <p:sp>
        <p:nvSpPr>
          <p:cNvPr id="78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solidFill>
                  <a:srgbClr val="000000"/>
                </a:solidFill>
                <a:latin typeface="+mn-lt"/>
                <a:cs typeface="+mn-cs"/>
              </a:defRPr>
            </a:lvl1pPr>
          </a:lstStyle>
          <a:p>
            <a:pPr>
              <a:defRPr/>
            </a:pPr>
            <a:fld id="{02FE9828-01E3-40EE-9327-37D77709946F}" type="slidenum">
              <a:rPr lang="ru-RU"/>
              <a:pPr>
                <a:defRPr/>
              </a:pPr>
              <a:t>‹#›</a:t>
            </a:fld>
            <a:endParaRPr lang="ru-RU"/>
          </a:p>
        </p:txBody>
      </p:sp>
    </p:spTree>
    <p:extLst>
      <p:ext uri="{BB962C8B-B14F-4D97-AF65-F5344CB8AC3E}">
        <p14:creationId xmlns:p14="http://schemas.microsoft.com/office/powerpoint/2010/main" val="879240150"/>
      </p:ext>
    </p:extLst>
  </p:cSld>
  <p:clrMap bg1="lt1" tx1="dk1" bg2="lt2" tx2="dk2" accent1="accent1" accent2="accent2" accent3="accent3" accent4="accent4" accent5="accent5" accent6="accent6" hlink="hlink" folHlink="folHlink"/>
  <p:sldLayoutIdLst>
    <p:sldLayoutId id="2147489063" r:id="rId1"/>
    <p:sldLayoutId id="2147489064" r:id="rId2"/>
    <p:sldLayoutId id="2147489065" r:id="rId3"/>
    <p:sldLayoutId id="2147489066" r:id="rId4"/>
    <p:sldLayoutId id="2147489067" r:id="rId5"/>
    <p:sldLayoutId id="2147489068" r:id="rId6"/>
    <p:sldLayoutId id="2147489069" r:id="rId7"/>
    <p:sldLayoutId id="2147489070" r:id="rId8"/>
    <p:sldLayoutId id="2147489071" r:id="rId9"/>
    <p:sldLayoutId id="2147489072" r:id="rId10"/>
    <p:sldLayoutId id="2147489073"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5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707DF8A-B773-479A-A456-8FDC9D85B3A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39403631"/>
      </p:ext>
    </p:extLst>
  </p:cSld>
  <p:clrMap bg1="lt1" tx1="dk1" bg2="lt2" tx2="dk2" accent1="accent1" accent2="accent2" accent3="accent3" accent4="accent4" accent5="accent5" accent6="accent6" hlink="hlink" folHlink="folHlink"/>
  <p:sldLayoutIdLst>
    <p:sldLayoutId id="2147489075" r:id="rId1"/>
    <p:sldLayoutId id="2147489076" r:id="rId2"/>
    <p:sldLayoutId id="2147489077" r:id="rId3"/>
    <p:sldLayoutId id="2147489078" r:id="rId4"/>
    <p:sldLayoutId id="2147489079" r:id="rId5"/>
    <p:sldLayoutId id="2147489080" r:id="rId6"/>
    <p:sldLayoutId id="2147489081" r:id="rId7"/>
    <p:sldLayoutId id="2147489082" r:id="rId8"/>
    <p:sldLayoutId id="2147489083" r:id="rId9"/>
    <p:sldLayoutId id="2147489084" r:id="rId10"/>
    <p:sldLayoutId id="21474890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ED5CE5B-94B7-42F3-AEB8-5375C6469D06}" type="datetimeFigureOut">
              <a:rPr lang="ru-RU">
                <a:cs typeface="Arial" pitchFamily="34" charset="0"/>
              </a:rPr>
              <a:pPr>
                <a:defRPr/>
              </a:pPr>
              <a:t>16.10.2015</a:t>
            </a:fld>
            <a:endParaRPr lang="ru-RU">
              <a:cs typeface="Arial"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ru-RU">
              <a:cs typeface="Arial"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832473DE-434B-43C9-8BB7-D1F8DDBD8513}" type="slidenum">
              <a:rPr lang="ru-RU">
                <a:cs typeface="Arial" pitchFamily="34" charset="0"/>
              </a:rPr>
              <a:pPr>
                <a:defRPr/>
              </a:pPr>
              <a:t>‹#›</a:t>
            </a:fld>
            <a:endParaRPr lang="ru-RU">
              <a:cs typeface="Arial" pitchFamily="34" charset="0"/>
            </a:endParaRPr>
          </a:p>
        </p:txBody>
      </p:sp>
    </p:spTree>
    <p:extLst>
      <p:ext uri="{BB962C8B-B14F-4D97-AF65-F5344CB8AC3E}">
        <p14:creationId xmlns:p14="http://schemas.microsoft.com/office/powerpoint/2010/main" val="41772433"/>
      </p:ext>
    </p:extLst>
  </p:cSld>
  <p:clrMap bg1="lt1" tx1="dk1" bg2="lt2" tx2="dk2" accent1="accent1" accent2="accent2" accent3="accent3" accent4="accent4" accent5="accent5" accent6="accent6" hlink="hlink" folHlink="folHlink"/>
  <p:sldLayoutIdLst>
    <p:sldLayoutId id="2147489087" r:id="rId1"/>
    <p:sldLayoutId id="2147489088" r:id="rId2"/>
    <p:sldLayoutId id="2147489089" r:id="rId3"/>
    <p:sldLayoutId id="2147489090" r:id="rId4"/>
    <p:sldLayoutId id="2147489091" r:id="rId5"/>
    <p:sldLayoutId id="2147489092" r:id="rId6"/>
    <p:sldLayoutId id="2147489093" r:id="rId7"/>
    <p:sldLayoutId id="2147489094" r:id="rId8"/>
    <p:sldLayoutId id="2147489095" r:id="rId9"/>
    <p:sldLayoutId id="2147489096" r:id="rId10"/>
    <p:sldLayoutId id="21474890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ru-RU">
              <a:solidFill>
                <a:srgbClr val="000000"/>
              </a:solidFill>
            </a:endParaRPr>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ru-RU">
              <a:solidFill>
                <a:srgbClr val="000000"/>
              </a:solidFill>
            </a:endParaRPr>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A6425D55-5DF5-4737-B032-CBCC5C1F81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04388132"/>
      </p:ext>
    </p:extLst>
  </p:cSld>
  <p:clrMap bg1="lt1" tx1="dk1" bg2="lt2" tx2="dk2" accent1="accent1" accent2="accent2" accent3="accent3" accent4="accent4" accent5="accent5" accent6="accent6" hlink="hlink" folHlink="folHlink"/>
  <p:sldLayoutIdLst>
    <p:sldLayoutId id="2147489111" r:id="rId1"/>
    <p:sldLayoutId id="2147489112" r:id="rId2"/>
    <p:sldLayoutId id="2147489113" r:id="rId3"/>
    <p:sldLayoutId id="2147489114" r:id="rId4"/>
    <p:sldLayoutId id="2147489115" r:id="rId5"/>
    <p:sldLayoutId id="2147489116" r:id="rId6"/>
    <p:sldLayoutId id="2147489117" r:id="rId7"/>
    <p:sldLayoutId id="2147489118" r:id="rId8"/>
    <p:sldLayoutId id="2147489119" r:id="rId9"/>
    <p:sldLayoutId id="2147489120" r:id="rId10"/>
    <p:sldLayoutId id="2147489121" r:id="rId11"/>
    <p:sldLayoutId id="2147489122" r:id="rId12"/>
    <p:sldLayoutId id="2147489123" r:id="rId13"/>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1F3FF72A-7CF2-40F0-ABE3-65315F4699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04170720"/>
      </p:ext>
    </p:extLst>
  </p:cSld>
  <p:clrMap bg1="lt1" tx1="dk1" bg2="lt2" tx2="dk2" accent1="accent1" accent2="accent2" accent3="accent3" accent4="accent4" accent5="accent5" accent6="accent6" hlink="hlink" folHlink="folHlink"/>
  <p:sldLayoutIdLst>
    <p:sldLayoutId id="2147489137" r:id="rId1"/>
    <p:sldLayoutId id="2147489138" r:id="rId2"/>
    <p:sldLayoutId id="2147489139" r:id="rId3"/>
    <p:sldLayoutId id="2147489140" r:id="rId4"/>
    <p:sldLayoutId id="2147489141" r:id="rId5"/>
    <p:sldLayoutId id="2147489142" r:id="rId6"/>
    <p:sldLayoutId id="2147489143" r:id="rId7"/>
    <p:sldLayoutId id="2147489144" r:id="rId8"/>
    <p:sldLayoutId id="2147489145" r:id="rId9"/>
    <p:sldLayoutId id="2147489146" r:id="rId10"/>
    <p:sldLayoutId id="2147489147"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1F3FF72A-7CF2-40F0-ABE3-65315F4699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0024112"/>
      </p:ext>
    </p:extLst>
  </p:cSld>
  <p:clrMap bg1="lt1" tx1="dk1" bg2="lt2" tx2="dk2" accent1="accent1" accent2="accent2" accent3="accent3" accent4="accent4" accent5="accent5" accent6="accent6" hlink="hlink" folHlink="folHlink"/>
  <p:sldLayoutIdLst>
    <p:sldLayoutId id="2147489149" r:id="rId1"/>
    <p:sldLayoutId id="2147489150" r:id="rId2"/>
    <p:sldLayoutId id="2147489151" r:id="rId3"/>
    <p:sldLayoutId id="2147489152" r:id="rId4"/>
    <p:sldLayoutId id="2147489153" r:id="rId5"/>
    <p:sldLayoutId id="2147489154" r:id="rId6"/>
    <p:sldLayoutId id="2147489155" r:id="rId7"/>
    <p:sldLayoutId id="2147489156" r:id="rId8"/>
    <p:sldLayoutId id="2147489157" r:id="rId9"/>
    <p:sldLayoutId id="2147489158" r:id="rId10"/>
    <p:sldLayoutId id="2147489159"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7751380B-DC66-48BF-8025-9BADCA059B49}" type="slidenum">
              <a:rPr lang="ru-RU" smtClean="0">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2423858008"/>
      </p:ext>
    </p:extLst>
  </p:cSld>
  <p:clrMap bg1="dk1" tx1="lt1" bg2="dk2" tx2="lt2" accent1="accent1" accent2="accent2" accent3="accent3" accent4="accent4" accent5="accent5" accent6="accent6" hlink="hlink" folHlink="folHlink"/>
  <p:sldLayoutIdLst>
    <p:sldLayoutId id="2147489161" r:id="rId1"/>
    <p:sldLayoutId id="2147489162" r:id="rId2"/>
    <p:sldLayoutId id="2147489163" r:id="rId3"/>
    <p:sldLayoutId id="2147489164" r:id="rId4"/>
    <p:sldLayoutId id="2147489165" r:id="rId5"/>
    <p:sldLayoutId id="2147489166" r:id="rId6"/>
    <p:sldLayoutId id="2147489167" r:id="rId7"/>
    <p:sldLayoutId id="2147489168" r:id="rId8"/>
    <p:sldLayoutId id="2147489169" r:id="rId9"/>
    <p:sldLayoutId id="2147489170" r:id="rId10"/>
    <p:sldLayoutId id="2147489171" r:id="rId11"/>
  </p:sldLayoutIdLst>
  <p:transition spd="slow">
    <p:wipe dir="u"/>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endParaRPr lang="en-US" smtClean="0"/>
          </a:p>
        </p:txBody>
      </p:sp>
      <p:sp>
        <p:nvSpPr>
          <p:cNvPr id="3075"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Times New Roman" charset="0"/>
              </a:defRPr>
            </a:lvl1pPr>
          </a:lstStyle>
          <a:p>
            <a:pPr eaLnBrk="0" hangingPunct="0">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defRPr>
            </a:lvl1pPr>
          </a:lstStyle>
          <a:p>
            <a:pPr>
              <a:defRPr/>
            </a:pPr>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Times New Roman" charset="0"/>
              </a:defRPr>
            </a:lvl1pPr>
          </a:lstStyle>
          <a:p>
            <a:pPr eaLnBrk="0" hangingPunct="0">
              <a:defRPr/>
            </a:pPr>
            <a:fld id="{7FDF3A00-59F4-4C12-AAF3-FA2981FA29BF}" type="slidenum">
              <a:rPr lang="ru-RU"/>
              <a:pPr eaLnBrk="0" hangingPunct="0">
                <a:defRPr/>
              </a:pPr>
              <a:t>‹#›</a:t>
            </a:fld>
            <a:endParaRPr lang="ru-RU"/>
          </a:p>
        </p:txBody>
      </p:sp>
    </p:spTree>
    <p:extLst>
      <p:ext uri="{BB962C8B-B14F-4D97-AF65-F5344CB8AC3E}">
        <p14:creationId xmlns:p14="http://schemas.microsoft.com/office/powerpoint/2010/main" val="3261170190"/>
      </p:ext>
    </p:extLst>
  </p:cSld>
  <p:clrMap bg1="dk1" tx1="lt1" bg2="dk2" tx2="lt2" accent1="accent1" accent2="accent2" accent3="accent3" accent4="accent4" accent5="accent5" accent6="accent6" hlink="hlink" folHlink="folHlink"/>
  <p:sldLayoutIdLst>
    <p:sldLayoutId id="2147489173" r:id="rId1"/>
    <p:sldLayoutId id="2147489174" r:id="rId2"/>
    <p:sldLayoutId id="2147489175" r:id="rId3"/>
    <p:sldLayoutId id="2147489176" r:id="rId4"/>
    <p:sldLayoutId id="2147489177" r:id="rId5"/>
    <p:sldLayoutId id="2147489178" r:id="rId6"/>
    <p:sldLayoutId id="2147489179" r:id="rId7"/>
    <p:sldLayoutId id="2147489180" r:id="rId8"/>
    <p:sldLayoutId id="2147489181" r:id="rId9"/>
    <p:sldLayoutId id="2147489182" r:id="rId10"/>
    <p:sldLayoutId id="2147489183"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S PGothic" pitchFamily="34" charset="-128"/>
          <a:cs typeface="+mj-cs"/>
        </a:defRPr>
      </a:lvl1pPr>
      <a:lvl2pPr algn="ctr" rtl="0" eaLnBrk="0" fontAlgn="base" hangingPunct="0">
        <a:spcBef>
          <a:spcPct val="0"/>
        </a:spcBef>
        <a:spcAft>
          <a:spcPct val="0"/>
        </a:spcAft>
        <a:defRPr sz="4100" b="1">
          <a:solidFill>
            <a:schemeClr val="tx1"/>
          </a:solidFill>
          <a:latin typeface="Arial" charset="0"/>
          <a:ea typeface="MS PGothic" pitchFamily="34" charset="-128"/>
        </a:defRPr>
      </a:lvl2pPr>
      <a:lvl3pPr algn="ctr" rtl="0" eaLnBrk="0" fontAlgn="base" hangingPunct="0">
        <a:spcBef>
          <a:spcPct val="0"/>
        </a:spcBef>
        <a:spcAft>
          <a:spcPct val="0"/>
        </a:spcAft>
        <a:defRPr sz="4100" b="1">
          <a:solidFill>
            <a:schemeClr val="tx1"/>
          </a:solidFill>
          <a:latin typeface="Arial" charset="0"/>
          <a:ea typeface="MS PGothic" pitchFamily="34" charset="-128"/>
        </a:defRPr>
      </a:lvl3pPr>
      <a:lvl4pPr algn="ctr" rtl="0" eaLnBrk="0" fontAlgn="base" hangingPunct="0">
        <a:spcBef>
          <a:spcPct val="0"/>
        </a:spcBef>
        <a:spcAft>
          <a:spcPct val="0"/>
        </a:spcAft>
        <a:defRPr sz="4100" b="1">
          <a:solidFill>
            <a:schemeClr val="tx1"/>
          </a:solidFill>
          <a:latin typeface="Arial" charset="0"/>
          <a:ea typeface="MS PGothic" pitchFamily="34" charset="-128"/>
        </a:defRPr>
      </a:lvl4pPr>
      <a:lvl5pPr algn="ctr" rtl="0" eaLnBrk="0" fontAlgn="base" hangingPunct="0">
        <a:spcBef>
          <a:spcPct val="0"/>
        </a:spcBef>
        <a:spcAft>
          <a:spcPct val="0"/>
        </a:spcAft>
        <a:defRPr sz="4100" b="1">
          <a:solidFill>
            <a:schemeClr val="tx1"/>
          </a:solidFill>
          <a:latin typeface="Arial" charset="0"/>
          <a:ea typeface="MS PGothic" pitchFamily="34" charset="-128"/>
        </a:defRPr>
      </a:lvl5pPr>
      <a:lvl6pPr marL="457200" algn="ctr" rtl="0" fontAlgn="base">
        <a:spcBef>
          <a:spcPct val="0"/>
        </a:spcBef>
        <a:spcAft>
          <a:spcPct val="0"/>
        </a:spcAft>
        <a:defRPr sz="4100" b="1">
          <a:solidFill>
            <a:schemeClr val="tx1"/>
          </a:solidFill>
          <a:latin typeface="Arial" charset="0"/>
          <a:ea typeface="ＭＳ Ｐゴシック" charset="-128"/>
        </a:defRPr>
      </a:lvl6pPr>
      <a:lvl7pPr marL="914400" algn="ctr" rtl="0" fontAlgn="base">
        <a:spcBef>
          <a:spcPct val="0"/>
        </a:spcBef>
        <a:spcAft>
          <a:spcPct val="0"/>
        </a:spcAft>
        <a:defRPr sz="4100" b="1">
          <a:solidFill>
            <a:schemeClr val="tx1"/>
          </a:solidFill>
          <a:latin typeface="Arial" charset="0"/>
          <a:ea typeface="ＭＳ Ｐゴシック" charset="-128"/>
        </a:defRPr>
      </a:lvl7pPr>
      <a:lvl8pPr marL="1371600" algn="ctr" rtl="0" fontAlgn="base">
        <a:spcBef>
          <a:spcPct val="0"/>
        </a:spcBef>
        <a:spcAft>
          <a:spcPct val="0"/>
        </a:spcAft>
        <a:defRPr sz="4100" b="1">
          <a:solidFill>
            <a:schemeClr val="tx1"/>
          </a:solidFill>
          <a:latin typeface="Arial" charset="0"/>
          <a:ea typeface="ＭＳ Ｐゴシック" charset="-128"/>
        </a:defRPr>
      </a:lvl8pPr>
      <a:lvl9pPr marL="1828800" algn="ctr" rtl="0" fontAlgn="base">
        <a:spcBef>
          <a:spcPct val="0"/>
        </a:spcBef>
        <a:spcAft>
          <a:spcPct val="0"/>
        </a:spcAft>
        <a:defRPr sz="4100" b="1">
          <a:solidFill>
            <a:schemeClr val="tx1"/>
          </a:solidFill>
          <a:latin typeface="Arial" charset="0"/>
          <a:ea typeface="ＭＳ Ｐゴシック" charset="-128"/>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S PGothic"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S PGothic"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S PGothic"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S PGothic" pitchFamily="34" charset="-128"/>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S PGothic"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1F3FF72A-7CF2-40F0-ABE3-65315F4699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5338811"/>
      </p:ext>
    </p:extLst>
  </p:cSld>
  <p:clrMap bg1="lt1" tx1="dk1" bg2="lt2" tx2="dk2" accent1="accent1" accent2="accent2" accent3="accent3" accent4="accent4" accent5="accent5" accent6="accent6" hlink="hlink" folHlink="folHlink"/>
  <p:sldLayoutIdLst>
    <p:sldLayoutId id="2147489185" r:id="rId1"/>
    <p:sldLayoutId id="2147489186" r:id="rId2"/>
    <p:sldLayoutId id="2147489187" r:id="rId3"/>
    <p:sldLayoutId id="2147489188" r:id="rId4"/>
    <p:sldLayoutId id="2147489189" r:id="rId5"/>
    <p:sldLayoutId id="2147489190" r:id="rId6"/>
    <p:sldLayoutId id="2147489191" r:id="rId7"/>
    <p:sldLayoutId id="2147489192" r:id="rId8"/>
    <p:sldLayoutId id="2147489193" r:id="rId9"/>
    <p:sldLayoutId id="2147489194" r:id="rId10"/>
    <p:sldLayoutId id="2147489195"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906463" y="914400"/>
            <a:ext cx="7483475"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8671" r:id="rId1"/>
    <p:sldLayoutId id="2147488672" r:id="rId2"/>
    <p:sldLayoutId id="2147488673" r:id="rId3"/>
    <p:sldLayoutId id="2147488674" r:id="rId4"/>
    <p:sldLayoutId id="2147488675" r:id="rId5"/>
    <p:sldLayoutId id="2147488676" r:id="rId6"/>
    <p:sldLayoutId id="2147488677" r:id="rId7"/>
    <p:sldLayoutId id="2147488678" r:id="rId8"/>
    <p:sldLayoutId id="2147488679" r:id="rId9"/>
    <p:sldLayoutId id="2147488680" r:id="rId10"/>
    <p:sldLayoutId id="2147488681" r:id="rId11"/>
    <p:sldLayoutId id="2147488682" r:id="rId12"/>
  </p:sldLayoutIdLst>
  <p:transition spd="slow">
    <p:wipe dir="u"/>
  </p:transition>
  <p:txStyles>
    <p:titleStyle>
      <a:lvl1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2pPr>
      <a:lvl3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3pPr>
      <a:lvl4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4pPr>
      <a:lvl5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5pPr>
      <a:lvl6pPr marL="4572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6pPr>
      <a:lvl7pPr marL="9144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7pPr>
      <a:lvl8pPr marL="13716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8pPr>
      <a:lvl9pPr marL="18288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19088" y="1828800"/>
            <a:ext cx="8824912" cy="5029200"/>
            <a:chOff x="201" y="1152"/>
            <a:chExt cx="5559" cy="3168"/>
          </a:xfrm>
        </p:grpSpPr>
        <p:sp>
          <p:nvSpPr>
            <p:cNvPr id="14344" name="Freeform 3"/>
            <p:cNvSpPr>
              <a:spLocks/>
            </p:cNvSpPr>
            <p:nvPr/>
          </p:nvSpPr>
          <p:spPr bwMode="ltGray">
            <a:xfrm>
              <a:off x="528" y="2909"/>
              <a:ext cx="5232" cy="1411"/>
            </a:xfrm>
            <a:custGeom>
              <a:avLst/>
              <a:gdLst>
                <a:gd name="T0" fmla="*/ 0 w 4897"/>
                <a:gd name="T1" fmla="*/ 0 h 2182"/>
                <a:gd name="T2" fmla="*/ 0 w 4897"/>
                <a:gd name="T3" fmla="*/ 28 h 2182"/>
                <a:gd name="T4" fmla="*/ 9491 w 4897"/>
                <a:gd name="T5" fmla="*/ 28 h 2182"/>
                <a:gd name="T6" fmla="*/ 949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ru-RU" sz="2400" smtClean="0">
                <a:solidFill>
                  <a:srgbClr val="FFFFFF"/>
                </a:solidFill>
                <a:latin typeface="Times New Roman" pitchFamily="18" charset="0"/>
              </a:endParaRPr>
            </a:p>
          </p:txBody>
        </p:sp>
        <p:sp>
          <p:nvSpPr>
            <p:cNvPr id="14345"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ru-RU" sz="2400" smtClean="0">
                <a:solidFill>
                  <a:srgbClr val="FFFFFF"/>
                </a:solidFill>
                <a:latin typeface="Times New Roman" pitchFamily="18" charset="0"/>
              </a:endParaRPr>
            </a:p>
          </p:txBody>
        </p:sp>
        <p:sp>
          <p:nvSpPr>
            <p:cNvPr id="14346" name="Freeform 5"/>
            <p:cNvSpPr>
              <a:spLocks/>
            </p:cNvSpPr>
            <p:nvPr/>
          </p:nvSpPr>
          <p:spPr bwMode="ltGray">
            <a:xfrm>
              <a:off x="528" y="2932"/>
              <a:ext cx="5232" cy="1388"/>
            </a:xfrm>
            <a:custGeom>
              <a:avLst/>
              <a:gdLst>
                <a:gd name="T0" fmla="*/ 0 w 4897"/>
                <a:gd name="T1" fmla="*/ 0 h 2182"/>
                <a:gd name="T2" fmla="*/ 0 w 4897"/>
                <a:gd name="T3" fmla="*/ 24 h 2182"/>
                <a:gd name="T4" fmla="*/ 9491 w 4897"/>
                <a:gd name="T5" fmla="*/ 24 h 2182"/>
                <a:gd name="T6" fmla="*/ 949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ru-RU" sz="2400" smtClean="0">
                <a:solidFill>
                  <a:srgbClr val="FFFFFF"/>
                </a:solidFill>
                <a:latin typeface="Times New Roman" pitchFamily="18" charset="0"/>
              </a:endParaRPr>
            </a:p>
          </p:txBody>
        </p:sp>
        <p:sp>
          <p:nvSpPr>
            <p:cNvPr id="70656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70656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70656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70656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sp>
          <p:nvSpPr>
            <p:cNvPr id="70657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ru-RU" sz="2400">
                <a:solidFill>
                  <a:srgbClr val="FFFFFF"/>
                </a:solidFill>
                <a:latin typeface="Times New Roman" pitchFamily="18" charset="0"/>
              </a:endParaRPr>
            </a:p>
          </p:txBody>
        </p:sp>
      </p:grpSp>
      <p:sp>
        <p:nvSpPr>
          <p:cNvPr id="70657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effectLst>
                  <a:outerShdw blurRad="38100" dist="38100" dir="2700000" algn="tl">
                    <a:srgbClr val="000000"/>
                  </a:outerShdw>
                </a:effectLst>
              </a:defRPr>
            </a:lvl1pPr>
          </a:lstStyle>
          <a:p>
            <a:pPr eaLnBrk="0" hangingPunct="0">
              <a:defRPr/>
            </a:pPr>
            <a:endParaRPr lang="ru-RU" sz="2400">
              <a:solidFill>
                <a:srgbClr val="FFFFFF"/>
              </a:solidFill>
              <a:latin typeface="Times New Roman" pitchFamily="18" charset="0"/>
            </a:endParaRPr>
          </a:p>
        </p:txBody>
      </p:sp>
      <p:sp>
        <p:nvSpPr>
          <p:cNvPr id="70657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effectLst>
                  <a:outerShdw blurRad="38100" dist="38100" dir="2700000" algn="tl">
                    <a:srgbClr val="000000"/>
                  </a:outerShdw>
                </a:effectLst>
              </a:defRPr>
            </a:lvl1pPr>
          </a:lstStyle>
          <a:p>
            <a:pPr eaLnBrk="0" hangingPunct="0">
              <a:defRPr/>
            </a:pPr>
            <a:endParaRPr lang="ru-RU" sz="2400">
              <a:solidFill>
                <a:srgbClr val="FFFFFF"/>
              </a:solidFill>
              <a:latin typeface="Times New Roman" pitchFamily="18" charset="0"/>
            </a:endParaRPr>
          </a:p>
        </p:txBody>
      </p:sp>
      <p:sp>
        <p:nvSpPr>
          <p:cNvPr id="70657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effectLst>
                  <a:outerShdw blurRad="38100" dist="38100" dir="2700000" algn="tl">
                    <a:srgbClr val="000000"/>
                  </a:outerShdw>
                </a:effectLst>
              </a:defRPr>
            </a:lvl1pPr>
          </a:lstStyle>
          <a:p>
            <a:pPr eaLnBrk="0" hangingPunct="0">
              <a:defRPr/>
            </a:pPr>
            <a:fld id="{169011B2-8FFF-4AC4-9628-5CAAD514D896}" type="slidenum">
              <a:rPr lang="ru-RU" sz="2400">
                <a:solidFill>
                  <a:srgbClr val="FFFFFF"/>
                </a:solidFill>
                <a:latin typeface="Times New Roman" pitchFamily="18" charset="0"/>
              </a:rPr>
              <a:pPr eaLnBrk="0" hangingPunct="0">
                <a:defRPr/>
              </a:pPr>
              <a:t>‹#›</a:t>
            </a:fld>
            <a:endParaRPr lang="ru-RU" sz="2400">
              <a:solidFill>
                <a:srgbClr val="FFFFFF"/>
              </a:solidFill>
              <a:latin typeface="Times New Roman" pitchFamily="18" charset="0"/>
            </a:endParaRPr>
          </a:p>
        </p:txBody>
      </p:sp>
      <p:sp>
        <p:nvSpPr>
          <p:cNvPr id="70657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0657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extLst>
      <p:ext uri="{BB962C8B-B14F-4D97-AF65-F5344CB8AC3E}">
        <p14:creationId xmlns:p14="http://schemas.microsoft.com/office/powerpoint/2010/main" val="3397591020"/>
      </p:ext>
    </p:extLst>
  </p:cSld>
  <p:clrMap bg1="dk2" tx1="lt1" bg2="dk1" tx2="lt2" accent1="accent1" accent2="accent2" accent3="accent3" accent4="accent4" accent5="accent5" accent6="accent6" hlink="hlink" folHlink="folHlink"/>
  <p:sldLayoutIdLst>
    <p:sldLayoutId id="2147489197" r:id="rId1"/>
    <p:sldLayoutId id="2147489198" r:id="rId2"/>
    <p:sldLayoutId id="2147489199" r:id="rId3"/>
    <p:sldLayoutId id="2147489200" r:id="rId4"/>
    <p:sldLayoutId id="2147489201" r:id="rId5"/>
    <p:sldLayoutId id="2147489202" r:id="rId6"/>
    <p:sldLayoutId id="2147489203" r:id="rId7"/>
    <p:sldLayoutId id="2147489204" r:id="rId8"/>
    <p:sldLayoutId id="2147489205" r:id="rId9"/>
    <p:sldLayoutId id="2147489206" r:id="rId10"/>
    <p:sldLayoutId id="2147489207" r:id="rId11"/>
  </p:sldLayoutIdLst>
  <p:transition spd="slow">
    <p:wipe dir="u"/>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1F3FF72A-7CF2-40F0-ABE3-65315F4699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00290873"/>
      </p:ext>
    </p:extLst>
  </p:cSld>
  <p:clrMap bg1="lt1" tx1="dk1" bg2="lt2" tx2="dk2" accent1="accent1" accent2="accent2" accent3="accent3" accent4="accent4" accent5="accent5" accent6="accent6" hlink="hlink" folHlink="folHlink"/>
  <p:sldLayoutIdLst>
    <p:sldLayoutId id="2147489209" r:id="rId1"/>
    <p:sldLayoutId id="2147489210" r:id="rId2"/>
    <p:sldLayoutId id="2147489211" r:id="rId3"/>
    <p:sldLayoutId id="2147489212" r:id="rId4"/>
    <p:sldLayoutId id="2147489213" r:id="rId5"/>
    <p:sldLayoutId id="2147489214" r:id="rId6"/>
    <p:sldLayoutId id="2147489215" r:id="rId7"/>
    <p:sldLayoutId id="2147489216" r:id="rId8"/>
    <p:sldLayoutId id="2147489217" r:id="rId9"/>
    <p:sldLayoutId id="2147489218" r:id="rId10"/>
    <p:sldLayoutId id="2147489219"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1F3FF72A-7CF2-40F0-ABE3-65315F4699B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92" r:id="rId7"/>
    <p:sldLayoutId id="2147488793" r:id="rId8"/>
    <p:sldLayoutId id="2147488794" r:id="rId9"/>
    <p:sldLayoutId id="2147488795" r:id="rId10"/>
    <p:sldLayoutId id="2147488796"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bwMode="auto">
          <a:xfrm>
            <a:off x="906463" y="914400"/>
            <a:ext cx="7483475"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8694" r:id="rId1"/>
    <p:sldLayoutId id="2147488695" r:id="rId2"/>
    <p:sldLayoutId id="2147488696" r:id="rId3"/>
    <p:sldLayoutId id="2147488697" r:id="rId4"/>
    <p:sldLayoutId id="2147488698" r:id="rId5"/>
    <p:sldLayoutId id="2147488699" r:id="rId6"/>
    <p:sldLayoutId id="2147488700" r:id="rId7"/>
    <p:sldLayoutId id="2147488701" r:id="rId8"/>
    <p:sldLayoutId id="2147488702" r:id="rId9"/>
    <p:sldLayoutId id="2147488703" r:id="rId10"/>
    <p:sldLayoutId id="2147488704" r:id="rId11"/>
  </p:sldLayoutIdLst>
  <p:transition spd="slow">
    <p:wipe dir="u"/>
  </p:transition>
  <p:txStyles>
    <p:titleStyle>
      <a:lvl1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2pPr>
      <a:lvl3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3pPr>
      <a:lvl4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4pPr>
      <a:lvl5pPr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5pPr>
      <a:lvl6pPr marL="4572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6pPr>
      <a:lvl7pPr marL="9144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7pPr>
      <a:lvl8pPr marL="13716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8pPr>
      <a:lvl9pPr marL="1828800" algn="ctr" rtl="0" eaLnBrk="0" fontAlgn="base" hangingPunct="0">
        <a:spcBef>
          <a:spcPct val="0"/>
        </a:spcBef>
        <a:spcAft>
          <a:spcPct val="0"/>
        </a:spcAft>
        <a:defRPr sz="2000" b="1">
          <a:solidFill>
            <a:schemeClr val="tx2"/>
          </a:solidFill>
          <a:effectLst>
            <a:outerShdw blurRad="38100" dist="38100" dir="2700000" algn="tl">
              <a:srgbClr val="000000"/>
            </a:outerShdw>
          </a:effectLst>
          <a:latin typeface="Helvetica"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ru-RU"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8705" r:id="rId1"/>
    <p:sldLayoutId id="2147488706" r:id="rId2"/>
    <p:sldLayoutId id="2147488707" r:id="rId3"/>
    <p:sldLayoutId id="2147488708" r:id="rId4"/>
    <p:sldLayoutId id="2147488709" r:id="rId5"/>
    <p:sldLayoutId id="2147488710" r:id="rId6"/>
    <p:sldLayoutId id="2147488711" r:id="rId7"/>
    <p:sldLayoutId id="2147488712" r:id="rId8"/>
    <p:sldLayoutId id="2147488713" r:id="rId9"/>
    <p:sldLayoutId id="2147488714" r:id="rId10"/>
    <p:sldLayoutId id="2147488715" r:id="rId11"/>
    <p:sldLayoutId id="2147488716" r:id="rId12"/>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839200" cy="6858000"/>
            <a:chOff x="0" y="0"/>
            <a:chExt cx="5568" cy="4320"/>
          </a:xfrm>
        </p:grpSpPr>
        <p:grpSp>
          <p:nvGrpSpPr>
            <p:cNvPr id="27656" name="Group 3"/>
            <p:cNvGrpSpPr>
              <a:grpSpLocks/>
            </p:cNvGrpSpPr>
            <p:nvPr userDrawn="1"/>
          </p:nvGrpSpPr>
          <p:grpSpPr bwMode="auto">
            <a:xfrm>
              <a:off x="0" y="0"/>
              <a:ext cx="3216" cy="3072"/>
              <a:chOff x="0" y="0"/>
              <a:chExt cx="2928" cy="2784"/>
            </a:xfrm>
          </p:grpSpPr>
          <p:sp>
            <p:nvSpPr>
              <p:cNvPr id="602116"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17" name="Oval 5"/>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18" name="Oval 6"/>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19" name="Oval 7"/>
              <p:cNvSpPr>
                <a:spLocks noChangeArrowheads="1"/>
              </p:cNvSpPr>
              <p:nvPr userDrawn="1"/>
            </p:nvSpPr>
            <p:spPr bwMode="auto">
              <a:xfrm>
                <a:off x="720" y="720"/>
                <a:ext cx="1488" cy="1349"/>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20"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ru-RU">
                  <a:latin typeface="Arial" pitchFamily="34" charset="0"/>
                </a:endParaRPr>
              </a:p>
            </p:txBody>
          </p:sp>
        </p:grpSp>
        <p:grpSp>
          <p:nvGrpSpPr>
            <p:cNvPr id="27657" name="Group 9"/>
            <p:cNvGrpSpPr>
              <a:grpSpLocks/>
            </p:cNvGrpSpPr>
            <p:nvPr userDrawn="1"/>
          </p:nvGrpSpPr>
          <p:grpSpPr bwMode="auto">
            <a:xfrm>
              <a:off x="2016" y="2016"/>
              <a:ext cx="2448" cy="2304"/>
              <a:chOff x="0" y="0"/>
              <a:chExt cx="2928" cy="2784"/>
            </a:xfrm>
          </p:grpSpPr>
          <p:sp>
            <p:nvSpPr>
              <p:cNvPr id="602122"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23"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24"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25"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26"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ru-RU">
                  <a:latin typeface="Arial" pitchFamily="34" charset="0"/>
                </a:endParaRPr>
              </a:p>
            </p:txBody>
          </p:sp>
        </p:grpSp>
        <p:grpSp>
          <p:nvGrpSpPr>
            <p:cNvPr id="27658" name="Group 15"/>
            <p:cNvGrpSpPr>
              <a:grpSpLocks/>
            </p:cNvGrpSpPr>
            <p:nvPr userDrawn="1"/>
          </p:nvGrpSpPr>
          <p:grpSpPr bwMode="auto">
            <a:xfrm>
              <a:off x="2832" y="96"/>
              <a:ext cx="2736" cy="2592"/>
              <a:chOff x="0" y="0"/>
              <a:chExt cx="2928" cy="2784"/>
            </a:xfrm>
          </p:grpSpPr>
          <p:sp>
            <p:nvSpPr>
              <p:cNvPr id="602128"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29"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30"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31"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ru-RU">
                  <a:latin typeface="Arial" pitchFamily="34" charset="0"/>
                </a:endParaRPr>
              </a:p>
            </p:txBody>
          </p:sp>
          <p:sp>
            <p:nvSpPr>
              <p:cNvPr id="602132"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ru-RU">
                  <a:latin typeface="Arial" pitchFamily="34" charset="0"/>
                </a:endParaRPr>
              </a:p>
            </p:txBody>
          </p:sp>
        </p:grpSp>
      </p:grpSp>
      <p:sp>
        <p:nvSpPr>
          <p:cNvPr id="27651"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652"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02135"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Arial" pitchFamily="34" charset="0"/>
              </a:defRPr>
            </a:lvl1pPr>
          </a:lstStyle>
          <a:p>
            <a:pPr>
              <a:defRPr/>
            </a:pPr>
            <a:endParaRPr lang="ru-RU"/>
          </a:p>
        </p:txBody>
      </p:sp>
      <p:sp>
        <p:nvSpPr>
          <p:cNvPr id="60213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Arial" pitchFamily="34" charset="0"/>
              </a:defRPr>
            </a:lvl1pPr>
          </a:lstStyle>
          <a:p>
            <a:pPr>
              <a:defRPr/>
            </a:pPr>
            <a:endParaRPr lang="ru-RU"/>
          </a:p>
        </p:txBody>
      </p:sp>
      <p:sp>
        <p:nvSpPr>
          <p:cNvPr id="602137"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pitchFamily="34" charset="0"/>
              </a:defRPr>
            </a:lvl1pPr>
          </a:lstStyle>
          <a:p>
            <a:pPr>
              <a:defRPr/>
            </a:pPr>
            <a:fld id="{3A327ED9-99FE-4D7A-84C1-14B48E25D6A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8797" r:id="rId1"/>
    <p:sldLayoutId id="2147488728" r:id="rId2"/>
    <p:sldLayoutId id="2147488729" r:id="rId3"/>
    <p:sldLayoutId id="2147488730" r:id="rId4"/>
    <p:sldLayoutId id="2147488731" r:id="rId5"/>
    <p:sldLayoutId id="2147488732" r:id="rId6"/>
    <p:sldLayoutId id="2147488733" r:id="rId7"/>
    <p:sldLayoutId id="2147488734" r:id="rId8"/>
    <p:sldLayoutId id="2147488735" r:id="rId9"/>
    <p:sldLayoutId id="2147488736" r:id="rId10"/>
    <p:sldLayoutId id="2147488737" r:id="rId11"/>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27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976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de-DE"/>
          </a:p>
        </p:txBody>
      </p:sp>
      <p:sp>
        <p:nvSpPr>
          <p:cNvPr id="1976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de-DE"/>
          </a:p>
        </p:txBody>
      </p:sp>
      <p:sp>
        <p:nvSpPr>
          <p:cNvPr id="1976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FC42C307-0D6B-4498-A465-CD37CD4F14C2}" type="slidenum">
              <a:rPr lang="de-DE"/>
              <a:pPr>
                <a:defRPr/>
              </a:pPr>
              <a:t>‹#›</a:t>
            </a:fld>
            <a:endParaRPr lang="de-DE"/>
          </a:p>
        </p:txBody>
      </p:sp>
    </p:spTree>
    <p:extLst>
      <p:ext uri="{BB962C8B-B14F-4D97-AF65-F5344CB8AC3E}">
        <p14:creationId xmlns:p14="http://schemas.microsoft.com/office/powerpoint/2010/main" val="2739941055"/>
      </p:ext>
    </p:extLst>
  </p:cSld>
  <p:clrMap bg1="lt1" tx1="dk1" bg2="lt2" tx2="dk2" accent1="accent1" accent2="accent2" accent3="accent3" accent4="accent4" accent5="accent5" accent6="accent6" hlink="hlink" folHlink="folHlink"/>
  <p:sldLayoutIdLst>
    <p:sldLayoutId id="2147488888" r:id="rId1"/>
    <p:sldLayoutId id="2147488889" r:id="rId2"/>
    <p:sldLayoutId id="2147488890" r:id="rId3"/>
    <p:sldLayoutId id="2147488891" r:id="rId4"/>
    <p:sldLayoutId id="2147488892" r:id="rId5"/>
    <p:sldLayoutId id="2147488893" r:id="rId6"/>
    <p:sldLayoutId id="2147488894" r:id="rId7"/>
    <p:sldLayoutId id="2147488895" r:id="rId8"/>
    <p:sldLayoutId id="2147488896" r:id="rId9"/>
    <p:sldLayoutId id="2147488897" r:id="rId10"/>
    <p:sldLayoutId id="2147488898" r:id="rId11"/>
    <p:sldLayoutId id="21474888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solidFill>
                <a:prstClr val="white"/>
              </a:solidFill>
            </a:endParaRPr>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prstClr val="white"/>
              </a:solidFill>
            </a:endParaRPr>
          </a:p>
        </p:txBody>
      </p:sp>
      <p:sp>
        <p:nvSpPr>
          <p:cNvPr id="20495" name="Заголовок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0496" name="Текст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solidFill>
                <a:srgbClr val="438086"/>
              </a:solidFill>
              <a:latin typeface="Times New Roman" pitchFamily="18" charset="0"/>
            </a:endParaRPr>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solidFill>
                <a:srgbClr val="438086"/>
              </a:solidFill>
              <a:latin typeface="Times New Roman" pitchFamily="18" charset="0"/>
            </a:endParaRPr>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BE4D596E-9059-42DA-8DF9-9EF1D6780C0D}" type="slidenum">
              <a:rPr lang="ru-RU">
                <a:latin typeface="Times New Roman" pitchFamily="18" charset="0"/>
              </a:rPr>
              <a:pPr>
                <a:defRPr/>
              </a:pPr>
              <a:t>‹#›</a:t>
            </a:fld>
            <a:endParaRPr lang="ru-RU">
              <a:latin typeface="Times New Roman" pitchFamily="18" charset="0"/>
            </a:endParaRPr>
          </a:p>
        </p:txBody>
      </p:sp>
    </p:spTree>
    <p:extLst>
      <p:ext uri="{BB962C8B-B14F-4D97-AF65-F5344CB8AC3E}">
        <p14:creationId xmlns:p14="http://schemas.microsoft.com/office/powerpoint/2010/main" val="4159681290"/>
      </p:ext>
    </p:extLst>
  </p:cSld>
  <p:clrMap bg1="lt1" tx1="dk1" bg2="lt2" tx2="dk2" accent1="accent1" accent2="accent2" accent3="accent3" accent4="accent4" accent5="accent5" accent6="accent6" hlink="hlink" folHlink="folHlink"/>
  <p:sldLayoutIdLst>
    <p:sldLayoutId id="2147488989" r:id="rId1"/>
    <p:sldLayoutId id="2147488990" r:id="rId2"/>
    <p:sldLayoutId id="2147488991" r:id="rId3"/>
    <p:sldLayoutId id="2147488992" r:id="rId4"/>
    <p:sldLayoutId id="2147488993" r:id="rId5"/>
    <p:sldLayoutId id="2147488994" r:id="rId6"/>
    <p:sldLayoutId id="2147488995" r:id="rId7"/>
    <p:sldLayoutId id="2147488996" r:id="rId8"/>
    <p:sldLayoutId id="2147488997" r:id="rId9"/>
    <p:sldLayoutId id="2147488998" r:id="rId10"/>
    <p:sldLayoutId id="2147488999" r:id="rId11"/>
  </p:sldLayoutIdLst>
  <p:transition spd="slow">
    <p:wipe dir="u"/>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ru-RU"/>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ru-RU"/>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4A3282CE-47B2-47E7-A851-F95B8A1C046C}" type="slidenum">
              <a:rPr lang="ru-RU"/>
              <a:pPr>
                <a:defRPr/>
              </a:pPr>
              <a:t>‹#›</a:t>
            </a:fld>
            <a:endParaRPr lang="ru-RU"/>
          </a:p>
        </p:txBody>
      </p:sp>
    </p:spTree>
    <p:extLst>
      <p:ext uri="{BB962C8B-B14F-4D97-AF65-F5344CB8AC3E}">
        <p14:creationId xmlns:p14="http://schemas.microsoft.com/office/powerpoint/2010/main" val="557169087"/>
      </p:ext>
    </p:extLst>
  </p:cSld>
  <p:clrMap bg1="lt1" tx1="dk1" bg2="lt2" tx2="dk2" accent1="accent1" accent2="accent2" accent3="accent3" accent4="accent4" accent5="accent5" accent6="accent6" hlink="hlink" folHlink="folHlink"/>
  <p:sldLayoutIdLst>
    <p:sldLayoutId id="2147489013" r:id="rId1"/>
    <p:sldLayoutId id="2147489014" r:id="rId2"/>
    <p:sldLayoutId id="2147489015" r:id="rId3"/>
    <p:sldLayoutId id="2147489016" r:id="rId4"/>
    <p:sldLayoutId id="2147489017" r:id="rId5"/>
    <p:sldLayoutId id="2147489018" r:id="rId6"/>
    <p:sldLayoutId id="2147489019" r:id="rId7"/>
    <p:sldLayoutId id="2147489020" r:id="rId8"/>
    <p:sldLayoutId id="2147489021" r:id="rId9"/>
    <p:sldLayoutId id="2147489022" r:id="rId10"/>
    <p:sldLayoutId id="2147489023" r:id="rId11"/>
    <p:sldLayoutId id="2147489024" r:id="rId12"/>
    <p:sldLayoutId id="2147489025" r:id="rId13"/>
  </p:sldLayoutIdLst>
  <p:transition spd="slow">
    <p:wipe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9.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9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1.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2.xml"/><Relationship Id="rId5" Type="http://schemas.openxmlformats.org/officeDocument/2006/relationships/image" Target="../media/image12.w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6.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13.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1.xml"/><Relationship Id="rId1" Type="http://schemas.openxmlformats.org/officeDocument/2006/relationships/themeOverride" Target="../theme/themeOverride1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3.vml"/><Relationship Id="rId1" Type="http://schemas.openxmlformats.org/officeDocument/2006/relationships/themeOverride" Target="../theme/themeOverride15.xml"/><Relationship Id="rId6" Type="http://schemas.openxmlformats.org/officeDocument/2006/relationships/image" Target="../media/image16.emf"/><Relationship Id="rId5" Type="http://schemas.openxmlformats.org/officeDocument/2006/relationships/oleObject" Target="../embeddings/Microsoft_Word_97_-_2003_Document2.doc"/><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3.xml"/><Relationship Id="rId7" Type="http://schemas.openxmlformats.org/officeDocument/2006/relationships/image" Target="../media/image17.emf"/><Relationship Id="rId2" Type="http://schemas.openxmlformats.org/officeDocument/2006/relationships/vmlDrawing" Target="../drawings/vmlDrawing4.vml"/><Relationship Id="rId1" Type="http://schemas.openxmlformats.org/officeDocument/2006/relationships/themeOverride" Target="../theme/themeOverride16.xml"/><Relationship Id="rId6" Type="http://schemas.openxmlformats.org/officeDocument/2006/relationships/oleObject" Target="../embeddings/oleObject3.bin"/><Relationship Id="rId5" Type="http://schemas.openxmlformats.org/officeDocument/2006/relationships/image" Target="../media/image18.jpeg"/><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Microsoft_Word_97_-_2003_Document3.doc"/></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4.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4.xml"/><Relationship Id="rId1" Type="http://schemas.openxmlformats.org/officeDocument/2006/relationships/themeOverride" Target="../theme/themeOverride20.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9.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Microsoft_Word_97_-_2003_Document4.doc"/></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6.xml"/><Relationship Id="rId1" Type="http://schemas.openxmlformats.org/officeDocument/2006/relationships/themeOverride" Target="../theme/themeOverride2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6.xml"/><Relationship Id="rId1" Type="http://schemas.openxmlformats.org/officeDocument/2006/relationships/themeOverride" Target="../theme/themeOverride2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78.xml"/><Relationship Id="rId1" Type="http://schemas.openxmlformats.org/officeDocument/2006/relationships/themeOverride" Target="../theme/themeOverride3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67.xml"/><Relationship Id="rId1" Type="http://schemas.openxmlformats.org/officeDocument/2006/relationships/themeOverride" Target="../theme/themeOverr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89.xml"/><Relationship Id="rId1" Type="http://schemas.openxmlformats.org/officeDocument/2006/relationships/themeOverride" Target="../theme/themeOverr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06.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11.xml"/><Relationship Id="rId1" Type="http://schemas.openxmlformats.org/officeDocument/2006/relationships/themeOverride" Target="../theme/themeOverride3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3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38.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hemeOverride" Target="../theme/themeOverride39.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7.xml"/><Relationship Id="rId1" Type="http://schemas.openxmlformats.org/officeDocument/2006/relationships/themeOverride" Target="../theme/themeOverride40.xml"/><Relationship Id="rId5" Type="http://schemas.openxmlformats.org/officeDocument/2006/relationships/image" Target="../media/image30.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7.xml"/><Relationship Id="rId1" Type="http://schemas.openxmlformats.org/officeDocument/2006/relationships/themeOverride" Target="../theme/themeOverride41.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8.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7.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33.xml"/><Relationship Id="rId1" Type="http://schemas.openxmlformats.org/officeDocument/2006/relationships/themeOverride" Target="../theme/themeOverr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6.xml"/><Relationship Id="rId1" Type="http://schemas.openxmlformats.org/officeDocument/2006/relationships/themeOverride" Target="../theme/themeOverr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4.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4.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1.xml"/><Relationship Id="rId1" Type="http://schemas.openxmlformats.org/officeDocument/2006/relationships/themeOverride" Target="../theme/themeOverride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144098" y="101600"/>
            <a:ext cx="8925290" cy="3039368"/>
          </a:xfrm>
          <a:solidFill>
            <a:srgbClr val="660033"/>
          </a:solidFill>
          <a:ln>
            <a:solidFill>
              <a:srgbClr val="FFFF00"/>
            </a:solidFill>
            <a:miter lim="800000"/>
            <a:headEnd/>
            <a:tailEnd/>
          </a:ln>
        </p:spPr>
        <p:txBody>
          <a:bodyPr/>
          <a:lstStyle/>
          <a:p>
            <a:r>
              <a:rPr lang="en-US" altLang="ru-RU" sz="3600" b="1" dirty="0" smtClean="0">
                <a:solidFill>
                  <a:schemeClr val="bg1"/>
                </a:solidFill>
                <a:latin typeface="Times New Roman" pitchFamily="18" charset="0"/>
                <a:cs typeface="Times New Roman" pitchFamily="18" charset="0"/>
              </a:rPr>
              <a:t>Translational tools</a:t>
            </a:r>
            <a:br>
              <a:rPr lang="en-US" altLang="ru-RU" sz="3600" b="1" dirty="0" smtClean="0">
                <a:solidFill>
                  <a:schemeClr val="bg1"/>
                </a:solidFill>
                <a:latin typeface="Times New Roman" pitchFamily="18" charset="0"/>
                <a:cs typeface="Times New Roman" pitchFamily="18" charset="0"/>
              </a:rPr>
            </a:br>
            <a:r>
              <a:rPr lang="en-US" altLang="ru-RU" sz="3600" b="1" dirty="0" smtClean="0">
                <a:solidFill>
                  <a:schemeClr val="bg1"/>
                </a:solidFill>
                <a:latin typeface="Times New Roman" pitchFamily="18" charset="0"/>
                <a:cs typeface="Times New Roman" pitchFamily="18" charset="0"/>
              </a:rPr>
              <a:t>as applicable to autoimmune disorders: </a:t>
            </a:r>
            <a:r>
              <a:rPr lang="en-US" altLang="ru-RU" sz="3000" b="1" i="1" dirty="0">
                <a:solidFill>
                  <a:srgbClr val="FFFF00"/>
                </a:solidFill>
                <a:latin typeface="Times New Roman" pitchFamily="18" charset="0"/>
                <a:cs typeface="Times New Roman" pitchFamily="18" charset="0"/>
              </a:rPr>
              <a:t>antibody-proteases</a:t>
            </a:r>
            <a:r>
              <a:rPr lang="en-US" altLang="ru-RU" sz="3000" b="1" dirty="0">
                <a:solidFill>
                  <a:schemeClr val="bg1"/>
                </a:solidFill>
                <a:latin typeface="Times New Roman" pitchFamily="18" charset="0"/>
                <a:cs typeface="Times New Roman" pitchFamily="18" charset="0"/>
              </a:rPr>
              <a:t> as a generation of highly informative and unique </a:t>
            </a:r>
            <a:r>
              <a:rPr lang="en-US" altLang="ru-RU" sz="3000" b="1" dirty="0" smtClean="0">
                <a:solidFill>
                  <a:schemeClr val="bg1"/>
                </a:solidFill>
                <a:latin typeface="Times New Roman" pitchFamily="18" charset="0"/>
                <a:cs typeface="Times New Roman" pitchFamily="18" charset="0"/>
              </a:rPr>
              <a:t>biomarkers</a:t>
            </a:r>
            <a:br>
              <a:rPr lang="en-US" altLang="ru-RU" sz="3000" b="1" dirty="0" smtClean="0">
                <a:solidFill>
                  <a:schemeClr val="bg1"/>
                </a:solidFill>
                <a:latin typeface="Times New Roman" pitchFamily="18" charset="0"/>
                <a:cs typeface="Times New Roman" pitchFamily="18" charset="0"/>
              </a:rPr>
            </a:br>
            <a:r>
              <a:rPr lang="en-US" altLang="ru-RU" sz="3000" b="1" dirty="0" smtClean="0">
                <a:solidFill>
                  <a:schemeClr val="bg1"/>
                </a:solidFill>
                <a:latin typeface="Times New Roman" pitchFamily="18" charset="0"/>
                <a:cs typeface="Times New Roman" pitchFamily="18" charset="0"/>
              </a:rPr>
              <a:t>to </a:t>
            </a:r>
            <a:r>
              <a:rPr lang="en-US" altLang="ru-RU" sz="3000" b="1" dirty="0">
                <a:solidFill>
                  <a:schemeClr val="bg1"/>
                </a:solidFill>
                <a:latin typeface="Times New Roman" pitchFamily="18" charset="0"/>
                <a:cs typeface="Times New Roman" pitchFamily="18" charset="0"/>
              </a:rPr>
              <a:t>monitor </a:t>
            </a:r>
            <a:r>
              <a:rPr lang="en-US" altLang="ru-RU" sz="3000" b="1" i="1" dirty="0">
                <a:solidFill>
                  <a:srgbClr val="FFFF00"/>
                </a:solidFill>
                <a:latin typeface="Times New Roman" pitchFamily="18" charset="0"/>
                <a:cs typeface="Times New Roman" pitchFamily="18" charset="0"/>
              </a:rPr>
              <a:t>subclinical</a:t>
            </a:r>
            <a:r>
              <a:rPr lang="en-US" altLang="ru-RU" sz="3000" b="1" dirty="0">
                <a:solidFill>
                  <a:schemeClr val="bg1"/>
                </a:solidFill>
                <a:latin typeface="Times New Roman" pitchFamily="18" charset="0"/>
                <a:cs typeface="Times New Roman" pitchFamily="18" charset="0"/>
              </a:rPr>
              <a:t> </a:t>
            </a:r>
            <a:r>
              <a:rPr lang="en-US" altLang="ru-RU" sz="3000" b="1" dirty="0" smtClean="0">
                <a:solidFill>
                  <a:schemeClr val="bg1"/>
                </a:solidFill>
                <a:latin typeface="Times New Roman" pitchFamily="18" charset="0"/>
                <a:cs typeface="Times New Roman" pitchFamily="18" charset="0"/>
              </a:rPr>
              <a:t>and </a:t>
            </a:r>
            <a:r>
              <a:rPr lang="en-US" altLang="ru-RU" sz="3000" b="1" i="1" dirty="0" smtClean="0">
                <a:solidFill>
                  <a:srgbClr val="FFFF00"/>
                </a:solidFill>
                <a:latin typeface="Times New Roman" pitchFamily="18" charset="0"/>
                <a:cs typeface="Times New Roman" pitchFamily="18" charset="0"/>
              </a:rPr>
              <a:t>clinical</a:t>
            </a:r>
            <a:r>
              <a:rPr lang="en-US" altLang="ru-RU" sz="3000" b="1" dirty="0" smtClean="0">
                <a:solidFill>
                  <a:schemeClr val="bg1"/>
                </a:solidFill>
                <a:latin typeface="Times New Roman" pitchFamily="18" charset="0"/>
                <a:cs typeface="Times New Roman" pitchFamily="18" charset="0"/>
              </a:rPr>
              <a:t> </a:t>
            </a:r>
            <a:r>
              <a:rPr lang="en-US" altLang="ru-RU" sz="3000" b="1" dirty="0">
                <a:solidFill>
                  <a:schemeClr val="bg1"/>
                </a:solidFill>
                <a:latin typeface="Times New Roman" pitchFamily="18" charset="0"/>
                <a:cs typeface="Times New Roman" pitchFamily="18" charset="0"/>
              </a:rPr>
              <a:t>stages of demyelination in multiple sclerosis (MS)</a:t>
            </a:r>
          </a:p>
        </p:txBody>
      </p:sp>
      <p:sp>
        <p:nvSpPr>
          <p:cNvPr id="30723" name="Text Box 5"/>
          <p:cNvSpPr txBox="1">
            <a:spLocks noChangeArrowheads="1"/>
          </p:cNvSpPr>
          <p:nvPr/>
        </p:nvSpPr>
        <p:spPr bwMode="auto">
          <a:xfrm>
            <a:off x="107504" y="3199336"/>
            <a:ext cx="8856984" cy="3600986"/>
          </a:xfrm>
          <a:prstGeom prst="rect">
            <a:avLst/>
          </a:prstGeom>
          <a:solidFill>
            <a:srgbClr val="660033"/>
          </a:solidFill>
          <a:ln w="9525" algn="ctr">
            <a:solidFill>
              <a:srgbClr val="FFFF00"/>
            </a:solidFill>
            <a:miter lim="800000"/>
            <a:headEnd/>
            <a:tailEnd/>
          </a:ln>
          <a:effectLst>
            <a:outerShdw dist="17961" dir="2700000" algn="ctr" rotWithShape="0">
              <a:schemeClr val="tx1">
                <a:alpha val="79999"/>
              </a:schemeClr>
            </a:outerShdw>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Aft>
                <a:spcPts val="0"/>
              </a:spcAft>
              <a:defRPr/>
            </a:pPr>
            <a:r>
              <a:rPr lang="en-US" sz="3600" b="1" kern="50" dirty="0" smtClean="0">
                <a:solidFill>
                  <a:srgbClr val="FFFF00"/>
                </a:solidFill>
                <a:latin typeface="Times New Roman"/>
                <a:ea typeface="Andale Sans UI"/>
              </a:rPr>
              <a:t>Dr  Sergey </a:t>
            </a:r>
            <a:r>
              <a:rPr lang="en-US" sz="3600" b="1" kern="50" dirty="0" err="1" smtClean="0">
                <a:solidFill>
                  <a:srgbClr val="FFFF00"/>
                </a:solidFill>
                <a:latin typeface="Times New Roman"/>
                <a:ea typeface="Andale Sans UI"/>
              </a:rPr>
              <a:t>Suchkov</a:t>
            </a:r>
            <a:r>
              <a:rPr lang="en-US" sz="3600" b="1" kern="50" dirty="0" smtClean="0">
                <a:solidFill>
                  <a:srgbClr val="FFFF00"/>
                </a:solidFill>
                <a:latin typeface="Times New Roman"/>
                <a:ea typeface="Andale Sans UI"/>
              </a:rPr>
              <a:t>, MD, PhD</a:t>
            </a:r>
            <a:endParaRPr lang="ru-RU" sz="3600" kern="50" dirty="0" smtClean="0">
              <a:solidFill>
                <a:srgbClr val="FFFF00"/>
              </a:solidFill>
              <a:latin typeface="Times New Roman"/>
              <a:ea typeface="Andale Sans UI"/>
            </a:endParaRPr>
          </a:p>
          <a:p>
            <a:pPr algn="ctr">
              <a:spcAft>
                <a:spcPts val="0"/>
              </a:spcAft>
              <a:defRPr/>
            </a:pPr>
            <a:r>
              <a:rPr lang="en-US" sz="2000" b="1" i="1" kern="50" dirty="0" smtClean="0">
                <a:solidFill>
                  <a:srgbClr val="FFFFFF"/>
                </a:solidFill>
                <a:latin typeface="Times New Roman"/>
                <a:ea typeface="Andale Sans UI"/>
              </a:rPr>
              <a:t>Professor in Immunology &amp; Medicine</a:t>
            </a:r>
            <a:endParaRPr lang="en-US" sz="2000" kern="50" dirty="0">
              <a:solidFill>
                <a:srgbClr val="FFFFFF"/>
              </a:solidFill>
              <a:latin typeface="Times New Roman"/>
              <a:ea typeface="Andale Sans UI"/>
            </a:endParaRPr>
          </a:p>
          <a:p>
            <a:pPr algn="ctr">
              <a:spcAft>
                <a:spcPts val="0"/>
              </a:spcAft>
              <a:defRPr/>
            </a:pPr>
            <a:endParaRPr lang="en-US" sz="800" b="1" kern="50" dirty="0" smtClean="0">
              <a:solidFill>
                <a:srgbClr val="FFFFFF"/>
              </a:solidFill>
              <a:latin typeface="Times New Roman"/>
              <a:ea typeface="Andale Sans UI"/>
            </a:endParaRPr>
          </a:p>
          <a:p>
            <a:pPr algn="ctr">
              <a:spcAft>
                <a:spcPts val="0"/>
              </a:spcAft>
              <a:defRPr/>
            </a:pPr>
            <a:r>
              <a:rPr lang="en-US" sz="2000" b="1" kern="50" dirty="0" err="1" smtClean="0">
                <a:solidFill>
                  <a:srgbClr val="FFFFFF"/>
                </a:solidFill>
                <a:latin typeface="Times New Roman"/>
                <a:ea typeface="Andale Sans UI"/>
              </a:rPr>
              <a:t>I.M.Sechenov</a:t>
            </a:r>
            <a:r>
              <a:rPr lang="en-US" sz="2000" b="1" kern="50" dirty="0" smtClean="0">
                <a:solidFill>
                  <a:srgbClr val="FFFFFF"/>
                </a:solidFill>
                <a:latin typeface="Times New Roman"/>
                <a:ea typeface="Andale Sans UI"/>
              </a:rPr>
              <a:t> First Moscow State Medical University and</a:t>
            </a:r>
            <a:endParaRPr lang="ru-RU" sz="2000" b="1" kern="50" dirty="0" smtClean="0">
              <a:solidFill>
                <a:srgbClr val="FFFFFF"/>
              </a:solidFill>
              <a:latin typeface="Times New Roman"/>
              <a:ea typeface="Andale Sans UI"/>
            </a:endParaRPr>
          </a:p>
          <a:p>
            <a:pPr algn="ctr">
              <a:spcAft>
                <a:spcPts val="0"/>
              </a:spcAft>
              <a:defRPr/>
            </a:pPr>
            <a:r>
              <a:rPr lang="en-US" sz="2000" b="1" kern="50" dirty="0" err="1" smtClean="0">
                <a:solidFill>
                  <a:srgbClr val="FFFFFF"/>
                </a:solidFill>
                <a:latin typeface="Times New Roman"/>
                <a:ea typeface="Andale Sans UI"/>
              </a:rPr>
              <a:t>A.I.Evdokimov</a:t>
            </a:r>
            <a:r>
              <a:rPr lang="en-US" sz="2000" b="1" kern="50" dirty="0" smtClean="0">
                <a:solidFill>
                  <a:srgbClr val="FFFFFF"/>
                </a:solidFill>
                <a:latin typeface="Times New Roman"/>
                <a:ea typeface="Andale Sans UI"/>
              </a:rPr>
              <a:t> Moscow State Medical &amp; Dental University,</a:t>
            </a:r>
          </a:p>
          <a:p>
            <a:pPr algn="ctr">
              <a:spcAft>
                <a:spcPts val="0"/>
              </a:spcAft>
              <a:defRPr/>
            </a:pPr>
            <a:r>
              <a:rPr lang="en-US" sz="2000" b="1" kern="50" dirty="0" smtClean="0">
                <a:solidFill>
                  <a:srgbClr val="FFFFFF"/>
                </a:solidFill>
                <a:latin typeface="Times New Roman"/>
                <a:ea typeface="Andale Sans UI"/>
              </a:rPr>
              <a:t>Moscow, Russia</a:t>
            </a:r>
          </a:p>
          <a:p>
            <a:pPr algn="ctr">
              <a:spcAft>
                <a:spcPts val="0"/>
              </a:spcAft>
              <a:defRPr/>
            </a:pPr>
            <a:endParaRPr lang="ru-RU" sz="800" b="1" kern="50" dirty="0" smtClean="0">
              <a:solidFill>
                <a:srgbClr val="FFFFFF"/>
              </a:solidFill>
              <a:latin typeface="Times New Roman"/>
              <a:ea typeface="Andale Sans UI"/>
            </a:endParaRPr>
          </a:p>
          <a:p>
            <a:pPr algn="ctr">
              <a:spcAft>
                <a:spcPts val="0"/>
              </a:spcAft>
              <a:defRPr/>
            </a:pPr>
            <a:r>
              <a:rPr lang="en-US" sz="2000" b="1" kern="50" dirty="0" smtClean="0">
                <a:solidFill>
                  <a:srgbClr val="FFFFFF"/>
                </a:solidFill>
                <a:latin typeface="Times New Roman"/>
                <a:ea typeface="Andale Sans UI"/>
              </a:rPr>
              <a:t>EPMA (European Association for Predictive, Preventive </a:t>
            </a:r>
            <a:r>
              <a:rPr lang="en-US" sz="2000" b="1" kern="50" dirty="0" smtClean="0">
                <a:solidFill>
                  <a:srgbClr val="FFFFFF"/>
                </a:solidFill>
                <a:latin typeface="Times New Roman"/>
                <a:ea typeface="Andale Sans UI"/>
              </a:rPr>
              <a:t>and</a:t>
            </a:r>
          </a:p>
          <a:p>
            <a:pPr algn="ctr">
              <a:spcAft>
                <a:spcPts val="0"/>
              </a:spcAft>
              <a:defRPr/>
            </a:pPr>
            <a:r>
              <a:rPr lang="en-US" sz="2000" b="1" kern="50" dirty="0" smtClean="0">
                <a:solidFill>
                  <a:srgbClr val="FFFFFF"/>
                </a:solidFill>
                <a:latin typeface="Times New Roman"/>
                <a:ea typeface="Andale Sans UI"/>
              </a:rPr>
              <a:t>Personalized </a:t>
            </a:r>
            <a:r>
              <a:rPr lang="en-US" sz="2000" b="1" kern="50" dirty="0" smtClean="0">
                <a:solidFill>
                  <a:srgbClr val="FFFFFF"/>
                </a:solidFill>
                <a:latin typeface="Times New Roman"/>
                <a:ea typeface="Andale Sans UI"/>
              </a:rPr>
              <a:t>Medicine</a:t>
            </a:r>
            <a:r>
              <a:rPr lang="en-US" sz="2000" b="1" kern="50" dirty="0" smtClean="0">
                <a:solidFill>
                  <a:srgbClr val="FFFFFF"/>
                </a:solidFill>
                <a:latin typeface="Times New Roman"/>
                <a:ea typeface="Andale Sans UI"/>
              </a:rPr>
              <a:t>), Brussels</a:t>
            </a:r>
            <a:r>
              <a:rPr lang="en-US" sz="2000" b="1" kern="50" dirty="0" smtClean="0">
                <a:solidFill>
                  <a:srgbClr val="FFFFFF"/>
                </a:solidFill>
                <a:latin typeface="Times New Roman"/>
                <a:ea typeface="Andale Sans UI"/>
              </a:rPr>
              <a:t>, </a:t>
            </a:r>
            <a:r>
              <a:rPr lang="en-US" sz="2000" b="1" kern="50" dirty="0" smtClean="0">
                <a:solidFill>
                  <a:srgbClr val="FFFFFF"/>
                </a:solidFill>
                <a:latin typeface="Times New Roman"/>
                <a:ea typeface="Andale Sans UI"/>
              </a:rPr>
              <a:t>EU</a:t>
            </a:r>
          </a:p>
          <a:p>
            <a:pPr algn="ctr">
              <a:spcAft>
                <a:spcPts val="0"/>
              </a:spcAft>
              <a:defRPr/>
            </a:pPr>
            <a:endParaRPr lang="en-US" sz="800" b="1" kern="50" dirty="0">
              <a:solidFill>
                <a:srgbClr val="FFFFFF"/>
              </a:solidFill>
              <a:latin typeface="Times New Roman"/>
              <a:ea typeface="Andale Sans UI"/>
            </a:endParaRPr>
          </a:p>
          <a:p>
            <a:pPr algn="ctr">
              <a:spcAft>
                <a:spcPts val="0"/>
              </a:spcAft>
              <a:defRPr/>
            </a:pPr>
            <a:r>
              <a:rPr lang="en-US" sz="2000" b="1" kern="50" dirty="0" smtClean="0">
                <a:solidFill>
                  <a:srgbClr val="FFFFFF"/>
                </a:solidFill>
                <a:latin typeface="Times New Roman"/>
                <a:ea typeface="Andale Sans UI"/>
              </a:rPr>
              <a:t>ISPM (International Society for Personalized Medicine), Tokyo, Japan</a:t>
            </a:r>
          </a:p>
          <a:p>
            <a:pPr algn="ctr">
              <a:spcAft>
                <a:spcPts val="0"/>
              </a:spcAft>
              <a:defRPr/>
            </a:pPr>
            <a:endParaRPr lang="en-US" sz="800" b="1" kern="50" dirty="0" smtClean="0">
              <a:solidFill>
                <a:srgbClr val="FFFFFF"/>
              </a:solidFill>
              <a:latin typeface="Times New Roman"/>
              <a:ea typeface="Andale Sans UI"/>
            </a:endParaRPr>
          </a:p>
          <a:p>
            <a:pPr algn="ctr">
              <a:spcAft>
                <a:spcPts val="0"/>
              </a:spcAft>
              <a:defRPr/>
            </a:pPr>
            <a:r>
              <a:rPr lang="en-US" sz="2000" b="1" kern="50" dirty="0" smtClean="0">
                <a:solidFill>
                  <a:srgbClr val="FFFFFF"/>
                </a:solidFill>
                <a:latin typeface="Times New Roman"/>
                <a:ea typeface="Andale Sans UI"/>
              </a:rPr>
              <a:t>PMC (Personalized Medicine Coalition), Washington, DC, USA</a:t>
            </a:r>
            <a:endParaRPr lang="en-US" sz="2000" b="1" kern="50" dirty="0">
              <a:solidFill>
                <a:srgbClr val="FFFFFF"/>
              </a:solidFill>
              <a:latin typeface="Times New Roman"/>
              <a:ea typeface="Andale Sans UI"/>
            </a:endParaRPr>
          </a:p>
        </p:txBody>
      </p:sp>
    </p:spTree>
    <p:extLst>
      <p:ext uri="{BB962C8B-B14F-4D97-AF65-F5344CB8AC3E}">
        <p14:creationId xmlns:p14="http://schemas.microsoft.com/office/powerpoint/2010/main" val="1995335351"/>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pic>
        <p:nvPicPr>
          <p:cNvPr id="192514" name="Picture 2" descr="D:\Сергей\Desktop\Тирасполь курс лекций\лекция 6 ПППМ и РС Ат-протеазы\РИСУНКИ TIFF\РИС Архив патологии Патогенез РС\РИСУНКИ TIFF\рис  в 6в.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6050"/>
            <a:ext cx="89503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241594"/>
            <a:ext cx="4176464" cy="1938992"/>
          </a:xfrm>
          <a:prstGeom prst="rect">
            <a:avLst/>
          </a:prstGeom>
          <a:solidFill>
            <a:srgbClr val="002060"/>
          </a:solidFill>
        </p:spPr>
        <p:txBody>
          <a:bodyPr wrap="square" rtlCol="0">
            <a:spAutoFit/>
          </a:bodyPr>
          <a:lstStyle/>
          <a:p>
            <a:pPr algn="ctr"/>
            <a:r>
              <a:rPr lang="en-US" sz="3200" b="1" i="1" dirty="0" err="1" smtClean="0">
                <a:solidFill>
                  <a:srgbClr val="FFFF00"/>
                </a:solidFill>
              </a:rPr>
              <a:t>Antimyelin</a:t>
            </a:r>
            <a:r>
              <a:rPr lang="en-US" sz="3200" b="1" i="1" dirty="0" smtClean="0">
                <a:solidFill>
                  <a:srgbClr val="FFFF00"/>
                </a:solidFill>
              </a:rPr>
              <a:t> </a:t>
            </a:r>
            <a:r>
              <a:rPr lang="en-US" sz="3200" b="1" i="1" dirty="0" err="1" smtClean="0">
                <a:solidFill>
                  <a:srgbClr val="FFFF00"/>
                </a:solidFill>
              </a:rPr>
              <a:t>autoAbs</a:t>
            </a:r>
            <a:endParaRPr lang="en-US" sz="3200" b="1" i="1" dirty="0" smtClean="0">
              <a:solidFill>
                <a:srgbClr val="FFFF00"/>
              </a:solidFill>
            </a:endParaRPr>
          </a:p>
          <a:p>
            <a:pPr algn="ctr"/>
            <a:endParaRPr lang="en-US" sz="400" b="1" i="1" dirty="0">
              <a:solidFill>
                <a:srgbClr val="FFFF00"/>
              </a:solidFill>
            </a:endParaRPr>
          </a:p>
          <a:p>
            <a:pPr algn="ctr"/>
            <a:r>
              <a:rPr lang="en-US" sz="2800" b="1" dirty="0" smtClean="0">
                <a:solidFill>
                  <a:schemeClr val="bg1"/>
                </a:solidFill>
              </a:rPr>
              <a:t>are key </a:t>
            </a:r>
            <a:r>
              <a:rPr lang="en-US" sz="2800" b="1" i="1" dirty="0" smtClean="0">
                <a:solidFill>
                  <a:srgbClr val="FFFF00"/>
                </a:solidFill>
              </a:rPr>
              <a:t>biomarkers</a:t>
            </a:r>
            <a:endParaRPr lang="en-US" sz="2800" b="1" dirty="0">
              <a:solidFill>
                <a:schemeClr val="bg1"/>
              </a:solidFill>
            </a:endParaRPr>
          </a:p>
          <a:p>
            <a:pPr algn="ctr"/>
            <a:r>
              <a:rPr lang="en-US" sz="2800" b="1" dirty="0" smtClean="0">
                <a:solidFill>
                  <a:schemeClr val="bg1"/>
                </a:solidFill>
              </a:rPr>
              <a:t>and </a:t>
            </a:r>
            <a:r>
              <a:rPr lang="en-US" sz="2800" b="1" i="1" dirty="0" err="1" smtClean="0">
                <a:solidFill>
                  <a:srgbClr val="FFFF00"/>
                </a:solidFill>
              </a:rPr>
              <a:t>biopredictors</a:t>
            </a:r>
            <a:endParaRPr lang="en-US" sz="2800" b="1" dirty="0">
              <a:solidFill>
                <a:schemeClr val="bg1"/>
              </a:solidFill>
            </a:endParaRPr>
          </a:p>
          <a:p>
            <a:pPr algn="ctr"/>
            <a:r>
              <a:rPr lang="en-US" sz="2800" b="1" dirty="0" smtClean="0">
                <a:solidFill>
                  <a:schemeClr val="bg1"/>
                </a:solidFill>
              </a:rPr>
              <a:t>of </a:t>
            </a:r>
            <a:r>
              <a:rPr lang="en-US" sz="2800" b="1" dirty="0" err="1" smtClean="0">
                <a:solidFill>
                  <a:schemeClr val="bg1"/>
                </a:solidFill>
              </a:rPr>
              <a:t>demyleination</a:t>
            </a:r>
            <a:endParaRPr lang="ru-RU" sz="2800" b="1" dirty="0">
              <a:solidFill>
                <a:schemeClr val="bg1"/>
              </a:solidFill>
            </a:endParaRPr>
          </a:p>
        </p:txBody>
      </p:sp>
      <p:sp>
        <p:nvSpPr>
          <p:cNvPr id="3" name="TextBox 2"/>
          <p:cNvSpPr txBox="1"/>
          <p:nvPr/>
        </p:nvSpPr>
        <p:spPr>
          <a:xfrm>
            <a:off x="2339752" y="5690657"/>
            <a:ext cx="1008112" cy="584775"/>
          </a:xfrm>
          <a:prstGeom prst="rect">
            <a:avLst/>
          </a:prstGeom>
          <a:solidFill>
            <a:srgbClr val="FFFF00"/>
          </a:solidFill>
        </p:spPr>
        <p:txBody>
          <a:bodyPr wrap="square" rtlCol="0">
            <a:spAutoFit/>
          </a:bodyPr>
          <a:lstStyle/>
          <a:p>
            <a:pPr algn="ctr"/>
            <a:r>
              <a:rPr lang="en-US" sz="1600" b="1" dirty="0" err="1" smtClean="0">
                <a:solidFill>
                  <a:srgbClr val="660033"/>
                </a:solidFill>
              </a:rPr>
              <a:t>Sero</a:t>
            </a:r>
            <a:r>
              <a:rPr lang="en-US" sz="1600" b="1" dirty="0" smtClean="0">
                <a:solidFill>
                  <a:srgbClr val="660033"/>
                </a:solidFill>
              </a:rPr>
              <a:t>-negative</a:t>
            </a:r>
            <a:endParaRPr lang="ru-RU" sz="1600" b="1" dirty="0">
              <a:solidFill>
                <a:srgbClr val="660033"/>
              </a:solidFill>
            </a:endParaRPr>
          </a:p>
        </p:txBody>
      </p:sp>
      <p:sp>
        <p:nvSpPr>
          <p:cNvPr id="7" name="TextBox 6"/>
          <p:cNvSpPr txBox="1"/>
          <p:nvPr/>
        </p:nvSpPr>
        <p:spPr>
          <a:xfrm>
            <a:off x="3505519" y="5906100"/>
            <a:ext cx="1296144" cy="738664"/>
          </a:xfrm>
          <a:prstGeom prst="rect">
            <a:avLst/>
          </a:prstGeom>
          <a:solidFill>
            <a:srgbClr val="FFFF00"/>
          </a:solidFill>
        </p:spPr>
        <p:txBody>
          <a:bodyPr wrap="square" rtlCol="0">
            <a:spAutoFit/>
          </a:bodyPr>
          <a:lstStyle/>
          <a:p>
            <a:pPr algn="ctr"/>
            <a:r>
              <a:rPr lang="en-US" sz="1400" b="1" dirty="0" smtClean="0">
                <a:solidFill>
                  <a:srgbClr val="660033"/>
                </a:solidFill>
              </a:rPr>
              <a:t>Anti-MOG </a:t>
            </a:r>
            <a:r>
              <a:rPr lang="en-US" sz="1400" b="1" dirty="0" err="1" smtClean="0">
                <a:solidFill>
                  <a:srgbClr val="660033"/>
                </a:solidFill>
              </a:rPr>
              <a:t>sero</a:t>
            </a:r>
            <a:r>
              <a:rPr lang="en-US" sz="1400" b="1" dirty="0" smtClean="0">
                <a:solidFill>
                  <a:srgbClr val="660033"/>
                </a:solidFill>
              </a:rPr>
              <a:t>-</a:t>
            </a:r>
          </a:p>
          <a:p>
            <a:pPr algn="ctr"/>
            <a:r>
              <a:rPr lang="en-US" sz="1400" b="1" dirty="0" smtClean="0">
                <a:solidFill>
                  <a:srgbClr val="660033"/>
                </a:solidFill>
              </a:rPr>
              <a:t>positive</a:t>
            </a:r>
            <a:endParaRPr lang="ru-RU" sz="1400" b="1" dirty="0">
              <a:solidFill>
                <a:srgbClr val="660033"/>
              </a:solidFill>
            </a:endParaRPr>
          </a:p>
        </p:txBody>
      </p:sp>
      <p:sp>
        <p:nvSpPr>
          <p:cNvPr id="8" name="TextBox 7"/>
          <p:cNvSpPr txBox="1"/>
          <p:nvPr/>
        </p:nvSpPr>
        <p:spPr>
          <a:xfrm>
            <a:off x="5013799" y="5813767"/>
            <a:ext cx="2016224" cy="923330"/>
          </a:xfrm>
          <a:prstGeom prst="rect">
            <a:avLst/>
          </a:prstGeom>
          <a:solidFill>
            <a:srgbClr val="B76951"/>
          </a:solidFill>
        </p:spPr>
        <p:txBody>
          <a:bodyPr wrap="square" rtlCol="0">
            <a:spAutoFit/>
          </a:bodyPr>
          <a:lstStyle/>
          <a:p>
            <a:pPr algn="ctr"/>
            <a:r>
              <a:rPr lang="en-US" b="1" dirty="0" smtClean="0">
                <a:solidFill>
                  <a:srgbClr val="FFFF00"/>
                </a:solidFill>
              </a:rPr>
              <a:t>Anti-MOG &amp;</a:t>
            </a:r>
          </a:p>
          <a:p>
            <a:pPr algn="ctr"/>
            <a:r>
              <a:rPr lang="en-US" b="1" dirty="0" smtClean="0">
                <a:solidFill>
                  <a:srgbClr val="FFFF00"/>
                </a:solidFill>
              </a:rPr>
              <a:t>Anti-MBP seropositive</a:t>
            </a:r>
            <a:endParaRPr lang="ru-RU" b="1" dirty="0">
              <a:solidFill>
                <a:srgbClr val="FFFF00"/>
              </a:solidFill>
            </a:endParaRPr>
          </a:p>
        </p:txBody>
      </p:sp>
    </p:spTree>
    <p:extLst>
      <p:ext uri="{BB962C8B-B14F-4D97-AF65-F5344CB8AC3E}">
        <p14:creationId xmlns:p14="http://schemas.microsoft.com/office/powerpoint/2010/main" val="230357140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72386" name="Picture 2" descr="Full-size image (60 K)"/>
          <p:cNvPicPr>
            <a:picLocks noChangeAspect="1" noChangeArrowheads="1"/>
          </p:cNvPicPr>
          <p:nvPr/>
        </p:nvPicPr>
        <p:blipFill>
          <a:blip r:embed="rId3">
            <a:extLst>
              <a:ext uri="{28A0092B-C50C-407E-A947-70E740481C1C}">
                <a14:useLocalDpi xmlns:a14="http://schemas.microsoft.com/office/drawing/2010/main" val="0"/>
              </a:ext>
            </a:extLst>
          </a:blip>
          <a:srcRect b="2802"/>
          <a:stretch>
            <a:fillRect/>
          </a:stretch>
        </p:blipFill>
        <p:spPr bwMode="auto">
          <a:xfrm>
            <a:off x="107504" y="95250"/>
            <a:ext cx="8928992" cy="607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7" name="Прямоугольник 2"/>
          <p:cNvSpPr>
            <a:spLocks noChangeArrowheads="1"/>
          </p:cNvSpPr>
          <p:nvPr/>
        </p:nvSpPr>
        <p:spPr bwMode="auto">
          <a:xfrm>
            <a:off x="0" y="6286828"/>
            <a:ext cx="9036496"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en-US" altLang="ru-RU" sz="2800" b="1" dirty="0" smtClean="0">
                <a:solidFill>
                  <a:prstClr val="white"/>
                </a:solidFill>
              </a:rPr>
              <a:t>Antibody-mediated mechanisms of demyelination in MS</a:t>
            </a:r>
            <a:endParaRPr lang="ru-RU" altLang="ru-RU" sz="2800" dirty="0" smtClean="0">
              <a:solidFill>
                <a:prstClr val="white"/>
              </a:solidFill>
            </a:endParaRPr>
          </a:p>
        </p:txBody>
      </p:sp>
    </p:spTree>
    <p:extLst>
      <p:ext uri="{BB962C8B-B14F-4D97-AF65-F5344CB8AC3E}">
        <p14:creationId xmlns:p14="http://schemas.microsoft.com/office/powerpoint/2010/main" val="1253043240"/>
      </p:ext>
    </p:extLst>
  </p:cSld>
  <p:clrMapOvr>
    <a:masterClrMapping/>
  </p:clrMapOvr>
  <p:transition spd="slow">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179512" y="116632"/>
            <a:ext cx="8856984" cy="6552728"/>
          </a:xfrm>
          <a:solidFill>
            <a:srgbClr val="C00000"/>
          </a:solidFill>
        </p:spPr>
        <p:txBody>
          <a:bodyPr/>
          <a:lstStyle/>
          <a:p>
            <a:pPr>
              <a:defRPr/>
            </a:pPr>
            <a:r>
              <a:rPr lang="en-US" sz="3600" dirty="0">
                <a:solidFill>
                  <a:schemeClr val="tx1"/>
                </a:solidFill>
                <a:latin typeface="+mn-lt"/>
              </a:rPr>
              <a:t>The crucial step in the </a:t>
            </a:r>
            <a:r>
              <a:rPr lang="en-US" sz="3600" dirty="0" smtClean="0">
                <a:solidFill>
                  <a:schemeClr val="tx1"/>
                </a:solidFill>
                <a:latin typeface="+mn-lt"/>
              </a:rPr>
              <a:t>pathogenesis of MS </a:t>
            </a:r>
            <a:r>
              <a:rPr lang="en-US" sz="3600" dirty="0">
                <a:solidFill>
                  <a:schemeClr val="tx1"/>
                </a:solidFill>
                <a:latin typeface="+mn-lt"/>
              </a:rPr>
              <a:t>is a </a:t>
            </a:r>
            <a:r>
              <a:rPr lang="en-US" sz="3600" i="1" dirty="0">
                <a:solidFill>
                  <a:srgbClr val="FFFF00"/>
                </a:solidFill>
                <a:latin typeface="+mn-lt"/>
              </a:rPr>
              <a:t>primary myelin damage </a:t>
            </a:r>
            <a:r>
              <a:rPr lang="en-US" sz="3600" dirty="0">
                <a:solidFill>
                  <a:schemeClr val="tx1"/>
                </a:solidFill>
                <a:latin typeface="+mn-lt"/>
              </a:rPr>
              <a:t>which is mediated by </a:t>
            </a:r>
            <a:r>
              <a:rPr lang="en-US" sz="3600" i="1" dirty="0" err="1">
                <a:solidFill>
                  <a:srgbClr val="FFFF00"/>
                </a:solidFill>
                <a:latin typeface="+mn-lt"/>
              </a:rPr>
              <a:t>autoAbs</a:t>
            </a:r>
            <a:r>
              <a:rPr lang="en-US" sz="3600" dirty="0">
                <a:solidFill>
                  <a:schemeClr val="tx1"/>
                </a:solidFill>
                <a:latin typeface="+mn-lt"/>
              </a:rPr>
              <a:t> to trigger a release of separate and pathogenically </a:t>
            </a:r>
            <a:r>
              <a:rPr lang="en-US" sz="3600" dirty="0" smtClean="0">
                <a:solidFill>
                  <a:schemeClr val="tx1"/>
                </a:solidFill>
                <a:latin typeface="+mn-lt"/>
              </a:rPr>
              <a:t>valuable</a:t>
            </a:r>
            <a:br>
              <a:rPr lang="en-US" sz="3600" dirty="0" smtClean="0">
                <a:solidFill>
                  <a:schemeClr val="tx1"/>
                </a:solidFill>
                <a:latin typeface="+mn-lt"/>
              </a:rPr>
            </a:br>
            <a:r>
              <a:rPr lang="en-US" sz="3600" i="1" dirty="0" smtClean="0">
                <a:solidFill>
                  <a:srgbClr val="FFFF00"/>
                </a:solidFill>
                <a:latin typeface="+mn-lt"/>
              </a:rPr>
              <a:t>myelin-associated epitopes</a:t>
            </a:r>
            <a:br>
              <a:rPr lang="en-US" sz="3600" i="1" dirty="0" smtClean="0">
                <a:solidFill>
                  <a:srgbClr val="FFFF00"/>
                </a:solidFill>
                <a:latin typeface="+mn-lt"/>
              </a:rPr>
            </a:br>
            <a:r>
              <a:rPr lang="en-US" sz="3600" dirty="0" smtClean="0">
                <a:solidFill>
                  <a:schemeClr val="tx1"/>
                </a:solidFill>
                <a:latin typeface="+mn-lt"/>
              </a:rPr>
              <a:t>into </a:t>
            </a:r>
            <a:r>
              <a:rPr lang="en-US" sz="3600" dirty="0">
                <a:solidFill>
                  <a:schemeClr val="tx1"/>
                </a:solidFill>
                <a:latin typeface="+mn-lt"/>
              </a:rPr>
              <a:t>the </a:t>
            </a:r>
            <a:r>
              <a:rPr lang="en-US" sz="3600" dirty="0" smtClean="0">
                <a:solidFill>
                  <a:schemeClr val="tx1"/>
                </a:solidFill>
                <a:latin typeface="+mn-lt"/>
              </a:rPr>
              <a:t>bloodstream.</a:t>
            </a:r>
            <a:br>
              <a:rPr lang="en-US" sz="3600" dirty="0" smtClean="0">
                <a:solidFill>
                  <a:schemeClr val="tx1"/>
                </a:solidFill>
                <a:latin typeface="+mn-lt"/>
              </a:rPr>
            </a:br>
            <a:r>
              <a:rPr lang="en-US" sz="3200" dirty="0">
                <a:solidFill>
                  <a:schemeClr val="tx1"/>
                </a:solidFill>
                <a:latin typeface="+mn-lt"/>
              </a:rPr>
              <a:t/>
            </a:r>
            <a:br>
              <a:rPr lang="en-US" sz="3200" dirty="0">
                <a:solidFill>
                  <a:schemeClr val="tx1"/>
                </a:solidFill>
                <a:latin typeface="+mn-lt"/>
              </a:rPr>
            </a:br>
            <a:r>
              <a:rPr lang="en-US" sz="3600" dirty="0" smtClean="0">
                <a:solidFill>
                  <a:schemeClr val="tx1"/>
                </a:solidFill>
                <a:latin typeface="+mn-lt"/>
              </a:rPr>
              <a:t>Those </a:t>
            </a:r>
            <a:r>
              <a:rPr lang="en-US" sz="3600" dirty="0">
                <a:solidFill>
                  <a:schemeClr val="tx1"/>
                </a:solidFill>
                <a:latin typeface="+mn-lt"/>
              </a:rPr>
              <a:t>epitopes act as </a:t>
            </a:r>
            <a:r>
              <a:rPr lang="en-US" sz="3600" dirty="0" smtClean="0">
                <a:solidFill>
                  <a:schemeClr val="tx1"/>
                </a:solidFill>
                <a:latin typeface="+mn-lt"/>
              </a:rPr>
              <a:t>sensitizing factors</a:t>
            </a:r>
            <a:br>
              <a:rPr lang="en-US" sz="3600" dirty="0" smtClean="0">
                <a:solidFill>
                  <a:schemeClr val="tx1"/>
                </a:solidFill>
                <a:latin typeface="+mn-lt"/>
              </a:rPr>
            </a:br>
            <a:r>
              <a:rPr lang="en-US" sz="3600" dirty="0" smtClean="0">
                <a:solidFill>
                  <a:schemeClr val="tx1"/>
                </a:solidFill>
                <a:latin typeface="+mn-lt"/>
              </a:rPr>
              <a:t>to </a:t>
            </a:r>
            <a:r>
              <a:rPr lang="en-US" sz="3600" dirty="0">
                <a:solidFill>
                  <a:schemeClr val="tx1"/>
                </a:solidFill>
                <a:latin typeface="+mn-lt"/>
              </a:rPr>
              <a:t>generate </a:t>
            </a:r>
            <a:r>
              <a:rPr lang="en-US" sz="3600" i="1" dirty="0" err="1">
                <a:solidFill>
                  <a:srgbClr val="FFFF00"/>
                </a:solidFill>
                <a:latin typeface="+mn-lt"/>
              </a:rPr>
              <a:t>autoAbs</a:t>
            </a:r>
            <a:r>
              <a:rPr lang="en-US" sz="3600" dirty="0">
                <a:solidFill>
                  <a:schemeClr val="tx1"/>
                </a:solidFill>
                <a:latin typeface="+mn-lt"/>
              </a:rPr>
              <a:t> </a:t>
            </a:r>
            <a:r>
              <a:rPr lang="en-US" sz="3600" dirty="0" smtClean="0">
                <a:solidFill>
                  <a:schemeClr val="tx1"/>
                </a:solidFill>
                <a:latin typeface="+mn-lt"/>
              </a:rPr>
              <a:t>more and more,</a:t>
            </a:r>
            <a:br>
              <a:rPr lang="en-US" sz="3600" dirty="0" smtClean="0">
                <a:solidFill>
                  <a:schemeClr val="tx1"/>
                </a:solidFill>
                <a:latin typeface="+mn-lt"/>
              </a:rPr>
            </a:br>
            <a:r>
              <a:rPr lang="en-US" sz="3600" dirty="0" smtClean="0">
                <a:solidFill>
                  <a:schemeClr val="tx1"/>
                </a:solidFill>
                <a:latin typeface="+mn-lt"/>
              </a:rPr>
              <a:t>which</a:t>
            </a:r>
            <a:r>
              <a:rPr lang="en-US" sz="3600" dirty="0">
                <a:solidFill>
                  <a:schemeClr val="tx1"/>
                </a:solidFill>
                <a:latin typeface="+mn-lt"/>
              </a:rPr>
              <a:t>, in turn, would </a:t>
            </a:r>
            <a:r>
              <a:rPr lang="en-US" sz="3600" dirty="0" smtClean="0">
                <a:solidFill>
                  <a:schemeClr val="tx1"/>
                </a:solidFill>
                <a:latin typeface="+mn-lt"/>
              </a:rPr>
              <a:t>drive</a:t>
            </a:r>
            <a:br>
              <a:rPr lang="en-US" sz="3600" dirty="0" smtClean="0">
                <a:solidFill>
                  <a:schemeClr val="tx1"/>
                </a:solidFill>
                <a:latin typeface="+mn-lt"/>
              </a:rPr>
            </a:br>
            <a:r>
              <a:rPr lang="en-US" sz="3600" dirty="0" smtClean="0">
                <a:solidFill>
                  <a:schemeClr val="tx1"/>
                </a:solidFill>
                <a:latin typeface="+mn-lt"/>
              </a:rPr>
              <a:t>the </a:t>
            </a:r>
            <a:r>
              <a:rPr lang="en-US" sz="3600" dirty="0">
                <a:solidFill>
                  <a:schemeClr val="tx1"/>
                </a:solidFill>
                <a:latin typeface="+mn-lt"/>
              </a:rPr>
              <a:t>demyelination and </a:t>
            </a:r>
            <a:r>
              <a:rPr lang="en-US" sz="3600" dirty="0" smtClean="0">
                <a:solidFill>
                  <a:schemeClr val="tx1"/>
                </a:solidFill>
                <a:latin typeface="+mn-lt"/>
              </a:rPr>
              <a:t>thus</a:t>
            </a:r>
            <a:br>
              <a:rPr lang="en-US" sz="3600" dirty="0" smtClean="0">
                <a:solidFill>
                  <a:schemeClr val="tx1"/>
                </a:solidFill>
                <a:latin typeface="+mn-lt"/>
              </a:rPr>
            </a:br>
            <a:r>
              <a:rPr lang="en-US" sz="3600" dirty="0" smtClean="0">
                <a:solidFill>
                  <a:schemeClr val="tx1"/>
                </a:solidFill>
                <a:latin typeface="+mn-lt"/>
              </a:rPr>
              <a:t>the disease progression </a:t>
            </a:r>
            <a:r>
              <a:rPr lang="en-US" sz="3600" i="1" dirty="0" smtClean="0">
                <a:solidFill>
                  <a:srgbClr val="FFFF00"/>
                </a:solidFill>
                <a:latin typeface="+mn-lt"/>
              </a:rPr>
              <a:t>(Fig. 13)</a:t>
            </a:r>
            <a:endParaRPr lang="ru-RU" sz="3600" i="1" dirty="0" smtClean="0">
              <a:solidFill>
                <a:srgbClr val="FFFF00"/>
              </a:solidFill>
              <a:latin typeface="+mn-lt"/>
            </a:endParaRPr>
          </a:p>
        </p:txBody>
      </p:sp>
    </p:spTree>
    <p:extLst>
      <p:ext uri="{BB962C8B-B14F-4D97-AF65-F5344CB8AC3E}">
        <p14:creationId xmlns:p14="http://schemas.microsoft.com/office/powerpoint/2010/main" val="2308872651"/>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4082" name="Rectangle 2" descr="80%"/>
          <p:cNvSpPr>
            <a:spLocks noGrp="1" noChangeArrowheads="1"/>
          </p:cNvSpPr>
          <p:nvPr>
            <p:ph type="title"/>
          </p:nvPr>
        </p:nvSpPr>
        <p:spPr>
          <a:xfrm>
            <a:off x="77788" y="111125"/>
            <a:ext cx="8953500" cy="1414463"/>
          </a:xfrm>
          <a:pattFill prst="pct80">
            <a:fgClr>
              <a:srgbClr val="FFFFCC"/>
            </a:fgClr>
            <a:bgClr>
              <a:schemeClr val="bg1"/>
            </a:bgClr>
          </a:pattFill>
          <a:ln w="12700">
            <a:solidFill>
              <a:srgbClr val="C00000"/>
            </a:solidFill>
            <a:miter lim="800000"/>
            <a:headEnd/>
            <a:tailEnd/>
          </a:ln>
        </p:spPr>
        <p:txBody>
          <a:bodyPr/>
          <a:lstStyle/>
          <a:p>
            <a:pPr eaLnBrk="1" hangingPunct="1"/>
            <a:r>
              <a:rPr lang="en-US" altLang="ru-RU" sz="2600" b="1" smtClean="0">
                <a:solidFill>
                  <a:srgbClr val="CC0066"/>
                </a:solidFill>
              </a:rPr>
              <a:t>MS: autoimmunity, demyelination and neurodegeneration</a:t>
            </a:r>
            <a:r>
              <a:rPr lang="en-US" altLang="ru-RU" sz="1800" b="1" smtClean="0">
                <a:solidFill>
                  <a:srgbClr val="CC0066"/>
                </a:solidFill>
              </a:rPr>
              <a:t/>
            </a:r>
            <a:br>
              <a:rPr lang="en-US" altLang="ru-RU" sz="1800" b="1" smtClean="0">
                <a:solidFill>
                  <a:srgbClr val="CC0066"/>
                </a:solidFill>
              </a:rPr>
            </a:br>
            <a:r>
              <a:rPr lang="en-US" altLang="ru-RU" sz="2000" b="1" smtClean="0">
                <a:solidFill>
                  <a:schemeClr val="tx1"/>
                </a:solidFill>
              </a:rPr>
              <a:t>Anti-myelin autoAbs and autoreactive CTLs are able to to make oligodendrocytes and axons damaged in direct and indirect ways to result in </a:t>
            </a:r>
            <a:r>
              <a:rPr lang="en-US" altLang="ru-RU" sz="2000" b="1" i="1" smtClean="0">
                <a:solidFill>
                  <a:srgbClr val="C00000"/>
                </a:solidFill>
              </a:rPr>
              <a:t>demyelination</a:t>
            </a:r>
            <a:r>
              <a:rPr lang="en-US" altLang="ru-RU" sz="2000" b="1" i="1" smtClean="0">
                <a:solidFill>
                  <a:schemeClr val="tx1"/>
                </a:solidFill>
              </a:rPr>
              <a:t> </a:t>
            </a:r>
            <a:r>
              <a:rPr lang="en-US" altLang="ru-RU" sz="2000" b="1" smtClean="0">
                <a:solidFill>
                  <a:schemeClr val="tx1"/>
                </a:solidFill>
              </a:rPr>
              <a:t>and</a:t>
            </a:r>
            <a:r>
              <a:rPr lang="en-US" altLang="ru-RU" sz="2000" b="1" i="1" smtClean="0">
                <a:solidFill>
                  <a:schemeClr val="tx1"/>
                </a:solidFill>
              </a:rPr>
              <a:t> </a:t>
            </a:r>
            <a:r>
              <a:rPr lang="en-US" altLang="ru-RU" sz="2000" b="1" i="1" smtClean="0">
                <a:solidFill>
                  <a:srgbClr val="C00000"/>
                </a:solidFill>
              </a:rPr>
              <a:t>neurodegeneration</a:t>
            </a:r>
            <a:r>
              <a:rPr lang="en-US" altLang="ru-RU" sz="2000" b="1" smtClean="0">
                <a:solidFill>
                  <a:schemeClr val="tx1"/>
                </a:solidFill>
              </a:rPr>
              <a:t>, respectively</a:t>
            </a:r>
            <a:endParaRPr lang="ru-RU" altLang="ru-RU" sz="2000" b="1" smtClean="0"/>
          </a:p>
        </p:txBody>
      </p:sp>
      <p:pic>
        <p:nvPicPr>
          <p:cNvPr id="174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41488"/>
            <a:ext cx="8643938" cy="4902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74084" name="Rectangle 4"/>
          <p:cNvSpPr>
            <a:spLocks noChangeArrowheads="1"/>
          </p:cNvSpPr>
          <p:nvPr/>
        </p:nvSpPr>
        <p:spPr bwMode="auto">
          <a:xfrm>
            <a:off x="468313" y="6305550"/>
            <a:ext cx="1081087" cy="463550"/>
          </a:xfrm>
          <a:prstGeom prst="rect">
            <a:avLst/>
          </a:prstGeom>
          <a:gradFill rotWithShape="1">
            <a:gsLst>
              <a:gs pos="0">
                <a:srgbClr val="2F0018"/>
              </a:gs>
              <a:gs pos="50000">
                <a:srgbClr val="660033"/>
              </a:gs>
              <a:gs pos="100000">
                <a:srgbClr val="2F0018"/>
              </a:gs>
            </a:gsLst>
            <a:lin ang="5400000" scaled="1"/>
          </a:gra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smtClean="0">
                <a:solidFill>
                  <a:srgbClr val="FFFFFF"/>
                </a:solidFill>
                <a:latin typeface="Arial" pitchFamily="34" charset="0"/>
                <a:cs typeface="Arial" pitchFamily="34" charset="0"/>
              </a:rPr>
              <a:t>Blood</a:t>
            </a:r>
            <a:endParaRPr lang="ru-RU" altLang="ru-RU" sz="1800" smtClean="0">
              <a:solidFill>
                <a:srgbClr val="FFFFFF"/>
              </a:solidFill>
              <a:latin typeface="Arial" pitchFamily="34" charset="0"/>
              <a:cs typeface="Arial" pitchFamily="34" charset="0"/>
            </a:endParaRPr>
          </a:p>
        </p:txBody>
      </p:sp>
      <p:sp>
        <p:nvSpPr>
          <p:cNvPr id="174085" name="Rectangle 5"/>
          <p:cNvSpPr>
            <a:spLocks noChangeArrowheads="1"/>
          </p:cNvSpPr>
          <p:nvPr/>
        </p:nvSpPr>
        <p:spPr bwMode="auto">
          <a:xfrm>
            <a:off x="7885113" y="6305550"/>
            <a:ext cx="1081087" cy="46355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smtClean="0">
                <a:solidFill>
                  <a:srgbClr val="000000"/>
                </a:solidFill>
                <a:latin typeface="Arial" pitchFamily="34" charset="0"/>
                <a:cs typeface="Arial" pitchFamily="34" charset="0"/>
              </a:rPr>
              <a:t>CNS</a:t>
            </a:r>
            <a:endParaRPr lang="ru-RU" altLang="ru-RU" sz="1800" smtClean="0">
              <a:solidFill>
                <a:srgbClr val="000000"/>
              </a:solidFill>
              <a:latin typeface="Arial" pitchFamily="34" charset="0"/>
              <a:cs typeface="Arial" pitchFamily="34" charset="0"/>
            </a:endParaRPr>
          </a:p>
        </p:txBody>
      </p:sp>
      <p:sp>
        <p:nvSpPr>
          <p:cNvPr id="174086" name="Rectangle 7"/>
          <p:cNvSpPr>
            <a:spLocks noChangeArrowheads="1"/>
          </p:cNvSpPr>
          <p:nvPr/>
        </p:nvSpPr>
        <p:spPr bwMode="auto">
          <a:xfrm>
            <a:off x="357188" y="4500563"/>
            <a:ext cx="647700" cy="311150"/>
          </a:xfrm>
          <a:prstGeom prst="rect">
            <a:avLst/>
          </a:prstGeom>
          <a:solidFill>
            <a:srgbClr val="FFFF66"/>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000000"/>
                </a:solidFill>
                <a:latin typeface="Arial" pitchFamily="34" charset="0"/>
                <a:cs typeface="Arial" pitchFamily="34" charset="0"/>
              </a:rPr>
              <a:t>TCR</a:t>
            </a:r>
            <a:endParaRPr lang="ru-RU" altLang="ru-RU" sz="1400" b="1" smtClean="0">
              <a:solidFill>
                <a:srgbClr val="000000"/>
              </a:solidFill>
              <a:latin typeface="Arial" pitchFamily="34" charset="0"/>
              <a:cs typeface="Arial" pitchFamily="34" charset="0"/>
            </a:endParaRPr>
          </a:p>
        </p:txBody>
      </p:sp>
      <p:sp>
        <p:nvSpPr>
          <p:cNvPr id="174087" name="Rectangle 10"/>
          <p:cNvSpPr>
            <a:spLocks noChangeArrowheads="1"/>
          </p:cNvSpPr>
          <p:nvPr/>
        </p:nvSpPr>
        <p:spPr bwMode="auto">
          <a:xfrm>
            <a:off x="6948488" y="2219325"/>
            <a:ext cx="1009650" cy="339725"/>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600" b="1" smtClean="0">
                <a:solidFill>
                  <a:srgbClr val="000000"/>
                </a:solidFill>
                <a:latin typeface="Arial" pitchFamily="34" charset="0"/>
                <a:cs typeface="Arial" pitchFamily="34" charset="0"/>
              </a:rPr>
              <a:t>Neuron</a:t>
            </a:r>
            <a:endParaRPr lang="ru-RU" altLang="ru-RU" sz="1600" b="1" smtClean="0">
              <a:solidFill>
                <a:srgbClr val="000000"/>
              </a:solidFill>
              <a:latin typeface="Arial" pitchFamily="34" charset="0"/>
              <a:cs typeface="Arial" pitchFamily="34" charset="0"/>
            </a:endParaRPr>
          </a:p>
        </p:txBody>
      </p:sp>
      <p:sp>
        <p:nvSpPr>
          <p:cNvPr id="174088" name="Rectangle 13"/>
          <p:cNvSpPr>
            <a:spLocks noChangeArrowheads="1"/>
          </p:cNvSpPr>
          <p:nvPr/>
        </p:nvSpPr>
        <p:spPr bwMode="auto">
          <a:xfrm>
            <a:off x="6732588" y="3141663"/>
            <a:ext cx="1727200" cy="27940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Myelin sheath</a:t>
            </a:r>
            <a:endParaRPr lang="ru-RU" altLang="ru-RU" sz="1200" b="1" smtClean="0">
              <a:solidFill>
                <a:srgbClr val="000000"/>
              </a:solidFill>
              <a:latin typeface="Arial" pitchFamily="34" charset="0"/>
              <a:cs typeface="Arial" pitchFamily="34" charset="0"/>
            </a:endParaRPr>
          </a:p>
        </p:txBody>
      </p:sp>
      <p:sp>
        <p:nvSpPr>
          <p:cNvPr id="174089" name="Rectangle 14"/>
          <p:cNvSpPr>
            <a:spLocks noChangeArrowheads="1"/>
          </p:cNvSpPr>
          <p:nvPr/>
        </p:nvSpPr>
        <p:spPr bwMode="auto">
          <a:xfrm>
            <a:off x="6659563" y="3435350"/>
            <a:ext cx="863600" cy="27940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Axon</a:t>
            </a:r>
            <a:endParaRPr lang="ru-RU" altLang="ru-RU" sz="1200" b="1" smtClean="0">
              <a:solidFill>
                <a:srgbClr val="000000"/>
              </a:solidFill>
              <a:latin typeface="Arial" pitchFamily="34" charset="0"/>
              <a:cs typeface="Arial" pitchFamily="34" charset="0"/>
            </a:endParaRPr>
          </a:p>
        </p:txBody>
      </p:sp>
      <p:sp>
        <p:nvSpPr>
          <p:cNvPr id="174090" name="Rectangle 15"/>
          <p:cNvSpPr>
            <a:spLocks noChangeArrowheads="1"/>
          </p:cNvSpPr>
          <p:nvPr/>
        </p:nvSpPr>
        <p:spPr bwMode="auto">
          <a:xfrm>
            <a:off x="6227763" y="3699521"/>
            <a:ext cx="2520701" cy="463846"/>
          </a:xfrm>
          <a:prstGeom prst="rect">
            <a:avLst/>
          </a:prstGeom>
          <a:solidFill>
            <a:srgbClr val="FF0000"/>
          </a:solidFill>
          <a:ln w="6350" algn="ctr">
            <a:solidFill>
              <a:srgbClr val="FF3300"/>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400" b="1" dirty="0" err="1" smtClean="0">
                <a:solidFill>
                  <a:srgbClr val="FFFF00"/>
                </a:solidFill>
                <a:latin typeface="Arial" pitchFamily="34" charset="0"/>
                <a:cs typeface="Arial" pitchFamily="34" charset="0"/>
              </a:rPr>
              <a:t>Antimyelin</a:t>
            </a:r>
            <a:r>
              <a:rPr lang="en-US" altLang="ru-RU" sz="2400" b="1" dirty="0" smtClean="0">
                <a:solidFill>
                  <a:srgbClr val="FFFF00"/>
                </a:solidFill>
                <a:latin typeface="Arial" pitchFamily="34" charset="0"/>
                <a:cs typeface="Arial" pitchFamily="34" charset="0"/>
              </a:rPr>
              <a:t> Abs</a:t>
            </a:r>
            <a:endParaRPr lang="ru-RU" altLang="ru-RU" sz="2400" b="1" dirty="0" smtClean="0">
              <a:solidFill>
                <a:srgbClr val="FFFF00"/>
              </a:solidFill>
              <a:latin typeface="Arial" pitchFamily="34" charset="0"/>
              <a:cs typeface="Arial" pitchFamily="34" charset="0"/>
            </a:endParaRPr>
          </a:p>
        </p:txBody>
      </p:sp>
      <p:sp>
        <p:nvSpPr>
          <p:cNvPr id="174091" name="Rectangle 20"/>
          <p:cNvSpPr>
            <a:spLocks noChangeArrowheads="1"/>
          </p:cNvSpPr>
          <p:nvPr/>
        </p:nvSpPr>
        <p:spPr bwMode="auto">
          <a:xfrm>
            <a:off x="4787900" y="4251971"/>
            <a:ext cx="1493838" cy="463846"/>
          </a:xfrm>
          <a:prstGeom prst="rect">
            <a:avLst/>
          </a:prstGeom>
          <a:solidFill>
            <a:srgbClr val="FF0000"/>
          </a:solidFill>
          <a:ln w="6350" algn="ctr">
            <a:solidFill>
              <a:srgbClr val="350201"/>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400" b="1" dirty="0" smtClean="0">
                <a:solidFill>
                  <a:srgbClr val="FFFF99"/>
                </a:solidFill>
                <a:latin typeface="Arial" pitchFamily="34" charset="0"/>
                <a:cs typeface="Arial" pitchFamily="34" charset="0"/>
              </a:rPr>
              <a:t>Damage</a:t>
            </a:r>
            <a:endParaRPr lang="ru-RU" altLang="ru-RU" sz="2400" b="1" dirty="0" smtClean="0">
              <a:solidFill>
                <a:srgbClr val="FFFF99"/>
              </a:solidFill>
              <a:latin typeface="Arial" pitchFamily="34" charset="0"/>
              <a:cs typeface="Arial" pitchFamily="34" charset="0"/>
            </a:endParaRPr>
          </a:p>
        </p:txBody>
      </p:sp>
      <p:sp>
        <p:nvSpPr>
          <p:cNvPr id="174092" name="Rectangle 22"/>
          <p:cNvSpPr>
            <a:spLocks noChangeArrowheads="1"/>
          </p:cNvSpPr>
          <p:nvPr/>
        </p:nvSpPr>
        <p:spPr bwMode="auto">
          <a:xfrm>
            <a:off x="5148263" y="5991225"/>
            <a:ext cx="1081087" cy="31115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000000"/>
                </a:solidFill>
                <a:latin typeface="Arial" pitchFamily="34" charset="0"/>
                <a:cs typeface="Arial" pitchFamily="34" charset="0"/>
              </a:rPr>
              <a:t>Microglia</a:t>
            </a:r>
            <a:endParaRPr lang="ru-RU" altLang="ru-RU" sz="1400" b="1" smtClean="0">
              <a:solidFill>
                <a:srgbClr val="000000"/>
              </a:solidFill>
              <a:latin typeface="Arial" pitchFamily="34" charset="0"/>
              <a:cs typeface="Arial" pitchFamily="34" charset="0"/>
            </a:endParaRPr>
          </a:p>
        </p:txBody>
      </p:sp>
      <p:sp>
        <p:nvSpPr>
          <p:cNvPr id="174093" name="Line 23"/>
          <p:cNvSpPr>
            <a:spLocks noChangeShapeType="1"/>
          </p:cNvSpPr>
          <p:nvPr/>
        </p:nvSpPr>
        <p:spPr bwMode="auto">
          <a:xfrm flipH="1" flipV="1">
            <a:off x="5580063" y="5876925"/>
            <a:ext cx="144462" cy="144463"/>
          </a:xfrm>
          <a:prstGeom prst="line">
            <a:avLst/>
          </a:prstGeom>
          <a:noFill/>
          <a:ln w="6350">
            <a:solidFill>
              <a:srgbClr val="350201"/>
            </a:solidFill>
            <a:round/>
            <a:headEnd/>
            <a:tailEnd type="triangle"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ru-RU" smtClean="0">
              <a:solidFill>
                <a:srgbClr val="000000"/>
              </a:solidFill>
              <a:latin typeface="Arial" pitchFamily="34" charset="0"/>
              <a:cs typeface="Arial" pitchFamily="34" charset="0"/>
            </a:endParaRPr>
          </a:p>
        </p:txBody>
      </p:sp>
      <p:sp>
        <p:nvSpPr>
          <p:cNvPr id="174094" name="Rectangle 24"/>
          <p:cNvSpPr>
            <a:spLocks noChangeArrowheads="1"/>
          </p:cNvSpPr>
          <p:nvPr/>
        </p:nvSpPr>
        <p:spPr bwMode="auto">
          <a:xfrm>
            <a:off x="6443663" y="6078538"/>
            <a:ext cx="1512887" cy="295275"/>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300" b="1" smtClean="0">
                <a:solidFill>
                  <a:srgbClr val="000000"/>
                </a:solidFill>
                <a:latin typeface="Arial" pitchFamily="34" charset="0"/>
                <a:cs typeface="Arial" pitchFamily="34" charset="0"/>
              </a:rPr>
              <a:t>Oligodendrocyte</a:t>
            </a:r>
            <a:endParaRPr lang="ru-RU" altLang="ru-RU" sz="1300" b="1" smtClean="0">
              <a:solidFill>
                <a:srgbClr val="000000"/>
              </a:solidFill>
              <a:latin typeface="Arial" pitchFamily="34" charset="0"/>
              <a:cs typeface="Arial" pitchFamily="34" charset="0"/>
            </a:endParaRPr>
          </a:p>
        </p:txBody>
      </p:sp>
      <p:sp>
        <p:nvSpPr>
          <p:cNvPr id="174095" name="Rectangle 25"/>
          <p:cNvSpPr>
            <a:spLocks noChangeArrowheads="1"/>
          </p:cNvSpPr>
          <p:nvPr/>
        </p:nvSpPr>
        <p:spPr bwMode="auto">
          <a:xfrm>
            <a:off x="7740650" y="5414963"/>
            <a:ext cx="1293813" cy="309562"/>
          </a:xfrm>
          <a:prstGeom prst="rect">
            <a:avLst/>
          </a:prstGeom>
          <a:solidFill>
            <a:srgbClr val="FF00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FF99"/>
                </a:solidFill>
                <a:latin typeface="Arial" pitchFamily="34" charset="0"/>
                <a:cs typeface="Arial" pitchFamily="34" charset="0"/>
              </a:rPr>
              <a:t>Damage</a:t>
            </a:r>
            <a:endParaRPr lang="ru-RU" altLang="ru-RU" sz="1400" b="1" smtClean="0">
              <a:solidFill>
                <a:srgbClr val="FFFF99"/>
              </a:solidFill>
              <a:latin typeface="Arial" pitchFamily="34" charset="0"/>
              <a:cs typeface="Arial" pitchFamily="34" charset="0"/>
            </a:endParaRPr>
          </a:p>
        </p:txBody>
      </p:sp>
      <p:sp>
        <p:nvSpPr>
          <p:cNvPr id="174096" name="Rectangle 26"/>
          <p:cNvSpPr>
            <a:spLocks noChangeArrowheads="1"/>
          </p:cNvSpPr>
          <p:nvPr/>
        </p:nvSpPr>
        <p:spPr bwMode="auto">
          <a:xfrm>
            <a:off x="6443663" y="5127625"/>
            <a:ext cx="1370012" cy="317500"/>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dirty="0" smtClean="0">
                <a:solidFill>
                  <a:srgbClr val="FF0000"/>
                </a:solidFill>
                <a:latin typeface="Arial" pitchFamily="34" charset="0"/>
                <a:cs typeface="Arial" pitchFamily="34" charset="0"/>
              </a:rPr>
              <a:t>Complement</a:t>
            </a:r>
            <a:endParaRPr lang="ru-RU" altLang="ru-RU" sz="1400" b="1" dirty="0" smtClean="0">
              <a:solidFill>
                <a:srgbClr val="FF0000"/>
              </a:solidFill>
              <a:latin typeface="Arial" pitchFamily="34" charset="0"/>
              <a:cs typeface="Arial" pitchFamily="34" charset="0"/>
            </a:endParaRPr>
          </a:p>
        </p:txBody>
      </p:sp>
      <p:sp>
        <p:nvSpPr>
          <p:cNvPr id="174097" name="Oval 29"/>
          <p:cNvSpPr>
            <a:spLocks noChangeArrowheads="1"/>
          </p:cNvSpPr>
          <p:nvPr/>
        </p:nvSpPr>
        <p:spPr bwMode="auto">
          <a:xfrm>
            <a:off x="285750" y="2357438"/>
            <a:ext cx="931863" cy="393700"/>
          </a:xfrm>
          <a:prstGeom prst="ellipse">
            <a:avLst/>
          </a:prstGeom>
          <a:solidFill>
            <a:srgbClr val="FFFF66"/>
          </a:soli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T cell</a:t>
            </a:r>
            <a:endParaRPr lang="ru-RU" altLang="ru-RU" sz="1200" b="1" smtClean="0">
              <a:solidFill>
                <a:srgbClr val="000000"/>
              </a:solidFill>
              <a:latin typeface="Arial" pitchFamily="34" charset="0"/>
              <a:cs typeface="Arial" pitchFamily="34" charset="0"/>
            </a:endParaRPr>
          </a:p>
        </p:txBody>
      </p:sp>
      <p:sp>
        <p:nvSpPr>
          <p:cNvPr id="174098" name="Line 31"/>
          <p:cNvSpPr>
            <a:spLocks noChangeShapeType="1"/>
          </p:cNvSpPr>
          <p:nvPr/>
        </p:nvSpPr>
        <p:spPr bwMode="auto">
          <a:xfrm flipV="1">
            <a:off x="827088" y="4581525"/>
            <a:ext cx="730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099" name="Line 32"/>
          <p:cNvSpPr>
            <a:spLocks noChangeShapeType="1"/>
          </p:cNvSpPr>
          <p:nvPr/>
        </p:nvSpPr>
        <p:spPr bwMode="auto">
          <a:xfrm>
            <a:off x="971550" y="1916113"/>
            <a:ext cx="1444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0" name="Line 33"/>
          <p:cNvSpPr>
            <a:spLocks noChangeShapeType="1"/>
          </p:cNvSpPr>
          <p:nvPr/>
        </p:nvSpPr>
        <p:spPr bwMode="auto">
          <a:xfrm>
            <a:off x="755650" y="2781300"/>
            <a:ext cx="4318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1" name="Line 34"/>
          <p:cNvSpPr>
            <a:spLocks noChangeShapeType="1"/>
          </p:cNvSpPr>
          <p:nvPr/>
        </p:nvSpPr>
        <p:spPr bwMode="auto">
          <a:xfrm>
            <a:off x="2124075" y="23495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2" name="Line 35"/>
          <p:cNvSpPr>
            <a:spLocks noChangeShapeType="1"/>
          </p:cNvSpPr>
          <p:nvPr/>
        </p:nvSpPr>
        <p:spPr bwMode="auto">
          <a:xfrm>
            <a:off x="4500563" y="3429000"/>
            <a:ext cx="3587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3" name="Line 36"/>
          <p:cNvSpPr>
            <a:spLocks noChangeShapeType="1"/>
          </p:cNvSpPr>
          <p:nvPr/>
        </p:nvSpPr>
        <p:spPr bwMode="auto">
          <a:xfrm flipV="1">
            <a:off x="4500563" y="3716338"/>
            <a:ext cx="287337"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4" name="Line 37"/>
          <p:cNvSpPr>
            <a:spLocks noChangeShapeType="1"/>
          </p:cNvSpPr>
          <p:nvPr/>
        </p:nvSpPr>
        <p:spPr bwMode="auto">
          <a:xfrm flipH="1" flipV="1">
            <a:off x="6443663" y="3284538"/>
            <a:ext cx="2889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5" name="Line 38"/>
          <p:cNvSpPr>
            <a:spLocks noChangeShapeType="1"/>
          </p:cNvSpPr>
          <p:nvPr/>
        </p:nvSpPr>
        <p:spPr bwMode="auto">
          <a:xfrm flipH="1">
            <a:off x="6443663" y="3573463"/>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6" name="Line 39"/>
          <p:cNvSpPr>
            <a:spLocks noChangeShapeType="1"/>
          </p:cNvSpPr>
          <p:nvPr/>
        </p:nvSpPr>
        <p:spPr bwMode="auto">
          <a:xfrm>
            <a:off x="7164388" y="400526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7" name="AutoShape 40"/>
          <p:cNvSpPr>
            <a:spLocks noChangeArrowheads="1"/>
          </p:cNvSpPr>
          <p:nvPr/>
        </p:nvSpPr>
        <p:spPr bwMode="auto">
          <a:xfrm>
            <a:off x="6372225" y="2276475"/>
            <a:ext cx="504825" cy="215900"/>
          </a:xfrm>
          <a:prstGeom prst="leftArrow">
            <a:avLst>
              <a:gd name="adj1" fmla="val 50000"/>
              <a:gd name="adj2" fmla="val 58456"/>
            </a:avLst>
          </a:prstGeom>
          <a:solidFill>
            <a:srgbClr val="99CC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smtClean="0">
              <a:solidFill>
                <a:srgbClr val="000000"/>
              </a:solidFill>
              <a:latin typeface="Arial" pitchFamily="34" charset="0"/>
              <a:cs typeface="Arial" pitchFamily="34" charset="0"/>
            </a:endParaRPr>
          </a:p>
        </p:txBody>
      </p:sp>
      <p:sp>
        <p:nvSpPr>
          <p:cNvPr id="174108" name="Line 41"/>
          <p:cNvSpPr>
            <a:spLocks noChangeShapeType="1"/>
          </p:cNvSpPr>
          <p:nvPr/>
        </p:nvSpPr>
        <p:spPr bwMode="auto">
          <a:xfrm flipH="1" flipV="1">
            <a:off x="8101013" y="5084763"/>
            <a:ext cx="2873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9" name="Line 42"/>
          <p:cNvSpPr>
            <a:spLocks noChangeShapeType="1"/>
          </p:cNvSpPr>
          <p:nvPr/>
        </p:nvSpPr>
        <p:spPr bwMode="auto">
          <a:xfrm>
            <a:off x="6011863" y="45815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10" name="Rectangle 43"/>
          <p:cNvSpPr>
            <a:spLocks noChangeArrowheads="1"/>
          </p:cNvSpPr>
          <p:nvPr/>
        </p:nvSpPr>
        <p:spPr bwMode="auto">
          <a:xfrm>
            <a:off x="5508625" y="3425825"/>
            <a:ext cx="647700" cy="311150"/>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0000"/>
                </a:solidFill>
                <a:latin typeface="Arial" pitchFamily="34" charset="0"/>
                <a:cs typeface="Arial" pitchFamily="34" charset="0"/>
              </a:rPr>
              <a:t>CTLs</a:t>
            </a:r>
            <a:endParaRPr lang="ru-RU" altLang="ru-RU" sz="1400" b="1" smtClean="0">
              <a:solidFill>
                <a:srgbClr val="FF0000"/>
              </a:solidFill>
              <a:latin typeface="Arial" pitchFamily="34" charset="0"/>
              <a:cs typeface="Arial" pitchFamily="34" charset="0"/>
            </a:endParaRPr>
          </a:p>
        </p:txBody>
      </p:sp>
      <p:sp>
        <p:nvSpPr>
          <p:cNvPr id="174111" name="AutoShape 44"/>
          <p:cNvSpPr>
            <a:spLocks noChangeArrowheads="1"/>
          </p:cNvSpPr>
          <p:nvPr/>
        </p:nvSpPr>
        <p:spPr bwMode="auto">
          <a:xfrm>
            <a:off x="6156325" y="3500438"/>
            <a:ext cx="328613" cy="144462"/>
          </a:xfrm>
          <a:prstGeom prst="rightArrow">
            <a:avLst>
              <a:gd name="adj1" fmla="val 50000"/>
              <a:gd name="adj2" fmla="val 56868"/>
            </a:avLst>
          </a:prstGeom>
          <a:solidFill>
            <a:srgbClr val="FFFF00"/>
          </a:solidFill>
          <a:ln w="9525">
            <a:solidFill>
              <a:srgbClr val="FF33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12830326"/>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179512" y="116632"/>
            <a:ext cx="8856984" cy="6552728"/>
          </a:xfrm>
          <a:solidFill>
            <a:srgbClr val="C00000"/>
          </a:solidFill>
        </p:spPr>
        <p:txBody>
          <a:bodyPr/>
          <a:lstStyle/>
          <a:p>
            <a:pPr>
              <a:defRPr/>
            </a:pPr>
            <a:r>
              <a:rPr lang="en-US" sz="3000" dirty="0">
                <a:solidFill>
                  <a:schemeClr val="tx1"/>
                </a:solidFill>
                <a:latin typeface="+mn-lt"/>
              </a:rPr>
              <a:t>At present, a spectrum </a:t>
            </a:r>
            <a:r>
              <a:rPr lang="en-US" sz="3000" dirty="0" smtClean="0">
                <a:solidFill>
                  <a:schemeClr val="tx1"/>
                </a:solidFill>
                <a:latin typeface="+mn-lt"/>
              </a:rPr>
              <a:t>of</a:t>
            </a:r>
            <a:br>
              <a:rPr lang="en-US" sz="3000" dirty="0" smtClean="0">
                <a:solidFill>
                  <a:schemeClr val="tx1"/>
                </a:solidFill>
                <a:latin typeface="+mn-lt"/>
              </a:rPr>
            </a:br>
            <a:r>
              <a:rPr lang="en-US" sz="3200" i="1" dirty="0" err="1" smtClean="0">
                <a:solidFill>
                  <a:srgbClr val="FFFF00"/>
                </a:solidFill>
                <a:latin typeface="+mn-lt"/>
              </a:rPr>
              <a:t>myeline</a:t>
            </a:r>
            <a:r>
              <a:rPr lang="en-US" sz="3200" i="1" dirty="0" smtClean="0">
                <a:solidFill>
                  <a:srgbClr val="FFFF00"/>
                </a:solidFill>
                <a:latin typeface="+mn-lt"/>
              </a:rPr>
              <a:t>-associated </a:t>
            </a:r>
            <a:r>
              <a:rPr lang="en-US" sz="3200" i="1" dirty="0" err="1" smtClean="0">
                <a:solidFill>
                  <a:srgbClr val="FFFF00"/>
                </a:solidFill>
                <a:latin typeface="+mn-lt"/>
              </a:rPr>
              <a:t>autoAbs</a:t>
            </a:r>
            <a:r>
              <a:rPr lang="en-US" sz="3200" i="1" dirty="0" smtClean="0">
                <a:solidFill>
                  <a:srgbClr val="FFFF00"/>
                </a:solidFill>
                <a:latin typeface="+mn-lt"/>
              </a:rPr>
              <a:t/>
            </a:r>
            <a:br>
              <a:rPr lang="en-US" sz="3200" i="1" dirty="0" smtClean="0">
                <a:solidFill>
                  <a:srgbClr val="FFFF00"/>
                </a:solidFill>
                <a:latin typeface="+mn-lt"/>
              </a:rPr>
            </a:br>
            <a:r>
              <a:rPr lang="en-US" sz="3000" dirty="0" smtClean="0">
                <a:solidFill>
                  <a:schemeClr val="tx1"/>
                </a:solidFill>
                <a:latin typeface="+mn-lt"/>
              </a:rPr>
              <a:t>occurring </a:t>
            </a:r>
            <a:r>
              <a:rPr lang="en-US" sz="3000" dirty="0">
                <a:solidFill>
                  <a:schemeClr val="tx1"/>
                </a:solidFill>
                <a:latin typeface="+mn-lt"/>
              </a:rPr>
              <a:t>in MS patients has been </a:t>
            </a:r>
            <a:r>
              <a:rPr lang="en-US" sz="3000" dirty="0" smtClean="0">
                <a:solidFill>
                  <a:schemeClr val="tx1"/>
                </a:solidFill>
                <a:latin typeface="+mn-lt"/>
              </a:rPr>
              <a:t>confirmed</a:t>
            </a:r>
            <a:br>
              <a:rPr lang="en-US" sz="3000" dirty="0" smtClean="0">
                <a:solidFill>
                  <a:schemeClr val="tx1"/>
                </a:solidFill>
                <a:latin typeface="+mn-lt"/>
              </a:rPr>
            </a:br>
            <a:r>
              <a:rPr lang="en-US" sz="3000" dirty="0" smtClean="0">
                <a:solidFill>
                  <a:schemeClr val="tx1"/>
                </a:solidFill>
                <a:latin typeface="+mn-lt"/>
              </a:rPr>
              <a:t>to </a:t>
            </a:r>
            <a:r>
              <a:rPr lang="en-US" sz="3000" dirty="0">
                <a:solidFill>
                  <a:schemeClr val="tx1"/>
                </a:solidFill>
                <a:latin typeface="+mn-lt"/>
              </a:rPr>
              <a:t>be very </a:t>
            </a:r>
            <a:r>
              <a:rPr lang="en-US" sz="3000" dirty="0" smtClean="0">
                <a:solidFill>
                  <a:schemeClr val="tx1"/>
                </a:solidFill>
                <a:latin typeface="+mn-lt"/>
              </a:rPr>
              <a:t>large.</a:t>
            </a:r>
            <a:r>
              <a:rPr lang="en-US" sz="3000" dirty="0">
                <a:solidFill>
                  <a:schemeClr val="tx1"/>
                </a:solidFill>
                <a:latin typeface="+mn-lt"/>
              </a:rPr>
              <a:t/>
            </a:r>
            <a:br>
              <a:rPr lang="en-US" sz="3000" dirty="0">
                <a:solidFill>
                  <a:schemeClr val="tx1"/>
                </a:solidFill>
                <a:latin typeface="+mn-lt"/>
              </a:rPr>
            </a:br>
            <a:r>
              <a:rPr lang="en-US" sz="3000" dirty="0" smtClean="0">
                <a:solidFill>
                  <a:schemeClr val="tx1"/>
                </a:solidFill>
                <a:latin typeface="+mn-lt"/>
              </a:rPr>
              <a:t/>
            </a:r>
            <a:br>
              <a:rPr lang="en-US" sz="3000" dirty="0" smtClean="0">
                <a:solidFill>
                  <a:schemeClr val="tx1"/>
                </a:solidFill>
                <a:latin typeface="+mn-lt"/>
              </a:rPr>
            </a:br>
            <a:r>
              <a:rPr lang="en-US" sz="3000" dirty="0" smtClean="0">
                <a:solidFill>
                  <a:schemeClr val="tx1"/>
                </a:solidFill>
                <a:latin typeface="+mn-lt"/>
              </a:rPr>
              <a:t>Along </a:t>
            </a:r>
            <a:r>
              <a:rPr lang="en-US" sz="3000" dirty="0">
                <a:solidFill>
                  <a:schemeClr val="tx1"/>
                </a:solidFill>
                <a:latin typeface="+mn-lt"/>
              </a:rPr>
              <a:t>with canonical Abs, some of the families proven to occur are Abs possessing </a:t>
            </a:r>
            <a:r>
              <a:rPr lang="en-US" sz="3000" dirty="0" smtClean="0">
                <a:solidFill>
                  <a:schemeClr val="tx1"/>
                </a:solidFill>
                <a:latin typeface="+mn-lt"/>
              </a:rPr>
              <a:t>with</a:t>
            </a:r>
            <a:br>
              <a:rPr lang="en-US" sz="3000" dirty="0" smtClean="0">
                <a:solidFill>
                  <a:schemeClr val="tx1"/>
                </a:solidFill>
                <a:latin typeface="+mn-lt"/>
              </a:rPr>
            </a:br>
            <a:r>
              <a:rPr lang="en-US" sz="3200" i="1" dirty="0" smtClean="0">
                <a:solidFill>
                  <a:srgbClr val="FFFF00"/>
                </a:solidFill>
                <a:latin typeface="+mn-lt"/>
              </a:rPr>
              <a:t>catalytic activity </a:t>
            </a:r>
            <a:r>
              <a:rPr lang="en-US" sz="3000" dirty="0" smtClean="0">
                <a:solidFill>
                  <a:schemeClr val="tx1"/>
                </a:solidFill>
                <a:latin typeface="+mn-lt"/>
              </a:rPr>
              <a:t>(</a:t>
            </a:r>
            <a:r>
              <a:rPr lang="en-US" sz="3000" i="1" dirty="0" err="1" smtClean="0">
                <a:solidFill>
                  <a:srgbClr val="FFFF00"/>
                </a:solidFill>
                <a:latin typeface="+mn-lt"/>
              </a:rPr>
              <a:t>catAbs</a:t>
            </a:r>
            <a:r>
              <a:rPr lang="en-US" sz="3000" i="1" dirty="0" smtClean="0">
                <a:solidFill>
                  <a:srgbClr val="FFFF00"/>
                </a:solidFill>
                <a:latin typeface="+mn-lt"/>
              </a:rPr>
              <a:t> </a:t>
            </a:r>
            <a:r>
              <a:rPr lang="en-US" sz="3000" dirty="0" smtClean="0">
                <a:solidFill>
                  <a:schemeClr val="tx1"/>
                </a:solidFill>
                <a:latin typeface="+mn-lt"/>
              </a:rPr>
              <a:t>or</a:t>
            </a:r>
            <a:r>
              <a:rPr lang="en-US" sz="3000" i="1" dirty="0" smtClean="0">
                <a:solidFill>
                  <a:srgbClr val="FFFF00"/>
                </a:solidFill>
                <a:latin typeface="+mn-lt"/>
              </a:rPr>
              <a:t> </a:t>
            </a:r>
            <a:r>
              <a:rPr lang="en-US" sz="3000" i="1" dirty="0" err="1" smtClean="0">
                <a:solidFill>
                  <a:srgbClr val="FFFF00"/>
                </a:solidFill>
                <a:latin typeface="+mn-lt"/>
              </a:rPr>
              <a:t>abzymes</a:t>
            </a:r>
            <a:r>
              <a:rPr lang="en-US" sz="3000" dirty="0" smtClean="0">
                <a:solidFill>
                  <a:schemeClr val="tx1"/>
                </a:solidFill>
                <a:latin typeface="+mn-lt"/>
              </a:rPr>
              <a:t>) </a:t>
            </a:r>
            <a:r>
              <a:rPr lang="en-US" sz="3000" dirty="0">
                <a:solidFill>
                  <a:schemeClr val="tx1"/>
                </a:solidFill>
                <a:latin typeface="+mn-lt"/>
              </a:rPr>
              <a:t>and </a:t>
            </a:r>
            <a:r>
              <a:rPr lang="en-US" sz="3000" dirty="0" smtClean="0">
                <a:solidFill>
                  <a:schemeClr val="tx1"/>
                </a:solidFill>
                <a:latin typeface="+mn-lt"/>
              </a:rPr>
              <a:t>thus</a:t>
            </a:r>
            <a:br>
              <a:rPr lang="en-US" sz="3000" dirty="0" smtClean="0">
                <a:solidFill>
                  <a:schemeClr val="tx1"/>
                </a:solidFill>
                <a:latin typeface="+mn-lt"/>
              </a:rPr>
            </a:br>
            <a:r>
              <a:rPr lang="en-US" sz="3000" dirty="0" smtClean="0">
                <a:solidFill>
                  <a:schemeClr val="tx1"/>
                </a:solidFill>
                <a:latin typeface="+mn-lt"/>
              </a:rPr>
              <a:t>to </a:t>
            </a:r>
            <a:r>
              <a:rPr lang="en-US" sz="3000" dirty="0">
                <a:solidFill>
                  <a:schemeClr val="tx1"/>
                </a:solidFill>
                <a:latin typeface="+mn-lt"/>
              </a:rPr>
              <a:t>belong to Abs with a feature of </a:t>
            </a:r>
            <a:r>
              <a:rPr lang="en-US" sz="3000" i="1" dirty="0">
                <a:solidFill>
                  <a:srgbClr val="FFFF00"/>
                </a:solidFill>
                <a:latin typeface="+mn-lt"/>
              </a:rPr>
              <a:t>functionality</a:t>
            </a:r>
            <a:r>
              <a:rPr lang="en-US" sz="3000" dirty="0" smtClean="0">
                <a:solidFill>
                  <a:schemeClr val="tx1"/>
                </a:solidFill>
                <a:latin typeface="+mn-lt"/>
              </a:rPr>
              <a:t>!</a:t>
            </a:r>
            <a:br>
              <a:rPr lang="en-US" sz="3000" dirty="0" smtClean="0">
                <a:solidFill>
                  <a:schemeClr val="tx1"/>
                </a:solidFill>
                <a:latin typeface="+mn-lt"/>
              </a:rPr>
            </a:br>
            <a:r>
              <a:rPr lang="en-US" sz="3000" dirty="0">
                <a:solidFill>
                  <a:schemeClr val="tx1"/>
                </a:solidFill>
                <a:latin typeface="+mn-lt"/>
              </a:rPr>
              <a:t/>
            </a:r>
            <a:br>
              <a:rPr lang="en-US" sz="3000" dirty="0">
                <a:solidFill>
                  <a:schemeClr val="tx1"/>
                </a:solidFill>
                <a:latin typeface="+mn-lt"/>
              </a:rPr>
            </a:br>
            <a:r>
              <a:rPr lang="en-US" sz="3000" dirty="0">
                <a:solidFill>
                  <a:schemeClr val="tx1"/>
                </a:solidFill>
                <a:latin typeface="+mn-lt"/>
              </a:rPr>
              <a:t>Meanwhile, the likelihood of </a:t>
            </a:r>
            <a:r>
              <a:rPr lang="en-US" sz="3000" dirty="0" err="1">
                <a:solidFill>
                  <a:schemeClr val="tx1"/>
                </a:solidFill>
                <a:latin typeface="+mn-lt"/>
              </a:rPr>
              <a:t>autoAbs</a:t>
            </a:r>
            <a:r>
              <a:rPr lang="en-US" sz="3000" dirty="0">
                <a:solidFill>
                  <a:schemeClr val="tx1"/>
                </a:solidFill>
                <a:latin typeface="+mn-lt"/>
              </a:rPr>
              <a:t> and biochemical evidence of MS has been proven to be proportional to the presence of </a:t>
            </a:r>
            <a:r>
              <a:rPr lang="en-US" sz="3000" dirty="0" err="1">
                <a:solidFill>
                  <a:schemeClr val="tx1"/>
                </a:solidFill>
                <a:latin typeface="+mn-lt"/>
              </a:rPr>
              <a:t>antimyeline</a:t>
            </a:r>
            <a:r>
              <a:rPr lang="en-US" sz="3000" dirty="0">
                <a:solidFill>
                  <a:schemeClr val="tx1"/>
                </a:solidFill>
                <a:latin typeface="+mn-lt"/>
              </a:rPr>
              <a:t> </a:t>
            </a:r>
            <a:r>
              <a:rPr lang="en-US" sz="3000" dirty="0" err="1">
                <a:solidFill>
                  <a:schemeClr val="tx1"/>
                </a:solidFill>
                <a:latin typeface="+mn-lt"/>
              </a:rPr>
              <a:t>autoAbs</a:t>
            </a:r>
            <a:r>
              <a:rPr lang="en-US" sz="3000" dirty="0">
                <a:solidFill>
                  <a:schemeClr val="tx1"/>
                </a:solidFill>
                <a:latin typeface="+mn-lt"/>
              </a:rPr>
              <a:t>, and </a:t>
            </a:r>
            <a:r>
              <a:rPr lang="en-US" sz="3000" dirty="0" smtClean="0">
                <a:solidFill>
                  <a:schemeClr val="tx1"/>
                </a:solidFill>
                <a:latin typeface="+mn-lt"/>
              </a:rPr>
              <a:t>anti-MBP Abs, </a:t>
            </a:r>
            <a:r>
              <a:rPr lang="en-US" sz="3000" dirty="0">
                <a:solidFill>
                  <a:schemeClr val="tx1"/>
                </a:solidFill>
                <a:latin typeface="+mn-lt"/>
              </a:rPr>
              <a:t>in particular! </a:t>
            </a:r>
          </a:p>
        </p:txBody>
      </p:sp>
    </p:spTree>
    <p:extLst>
      <p:ext uri="{BB962C8B-B14F-4D97-AF65-F5344CB8AC3E}">
        <p14:creationId xmlns:p14="http://schemas.microsoft.com/office/powerpoint/2010/main" val="1107925784"/>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2" descr="Строение IgG"/>
          <p:cNvPicPr>
            <a:picLocks noChangeAspect="1" noChangeArrowheads="1"/>
          </p:cNvPicPr>
          <p:nvPr/>
        </p:nvPicPr>
        <p:blipFill>
          <a:blip r:embed="rId2"/>
          <a:srcRect/>
          <a:stretch>
            <a:fillRect/>
          </a:stretch>
        </p:blipFill>
        <p:spPr bwMode="auto">
          <a:xfrm>
            <a:off x="179513" y="188913"/>
            <a:ext cx="5616624" cy="6496050"/>
          </a:xfrm>
          <a:prstGeom prst="rect">
            <a:avLst/>
          </a:prstGeom>
          <a:noFill/>
          <a:ln w="57150">
            <a:solidFill>
              <a:schemeClr val="tx1"/>
            </a:solidFill>
            <a:miter lim="800000"/>
            <a:headEnd/>
            <a:tailEnd/>
          </a:ln>
        </p:spPr>
      </p:pic>
      <p:sp>
        <p:nvSpPr>
          <p:cNvPr id="3" name="Прямоугольник 2"/>
          <p:cNvSpPr/>
          <p:nvPr/>
        </p:nvSpPr>
        <p:spPr>
          <a:xfrm>
            <a:off x="5940152" y="204937"/>
            <a:ext cx="2987824" cy="6555641"/>
          </a:xfrm>
          <a:prstGeom prst="rect">
            <a:avLst/>
          </a:prstGeom>
          <a:solidFill>
            <a:srgbClr val="C00000"/>
          </a:solidFill>
        </p:spPr>
        <p:txBody>
          <a:bodyPr wrap="square">
            <a:spAutoFit/>
          </a:bodyPr>
          <a:lstStyle/>
          <a:p>
            <a:pPr algn="just"/>
            <a:r>
              <a:rPr lang="en-US" sz="2000" b="1" i="1" dirty="0" err="1">
                <a:solidFill>
                  <a:srgbClr val="FFFF00"/>
                </a:solidFill>
              </a:rPr>
              <a:t>CatAbs</a:t>
            </a:r>
            <a:r>
              <a:rPr lang="en-US" sz="2000" b="1" i="1" dirty="0">
                <a:solidFill>
                  <a:srgbClr val="FFFF00"/>
                </a:solidFill>
              </a:rPr>
              <a:t> (or </a:t>
            </a:r>
            <a:r>
              <a:rPr lang="en-US" sz="2000" b="1" i="1" dirty="0" err="1">
                <a:solidFill>
                  <a:srgbClr val="FFFF00"/>
                </a:solidFill>
              </a:rPr>
              <a:t>abzymes</a:t>
            </a:r>
            <a:r>
              <a:rPr lang="en-US" sz="2000" b="1" i="1" dirty="0">
                <a:solidFill>
                  <a:srgbClr val="FFFF00"/>
                </a:solidFill>
              </a:rPr>
              <a:t>) </a:t>
            </a:r>
            <a:r>
              <a:rPr lang="en-US" sz="2000" b="1" dirty="0">
                <a:solidFill>
                  <a:schemeClr val="bg1"/>
                </a:solidFill>
              </a:rPr>
              <a:t>are multivalent </a:t>
            </a:r>
            <a:r>
              <a:rPr lang="en-US" sz="2000" b="1" dirty="0" err="1">
                <a:solidFill>
                  <a:schemeClr val="bg1"/>
                </a:solidFill>
              </a:rPr>
              <a:t>Igs</a:t>
            </a:r>
            <a:r>
              <a:rPr lang="en-US" sz="2000" b="1" dirty="0">
                <a:solidFill>
                  <a:schemeClr val="bg1"/>
                </a:solidFill>
              </a:rPr>
              <a:t>, </a:t>
            </a:r>
            <a:r>
              <a:rPr lang="en-US" sz="2000" b="1" dirty="0" smtClean="0">
                <a:solidFill>
                  <a:schemeClr val="bg1"/>
                </a:solidFill>
              </a:rPr>
              <a:t>presumably</a:t>
            </a:r>
            <a:r>
              <a:rPr lang="en-US" sz="2000" b="1" dirty="0">
                <a:solidFill>
                  <a:schemeClr val="bg1"/>
                </a:solidFill>
              </a:rPr>
              <a:t>, of </a:t>
            </a:r>
            <a:r>
              <a:rPr lang="en-US" sz="2000" b="1" dirty="0" err="1">
                <a:solidFill>
                  <a:schemeClr val="bg1"/>
                </a:solidFill>
              </a:rPr>
              <a:t>IgG</a:t>
            </a:r>
            <a:r>
              <a:rPr lang="en-US" sz="2000" b="1" dirty="0">
                <a:solidFill>
                  <a:schemeClr val="bg1"/>
                </a:solidFill>
              </a:rPr>
              <a:t> </a:t>
            </a:r>
            <a:r>
              <a:rPr lang="en-US" sz="2000" b="1" dirty="0" err="1" smtClean="0">
                <a:solidFill>
                  <a:schemeClr val="bg1"/>
                </a:solidFill>
              </a:rPr>
              <a:t>iso</a:t>
            </a:r>
            <a:r>
              <a:rPr lang="en-US" sz="2000" b="1" dirty="0" smtClean="0">
                <a:solidFill>
                  <a:schemeClr val="bg1"/>
                </a:solidFill>
              </a:rPr>
              <a:t>-type</a:t>
            </a:r>
            <a:r>
              <a:rPr lang="en-US" sz="2000" b="1" dirty="0">
                <a:solidFill>
                  <a:schemeClr val="bg1"/>
                </a:solidFill>
              </a:rPr>
              <a:t>, endowed with a capacity to hydrolyze the Ag </a:t>
            </a:r>
            <a:r>
              <a:rPr lang="en-US" sz="2000" b="1" dirty="0" smtClean="0">
                <a:solidFill>
                  <a:schemeClr val="bg1"/>
                </a:solidFill>
              </a:rPr>
              <a:t>substrate.</a:t>
            </a:r>
          </a:p>
          <a:p>
            <a:pPr algn="just"/>
            <a:endParaRPr lang="en-US" sz="800" b="1" dirty="0">
              <a:solidFill>
                <a:schemeClr val="bg1"/>
              </a:solidFill>
            </a:endParaRPr>
          </a:p>
          <a:p>
            <a:pPr algn="just"/>
            <a:r>
              <a:rPr lang="en-US" sz="2000" b="1" dirty="0" smtClean="0">
                <a:solidFill>
                  <a:schemeClr val="bg1"/>
                </a:solidFill>
              </a:rPr>
              <a:t>The </a:t>
            </a:r>
            <a:r>
              <a:rPr lang="en-US" sz="2000" b="1" dirty="0">
                <a:solidFill>
                  <a:schemeClr val="bg1"/>
                </a:solidFill>
              </a:rPr>
              <a:t>property mentioned is buried in the </a:t>
            </a:r>
            <a:r>
              <a:rPr lang="en-US" sz="2000" b="1" i="1" dirty="0">
                <a:solidFill>
                  <a:srgbClr val="FFFF00"/>
                </a:solidFill>
              </a:rPr>
              <a:t>Fab-fragment</a:t>
            </a:r>
            <a:r>
              <a:rPr lang="en-US" sz="2000" b="1" dirty="0">
                <a:solidFill>
                  <a:schemeClr val="bg1"/>
                </a:solidFill>
              </a:rPr>
              <a:t> of the Ig </a:t>
            </a:r>
            <a:r>
              <a:rPr lang="en-US" sz="2000" b="1" dirty="0" smtClean="0">
                <a:solidFill>
                  <a:schemeClr val="bg1"/>
                </a:solidFill>
              </a:rPr>
              <a:t>mole-</a:t>
            </a:r>
            <a:r>
              <a:rPr lang="en-US" sz="2000" b="1" dirty="0" err="1" smtClean="0">
                <a:solidFill>
                  <a:schemeClr val="bg1"/>
                </a:solidFill>
              </a:rPr>
              <a:t>cule</a:t>
            </a:r>
            <a:r>
              <a:rPr lang="en-US" sz="2000" b="1" dirty="0" smtClean="0">
                <a:solidFill>
                  <a:schemeClr val="bg1"/>
                </a:solidFill>
              </a:rPr>
              <a:t> </a:t>
            </a:r>
            <a:r>
              <a:rPr lang="en-US" sz="2000" b="1" dirty="0">
                <a:solidFill>
                  <a:schemeClr val="bg1"/>
                </a:solidFill>
              </a:rPr>
              <a:t>and is appearing to sound as a </a:t>
            </a:r>
            <a:r>
              <a:rPr lang="en-US" sz="2000" b="1" i="1" dirty="0">
                <a:solidFill>
                  <a:srgbClr val="FFFF00"/>
                </a:solidFill>
              </a:rPr>
              <a:t>functional </a:t>
            </a:r>
            <a:r>
              <a:rPr lang="en-US" sz="2000" b="1" dirty="0">
                <a:solidFill>
                  <a:schemeClr val="bg1"/>
                </a:solidFill>
              </a:rPr>
              <a:t>property of the Ab </a:t>
            </a:r>
            <a:r>
              <a:rPr lang="en-US" sz="2000" b="1" dirty="0" smtClean="0">
                <a:solidFill>
                  <a:schemeClr val="bg1"/>
                </a:solidFill>
              </a:rPr>
              <a:t>molecule.</a:t>
            </a:r>
          </a:p>
          <a:p>
            <a:pPr algn="just"/>
            <a:endParaRPr lang="en-US" sz="800" b="1" dirty="0">
              <a:solidFill>
                <a:schemeClr val="bg1"/>
              </a:solidFill>
            </a:endParaRPr>
          </a:p>
          <a:p>
            <a:pPr algn="just"/>
            <a:r>
              <a:rPr lang="en-US" b="1" dirty="0" smtClean="0">
                <a:solidFill>
                  <a:schemeClr val="bg1"/>
                </a:solidFill>
              </a:rPr>
              <a:t>In </a:t>
            </a:r>
            <a:r>
              <a:rPr lang="en-US" b="1" dirty="0">
                <a:solidFill>
                  <a:schemeClr val="bg1"/>
                </a:solidFill>
              </a:rPr>
              <a:t>this sense, </a:t>
            </a:r>
            <a:r>
              <a:rPr lang="en-US" b="1" dirty="0" err="1">
                <a:solidFill>
                  <a:srgbClr val="FFFF00"/>
                </a:solidFill>
              </a:rPr>
              <a:t>proteolytic</a:t>
            </a:r>
            <a:r>
              <a:rPr lang="en-US" b="1" dirty="0">
                <a:solidFill>
                  <a:srgbClr val="FFFF00"/>
                </a:solidFill>
              </a:rPr>
              <a:t> Abs</a:t>
            </a:r>
            <a:r>
              <a:rPr lang="en-US" b="1" dirty="0">
                <a:solidFill>
                  <a:schemeClr val="bg1"/>
                </a:solidFill>
              </a:rPr>
              <a:t> (or </a:t>
            </a:r>
            <a:r>
              <a:rPr lang="en-US" b="1" i="1" dirty="0">
                <a:solidFill>
                  <a:srgbClr val="FFFF00"/>
                </a:solidFill>
              </a:rPr>
              <a:t>Ab-proteases</a:t>
            </a:r>
            <a:r>
              <a:rPr lang="en-US" b="1" dirty="0">
                <a:solidFill>
                  <a:schemeClr val="bg1"/>
                </a:solidFill>
              </a:rPr>
              <a:t>) as a significant portion of the big family of </a:t>
            </a:r>
            <a:r>
              <a:rPr lang="en-US" b="1" dirty="0" err="1">
                <a:solidFill>
                  <a:schemeClr val="bg1"/>
                </a:solidFill>
              </a:rPr>
              <a:t>abzymes</a:t>
            </a:r>
            <a:r>
              <a:rPr lang="en-US" b="1" dirty="0">
                <a:solidFill>
                  <a:schemeClr val="bg1"/>
                </a:solidFill>
              </a:rPr>
              <a:t> represent Abs endowed with a capacity to provide targeted </a:t>
            </a:r>
            <a:r>
              <a:rPr lang="en-US" b="1" dirty="0" err="1">
                <a:solidFill>
                  <a:schemeClr val="bg1"/>
                </a:solidFill>
              </a:rPr>
              <a:t>proteolytic</a:t>
            </a:r>
            <a:r>
              <a:rPr lang="en-US" b="1" dirty="0">
                <a:solidFill>
                  <a:schemeClr val="bg1"/>
                </a:solidFill>
              </a:rPr>
              <a:t> effect.</a:t>
            </a:r>
            <a:endParaRPr lang="ru-RU" b="1" dirty="0">
              <a:solidFill>
                <a:schemeClr val="bg1"/>
              </a:solidFill>
            </a:endParaRPr>
          </a:p>
        </p:txBody>
      </p:sp>
      <p:sp>
        <p:nvSpPr>
          <p:cNvPr id="4" name="TextBox 3"/>
          <p:cNvSpPr txBox="1"/>
          <p:nvPr/>
        </p:nvSpPr>
        <p:spPr>
          <a:xfrm>
            <a:off x="2375757" y="518106"/>
            <a:ext cx="1224136" cy="646331"/>
          </a:xfrm>
          <a:prstGeom prst="rect">
            <a:avLst/>
          </a:prstGeom>
          <a:solidFill>
            <a:srgbClr val="002060"/>
          </a:solidFill>
        </p:spPr>
        <p:txBody>
          <a:bodyPr wrap="square" rtlCol="0">
            <a:spAutoFit/>
          </a:bodyPr>
          <a:lstStyle/>
          <a:p>
            <a:pPr algn="ctr"/>
            <a:r>
              <a:rPr lang="en-US" b="1" dirty="0" smtClean="0">
                <a:solidFill>
                  <a:srgbClr val="FFFF00"/>
                </a:solidFill>
              </a:rPr>
              <a:t>Catalytic</a:t>
            </a:r>
          </a:p>
          <a:p>
            <a:pPr algn="ctr"/>
            <a:r>
              <a:rPr lang="en-US" b="1" dirty="0" smtClean="0">
                <a:solidFill>
                  <a:srgbClr val="FFFF00"/>
                </a:solidFill>
              </a:rPr>
              <a:t>portion</a:t>
            </a:r>
            <a:endParaRPr lang="ru-RU" b="1" dirty="0">
              <a:solidFill>
                <a:srgbClr val="FFFF00"/>
              </a:solidFill>
            </a:endParaRPr>
          </a:p>
        </p:txBody>
      </p:sp>
    </p:spTree>
    <p:extLst>
      <p:ext uri="{BB962C8B-B14F-4D97-AF65-F5344CB8AC3E}">
        <p14:creationId xmlns:p14="http://schemas.microsoft.com/office/powerpoint/2010/main" val="2192963798"/>
      </p:ext>
    </p:extLst>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bg>
      <p:bgPr shadeToTitle="1">
        <a:blipFill>
          <a:blip r:embed="rId4"/>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ru-RU"/>
          </a:p>
        </p:txBody>
      </p:sp>
      <p:sp>
        <p:nvSpPr>
          <p:cNvPr id="604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ru-RU"/>
          </a:p>
        </p:txBody>
      </p:sp>
      <p:pic>
        <p:nvPicPr>
          <p:cNvPr id="60420" name="Picture 4"/>
          <p:cNvPicPr>
            <a:picLocks noChangeArrowheads="1"/>
          </p:cNvPicPr>
          <p:nvPr/>
        </p:nvPicPr>
        <p:blipFill>
          <a:blip r:embed="rId5"/>
          <a:srcRect/>
          <a:stretch>
            <a:fillRect/>
          </a:stretch>
        </p:blipFill>
        <p:spPr bwMode="auto">
          <a:xfrm>
            <a:off x="179512" y="188641"/>
            <a:ext cx="8784976" cy="5184576"/>
          </a:xfrm>
          <a:prstGeom prst="rect">
            <a:avLst/>
          </a:prstGeom>
          <a:solidFill>
            <a:schemeClr val="bg1"/>
          </a:solidFill>
          <a:ln w="12700">
            <a:solidFill>
              <a:schemeClr val="tx1"/>
            </a:solidFill>
            <a:miter lim="800000"/>
            <a:headEnd/>
            <a:tailEnd/>
          </a:ln>
        </p:spPr>
      </p:pic>
      <p:sp>
        <p:nvSpPr>
          <p:cNvPr id="687109" name="Rectangle 5"/>
          <p:cNvSpPr>
            <a:spLocks noGrp="1" noChangeArrowheads="1"/>
          </p:cNvSpPr>
          <p:nvPr>
            <p:ph type="title"/>
          </p:nvPr>
        </p:nvSpPr>
        <p:spPr>
          <a:xfrm>
            <a:off x="179512" y="188640"/>
            <a:ext cx="8784976" cy="5184576"/>
          </a:xfrm>
        </p:spPr>
        <p:txBody>
          <a:bodyPr/>
          <a:lstStyle/>
          <a:p>
            <a:pPr>
              <a:defRPr/>
            </a:pP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p:txBody>
      </p:sp>
      <p:sp>
        <p:nvSpPr>
          <p:cNvPr id="687110" name="Rectangle 6"/>
          <p:cNvSpPr>
            <a:spLocks noChangeArrowheads="1"/>
          </p:cNvSpPr>
          <p:nvPr/>
        </p:nvSpPr>
        <p:spPr bwMode="auto">
          <a:xfrm>
            <a:off x="3473450" y="365125"/>
            <a:ext cx="671513" cy="454025"/>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ru-RU" b="1">
                <a:solidFill>
                  <a:schemeClr val="accent2"/>
                </a:solidFill>
                <a:latin typeface="Arial" pitchFamily="34" charset="0"/>
              </a:rPr>
              <a:t>VIP</a:t>
            </a:r>
          </a:p>
        </p:txBody>
      </p:sp>
      <p:sp>
        <p:nvSpPr>
          <p:cNvPr id="687111" name="Rectangle 7"/>
          <p:cNvSpPr>
            <a:spLocks noChangeArrowheads="1"/>
          </p:cNvSpPr>
          <p:nvPr/>
        </p:nvSpPr>
        <p:spPr bwMode="auto">
          <a:xfrm>
            <a:off x="7199313" y="1050925"/>
            <a:ext cx="671512" cy="454025"/>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ru-RU" b="1">
                <a:solidFill>
                  <a:schemeClr val="accent2"/>
                </a:solidFill>
                <a:latin typeface="Arial" pitchFamily="34" charset="0"/>
              </a:rPr>
              <a:t>VIP</a:t>
            </a:r>
          </a:p>
        </p:txBody>
      </p:sp>
      <p:sp>
        <p:nvSpPr>
          <p:cNvPr id="687112" name="Rectangle 8"/>
          <p:cNvSpPr>
            <a:spLocks noChangeArrowheads="1"/>
          </p:cNvSpPr>
          <p:nvPr/>
        </p:nvSpPr>
        <p:spPr bwMode="auto">
          <a:xfrm>
            <a:off x="2051050" y="2276475"/>
            <a:ext cx="1296988" cy="1003300"/>
          </a:xfrm>
          <a:prstGeom prst="rect">
            <a:avLst/>
          </a:prstGeom>
          <a:noFill/>
          <a:ln w="12700">
            <a:noFill/>
            <a:miter lim="800000"/>
            <a:headEnd/>
            <a:tailEnd/>
          </a:ln>
          <a:effectLst>
            <a:outerShdw dist="17961" dir="2700000" algn="ctr" rotWithShape="0">
              <a:schemeClr val="bg2"/>
            </a:outerShdw>
          </a:effectLst>
        </p:spPr>
        <p:txBody>
          <a:bodyPr lIns="90488" tIns="44450" rIns="90488" bIns="44450">
            <a:spAutoFit/>
          </a:bodyPr>
          <a:lstStyle/>
          <a:p>
            <a:pPr algn="ctr">
              <a:defRPr/>
            </a:pPr>
            <a:r>
              <a:rPr lang="ru-RU" sz="1600" b="1">
                <a:solidFill>
                  <a:schemeClr val="accent2"/>
                </a:solidFill>
                <a:latin typeface="Arial" pitchFamily="34" charset="0"/>
              </a:rPr>
              <a:t> </a:t>
            </a:r>
            <a:r>
              <a:rPr lang="en-US" sz="2000" b="1">
                <a:solidFill>
                  <a:srgbClr val="FF3300"/>
                </a:solidFill>
              </a:rPr>
              <a:t>Targeted site</a:t>
            </a:r>
          </a:p>
          <a:p>
            <a:pPr algn="ctr">
              <a:defRPr/>
            </a:pPr>
            <a:r>
              <a:rPr lang="en-US" sz="2000" b="1">
                <a:solidFill>
                  <a:srgbClr val="FF3300"/>
                </a:solidFill>
              </a:rPr>
              <a:t>to be cut</a:t>
            </a:r>
            <a:endParaRPr lang="ru-RU" sz="2000" b="1">
              <a:solidFill>
                <a:srgbClr val="FF3300"/>
              </a:solidFill>
            </a:endParaRPr>
          </a:p>
        </p:txBody>
      </p:sp>
      <p:sp>
        <p:nvSpPr>
          <p:cNvPr id="687113" name="Rectangle 9"/>
          <p:cNvSpPr>
            <a:spLocks noChangeArrowheads="1"/>
          </p:cNvSpPr>
          <p:nvPr/>
        </p:nvSpPr>
        <p:spPr bwMode="auto">
          <a:xfrm>
            <a:off x="493713" y="1652588"/>
            <a:ext cx="180975" cy="363537"/>
          </a:xfrm>
          <a:prstGeom prst="rect">
            <a:avLst/>
          </a:prstGeom>
          <a:noFill/>
          <a:ln w="12700">
            <a:noFill/>
            <a:miter lim="800000"/>
            <a:headEnd/>
            <a:tailEnd/>
          </a:ln>
          <a:effectLst>
            <a:outerShdw dist="17961" dir="2700000" algn="ctr" rotWithShape="0">
              <a:schemeClr val="bg2"/>
            </a:outerShdw>
          </a:effectLst>
        </p:spPr>
        <p:txBody>
          <a:bodyPr wrap="none" lIns="90488" tIns="44450" rIns="90488" bIns="44450">
            <a:spAutoFit/>
          </a:bodyPr>
          <a:lstStyle/>
          <a:p>
            <a:pPr>
              <a:defRPr/>
            </a:pPr>
            <a:endParaRPr lang="ru-RU" b="1">
              <a:solidFill>
                <a:schemeClr val="accent2"/>
              </a:solidFill>
              <a:latin typeface="Arial" pitchFamily="34" charset="0"/>
            </a:endParaRPr>
          </a:p>
        </p:txBody>
      </p:sp>
      <p:sp>
        <p:nvSpPr>
          <p:cNvPr id="687114" name="Rectangle 10"/>
          <p:cNvSpPr>
            <a:spLocks noChangeArrowheads="1"/>
          </p:cNvSpPr>
          <p:nvPr/>
        </p:nvSpPr>
        <p:spPr bwMode="auto">
          <a:xfrm>
            <a:off x="6516688" y="2852738"/>
            <a:ext cx="1584325" cy="912812"/>
          </a:xfrm>
          <a:prstGeom prst="rect">
            <a:avLst/>
          </a:prstGeom>
          <a:noFill/>
          <a:ln w="12700">
            <a:noFill/>
            <a:miter lim="800000"/>
            <a:headEnd/>
            <a:tailEnd/>
          </a:ln>
          <a:effectLst>
            <a:outerShdw dist="17961" dir="2700000" algn="ctr" rotWithShape="0">
              <a:schemeClr val="bg2"/>
            </a:outerShdw>
          </a:effectLst>
        </p:spPr>
        <p:txBody>
          <a:bodyPr lIns="90488" tIns="44450" rIns="90488" bIns="44450">
            <a:spAutoFit/>
          </a:bodyPr>
          <a:lstStyle/>
          <a:p>
            <a:pPr algn="ctr">
              <a:defRPr/>
            </a:pPr>
            <a:r>
              <a:rPr lang="en-US" b="1">
                <a:solidFill>
                  <a:srgbClr val="FF3300"/>
                </a:solidFill>
                <a:latin typeface="Arial" pitchFamily="34" charset="0"/>
              </a:rPr>
              <a:t>Targeted site</a:t>
            </a:r>
          </a:p>
          <a:p>
            <a:pPr algn="ctr">
              <a:defRPr/>
            </a:pPr>
            <a:r>
              <a:rPr lang="en-US" b="1">
                <a:solidFill>
                  <a:srgbClr val="FF3300"/>
                </a:solidFill>
                <a:latin typeface="Arial" pitchFamily="34" charset="0"/>
              </a:rPr>
              <a:t>cut </a:t>
            </a:r>
            <a:r>
              <a:rPr lang="ru-RU"/>
              <a:t> </a:t>
            </a:r>
          </a:p>
        </p:txBody>
      </p:sp>
      <p:sp>
        <p:nvSpPr>
          <p:cNvPr id="60427" name="Text Box 11"/>
          <p:cNvSpPr txBox="1">
            <a:spLocks noChangeArrowheads="1"/>
          </p:cNvSpPr>
          <p:nvPr/>
        </p:nvSpPr>
        <p:spPr bwMode="auto">
          <a:xfrm>
            <a:off x="1403350" y="3500438"/>
            <a:ext cx="5132388" cy="519112"/>
          </a:xfrm>
          <a:prstGeom prst="rect">
            <a:avLst/>
          </a:prstGeom>
          <a:noFill/>
          <a:ln w="9525" algn="ctr">
            <a:noFill/>
            <a:miter lim="800000"/>
            <a:headEnd/>
            <a:tailEnd/>
          </a:ln>
        </p:spPr>
        <p:txBody>
          <a:bodyPr>
            <a:spAutoFit/>
          </a:bodyPr>
          <a:lstStyle/>
          <a:p>
            <a:endParaRPr lang="en-US" sz="2800"/>
          </a:p>
        </p:txBody>
      </p:sp>
      <p:sp>
        <p:nvSpPr>
          <p:cNvPr id="60428" name="Text Box 12"/>
          <p:cNvSpPr txBox="1">
            <a:spLocks noChangeArrowheads="1"/>
          </p:cNvSpPr>
          <p:nvPr/>
        </p:nvSpPr>
        <p:spPr bwMode="auto">
          <a:xfrm>
            <a:off x="179512" y="5582332"/>
            <a:ext cx="8784976" cy="1107996"/>
          </a:xfrm>
          <a:prstGeom prst="rect">
            <a:avLst/>
          </a:prstGeom>
          <a:solidFill>
            <a:srgbClr val="FFFF00"/>
          </a:solidFill>
          <a:ln w="9525" algn="ctr">
            <a:noFill/>
            <a:miter lim="800000"/>
            <a:headEnd/>
            <a:tailEnd/>
          </a:ln>
        </p:spPr>
        <p:txBody>
          <a:bodyPr wrap="square">
            <a:spAutoFit/>
          </a:bodyPr>
          <a:lstStyle/>
          <a:p>
            <a:pPr algn="ctr"/>
            <a:r>
              <a:rPr lang="ru-RU" sz="2400" b="1" dirty="0" err="1">
                <a:solidFill>
                  <a:schemeClr val="bg1"/>
                </a:solidFill>
              </a:rPr>
              <a:t>The</a:t>
            </a:r>
            <a:r>
              <a:rPr lang="ru-RU" sz="2400" b="1" dirty="0">
                <a:solidFill>
                  <a:schemeClr val="bg1"/>
                </a:solidFill>
              </a:rPr>
              <a:t> </a:t>
            </a:r>
            <a:r>
              <a:rPr lang="en-US" sz="2400" b="1" dirty="0">
                <a:solidFill>
                  <a:schemeClr val="bg1"/>
                </a:solidFill>
              </a:rPr>
              <a:t>anti-VIP </a:t>
            </a:r>
            <a:r>
              <a:rPr lang="ru-RU" sz="2400" b="1" dirty="0" err="1">
                <a:solidFill>
                  <a:schemeClr val="bg1"/>
                </a:solidFill>
              </a:rPr>
              <a:t>catalytic</a:t>
            </a:r>
            <a:r>
              <a:rPr lang="ru-RU" sz="2400" b="1" dirty="0">
                <a:solidFill>
                  <a:schemeClr val="bg1"/>
                </a:solidFill>
              </a:rPr>
              <a:t> </a:t>
            </a:r>
            <a:r>
              <a:rPr lang="en-US" sz="2400" b="1" dirty="0" smtClean="0">
                <a:solidFill>
                  <a:schemeClr val="bg1"/>
                </a:solidFill>
              </a:rPr>
              <a:t>Abs</a:t>
            </a:r>
            <a:r>
              <a:rPr lang="ru-RU" sz="2400" b="1" dirty="0" smtClean="0">
                <a:solidFill>
                  <a:schemeClr val="bg1"/>
                </a:solidFill>
              </a:rPr>
              <a:t> </a:t>
            </a:r>
            <a:r>
              <a:rPr lang="ru-RU" sz="2400" b="1" dirty="0" err="1">
                <a:solidFill>
                  <a:schemeClr val="bg1"/>
                </a:solidFill>
              </a:rPr>
              <a:t>binds</a:t>
            </a:r>
            <a:r>
              <a:rPr lang="ru-RU" sz="2400" b="1" dirty="0">
                <a:solidFill>
                  <a:schemeClr val="bg1"/>
                </a:solidFill>
              </a:rPr>
              <a:t> a </a:t>
            </a:r>
            <a:r>
              <a:rPr lang="ru-RU" sz="2400" b="1" dirty="0" err="1">
                <a:solidFill>
                  <a:schemeClr val="bg1"/>
                </a:solidFill>
              </a:rPr>
              <a:t>seven-amino</a:t>
            </a:r>
            <a:r>
              <a:rPr lang="ru-RU" sz="2400" b="1" dirty="0">
                <a:solidFill>
                  <a:schemeClr val="bg1"/>
                </a:solidFill>
              </a:rPr>
              <a:t> </a:t>
            </a:r>
            <a:r>
              <a:rPr lang="ru-RU" sz="2400" b="1" dirty="0" err="1">
                <a:solidFill>
                  <a:schemeClr val="bg1"/>
                </a:solidFill>
              </a:rPr>
              <a:t>acid</a:t>
            </a:r>
            <a:r>
              <a:rPr lang="ru-RU" sz="2400" b="1" dirty="0">
                <a:solidFill>
                  <a:schemeClr val="bg1"/>
                </a:solidFill>
              </a:rPr>
              <a:t> </a:t>
            </a:r>
            <a:r>
              <a:rPr lang="ru-RU" sz="2400" b="1" dirty="0" err="1">
                <a:solidFill>
                  <a:schemeClr val="bg1"/>
                </a:solidFill>
              </a:rPr>
              <a:t>subsequence</a:t>
            </a:r>
            <a:r>
              <a:rPr lang="ru-RU" sz="2400" b="1" dirty="0">
                <a:solidFill>
                  <a:schemeClr val="bg1"/>
                </a:solidFill>
              </a:rPr>
              <a:t> </a:t>
            </a:r>
            <a:r>
              <a:rPr lang="ru-RU" sz="2400" b="1" dirty="0" err="1">
                <a:solidFill>
                  <a:schemeClr val="bg1"/>
                </a:solidFill>
              </a:rPr>
              <a:t>of</a:t>
            </a:r>
            <a:r>
              <a:rPr lang="ru-RU" sz="2400" b="1" dirty="0">
                <a:solidFill>
                  <a:schemeClr val="bg1"/>
                </a:solidFill>
              </a:rPr>
              <a:t> VIP </a:t>
            </a:r>
            <a:r>
              <a:rPr lang="ru-RU" sz="2400" b="1" dirty="0" err="1">
                <a:solidFill>
                  <a:schemeClr val="bg1"/>
                </a:solidFill>
              </a:rPr>
              <a:t>distant</a:t>
            </a:r>
            <a:r>
              <a:rPr lang="ru-RU" sz="2400" b="1" dirty="0">
                <a:solidFill>
                  <a:schemeClr val="bg1"/>
                </a:solidFill>
              </a:rPr>
              <a:t> </a:t>
            </a:r>
            <a:r>
              <a:rPr lang="ru-RU" sz="2400" b="1" dirty="0" err="1">
                <a:solidFill>
                  <a:schemeClr val="bg1"/>
                </a:solidFill>
              </a:rPr>
              <a:t>from</a:t>
            </a:r>
            <a:r>
              <a:rPr lang="ru-RU" sz="2400" b="1" dirty="0">
                <a:solidFill>
                  <a:schemeClr val="bg1"/>
                </a:solidFill>
              </a:rPr>
              <a:t>  </a:t>
            </a:r>
            <a:r>
              <a:rPr lang="ru-RU" sz="2400" b="1" dirty="0" err="1">
                <a:solidFill>
                  <a:schemeClr val="bg1"/>
                </a:solidFill>
              </a:rPr>
              <a:t>the</a:t>
            </a:r>
            <a:r>
              <a:rPr lang="ru-RU" sz="2400" b="1" dirty="0">
                <a:solidFill>
                  <a:schemeClr val="bg1"/>
                </a:solidFill>
              </a:rPr>
              <a:t> </a:t>
            </a:r>
            <a:r>
              <a:rPr lang="ru-RU" sz="2400" b="1" dirty="0" err="1">
                <a:solidFill>
                  <a:schemeClr val="bg1"/>
                </a:solidFill>
              </a:rPr>
              <a:t>cutting</a:t>
            </a:r>
            <a:r>
              <a:rPr lang="ru-RU" sz="2400" b="1" dirty="0">
                <a:solidFill>
                  <a:schemeClr val="bg1"/>
                </a:solidFill>
              </a:rPr>
              <a:t> </a:t>
            </a:r>
            <a:r>
              <a:rPr lang="ru-RU" sz="2400" b="1" dirty="0" err="1">
                <a:solidFill>
                  <a:schemeClr val="bg1"/>
                </a:solidFill>
              </a:rPr>
              <a:t>site</a:t>
            </a:r>
            <a:endParaRPr lang="en-US" sz="2400" b="1" dirty="0">
              <a:solidFill>
                <a:schemeClr val="bg1"/>
              </a:solidFill>
            </a:endParaRPr>
          </a:p>
          <a:p>
            <a:pPr algn="ctr"/>
            <a:r>
              <a:rPr lang="ru-RU" b="1" i="1" dirty="0">
                <a:solidFill>
                  <a:schemeClr val="bg1"/>
                </a:solidFill>
              </a:rPr>
              <a:t>(</a:t>
            </a:r>
            <a:r>
              <a:rPr lang="ru-RU" b="1" i="1" dirty="0" err="1">
                <a:solidFill>
                  <a:schemeClr val="bg1"/>
                </a:solidFill>
              </a:rPr>
              <a:t>shown</a:t>
            </a:r>
            <a:r>
              <a:rPr lang="ru-RU" b="1" i="1" dirty="0">
                <a:solidFill>
                  <a:schemeClr val="bg1"/>
                </a:solidFill>
              </a:rPr>
              <a:t>  </a:t>
            </a:r>
            <a:r>
              <a:rPr lang="ru-RU" b="1" i="1" dirty="0" err="1">
                <a:solidFill>
                  <a:schemeClr val="bg1"/>
                </a:solidFill>
              </a:rPr>
              <a:t>as</a:t>
            </a:r>
            <a:r>
              <a:rPr lang="ru-RU" b="1" i="1" dirty="0">
                <a:solidFill>
                  <a:schemeClr val="bg1"/>
                </a:solidFill>
              </a:rPr>
              <a:t> a </a:t>
            </a:r>
            <a:r>
              <a:rPr lang="ru-RU" b="1" i="1" dirty="0" err="1">
                <a:solidFill>
                  <a:schemeClr val="bg1"/>
                </a:solidFill>
              </a:rPr>
              <a:t>gap</a:t>
            </a:r>
            <a:r>
              <a:rPr lang="ru-RU" b="1" i="1" dirty="0">
                <a:solidFill>
                  <a:schemeClr val="bg1"/>
                </a:solidFill>
              </a:rPr>
              <a:t>)</a:t>
            </a:r>
          </a:p>
        </p:txBody>
      </p:sp>
      <p:sp>
        <p:nvSpPr>
          <p:cNvPr id="2" name="Прямоугольник 1"/>
          <p:cNvSpPr/>
          <p:nvPr/>
        </p:nvSpPr>
        <p:spPr>
          <a:xfrm>
            <a:off x="179512" y="193819"/>
            <a:ext cx="1871538" cy="3293209"/>
          </a:xfrm>
          <a:prstGeom prst="rect">
            <a:avLst/>
          </a:prstGeom>
          <a:solidFill>
            <a:srgbClr val="660066"/>
          </a:solidFill>
        </p:spPr>
        <p:txBody>
          <a:bodyPr wrap="square">
            <a:spAutoFit/>
          </a:bodyPr>
          <a:lstStyle/>
          <a:p>
            <a:pPr algn="ctr"/>
            <a:r>
              <a:rPr lang="en-US" sz="1600" b="1" dirty="0"/>
              <a:t>The first example of </a:t>
            </a:r>
            <a:r>
              <a:rPr lang="en-US" sz="1600" b="1" i="1" dirty="0">
                <a:solidFill>
                  <a:srgbClr val="FFFF00"/>
                </a:solidFill>
              </a:rPr>
              <a:t>Ab-proteases</a:t>
            </a:r>
            <a:r>
              <a:rPr lang="en-US" sz="1600" b="1" dirty="0"/>
              <a:t> was an </a:t>
            </a:r>
            <a:r>
              <a:rPr lang="en-US" sz="1600" b="1" dirty="0" err="1"/>
              <a:t>IgG</a:t>
            </a:r>
            <a:r>
              <a:rPr lang="en-US" sz="1600" b="1" dirty="0"/>
              <a:t> found in bronchial asthma (BA) </a:t>
            </a:r>
            <a:r>
              <a:rPr lang="en-US" sz="1600" b="1" dirty="0" smtClean="0"/>
              <a:t>patients</a:t>
            </a:r>
          </a:p>
          <a:p>
            <a:pPr algn="ctr"/>
            <a:r>
              <a:rPr lang="en-US" sz="1600" b="1" dirty="0" smtClean="0"/>
              <a:t>to </a:t>
            </a:r>
            <a:r>
              <a:rPr lang="en-US" sz="1600" b="1" dirty="0"/>
              <a:t>hydrolyze </a:t>
            </a:r>
            <a:r>
              <a:rPr lang="en-US" sz="1600" b="1" i="1" dirty="0" err="1">
                <a:solidFill>
                  <a:srgbClr val="FFFF00"/>
                </a:solidFill>
              </a:rPr>
              <a:t>vasointestinal</a:t>
            </a:r>
            <a:r>
              <a:rPr lang="en-US" sz="1600" b="1" i="1" dirty="0">
                <a:solidFill>
                  <a:srgbClr val="FFFF00"/>
                </a:solidFill>
              </a:rPr>
              <a:t> peptide (VIP) </a:t>
            </a:r>
            <a:r>
              <a:rPr lang="en-US" sz="1600" b="1" dirty="0"/>
              <a:t>which played a major role </a:t>
            </a:r>
            <a:r>
              <a:rPr lang="en-US" sz="1600" b="1" dirty="0" smtClean="0"/>
              <a:t>in</a:t>
            </a:r>
          </a:p>
          <a:p>
            <a:pPr algn="ctr"/>
            <a:r>
              <a:rPr lang="en-US" sz="1600" b="1" dirty="0" smtClean="0"/>
              <a:t>the </a:t>
            </a:r>
            <a:r>
              <a:rPr lang="en-US" sz="1600" b="1" dirty="0"/>
              <a:t>respiratory </a:t>
            </a:r>
            <a:r>
              <a:rPr lang="en-US" sz="1600" b="1" dirty="0" err="1" smtClean="0"/>
              <a:t>disfunction</a:t>
            </a:r>
            <a:endParaRPr lang="ru-RU" sz="1600" b="1" dirty="0"/>
          </a:p>
        </p:txBody>
      </p:sp>
    </p:spTree>
  </p:cSld>
  <p:clrMapOvr>
    <a:overrideClrMapping bg1="dk2" tx1="lt1" bg2="dk1"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solidFill>
          <a:srgbClr val="660033"/>
        </a:solidFill>
        <a:effectLst/>
      </p:bgPr>
    </p:bg>
    <p:spTree>
      <p:nvGrpSpPr>
        <p:cNvPr id="1" name=""/>
        <p:cNvGrpSpPr/>
        <p:nvPr/>
      </p:nvGrpSpPr>
      <p:grpSpPr>
        <a:xfrm>
          <a:off x="0" y="0"/>
          <a:ext cx="0" cy="0"/>
          <a:chOff x="0" y="0"/>
          <a:chExt cx="0" cy="0"/>
        </a:xfrm>
      </p:grpSpPr>
      <p:sp>
        <p:nvSpPr>
          <p:cNvPr id="3" name="Прямоугольник 2"/>
          <p:cNvSpPr/>
          <p:nvPr/>
        </p:nvSpPr>
        <p:spPr>
          <a:xfrm>
            <a:off x="179512" y="188640"/>
            <a:ext cx="8712968" cy="6524863"/>
          </a:xfrm>
          <a:prstGeom prst="rect">
            <a:avLst/>
          </a:prstGeom>
          <a:solidFill>
            <a:srgbClr val="002060"/>
          </a:solidFill>
        </p:spPr>
        <p:txBody>
          <a:bodyPr wrap="square">
            <a:spAutoFit/>
          </a:bodyPr>
          <a:lstStyle/>
          <a:p>
            <a:pPr algn="ctr"/>
            <a:r>
              <a:rPr lang="en-US" sz="3800" b="1" dirty="0" smtClean="0"/>
              <a:t>The other example is a family of</a:t>
            </a:r>
          </a:p>
          <a:p>
            <a:pPr algn="ctr"/>
            <a:r>
              <a:rPr lang="en-US" sz="3800" b="1" i="1" dirty="0" smtClean="0">
                <a:solidFill>
                  <a:srgbClr val="FFFF00"/>
                </a:solidFill>
              </a:rPr>
              <a:t>Ab-proteases</a:t>
            </a:r>
            <a:endParaRPr lang="en-US" sz="3800" b="1" dirty="0" smtClean="0"/>
          </a:p>
          <a:p>
            <a:pPr algn="ctr"/>
            <a:r>
              <a:rPr lang="en-US" sz="3800" b="1" dirty="0" smtClean="0"/>
              <a:t>detectable in</a:t>
            </a:r>
          </a:p>
          <a:p>
            <a:pPr algn="ctr"/>
            <a:r>
              <a:rPr lang="en-US" sz="3800" b="1" i="1" dirty="0" smtClean="0">
                <a:solidFill>
                  <a:srgbClr val="FFFF00"/>
                </a:solidFill>
              </a:rPr>
              <a:t>autoimmune myocarditis (AIM)</a:t>
            </a:r>
          </a:p>
          <a:p>
            <a:pPr algn="ctr"/>
            <a:r>
              <a:rPr lang="en-US" sz="3800" b="1" dirty="0" smtClean="0"/>
              <a:t>to cleave </a:t>
            </a:r>
            <a:r>
              <a:rPr lang="en-US" sz="3800" b="1" i="1" dirty="0" smtClean="0">
                <a:solidFill>
                  <a:srgbClr val="FFFF00"/>
                </a:solidFill>
              </a:rPr>
              <a:t>cardiac myosin (CM) </a:t>
            </a:r>
            <a:r>
              <a:rPr lang="en-US" sz="3800" b="1" dirty="0" smtClean="0"/>
              <a:t>or</a:t>
            </a:r>
          </a:p>
          <a:p>
            <a:pPr algn="ctr"/>
            <a:r>
              <a:rPr lang="en-US" sz="3800" b="1" dirty="0" smtClean="0"/>
              <a:t>in </a:t>
            </a:r>
            <a:r>
              <a:rPr lang="en-US" sz="3800" b="1" i="1" dirty="0" smtClean="0">
                <a:solidFill>
                  <a:srgbClr val="FFFF00"/>
                </a:solidFill>
              </a:rPr>
              <a:t>autoimmune thyroiditis</a:t>
            </a:r>
          </a:p>
          <a:p>
            <a:pPr algn="ctr"/>
            <a:r>
              <a:rPr lang="en-US" sz="3800" b="1" dirty="0" smtClean="0"/>
              <a:t>to cleave </a:t>
            </a:r>
            <a:r>
              <a:rPr lang="en-US" sz="3800" b="1" i="1" dirty="0" smtClean="0">
                <a:solidFill>
                  <a:srgbClr val="FFFF00"/>
                </a:solidFill>
              </a:rPr>
              <a:t>thyroid </a:t>
            </a:r>
            <a:r>
              <a:rPr lang="en-US" sz="3800" b="1" i="1" dirty="0" err="1" smtClean="0">
                <a:solidFill>
                  <a:srgbClr val="FFFF00"/>
                </a:solidFill>
              </a:rPr>
              <a:t>autoAgs</a:t>
            </a:r>
            <a:endParaRPr lang="en-US" sz="3800" b="1" i="1" dirty="0" smtClean="0">
              <a:solidFill>
                <a:srgbClr val="FFFF00"/>
              </a:solidFill>
            </a:endParaRPr>
          </a:p>
          <a:p>
            <a:pPr algn="ctr"/>
            <a:r>
              <a:rPr lang="en-US" sz="3800" b="1" dirty="0" smtClean="0"/>
              <a:t>as the major </a:t>
            </a:r>
            <a:r>
              <a:rPr lang="en-US" sz="3800" b="1" i="1" dirty="0" smtClean="0">
                <a:solidFill>
                  <a:srgbClr val="FFFF00"/>
                </a:solidFill>
              </a:rPr>
              <a:t>cardiac</a:t>
            </a:r>
            <a:r>
              <a:rPr lang="en-US" sz="3800" b="1" dirty="0" smtClean="0"/>
              <a:t> and </a:t>
            </a:r>
            <a:r>
              <a:rPr lang="en-US" sz="3800" b="1" i="1" dirty="0" smtClean="0">
                <a:solidFill>
                  <a:srgbClr val="FFFF00"/>
                </a:solidFill>
              </a:rPr>
              <a:t>thyroid </a:t>
            </a:r>
            <a:r>
              <a:rPr lang="en-US" sz="3800" b="1" dirty="0" err="1" smtClean="0"/>
              <a:t>autoAgs</a:t>
            </a:r>
            <a:r>
              <a:rPr lang="en-US" sz="3800" b="1" dirty="0" smtClean="0"/>
              <a:t>, respectively, and</a:t>
            </a:r>
          </a:p>
          <a:p>
            <a:pPr algn="ctr"/>
            <a:r>
              <a:rPr lang="en-US" sz="3800" b="1" dirty="0" smtClean="0"/>
              <a:t>thus </a:t>
            </a:r>
            <a:r>
              <a:rPr lang="en-US" sz="3800" b="1" i="1" dirty="0" smtClean="0">
                <a:solidFill>
                  <a:srgbClr val="FFFF00"/>
                </a:solidFill>
              </a:rPr>
              <a:t>informative biomarkers</a:t>
            </a:r>
          </a:p>
          <a:p>
            <a:pPr algn="ctr"/>
            <a:r>
              <a:rPr lang="en-US" sz="3800" b="1" dirty="0" smtClean="0"/>
              <a:t>to monitor </a:t>
            </a:r>
            <a:r>
              <a:rPr lang="en-US" sz="3800" b="1" dirty="0"/>
              <a:t>the courses </a:t>
            </a:r>
            <a:r>
              <a:rPr lang="en-US" sz="3800" b="1" i="1" dirty="0">
                <a:solidFill>
                  <a:srgbClr val="FFFF00"/>
                </a:solidFill>
              </a:rPr>
              <a:t>(Fig 18,19).</a:t>
            </a:r>
            <a:endParaRPr lang="ru-RU" sz="3800" b="1" i="1" dirty="0">
              <a:solidFill>
                <a:srgbClr val="FFFF00"/>
              </a:solidFill>
            </a:endParaRPr>
          </a:p>
        </p:txBody>
      </p:sp>
    </p:spTree>
    <p:extLst>
      <p:ext uri="{BB962C8B-B14F-4D97-AF65-F5344CB8AC3E}">
        <p14:creationId xmlns:p14="http://schemas.microsoft.com/office/powerpoint/2010/main" val="2686431362"/>
      </p:ext>
    </p:extLst>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2050" name="Object 19"/>
          <p:cNvGraphicFramePr>
            <a:graphicFrameLocks noChangeAspect="1"/>
          </p:cNvGraphicFramePr>
          <p:nvPr/>
        </p:nvGraphicFramePr>
        <p:xfrm>
          <a:off x="971550" y="1268413"/>
          <a:ext cx="2808288" cy="2366962"/>
        </p:xfrm>
        <a:graphic>
          <a:graphicData uri="http://schemas.openxmlformats.org/presentationml/2006/ole">
            <mc:AlternateContent xmlns:mc="http://schemas.openxmlformats.org/markup-compatibility/2006">
              <mc:Choice xmlns:v="urn:schemas-microsoft-com:vml" Requires="v">
                <p:oleObj spid="_x0000_s2466" name="Слайд" r:id="rId5" imgW="4570541" imgH="3427323" progId="PowerPoint.Slide.8">
                  <p:embed/>
                </p:oleObj>
              </mc:Choice>
              <mc:Fallback>
                <p:oleObj name="Слайд" r:id="rId5" imgW="4570541" imgH="3427323" progId="PowerPoint.Slide.8">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l="25117" t="24252" r="50000" b="34436"/>
                      <a:stretch>
                        <a:fillRect/>
                      </a:stretch>
                    </p:blipFill>
                    <p:spPr bwMode="auto">
                      <a:xfrm>
                        <a:off x="971550" y="1268413"/>
                        <a:ext cx="2808288" cy="236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0"/>
          <p:cNvGraphicFramePr>
            <a:graphicFrameLocks noChangeAspect="1"/>
          </p:cNvGraphicFramePr>
          <p:nvPr/>
        </p:nvGraphicFramePr>
        <p:xfrm>
          <a:off x="5364163" y="1341438"/>
          <a:ext cx="2879725" cy="2303462"/>
        </p:xfrm>
        <a:graphic>
          <a:graphicData uri="http://schemas.openxmlformats.org/presentationml/2006/ole">
            <mc:AlternateContent xmlns:mc="http://schemas.openxmlformats.org/markup-compatibility/2006">
              <mc:Choice xmlns:v="urn:schemas-microsoft-com:vml" Requires="v">
                <p:oleObj spid="_x0000_s2467" name="Слайд" r:id="rId7" imgW="4570541" imgH="3427323" progId="PowerPoint.Slide.8">
                  <p:embed/>
                </p:oleObj>
              </mc:Choice>
              <mc:Fallback>
                <p:oleObj name="Слайд" r:id="rId7" imgW="4570541" imgH="3427323" progId="PowerPoint.Slide.8">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l="14095" t="11128" r="15669" b="8295"/>
                      <a:stretch>
                        <a:fillRect/>
                      </a:stretch>
                    </p:blipFill>
                    <p:spPr bwMode="auto">
                      <a:xfrm>
                        <a:off x="5364163" y="1341438"/>
                        <a:ext cx="2879725" cy="230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25"/>
          <p:cNvSpPr>
            <a:spLocks noChangeArrowheads="1"/>
          </p:cNvSpPr>
          <p:nvPr/>
        </p:nvSpPr>
        <p:spPr bwMode="auto">
          <a:xfrm>
            <a:off x="179388" y="4357688"/>
            <a:ext cx="8713787" cy="2311400"/>
          </a:xfrm>
          <a:prstGeom prst="rect">
            <a:avLst/>
          </a:prstGeom>
          <a:solidFill>
            <a:srgbClr val="660066"/>
          </a:solidFill>
          <a:ln w="9525">
            <a:solidFill>
              <a:srgbClr val="000000"/>
            </a:solidFill>
            <a:miter lim="800000"/>
            <a:headEnd/>
            <a:tailEnd/>
          </a:ln>
        </p:spPr>
        <p:txBody>
          <a:bodyPr/>
          <a:lstStyle/>
          <a:p>
            <a:pPr algn="ctr"/>
            <a:r>
              <a:rPr lang="en-US" sz="2400" b="1" dirty="0" err="1" smtClean="0">
                <a:solidFill>
                  <a:schemeClr val="tx2"/>
                </a:solidFill>
              </a:rPr>
              <a:t>Ab</a:t>
            </a:r>
            <a:r>
              <a:rPr lang="en-US" sz="2400" b="1" dirty="0" smtClean="0">
                <a:solidFill>
                  <a:schemeClr val="tx2"/>
                </a:solidFill>
              </a:rPr>
              <a:t>-mediated </a:t>
            </a:r>
            <a:r>
              <a:rPr lang="en-US" sz="2400" b="1" dirty="0">
                <a:solidFill>
                  <a:schemeClr val="tx2"/>
                </a:solidFill>
              </a:rPr>
              <a:t>hydrolysis of allogeneic TG and TPO</a:t>
            </a:r>
          </a:p>
          <a:p>
            <a:pPr algn="just"/>
            <a:r>
              <a:rPr lang="en-US" sz="1600" b="1" dirty="0">
                <a:solidFill>
                  <a:schemeClr val="tx2"/>
                </a:solidFill>
              </a:rPr>
              <a:t>Electrophoresis was done in SDS-PAGE; </a:t>
            </a:r>
            <a:r>
              <a:rPr lang="ru-RU" sz="1600" b="1" i="1" dirty="0">
                <a:solidFill>
                  <a:schemeClr val="tx2"/>
                </a:solidFill>
              </a:rPr>
              <a:t>(А</a:t>
            </a:r>
            <a:r>
              <a:rPr lang="ru-RU" sz="1600" b="1" dirty="0">
                <a:solidFill>
                  <a:schemeClr val="tx2"/>
                </a:solidFill>
              </a:rPr>
              <a:t>) и </a:t>
            </a:r>
            <a:r>
              <a:rPr lang="ru-RU" sz="1600" b="1" i="1" dirty="0">
                <a:solidFill>
                  <a:schemeClr val="tx2"/>
                </a:solidFill>
              </a:rPr>
              <a:t>(</a:t>
            </a:r>
            <a:r>
              <a:rPr lang="en-US" sz="1600" b="1" i="1" dirty="0">
                <a:solidFill>
                  <a:schemeClr val="tx2"/>
                </a:solidFill>
              </a:rPr>
              <a:t>B</a:t>
            </a:r>
            <a:r>
              <a:rPr lang="ru-RU" sz="1600" b="1" i="1" dirty="0">
                <a:solidFill>
                  <a:schemeClr val="tx2"/>
                </a:solidFill>
              </a:rPr>
              <a:t>)</a:t>
            </a:r>
            <a:r>
              <a:rPr lang="ru-RU" sz="1600" b="1" dirty="0">
                <a:solidFill>
                  <a:schemeClr val="tx2"/>
                </a:solidFill>
              </a:rPr>
              <a:t> –</a:t>
            </a:r>
            <a:r>
              <a:rPr lang="en-US" sz="1600" b="1" dirty="0">
                <a:solidFill>
                  <a:schemeClr val="tx2"/>
                </a:solidFill>
              </a:rPr>
              <a:t> electrophoresis of proteolytic products of TG and TPO, respectively; </a:t>
            </a:r>
            <a:r>
              <a:rPr lang="en-US" sz="1600" b="1" i="1" dirty="0">
                <a:solidFill>
                  <a:schemeClr val="tx2"/>
                </a:solidFill>
              </a:rPr>
              <a:t>Lanes </a:t>
            </a:r>
            <a:r>
              <a:rPr lang="ru-RU" sz="1600" b="1" i="1" dirty="0">
                <a:solidFill>
                  <a:schemeClr val="tx2"/>
                </a:solidFill>
              </a:rPr>
              <a:t>(1)</a:t>
            </a:r>
            <a:r>
              <a:rPr lang="ru-RU" sz="1600" b="1" dirty="0">
                <a:solidFill>
                  <a:schemeClr val="tx2"/>
                </a:solidFill>
              </a:rPr>
              <a:t> </a:t>
            </a:r>
            <a:r>
              <a:rPr lang="en-US" sz="1600" b="1" dirty="0" err="1">
                <a:solidFill>
                  <a:schemeClr val="tx2"/>
                </a:solidFill>
              </a:rPr>
              <a:t>amd</a:t>
            </a:r>
            <a:r>
              <a:rPr lang="ru-RU" sz="1600" b="1" dirty="0">
                <a:solidFill>
                  <a:schemeClr val="tx2"/>
                </a:solidFill>
              </a:rPr>
              <a:t> </a:t>
            </a:r>
            <a:r>
              <a:rPr lang="ru-RU" sz="1600" b="1" i="1" dirty="0">
                <a:solidFill>
                  <a:schemeClr val="tx2"/>
                </a:solidFill>
              </a:rPr>
              <a:t>(2)</a:t>
            </a:r>
            <a:r>
              <a:rPr lang="ru-RU" sz="1600" b="1" dirty="0">
                <a:solidFill>
                  <a:schemeClr val="tx2"/>
                </a:solidFill>
              </a:rPr>
              <a:t> – </a:t>
            </a:r>
            <a:r>
              <a:rPr lang="en-US" sz="1600" b="1" dirty="0">
                <a:solidFill>
                  <a:schemeClr val="tx2"/>
                </a:solidFill>
              </a:rPr>
              <a:t>human reference</a:t>
            </a:r>
            <a:r>
              <a:rPr lang="ru-RU" sz="1600" b="1" dirty="0">
                <a:solidFill>
                  <a:schemeClr val="tx2"/>
                </a:solidFill>
              </a:rPr>
              <a:t> ТГ </a:t>
            </a:r>
            <a:r>
              <a:rPr lang="en-US" sz="1600" b="1" dirty="0">
                <a:solidFill>
                  <a:schemeClr val="tx2"/>
                </a:solidFill>
              </a:rPr>
              <a:t>and</a:t>
            </a:r>
            <a:r>
              <a:rPr lang="ru-RU" sz="1600" b="1" dirty="0">
                <a:solidFill>
                  <a:schemeClr val="tx2"/>
                </a:solidFill>
              </a:rPr>
              <a:t> ТРО, </a:t>
            </a:r>
            <a:r>
              <a:rPr lang="en-US" sz="1600" b="1" dirty="0">
                <a:solidFill>
                  <a:schemeClr val="tx2"/>
                </a:solidFill>
              </a:rPr>
              <a:t>respectively</a:t>
            </a:r>
            <a:r>
              <a:rPr lang="ru-RU" sz="1600" b="1" dirty="0">
                <a:solidFill>
                  <a:schemeClr val="tx2"/>
                </a:solidFill>
              </a:rPr>
              <a:t>; </a:t>
            </a:r>
            <a:r>
              <a:rPr lang="en-US" sz="1600" b="1" i="1" dirty="0">
                <a:solidFill>
                  <a:schemeClr val="tx2"/>
                </a:solidFill>
              </a:rPr>
              <a:t>Lanes</a:t>
            </a:r>
            <a:r>
              <a:rPr lang="ru-RU" sz="1600" b="1" i="1" dirty="0">
                <a:solidFill>
                  <a:schemeClr val="tx2"/>
                </a:solidFill>
              </a:rPr>
              <a:t> (2)/(3)</a:t>
            </a:r>
            <a:r>
              <a:rPr lang="ru-RU" sz="1600" b="1" dirty="0">
                <a:solidFill>
                  <a:schemeClr val="tx2"/>
                </a:solidFill>
              </a:rPr>
              <a:t> </a:t>
            </a:r>
            <a:r>
              <a:rPr lang="en-US" sz="1600" b="1" dirty="0">
                <a:solidFill>
                  <a:schemeClr val="tx2"/>
                </a:solidFill>
              </a:rPr>
              <a:t>and</a:t>
            </a:r>
            <a:r>
              <a:rPr lang="ru-RU" sz="1600" b="1" dirty="0">
                <a:solidFill>
                  <a:schemeClr val="tx2"/>
                </a:solidFill>
              </a:rPr>
              <a:t> </a:t>
            </a:r>
            <a:r>
              <a:rPr lang="ru-RU" sz="1600" b="1" i="1" dirty="0">
                <a:solidFill>
                  <a:schemeClr val="tx2"/>
                </a:solidFill>
              </a:rPr>
              <a:t>(4)</a:t>
            </a:r>
            <a:r>
              <a:rPr lang="ru-RU" sz="1600" b="1" dirty="0">
                <a:solidFill>
                  <a:schemeClr val="tx2"/>
                </a:solidFill>
              </a:rPr>
              <a:t> – </a:t>
            </a:r>
            <a:r>
              <a:rPr lang="en-US" sz="1600" b="1" dirty="0">
                <a:solidFill>
                  <a:schemeClr val="tx2"/>
                </a:solidFill>
              </a:rPr>
              <a:t>anti</a:t>
            </a:r>
            <a:r>
              <a:rPr lang="ru-RU" sz="1600" b="1" dirty="0">
                <a:solidFill>
                  <a:schemeClr val="tx2"/>
                </a:solidFill>
              </a:rPr>
              <a:t>-ТГ </a:t>
            </a:r>
            <a:r>
              <a:rPr lang="en-US" sz="1600" b="1" dirty="0" err="1">
                <a:solidFill>
                  <a:schemeClr val="tx2"/>
                </a:solidFill>
              </a:rPr>
              <a:t>autoAbs</a:t>
            </a:r>
            <a:r>
              <a:rPr lang="en-US" sz="1600" b="1" dirty="0">
                <a:solidFill>
                  <a:schemeClr val="tx2"/>
                </a:solidFill>
              </a:rPr>
              <a:t> isolated from sera of AIT and DTG patients, respectively; </a:t>
            </a:r>
            <a:r>
              <a:rPr lang="ru-RU" sz="1600" b="1" i="1" dirty="0">
                <a:solidFill>
                  <a:schemeClr val="tx2"/>
                </a:solidFill>
              </a:rPr>
              <a:t>(6)/(7)</a:t>
            </a:r>
            <a:r>
              <a:rPr lang="en-US" sz="1600" b="1" i="1" dirty="0">
                <a:solidFill>
                  <a:schemeClr val="tx2"/>
                </a:solidFill>
              </a:rPr>
              <a:t>and</a:t>
            </a:r>
            <a:r>
              <a:rPr lang="ru-RU" sz="1600" b="1" dirty="0">
                <a:solidFill>
                  <a:schemeClr val="tx2"/>
                </a:solidFill>
              </a:rPr>
              <a:t>и </a:t>
            </a:r>
            <a:r>
              <a:rPr lang="ru-RU" sz="1600" b="1" i="1" dirty="0">
                <a:solidFill>
                  <a:schemeClr val="tx2"/>
                </a:solidFill>
              </a:rPr>
              <a:t>(8)/(9)</a:t>
            </a:r>
            <a:r>
              <a:rPr lang="ru-RU" sz="1600" b="1" dirty="0">
                <a:solidFill>
                  <a:schemeClr val="tx2"/>
                </a:solidFill>
              </a:rPr>
              <a:t> – </a:t>
            </a:r>
            <a:r>
              <a:rPr lang="en-US" sz="1600" b="1" dirty="0">
                <a:solidFill>
                  <a:schemeClr val="tx2"/>
                </a:solidFill>
              </a:rPr>
              <a:t>anti</a:t>
            </a:r>
            <a:r>
              <a:rPr lang="ru-RU" sz="1600" b="1" dirty="0">
                <a:solidFill>
                  <a:schemeClr val="tx2"/>
                </a:solidFill>
              </a:rPr>
              <a:t>-ТРО </a:t>
            </a:r>
            <a:r>
              <a:rPr lang="en-US" sz="1600" b="1" dirty="0" err="1">
                <a:solidFill>
                  <a:schemeClr val="tx2"/>
                </a:solidFill>
              </a:rPr>
              <a:t>autoAbs</a:t>
            </a:r>
            <a:r>
              <a:rPr lang="en-US" sz="1600" b="1" dirty="0">
                <a:solidFill>
                  <a:schemeClr val="tx2"/>
                </a:solidFill>
              </a:rPr>
              <a:t> isolated from sera of DTG and AIT patients, respectively;</a:t>
            </a:r>
            <a:r>
              <a:rPr lang="ru-RU" sz="1600" b="1" dirty="0">
                <a:solidFill>
                  <a:schemeClr val="tx2"/>
                </a:solidFill>
              </a:rPr>
              <a:t> </a:t>
            </a:r>
            <a:r>
              <a:rPr lang="en-US" sz="1600" b="1" i="1" dirty="0">
                <a:solidFill>
                  <a:schemeClr val="tx2"/>
                </a:solidFill>
              </a:rPr>
              <a:t>TG</a:t>
            </a:r>
            <a:r>
              <a:rPr lang="ru-RU" sz="1600" b="1" dirty="0">
                <a:solidFill>
                  <a:schemeClr val="tx2"/>
                </a:solidFill>
              </a:rPr>
              <a:t> – </a:t>
            </a:r>
            <a:r>
              <a:rPr lang="en-US" sz="1600" b="1" dirty="0" err="1">
                <a:solidFill>
                  <a:schemeClr val="tx2"/>
                </a:solidFill>
              </a:rPr>
              <a:t>thyroglobulin</a:t>
            </a:r>
            <a:r>
              <a:rPr lang="ru-RU" sz="1600" b="1" dirty="0">
                <a:solidFill>
                  <a:schemeClr val="tx2"/>
                </a:solidFill>
              </a:rPr>
              <a:t>; </a:t>
            </a:r>
            <a:r>
              <a:rPr lang="ru-RU" sz="1600" b="1" i="1" dirty="0">
                <a:solidFill>
                  <a:schemeClr val="tx2"/>
                </a:solidFill>
              </a:rPr>
              <a:t>ТРО</a:t>
            </a:r>
            <a:r>
              <a:rPr lang="ru-RU" sz="1600" b="1" dirty="0">
                <a:solidFill>
                  <a:schemeClr val="tx2"/>
                </a:solidFill>
              </a:rPr>
              <a:t> – </a:t>
            </a:r>
            <a:r>
              <a:rPr lang="en-US" sz="1600" b="1" dirty="0">
                <a:solidFill>
                  <a:schemeClr val="tx2"/>
                </a:solidFill>
              </a:rPr>
              <a:t>thyroid </a:t>
            </a:r>
            <a:r>
              <a:rPr lang="en-US" sz="1600" b="1" dirty="0" err="1">
                <a:solidFill>
                  <a:schemeClr val="tx2"/>
                </a:solidFill>
              </a:rPr>
              <a:t>peroxidase</a:t>
            </a:r>
            <a:r>
              <a:rPr lang="ru-RU" sz="1600" b="1" dirty="0">
                <a:solidFill>
                  <a:schemeClr val="tx2"/>
                </a:solidFill>
              </a:rPr>
              <a:t>; </a:t>
            </a:r>
            <a:r>
              <a:rPr lang="ru-RU" sz="1600" b="1" i="1" dirty="0">
                <a:solidFill>
                  <a:schemeClr val="tx2"/>
                </a:solidFill>
              </a:rPr>
              <a:t>А</a:t>
            </a:r>
            <a:r>
              <a:rPr lang="en-US" sz="1600" b="1" i="1" dirty="0" err="1">
                <a:solidFill>
                  <a:schemeClr val="tx2"/>
                </a:solidFill>
              </a:rPr>
              <a:t>bs</a:t>
            </a:r>
            <a:r>
              <a:rPr lang="ru-RU" sz="1600" b="1" dirty="0">
                <a:solidFill>
                  <a:schemeClr val="tx2"/>
                </a:solidFill>
              </a:rPr>
              <a:t> – </a:t>
            </a:r>
            <a:r>
              <a:rPr lang="en-US" sz="1600" b="1" dirty="0">
                <a:solidFill>
                  <a:schemeClr val="tx2"/>
                </a:solidFill>
              </a:rPr>
              <a:t>antibodies</a:t>
            </a:r>
            <a:r>
              <a:rPr lang="ru-RU" sz="1600" b="1" dirty="0">
                <a:solidFill>
                  <a:schemeClr val="tx2"/>
                </a:solidFill>
              </a:rPr>
              <a:t>; </a:t>
            </a:r>
            <a:r>
              <a:rPr lang="en-US" sz="1600" b="1" i="1" dirty="0">
                <a:solidFill>
                  <a:schemeClr val="tx2"/>
                </a:solidFill>
              </a:rPr>
              <a:t>PAGE</a:t>
            </a:r>
            <a:r>
              <a:rPr lang="ru-RU" sz="1600" b="1" dirty="0">
                <a:solidFill>
                  <a:schemeClr val="tx2"/>
                </a:solidFill>
              </a:rPr>
              <a:t> – </a:t>
            </a:r>
            <a:r>
              <a:rPr lang="en-US" sz="1600" b="1" dirty="0" err="1">
                <a:solidFill>
                  <a:schemeClr val="tx2"/>
                </a:solidFill>
              </a:rPr>
              <a:t>polyacrilamide</a:t>
            </a:r>
            <a:r>
              <a:rPr lang="en-US" sz="1600" b="1" dirty="0">
                <a:solidFill>
                  <a:schemeClr val="tx2"/>
                </a:solidFill>
              </a:rPr>
              <a:t> gel</a:t>
            </a:r>
            <a:r>
              <a:rPr lang="ru-RU" sz="1600" b="1" dirty="0">
                <a:solidFill>
                  <a:schemeClr val="tx2"/>
                </a:solidFill>
              </a:rPr>
              <a:t>; </a:t>
            </a:r>
            <a:r>
              <a:rPr lang="en-US" sz="1600" b="1" i="1" dirty="0">
                <a:solidFill>
                  <a:schemeClr val="tx2"/>
                </a:solidFill>
              </a:rPr>
              <a:t>AIT</a:t>
            </a:r>
            <a:r>
              <a:rPr lang="ru-RU" sz="1600" b="1" i="1" dirty="0">
                <a:solidFill>
                  <a:schemeClr val="tx2"/>
                </a:solidFill>
              </a:rPr>
              <a:t> </a:t>
            </a:r>
            <a:r>
              <a:rPr lang="en-US" sz="1600" b="1" i="1" dirty="0">
                <a:solidFill>
                  <a:schemeClr val="tx2"/>
                </a:solidFill>
              </a:rPr>
              <a:t>and</a:t>
            </a:r>
            <a:r>
              <a:rPr lang="ru-RU" sz="1600" b="1" i="1" dirty="0">
                <a:solidFill>
                  <a:schemeClr val="tx2"/>
                </a:solidFill>
              </a:rPr>
              <a:t> </a:t>
            </a:r>
            <a:r>
              <a:rPr lang="en-US" sz="1600" b="1" i="1" dirty="0">
                <a:solidFill>
                  <a:schemeClr val="tx2"/>
                </a:solidFill>
              </a:rPr>
              <a:t>DTG</a:t>
            </a:r>
            <a:r>
              <a:rPr lang="ru-RU" sz="1600" b="1" dirty="0">
                <a:solidFill>
                  <a:schemeClr val="tx2"/>
                </a:solidFill>
              </a:rPr>
              <a:t> – </a:t>
            </a:r>
            <a:r>
              <a:rPr lang="en-US" sz="1600" b="1" dirty="0">
                <a:solidFill>
                  <a:schemeClr val="tx2"/>
                </a:solidFill>
              </a:rPr>
              <a:t>autoimmune </a:t>
            </a:r>
            <a:r>
              <a:rPr lang="en-US" sz="1600" b="1" dirty="0" err="1">
                <a:solidFill>
                  <a:schemeClr val="tx2"/>
                </a:solidFill>
              </a:rPr>
              <a:t>thyroiditis</a:t>
            </a:r>
            <a:r>
              <a:rPr lang="en-US" sz="1600" b="1" dirty="0">
                <a:solidFill>
                  <a:schemeClr val="tx2"/>
                </a:solidFill>
              </a:rPr>
              <a:t> and diffuse toxic goiter, respectively; </a:t>
            </a:r>
            <a:r>
              <a:rPr lang="en-US" sz="1600" b="1" i="1" dirty="0">
                <a:solidFill>
                  <a:schemeClr val="tx2"/>
                </a:solidFill>
              </a:rPr>
              <a:t>HC</a:t>
            </a:r>
            <a:r>
              <a:rPr lang="en-US" sz="1600" b="1" dirty="0">
                <a:solidFill>
                  <a:schemeClr val="tx2"/>
                </a:solidFill>
              </a:rPr>
              <a:t> – healthy controls; </a:t>
            </a:r>
            <a:r>
              <a:rPr lang="ru-RU" sz="1600" b="1" i="1" dirty="0">
                <a:solidFill>
                  <a:schemeClr val="tx2"/>
                </a:solidFill>
              </a:rPr>
              <a:t>SDS</a:t>
            </a:r>
            <a:r>
              <a:rPr lang="ru-RU" sz="1600" b="1" dirty="0">
                <a:solidFill>
                  <a:schemeClr val="tx2"/>
                </a:solidFill>
              </a:rPr>
              <a:t> – </a:t>
            </a:r>
            <a:r>
              <a:rPr lang="en-US" sz="1600" b="1" dirty="0">
                <a:solidFill>
                  <a:schemeClr val="tx2"/>
                </a:solidFill>
              </a:rPr>
              <a:t>sodium </a:t>
            </a:r>
            <a:r>
              <a:rPr lang="en-US" sz="1600" b="1" dirty="0" err="1">
                <a:solidFill>
                  <a:schemeClr val="tx2"/>
                </a:solidFill>
              </a:rPr>
              <a:t>dodecyl</a:t>
            </a:r>
            <a:r>
              <a:rPr lang="en-US" sz="1600" b="1" dirty="0">
                <a:solidFill>
                  <a:schemeClr val="tx2"/>
                </a:solidFill>
              </a:rPr>
              <a:t> </a:t>
            </a:r>
            <a:r>
              <a:rPr lang="en-US" sz="1600" b="1" dirty="0" err="1">
                <a:solidFill>
                  <a:schemeClr val="tx2"/>
                </a:solidFill>
              </a:rPr>
              <a:t>sulphate</a:t>
            </a:r>
            <a:endParaRPr lang="ru-RU" sz="1600" b="1" dirty="0">
              <a:solidFill>
                <a:schemeClr val="tx2"/>
              </a:solidFill>
            </a:endParaRPr>
          </a:p>
        </p:txBody>
      </p:sp>
      <p:sp>
        <p:nvSpPr>
          <p:cNvPr id="48154" name="Rectangle 26"/>
          <p:cNvSpPr>
            <a:spLocks noChangeArrowheads="1"/>
          </p:cNvSpPr>
          <p:nvPr/>
        </p:nvSpPr>
        <p:spPr bwMode="auto">
          <a:xfrm>
            <a:off x="2195513" y="3789363"/>
            <a:ext cx="504825" cy="360362"/>
          </a:xfrm>
          <a:prstGeom prst="rect">
            <a:avLst/>
          </a:prstGeom>
          <a:gradFill rotWithShape="1">
            <a:gsLst>
              <a:gs pos="0">
                <a:srgbClr val="800080">
                  <a:gamma/>
                  <a:shade val="46275"/>
                  <a:invGamma/>
                </a:srgbClr>
              </a:gs>
              <a:gs pos="50000">
                <a:srgbClr val="800080"/>
              </a:gs>
              <a:gs pos="100000">
                <a:srgbClr val="800080">
                  <a:gamma/>
                  <a:shade val="46275"/>
                  <a:invGamma/>
                </a:srgbClr>
              </a:gs>
            </a:gsLst>
            <a:lin ang="5400000" scaled="1"/>
          </a:gradFill>
          <a:ln w="9525">
            <a:solidFill>
              <a:srgbClr val="000000"/>
            </a:solidFill>
            <a:miter lim="800000"/>
            <a:headEnd/>
            <a:tailEnd/>
          </a:ln>
        </p:spPr>
        <p:txBody>
          <a:bodyPr/>
          <a:lstStyle/>
          <a:p>
            <a:pPr algn="ctr">
              <a:spcAft>
                <a:spcPts val="1000"/>
              </a:spcAft>
              <a:defRPr/>
            </a:pPr>
            <a:r>
              <a:rPr lang="ru-RU" sz="1600" b="1" i="1" dirty="0">
                <a:solidFill>
                  <a:srgbClr val="FFFF99"/>
                </a:solidFill>
                <a:latin typeface="+mj-lt"/>
              </a:rPr>
              <a:t>(А</a:t>
            </a:r>
            <a:r>
              <a:rPr lang="ru-RU" b="1" i="1" dirty="0">
                <a:solidFill>
                  <a:srgbClr val="FFFF99"/>
                </a:solidFill>
                <a:latin typeface="+mj-lt"/>
              </a:rPr>
              <a:t>)</a:t>
            </a:r>
            <a:endParaRPr lang="ru-RU" dirty="0">
              <a:latin typeface="+mj-lt"/>
            </a:endParaRPr>
          </a:p>
        </p:txBody>
      </p:sp>
      <p:sp>
        <p:nvSpPr>
          <p:cNvPr id="25" name="Rectangle 26"/>
          <p:cNvSpPr>
            <a:spLocks noChangeArrowheads="1"/>
          </p:cNvSpPr>
          <p:nvPr/>
        </p:nvSpPr>
        <p:spPr bwMode="auto">
          <a:xfrm>
            <a:off x="6659563" y="3789363"/>
            <a:ext cx="504825" cy="360362"/>
          </a:xfrm>
          <a:prstGeom prst="rect">
            <a:avLst/>
          </a:prstGeom>
          <a:gradFill rotWithShape="1">
            <a:gsLst>
              <a:gs pos="0">
                <a:srgbClr val="800080">
                  <a:gamma/>
                  <a:shade val="46275"/>
                  <a:invGamma/>
                </a:srgbClr>
              </a:gs>
              <a:gs pos="50000">
                <a:srgbClr val="800080"/>
              </a:gs>
              <a:gs pos="100000">
                <a:srgbClr val="800080">
                  <a:gamma/>
                  <a:shade val="46275"/>
                  <a:invGamma/>
                </a:srgbClr>
              </a:gs>
            </a:gsLst>
            <a:lin ang="5400000" scaled="1"/>
          </a:gradFill>
          <a:ln w="9525">
            <a:solidFill>
              <a:srgbClr val="000000"/>
            </a:solidFill>
            <a:miter lim="800000"/>
            <a:headEnd/>
            <a:tailEnd/>
          </a:ln>
        </p:spPr>
        <p:txBody>
          <a:bodyPr/>
          <a:lstStyle/>
          <a:p>
            <a:pPr algn="ctr">
              <a:spcAft>
                <a:spcPts val="1000"/>
              </a:spcAft>
              <a:defRPr/>
            </a:pPr>
            <a:r>
              <a:rPr lang="ru-RU" sz="1600" b="1" i="1" dirty="0">
                <a:solidFill>
                  <a:srgbClr val="FFFF99"/>
                </a:solidFill>
                <a:latin typeface="+mj-lt"/>
              </a:rPr>
              <a:t>(</a:t>
            </a:r>
            <a:r>
              <a:rPr lang="en-US" sz="1600" b="1" i="1" dirty="0">
                <a:solidFill>
                  <a:srgbClr val="FFFF99"/>
                </a:solidFill>
                <a:latin typeface="+mj-lt"/>
              </a:rPr>
              <a:t>B</a:t>
            </a:r>
            <a:r>
              <a:rPr lang="ru-RU" b="1" i="1" dirty="0">
                <a:solidFill>
                  <a:srgbClr val="FFFF99"/>
                </a:solidFill>
                <a:latin typeface="+mj-lt"/>
              </a:rPr>
              <a:t>)</a:t>
            </a:r>
            <a:endParaRPr lang="ru-RU" dirty="0">
              <a:latin typeface="+mj-lt"/>
            </a:endParaRPr>
          </a:p>
        </p:txBody>
      </p:sp>
      <p:sp>
        <p:nvSpPr>
          <p:cNvPr id="2056" name="Rectangle 27"/>
          <p:cNvSpPr>
            <a:spLocks noChangeArrowheads="1"/>
          </p:cNvSpPr>
          <p:nvPr/>
        </p:nvSpPr>
        <p:spPr bwMode="auto">
          <a:xfrm>
            <a:off x="468313" y="1484313"/>
            <a:ext cx="476250" cy="360362"/>
          </a:xfrm>
          <a:prstGeom prst="rect">
            <a:avLst/>
          </a:prstGeom>
          <a:solidFill>
            <a:srgbClr val="FF0000"/>
          </a:solidFill>
          <a:ln w="9525">
            <a:solidFill>
              <a:srgbClr val="000000"/>
            </a:solidFill>
            <a:miter lim="800000"/>
            <a:headEnd/>
            <a:tailEnd/>
          </a:ln>
        </p:spPr>
        <p:txBody>
          <a:bodyPr/>
          <a:lstStyle/>
          <a:p>
            <a:pPr algn="ctr">
              <a:spcAft>
                <a:spcPts val="1000"/>
              </a:spcAft>
            </a:pPr>
            <a:r>
              <a:rPr lang="ru-RU" sz="1600" b="1">
                <a:solidFill>
                  <a:srgbClr val="FFFFFF"/>
                </a:solidFill>
                <a:latin typeface="Calibri" pitchFamily="34" charset="0"/>
              </a:rPr>
              <a:t>Т</a:t>
            </a:r>
            <a:r>
              <a:rPr lang="en-US" sz="1600" b="1">
                <a:solidFill>
                  <a:srgbClr val="FFFFFF"/>
                </a:solidFill>
                <a:latin typeface="Calibri" pitchFamily="34" charset="0"/>
              </a:rPr>
              <a:t>G</a:t>
            </a:r>
            <a:endParaRPr lang="ru-RU" sz="1600"/>
          </a:p>
        </p:txBody>
      </p:sp>
      <p:sp>
        <p:nvSpPr>
          <p:cNvPr id="2057" name="Rectangle 27"/>
          <p:cNvSpPr>
            <a:spLocks noChangeArrowheads="1"/>
          </p:cNvSpPr>
          <p:nvPr/>
        </p:nvSpPr>
        <p:spPr bwMode="auto">
          <a:xfrm>
            <a:off x="4716463" y="1628775"/>
            <a:ext cx="547687" cy="360363"/>
          </a:xfrm>
          <a:prstGeom prst="rect">
            <a:avLst/>
          </a:prstGeom>
          <a:solidFill>
            <a:srgbClr val="FF0000"/>
          </a:solidFill>
          <a:ln w="9525">
            <a:solidFill>
              <a:srgbClr val="000000"/>
            </a:solidFill>
            <a:miter lim="800000"/>
            <a:headEnd/>
            <a:tailEnd/>
          </a:ln>
        </p:spPr>
        <p:txBody>
          <a:bodyPr/>
          <a:lstStyle/>
          <a:p>
            <a:pPr algn="ctr">
              <a:spcAft>
                <a:spcPts val="1000"/>
              </a:spcAft>
            </a:pPr>
            <a:r>
              <a:rPr lang="ru-RU" sz="1600" b="1">
                <a:solidFill>
                  <a:srgbClr val="FFFFFF"/>
                </a:solidFill>
                <a:latin typeface="Calibri" pitchFamily="34" charset="0"/>
              </a:rPr>
              <a:t>Т</a:t>
            </a:r>
            <a:r>
              <a:rPr lang="en-US" sz="1600" b="1">
                <a:solidFill>
                  <a:srgbClr val="FFFFFF"/>
                </a:solidFill>
                <a:latin typeface="Calibri" pitchFamily="34" charset="0"/>
              </a:rPr>
              <a:t>PO</a:t>
            </a:r>
            <a:endParaRPr lang="ru-RU" sz="1600"/>
          </a:p>
        </p:txBody>
      </p:sp>
      <p:sp>
        <p:nvSpPr>
          <p:cNvPr id="48158" name="Rectangle 30"/>
          <p:cNvSpPr>
            <a:spLocks noChangeArrowheads="1"/>
          </p:cNvSpPr>
          <p:nvPr/>
        </p:nvSpPr>
        <p:spPr bwMode="auto">
          <a:xfrm>
            <a:off x="1187450" y="908050"/>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ru-RU" sz="1400" b="1" dirty="0">
                <a:solidFill>
                  <a:schemeClr val="bg2"/>
                </a:solidFill>
                <a:latin typeface="+mj-lt"/>
              </a:rPr>
              <a:t>1</a:t>
            </a:r>
            <a:endParaRPr lang="ru-RU" sz="1400" dirty="0">
              <a:solidFill>
                <a:schemeClr val="bg2"/>
              </a:solidFill>
              <a:latin typeface="+mj-lt"/>
            </a:endParaRPr>
          </a:p>
        </p:txBody>
      </p:sp>
      <p:sp>
        <p:nvSpPr>
          <p:cNvPr id="31" name="Rectangle 30"/>
          <p:cNvSpPr>
            <a:spLocks noChangeArrowheads="1"/>
          </p:cNvSpPr>
          <p:nvPr/>
        </p:nvSpPr>
        <p:spPr bwMode="auto">
          <a:xfrm>
            <a:off x="1908175" y="908050"/>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2</a:t>
            </a:r>
            <a:endParaRPr lang="ru-RU" sz="1400" dirty="0">
              <a:solidFill>
                <a:schemeClr val="bg2"/>
              </a:solidFill>
              <a:latin typeface="+mj-lt"/>
            </a:endParaRPr>
          </a:p>
        </p:txBody>
      </p:sp>
      <p:sp>
        <p:nvSpPr>
          <p:cNvPr id="32" name="Rectangle 30"/>
          <p:cNvSpPr>
            <a:spLocks noChangeArrowheads="1"/>
          </p:cNvSpPr>
          <p:nvPr/>
        </p:nvSpPr>
        <p:spPr bwMode="auto">
          <a:xfrm>
            <a:off x="3276600" y="908050"/>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4</a:t>
            </a:r>
            <a:endParaRPr lang="ru-RU" sz="1400" dirty="0">
              <a:solidFill>
                <a:schemeClr val="bg2"/>
              </a:solidFill>
              <a:latin typeface="+mj-lt"/>
            </a:endParaRPr>
          </a:p>
        </p:txBody>
      </p:sp>
      <p:sp>
        <p:nvSpPr>
          <p:cNvPr id="33" name="Rectangle 30"/>
          <p:cNvSpPr>
            <a:spLocks noChangeArrowheads="1"/>
          </p:cNvSpPr>
          <p:nvPr/>
        </p:nvSpPr>
        <p:spPr bwMode="auto">
          <a:xfrm>
            <a:off x="2627313" y="908050"/>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3</a:t>
            </a:r>
            <a:endParaRPr lang="ru-RU" sz="1400" dirty="0">
              <a:solidFill>
                <a:schemeClr val="bg2"/>
              </a:solidFill>
              <a:latin typeface="+mj-lt"/>
            </a:endParaRPr>
          </a:p>
        </p:txBody>
      </p:sp>
      <p:sp>
        <p:nvSpPr>
          <p:cNvPr id="34" name="Rectangle 30"/>
          <p:cNvSpPr>
            <a:spLocks noChangeArrowheads="1"/>
          </p:cNvSpPr>
          <p:nvPr/>
        </p:nvSpPr>
        <p:spPr bwMode="auto">
          <a:xfrm>
            <a:off x="5508625" y="981075"/>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5</a:t>
            </a:r>
            <a:endParaRPr lang="ru-RU" sz="1400" dirty="0">
              <a:solidFill>
                <a:schemeClr val="bg2"/>
              </a:solidFill>
              <a:latin typeface="+mj-lt"/>
            </a:endParaRPr>
          </a:p>
        </p:txBody>
      </p:sp>
      <p:sp>
        <p:nvSpPr>
          <p:cNvPr id="35" name="Rectangle 30"/>
          <p:cNvSpPr>
            <a:spLocks noChangeArrowheads="1"/>
          </p:cNvSpPr>
          <p:nvPr/>
        </p:nvSpPr>
        <p:spPr bwMode="auto">
          <a:xfrm>
            <a:off x="6084888" y="981075"/>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6</a:t>
            </a:r>
            <a:endParaRPr lang="ru-RU" sz="1400" dirty="0">
              <a:solidFill>
                <a:schemeClr val="bg2"/>
              </a:solidFill>
              <a:latin typeface="+mj-lt"/>
            </a:endParaRPr>
          </a:p>
        </p:txBody>
      </p:sp>
      <p:sp>
        <p:nvSpPr>
          <p:cNvPr id="36" name="Rectangle 30"/>
          <p:cNvSpPr>
            <a:spLocks noChangeArrowheads="1"/>
          </p:cNvSpPr>
          <p:nvPr/>
        </p:nvSpPr>
        <p:spPr bwMode="auto">
          <a:xfrm>
            <a:off x="6659563" y="981075"/>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7</a:t>
            </a:r>
            <a:endParaRPr lang="ru-RU" sz="1400" dirty="0">
              <a:solidFill>
                <a:schemeClr val="bg2"/>
              </a:solidFill>
              <a:latin typeface="+mj-lt"/>
            </a:endParaRPr>
          </a:p>
        </p:txBody>
      </p:sp>
      <p:sp>
        <p:nvSpPr>
          <p:cNvPr id="37" name="Rectangle 30"/>
          <p:cNvSpPr>
            <a:spLocks noChangeArrowheads="1"/>
          </p:cNvSpPr>
          <p:nvPr/>
        </p:nvSpPr>
        <p:spPr bwMode="auto">
          <a:xfrm>
            <a:off x="7308850" y="981075"/>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8</a:t>
            </a:r>
            <a:endParaRPr lang="ru-RU" sz="1400" dirty="0">
              <a:solidFill>
                <a:schemeClr val="bg2"/>
              </a:solidFill>
              <a:latin typeface="+mj-lt"/>
            </a:endParaRPr>
          </a:p>
        </p:txBody>
      </p:sp>
      <p:sp>
        <p:nvSpPr>
          <p:cNvPr id="38" name="Rectangle 30"/>
          <p:cNvSpPr>
            <a:spLocks noChangeArrowheads="1"/>
          </p:cNvSpPr>
          <p:nvPr/>
        </p:nvSpPr>
        <p:spPr bwMode="auto">
          <a:xfrm>
            <a:off x="7812088" y="981075"/>
            <a:ext cx="257175" cy="254000"/>
          </a:xfrm>
          <a:prstGeom prst="rect">
            <a:avLst/>
          </a:prstGeom>
          <a:solidFill>
            <a:srgbClr val="FFCC00"/>
          </a:solidFill>
          <a:ln w="9525">
            <a:solidFill>
              <a:srgbClr val="000000"/>
            </a:solidFill>
            <a:miter lim="800000"/>
            <a:headEnd/>
            <a:tailEnd/>
          </a:ln>
        </p:spPr>
        <p:txBody>
          <a:bodyPr/>
          <a:lstStyle/>
          <a:p>
            <a:pPr algn="ctr">
              <a:spcAft>
                <a:spcPts val="1000"/>
              </a:spcAft>
              <a:defRPr/>
            </a:pPr>
            <a:r>
              <a:rPr lang="en-US" sz="1400" b="1" dirty="0">
                <a:solidFill>
                  <a:schemeClr val="bg2"/>
                </a:solidFill>
                <a:latin typeface="+mj-lt"/>
              </a:rPr>
              <a:t>9</a:t>
            </a:r>
            <a:endParaRPr lang="ru-RU" sz="1400" dirty="0">
              <a:solidFill>
                <a:schemeClr val="bg2"/>
              </a:solidFill>
              <a:latin typeface="+mj-lt"/>
            </a:endParaRPr>
          </a:p>
        </p:txBody>
      </p:sp>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323850" y="188913"/>
            <a:ext cx="8640763" cy="576262"/>
          </a:xfrm>
          <a:solidFill>
            <a:srgbClr val="C00000"/>
          </a:solidFill>
          <a:ln w="28575">
            <a:solidFill>
              <a:srgbClr val="FFFF00"/>
            </a:solidFill>
          </a:ln>
        </p:spPr>
        <p:txBody>
          <a:bodyPr/>
          <a:lstStyle/>
          <a:p>
            <a:pPr>
              <a:defRPr/>
            </a:pPr>
            <a:r>
              <a:rPr lang="en-US" sz="2800" dirty="0" err="1" smtClean="0">
                <a:solidFill>
                  <a:schemeClr val="tx1"/>
                </a:solidFill>
              </a:rPr>
              <a:t>Ab</a:t>
            </a:r>
            <a:r>
              <a:rPr lang="en-US" sz="2800" dirty="0" smtClean="0">
                <a:solidFill>
                  <a:schemeClr val="tx1"/>
                </a:solidFill>
              </a:rPr>
              <a:t>-proteases in autoimmune myocarditis</a:t>
            </a:r>
            <a:endParaRPr lang="ru-RU" sz="2800" dirty="0" smtClean="0">
              <a:solidFill>
                <a:schemeClr val="tx1"/>
              </a:solidFill>
            </a:endParaRPr>
          </a:p>
        </p:txBody>
      </p:sp>
      <p:graphicFrame>
        <p:nvGraphicFramePr>
          <p:cNvPr id="3074" name="Object 4"/>
          <p:cNvGraphicFramePr>
            <a:graphicFrameLocks noGrp="1" noChangeAspect="1"/>
          </p:cNvGraphicFramePr>
          <p:nvPr>
            <p:ph idx="1"/>
            <p:extLst>
              <p:ext uri="{D42A27DB-BD31-4B8C-83A1-F6EECF244321}">
                <p14:modId xmlns:p14="http://schemas.microsoft.com/office/powerpoint/2010/main" val="4211775663"/>
              </p:ext>
            </p:extLst>
          </p:nvPr>
        </p:nvGraphicFramePr>
        <p:xfrm>
          <a:off x="285750" y="858838"/>
          <a:ext cx="8566150" cy="6746626"/>
        </p:xfrm>
        <a:graphic>
          <a:graphicData uri="http://schemas.openxmlformats.org/presentationml/2006/ole">
            <mc:AlternateContent xmlns:mc="http://schemas.openxmlformats.org/markup-compatibility/2006">
              <mc:Choice xmlns:v="urn:schemas-microsoft-com:vml" Requires="v">
                <p:oleObj spid="_x0000_s3282" name="Document" r:id="rId4" imgW="6368629" imgH="6103640" progId="Word.Document.8">
                  <p:embed/>
                </p:oleObj>
              </mc:Choice>
              <mc:Fallback>
                <p:oleObj name="Document" r:id="rId4" imgW="6368629" imgH="6103640" progId="Word.Document.8">
                  <p:embed/>
                  <p:pic>
                    <p:nvPicPr>
                      <p:cNvPr id="0" name="Picture 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858838"/>
                        <a:ext cx="8566150" cy="6746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427288" y="3347463"/>
            <a:ext cx="9193213" cy="504826"/>
          </a:xfrm>
          <a:prstGeom prst="rect">
            <a:avLst/>
          </a:prstGeom>
          <a:noFill/>
          <a:ln w="9525">
            <a:noFill/>
            <a:miter lim="800000"/>
            <a:headEnd/>
            <a:tailEnd/>
          </a:ln>
          <a:effectLst/>
        </p:spPr>
        <p:txBody>
          <a:bodyPr/>
          <a:lstStyle/>
          <a:p>
            <a:pPr algn="ctr" eaLnBrk="0" hangingPunct="0">
              <a:spcBef>
                <a:spcPct val="20000"/>
              </a:spcBef>
            </a:pPr>
            <a:endParaRPr lang="de-DE" sz="2600" b="1" dirty="0">
              <a:solidFill>
                <a:srgbClr val="FFFFFF"/>
              </a:solidFill>
              <a:latin typeface="Times New Roman" pitchFamily="18" charset="0"/>
            </a:endParaRPr>
          </a:p>
        </p:txBody>
      </p:sp>
      <p:sp>
        <p:nvSpPr>
          <p:cNvPr id="2" name="Прямоугольник 1"/>
          <p:cNvSpPr/>
          <p:nvPr/>
        </p:nvSpPr>
        <p:spPr>
          <a:xfrm>
            <a:off x="141288" y="188640"/>
            <a:ext cx="8751192" cy="6463308"/>
          </a:xfrm>
          <a:prstGeom prst="rect">
            <a:avLst/>
          </a:prstGeom>
          <a:solidFill>
            <a:srgbClr val="C00000"/>
          </a:solidFill>
        </p:spPr>
        <p:txBody>
          <a:bodyPr wrap="square">
            <a:spAutoFit/>
          </a:bodyPr>
          <a:lstStyle/>
          <a:p>
            <a:pPr algn="ctr"/>
            <a:r>
              <a:rPr lang="en-US" sz="2600" b="1" dirty="0">
                <a:solidFill>
                  <a:schemeClr val="bg1"/>
                </a:solidFill>
              </a:rPr>
              <a:t>New </a:t>
            </a:r>
            <a:r>
              <a:rPr lang="en-US" sz="2600" b="1" i="1" dirty="0">
                <a:solidFill>
                  <a:srgbClr val="FFFF00"/>
                </a:solidFill>
              </a:rPr>
              <a:t>preventive therapies </a:t>
            </a:r>
            <a:r>
              <a:rPr lang="en-US" sz="2600" b="1" dirty="0">
                <a:solidFill>
                  <a:schemeClr val="bg1"/>
                </a:solidFill>
              </a:rPr>
              <a:t>for autoimmune and inflammatory diseases </a:t>
            </a:r>
            <a:r>
              <a:rPr lang="en-US" sz="2600" b="1" dirty="0" smtClean="0">
                <a:solidFill>
                  <a:schemeClr val="bg1"/>
                </a:solidFill>
              </a:rPr>
              <a:t>require</a:t>
            </a:r>
          </a:p>
          <a:p>
            <a:pPr algn="ctr"/>
            <a:r>
              <a:rPr lang="en-US" sz="2600" b="1" dirty="0" smtClean="0">
                <a:solidFill>
                  <a:schemeClr val="bg1"/>
                </a:solidFill>
              </a:rPr>
              <a:t>greater </a:t>
            </a:r>
            <a:r>
              <a:rPr lang="en-US" sz="2600" b="1" dirty="0">
                <a:solidFill>
                  <a:schemeClr val="bg1"/>
                </a:solidFill>
              </a:rPr>
              <a:t>understanding of </a:t>
            </a:r>
            <a:r>
              <a:rPr lang="en-US" sz="2600" b="1" i="1" dirty="0">
                <a:solidFill>
                  <a:srgbClr val="FFFF00"/>
                </a:solidFill>
              </a:rPr>
              <a:t>patient</a:t>
            </a:r>
            <a:r>
              <a:rPr lang="en-US" sz="2600" b="1" dirty="0">
                <a:solidFill>
                  <a:schemeClr val="bg1"/>
                </a:solidFill>
              </a:rPr>
              <a:t> </a:t>
            </a:r>
            <a:r>
              <a:rPr lang="en-US" sz="2600" b="1" dirty="0" smtClean="0">
                <a:solidFill>
                  <a:schemeClr val="bg1"/>
                </a:solidFill>
              </a:rPr>
              <a:t>or</a:t>
            </a:r>
          </a:p>
          <a:p>
            <a:pPr algn="ctr"/>
            <a:r>
              <a:rPr lang="en-US" sz="2600" b="1" i="1" dirty="0" smtClean="0">
                <a:solidFill>
                  <a:srgbClr val="FFFF00"/>
                </a:solidFill>
              </a:rPr>
              <a:t>persons-at-risks</a:t>
            </a:r>
            <a:r>
              <a:rPr lang="en-US" sz="2600" b="1" dirty="0" smtClean="0">
                <a:solidFill>
                  <a:schemeClr val="bg1"/>
                </a:solidFill>
              </a:rPr>
              <a:t> </a:t>
            </a:r>
            <a:r>
              <a:rPr lang="en-US" sz="2600" b="1" dirty="0">
                <a:solidFill>
                  <a:schemeClr val="bg1"/>
                </a:solidFill>
              </a:rPr>
              <a:t>subsets and the </a:t>
            </a:r>
            <a:r>
              <a:rPr lang="en-US" sz="2600" b="1" dirty="0" smtClean="0">
                <a:solidFill>
                  <a:schemeClr val="bg1"/>
                </a:solidFill>
              </a:rPr>
              <a:t>ability</a:t>
            </a:r>
          </a:p>
          <a:p>
            <a:pPr algn="ctr"/>
            <a:r>
              <a:rPr lang="en-US" sz="2600" b="1" i="1" dirty="0" smtClean="0">
                <a:solidFill>
                  <a:srgbClr val="FFFF00"/>
                </a:solidFill>
              </a:rPr>
              <a:t>to </a:t>
            </a:r>
            <a:r>
              <a:rPr lang="en-US" sz="2600" b="1" i="1" dirty="0">
                <a:solidFill>
                  <a:srgbClr val="FFFF00"/>
                </a:solidFill>
              </a:rPr>
              <a:t>personalize </a:t>
            </a:r>
            <a:r>
              <a:rPr lang="en-US" sz="2600" b="1" dirty="0">
                <a:solidFill>
                  <a:schemeClr val="bg1"/>
                </a:solidFill>
              </a:rPr>
              <a:t>targeted therapies for either </a:t>
            </a:r>
            <a:r>
              <a:rPr lang="en-US" sz="2600" b="1" dirty="0" smtClean="0">
                <a:solidFill>
                  <a:schemeClr val="bg1"/>
                </a:solidFill>
              </a:rPr>
              <a:t>of</a:t>
            </a:r>
          </a:p>
          <a:p>
            <a:pPr algn="ctr"/>
            <a:r>
              <a:rPr lang="en-US" sz="2600" b="1" dirty="0" smtClean="0">
                <a:solidFill>
                  <a:schemeClr val="bg1"/>
                </a:solidFill>
              </a:rPr>
              <a:t>those subsets.</a:t>
            </a:r>
          </a:p>
          <a:p>
            <a:pPr algn="ctr"/>
            <a:endParaRPr lang="en-US" sz="1200" b="1" dirty="0">
              <a:solidFill>
                <a:schemeClr val="bg1"/>
              </a:solidFill>
            </a:endParaRPr>
          </a:p>
          <a:p>
            <a:pPr algn="ctr"/>
            <a:r>
              <a:rPr lang="en-US" sz="2600" b="1" dirty="0" smtClean="0">
                <a:solidFill>
                  <a:schemeClr val="bg1"/>
                </a:solidFill>
              </a:rPr>
              <a:t>To </a:t>
            </a:r>
            <a:r>
              <a:rPr lang="en-US" sz="2600" b="1" dirty="0">
                <a:solidFill>
                  <a:schemeClr val="bg1"/>
                </a:solidFill>
              </a:rPr>
              <a:t>secure the promising future for the </a:t>
            </a:r>
            <a:r>
              <a:rPr lang="en-US" sz="2600" b="1" dirty="0" smtClean="0">
                <a:solidFill>
                  <a:schemeClr val="bg1"/>
                </a:solidFill>
              </a:rPr>
              <a:t>trend,</a:t>
            </a:r>
          </a:p>
          <a:p>
            <a:pPr algn="ctr"/>
            <a:r>
              <a:rPr lang="en-US" sz="2600" b="1" dirty="0" smtClean="0">
                <a:solidFill>
                  <a:schemeClr val="bg1"/>
                </a:solidFill>
              </a:rPr>
              <a:t>a </a:t>
            </a:r>
            <a:r>
              <a:rPr lang="en-US" sz="2600" b="1" dirty="0">
                <a:solidFill>
                  <a:schemeClr val="bg1"/>
                </a:solidFill>
              </a:rPr>
              <a:t>key effort in the modern healthcare </a:t>
            </a:r>
            <a:r>
              <a:rPr lang="en-US" sz="2600" b="1" dirty="0" smtClean="0">
                <a:solidFill>
                  <a:schemeClr val="bg1"/>
                </a:solidFill>
              </a:rPr>
              <a:t>strategy</a:t>
            </a:r>
          </a:p>
          <a:p>
            <a:pPr algn="ctr"/>
            <a:r>
              <a:rPr lang="en-US" sz="2600" b="1" dirty="0" smtClean="0">
                <a:solidFill>
                  <a:schemeClr val="bg1"/>
                </a:solidFill>
              </a:rPr>
              <a:t>to </a:t>
            </a:r>
            <a:r>
              <a:rPr lang="en-US" sz="2600" b="1" dirty="0">
                <a:solidFill>
                  <a:schemeClr val="bg1"/>
                </a:solidFill>
              </a:rPr>
              <a:t>implement PPPM (predictive, preventive and personalized medicine) into the </a:t>
            </a:r>
            <a:r>
              <a:rPr lang="en-US" sz="2600" b="1" dirty="0" smtClean="0">
                <a:solidFill>
                  <a:schemeClr val="bg1"/>
                </a:solidFill>
              </a:rPr>
              <a:t>practice</a:t>
            </a:r>
          </a:p>
          <a:p>
            <a:pPr algn="ctr"/>
            <a:r>
              <a:rPr lang="en-US" sz="2600" b="1" dirty="0" smtClean="0">
                <a:solidFill>
                  <a:schemeClr val="bg1"/>
                </a:solidFill>
              </a:rPr>
              <a:t>should </a:t>
            </a:r>
            <a:r>
              <a:rPr lang="en-US" sz="2600" b="1" dirty="0">
                <a:solidFill>
                  <a:schemeClr val="bg1"/>
                </a:solidFill>
              </a:rPr>
              <a:t>have been </a:t>
            </a:r>
            <a:r>
              <a:rPr lang="en-US" sz="2600" b="1" dirty="0" smtClean="0">
                <a:solidFill>
                  <a:schemeClr val="bg1"/>
                </a:solidFill>
              </a:rPr>
              <a:t>made!</a:t>
            </a:r>
          </a:p>
          <a:p>
            <a:pPr algn="ctr"/>
            <a:endParaRPr lang="en-US" sz="1200" b="1" dirty="0">
              <a:solidFill>
                <a:schemeClr val="bg1"/>
              </a:solidFill>
            </a:endParaRPr>
          </a:p>
          <a:p>
            <a:pPr algn="ctr"/>
            <a:r>
              <a:rPr lang="en-US" sz="2600" b="1" dirty="0" smtClean="0">
                <a:solidFill>
                  <a:schemeClr val="bg1"/>
                </a:solidFill>
              </a:rPr>
              <a:t>In </a:t>
            </a:r>
            <a:r>
              <a:rPr lang="en-US" sz="2600" b="1" dirty="0">
                <a:solidFill>
                  <a:schemeClr val="bg1"/>
                </a:solidFill>
              </a:rPr>
              <a:t>this sense, the identification and application of </a:t>
            </a:r>
            <a:r>
              <a:rPr lang="en-US" sz="2600" b="1" i="1" dirty="0">
                <a:solidFill>
                  <a:srgbClr val="FFFF00"/>
                </a:solidFill>
              </a:rPr>
              <a:t>diagnostic, predictive </a:t>
            </a:r>
            <a:r>
              <a:rPr lang="en-US" sz="2600" b="1" dirty="0">
                <a:solidFill>
                  <a:schemeClr val="bg1"/>
                </a:solidFill>
              </a:rPr>
              <a:t>and </a:t>
            </a:r>
            <a:r>
              <a:rPr lang="en-US" sz="2600" b="1" i="1" dirty="0">
                <a:solidFill>
                  <a:srgbClr val="FFFF00"/>
                </a:solidFill>
              </a:rPr>
              <a:t>prognostic</a:t>
            </a:r>
            <a:r>
              <a:rPr lang="en-US" sz="2600" b="1" dirty="0">
                <a:solidFill>
                  <a:schemeClr val="bg1"/>
                </a:solidFill>
              </a:rPr>
              <a:t> biomarkers remains the holy grail of PPPM-related </a:t>
            </a:r>
            <a:r>
              <a:rPr lang="en-US" sz="2600" b="1" dirty="0" smtClean="0">
                <a:solidFill>
                  <a:schemeClr val="bg1"/>
                </a:solidFill>
              </a:rPr>
              <a:t>platforms, algorithms and protocols.</a:t>
            </a:r>
            <a:endParaRPr lang="ru-RU" sz="2600" b="1" dirty="0">
              <a:solidFill>
                <a:schemeClr val="bg1"/>
              </a:solidFill>
            </a:endParaRPr>
          </a:p>
        </p:txBody>
      </p:sp>
    </p:spTree>
    <p:extLst>
      <p:ext uri="{BB962C8B-B14F-4D97-AF65-F5344CB8AC3E}">
        <p14:creationId xmlns:p14="http://schemas.microsoft.com/office/powerpoint/2010/main" val="1500640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solidFill>
          <a:srgbClr val="660033"/>
        </a:solidFill>
        <a:effectLst/>
      </p:bgPr>
    </p:bg>
    <p:spTree>
      <p:nvGrpSpPr>
        <p:cNvPr id="1" name=""/>
        <p:cNvGrpSpPr/>
        <p:nvPr/>
      </p:nvGrpSpPr>
      <p:grpSpPr>
        <a:xfrm>
          <a:off x="0" y="0"/>
          <a:ext cx="0" cy="0"/>
          <a:chOff x="0" y="0"/>
          <a:chExt cx="0" cy="0"/>
        </a:xfrm>
      </p:grpSpPr>
      <p:sp>
        <p:nvSpPr>
          <p:cNvPr id="3" name="Прямоугольник 2"/>
          <p:cNvSpPr/>
          <p:nvPr/>
        </p:nvSpPr>
        <p:spPr>
          <a:xfrm>
            <a:off x="179512" y="125578"/>
            <a:ext cx="8712968" cy="6647974"/>
          </a:xfrm>
          <a:prstGeom prst="rect">
            <a:avLst/>
          </a:prstGeom>
          <a:solidFill>
            <a:srgbClr val="002060"/>
          </a:solidFill>
        </p:spPr>
        <p:txBody>
          <a:bodyPr wrap="square">
            <a:spAutoFit/>
          </a:bodyPr>
          <a:lstStyle/>
          <a:p>
            <a:pPr algn="ctr"/>
            <a:r>
              <a:rPr lang="en-US" sz="3200" b="1" dirty="0">
                <a:solidFill>
                  <a:srgbClr val="FFFFFF"/>
                </a:solidFill>
              </a:rPr>
              <a:t>A situation of much greater interest is </a:t>
            </a:r>
            <a:r>
              <a:rPr lang="en-US" sz="3200" b="1" dirty="0" err="1">
                <a:solidFill>
                  <a:srgbClr val="FFFFFF"/>
                </a:solidFill>
              </a:rPr>
              <a:t>occured</a:t>
            </a:r>
            <a:r>
              <a:rPr lang="en-US" sz="3200" b="1" dirty="0">
                <a:solidFill>
                  <a:srgbClr val="FFFFFF"/>
                </a:solidFill>
              </a:rPr>
              <a:t> in </a:t>
            </a:r>
            <a:r>
              <a:rPr lang="en-US" sz="3200" b="1" i="1" dirty="0">
                <a:solidFill>
                  <a:srgbClr val="FFFF00"/>
                </a:solidFill>
              </a:rPr>
              <a:t>MS</a:t>
            </a:r>
            <a:r>
              <a:rPr lang="en-US" sz="3200" b="1" dirty="0">
                <a:solidFill>
                  <a:srgbClr val="FFFFFF"/>
                </a:solidFill>
              </a:rPr>
              <a:t> which </a:t>
            </a:r>
            <a:r>
              <a:rPr lang="en-US" sz="3200" b="1" dirty="0" smtClean="0">
                <a:solidFill>
                  <a:srgbClr val="FFFFFF"/>
                </a:solidFill>
              </a:rPr>
              <a:t>is</a:t>
            </a:r>
          </a:p>
          <a:p>
            <a:pPr algn="ctr"/>
            <a:r>
              <a:rPr lang="en-US" sz="3200" b="1" dirty="0" smtClean="0">
                <a:solidFill>
                  <a:srgbClr val="FFFFFF"/>
                </a:solidFill>
              </a:rPr>
              <a:t>a </a:t>
            </a:r>
            <a:r>
              <a:rPr lang="en-US" sz="3200" b="1" i="1" dirty="0">
                <a:solidFill>
                  <a:srgbClr val="FFFF00"/>
                </a:solidFill>
              </a:rPr>
              <a:t>chronic autoimmune inflammation </a:t>
            </a:r>
            <a:r>
              <a:rPr lang="en-US" sz="3200" b="1" dirty="0">
                <a:solidFill>
                  <a:srgbClr val="FFFFFF"/>
                </a:solidFill>
              </a:rPr>
              <a:t>in the central nervous system </a:t>
            </a:r>
            <a:r>
              <a:rPr lang="en-US" sz="3200" b="1" dirty="0" smtClean="0">
                <a:solidFill>
                  <a:srgbClr val="FFFFFF"/>
                </a:solidFill>
              </a:rPr>
              <a:t>restricted by a specialized tissue and resulting </a:t>
            </a:r>
            <a:r>
              <a:rPr lang="en-US" sz="3200" b="1" dirty="0">
                <a:solidFill>
                  <a:srgbClr val="FFFFFF"/>
                </a:solidFill>
              </a:rPr>
              <a:t>in </a:t>
            </a:r>
            <a:r>
              <a:rPr lang="en-US" sz="3200" b="1" i="1" dirty="0" smtClean="0">
                <a:solidFill>
                  <a:srgbClr val="FFFF00"/>
                </a:solidFill>
              </a:rPr>
              <a:t>demyelination</a:t>
            </a:r>
            <a:r>
              <a:rPr lang="en-US" sz="3200" b="1" i="1" dirty="0">
                <a:solidFill>
                  <a:srgbClr val="FFFF00"/>
                </a:solidFill>
              </a:rPr>
              <a:t>, axon loss </a:t>
            </a:r>
            <a:r>
              <a:rPr lang="en-US" sz="3200" b="1" dirty="0">
                <a:solidFill>
                  <a:srgbClr val="FFFFFF"/>
                </a:solidFill>
              </a:rPr>
              <a:t>and </a:t>
            </a:r>
            <a:r>
              <a:rPr lang="en-US" sz="3200" b="1" i="1" dirty="0">
                <a:solidFill>
                  <a:srgbClr val="FFFF00"/>
                </a:solidFill>
              </a:rPr>
              <a:t>development of </a:t>
            </a:r>
            <a:r>
              <a:rPr lang="en-US" sz="3200" b="1" i="1" dirty="0" smtClean="0">
                <a:solidFill>
                  <a:srgbClr val="FFFF00"/>
                </a:solidFill>
              </a:rPr>
              <a:t>disability.</a:t>
            </a:r>
          </a:p>
          <a:p>
            <a:pPr algn="ctr"/>
            <a:endParaRPr lang="en-US" sz="1000" b="1" i="1" dirty="0">
              <a:solidFill>
                <a:srgbClr val="FFFF00"/>
              </a:solidFill>
            </a:endParaRPr>
          </a:p>
          <a:p>
            <a:pPr algn="ctr"/>
            <a:r>
              <a:rPr lang="en-US" sz="3200" b="1" dirty="0" smtClean="0">
                <a:solidFill>
                  <a:srgbClr val="FFFFFF"/>
                </a:solidFill>
              </a:rPr>
              <a:t>The </a:t>
            </a:r>
            <a:r>
              <a:rPr lang="en-US" sz="3200" b="1" dirty="0">
                <a:solidFill>
                  <a:srgbClr val="FFFFFF"/>
                </a:solidFill>
              </a:rPr>
              <a:t>crucial step </a:t>
            </a:r>
            <a:r>
              <a:rPr lang="en-US" sz="3200" b="1" dirty="0" smtClean="0">
                <a:solidFill>
                  <a:srgbClr val="FFFFFF"/>
                </a:solidFill>
              </a:rPr>
              <a:t>is</a:t>
            </a:r>
          </a:p>
          <a:p>
            <a:pPr algn="ctr"/>
            <a:r>
              <a:rPr lang="en-US" sz="3200" b="1" i="1" dirty="0" smtClean="0">
                <a:solidFill>
                  <a:srgbClr val="FFFF00"/>
                </a:solidFill>
              </a:rPr>
              <a:t>a </a:t>
            </a:r>
            <a:r>
              <a:rPr lang="en-US" sz="3200" b="1" i="1" dirty="0">
                <a:solidFill>
                  <a:srgbClr val="FFFF00"/>
                </a:solidFill>
              </a:rPr>
              <a:t>primary myelin </a:t>
            </a:r>
            <a:r>
              <a:rPr lang="en-US" sz="3200" b="1" i="1" dirty="0" smtClean="0">
                <a:solidFill>
                  <a:srgbClr val="FFFF00"/>
                </a:solidFill>
              </a:rPr>
              <a:t>damage</a:t>
            </a:r>
          </a:p>
          <a:p>
            <a:pPr algn="ctr"/>
            <a:r>
              <a:rPr lang="en-US" sz="3200" b="1" dirty="0" smtClean="0">
                <a:solidFill>
                  <a:srgbClr val="FFFFFF"/>
                </a:solidFill>
              </a:rPr>
              <a:t>which </a:t>
            </a:r>
            <a:r>
              <a:rPr lang="en-US" sz="3200" b="1" dirty="0">
                <a:solidFill>
                  <a:srgbClr val="FFFFFF"/>
                </a:solidFill>
              </a:rPr>
              <a:t>is mediated by </a:t>
            </a:r>
            <a:r>
              <a:rPr lang="en-US" sz="3200" b="1" i="1" dirty="0" err="1">
                <a:solidFill>
                  <a:srgbClr val="FFFF00"/>
                </a:solidFill>
              </a:rPr>
              <a:t>autoAbs</a:t>
            </a:r>
            <a:r>
              <a:rPr lang="en-US" sz="3200" b="1" dirty="0">
                <a:solidFill>
                  <a:srgbClr val="FFFFFF"/>
                </a:solidFill>
              </a:rPr>
              <a:t> to </a:t>
            </a:r>
            <a:r>
              <a:rPr lang="en-US" sz="3200" b="1" dirty="0" smtClean="0">
                <a:solidFill>
                  <a:srgbClr val="FFFFFF"/>
                </a:solidFill>
              </a:rPr>
              <a:t>trigger</a:t>
            </a:r>
          </a:p>
          <a:p>
            <a:pPr algn="ctr"/>
            <a:r>
              <a:rPr lang="en-US" sz="3200" b="1" dirty="0" smtClean="0">
                <a:solidFill>
                  <a:srgbClr val="FFFFFF"/>
                </a:solidFill>
              </a:rPr>
              <a:t>a </a:t>
            </a:r>
            <a:r>
              <a:rPr lang="en-US" sz="3200" b="1" dirty="0">
                <a:solidFill>
                  <a:srgbClr val="FFFFFF"/>
                </a:solidFill>
              </a:rPr>
              <a:t>release of separate and pathogenically valuable </a:t>
            </a:r>
            <a:r>
              <a:rPr lang="en-US" sz="3200" b="1" dirty="0" smtClean="0">
                <a:solidFill>
                  <a:srgbClr val="FFFFFF"/>
                </a:solidFill>
              </a:rPr>
              <a:t>tissue- (myelin)-associated epitopes into </a:t>
            </a:r>
            <a:r>
              <a:rPr lang="en-US" sz="3200" b="1" dirty="0">
                <a:solidFill>
                  <a:srgbClr val="FFFFFF"/>
                </a:solidFill>
              </a:rPr>
              <a:t>the </a:t>
            </a:r>
            <a:r>
              <a:rPr lang="en-US" sz="3200" b="1" dirty="0" smtClean="0">
                <a:solidFill>
                  <a:srgbClr val="FFFFFF"/>
                </a:solidFill>
              </a:rPr>
              <a:t>bloodstream </a:t>
            </a:r>
            <a:r>
              <a:rPr lang="en-US" sz="3200" b="1" i="1" dirty="0" smtClean="0">
                <a:solidFill>
                  <a:srgbClr val="FFFF00"/>
                </a:solidFill>
              </a:rPr>
              <a:t>(Fig. 21) </a:t>
            </a:r>
            <a:endParaRPr lang="ru-RU" sz="3200" b="1" i="1" dirty="0">
              <a:solidFill>
                <a:srgbClr val="FFFF00"/>
              </a:solidFill>
            </a:endParaRPr>
          </a:p>
        </p:txBody>
      </p:sp>
    </p:spTree>
    <p:extLst>
      <p:ext uri="{BB962C8B-B14F-4D97-AF65-F5344CB8AC3E}">
        <p14:creationId xmlns:p14="http://schemas.microsoft.com/office/powerpoint/2010/main" val="2129247276"/>
      </p:ext>
    </p:extLst>
  </p:cSld>
  <p:clrMapOvr>
    <a:masterClrMapping/>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4082" name="Rectangle 2" descr="80%"/>
          <p:cNvSpPr>
            <a:spLocks noGrp="1" noChangeArrowheads="1"/>
          </p:cNvSpPr>
          <p:nvPr>
            <p:ph type="title"/>
          </p:nvPr>
        </p:nvSpPr>
        <p:spPr>
          <a:xfrm>
            <a:off x="77788" y="111125"/>
            <a:ext cx="8953500" cy="1414463"/>
          </a:xfrm>
          <a:pattFill prst="pct80">
            <a:fgClr>
              <a:srgbClr val="FFFFCC"/>
            </a:fgClr>
            <a:bgClr>
              <a:schemeClr val="bg1"/>
            </a:bgClr>
          </a:pattFill>
          <a:ln w="12700">
            <a:solidFill>
              <a:srgbClr val="C00000"/>
            </a:solidFill>
            <a:miter lim="800000"/>
            <a:headEnd/>
            <a:tailEnd/>
          </a:ln>
        </p:spPr>
        <p:txBody>
          <a:bodyPr/>
          <a:lstStyle/>
          <a:p>
            <a:pPr eaLnBrk="1" hangingPunct="1"/>
            <a:r>
              <a:rPr lang="en-US" altLang="ru-RU" sz="2600" b="1" smtClean="0">
                <a:solidFill>
                  <a:srgbClr val="CC0066"/>
                </a:solidFill>
              </a:rPr>
              <a:t>MS: autoimmunity, demyelination and neurodegeneration</a:t>
            </a:r>
            <a:r>
              <a:rPr lang="en-US" altLang="ru-RU" sz="1800" b="1" smtClean="0">
                <a:solidFill>
                  <a:srgbClr val="CC0066"/>
                </a:solidFill>
              </a:rPr>
              <a:t/>
            </a:r>
            <a:br>
              <a:rPr lang="en-US" altLang="ru-RU" sz="1800" b="1" smtClean="0">
                <a:solidFill>
                  <a:srgbClr val="CC0066"/>
                </a:solidFill>
              </a:rPr>
            </a:br>
            <a:r>
              <a:rPr lang="en-US" altLang="ru-RU" sz="2000" b="1" smtClean="0">
                <a:solidFill>
                  <a:schemeClr val="tx1"/>
                </a:solidFill>
              </a:rPr>
              <a:t>Anti-myelin autoAbs and autoreactive CTLs are able to to make oligodendrocytes and axons damaged in direct and indirect ways to result in </a:t>
            </a:r>
            <a:r>
              <a:rPr lang="en-US" altLang="ru-RU" sz="2000" b="1" i="1" smtClean="0">
                <a:solidFill>
                  <a:srgbClr val="C00000"/>
                </a:solidFill>
              </a:rPr>
              <a:t>demyelination</a:t>
            </a:r>
            <a:r>
              <a:rPr lang="en-US" altLang="ru-RU" sz="2000" b="1" i="1" smtClean="0">
                <a:solidFill>
                  <a:schemeClr val="tx1"/>
                </a:solidFill>
              </a:rPr>
              <a:t> </a:t>
            </a:r>
            <a:r>
              <a:rPr lang="en-US" altLang="ru-RU" sz="2000" b="1" smtClean="0">
                <a:solidFill>
                  <a:schemeClr val="tx1"/>
                </a:solidFill>
              </a:rPr>
              <a:t>and</a:t>
            </a:r>
            <a:r>
              <a:rPr lang="en-US" altLang="ru-RU" sz="2000" b="1" i="1" smtClean="0">
                <a:solidFill>
                  <a:schemeClr val="tx1"/>
                </a:solidFill>
              </a:rPr>
              <a:t> </a:t>
            </a:r>
            <a:r>
              <a:rPr lang="en-US" altLang="ru-RU" sz="2000" b="1" i="1" smtClean="0">
                <a:solidFill>
                  <a:srgbClr val="C00000"/>
                </a:solidFill>
              </a:rPr>
              <a:t>neurodegeneration</a:t>
            </a:r>
            <a:r>
              <a:rPr lang="en-US" altLang="ru-RU" sz="2000" b="1" smtClean="0">
                <a:solidFill>
                  <a:schemeClr val="tx1"/>
                </a:solidFill>
              </a:rPr>
              <a:t>, respectively</a:t>
            </a:r>
            <a:endParaRPr lang="ru-RU" altLang="ru-RU" sz="2000" b="1" smtClean="0"/>
          </a:p>
        </p:txBody>
      </p:sp>
      <p:pic>
        <p:nvPicPr>
          <p:cNvPr id="174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41488"/>
            <a:ext cx="8643938" cy="4902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74084" name="Rectangle 4"/>
          <p:cNvSpPr>
            <a:spLocks noChangeArrowheads="1"/>
          </p:cNvSpPr>
          <p:nvPr/>
        </p:nvSpPr>
        <p:spPr bwMode="auto">
          <a:xfrm>
            <a:off x="468313" y="6305550"/>
            <a:ext cx="1081087" cy="463550"/>
          </a:xfrm>
          <a:prstGeom prst="rect">
            <a:avLst/>
          </a:prstGeom>
          <a:gradFill rotWithShape="1">
            <a:gsLst>
              <a:gs pos="0">
                <a:srgbClr val="2F0018"/>
              </a:gs>
              <a:gs pos="50000">
                <a:srgbClr val="660033"/>
              </a:gs>
              <a:gs pos="100000">
                <a:srgbClr val="2F0018"/>
              </a:gs>
            </a:gsLst>
            <a:lin ang="5400000" scaled="1"/>
          </a:gra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smtClean="0">
                <a:solidFill>
                  <a:srgbClr val="FFFFFF"/>
                </a:solidFill>
                <a:latin typeface="Arial" pitchFamily="34" charset="0"/>
                <a:cs typeface="Arial" pitchFamily="34" charset="0"/>
              </a:rPr>
              <a:t>Blood</a:t>
            </a:r>
            <a:endParaRPr lang="ru-RU" altLang="ru-RU" sz="1800" smtClean="0">
              <a:solidFill>
                <a:srgbClr val="FFFFFF"/>
              </a:solidFill>
              <a:latin typeface="Arial" pitchFamily="34" charset="0"/>
              <a:cs typeface="Arial" pitchFamily="34" charset="0"/>
            </a:endParaRPr>
          </a:p>
        </p:txBody>
      </p:sp>
      <p:sp>
        <p:nvSpPr>
          <p:cNvPr id="174085" name="Rectangle 5"/>
          <p:cNvSpPr>
            <a:spLocks noChangeArrowheads="1"/>
          </p:cNvSpPr>
          <p:nvPr/>
        </p:nvSpPr>
        <p:spPr bwMode="auto">
          <a:xfrm>
            <a:off x="7885113" y="6305550"/>
            <a:ext cx="1081087" cy="46355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smtClean="0">
                <a:solidFill>
                  <a:srgbClr val="000000"/>
                </a:solidFill>
                <a:latin typeface="Arial" pitchFamily="34" charset="0"/>
                <a:cs typeface="Arial" pitchFamily="34" charset="0"/>
              </a:rPr>
              <a:t>CNS</a:t>
            </a:r>
            <a:endParaRPr lang="ru-RU" altLang="ru-RU" sz="1800" smtClean="0">
              <a:solidFill>
                <a:srgbClr val="000000"/>
              </a:solidFill>
              <a:latin typeface="Arial" pitchFamily="34" charset="0"/>
              <a:cs typeface="Arial" pitchFamily="34" charset="0"/>
            </a:endParaRPr>
          </a:p>
        </p:txBody>
      </p:sp>
      <p:sp>
        <p:nvSpPr>
          <p:cNvPr id="174086" name="Rectangle 7"/>
          <p:cNvSpPr>
            <a:spLocks noChangeArrowheads="1"/>
          </p:cNvSpPr>
          <p:nvPr/>
        </p:nvSpPr>
        <p:spPr bwMode="auto">
          <a:xfrm>
            <a:off x="357188" y="4500563"/>
            <a:ext cx="647700" cy="311150"/>
          </a:xfrm>
          <a:prstGeom prst="rect">
            <a:avLst/>
          </a:prstGeom>
          <a:solidFill>
            <a:srgbClr val="FFFF66"/>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000000"/>
                </a:solidFill>
                <a:latin typeface="Arial" pitchFamily="34" charset="0"/>
                <a:cs typeface="Arial" pitchFamily="34" charset="0"/>
              </a:rPr>
              <a:t>TCR</a:t>
            </a:r>
            <a:endParaRPr lang="ru-RU" altLang="ru-RU" sz="1400" b="1" smtClean="0">
              <a:solidFill>
                <a:srgbClr val="000000"/>
              </a:solidFill>
              <a:latin typeface="Arial" pitchFamily="34" charset="0"/>
              <a:cs typeface="Arial" pitchFamily="34" charset="0"/>
            </a:endParaRPr>
          </a:p>
        </p:txBody>
      </p:sp>
      <p:sp>
        <p:nvSpPr>
          <p:cNvPr id="174087" name="Rectangle 10"/>
          <p:cNvSpPr>
            <a:spLocks noChangeArrowheads="1"/>
          </p:cNvSpPr>
          <p:nvPr/>
        </p:nvSpPr>
        <p:spPr bwMode="auto">
          <a:xfrm>
            <a:off x="6948488" y="2219325"/>
            <a:ext cx="1009650" cy="339725"/>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600" b="1" smtClean="0">
                <a:solidFill>
                  <a:srgbClr val="000000"/>
                </a:solidFill>
                <a:latin typeface="Arial" pitchFamily="34" charset="0"/>
                <a:cs typeface="Arial" pitchFamily="34" charset="0"/>
              </a:rPr>
              <a:t>Neuron</a:t>
            </a:r>
            <a:endParaRPr lang="ru-RU" altLang="ru-RU" sz="1600" b="1" smtClean="0">
              <a:solidFill>
                <a:srgbClr val="000000"/>
              </a:solidFill>
              <a:latin typeface="Arial" pitchFamily="34" charset="0"/>
              <a:cs typeface="Arial" pitchFamily="34" charset="0"/>
            </a:endParaRPr>
          </a:p>
        </p:txBody>
      </p:sp>
      <p:sp>
        <p:nvSpPr>
          <p:cNvPr id="174088" name="Rectangle 13"/>
          <p:cNvSpPr>
            <a:spLocks noChangeArrowheads="1"/>
          </p:cNvSpPr>
          <p:nvPr/>
        </p:nvSpPr>
        <p:spPr bwMode="auto">
          <a:xfrm>
            <a:off x="6732588" y="3141663"/>
            <a:ext cx="1727200" cy="27940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Myelin sheath</a:t>
            </a:r>
            <a:endParaRPr lang="ru-RU" altLang="ru-RU" sz="1200" b="1" smtClean="0">
              <a:solidFill>
                <a:srgbClr val="000000"/>
              </a:solidFill>
              <a:latin typeface="Arial" pitchFamily="34" charset="0"/>
              <a:cs typeface="Arial" pitchFamily="34" charset="0"/>
            </a:endParaRPr>
          </a:p>
        </p:txBody>
      </p:sp>
      <p:sp>
        <p:nvSpPr>
          <p:cNvPr id="174089" name="Rectangle 14"/>
          <p:cNvSpPr>
            <a:spLocks noChangeArrowheads="1"/>
          </p:cNvSpPr>
          <p:nvPr/>
        </p:nvSpPr>
        <p:spPr bwMode="auto">
          <a:xfrm>
            <a:off x="6659563" y="3435350"/>
            <a:ext cx="863600" cy="27940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Axon</a:t>
            </a:r>
            <a:endParaRPr lang="ru-RU" altLang="ru-RU" sz="1200" b="1" smtClean="0">
              <a:solidFill>
                <a:srgbClr val="000000"/>
              </a:solidFill>
              <a:latin typeface="Arial" pitchFamily="34" charset="0"/>
              <a:cs typeface="Arial" pitchFamily="34" charset="0"/>
            </a:endParaRPr>
          </a:p>
        </p:txBody>
      </p:sp>
      <p:sp>
        <p:nvSpPr>
          <p:cNvPr id="174090" name="Rectangle 15"/>
          <p:cNvSpPr>
            <a:spLocks noChangeArrowheads="1"/>
          </p:cNvSpPr>
          <p:nvPr/>
        </p:nvSpPr>
        <p:spPr bwMode="auto">
          <a:xfrm>
            <a:off x="6484938" y="3730298"/>
            <a:ext cx="2119510" cy="402291"/>
          </a:xfrm>
          <a:prstGeom prst="rect">
            <a:avLst/>
          </a:prstGeom>
          <a:solidFill>
            <a:srgbClr val="FF0000"/>
          </a:solidFill>
          <a:ln w="6350" algn="ctr">
            <a:solidFill>
              <a:srgbClr val="FF3300"/>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000" b="1" dirty="0" err="1" smtClean="0">
                <a:solidFill>
                  <a:srgbClr val="FFFF00"/>
                </a:solidFill>
                <a:latin typeface="Arial" pitchFamily="34" charset="0"/>
                <a:cs typeface="Arial" pitchFamily="34" charset="0"/>
              </a:rPr>
              <a:t>Antimyelin</a:t>
            </a:r>
            <a:r>
              <a:rPr lang="en-US" altLang="ru-RU" sz="2000" b="1" dirty="0" smtClean="0">
                <a:solidFill>
                  <a:srgbClr val="FFFF00"/>
                </a:solidFill>
                <a:latin typeface="Arial" pitchFamily="34" charset="0"/>
                <a:cs typeface="Arial" pitchFamily="34" charset="0"/>
              </a:rPr>
              <a:t> Abs</a:t>
            </a:r>
            <a:endParaRPr lang="ru-RU" altLang="ru-RU" sz="2000" b="1" dirty="0" smtClean="0">
              <a:solidFill>
                <a:srgbClr val="FFFF00"/>
              </a:solidFill>
              <a:latin typeface="Arial" pitchFamily="34" charset="0"/>
              <a:cs typeface="Arial" pitchFamily="34" charset="0"/>
            </a:endParaRPr>
          </a:p>
        </p:txBody>
      </p:sp>
      <p:sp>
        <p:nvSpPr>
          <p:cNvPr id="174091" name="Rectangle 20"/>
          <p:cNvSpPr>
            <a:spLocks noChangeArrowheads="1"/>
          </p:cNvSpPr>
          <p:nvPr/>
        </p:nvSpPr>
        <p:spPr bwMode="auto">
          <a:xfrm>
            <a:off x="4895850" y="4128860"/>
            <a:ext cx="1368425" cy="710067"/>
          </a:xfrm>
          <a:prstGeom prst="rect">
            <a:avLst/>
          </a:prstGeom>
          <a:solidFill>
            <a:srgbClr val="FF0000"/>
          </a:solidFill>
          <a:ln w="6350" algn="ctr">
            <a:solidFill>
              <a:srgbClr val="350201"/>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000" b="1" dirty="0" smtClean="0">
                <a:solidFill>
                  <a:srgbClr val="FFFF99"/>
                </a:solidFill>
                <a:latin typeface="Arial" pitchFamily="34" charset="0"/>
                <a:cs typeface="Arial" pitchFamily="34" charset="0"/>
              </a:rPr>
              <a:t>Myelin</a:t>
            </a:r>
          </a:p>
          <a:p>
            <a:pPr algn="ctr" eaLnBrk="1" hangingPunct="1">
              <a:spcBef>
                <a:spcPct val="0"/>
              </a:spcBef>
              <a:buFontTx/>
              <a:buNone/>
            </a:pPr>
            <a:r>
              <a:rPr lang="en-US" altLang="ru-RU" sz="2000" b="1" dirty="0" smtClean="0">
                <a:solidFill>
                  <a:srgbClr val="FFFF99"/>
                </a:solidFill>
                <a:latin typeface="Arial" pitchFamily="34" charset="0"/>
                <a:cs typeface="Arial" pitchFamily="34" charset="0"/>
              </a:rPr>
              <a:t>Damage</a:t>
            </a:r>
            <a:endParaRPr lang="ru-RU" altLang="ru-RU" sz="2000" b="1" dirty="0" smtClean="0">
              <a:solidFill>
                <a:srgbClr val="FFFF99"/>
              </a:solidFill>
              <a:latin typeface="Arial" pitchFamily="34" charset="0"/>
              <a:cs typeface="Arial" pitchFamily="34" charset="0"/>
            </a:endParaRPr>
          </a:p>
        </p:txBody>
      </p:sp>
      <p:sp>
        <p:nvSpPr>
          <p:cNvPr id="174092" name="Rectangle 22"/>
          <p:cNvSpPr>
            <a:spLocks noChangeArrowheads="1"/>
          </p:cNvSpPr>
          <p:nvPr/>
        </p:nvSpPr>
        <p:spPr bwMode="auto">
          <a:xfrm>
            <a:off x="5148263" y="5991225"/>
            <a:ext cx="1081087" cy="31115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000000"/>
                </a:solidFill>
                <a:latin typeface="Arial" pitchFamily="34" charset="0"/>
                <a:cs typeface="Arial" pitchFamily="34" charset="0"/>
              </a:rPr>
              <a:t>Microglia</a:t>
            </a:r>
            <a:endParaRPr lang="ru-RU" altLang="ru-RU" sz="1400" b="1" smtClean="0">
              <a:solidFill>
                <a:srgbClr val="000000"/>
              </a:solidFill>
              <a:latin typeface="Arial" pitchFamily="34" charset="0"/>
              <a:cs typeface="Arial" pitchFamily="34" charset="0"/>
            </a:endParaRPr>
          </a:p>
        </p:txBody>
      </p:sp>
      <p:sp>
        <p:nvSpPr>
          <p:cNvPr id="174093" name="Line 23"/>
          <p:cNvSpPr>
            <a:spLocks noChangeShapeType="1"/>
          </p:cNvSpPr>
          <p:nvPr/>
        </p:nvSpPr>
        <p:spPr bwMode="auto">
          <a:xfrm flipH="1" flipV="1">
            <a:off x="5580063" y="5876925"/>
            <a:ext cx="144462" cy="144463"/>
          </a:xfrm>
          <a:prstGeom prst="line">
            <a:avLst/>
          </a:prstGeom>
          <a:noFill/>
          <a:ln w="6350">
            <a:solidFill>
              <a:srgbClr val="350201"/>
            </a:solidFill>
            <a:round/>
            <a:headEnd/>
            <a:tailEnd type="triangle"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ru-RU" smtClean="0">
              <a:solidFill>
                <a:srgbClr val="000000"/>
              </a:solidFill>
              <a:latin typeface="Arial" pitchFamily="34" charset="0"/>
              <a:cs typeface="Arial" pitchFamily="34" charset="0"/>
            </a:endParaRPr>
          </a:p>
        </p:txBody>
      </p:sp>
      <p:sp>
        <p:nvSpPr>
          <p:cNvPr id="174094" name="Rectangle 24"/>
          <p:cNvSpPr>
            <a:spLocks noChangeArrowheads="1"/>
          </p:cNvSpPr>
          <p:nvPr/>
        </p:nvSpPr>
        <p:spPr bwMode="auto">
          <a:xfrm>
            <a:off x="6443663" y="6078538"/>
            <a:ext cx="1512887" cy="295275"/>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300" b="1" smtClean="0">
                <a:solidFill>
                  <a:srgbClr val="000000"/>
                </a:solidFill>
                <a:latin typeface="Arial" pitchFamily="34" charset="0"/>
                <a:cs typeface="Arial" pitchFamily="34" charset="0"/>
              </a:rPr>
              <a:t>Oligodendrocyte</a:t>
            </a:r>
            <a:endParaRPr lang="ru-RU" altLang="ru-RU" sz="1300" b="1" smtClean="0">
              <a:solidFill>
                <a:srgbClr val="000000"/>
              </a:solidFill>
              <a:latin typeface="Arial" pitchFamily="34" charset="0"/>
              <a:cs typeface="Arial" pitchFamily="34" charset="0"/>
            </a:endParaRPr>
          </a:p>
        </p:txBody>
      </p:sp>
      <p:sp>
        <p:nvSpPr>
          <p:cNvPr id="174095" name="Rectangle 25"/>
          <p:cNvSpPr>
            <a:spLocks noChangeArrowheads="1"/>
          </p:cNvSpPr>
          <p:nvPr/>
        </p:nvSpPr>
        <p:spPr bwMode="auto">
          <a:xfrm>
            <a:off x="7740650" y="5414963"/>
            <a:ext cx="1293813" cy="309562"/>
          </a:xfrm>
          <a:prstGeom prst="rect">
            <a:avLst/>
          </a:prstGeom>
          <a:solidFill>
            <a:srgbClr val="FF00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FF99"/>
                </a:solidFill>
                <a:latin typeface="Arial" pitchFamily="34" charset="0"/>
                <a:cs typeface="Arial" pitchFamily="34" charset="0"/>
              </a:rPr>
              <a:t>Damage</a:t>
            </a:r>
            <a:endParaRPr lang="ru-RU" altLang="ru-RU" sz="1400" b="1" smtClean="0">
              <a:solidFill>
                <a:srgbClr val="FFFF99"/>
              </a:solidFill>
              <a:latin typeface="Arial" pitchFamily="34" charset="0"/>
              <a:cs typeface="Arial" pitchFamily="34" charset="0"/>
            </a:endParaRPr>
          </a:p>
        </p:txBody>
      </p:sp>
      <p:sp>
        <p:nvSpPr>
          <p:cNvPr id="174096" name="Rectangle 26"/>
          <p:cNvSpPr>
            <a:spLocks noChangeArrowheads="1"/>
          </p:cNvSpPr>
          <p:nvPr/>
        </p:nvSpPr>
        <p:spPr bwMode="auto">
          <a:xfrm>
            <a:off x="6443663" y="5127625"/>
            <a:ext cx="1370012" cy="317500"/>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dirty="0" smtClean="0">
                <a:solidFill>
                  <a:srgbClr val="FF0000"/>
                </a:solidFill>
                <a:latin typeface="Arial" pitchFamily="34" charset="0"/>
                <a:cs typeface="Arial" pitchFamily="34" charset="0"/>
              </a:rPr>
              <a:t>Complement</a:t>
            </a:r>
            <a:endParaRPr lang="ru-RU" altLang="ru-RU" sz="1400" b="1" dirty="0" smtClean="0">
              <a:solidFill>
                <a:srgbClr val="FF0000"/>
              </a:solidFill>
              <a:latin typeface="Arial" pitchFamily="34" charset="0"/>
              <a:cs typeface="Arial" pitchFamily="34" charset="0"/>
            </a:endParaRPr>
          </a:p>
        </p:txBody>
      </p:sp>
      <p:sp>
        <p:nvSpPr>
          <p:cNvPr id="174097" name="Oval 29"/>
          <p:cNvSpPr>
            <a:spLocks noChangeArrowheads="1"/>
          </p:cNvSpPr>
          <p:nvPr/>
        </p:nvSpPr>
        <p:spPr bwMode="auto">
          <a:xfrm>
            <a:off x="285750" y="2357438"/>
            <a:ext cx="931863" cy="393700"/>
          </a:xfrm>
          <a:prstGeom prst="ellipse">
            <a:avLst/>
          </a:prstGeom>
          <a:solidFill>
            <a:srgbClr val="FFFF66"/>
          </a:soli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T cell</a:t>
            </a:r>
            <a:endParaRPr lang="ru-RU" altLang="ru-RU" sz="1200" b="1" smtClean="0">
              <a:solidFill>
                <a:srgbClr val="000000"/>
              </a:solidFill>
              <a:latin typeface="Arial" pitchFamily="34" charset="0"/>
              <a:cs typeface="Arial" pitchFamily="34" charset="0"/>
            </a:endParaRPr>
          </a:p>
        </p:txBody>
      </p:sp>
      <p:sp>
        <p:nvSpPr>
          <p:cNvPr id="174098" name="Line 31"/>
          <p:cNvSpPr>
            <a:spLocks noChangeShapeType="1"/>
          </p:cNvSpPr>
          <p:nvPr/>
        </p:nvSpPr>
        <p:spPr bwMode="auto">
          <a:xfrm flipV="1">
            <a:off x="827088" y="4581525"/>
            <a:ext cx="730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099" name="Line 32"/>
          <p:cNvSpPr>
            <a:spLocks noChangeShapeType="1"/>
          </p:cNvSpPr>
          <p:nvPr/>
        </p:nvSpPr>
        <p:spPr bwMode="auto">
          <a:xfrm>
            <a:off x="971550" y="1916113"/>
            <a:ext cx="1444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0" name="Line 33"/>
          <p:cNvSpPr>
            <a:spLocks noChangeShapeType="1"/>
          </p:cNvSpPr>
          <p:nvPr/>
        </p:nvSpPr>
        <p:spPr bwMode="auto">
          <a:xfrm>
            <a:off x="755650" y="2781300"/>
            <a:ext cx="4318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1" name="Line 34"/>
          <p:cNvSpPr>
            <a:spLocks noChangeShapeType="1"/>
          </p:cNvSpPr>
          <p:nvPr/>
        </p:nvSpPr>
        <p:spPr bwMode="auto">
          <a:xfrm>
            <a:off x="2124075" y="23495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2" name="Line 35"/>
          <p:cNvSpPr>
            <a:spLocks noChangeShapeType="1"/>
          </p:cNvSpPr>
          <p:nvPr/>
        </p:nvSpPr>
        <p:spPr bwMode="auto">
          <a:xfrm>
            <a:off x="4500563" y="3429000"/>
            <a:ext cx="3587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3" name="Line 36"/>
          <p:cNvSpPr>
            <a:spLocks noChangeShapeType="1"/>
          </p:cNvSpPr>
          <p:nvPr/>
        </p:nvSpPr>
        <p:spPr bwMode="auto">
          <a:xfrm flipV="1">
            <a:off x="4500563" y="3716338"/>
            <a:ext cx="287337"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4" name="Line 37"/>
          <p:cNvSpPr>
            <a:spLocks noChangeShapeType="1"/>
          </p:cNvSpPr>
          <p:nvPr/>
        </p:nvSpPr>
        <p:spPr bwMode="auto">
          <a:xfrm flipH="1" flipV="1">
            <a:off x="6443663" y="3284538"/>
            <a:ext cx="2889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5" name="Line 38"/>
          <p:cNvSpPr>
            <a:spLocks noChangeShapeType="1"/>
          </p:cNvSpPr>
          <p:nvPr/>
        </p:nvSpPr>
        <p:spPr bwMode="auto">
          <a:xfrm flipH="1">
            <a:off x="6443663" y="3573463"/>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07" name="AutoShape 40"/>
          <p:cNvSpPr>
            <a:spLocks noChangeArrowheads="1"/>
          </p:cNvSpPr>
          <p:nvPr/>
        </p:nvSpPr>
        <p:spPr bwMode="auto">
          <a:xfrm>
            <a:off x="6372225" y="2276475"/>
            <a:ext cx="504825" cy="215900"/>
          </a:xfrm>
          <a:prstGeom prst="leftArrow">
            <a:avLst>
              <a:gd name="adj1" fmla="val 50000"/>
              <a:gd name="adj2" fmla="val 58456"/>
            </a:avLst>
          </a:prstGeom>
          <a:solidFill>
            <a:srgbClr val="99CC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smtClean="0">
              <a:solidFill>
                <a:srgbClr val="000000"/>
              </a:solidFill>
              <a:latin typeface="Arial" pitchFamily="34" charset="0"/>
              <a:cs typeface="Arial" pitchFamily="34" charset="0"/>
            </a:endParaRPr>
          </a:p>
        </p:txBody>
      </p:sp>
      <p:sp>
        <p:nvSpPr>
          <p:cNvPr id="174108" name="Line 41"/>
          <p:cNvSpPr>
            <a:spLocks noChangeShapeType="1"/>
          </p:cNvSpPr>
          <p:nvPr/>
        </p:nvSpPr>
        <p:spPr bwMode="auto">
          <a:xfrm flipH="1" flipV="1">
            <a:off x="8101013" y="5084763"/>
            <a:ext cx="2873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4110" name="Rectangle 43"/>
          <p:cNvSpPr>
            <a:spLocks noChangeArrowheads="1"/>
          </p:cNvSpPr>
          <p:nvPr/>
        </p:nvSpPr>
        <p:spPr bwMode="auto">
          <a:xfrm>
            <a:off x="5508625" y="3425825"/>
            <a:ext cx="647700" cy="311150"/>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0000"/>
                </a:solidFill>
                <a:latin typeface="Arial" pitchFamily="34" charset="0"/>
                <a:cs typeface="Arial" pitchFamily="34" charset="0"/>
              </a:rPr>
              <a:t>CTLs</a:t>
            </a:r>
            <a:endParaRPr lang="ru-RU" altLang="ru-RU" sz="1400" b="1" smtClean="0">
              <a:solidFill>
                <a:srgbClr val="FF0000"/>
              </a:solidFill>
              <a:latin typeface="Arial" pitchFamily="34" charset="0"/>
              <a:cs typeface="Arial" pitchFamily="34" charset="0"/>
            </a:endParaRPr>
          </a:p>
        </p:txBody>
      </p:sp>
      <p:sp>
        <p:nvSpPr>
          <p:cNvPr id="174111" name="AutoShape 44"/>
          <p:cNvSpPr>
            <a:spLocks noChangeArrowheads="1"/>
          </p:cNvSpPr>
          <p:nvPr/>
        </p:nvSpPr>
        <p:spPr bwMode="auto">
          <a:xfrm>
            <a:off x="6156325" y="3500438"/>
            <a:ext cx="328613" cy="144462"/>
          </a:xfrm>
          <a:prstGeom prst="rightArrow">
            <a:avLst>
              <a:gd name="adj1" fmla="val 50000"/>
              <a:gd name="adj2" fmla="val 56868"/>
            </a:avLst>
          </a:prstGeom>
          <a:solidFill>
            <a:srgbClr val="FFFF00"/>
          </a:solidFill>
          <a:ln w="9525">
            <a:solidFill>
              <a:srgbClr val="FF33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61387265"/>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624645" name="Rectangle 5"/>
          <p:cNvSpPr>
            <a:spLocks noGrp="1" noChangeArrowheads="1"/>
          </p:cNvSpPr>
          <p:nvPr>
            <p:ph type="title"/>
          </p:nvPr>
        </p:nvSpPr>
        <p:spPr>
          <a:xfrm>
            <a:off x="107504" y="188913"/>
            <a:ext cx="8856984" cy="1727919"/>
          </a:xfrm>
          <a:solidFill>
            <a:srgbClr val="002060"/>
          </a:solidFill>
        </p:spPr>
        <p:txBody>
          <a:bodyPr/>
          <a:lstStyle/>
          <a:p>
            <a:pPr>
              <a:defRPr/>
            </a:pPr>
            <a:r>
              <a:rPr lang="en-US" sz="2800" dirty="0">
                <a:solidFill>
                  <a:schemeClr val="tx1"/>
                </a:solidFill>
                <a:latin typeface="+mn-lt"/>
              </a:rPr>
              <a:t>We have established that anti-MBP </a:t>
            </a:r>
            <a:r>
              <a:rPr lang="en-US" sz="2800" dirty="0" err="1">
                <a:solidFill>
                  <a:schemeClr val="tx1"/>
                </a:solidFill>
                <a:latin typeface="+mn-lt"/>
              </a:rPr>
              <a:t>autoAbs</a:t>
            </a:r>
            <a:r>
              <a:rPr lang="en-US" sz="2800" dirty="0">
                <a:solidFill>
                  <a:schemeClr val="tx1"/>
                </a:solidFill>
                <a:latin typeface="+mn-lt"/>
              </a:rPr>
              <a:t> from MS patients and mice with EAE </a:t>
            </a:r>
            <a:r>
              <a:rPr lang="en-US" sz="2800" dirty="0" smtClean="0">
                <a:solidFill>
                  <a:schemeClr val="tx1"/>
                </a:solidFill>
                <a:latin typeface="+mn-lt"/>
              </a:rPr>
              <a:t>exhibited</a:t>
            </a:r>
            <a:br>
              <a:rPr lang="en-US" sz="2800" dirty="0" smtClean="0">
                <a:solidFill>
                  <a:schemeClr val="tx1"/>
                </a:solidFill>
                <a:latin typeface="+mn-lt"/>
              </a:rPr>
            </a:br>
            <a:r>
              <a:rPr lang="en-US" sz="2800" i="1" dirty="0" smtClean="0">
                <a:solidFill>
                  <a:srgbClr val="FFFF00"/>
                </a:solidFill>
                <a:latin typeface="+mn-lt"/>
              </a:rPr>
              <a:t>MBP-specific </a:t>
            </a:r>
            <a:r>
              <a:rPr lang="en-US" sz="2800" i="1" dirty="0" err="1">
                <a:solidFill>
                  <a:srgbClr val="FFFF00"/>
                </a:solidFill>
                <a:latin typeface="+mn-lt"/>
              </a:rPr>
              <a:t>proteolytic</a:t>
            </a:r>
            <a:r>
              <a:rPr lang="en-US" sz="2800" i="1" dirty="0">
                <a:solidFill>
                  <a:srgbClr val="FFFF00"/>
                </a:solidFill>
                <a:latin typeface="+mn-lt"/>
              </a:rPr>
              <a:t> cleavage </a:t>
            </a:r>
            <a:r>
              <a:rPr lang="en-US" sz="2800" dirty="0">
                <a:solidFill>
                  <a:schemeClr val="tx1"/>
                </a:solidFill>
                <a:latin typeface="+mn-lt"/>
              </a:rPr>
              <a:t>of the MBP </a:t>
            </a:r>
            <a:r>
              <a:rPr lang="en-US" sz="2800" dirty="0" smtClean="0">
                <a:solidFill>
                  <a:schemeClr val="tx1"/>
                </a:solidFill>
                <a:latin typeface="+mn-lt"/>
              </a:rPr>
              <a:t>molecule</a:t>
            </a:r>
            <a:endParaRPr lang="ru-RU" sz="2800" dirty="0" smtClean="0">
              <a:solidFill>
                <a:schemeClr val="tx1"/>
              </a:solidFill>
              <a:latin typeface="+mn-lt"/>
            </a:endParaRPr>
          </a:p>
        </p:txBody>
      </p:sp>
      <p:graphicFrame>
        <p:nvGraphicFramePr>
          <p:cNvPr id="4098" name="Object 4"/>
          <p:cNvGraphicFramePr>
            <a:graphicFrameLocks noGrp="1" noChangeAspect="1"/>
          </p:cNvGraphicFramePr>
          <p:nvPr>
            <p:ph idx="1"/>
            <p:extLst>
              <p:ext uri="{D42A27DB-BD31-4B8C-83A1-F6EECF244321}">
                <p14:modId xmlns:p14="http://schemas.microsoft.com/office/powerpoint/2010/main" val="1199342737"/>
              </p:ext>
            </p:extLst>
          </p:nvPr>
        </p:nvGraphicFramePr>
        <p:xfrm>
          <a:off x="-2052736" y="1773238"/>
          <a:ext cx="11521279" cy="8567737"/>
        </p:xfrm>
        <a:graphic>
          <a:graphicData uri="http://schemas.openxmlformats.org/presentationml/2006/ole">
            <mc:AlternateContent xmlns:mc="http://schemas.openxmlformats.org/markup-compatibility/2006">
              <mc:Choice xmlns:v="urn:schemas-microsoft-com:vml" Requires="v">
                <p:oleObj spid="_x0000_s4306" name="Документ" r:id="rId5" imgW="6711348" imgH="5638522" progId="Word.Document.8">
                  <p:embed/>
                </p:oleObj>
              </mc:Choice>
              <mc:Fallback>
                <p:oleObj name="Документ" r:id="rId5" imgW="6711348" imgH="5638522" progId="Word.Document.8">
                  <p:embed/>
                  <p:pic>
                    <p:nvPicPr>
                      <p:cNvPr id="0" name="Picture 6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736" y="1773238"/>
                        <a:ext cx="11521279" cy="856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50825" y="188913"/>
            <a:ext cx="8642350" cy="1008062"/>
          </a:xfrm>
          <a:blipFill>
            <a:blip r:embed="rId5" cstate="print"/>
            <a:tile tx="0" ty="0" sx="100000" sy="100000" flip="none" algn="tl"/>
          </a:blipFill>
        </p:spPr>
        <p:txBody>
          <a:bodyPr/>
          <a:lstStyle/>
          <a:p>
            <a:pPr eaLnBrk="1" hangingPunct="1">
              <a:defRPr/>
            </a:pPr>
            <a:r>
              <a:rPr lang="en-US" sz="2800" dirty="0" err="1" smtClean="0">
                <a:solidFill>
                  <a:srgbClr val="FFFF00"/>
                </a:solidFill>
              </a:rPr>
              <a:t>Autoantibodies</a:t>
            </a:r>
            <a:r>
              <a:rPr lang="en-US" sz="2800" dirty="0" smtClean="0">
                <a:solidFill>
                  <a:srgbClr val="FFFF00"/>
                </a:solidFill>
              </a:rPr>
              <a:t> to myelin basic protein</a:t>
            </a:r>
            <a:br>
              <a:rPr lang="en-US" sz="2800" dirty="0" smtClean="0">
                <a:solidFill>
                  <a:srgbClr val="FFFF00"/>
                </a:solidFill>
              </a:rPr>
            </a:br>
            <a:r>
              <a:rPr lang="en-US" sz="2800" dirty="0" smtClean="0">
                <a:solidFill>
                  <a:srgbClr val="FFFF00"/>
                </a:solidFill>
              </a:rPr>
              <a:t>catalyze site-specific degradation of their antigen</a:t>
            </a:r>
            <a:endParaRPr lang="ru-RU" sz="2800" dirty="0" smtClean="0">
              <a:solidFill>
                <a:srgbClr val="FFFF00"/>
              </a:solidFill>
            </a:endParaRPr>
          </a:p>
        </p:txBody>
      </p:sp>
      <p:graphicFrame>
        <p:nvGraphicFramePr>
          <p:cNvPr id="9218" name="Object 3"/>
          <p:cNvGraphicFramePr>
            <a:graphicFrameLocks noGrp="1" noChangeAspect="1"/>
          </p:cNvGraphicFramePr>
          <p:nvPr>
            <p:ph idx="1"/>
            <p:extLst>
              <p:ext uri="{D42A27DB-BD31-4B8C-83A1-F6EECF244321}">
                <p14:modId xmlns:p14="http://schemas.microsoft.com/office/powerpoint/2010/main" val="568495403"/>
              </p:ext>
            </p:extLst>
          </p:nvPr>
        </p:nvGraphicFramePr>
        <p:xfrm>
          <a:off x="4284663" y="1421639"/>
          <a:ext cx="4508425" cy="5247721"/>
        </p:xfrm>
        <a:graphic>
          <a:graphicData uri="http://schemas.openxmlformats.org/presentationml/2006/ole">
            <mc:AlternateContent xmlns:mc="http://schemas.openxmlformats.org/markup-compatibility/2006">
              <mc:Choice xmlns:v="urn:schemas-microsoft-com:vml" Requires="v">
                <p:oleObj spid="_x0000_s15460" name="Acrobat Document" r:id="rId6" imgW="5513040" imgH="7047000" progId="AcroExch.Document.7">
                  <p:embed/>
                </p:oleObj>
              </mc:Choice>
              <mc:Fallback>
                <p:oleObj name="Acrobat Document" r:id="rId6" imgW="5513040" imgH="7047000" progId="AcroExch.Document.7">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1421639"/>
                        <a:ext cx="4508425" cy="5247721"/>
                      </a:xfrm>
                      <a:prstGeom prst="rect">
                        <a:avLst/>
                      </a:prstGeom>
                      <a:noFill/>
                      <a:extLst/>
                    </p:spPr>
                  </p:pic>
                </p:oleObj>
              </mc:Fallback>
            </mc:AlternateContent>
          </a:graphicData>
        </a:graphic>
      </p:graphicFrame>
      <p:pic>
        <p:nvPicPr>
          <p:cNvPr id="9221" name="Picture 4" descr="cover"/>
          <p:cNvPicPr>
            <a:picLocks noChangeAspect="1" noChangeArrowheads="1"/>
          </p:cNvPicPr>
          <p:nvPr/>
        </p:nvPicPr>
        <p:blipFill>
          <a:blip r:embed="rId8"/>
          <a:srcRect/>
          <a:stretch>
            <a:fillRect/>
          </a:stretch>
        </p:blipFill>
        <p:spPr bwMode="auto">
          <a:xfrm>
            <a:off x="107504" y="1412875"/>
            <a:ext cx="4177159" cy="5256485"/>
          </a:xfrm>
          <a:prstGeom prst="rect">
            <a:avLst/>
          </a:prstGeom>
          <a:noFill/>
          <a:ln w="9525">
            <a:noFill/>
            <a:miter lim="800000"/>
            <a:headEnd/>
            <a:tailEnd/>
          </a:ln>
        </p:spPr>
      </p:pic>
    </p:spTree>
    <p:extLst>
      <p:ext uri="{BB962C8B-B14F-4D97-AF65-F5344CB8AC3E}">
        <p14:creationId xmlns:p14="http://schemas.microsoft.com/office/powerpoint/2010/main" val="1636513154"/>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111"/>
            <a:ext cx="8714358" cy="1512466"/>
          </a:xfrm>
          <a:solidFill>
            <a:srgbClr val="C00000"/>
          </a:solidFill>
        </p:spPr>
        <p:txBody>
          <a:bodyPr/>
          <a:lstStyle/>
          <a:p>
            <a:pPr>
              <a:defRPr/>
            </a:pPr>
            <a:r>
              <a:rPr lang="en-US" sz="3200" dirty="0" smtClean="0">
                <a:solidFill>
                  <a:srgbClr val="FFFF00"/>
                </a:solidFill>
                <a:effectLst/>
                <a:latin typeface="Times New Roman" pitchFamily="18" charset="0"/>
                <a:cs typeface="Times New Roman" pitchFamily="18" charset="0"/>
              </a:rPr>
              <a:t/>
            </a:r>
            <a:br>
              <a:rPr lang="en-US" sz="3200" dirty="0" smtClean="0">
                <a:solidFill>
                  <a:srgbClr val="FFFF00"/>
                </a:solidFill>
                <a:effectLst/>
                <a:latin typeface="Times New Roman" pitchFamily="18" charset="0"/>
                <a:cs typeface="Times New Roman" pitchFamily="18" charset="0"/>
              </a:rPr>
            </a:br>
            <a:r>
              <a:rPr lang="en-US" sz="2800" dirty="0" smtClean="0">
                <a:solidFill>
                  <a:schemeClr val="tx1"/>
                </a:solidFill>
                <a:effectLst/>
                <a:latin typeface="Times New Roman" pitchFamily="18" charset="0"/>
                <a:cs typeface="Times New Roman" pitchFamily="18" charset="0"/>
              </a:rPr>
              <a:t>The </a:t>
            </a:r>
            <a:r>
              <a:rPr lang="en-US" sz="2800" dirty="0">
                <a:solidFill>
                  <a:schemeClr val="tx1"/>
                </a:solidFill>
                <a:effectLst/>
                <a:latin typeface="Times New Roman" pitchFamily="18" charset="0"/>
                <a:cs typeface="Times New Roman" pitchFamily="18" charset="0"/>
              </a:rPr>
              <a:t>activity of Ab-proteases markedly </a:t>
            </a:r>
            <a:r>
              <a:rPr lang="en-US" sz="2800" dirty="0" smtClean="0">
                <a:solidFill>
                  <a:schemeClr val="tx1"/>
                </a:solidFill>
                <a:effectLst/>
                <a:latin typeface="Times New Roman" pitchFamily="18" charset="0"/>
                <a:cs typeface="Times New Roman" pitchFamily="18" charset="0"/>
              </a:rPr>
              <a:t>differs between:</a:t>
            </a:r>
            <a:r>
              <a:rPr lang="en-US" sz="3600" dirty="0" smtClean="0">
                <a:solidFill>
                  <a:schemeClr val="tx1"/>
                </a:solidFill>
                <a:effectLst/>
                <a:latin typeface="Times New Roman" pitchFamily="18" charset="0"/>
                <a:cs typeface="Times New Roman" pitchFamily="18" charset="0"/>
              </a:rPr>
              <a:t> </a:t>
            </a:r>
            <a:r>
              <a:rPr lang="en-US" sz="4800" i="1" dirty="0">
                <a:solidFill>
                  <a:srgbClr val="FFFF00"/>
                </a:solidFill>
                <a:effectLst/>
                <a:latin typeface="Times New Roman" pitchFamily="18" charset="0"/>
                <a:cs typeface="Times New Roman" pitchFamily="18" charset="0"/>
              </a:rPr>
              <a:t>MS patients </a:t>
            </a:r>
            <a:r>
              <a:rPr lang="en-US" sz="4800" dirty="0" smtClean="0">
                <a:solidFill>
                  <a:schemeClr val="tx1"/>
                </a:solidFill>
                <a:effectLst/>
                <a:latin typeface="Times New Roman" pitchFamily="18" charset="0"/>
                <a:cs typeface="Times New Roman" pitchFamily="18" charset="0"/>
              </a:rPr>
              <a:t>and </a:t>
            </a:r>
            <a:r>
              <a:rPr lang="en-US" sz="4800" i="1" dirty="0" smtClean="0">
                <a:solidFill>
                  <a:srgbClr val="FFFF00"/>
                </a:solidFill>
                <a:effectLst/>
                <a:latin typeface="Times New Roman" pitchFamily="18" charset="0"/>
                <a:cs typeface="Times New Roman" pitchFamily="18" charset="0"/>
              </a:rPr>
              <a:t>healthy controls</a:t>
            </a:r>
            <a:r>
              <a:rPr lang="en-US" sz="4800" i="1" dirty="0">
                <a:solidFill>
                  <a:srgbClr val="FFFF00"/>
                </a:solidFill>
                <a:effectLst/>
                <a:latin typeface="Times New Roman" pitchFamily="18" charset="0"/>
                <a:cs typeface="Times New Roman" pitchFamily="18" charset="0"/>
              </a:rPr>
              <a:t/>
            </a:r>
            <a:br>
              <a:rPr lang="en-US" sz="4800" i="1" dirty="0">
                <a:solidFill>
                  <a:srgbClr val="FFFF00"/>
                </a:solidFill>
                <a:effectLst/>
                <a:latin typeface="Times New Roman" pitchFamily="18" charset="0"/>
                <a:cs typeface="Times New Roman" pitchFamily="18" charset="0"/>
              </a:rPr>
            </a:br>
            <a:endParaRPr lang="ru-RU" sz="4800" i="1" dirty="0">
              <a:solidFill>
                <a:srgbClr val="FFFF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630786870"/>
              </p:ext>
            </p:extLst>
          </p:nvPr>
        </p:nvGraphicFramePr>
        <p:xfrm>
          <a:off x="107505" y="1628800"/>
          <a:ext cx="8928991" cy="5112568"/>
        </p:xfrm>
        <a:graphic>
          <a:graphicData uri="http://schemas.openxmlformats.org/drawingml/2006/table">
            <a:tbl>
              <a:tblPr/>
              <a:tblGrid>
                <a:gridCol w="3217899"/>
                <a:gridCol w="3116067"/>
                <a:gridCol w="2595025"/>
              </a:tblGrid>
              <a:tr h="3194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002060"/>
                          </a:solidFill>
                          <a:effectLst/>
                          <a:latin typeface="Times New Roman" pitchFamily="18" charset="0"/>
                          <a:cs typeface="Times New Roman" pitchFamily="18" charset="0"/>
                        </a:rPr>
                        <a:t>Indexes</a:t>
                      </a:r>
                      <a:endParaRPr kumimoji="0" lang="ru-RU" sz="6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2060"/>
                          </a:solidFill>
                          <a:effectLst/>
                          <a:latin typeface="Times New Roman" pitchFamily="18" charset="0"/>
                          <a:cs typeface="Times New Roman" pitchFamily="18" charset="0"/>
                        </a:rPr>
                        <a:t>MS patients</a:t>
                      </a:r>
                      <a:endParaRPr kumimoji="0" lang="ru-RU" sz="4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4000" b="0" i="1"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40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4000" b="0" i="1"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4000" b="0" i="1" u="none" strike="noStrike" cap="none" normalizeH="0" baseline="0" dirty="0" smtClean="0">
                          <a:ln>
                            <a:noFill/>
                          </a:ln>
                          <a:solidFill>
                            <a:srgbClr val="002060"/>
                          </a:solidFill>
                          <a:effectLst/>
                          <a:latin typeface="Times New Roman" pitchFamily="18" charset="0"/>
                          <a:cs typeface="Times New Roman" pitchFamily="18" charset="0"/>
                        </a:rPr>
                        <a:t>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2060"/>
                          </a:solidFill>
                          <a:effectLst/>
                          <a:latin typeface="Times New Roman" pitchFamily="18" charset="0"/>
                          <a:cs typeface="Times New Roman" pitchFamily="18" charset="0"/>
                        </a:rPr>
                        <a:t>Healthy controls</a:t>
                      </a:r>
                      <a:endParaRPr kumimoji="0" lang="ru-RU" sz="4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4000" b="0" i="1"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40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4000" b="0" i="1" u="none" strike="noStrike" cap="none" normalizeH="0" baseline="0" dirty="0" smtClean="0">
                          <a:ln>
                            <a:noFill/>
                          </a:ln>
                          <a:solidFill>
                            <a:srgbClr val="002060"/>
                          </a:solidFill>
                          <a:effectLst/>
                          <a:latin typeface="Times New Roman" pitchFamily="18" charset="0"/>
                          <a:cs typeface="Times New Roman" pitchFamily="18" charset="0"/>
                        </a:rPr>
                        <a:t>1</a:t>
                      </a:r>
                      <a:r>
                        <a:rPr kumimoji="0" lang="ru-RU" sz="4000" b="0" i="1" u="none" strike="noStrike" cap="none" normalizeH="0" baseline="0" dirty="0" smtClean="0">
                          <a:ln>
                            <a:noFill/>
                          </a:ln>
                          <a:solidFill>
                            <a:srgbClr val="002060"/>
                          </a:solidFill>
                          <a:effectLst/>
                          <a:latin typeface="Times New Roman" pitchFamily="18" charset="0"/>
                          <a:cs typeface="Times New Roman" pitchFamily="18" charset="0"/>
                        </a:rPr>
                        <a:t>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917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err="1" smtClean="0">
                          <a:ln>
                            <a:noFill/>
                          </a:ln>
                          <a:solidFill>
                            <a:srgbClr val="C00000"/>
                          </a:solidFill>
                          <a:effectLst/>
                          <a:latin typeface="Times New Roman" pitchFamily="18" charset="0"/>
                          <a:cs typeface="Times New Roman" pitchFamily="18" charset="0"/>
                        </a:rPr>
                        <a:t>Ab</a:t>
                      </a:r>
                      <a:r>
                        <a:rPr kumimoji="0" lang="en-US" sz="4000" b="1" i="0" u="none" strike="noStrike" cap="none" normalizeH="0" baseline="0" dirty="0" smtClean="0">
                          <a:ln>
                            <a:noFill/>
                          </a:ln>
                          <a:solidFill>
                            <a:srgbClr val="C00000"/>
                          </a:solidFill>
                          <a:effectLst/>
                          <a:latin typeface="Times New Roman" pitchFamily="18" charset="0"/>
                          <a:cs typeface="Times New Roman" pitchFamily="18" charset="0"/>
                        </a:rPr>
                        <a:t>-proteases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2060"/>
                          </a:solidFill>
                          <a:effectLst/>
                          <a:latin typeface="Times New Roman" pitchFamily="18" charset="0"/>
                          <a:cs typeface="Times New Roman" pitchFamily="18" charset="0"/>
                        </a:rPr>
                        <a:t>(68%)</a:t>
                      </a:r>
                      <a:endParaRPr kumimoji="0" lang="ru-RU" sz="4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800000"/>
                          </a:solidFill>
                          <a:effectLst/>
                          <a:latin typeface="Times New Roman" pitchFamily="18" charset="0"/>
                          <a:cs typeface="Times New Roman" pitchFamily="18" charset="0"/>
                        </a:rPr>
                        <a:t>154,66</a:t>
                      </a:r>
                      <a:endParaRPr kumimoji="0" lang="en-US" sz="5400" b="1"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800000"/>
                          </a:solidFill>
                          <a:effectLst/>
                          <a:latin typeface="Times New Roman" pitchFamily="18" charset="0"/>
                          <a:cs typeface="Times New Roman" pitchFamily="18" charset="0"/>
                        </a:rPr>
                        <a:t>±72,40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002060"/>
                          </a:solidFill>
                          <a:effectLst/>
                          <a:latin typeface="Times New Roman" pitchFamily="18" charset="0"/>
                          <a:cs typeface="Times New Roman" pitchFamily="18" charset="0"/>
                        </a:rPr>
                        <a:t>1,99</a:t>
                      </a:r>
                      <a:endParaRPr kumimoji="0" lang="en-US" sz="5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2060"/>
                          </a:solidFill>
                          <a:effectLst/>
                          <a:latin typeface="Times New Roman" pitchFamily="18" charset="0"/>
                          <a:cs typeface="Times New Roman" pitchFamily="18" charset="0"/>
                        </a:rPr>
                        <a:t>±0,71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rgbClr val="002060"/>
        </a:solidFill>
        <a:effectLst/>
      </p:bgPr>
    </p:bg>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0" y="0"/>
            <a:ext cx="9144000" cy="965200"/>
          </a:xfrm>
          <a:solidFill>
            <a:srgbClr val="C00000"/>
          </a:solidFill>
          <a:ln w="9525">
            <a:solidFill>
              <a:srgbClr val="FFCC00"/>
            </a:solidFill>
          </a:ln>
        </p:spPr>
        <p:txBody>
          <a:bodyPr/>
          <a:lstStyle/>
          <a:p>
            <a:pPr>
              <a:defRPr/>
            </a:pPr>
            <a:r>
              <a:rPr lang="en-US" sz="2800" dirty="0">
                <a:solidFill>
                  <a:schemeClr val="tx1"/>
                </a:solidFill>
                <a:latin typeface="+mn-lt"/>
              </a:rPr>
              <a:t>The activity of Ab-proteases markedly </a:t>
            </a:r>
            <a:r>
              <a:rPr lang="en-US" sz="2800" dirty="0" smtClean="0">
                <a:solidFill>
                  <a:schemeClr val="tx1"/>
                </a:solidFill>
                <a:latin typeface="+mn-lt"/>
              </a:rPr>
              <a:t>differs in </a:t>
            </a:r>
            <a:r>
              <a:rPr lang="en-US" sz="2800" dirty="0">
                <a:solidFill>
                  <a:schemeClr val="tx1"/>
                </a:solidFill>
                <a:latin typeface="+mn-lt"/>
              </a:rPr>
              <a:t>patients </a:t>
            </a:r>
            <a:r>
              <a:rPr lang="en-US" sz="3600" dirty="0">
                <a:solidFill>
                  <a:schemeClr val="tx1"/>
                </a:solidFill>
                <a:latin typeface="+mn-lt"/>
              </a:rPr>
              <a:t>with different </a:t>
            </a:r>
            <a:r>
              <a:rPr lang="en-US" sz="3600" i="1" dirty="0" smtClean="0">
                <a:solidFill>
                  <a:srgbClr val="FFFF00"/>
                </a:solidFill>
                <a:latin typeface="+mn-lt"/>
              </a:rPr>
              <a:t>courses</a:t>
            </a:r>
            <a:r>
              <a:rPr lang="en-US" sz="3600" dirty="0" smtClean="0">
                <a:solidFill>
                  <a:schemeClr val="tx1"/>
                </a:solidFill>
                <a:latin typeface="+mn-lt"/>
              </a:rPr>
              <a:t> of MS</a:t>
            </a:r>
            <a:endParaRPr lang="ru-RU" sz="3600" i="1" dirty="0" smtClean="0">
              <a:solidFill>
                <a:schemeClr val="tx1"/>
              </a:solidFill>
              <a:latin typeface="+mn-lt"/>
            </a:endParaRPr>
          </a:p>
        </p:txBody>
      </p:sp>
      <p:sp>
        <p:nvSpPr>
          <p:cNvPr id="65539"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ru-RU" smtClean="0"/>
          </a:p>
        </p:txBody>
      </p:sp>
      <p:sp>
        <p:nvSpPr>
          <p:cNvPr id="65540" name="Rectangle 4"/>
          <p:cNvSpPr>
            <a:spLocks noChangeArrowheads="1"/>
          </p:cNvSpPr>
          <p:nvPr/>
        </p:nvSpPr>
        <p:spPr bwMode="auto">
          <a:xfrm>
            <a:off x="0" y="1654175"/>
            <a:ext cx="9144000" cy="0"/>
          </a:xfrm>
          <a:prstGeom prst="rect">
            <a:avLst/>
          </a:prstGeom>
          <a:noFill/>
          <a:ln w="12700" algn="ctr">
            <a:noFill/>
            <a:miter lim="800000"/>
            <a:headEnd/>
            <a:tailEnd/>
          </a:ln>
        </p:spPr>
        <p:txBody>
          <a:bodyPr wrap="none" lIns="90488" tIns="44450" rIns="90488" bIns="44450" anchor="ctr">
            <a:spAutoFit/>
          </a:bodyPr>
          <a:lstStyle/>
          <a:p>
            <a:endParaRPr lang="ru-RU"/>
          </a:p>
        </p:txBody>
      </p:sp>
      <p:graphicFrame>
        <p:nvGraphicFramePr>
          <p:cNvPr id="693253" name="Group 5"/>
          <p:cNvGraphicFramePr>
            <a:graphicFrameLocks noGrp="1"/>
          </p:cNvGraphicFramePr>
          <p:nvPr>
            <p:extLst>
              <p:ext uri="{D42A27DB-BD31-4B8C-83A1-F6EECF244321}">
                <p14:modId xmlns:p14="http://schemas.microsoft.com/office/powerpoint/2010/main" val="2421026404"/>
              </p:ext>
            </p:extLst>
          </p:nvPr>
        </p:nvGraphicFramePr>
        <p:xfrm>
          <a:off x="215106" y="1048638"/>
          <a:ext cx="8713788" cy="6108063"/>
        </p:xfrm>
        <a:graphic>
          <a:graphicData uri="http://schemas.openxmlformats.org/drawingml/2006/table">
            <a:tbl>
              <a:tblPr/>
              <a:tblGrid>
                <a:gridCol w="1743075"/>
                <a:gridCol w="2058988"/>
                <a:gridCol w="2376487"/>
                <a:gridCol w="2535238"/>
              </a:tblGrid>
              <a:tr h="79902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Number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MS patients</a:t>
                      </a:r>
                      <a:endParaRPr kumimoji="0" lang="ru-RU" sz="20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Serum presence of </a:t>
                      </a: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Ab</a:t>
                      </a:r>
                      <a:r>
                        <a:rPr kumimoji="0" lang="en-US" sz="2000" b="1" i="0" u="none" strike="noStrike" cap="none" normalizeH="0" baseline="0" dirty="0" smtClean="0">
                          <a:ln>
                            <a:noFill/>
                          </a:ln>
                          <a:solidFill>
                            <a:schemeClr val="tx1"/>
                          </a:solidFill>
                          <a:effectLst/>
                          <a:latin typeface="Arial" pitchFamily="34" charset="0"/>
                          <a:cs typeface="Times New Roman" pitchFamily="18" charset="0"/>
                        </a:rPr>
                        <a:t>-proteases</a:t>
                      </a:r>
                      <a:endParaRPr kumimoji="0" lang="ru-RU" sz="2000" b="0" i="0"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Ab-mediated proteolytic activity</a:t>
                      </a:r>
                      <a:endParaRPr kumimoji="0" lang="ru-RU" sz="2000" b="0" i="0"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07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cs typeface="Times New Roman" pitchFamily="18" charset="0"/>
                        </a:rPr>
                        <a:t>Of type</a:t>
                      </a:r>
                      <a:endParaRPr kumimoji="0" lang="ru-RU" sz="16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cs typeface="Times New Roman" pitchFamily="18" charset="0"/>
                        </a:rPr>
                        <a:t>at a stage of</a:t>
                      </a:r>
                      <a:endParaRPr kumimoji="0" lang="ru-RU" sz="16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65800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Remittent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Times New Roman" pitchFamily="18" charset="0"/>
                        </a:rPr>
                        <a:t>Exacerbation</a:t>
                      </a:r>
                      <a:endParaRPr kumimoji="0" lang="ru-RU" sz="2000" b="0" i="0" u="none" strike="noStrike" cap="none" normalizeH="0" baseline="0" dirty="0" smtClean="0">
                        <a:ln>
                          <a:noFill/>
                        </a:ln>
                        <a:solidFill>
                          <a:srgbClr val="FF00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cs typeface="Times New Roman" pitchFamily="18" charset="0"/>
                        </a:rPr>
                        <a:t>24</a:t>
                      </a:r>
                      <a:endParaRPr kumimoji="0" lang="ru-RU" sz="2400" b="0" i="0" u="none" strike="noStrike" cap="none" normalizeH="0" baseline="0" dirty="0" smtClean="0">
                        <a:ln>
                          <a:noFill/>
                        </a:ln>
                        <a:solidFill>
                          <a:srgbClr val="FF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Times New Roman" pitchFamily="18" charset="0"/>
                        </a:rPr>
                        <a:t>(18%)</a:t>
                      </a:r>
                      <a:endParaRPr kumimoji="0" lang="ru-RU" sz="1800" b="1" i="0" u="none" strike="noStrike" cap="none" normalizeH="0" baseline="0" dirty="0" smtClean="0">
                        <a:ln>
                          <a:noFill/>
                        </a:ln>
                        <a:solidFill>
                          <a:srgbClr val="FF0000"/>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cs typeface="Times New Roman" pitchFamily="18" charset="0"/>
                        </a:rPr>
                        <a:t>9</a:t>
                      </a:r>
                      <a:r>
                        <a:rPr kumimoji="0" lang="ru-RU" sz="2400" b="1" i="0" u="none" strike="noStrike" cap="none" normalizeH="0" baseline="0" dirty="0" smtClean="0">
                          <a:ln>
                            <a:noFill/>
                          </a:ln>
                          <a:solidFill>
                            <a:srgbClr val="FF0000"/>
                          </a:solidFill>
                          <a:effectLst/>
                          <a:latin typeface="Arial" pitchFamily="34" charset="0"/>
                          <a:cs typeface="Times New Roman" pitchFamily="18" charset="0"/>
                        </a:rPr>
                        <a:t>7,3±30,1</a:t>
                      </a:r>
                      <a:endParaRPr kumimoji="0" lang="ru-RU" sz="2400" b="0" i="0" u="none" strike="noStrike" cap="none" normalizeH="0" baseline="0" dirty="0" smtClean="0">
                        <a:ln>
                          <a:noFill/>
                        </a:ln>
                        <a:solidFill>
                          <a:srgbClr val="FF0000"/>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219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cs typeface="Times New Roman" pitchFamily="18" charset="0"/>
                        </a:rPr>
                        <a:t>Remission</a:t>
                      </a:r>
                      <a:endParaRPr kumimoji="0" lang="ru-RU" sz="2000" b="0" i="0" u="none" strike="noStrike" cap="none" normalizeH="0" baseline="0" dirty="0" smtClean="0">
                        <a:ln>
                          <a:noFill/>
                        </a:ln>
                        <a:solidFill>
                          <a:srgbClr val="FFFF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 )</a:t>
                      </a:r>
                      <a:endParaRPr kumimoji="0" lang="ru-RU" sz="12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8</a:t>
                      </a:r>
                      <a:r>
                        <a:rPr kumimoji="0" lang="ru-RU" sz="1800" b="1" i="0" u="none" strike="noStrike" cap="none" normalizeH="0" baseline="0" smtClean="0">
                          <a:ln>
                            <a:noFill/>
                          </a:ln>
                          <a:solidFill>
                            <a:schemeClr val="tx1"/>
                          </a:solidFill>
                          <a:effectLst/>
                          <a:latin typeface="Arial" pitchFamily="34" charset="0"/>
                          <a:cs typeface="Times New Roman" pitchFamily="18" charset="0"/>
                        </a:rPr>
                        <a:t>,8±2,5</a:t>
                      </a:r>
                      <a:endParaRPr kumimoji="0" lang="ru-RU" sz="18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35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Secondary-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progradient</a:t>
                      </a:r>
                      <a:endParaRPr kumimoji="0" lang="en-US" sz="20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Times New Roman" pitchFamily="18" charset="0"/>
                        </a:rPr>
                        <a:t>Progression</a:t>
                      </a:r>
                      <a:endParaRPr kumimoji="0" lang="ru-RU" sz="2000" b="0" i="0" u="none" strike="noStrike" cap="none" normalizeH="0" baseline="0" dirty="0" smtClean="0">
                        <a:ln>
                          <a:noFill/>
                        </a:ln>
                        <a:solidFill>
                          <a:srgbClr val="FF00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cs typeface="Times New Roman" pitchFamily="18" charset="0"/>
                        </a:rPr>
                        <a:t>20</a:t>
                      </a:r>
                      <a:endParaRPr kumimoji="0" lang="ru-RU" sz="2400" b="0" i="0" u="none" strike="noStrike" cap="none" normalizeH="0" baseline="0" dirty="0" smtClean="0">
                        <a:ln>
                          <a:noFill/>
                        </a:ln>
                        <a:solidFill>
                          <a:srgbClr val="FF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1600" b="1" i="1" u="none" strike="noStrike" cap="none" normalizeH="0" baseline="0" dirty="0" smtClean="0">
                          <a:ln>
                            <a:noFill/>
                          </a:ln>
                          <a:solidFill>
                            <a:srgbClr val="FF0000"/>
                          </a:solidFill>
                          <a:effectLst/>
                          <a:latin typeface="Times New Roman" pitchFamily="18" charset="0"/>
                          <a:cs typeface="Times New Roman" pitchFamily="18" charset="0"/>
                        </a:rPr>
                        <a:t>15</a:t>
                      </a:r>
                      <a:r>
                        <a:rPr kumimoji="0" lang="ru-RU" sz="1600" b="1" i="1"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rgbClr val="FF0000"/>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2400" b="1" i="0" u="none" strike="noStrike" cap="none" normalizeH="0" baseline="0" dirty="0" smtClean="0">
                          <a:ln>
                            <a:noFill/>
                          </a:ln>
                          <a:solidFill>
                            <a:srgbClr val="FF0000"/>
                          </a:solidFill>
                          <a:effectLst/>
                          <a:latin typeface="Arial" pitchFamily="34" charset="0"/>
                          <a:cs typeface="Times New Roman" pitchFamily="18" charset="0"/>
                        </a:rPr>
                        <a:t>2</a:t>
                      </a:r>
                      <a:r>
                        <a:rPr kumimoji="0" lang="ru-RU" sz="2400" b="1" i="0" u="none" strike="noStrike" cap="none" normalizeH="0" baseline="0" dirty="0" smtClean="0">
                          <a:ln>
                            <a:noFill/>
                          </a:ln>
                          <a:solidFill>
                            <a:srgbClr val="FF0000"/>
                          </a:solidFill>
                          <a:effectLst/>
                          <a:latin typeface="Arial" pitchFamily="34" charset="0"/>
                          <a:cs typeface="Times New Roman" pitchFamily="18" charset="0"/>
                        </a:rPr>
                        <a:t>88,9±39,9</a:t>
                      </a:r>
                      <a:endParaRPr kumimoji="0" lang="ru-RU" sz="2400" b="0" i="0" u="none" strike="noStrike" cap="none" normalizeH="0" baseline="0" dirty="0" smtClean="0">
                        <a:ln>
                          <a:noFill/>
                        </a:ln>
                        <a:solidFill>
                          <a:srgbClr val="FF0000"/>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7571">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cs typeface="Times New Roman" pitchFamily="18" charset="0"/>
                        </a:rPr>
                        <a:t>Stabilization</a:t>
                      </a:r>
                      <a:endParaRPr kumimoji="0" lang="ru-RU" sz="2000" b="0" i="0" u="none" strike="noStrike" cap="none" normalizeH="0" baseline="0" dirty="0" smtClean="0">
                        <a:ln>
                          <a:noFill/>
                        </a:ln>
                        <a:solidFill>
                          <a:srgbClr val="FFFF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Times New Roman" pitchFamily="18" charset="0"/>
                        </a:rPr>
                        <a:t>5</a:t>
                      </a:r>
                      <a:endParaRPr kumimoji="0" lang="ru-RU"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4</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Times New Roman" pitchFamily="18" charset="0"/>
                        </a:rPr>
                        <a:t>25,3±15,0</a:t>
                      </a:r>
                      <a:endParaRPr kumimoji="0" lang="ru-RU" sz="18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5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Primary-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progradient</a:t>
                      </a:r>
                      <a:endParaRPr kumimoji="0" lang="en-US" sz="20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Times New Roman" pitchFamily="18" charset="0"/>
                        </a:rPr>
                        <a:t>Progression</a:t>
                      </a:r>
                      <a:endParaRPr kumimoji="0" lang="ru-RU" sz="2000" b="0" i="0" u="none" strike="noStrike" cap="none" normalizeH="0" baseline="0" dirty="0" smtClean="0">
                        <a:ln>
                          <a:noFill/>
                        </a:ln>
                        <a:solidFill>
                          <a:srgbClr val="FF00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cs typeface="Times New Roman" pitchFamily="18" charset="0"/>
                        </a:rPr>
                        <a:t>18</a:t>
                      </a:r>
                      <a:endParaRPr kumimoji="0" lang="ru-RU" sz="2400" b="0" i="0" u="none" strike="noStrike" cap="none" normalizeH="0" baseline="0" dirty="0" smtClean="0">
                        <a:ln>
                          <a:noFill/>
                        </a:ln>
                        <a:solidFill>
                          <a:srgbClr val="FF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0000"/>
                          </a:solidFill>
                          <a:effectLst/>
                          <a:latin typeface="Times New Roman" pitchFamily="18" charset="0"/>
                          <a:cs typeface="Times New Roman" pitchFamily="18" charset="0"/>
                        </a:rPr>
                        <a:t>(1</a:t>
                      </a:r>
                      <a:r>
                        <a:rPr kumimoji="0" lang="en-US" sz="1600" b="1" i="1" u="none" strike="noStrike" cap="none" normalizeH="0" baseline="0" dirty="0" smtClean="0">
                          <a:ln>
                            <a:noFill/>
                          </a:ln>
                          <a:solidFill>
                            <a:srgbClr val="FF0000"/>
                          </a:solidFill>
                          <a:effectLst/>
                          <a:latin typeface="Times New Roman" pitchFamily="18" charset="0"/>
                          <a:cs typeface="Times New Roman" pitchFamily="18" charset="0"/>
                        </a:rPr>
                        <a:t>4</a:t>
                      </a:r>
                      <a:r>
                        <a:rPr kumimoji="0" lang="ru-RU" sz="1600" b="1" i="1"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rgbClr val="FF0000"/>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cs typeface="Times New Roman" pitchFamily="18" charset="0"/>
                        </a:rPr>
                        <a:t>9</a:t>
                      </a:r>
                      <a:r>
                        <a:rPr kumimoji="0" lang="ru-RU" sz="2400" b="1" i="0" u="none" strike="noStrike" cap="none" normalizeH="0" baseline="0" dirty="0" smtClean="0">
                          <a:ln>
                            <a:noFill/>
                          </a:ln>
                          <a:solidFill>
                            <a:srgbClr val="FF0000"/>
                          </a:solidFill>
                          <a:effectLst/>
                          <a:latin typeface="Arial" pitchFamily="34" charset="0"/>
                          <a:cs typeface="Times New Roman" pitchFamily="18" charset="0"/>
                        </a:rPr>
                        <a:t>3,2±21,2</a:t>
                      </a:r>
                      <a:endParaRPr kumimoji="0" lang="ru-RU" sz="2400" b="0" i="0" u="none" strike="noStrike" cap="none" normalizeH="0" baseline="0" dirty="0" smtClean="0">
                        <a:ln>
                          <a:noFill/>
                        </a:ln>
                        <a:solidFill>
                          <a:srgbClr val="FF0000"/>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6276">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cs typeface="Times New Roman" pitchFamily="18" charset="0"/>
                        </a:rPr>
                        <a:t>Stabilization</a:t>
                      </a:r>
                      <a:endParaRPr kumimoji="0" lang="ru-RU" sz="2000" b="0" i="0" u="none" strike="noStrike" cap="none" normalizeH="0" baseline="0" dirty="0" smtClean="0">
                        <a:ln>
                          <a:noFill/>
                        </a:ln>
                        <a:solidFill>
                          <a:srgbClr val="FFFF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Times New Roman" pitchFamily="18" charset="0"/>
                        </a:rPr>
                        <a:t>8</a:t>
                      </a:r>
                      <a:endParaRPr kumimoji="0" lang="ru-RU"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2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Times New Roman" pitchFamily="18" charset="0"/>
                        </a:rPr>
                        <a:t>20,1±10,2</a:t>
                      </a:r>
                      <a:endParaRPr kumimoji="0" lang="ru-RU" sz="1800" b="0" i="0"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79388" y="101600"/>
            <a:ext cx="8785225" cy="1599208"/>
          </a:xfrm>
          <a:solidFill>
            <a:srgbClr val="C00000"/>
          </a:solidFill>
        </p:spPr>
        <p:txBody>
          <a:bodyPr/>
          <a:lstStyle/>
          <a:p>
            <a:pPr>
              <a:defRPr/>
            </a:pPr>
            <a:r>
              <a:rPr lang="en-US" sz="2400" dirty="0">
                <a:solidFill>
                  <a:schemeClr val="tx1"/>
                </a:solidFill>
                <a:latin typeface="+mn-lt"/>
                <a:cs typeface="Arial" pitchFamily="34" charset="0"/>
              </a:rPr>
              <a:t>And, finally, the activity demonstrated also significant correlation with </a:t>
            </a:r>
            <a:r>
              <a:rPr lang="en-US" sz="2800" i="1" dirty="0">
                <a:solidFill>
                  <a:srgbClr val="FFFF00"/>
                </a:solidFill>
                <a:latin typeface="+mn-lt"/>
                <a:cs typeface="Arial" pitchFamily="34" charset="0"/>
              </a:rPr>
              <a:t>scales of demyelination</a:t>
            </a:r>
            <a:r>
              <a:rPr lang="en-US" sz="2400" dirty="0">
                <a:solidFill>
                  <a:schemeClr val="tx1"/>
                </a:solidFill>
                <a:latin typeface="+mn-lt"/>
                <a:cs typeface="Arial" pitchFamily="34" charset="0"/>
              </a:rPr>
              <a:t>, </a:t>
            </a:r>
            <a:r>
              <a:rPr lang="en-US" sz="2800" i="1" dirty="0">
                <a:solidFill>
                  <a:srgbClr val="FFFF00"/>
                </a:solidFill>
                <a:latin typeface="+mn-lt"/>
                <a:cs typeface="Arial" pitchFamily="34" charset="0"/>
              </a:rPr>
              <a:t>neurological deficien</a:t>
            </a:r>
            <a:r>
              <a:rPr lang="en-US" sz="2400" dirty="0">
                <a:solidFill>
                  <a:schemeClr val="tx1"/>
                </a:solidFill>
                <a:latin typeface="+mn-lt"/>
                <a:cs typeface="Arial" pitchFamily="34" charset="0"/>
              </a:rPr>
              <a:t>cy and thus with the </a:t>
            </a:r>
            <a:r>
              <a:rPr lang="en-US" sz="2800" i="1" dirty="0">
                <a:solidFill>
                  <a:srgbClr val="FFFF00"/>
                </a:solidFill>
                <a:latin typeface="+mn-lt"/>
                <a:cs typeface="Arial" pitchFamily="34" charset="0"/>
              </a:rPr>
              <a:t>disabilit</a:t>
            </a:r>
            <a:r>
              <a:rPr lang="en-US" sz="2400" dirty="0">
                <a:solidFill>
                  <a:schemeClr val="tx1"/>
                </a:solidFill>
                <a:latin typeface="+mn-lt"/>
                <a:cs typeface="Arial" pitchFamily="34" charset="0"/>
              </a:rPr>
              <a:t>y of the </a:t>
            </a:r>
            <a:r>
              <a:rPr lang="en-US" sz="2400" dirty="0" smtClean="0">
                <a:solidFill>
                  <a:schemeClr val="tx1"/>
                </a:solidFill>
                <a:latin typeface="+mn-lt"/>
                <a:cs typeface="Arial" pitchFamily="34" charset="0"/>
              </a:rPr>
              <a:t>patients</a:t>
            </a:r>
            <a:br>
              <a:rPr lang="en-US" sz="2400" dirty="0" smtClean="0">
                <a:solidFill>
                  <a:schemeClr val="tx1"/>
                </a:solidFill>
                <a:latin typeface="+mn-lt"/>
                <a:cs typeface="Arial" pitchFamily="34" charset="0"/>
              </a:rPr>
            </a:br>
            <a:r>
              <a:rPr lang="en-US" sz="2400" dirty="0" smtClean="0">
                <a:solidFill>
                  <a:schemeClr val="tx1"/>
                </a:solidFill>
                <a:latin typeface="+mn-lt"/>
                <a:cs typeface="Arial" pitchFamily="34" charset="0"/>
              </a:rPr>
              <a:t>(it </a:t>
            </a:r>
            <a:r>
              <a:rPr lang="en-US" sz="2400" dirty="0">
                <a:solidFill>
                  <a:schemeClr val="tx1"/>
                </a:solidFill>
                <a:latin typeface="+mn-lt"/>
                <a:cs typeface="Arial" pitchFamily="34" charset="0"/>
              </a:rPr>
              <a:t>is seen from the EDSS scores</a:t>
            </a:r>
            <a:r>
              <a:rPr lang="en-US" sz="2400" dirty="0" smtClean="0">
                <a:solidFill>
                  <a:schemeClr val="tx1"/>
                </a:solidFill>
                <a:latin typeface="+mn-lt"/>
                <a:cs typeface="Arial" pitchFamily="34" charset="0"/>
              </a:rPr>
              <a:t>)</a:t>
            </a:r>
            <a:endParaRPr lang="ru-RU" sz="2400" dirty="0" smtClean="0">
              <a:solidFill>
                <a:schemeClr val="tx1"/>
              </a:solidFill>
              <a:latin typeface="+mn-lt"/>
            </a:endParaRPr>
          </a:p>
        </p:txBody>
      </p:sp>
      <p:graphicFrame>
        <p:nvGraphicFramePr>
          <p:cNvPr id="5122" name="Object 3"/>
          <p:cNvGraphicFramePr>
            <a:graphicFrameLocks noGrp="1" noChangeAspect="1"/>
          </p:cNvGraphicFramePr>
          <p:nvPr>
            <p:ph idx="1"/>
            <p:extLst>
              <p:ext uri="{D42A27DB-BD31-4B8C-83A1-F6EECF244321}">
                <p14:modId xmlns:p14="http://schemas.microsoft.com/office/powerpoint/2010/main" val="3721807740"/>
              </p:ext>
            </p:extLst>
          </p:nvPr>
        </p:nvGraphicFramePr>
        <p:xfrm>
          <a:off x="179512" y="1772816"/>
          <a:ext cx="8784975" cy="7888263"/>
        </p:xfrm>
        <a:graphic>
          <a:graphicData uri="http://schemas.openxmlformats.org/presentationml/2006/ole">
            <mc:AlternateContent xmlns:mc="http://schemas.openxmlformats.org/markup-compatibility/2006">
              <mc:Choice xmlns:v="urn:schemas-microsoft-com:vml" Requires="v">
                <p:oleObj spid="_x0000_s5330" name="Документ" r:id="rId4" imgW="7188287" imgH="6299146" progId="Word.Document.8">
                  <p:embed/>
                </p:oleObj>
              </mc:Choice>
              <mc:Fallback>
                <p:oleObj name="Документ" r:id="rId4" imgW="7188287" imgH="6299146" progId="Word.Document.8">
                  <p:embed/>
                  <p:pic>
                    <p:nvPicPr>
                      <p:cNvPr id="0" name="Picture 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72816"/>
                        <a:ext cx="8784975" cy="7888263"/>
                      </a:xfrm>
                      <a:prstGeom prst="rect">
                        <a:avLst/>
                      </a:prstGeom>
                      <a:noFill/>
                      <a:extLst/>
                    </p:spPr>
                  </p:pic>
                </p:oleObj>
              </mc:Fallback>
            </mc:AlternateContent>
          </a:graphicData>
        </a:graphic>
      </p:graphicFrame>
    </p:spTree>
  </p:cSld>
  <p:clrMapOvr>
    <a:masterClrMapping/>
  </p:clrMapOvr>
  <p:transition spd="slow">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86221917"/>
              </p:ext>
            </p:extLst>
          </p:nvPr>
        </p:nvGraphicFramePr>
        <p:xfrm>
          <a:off x="3524" y="26292"/>
          <a:ext cx="8928992" cy="6669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Прямоугольник 3"/>
          <p:cNvSpPr/>
          <p:nvPr/>
        </p:nvSpPr>
        <p:spPr>
          <a:xfrm>
            <a:off x="251520" y="116632"/>
            <a:ext cx="8640960" cy="6524863"/>
          </a:xfrm>
          <a:prstGeom prst="rect">
            <a:avLst/>
          </a:prstGeom>
          <a:solidFill>
            <a:srgbClr val="660033"/>
          </a:solidFill>
        </p:spPr>
        <p:txBody>
          <a:bodyPr wrap="square">
            <a:spAutoFit/>
          </a:bodyPr>
          <a:lstStyle/>
          <a:p>
            <a:pPr algn="ctr"/>
            <a:r>
              <a:rPr lang="en-US" sz="3800" b="1" dirty="0">
                <a:solidFill>
                  <a:schemeClr val="bg1"/>
                </a:solidFill>
              </a:rPr>
              <a:t>That is great, well, but of the greater value </a:t>
            </a:r>
            <a:r>
              <a:rPr lang="en-US" sz="3800" b="1" dirty="0" smtClean="0">
                <a:solidFill>
                  <a:schemeClr val="bg1"/>
                </a:solidFill>
              </a:rPr>
              <a:t>is</a:t>
            </a:r>
          </a:p>
          <a:p>
            <a:pPr algn="ctr"/>
            <a:r>
              <a:rPr lang="en-US" sz="3800" b="1" dirty="0" smtClean="0">
                <a:solidFill>
                  <a:schemeClr val="bg1"/>
                </a:solidFill>
              </a:rPr>
              <a:t>a </a:t>
            </a:r>
            <a:r>
              <a:rPr lang="en-US" sz="3800" b="1" i="1" dirty="0">
                <a:solidFill>
                  <a:srgbClr val="FFFF00"/>
                </a:solidFill>
              </a:rPr>
              <a:t>sequence specificity</a:t>
            </a:r>
            <a:r>
              <a:rPr lang="en-US" sz="3800" b="1" dirty="0">
                <a:solidFill>
                  <a:srgbClr val="FFFF00"/>
                </a:solidFill>
              </a:rPr>
              <a:t> </a:t>
            </a:r>
            <a:r>
              <a:rPr lang="en-US" sz="3800" b="1" dirty="0" smtClean="0">
                <a:solidFill>
                  <a:schemeClr val="bg1"/>
                </a:solidFill>
              </a:rPr>
              <a:t>of</a:t>
            </a:r>
          </a:p>
          <a:p>
            <a:pPr algn="ctr"/>
            <a:r>
              <a:rPr lang="en-US" sz="3800" b="1" i="1" dirty="0" smtClean="0">
                <a:solidFill>
                  <a:srgbClr val="FFFF00"/>
                </a:solidFill>
              </a:rPr>
              <a:t>Ab-proteases</a:t>
            </a:r>
          </a:p>
          <a:p>
            <a:pPr algn="ctr"/>
            <a:r>
              <a:rPr lang="en-US" sz="3800" b="1" dirty="0" smtClean="0">
                <a:solidFill>
                  <a:schemeClr val="bg1"/>
                </a:solidFill>
              </a:rPr>
              <a:t>which </a:t>
            </a:r>
            <a:r>
              <a:rPr lang="en-US" sz="3800" b="1" dirty="0">
                <a:solidFill>
                  <a:schemeClr val="bg1"/>
                </a:solidFill>
              </a:rPr>
              <a:t>was analyzed by screening peptide cleavage </a:t>
            </a:r>
            <a:r>
              <a:rPr lang="en-US" sz="3800" b="1" dirty="0" smtClean="0">
                <a:solidFill>
                  <a:schemeClr val="bg1"/>
                </a:solidFill>
              </a:rPr>
              <a:t>products</a:t>
            </a:r>
          </a:p>
          <a:p>
            <a:pPr algn="ctr"/>
            <a:r>
              <a:rPr lang="en-US" sz="3800" b="1" dirty="0" smtClean="0">
                <a:solidFill>
                  <a:schemeClr val="bg1"/>
                </a:solidFill>
              </a:rPr>
              <a:t>by </a:t>
            </a:r>
            <a:r>
              <a:rPr lang="en-US" sz="3800" b="1" dirty="0">
                <a:solidFill>
                  <a:schemeClr val="bg1"/>
                </a:solidFill>
              </a:rPr>
              <a:t>a combination of reverse-phase chromatography, SDS electrophoresis, Western blot analysis, and mass-spectrometry due to SELDI protocol </a:t>
            </a:r>
            <a:r>
              <a:rPr lang="en-US" sz="3800" b="1" i="1" dirty="0">
                <a:solidFill>
                  <a:srgbClr val="FFFF00"/>
                </a:solidFill>
              </a:rPr>
              <a:t>(Fig 29,30)</a:t>
            </a:r>
            <a:endParaRPr lang="ru-RU" sz="3800" b="1" i="1" dirty="0">
              <a:solidFill>
                <a:srgbClr val="FFFF00"/>
              </a:solidFill>
            </a:endParaRPr>
          </a:p>
        </p:txBody>
      </p:sp>
    </p:spTree>
    <p:extLst>
      <p:ext uri="{BB962C8B-B14F-4D97-AF65-F5344CB8AC3E}">
        <p14:creationId xmlns:p14="http://schemas.microsoft.com/office/powerpoint/2010/main" val="1708049837"/>
      </p:ext>
    </p:extLst>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285750" y="1116013"/>
            <a:ext cx="8642350" cy="381000"/>
          </a:xfrm>
          <a:prstGeom prst="rect">
            <a:avLst/>
          </a:prstGeom>
          <a:noFill/>
          <a:ln w="9525">
            <a:noFill/>
            <a:miter lim="800000"/>
            <a:headEnd/>
            <a:tailEnd/>
          </a:ln>
        </p:spPr>
        <p:txBody>
          <a:bodyPr wrap="none">
            <a:spAutoFit/>
          </a:bodyPr>
          <a:lstStyle/>
          <a:p>
            <a:pPr>
              <a:buClr>
                <a:schemeClr val="tx1"/>
              </a:buClr>
              <a:buSzPct val="150000"/>
              <a:buFontTx/>
              <a:buChar char="•"/>
            </a:pPr>
            <a:r>
              <a:rPr lang="en-US" sz="1900">
                <a:solidFill>
                  <a:srgbClr val="FFFF99"/>
                </a:solidFill>
              </a:rPr>
              <a:t> </a:t>
            </a:r>
            <a:r>
              <a:rPr lang="en-US" sz="1900"/>
              <a:t>Proteins         are captured, retained and purified directly on the chip (affinity capture)</a:t>
            </a:r>
          </a:p>
        </p:txBody>
      </p:sp>
      <p:sp>
        <p:nvSpPr>
          <p:cNvPr id="67587" name="Oval 3"/>
          <p:cNvSpPr>
            <a:spLocks noChangeArrowheads="1"/>
          </p:cNvSpPr>
          <p:nvPr/>
        </p:nvSpPr>
        <p:spPr bwMode="auto">
          <a:xfrm>
            <a:off x="1760538" y="3889375"/>
            <a:ext cx="6102350" cy="1735138"/>
          </a:xfrm>
          <a:prstGeom prst="ellipse">
            <a:avLst/>
          </a:prstGeom>
          <a:solidFill>
            <a:schemeClr val="bg2"/>
          </a:solidFill>
          <a:ln w="12700">
            <a:solidFill>
              <a:schemeClr val="tx1"/>
            </a:solidFill>
            <a:round/>
            <a:headEnd/>
            <a:tailEnd/>
          </a:ln>
        </p:spPr>
        <p:txBody>
          <a:bodyPr wrap="none" anchor="ctr"/>
          <a:lstStyle/>
          <a:p>
            <a:endParaRPr lang="ru-RU"/>
          </a:p>
        </p:txBody>
      </p:sp>
      <p:grpSp>
        <p:nvGrpSpPr>
          <p:cNvPr id="2" name="Group 4"/>
          <p:cNvGrpSpPr>
            <a:grpSpLocks/>
          </p:cNvGrpSpPr>
          <p:nvPr/>
        </p:nvGrpSpPr>
        <p:grpSpPr bwMode="auto">
          <a:xfrm rot="-578714">
            <a:off x="209550" y="5149850"/>
            <a:ext cx="1587500" cy="873125"/>
            <a:chOff x="2052" y="1373"/>
            <a:chExt cx="1000" cy="550"/>
          </a:xfrm>
        </p:grpSpPr>
        <p:sp>
          <p:nvSpPr>
            <p:cNvPr id="68622" name="Oval 5"/>
            <p:cNvSpPr>
              <a:spLocks noChangeArrowheads="1"/>
            </p:cNvSpPr>
            <p:nvPr/>
          </p:nvSpPr>
          <p:spPr bwMode="auto">
            <a:xfrm rot="-480000">
              <a:off x="2690" y="1483"/>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23" name="Oval 6"/>
            <p:cNvSpPr>
              <a:spLocks noChangeArrowheads="1"/>
            </p:cNvSpPr>
            <p:nvPr/>
          </p:nvSpPr>
          <p:spPr bwMode="auto">
            <a:xfrm rot="-480000">
              <a:off x="2509" y="1546"/>
              <a:ext cx="150" cy="12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24" name="Oval 7"/>
            <p:cNvSpPr>
              <a:spLocks noChangeArrowheads="1"/>
            </p:cNvSpPr>
            <p:nvPr/>
          </p:nvSpPr>
          <p:spPr bwMode="auto">
            <a:xfrm>
              <a:off x="2430" y="1373"/>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25" name="Oval 8"/>
            <p:cNvSpPr>
              <a:spLocks noChangeArrowheads="1"/>
            </p:cNvSpPr>
            <p:nvPr/>
          </p:nvSpPr>
          <p:spPr bwMode="auto">
            <a:xfrm rot="-480000">
              <a:off x="2052" y="1606"/>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26" name="Oval 9"/>
            <p:cNvSpPr>
              <a:spLocks noChangeArrowheads="1"/>
            </p:cNvSpPr>
            <p:nvPr/>
          </p:nvSpPr>
          <p:spPr bwMode="auto">
            <a:xfrm rot="-480000">
              <a:off x="2371" y="1740"/>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27" name="Oval 10"/>
            <p:cNvSpPr>
              <a:spLocks noChangeArrowheads="1"/>
            </p:cNvSpPr>
            <p:nvPr/>
          </p:nvSpPr>
          <p:spPr bwMode="auto">
            <a:xfrm rot="-480000">
              <a:off x="2179" y="1666"/>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28" name="Oval 11"/>
            <p:cNvSpPr>
              <a:spLocks noChangeArrowheads="1"/>
            </p:cNvSpPr>
            <p:nvPr/>
          </p:nvSpPr>
          <p:spPr bwMode="auto">
            <a:xfrm rot="-480000">
              <a:off x="2373" y="1594"/>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29" name="Oval 12"/>
            <p:cNvSpPr>
              <a:spLocks noChangeArrowheads="1"/>
            </p:cNvSpPr>
            <p:nvPr/>
          </p:nvSpPr>
          <p:spPr bwMode="auto">
            <a:xfrm rot="-480000">
              <a:off x="2520" y="1774"/>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30" name="Oval 13"/>
            <p:cNvSpPr>
              <a:spLocks noChangeArrowheads="1"/>
            </p:cNvSpPr>
            <p:nvPr/>
          </p:nvSpPr>
          <p:spPr bwMode="auto">
            <a:xfrm rot="-480000">
              <a:off x="2667" y="1750"/>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31" name="Oval 14"/>
            <p:cNvSpPr>
              <a:spLocks noChangeArrowheads="1"/>
            </p:cNvSpPr>
            <p:nvPr/>
          </p:nvSpPr>
          <p:spPr bwMode="auto">
            <a:xfrm rot="-480000">
              <a:off x="2558" y="1697"/>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32" name="Oval 15"/>
            <p:cNvSpPr>
              <a:spLocks noChangeArrowheads="1"/>
            </p:cNvSpPr>
            <p:nvPr/>
          </p:nvSpPr>
          <p:spPr bwMode="auto">
            <a:xfrm rot="-480000">
              <a:off x="2341" y="1506"/>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33" name="Oval 16"/>
            <p:cNvSpPr>
              <a:spLocks noChangeArrowheads="1"/>
            </p:cNvSpPr>
            <p:nvPr/>
          </p:nvSpPr>
          <p:spPr bwMode="auto">
            <a:xfrm>
              <a:off x="2786" y="1535"/>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34" name="Oval 17"/>
            <p:cNvSpPr>
              <a:spLocks noChangeArrowheads="1"/>
            </p:cNvSpPr>
            <p:nvPr/>
          </p:nvSpPr>
          <p:spPr bwMode="auto">
            <a:xfrm rot="-480000">
              <a:off x="2856" y="1689"/>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35" name="Oval 18"/>
            <p:cNvSpPr>
              <a:spLocks noChangeArrowheads="1"/>
            </p:cNvSpPr>
            <p:nvPr/>
          </p:nvSpPr>
          <p:spPr bwMode="auto">
            <a:xfrm rot="-480000">
              <a:off x="2688" y="1564"/>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36" name="Oval 19"/>
            <p:cNvSpPr>
              <a:spLocks noChangeArrowheads="1"/>
            </p:cNvSpPr>
            <p:nvPr/>
          </p:nvSpPr>
          <p:spPr bwMode="auto">
            <a:xfrm>
              <a:off x="2258" y="1583"/>
              <a:ext cx="64" cy="64"/>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37" name="Oval 20"/>
            <p:cNvSpPr>
              <a:spLocks noChangeArrowheads="1"/>
            </p:cNvSpPr>
            <p:nvPr/>
          </p:nvSpPr>
          <p:spPr bwMode="auto">
            <a:xfrm rot="-480000">
              <a:off x="2628" y="1651"/>
              <a:ext cx="56" cy="47"/>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38" name="Oval 21"/>
            <p:cNvSpPr>
              <a:spLocks noChangeArrowheads="1"/>
            </p:cNvSpPr>
            <p:nvPr/>
          </p:nvSpPr>
          <p:spPr bwMode="auto">
            <a:xfrm rot="-480000">
              <a:off x="2158" y="1511"/>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39" name="Oval 22"/>
            <p:cNvSpPr>
              <a:spLocks noChangeArrowheads="1"/>
            </p:cNvSpPr>
            <p:nvPr/>
          </p:nvSpPr>
          <p:spPr bwMode="auto">
            <a:xfrm rot="-480000">
              <a:off x="2808" y="1821"/>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40" name="Oval 23"/>
            <p:cNvSpPr>
              <a:spLocks noChangeArrowheads="1"/>
            </p:cNvSpPr>
            <p:nvPr/>
          </p:nvSpPr>
          <p:spPr bwMode="auto">
            <a:xfrm rot="-480000">
              <a:off x="2328" y="1461"/>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641" name="Oval 24"/>
            <p:cNvSpPr>
              <a:spLocks noChangeArrowheads="1"/>
            </p:cNvSpPr>
            <p:nvPr/>
          </p:nvSpPr>
          <p:spPr bwMode="auto">
            <a:xfrm rot="-480000">
              <a:off x="2448" y="1817"/>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42" name="Oval 25"/>
            <p:cNvSpPr>
              <a:spLocks noChangeArrowheads="1"/>
            </p:cNvSpPr>
            <p:nvPr/>
          </p:nvSpPr>
          <p:spPr bwMode="auto">
            <a:xfrm rot="-480000">
              <a:off x="2842" y="149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643" name="Oval 26"/>
            <p:cNvSpPr>
              <a:spLocks noChangeArrowheads="1"/>
            </p:cNvSpPr>
            <p:nvPr/>
          </p:nvSpPr>
          <p:spPr bwMode="auto">
            <a:xfrm rot="-480000">
              <a:off x="2980" y="1741"/>
              <a:ext cx="72" cy="60"/>
            </a:xfrm>
            <a:prstGeom prst="ellipse">
              <a:avLst/>
            </a:prstGeom>
            <a:solidFill>
              <a:srgbClr val="6699FF"/>
            </a:solidFill>
            <a:ln w="12700">
              <a:solidFill>
                <a:schemeClr val="tx1"/>
              </a:solidFill>
              <a:round/>
              <a:headEnd/>
              <a:tailEnd/>
            </a:ln>
          </p:spPr>
          <p:txBody>
            <a:bodyPr wrap="none" anchor="ctr"/>
            <a:lstStyle/>
            <a:p>
              <a:endParaRPr lang="ru-RU"/>
            </a:p>
          </p:txBody>
        </p:sp>
      </p:grpSp>
      <p:grpSp>
        <p:nvGrpSpPr>
          <p:cNvPr id="67589" name="Group 27"/>
          <p:cNvGrpSpPr>
            <a:grpSpLocks/>
          </p:cNvGrpSpPr>
          <p:nvPr/>
        </p:nvGrpSpPr>
        <p:grpSpPr bwMode="auto">
          <a:xfrm>
            <a:off x="4902200" y="4787900"/>
            <a:ext cx="2339975" cy="517525"/>
            <a:chOff x="3024" y="1686"/>
            <a:chExt cx="1474" cy="326"/>
          </a:xfrm>
        </p:grpSpPr>
        <p:sp>
          <p:nvSpPr>
            <p:cNvPr id="68496" name="Line 28"/>
            <p:cNvSpPr>
              <a:spLocks noChangeAspect="1" noChangeShapeType="1"/>
            </p:cNvSpPr>
            <p:nvPr/>
          </p:nvSpPr>
          <p:spPr bwMode="auto">
            <a:xfrm>
              <a:off x="3383"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97" name="Oval 29"/>
            <p:cNvSpPr>
              <a:spLocks noChangeAspect="1" noChangeArrowheads="1"/>
            </p:cNvSpPr>
            <p:nvPr/>
          </p:nvSpPr>
          <p:spPr bwMode="auto">
            <a:xfrm>
              <a:off x="3322"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98" name="Line 30"/>
            <p:cNvSpPr>
              <a:spLocks noChangeAspect="1" noChangeShapeType="1"/>
            </p:cNvSpPr>
            <p:nvPr/>
          </p:nvSpPr>
          <p:spPr bwMode="auto">
            <a:xfrm>
              <a:off x="3519"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99" name="Oval 31"/>
            <p:cNvSpPr>
              <a:spLocks noChangeAspect="1" noChangeArrowheads="1"/>
            </p:cNvSpPr>
            <p:nvPr/>
          </p:nvSpPr>
          <p:spPr bwMode="auto">
            <a:xfrm>
              <a:off x="3459"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00" name="Line 32"/>
            <p:cNvSpPr>
              <a:spLocks noChangeAspect="1" noChangeShapeType="1"/>
            </p:cNvSpPr>
            <p:nvPr/>
          </p:nvSpPr>
          <p:spPr bwMode="auto">
            <a:xfrm>
              <a:off x="3657"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01" name="Oval 33"/>
            <p:cNvSpPr>
              <a:spLocks noChangeAspect="1" noChangeArrowheads="1"/>
            </p:cNvSpPr>
            <p:nvPr/>
          </p:nvSpPr>
          <p:spPr bwMode="auto">
            <a:xfrm>
              <a:off x="3595"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02" name="Line 34"/>
            <p:cNvSpPr>
              <a:spLocks noChangeAspect="1" noChangeShapeType="1"/>
            </p:cNvSpPr>
            <p:nvPr/>
          </p:nvSpPr>
          <p:spPr bwMode="auto">
            <a:xfrm>
              <a:off x="3793"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03" name="Oval 35"/>
            <p:cNvSpPr>
              <a:spLocks noChangeAspect="1" noChangeArrowheads="1"/>
            </p:cNvSpPr>
            <p:nvPr/>
          </p:nvSpPr>
          <p:spPr bwMode="auto">
            <a:xfrm>
              <a:off x="3733" y="1688"/>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04" name="Line 36"/>
            <p:cNvSpPr>
              <a:spLocks noChangeAspect="1" noChangeShapeType="1"/>
            </p:cNvSpPr>
            <p:nvPr/>
          </p:nvSpPr>
          <p:spPr bwMode="auto">
            <a:xfrm>
              <a:off x="3930"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05" name="Oval 37"/>
            <p:cNvSpPr>
              <a:spLocks noChangeAspect="1" noChangeArrowheads="1"/>
            </p:cNvSpPr>
            <p:nvPr/>
          </p:nvSpPr>
          <p:spPr bwMode="auto">
            <a:xfrm>
              <a:off x="3869"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06" name="Line 38"/>
            <p:cNvSpPr>
              <a:spLocks noChangeAspect="1" noChangeShapeType="1"/>
            </p:cNvSpPr>
            <p:nvPr/>
          </p:nvSpPr>
          <p:spPr bwMode="auto">
            <a:xfrm>
              <a:off x="3419"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07" name="Oval 39"/>
            <p:cNvSpPr>
              <a:spLocks noChangeAspect="1" noChangeArrowheads="1"/>
            </p:cNvSpPr>
            <p:nvPr/>
          </p:nvSpPr>
          <p:spPr bwMode="auto">
            <a:xfrm>
              <a:off x="3359"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08" name="Line 40"/>
            <p:cNvSpPr>
              <a:spLocks noChangeAspect="1" noChangeShapeType="1"/>
            </p:cNvSpPr>
            <p:nvPr/>
          </p:nvSpPr>
          <p:spPr bwMode="auto">
            <a:xfrm>
              <a:off x="3557"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09" name="Oval 41"/>
            <p:cNvSpPr>
              <a:spLocks noChangeAspect="1" noChangeArrowheads="1"/>
            </p:cNvSpPr>
            <p:nvPr/>
          </p:nvSpPr>
          <p:spPr bwMode="auto">
            <a:xfrm>
              <a:off x="3495"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10" name="Line 42"/>
            <p:cNvSpPr>
              <a:spLocks noChangeAspect="1" noChangeShapeType="1"/>
            </p:cNvSpPr>
            <p:nvPr/>
          </p:nvSpPr>
          <p:spPr bwMode="auto">
            <a:xfrm>
              <a:off x="3693"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11" name="Oval 43"/>
            <p:cNvSpPr>
              <a:spLocks noChangeAspect="1" noChangeArrowheads="1"/>
            </p:cNvSpPr>
            <p:nvPr/>
          </p:nvSpPr>
          <p:spPr bwMode="auto">
            <a:xfrm>
              <a:off x="3631" y="1726"/>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12" name="Line 44"/>
            <p:cNvSpPr>
              <a:spLocks noChangeAspect="1" noChangeShapeType="1"/>
            </p:cNvSpPr>
            <p:nvPr/>
          </p:nvSpPr>
          <p:spPr bwMode="auto">
            <a:xfrm>
              <a:off x="3830"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13" name="Oval 45"/>
            <p:cNvSpPr>
              <a:spLocks noChangeAspect="1" noChangeArrowheads="1"/>
            </p:cNvSpPr>
            <p:nvPr/>
          </p:nvSpPr>
          <p:spPr bwMode="auto">
            <a:xfrm>
              <a:off x="3769"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14" name="Line 46"/>
            <p:cNvSpPr>
              <a:spLocks noChangeAspect="1" noChangeShapeType="1"/>
            </p:cNvSpPr>
            <p:nvPr/>
          </p:nvSpPr>
          <p:spPr bwMode="auto">
            <a:xfrm>
              <a:off x="3966"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15" name="Oval 47"/>
            <p:cNvSpPr>
              <a:spLocks noChangeAspect="1" noChangeArrowheads="1"/>
            </p:cNvSpPr>
            <p:nvPr/>
          </p:nvSpPr>
          <p:spPr bwMode="auto">
            <a:xfrm>
              <a:off x="3905"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16" name="Line 48"/>
            <p:cNvSpPr>
              <a:spLocks noChangeAspect="1" noChangeShapeType="1"/>
            </p:cNvSpPr>
            <p:nvPr/>
          </p:nvSpPr>
          <p:spPr bwMode="auto">
            <a:xfrm>
              <a:off x="3457"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17" name="Oval 49"/>
            <p:cNvSpPr>
              <a:spLocks noChangeAspect="1" noChangeArrowheads="1"/>
            </p:cNvSpPr>
            <p:nvPr/>
          </p:nvSpPr>
          <p:spPr bwMode="auto">
            <a:xfrm>
              <a:off x="3395"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18" name="Line 50"/>
            <p:cNvSpPr>
              <a:spLocks noChangeAspect="1" noChangeShapeType="1"/>
            </p:cNvSpPr>
            <p:nvPr/>
          </p:nvSpPr>
          <p:spPr bwMode="auto">
            <a:xfrm>
              <a:off x="359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19" name="Oval 51"/>
            <p:cNvSpPr>
              <a:spLocks noChangeAspect="1" noChangeArrowheads="1"/>
            </p:cNvSpPr>
            <p:nvPr/>
          </p:nvSpPr>
          <p:spPr bwMode="auto">
            <a:xfrm>
              <a:off x="3531" y="1762"/>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20" name="Line 52"/>
            <p:cNvSpPr>
              <a:spLocks noChangeAspect="1" noChangeShapeType="1"/>
            </p:cNvSpPr>
            <p:nvPr/>
          </p:nvSpPr>
          <p:spPr bwMode="auto">
            <a:xfrm>
              <a:off x="3729"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21" name="Oval 53"/>
            <p:cNvSpPr>
              <a:spLocks noChangeAspect="1" noChangeArrowheads="1"/>
            </p:cNvSpPr>
            <p:nvPr/>
          </p:nvSpPr>
          <p:spPr bwMode="auto">
            <a:xfrm>
              <a:off x="3669"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22" name="Line 54"/>
            <p:cNvSpPr>
              <a:spLocks noChangeAspect="1" noChangeShapeType="1"/>
            </p:cNvSpPr>
            <p:nvPr/>
          </p:nvSpPr>
          <p:spPr bwMode="auto">
            <a:xfrm>
              <a:off x="3866"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23" name="Oval 55"/>
            <p:cNvSpPr>
              <a:spLocks noChangeAspect="1" noChangeArrowheads="1"/>
            </p:cNvSpPr>
            <p:nvPr/>
          </p:nvSpPr>
          <p:spPr bwMode="auto">
            <a:xfrm>
              <a:off x="3805"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24" name="Line 56"/>
            <p:cNvSpPr>
              <a:spLocks noChangeAspect="1" noChangeShapeType="1"/>
            </p:cNvSpPr>
            <p:nvPr/>
          </p:nvSpPr>
          <p:spPr bwMode="auto">
            <a:xfrm>
              <a:off x="400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25" name="Oval 57"/>
            <p:cNvSpPr>
              <a:spLocks noChangeAspect="1" noChangeArrowheads="1"/>
            </p:cNvSpPr>
            <p:nvPr/>
          </p:nvSpPr>
          <p:spPr bwMode="auto">
            <a:xfrm>
              <a:off x="3942" y="1762"/>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26" name="Line 58"/>
            <p:cNvSpPr>
              <a:spLocks noChangeAspect="1" noChangeShapeType="1"/>
            </p:cNvSpPr>
            <p:nvPr/>
          </p:nvSpPr>
          <p:spPr bwMode="auto">
            <a:xfrm>
              <a:off x="3493"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27" name="Oval 59"/>
            <p:cNvSpPr>
              <a:spLocks noChangeAspect="1" noChangeArrowheads="1"/>
            </p:cNvSpPr>
            <p:nvPr/>
          </p:nvSpPr>
          <p:spPr bwMode="auto">
            <a:xfrm>
              <a:off x="3431"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28" name="Line 60"/>
            <p:cNvSpPr>
              <a:spLocks noChangeAspect="1" noChangeShapeType="1"/>
            </p:cNvSpPr>
            <p:nvPr/>
          </p:nvSpPr>
          <p:spPr bwMode="auto">
            <a:xfrm>
              <a:off x="3629"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29" name="Oval 61"/>
            <p:cNvSpPr>
              <a:spLocks noChangeAspect="1" noChangeArrowheads="1"/>
            </p:cNvSpPr>
            <p:nvPr/>
          </p:nvSpPr>
          <p:spPr bwMode="auto">
            <a:xfrm>
              <a:off x="3568"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30" name="Line 62"/>
            <p:cNvSpPr>
              <a:spLocks noChangeAspect="1" noChangeShapeType="1"/>
            </p:cNvSpPr>
            <p:nvPr/>
          </p:nvSpPr>
          <p:spPr bwMode="auto">
            <a:xfrm>
              <a:off x="3766"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31" name="Oval 63"/>
            <p:cNvSpPr>
              <a:spLocks noChangeAspect="1" noChangeArrowheads="1"/>
            </p:cNvSpPr>
            <p:nvPr/>
          </p:nvSpPr>
          <p:spPr bwMode="auto">
            <a:xfrm>
              <a:off x="3705"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32" name="Line 64"/>
            <p:cNvSpPr>
              <a:spLocks noChangeAspect="1" noChangeShapeType="1"/>
            </p:cNvSpPr>
            <p:nvPr/>
          </p:nvSpPr>
          <p:spPr bwMode="auto">
            <a:xfrm>
              <a:off x="3903"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33" name="Oval 65"/>
            <p:cNvSpPr>
              <a:spLocks noChangeAspect="1" noChangeArrowheads="1"/>
            </p:cNvSpPr>
            <p:nvPr/>
          </p:nvSpPr>
          <p:spPr bwMode="auto">
            <a:xfrm>
              <a:off x="3841"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34" name="Line 66"/>
            <p:cNvSpPr>
              <a:spLocks noChangeAspect="1" noChangeShapeType="1"/>
            </p:cNvSpPr>
            <p:nvPr/>
          </p:nvSpPr>
          <p:spPr bwMode="auto">
            <a:xfrm>
              <a:off x="4040"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35" name="Oval 67"/>
            <p:cNvSpPr>
              <a:spLocks noChangeAspect="1" noChangeArrowheads="1"/>
            </p:cNvSpPr>
            <p:nvPr/>
          </p:nvSpPr>
          <p:spPr bwMode="auto">
            <a:xfrm>
              <a:off x="3979"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36" name="Line 68"/>
            <p:cNvSpPr>
              <a:spLocks noChangeAspect="1" noChangeShapeType="1"/>
            </p:cNvSpPr>
            <p:nvPr/>
          </p:nvSpPr>
          <p:spPr bwMode="auto">
            <a:xfrm>
              <a:off x="3529"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37" name="Oval 69"/>
            <p:cNvSpPr>
              <a:spLocks noChangeAspect="1" noChangeArrowheads="1"/>
            </p:cNvSpPr>
            <p:nvPr/>
          </p:nvSpPr>
          <p:spPr bwMode="auto">
            <a:xfrm>
              <a:off x="3468"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38" name="Line 70"/>
            <p:cNvSpPr>
              <a:spLocks noChangeAspect="1" noChangeShapeType="1"/>
            </p:cNvSpPr>
            <p:nvPr/>
          </p:nvSpPr>
          <p:spPr bwMode="auto">
            <a:xfrm>
              <a:off x="3666"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39" name="Oval 71"/>
            <p:cNvSpPr>
              <a:spLocks noChangeAspect="1" noChangeArrowheads="1"/>
            </p:cNvSpPr>
            <p:nvPr/>
          </p:nvSpPr>
          <p:spPr bwMode="auto">
            <a:xfrm>
              <a:off x="360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40" name="Line 72"/>
            <p:cNvSpPr>
              <a:spLocks noChangeAspect="1" noChangeShapeType="1"/>
            </p:cNvSpPr>
            <p:nvPr/>
          </p:nvSpPr>
          <p:spPr bwMode="auto">
            <a:xfrm>
              <a:off x="3803"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41" name="Oval 73"/>
            <p:cNvSpPr>
              <a:spLocks noChangeAspect="1" noChangeArrowheads="1"/>
            </p:cNvSpPr>
            <p:nvPr/>
          </p:nvSpPr>
          <p:spPr bwMode="auto">
            <a:xfrm>
              <a:off x="3741"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42" name="Line 74"/>
            <p:cNvSpPr>
              <a:spLocks noChangeAspect="1" noChangeShapeType="1"/>
            </p:cNvSpPr>
            <p:nvPr/>
          </p:nvSpPr>
          <p:spPr bwMode="auto">
            <a:xfrm>
              <a:off x="3939"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43" name="Oval 75"/>
            <p:cNvSpPr>
              <a:spLocks noChangeAspect="1" noChangeArrowheads="1"/>
            </p:cNvSpPr>
            <p:nvPr/>
          </p:nvSpPr>
          <p:spPr bwMode="auto">
            <a:xfrm>
              <a:off x="3877" y="1835"/>
              <a:ext cx="120"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44" name="Line 76"/>
            <p:cNvSpPr>
              <a:spLocks noChangeAspect="1" noChangeShapeType="1"/>
            </p:cNvSpPr>
            <p:nvPr/>
          </p:nvSpPr>
          <p:spPr bwMode="auto">
            <a:xfrm>
              <a:off x="4076"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45" name="Oval 77"/>
            <p:cNvSpPr>
              <a:spLocks noChangeAspect="1" noChangeArrowheads="1"/>
            </p:cNvSpPr>
            <p:nvPr/>
          </p:nvSpPr>
          <p:spPr bwMode="auto">
            <a:xfrm>
              <a:off x="401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46" name="Line 78"/>
            <p:cNvSpPr>
              <a:spLocks noChangeAspect="1" noChangeShapeType="1"/>
            </p:cNvSpPr>
            <p:nvPr/>
          </p:nvSpPr>
          <p:spPr bwMode="auto">
            <a:xfrm>
              <a:off x="3565"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47" name="Oval 79"/>
            <p:cNvSpPr>
              <a:spLocks noChangeAspect="1" noChangeArrowheads="1"/>
            </p:cNvSpPr>
            <p:nvPr/>
          </p:nvSpPr>
          <p:spPr bwMode="auto">
            <a:xfrm>
              <a:off x="3505" y="1871"/>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48" name="Line 80"/>
            <p:cNvSpPr>
              <a:spLocks noChangeAspect="1" noChangeShapeType="1"/>
            </p:cNvSpPr>
            <p:nvPr/>
          </p:nvSpPr>
          <p:spPr bwMode="auto">
            <a:xfrm>
              <a:off x="3703"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49" name="Oval 81"/>
            <p:cNvSpPr>
              <a:spLocks noChangeAspect="1" noChangeArrowheads="1"/>
            </p:cNvSpPr>
            <p:nvPr/>
          </p:nvSpPr>
          <p:spPr bwMode="auto">
            <a:xfrm>
              <a:off x="364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50" name="Line 82"/>
            <p:cNvSpPr>
              <a:spLocks noChangeAspect="1" noChangeShapeType="1"/>
            </p:cNvSpPr>
            <p:nvPr/>
          </p:nvSpPr>
          <p:spPr bwMode="auto">
            <a:xfrm>
              <a:off x="3839"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51" name="Oval 83"/>
            <p:cNvSpPr>
              <a:spLocks noChangeAspect="1" noChangeArrowheads="1"/>
            </p:cNvSpPr>
            <p:nvPr/>
          </p:nvSpPr>
          <p:spPr bwMode="auto">
            <a:xfrm>
              <a:off x="3777"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52" name="Line 84"/>
            <p:cNvSpPr>
              <a:spLocks noChangeAspect="1" noChangeShapeType="1"/>
            </p:cNvSpPr>
            <p:nvPr/>
          </p:nvSpPr>
          <p:spPr bwMode="auto">
            <a:xfrm>
              <a:off x="3976"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53" name="Oval 85"/>
            <p:cNvSpPr>
              <a:spLocks noChangeAspect="1" noChangeArrowheads="1"/>
            </p:cNvSpPr>
            <p:nvPr/>
          </p:nvSpPr>
          <p:spPr bwMode="auto">
            <a:xfrm>
              <a:off x="3915"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54" name="Line 86"/>
            <p:cNvSpPr>
              <a:spLocks noChangeAspect="1" noChangeShapeType="1"/>
            </p:cNvSpPr>
            <p:nvPr/>
          </p:nvSpPr>
          <p:spPr bwMode="auto">
            <a:xfrm>
              <a:off x="4112"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55" name="Oval 87"/>
            <p:cNvSpPr>
              <a:spLocks noChangeAspect="1" noChangeArrowheads="1"/>
            </p:cNvSpPr>
            <p:nvPr/>
          </p:nvSpPr>
          <p:spPr bwMode="auto">
            <a:xfrm>
              <a:off x="405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56" name="Line 88"/>
            <p:cNvSpPr>
              <a:spLocks noChangeAspect="1" noChangeShapeType="1"/>
            </p:cNvSpPr>
            <p:nvPr/>
          </p:nvSpPr>
          <p:spPr bwMode="auto">
            <a:xfrm>
              <a:off x="3603"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57" name="Oval 89"/>
            <p:cNvSpPr>
              <a:spLocks noChangeAspect="1" noChangeArrowheads="1"/>
            </p:cNvSpPr>
            <p:nvPr/>
          </p:nvSpPr>
          <p:spPr bwMode="auto">
            <a:xfrm>
              <a:off x="3541"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58" name="Line 90"/>
            <p:cNvSpPr>
              <a:spLocks noChangeAspect="1" noChangeShapeType="1"/>
            </p:cNvSpPr>
            <p:nvPr/>
          </p:nvSpPr>
          <p:spPr bwMode="auto">
            <a:xfrm>
              <a:off x="3739"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59" name="Oval 91"/>
            <p:cNvSpPr>
              <a:spLocks noChangeAspect="1" noChangeArrowheads="1"/>
            </p:cNvSpPr>
            <p:nvPr/>
          </p:nvSpPr>
          <p:spPr bwMode="auto">
            <a:xfrm>
              <a:off x="3677"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60" name="Line 92"/>
            <p:cNvSpPr>
              <a:spLocks noChangeAspect="1" noChangeShapeType="1"/>
            </p:cNvSpPr>
            <p:nvPr/>
          </p:nvSpPr>
          <p:spPr bwMode="auto">
            <a:xfrm>
              <a:off x="3876"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61" name="Oval 93"/>
            <p:cNvSpPr>
              <a:spLocks noChangeAspect="1" noChangeArrowheads="1"/>
            </p:cNvSpPr>
            <p:nvPr/>
          </p:nvSpPr>
          <p:spPr bwMode="auto">
            <a:xfrm>
              <a:off x="3815"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62" name="Line 94"/>
            <p:cNvSpPr>
              <a:spLocks noChangeAspect="1" noChangeShapeType="1"/>
            </p:cNvSpPr>
            <p:nvPr/>
          </p:nvSpPr>
          <p:spPr bwMode="auto">
            <a:xfrm>
              <a:off x="4012"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63" name="Oval 95"/>
            <p:cNvSpPr>
              <a:spLocks noChangeAspect="1" noChangeArrowheads="1"/>
            </p:cNvSpPr>
            <p:nvPr/>
          </p:nvSpPr>
          <p:spPr bwMode="auto">
            <a:xfrm>
              <a:off x="3951"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64" name="Line 96"/>
            <p:cNvSpPr>
              <a:spLocks noChangeAspect="1" noChangeShapeType="1"/>
            </p:cNvSpPr>
            <p:nvPr/>
          </p:nvSpPr>
          <p:spPr bwMode="auto">
            <a:xfrm>
              <a:off x="4148"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65" name="Oval 97"/>
            <p:cNvSpPr>
              <a:spLocks noChangeAspect="1" noChangeArrowheads="1"/>
            </p:cNvSpPr>
            <p:nvPr/>
          </p:nvSpPr>
          <p:spPr bwMode="auto">
            <a:xfrm>
              <a:off x="4087" y="1908"/>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66" name="Line 98"/>
            <p:cNvSpPr>
              <a:spLocks noChangeAspect="1" noChangeShapeType="1"/>
            </p:cNvSpPr>
            <p:nvPr/>
          </p:nvSpPr>
          <p:spPr bwMode="auto">
            <a:xfrm>
              <a:off x="3273" y="174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67" name="Oval 99"/>
            <p:cNvSpPr>
              <a:spLocks noChangeAspect="1" noChangeArrowheads="1"/>
            </p:cNvSpPr>
            <p:nvPr/>
          </p:nvSpPr>
          <p:spPr bwMode="auto">
            <a:xfrm>
              <a:off x="3212" y="171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68" name="Line 100"/>
            <p:cNvSpPr>
              <a:spLocks noChangeAspect="1" noChangeShapeType="1"/>
            </p:cNvSpPr>
            <p:nvPr/>
          </p:nvSpPr>
          <p:spPr bwMode="auto">
            <a:xfrm>
              <a:off x="3310" y="178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69" name="Oval 101"/>
            <p:cNvSpPr>
              <a:spLocks noChangeAspect="1" noChangeArrowheads="1"/>
            </p:cNvSpPr>
            <p:nvPr/>
          </p:nvSpPr>
          <p:spPr bwMode="auto">
            <a:xfrm>
              <a:off x="3248" y="1751"/>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70" name="Line 102"/>
            <p:cNvSpPr>
              <a:spLocks noChangeAspect="1" noChangeShapeType="1"/>
            </p:cNvSpPr>
            <p:nvPr/>
          </p:nvSpPr>
          <p:spPr bwMode="auto">
            <a:xfrm>
              <a:off x="3346" y="182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71" name="Oval 103"/>
            <p:cNvSpPr>
              <a:spLocks noChangeAspect="1" noChangeArrowheads="1"/>
            </p:cNvSpPr>
            <p:nvPr/>
          </p:nvSpPr>
          <p:spPr bwMode="auto">
            <a:xfrm>
              <a:off x="3286" y="1787"/>
              <a:ext cx="116"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72" name="Line 104"/>
            <p:cNvSpPr>
              <a:spLocks noChangeAspect="1" noChangeShapeType="1"/>
            </p:cNvSpPr>
            <p:nvPr/>
          </p:nvSpPr>
          <p:spPr bwMode="auto">
            <a:xfrm>
              <a:off x="3383" y="1856"/>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73" name="Oval 105"/>
            <p:cNvSpPr>
              <a:spLocks noChangeAspect="1" noChangeArrowheads="1"/>
            </p:cNvSpPr>
            <p:nvPr/>
          </p:nvSpPr>
          <p:spPr bwMode="auto">
            <a:xfrm>
              <a:off x="3322" y="1825"/>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74" name="Line 106"/>
            <p:cNvSpPr>
              <a:spLocks noChangeAspect="1" noChangeShapeType="1"/>
            </p:cNvSpPr>
            <p:nvPr/>
          </p:nvSpPr>
          <p:spPr bwMode="auto">
            <a:xfrm>
              <a:off x="3419" y="189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75" name="Oval 107"/>
            <p:cNvSpPr>
              <a:spLocks noChangeAspect="1" noChangeArrowheads="1"/>
            </p:cNvSpPr>
            <p:nvPr/>
          </p:nvSpPr>
          <p:spPr bwMode="auto">
            <a:xfrm>
              <a:off x="3358" y="1861"/>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76" name="Line 108"/>
            <p:cNvSpPr>
              <a:spLocks noChangeAspect="1" noChangeShapeType="1"/>
            </p:cNvSpPr>
            <p:nvPr/>
          </p:nvSpPr>
          <p:spPr bwMode="auto">
            <a:xfrm>
              <a:off x="3455" y="1929"/>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77" name="Oval 109"/>
            <p:cNvSpPr>
              <a:spLocks noChangeAspect="1" noChangeArrowheads="1"/>
            </p:cNvSpPr>
            <p:nvPr/>
          </p:nvSpPr>
          <p:spPr bwMode="auto">
            <a:xfrm>
              <a:off x="3394" y="189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78" name="Line 110"/>
            <p:cNvSpPr>
              <a:spLocks noChangeAspect="1" noChangeShapeType="1"/>
            </p:cNvSpPr>
            <p:nvPr/>
          </p:nvSpPr>
          <p:spPr bwMode="auto">
            <a:xfrm>
              <a:off x="4368" y="1749"/>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79" name="Oval 111"/>
            <p:cNvSpPr>
              <a:spLocks noChangeAspect="1" noChangeArrowheads="1"/>
            </p:cNvSpPr>
            <p:nvPr/>
          </p:nvSpPr>
          <p:spPr bwMode="auto">
            <a:xfrm>
              <a:off x="4306" y="171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80" name="Line 112"/>
            <p:cNvSpPr>
              <a:spLocks noChangeAspect="1" noChangeShapeType="1"/>
            </p:cNvSpPr>
            <p:nvPr/>
          </p:nvSpPr>
          <p:spPr bwMode="auto">
            <a:xfrm>
              <a:off x="4405" y="1785"/>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81" name="Oval 113"/>
            <p:cNvSpPr>
              <a:spLocks noChangeAspect="1" noChangeArrowheads="1"/>
            </p:cNvSpPr>
            <p:nvPr/>
          </p:nvSpPr>
          <p:spPr bwMode="auto">
            <a:xfrm>
              <a:off x="4344" y="1754"/>
              <a:ext cx="117" cy="44"/>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82" name="Line 114"/>
            <p:cNvSpPr>
              <a:spLocks noChangeAspect="1" noChangeShapeType="1"/>
            </p:cNvSpPr>
            <p:nvPr/>
          </p:nvSpPr>
          <p:spPr bwMode="auto">
            <a:xfrm>
              <a:off x="4441" y="1821"/>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83" name="Oval 115"/>
            <p:cNvSpPr>
              <a:spLocks noChangeAspect="1" noChangeArrowheads="1"/>
            </p:cNvSpPr>
            <p:nvPr/>
          </p:nvSpPr>
          <p:spPr bwMode="auto">
            <a:xfrm>
              <a:off x="4380" y="1790"/>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84" name="Line 116"/>
            <p:cNvSpPr>
              <a:spLocks noChangeAspect="1" noChangeShapeType="1"/>
            </p:cNvSpPr>
            <p:nvPr/>
          </p:nvSpPr>
          <p:spPr bwMode="auto">
            <a:xfrm>
              <a:off x="4065" y="1719"/>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85" name="Oval 117"/>
            <p:cNvSpPr>
              <a:spLocks noChangeAspect="1" noChangeArrowheads="1"/>
            </p:cNvSpPr>
            <p:nvPr/>
          </p:nvSpPr>
          <p:spPr bwMode="auto">
            <a:xfrm>
              <a:off x="4004" y="168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86" name="Line 118"/>
            <p:cNvSpPr>
              <a:spLocks noChangeAspect="1" noChangeShapeType="1"/>
            </p:cNvSpPr>
            <p:nvPr/>
          </p:nvSpPr>
          <p:spPr bwMode="auto">
            <a:xfrm>
              <a:off x="4101" y="175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87" name="Oval 119"/>
            <p:cNvSpPr>
              <a:spLocks noChangeAspect="1" noChangeArrowheads="1"/>
            </p:cNvSpPr>
            <p:nvPr/>
          </p:nvSpPr>
          <p:spPr bwMode="auto">
            <a:xfrm>
              <a:off x="4041" y="1723"/>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88" name="Line 120"/>
            <p:cNvSpPr>
              <a:spLocks noChangeAspect="1" noChangeShapeType="1"/>
            </p:cNvSpPr>
            <p:nvPr/>
          </p:nvSpPr>
          <p:spPr bwMode="auto">
            <a:xfrm>
              <a:off x="4139" y="179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89" name="Oval 121"/>
            <p:cNvSpPr>
              <a:spLocks noChangeAspect="1" noChangeArrowheads="1"/>
            </p:cNvSpPr>
            <p:nvPr/>
          </p:nvSpPr>
          <p:spPr bwMode="auto">
            <a:xfrm>
              <a:off x="4077" y="1760"/>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90" name="Line 122"/>
            <p:cNvSpPr>
              <a:spLocks noChangeAspect="1" noChangeShapeType="1"/>
            </p:cNvSpPr>
            <p:nvPr/>
          </p:nvSpPr>
          <p:spPr bwMode="auto">
            <a:xfrm>
              <a:off x="4175" y="1828"/>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91" name="Oval 123"/>
            <p:cNvSpPr>
              <a:spLocks noChangeAspect="1" noChangeArrowheads="1"/>
            </p:cNvSpPr>
            <p:nvPr/>
          </p:nvSpPr>
          <p:spPr bwMode="auto">
            <a:xfrm>
              <a:off x="4114" y="179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92" name="Line 124"/>
            <p:cNvSpPr>
              <a:spLocks noChangeAspect="1" noChangeShapeType="1"/>
            </p:cNvSpPr>
            <p:nvPr/>
          </p:nvSpPr>
          <p:spPr bwMode="auto">
            <a:xfrm>
              <a:off x="4211" y="186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93" name="Oval 125"/>
            <p:cNvSpPr>
              <a:spLocks noChangeAspect="1" noChangeArrowheads="1"/>
            </p:cNvSpPr>
            <p:nvPr/>
          </p:nvSpPr>
          <p:spPr bwMode="auto">
            <a:xfrm>
              <a:off x="4150" y="1833"/>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94" name="Line 126"/>
            <p:cNvSpPr>
              <a:spLocks noChangeAspect="1" noChangeShapeType="1"/>
            </p:cNvSpPr>
            <p:nvPr/>
          </p:nvSpPr>
          <p:spPr bwMode="auto">
            <a:xfrm>
              <a:off x="4247" y="1901"/>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95" name="Oval 127"/>
            <p:cNvSpPr>
              <a:spLocks noChangeAspect="1" noChangeArrowheads="1"/>
            </p:cNvSpPr>
            <p:nvPr/>
          </p:nvSpPr>
          <p:spPr bwMode="auto">
            <a:xfrm>
              <a:off x="4186" y="1870"/>
              <a:ext cx="118" cy="44"/>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96" name="Line 128"/>
            <p:cNvSpPr>
              <a:spLocks noChangeAspect="1" noChangeShapeType="1"/>
            </p:cNvSpPr>
            <p:nvPr/>
          </p:nvSpPr>
          <p:spPr bwMode="auto">
            <a:xfrm>
              <a:off x="4204" y="171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97" name="Oval 129"/>
            <p:cNvSpPr>
              <a:spLocks noChangeAspect="1" noChangeArrowheads="1"/>
            </p:cNvSpPr>
            <p:nvPr/>
          </p:nvSpPr>
          <p:spPr bwMode="auto">
            <a:xfrm>
              <a:off x="4142" y="1686"/>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598" name="Line 130"/>
            <p:cNvSpPr>
              <a:spLocks noChangeAspect="1" noChangeShapeType="1"/>
            </p:cNvSpPr>
            <p:nvPr/>
          </p:nvSpPr>
          <p:spPr bwMode="auto">
            <a:xfrm>
              <a:off x="4240" y="1754"/>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599" name="Oval 131"/>
            <p:cNvSpPr>
              <a:spLocks noChangeAspect="1" noChangeArrowheads="1"/>
            </p:cNvSpPr>
            <p:nvPr/>
          </p:nvSpPr>
          <p:spPr bwMode="auto">
            <a:xfrm>
              <a:off x="4179" y="172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00" name="Line 132"/>
            <p:cNvSpPr>
              <a:spLocks noChangeAspect="1" noChangeShapeType="1"/>
            </p:cNvSpPr>
            <p:nvPr/>
          </p:nvSpPr>
          <p:spPr bwMode="auto">
            <a:xfrm>
              <a:off x="4276" y="1790"/>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01" name="Oval 133"/>
            <p:cNvSpPr>
              <a:spLocks noChangeAspect="1" noChangeArrowheads="1"/>
            </p:cNvSpPr>
            <p:nvPr/>
          </p:nvSpPr>
          <p:spPr bwMode="auto">
            <a:xfrm>
              <a:off x="4215" y="175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02" name="Line 134"/>
            <p:cNvSpPr>
              <a:spLocks noChangeAspect="1" noChangeShapeType="1"/>
            </p:cNvSpPr>
            <p:nvPr/>
          </p:nvSpPr>
          <p:spPr bwMode="auto">
            <a:xfrm>
              <a:off x="4312" y="182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03" name="Oval 135"/>
            <p:cNvSpPr>
              <a:spLocks noChangeAspect="1" noChangeArrowheads="1"/>
            </p:cNvSpPr>
            <p:nvPr/>
          </p:nvSpPr>
          <p:spPr bwMode="auto">
            <a:xfrm>
              <a:off x="4251" y="1795"/>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04" name="Line 136"/>
            <p:cNvSpPr>
              <a:spLocks noChangeAspect="1" noChangeShapeType="1"/>
            </p:cNvSpPr>
            <p:nvPr/>
          </p:nvSpPr>
          <p:spPr bwMode="auto">
            <a:xfrm>
              <a:off x="4349" y="1864"/>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05" name="Oval 137"/>
            <p:cNvSpPr>
              <a:spLocks noChangeAspect="1" noChangeArrowheads="1"/>
            </p:cNvSpPr>
            <p:nvPr/>
          </p:nvSpPr>
          <p:spPr bwMode="auto">
            <a:xfrm>
              <a:off x="4288" y="1832"/>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06" name="Line 138"/>
            <p:cNvSpPr>
              <a:spLocks noChangeAspect="1" noChangeShapeType="1"/>
            </p:cNvSpPr>
            <p:nvPr/>
          </p:nvSpPr>
          <p:spPr bwMode="auto">
            <a:xfrm>
              <a:off x="318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07" name="Oval 139"/>
            <p:cNvSpPr>
              <a:spLocks noChangeAspect="1" noChangeArrowheads="1"/>
            </p:cNvSpPr>
            <p:nvPr/>
          </p:nvSpPr>
          <p:spPr bwMode="auto">
            <a:xfrm>
              <a:off x="3122" y="1762"/>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08" name="Line 140"/>
            <p:cNvSpPr>
              <a:spLocks noChangeAspect="1" noChangeShapeType="1"/>
            </p:cNvSpPr>
            <p:nvPr/>
          </p:nvSpPr>
          <p:spPr bwMode="auto">
            <a:xfrm>
              <a:off x="3220"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09" name="Oval 141"/>
            <p:cNvSpPr>
              <a:spLocks noChangeAspect="1" noChangeArrowheads="1"/>
            </p:cNvSpPr>
            <p:nvPr/>
          </p:nvSpPr>
          <p:spPr bwMode="auto">
            <a:xfrm>
              <a:off x="3159"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10" name="Line 142"/>
            <p:cNvSpPr>
              <a:spLocks noChangeAspect="1" noChangeShapeType="1"/>
            </p:cNvSpPr>
            <p:nvPr/>
          </p:nvSpPr>
          <p:spPr bwMode="auto">
            <a:xfrm>
              <a:off x="3257"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11" name="Oval 143"/>
            <p:cNvSpPr>
              <a:spLocks noChangeAspect="1" noChangeArrowheads="1"/>
            </p:cNvSpPr>
            <p:nvPr/>
          </p:nvSpPr>
          <p:spPr bwMode="auto">
            <a:xfrm>
              <a:off x="319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12" name="Line 144"/>
            <p:cNvSpPr>
              <a:spLocks noChangeAspect="1" noChangeShapeType="1"/>
            </p:cNvSpPr>
            <p:nvPr/>
          </p:nvSpPr>
          <p:spPr bwMode="auto">
            <a:xfrm>
              <a:off x="3293"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13" name="Oval 145"/>
            <p:cNvSpPr>
              <a:spLocks noChangeAspect="1" noChangeArrowheads="1"/>
            </p:cNvSpPr>
            <p:nvPr/>
          </p:nvSpPr>
          <p:spPr bwMode="auto">
            <a:xfrm>
              <a:off x="323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14" name="Line 146"/>
            <p:cNvSpPr>
              <a:spLocks noChangeAspect="1" noChangeShapeType="1"/>
            </p:cNvSpPr>
            <p:nvPr/>
          </p:nvSpPr>
          <p:spPr bwMode="auto">
            <a:xfrm>
              <a:off x="3330"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15" name="Oval 147"/>
            <p:cNvSpPr>
              <a:spLocks noChangeAspect="1" noChangeArrowheads="1"/>
            </p:cNvSpPr>
            <p:nvPr/>
          </p:nvSpPr>
          <p:spPr bwMode="auto">
            <a:xfrm>
              <a:off x="3269" y="1908"/>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16" name="Line 148"/>
            <p:cNvSpPr>
              <a:spLocks noChangeAspect="1" noChangeShapeType="1"/>
            </p:cNvSpPr>
            <p:nvPr/>
          </p:nvSpPr>
          <p:spPr bwMode="auto">
            <a:xfrm>
              <a:off x="3085" y="183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17" name="Oval 149"/>
            <p:cNvSpPr>
              <a:spLocks noChangeAspect="1" noChangeArrowheads="1"/>
            </p:cNvSpPr>
            <p:nvPr/>
          </p:nvSpPr>
          <p:spPr bwMode="auto">
            <a:xfrm>
              <a:off x="3024" y="1800"/>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18" name="Line 150"/>
            <p:cNvSpPr>
              <a:spLocks noChangeAspect="1" noChangeShapeType="1"/>
            </p:cNvSpPr>
            <p:nvPr/>
          </p:nvSpPr>
          <p:spPr bwMode="auto">
            <a:xfrm>
              <a:off x="3122" y="1868"/>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19" name="Oval 151"/>
            <p:cNvSpPr>
              <a:spLocks noChangeAspect="1" noChangeArrowheads="1"/>
            </p:cNvSpPr>
            <p:nvPr/>
          </p:nvSpPr>
          <p:spPr bwMode="auto">
            <a:xfrm>
              <a:off x="3061" y="1837"/>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620" name="Line 152"/>
            <p:cNvSpPr>
              <a:spLocks noChangeAspect="1" noChangeShapeType="1"/>
            </p:cNvSpPr>
            <p:nvPr/>
          </p:nvSpPr>
          <p:spPr bwMode="auto">
            <a:xfrm>
              <a:off x="3159" y="190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621" name="Oval 153"/>
            <p:cNvSpPr>
              <a:spLocks noChangeAspect="1" noChangeArrowheads="1"/>
            </p:cNvSpPr>
            <p:nvPr/>
          </p:nvSpPr>
          <p:spPr bwMode="auto">
            <a:xfrm>
              <a:off x="3098" y="1873"/>
              <a:ext cx="118" cy="45"/>
            </a:xfrm>
            <a:prstGeom prst="ellipse">
              <a:avLst/>
            </a:prstGeom>
            <a:solidFill>
              <a:srgbClr val="FFFF66"/>
            </a:solidFill>
            <a:ln w="12700">
              <a:solidFill>
                <a:schemeClr val="tx1"/>
              </a:solidFill>
              <a:round/>
              <a:headEnd/>
              <a:tailEnd/>
            </a:ln>
          </p:spPr>
          <p:txBody>
            <a:bodyPr wrap="none" anchor="ctr"/>
            <a:lstStyle/>
            <a:p>
              <a:endParaRPr lang="ru-RU"/>
            </a:p>
          </p:txBody>
        </p:sp>
      </p:grpSp>
      <p:grpSp>
        <p:nvGrpSpPr>
          <p:cNvPr id="67590" name="Group 154"/>
          <p:cNvGrpSpPr>
            <a:grpSpLocks/>
          </p:cNvGrpSpPr>
          <p:nvPr/>
        </p:nvGrpSpPr>
        <p:grpSpPr bwMode="auto">
          <a:xfrm>
            <a:off x="4889500" y="4197350"/>
            <a:ext cx="2339975" cy="517525"/>
            <a:chOff x="3024" y="1686"/>
            <a:chExt cx="1474" cy="326"/>
          </a:xfrm>
        </p:grpSpPr>
        <p:sp>
          <p:nvSpPr>
            <p:cNvPr id="68370" name="Line 155"/>
            <p:cNvSpPr>
              <a:spLocks noChangeAspect="1" noChangeShapeType="1"/>
            </p:cNvSpPr>
            <p:nvPr/>
          </p:nvSpPr>
          <p:spPr bwMode="auto">
            <a:xfrm>
              <a:off x="3383"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71" name="Oval 156"/>
            <p:cNvSpPr>
              <a:spLocks noChangeAspect="1" noChangeArrowheads="1"/>
            </p:cNvSpPr>
            <p:nvPr/>
          </p:nvSpPr>
          <p:spPr bwMode="auto">
            <a:xfrm>
              <a:off x="3322"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72" name="Line 157"/>
            <p:cNvSpPr>
              <a:spLocks noChangeAspect="1" noChangeShapeType="1"/>
            </p:cNvSpPr>
            <p:nvPr/>
          </p:nvSpPr>
          <p:spPr bwMode="auto">
            <a:xfrm>
              <a:off x="3519"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73" name="Oval 158"/>
            <p:cNvSpPr>
              <a:spLocks noChangeAspect="1" noChangeArrowheads="1"/>
            </p:cNvSpPr>
            <p:nvPr/>
          </p:nvSpPr>
          <p:spPr bwMode="auto">
            <a:xfrm>
              <a:off x="3459"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74" name="Line 159"/>
            <p:cNvSpPr>
              <a:spLocks noChangeAspect="1" noChangeShapeType="1"/>
            </p:cNvSpPr>
            <p:nvPr/>
          </p:nvSpPr>
          <p:spPr bwMode="auto">
            <a:xfrm>
              <a:off x="3657"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75" name="Oval 160"/>
            <p:cNvSpPr>
              <a:spLocks noChangeAspect="1" noChangeArrowheads="1"/>
            </p:cNvSpPr>
            <p:nvPr/>
          </p:nvSpPr>
          <p:spPr bwMode="auto">
            <a:xfrm>
              <a:off x="3595"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76" name="Line 161"/>
            <p:cNvSpPr>
              <a:spLocks noChangeAspect="1" noChangeShapeType="1"/>
            </p:cNvSpPr>
            <p:nvPr/>
          </p:nvSpPr>
          <p:spPr bwMode="auto">
            <a:xfrm>
              <a:off x="3793"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77" name="Oval 162"/>
            <p:cNvSpPr>
              <a:spLocks noChangeAspect="1" noChangeArrowheads="1"/>
            </p:cNvSpPr>
            <p:nvPr/>
          </p:nvSpPr>
          <p:spPr bwMode="auto">
            <a:xfrm>
              <a:off x="3733" y="1688"/>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78" name="Line 163"/>
            <p:cNvSpPr>
              <a:spLocks noChangeAspect="1" noChangeShapeType="1"/>
            </p:cNvSpPr>
            <p:nvPr/>
          </p:nvSpPr>
          <p:spPr bwMode="auto">
            <a:xfrm>
              <a:off x="3930"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79" name="Oval 164"/>
            <p:cNvSpPr>
              <a:spLocks noChangeAspect="1" noChangeArrowheads="1"/>
            </p:cNvSpPr>
            <p:nvPr/>
          </p:nvSpPr>
          <p:spPr bwMode="auto">
            <a:xfrm>
              <a:off x="3869"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80" name="Line 165"/>
            <p:cNvSpPr>
              <a:spLocks noChangeAspect="1" noChangeShapeType="1"/>
            </p:cNvSpPr>
            <p:nvPr/>
          </p:nvSpPr>
          <p:spPr bwMode="auto">
            <a:xfrm>
              <a:off x="3419"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81" name="Oval 166"/>
            <p:cNvSpPr>
              <a:spLocks noChangeAspect="1" noChangeArrowheads="1"/>
            </p:cNvSpPr>
            <p:nvPr/>
          </p:nvSpPr>
          <p:spPr bwMode="auto">
            <a:xfrm>
              <a:off x="3359"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82" name="Line 167"/>
            <p:cNvSpPr>
              <a:spLocks noChangeAspect="1" noChangeShapeType="1"/>
            </p:cNvSpPr>
            <p:nvPr/>
          </p:nvSpPr>
          <p:spPr bwMode="auto">
            <a:xfrm>
              <a:off x="3557"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83" name="Oval 168"/>
            <p:cNvSpPr>
              <a:spLocks noChangeAspect="1" noChangeArrowheads="1"/>
            </p:cNvSpPr>
            <p:nvPr/>
          </p:nvSpPr>
          <p:spPr bwMode="auto">
            <a:xfrm>
              <a:off x="3495"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84" name="Line 169"/>
            <p:cNvSpPr>
              <a:spLocks noChangeAspect="1" noChangeShapeType="1"/>
            </p:cNvSpPr>
            <p:nvPr/>
          </p:nvSpPr>
          <p:spPr bwMode="auto">
            <a:xfrm>
              <a:off x="3693"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85" name="Oval 170"/>
            <p:cNvSpPr>
              <a:spLocks noChangeAspect="1" noChangeArrowheads="1"/>
            </p:cNvSpPr>
            <p:nvPr/>
          </p:nvSpPr>
          <p:spPr bwMode="auto">
            <a:xfrm>
              <a:off x="3631" y="1726"/>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86" name="Line 171"/>
            <p:cNvSpPr>
              <a:spLocks noChangeAspect="1" noChangeShapeType="1"/>
            </p:cNvSpPr>
            <p:nvPr/>
          </p:nvSpPr>
          <p:spPr bwMode="auto">
            <a:xfrm>
              <a:off x="3830"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87" name="Oval 172"/>
            <p:cNvSpPr>
              <a:spLocks noChangeAspect="1" noChangeArrowheads="1"/>
            </p:cNvSpPr>
            <p:nvPr/>
          </p:nvSpPr>
          <p:spPr bwMode="auto">
            <a:xfrm>
              <a:off x="3769"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88" name="Line 173"/>
            <p:cNvSpPr>
              <a:spLocks noChangeAspect="1" noChangeShapeType="1"/>
            </p:cNvSpPr>
            <p:nvPr/>
          </p:nvSpPr>
          <p:spPr bwMode="auto">
            <a:xfrm>
              <a:off x="3966"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89" name="Oval 174"/>
            <p:cNvSpPr>
              <a:spLocks noChangeAspect="1" noChangeArrowheads="1"/>
            </p:cNvSpPr>
            <p:nvPr/>
          </p:nvSpPr>
          <p:spPr bwMode="auto">
            <a:xfrm>
              <a:off x="3905"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90" name="Line 175"/>
            <p:cNvSpPr>
              <a:spLocks noChangeAspect="1" noChangeShapeType="1"/>
            </p:cNvSpPr>
            <p:nvPr/>
          </p:nvSpPr>
          <p:spPr bwMode="auto">
            <a:xfrm>
              <a:off x="3457"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91" name="Oval 176"/>
            <p:cNvSpPr>
              <a:spLocks noChangeAspect="1" noChangeArrowheads="1"/>
            </p:cNvSpPr>
            <p:nvPr/>
          </p:nvSpPr>
          <p:spPr bwMode="auto">
            <a:xfrm>
              <a:off x="3395"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92" name="Line 177"/>
            <p:cNvSpPr>
              <a:spLocks noChangeAspect="1" noChangeShapeType="1"/>
            </p:cNvSpPr>
            <p:nvPr/>
          </p:nvSpPr>
          <p:spPr bwMode="auto">
            <a:xfrm>
              <a:off x="359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93" name="Oval 178"/>
            <p:cNvSpPr>
              <a:spLocks noChangeAspect="1" noChangeArrowheads="1"/>
            </p:cNvSpPr>
            <p:nvPr/>
          </p:nvSpPr>
          <p:spPr bwMode="auto">
            <a:xfrm>
              <a:off x="3531" y="1762"/>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94" name="Line 179"/>
            <p:cNvSpPr>
              <a:spLocks noChangeAspect="1" noChangeShapeType="1"/>
            </p:cNvSpPr>
            <p:nvPr/>
          </p:nvSpPr>
          <p:spPr bwMode="auto">
            <a:xfrm>
              <a:off x="3729"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95" name="Oval 180"/>
            <p:cNvSpPr>
              <a:spLocks noChangeAspect="1" noChangeArrowheads="1"/>
            </p:cNvSpPr>
            <p:nvPr/>
          </p:nvSpPr>
          <p:spPr bwMode="auto">
            <a:xfrm>
              <a:off x="3669"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96" name="Line 181"/>
            <p:cNvSpPr>
              <a:spLocks noChangeAspect="1" noChangeShapeType="1"/>
            </p:cNvSpPr>
            <p:nvPr/>
          </p:nvSpPr>
          <p:spPr bwMode="auto">
            <a:xfrm>
              <a:off x="3866"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97" name="Oval 182"/>
            <p:cNvSpPr>
              <a:spLocks noChangeAspect="1" noChangeArrowheads="1"/>
            </p:cNvSpPr>
            <p:nvPr/>
          </p:nvSpPr>
          <p:spPr bwMode="auto">
            <a:xfrm>
              <a:off x="3805"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98" name="Line 183"/>
            <p:cNvSpPr>
              <a:spLocks noChangeAspect="1" noChangeShapeType="1"/>
            </p:cNvSpPr>
            <p:nvPr/>
          </p:nvSpPr>
          <p:spPr bwMode="auto">
            <a:xfrm>
              <a:off x="400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99" name="Oval 184"/>
            <p:cNvSpPr>
              <a:spLocks noChangeAspect="1" noChangeArrowheads="1"/>
            </p:cNvSpPr>
            <p:nvPr/>
          </p:nvSpPr>
          <p:spPr bwMode="auto">
            <a:xfrm>
              <a:off x="3942" y="1762"/>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00" name="Line 185"/>
            <p:cNvSpPr>
              <a:spLocks noChangeAspect="1" noChangeShapeType="1"/>
            </p:cNvSpPr>
            <p:nvPr/>
          </p:nvSpPr>
          <p:spPr bwMode="auto">
            <a:xfrm>
              <a:off x="3493"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01" name="Oval 186"/>
            <p:cNvSpPr>
              <a:spLocks noChangeAspect="1" noChangeArrowheads="1"/>
            </p:cNvSpPr>
            <p:nvPr/>
          </p:nvSpPr>
          <p:spPr bwMode="auto">
            <a:xfrm>
              <a:off x="3431"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02" name="Line 187"/>
            <p:cNvSpPr>
              <a:spLocks noChangeAspect="1" noChangeShapeType="1"/>
            </p:cNvSpPr>
            <p:nvPr/>
          </p:nvSpPr>
          <p:spPr bwMode="auto">
            <a:xfrm>
              <a:off x="3629"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03" name="Oval 188"/>
            <p:cNvSpPr>
              <a:spLocks noChangeAspect="1" noChangeArrowheads="1"/>
            </p:cNvSpPr>
            <p:nvPr/>
          </p:nvSpPr>
          <p:spPr bwMode="auto">
            <a:xfrm>
              <a:off x="3568"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04" name="Line 189"/>
            <p:cNvSpPr>
              <a:spLocks noChangeAspect="1" noChangeShapeType="1"/>
            </p:cNvSpPr>
            <p:nvPr/>
          </p:nvSpPr>
          <p:spPr bwMode="auto">
            <a:xfrm>
              <a:off x="3766"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05" name="Oval 190"/>
            <p:cNvSpPr>
              <a:spLocks noChangeAspect="1" noChangeArrowheads="1"/>
            </p:cNvSpPr>
            <p:nvPr/>
          </p:nvSpPr>
          <p:spPr bwMode="auto">
            <a:xfrm>
              <a:off x="3705"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06" name="Line 191"/>
            <p:cNvSpPr>
              <a:spLocks noChangeAspect="1" noChangeShapeType="1"/>
            </p:cNvSpPr>
            <p:nvPr/>
          </p:nvSpPr>
          <p:spPr bwMode="auto">
            <a:xfrm>
              <a:off x="3903"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07" name="Oval 192"/>
            <p:cNvSpPr>
              <a:spLocks noChangeAspect="1" noChangeArrowheads="1"/>
            </p:cNvSpPr>
            <p:nvPr/>
          </p:nvSpPr>
          <p:spPr bwMode="auto">
            <a:xfrm>
              <a:off x="3841"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08" name="Line 193"/>
            <p:cNvSpPr>
              <a:spLocks noChangeAspect="1" noChangeShapeType="1"/>
            </p:cNvSpPr>
            <p:nvPr/>
          </p:nvSpPr>
          <p:spPr bwMode="auto">
            <a:xfrm>
              <a:off x="4040"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09" name="Oval 194"/>
            <p:cNvSpPr>
              <a:spLocks noChangeAspect="1" noChangeArrowheads="1"/>
            </p:cNvSpPr>
            <p:nvPr/>
          </p:nvSpPr>
          <p:spPr bwMode="auto">
            <a:xfrm>
              <a:off x="3979"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10" name="Line 195"/>
            <p:cNvSpPr>
              <a:spLocks noChangeAspect="1" noChangeShapeType="1"/>
            </p:cNvSpPr>
            <p:nvPr/>
          </p:nvSpPr>
          <p:spPr bwMode="auto">
            <a:xfrm>
              <a:off x="3529"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11" name="Oval 196"/>
            <p:cNvSpPr>
              <a:spLocks noChangeAspect="1" noChangeArrowheads="1"/>
            </p:cNvSpPr>
            <p:nvPr/>
          </p:nvSpPr>
          <p:spPr bwMode="auto">
            <a:xfrm>
              <a:off x="3468"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12" name="Line 197"/>
            <p:cNvSpPr>
              <a:spLocks noChangeAspect="1" noChangeShapeType="1"/>
            </p:cNvSpPr>
            <p:nvPr/>
          </p:nvSpPr>
          <p:spPr bwMode="auto">
            <a:xfrm>
              <a:off x="3666"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13" name="Oval 198"/>
            <p:cNvSpPr>
              <a:spLocks noChangeAspect="1" noChangeArrowheads="1"/>
            </p:cNvSpPr>
            <p:nvPr/>
          </p:nvSpPr>
          <p:spPr bwMode="auto">
            <a:xfrm>
              <a:off x="360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14" name="Line 199"/>
            <p:cNvSpPr>
              <a:spLocks noChangeAspect="1" noChangeShapeType="1"/>
            </p:cNvSpPr>
            <p:nvPr/>
          </p:nvSpPr>
          <p:spPr bwMode="auto">
            <a:xfrm>
              <a:off x="3803"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15" name="Oval 200"/>
            <p:cNvSpPr>
              <a:spLocks noChangeAspect="1" noChangeArrowheads="1"/>
            </p:cNvSpPr>
            <p:nvPr/>
          </p:nvSpPr>
          <p:spPr bwMode="auto">
            <a:xfrm>
              <a:off x="3741"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16" name="Line 201"/>
            <p:cNvSpPr>
              <a:spLocks noChangeAspect="1" noChangeShapeType="1"/>
            </p:cNvSpPr>
            <p:nvPr/>
          </p:nvSpPr>
          <p:spPr bwMode="auto">
            <a:xfrm>
              <a:off x="3939"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17" name="Oval 202"/>
            <p:cNvSpPr>
              <a:spLocks noChangeAspect="1" noChangeArrowheads="1"/>
            </p:cNvSpPr>
            <p:nvPr/>
          </p:nvSpPr>
          <p:spPr bwMode="auto">
            <a:xfrm>
              <a:off x="3877" y="1835"/>
              <a:ext cx="120"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18" name="Line 203"/>
            <p:cNvSpPr>
              <a:spLocks noChangeAspect="1" noChangeShapeType="1"/>
            </p:cNvSpPr>
            <p:nvPr/>
          </p:nvSpPr>
          <p:spPr bwMode="auto">
            <a:xfrm>
              <a:off x="4076"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19" name="Oval 204"/>
            <p:cNvSpPr>
              <a:spLocks noChangeAspect="1" noChangeArrowheads="1"/>
            </p:cNvSpPr>
            <p:nvPr/>
          </p:nvSpPr>
          <p:spPr bwMode="auto">
            <a:xfrm>
              <a:off x="401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20" name="Line 205"/>
            <p:cNvSpPr>
              <a:spLocks noChangeAspect="1" noChangeShapeType="1"/>
            </p:cNvSpPr>
            <p:nvPr/>
          </p:nvSpPr>
          <p:spPr bwMode="auto">
            <a:xfrm>
              <a:off x="3565"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21" name="Oval 206"/>
            <p:cNvSpPr>
              <a:spLocks noChangeAspect="1" noChangeArrowheads="1"/>
            </p:cNvSpPr>
            <p:nvPr/>
          </p:nvSpPr>
          <p:spPr bwMode="auto">
            <a:xfrm>
              <a:off x="3505" y="1871"/>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22" name="Line 207"/>
            <p:cNvSpPr>
              <a:spLocks noChangeAspect="1" noChangeShapeType="1"/>
            </p:cNvSpPr>
            <p:nvPr/>
          </p:nvSpPr>
          <p:spPr bwMode="auto">
            <a:xfrm>
              <a:off x="3703"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23" name="Oval 208"/>
            <p:cNvSpPr>
              <a:spLocks noChangeAspect="1" noChangeArrowheads="1"/>
            </p:cNvSpPr>
            <p:nvPr/>
          </p:nvSpPr>
          <p:spPr bwMode="auto">
            <a:xfrm>
              <a:off x="364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24" name="Line 209"/>
            <p:cNvSpPr>
              <a:spLocks noChangeAspect="1" noChangeShapeType="1"/>
            </p:cNvSpPr>
            <p:nvPr/>
          </p:nvSpPr>
          <p:spPr bwMode="auto">
            <a:xfrm>
              <a:off x="3839"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25" name="Oval 210"/>
            <p:cNvSpPr>
              <a:spLocks noChangeAspect="1" noChangeArrowheads="1"/>
            </p:cNvSpPr>
            <p:nvPr/>
          </p:nvSpPr>
          <p:spPr bwMode="auto">
            <a:xfrm>
              <a:off x="3777"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26" name="Line 211"/>
            <p:cNvSpPr>
              <a:spLocks noChangeAspect="1" noChangeShapeType="1"/>
            </p:cNvSpPr>
            <p:nvPr/>
          </p:nvSpPr>
          <p:spPr bwMode="auto">
            <a:xfrm>
              <a:off x="3976"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27" name="Oval 212"/>
            <p:cNvSpPr>
              <a:spLocks noChangeAspect="1" noChangeArrowheads="1"/>
            </p:cNvSpPr>
            <p:nvPr/>
          </p:nvSpPr>
          <p:spPr bwMode="auto">
            <a:xfrm>
              <a:off x="3915"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28" name="Line 213"/>
            <p:cNvSpPr>
              <a:spLocks noChangeAspect="1" noChangeShapeType="1"/>
            </p:cNvSpPr>
            <p:nvPr/>
          </p:nvSpPr>
          <p:spPr bwMode="auto">
            <a:xfrm>
              <a:off x="4112"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29" name="Oval 214"/>
            <p:cNvSpPr>
              <a:spLocks noChangeAspect="1" noChangeArrowheads="1"/>
            </p:cNvSpPr>
            <p:nvPr/>
          </p:nvSpPr>
          <p:spPr bwMode="auto">
            <a:xfrm>
              <a:off x="405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30" name="Line 215"/>
            <p:cNvSpPr>
              <a:spLocks noChangeAspect="1" noChangeShapeType="1"/>
            </p:cNvSpPr>
            <p:nvPr/>
          </p:nvSpPr>
          <p:spPr bwMode="auto">
            <a:xfrm>
              <a:off x="3603"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31" name="Oval 216"/>
            <p:cNvSpPr>
              <a:spLocks noChangeAspect="1" noChangeArrowheads="1"/>
            </p:cNvSpPr>
            <p:nvPr/>
          </p:nvSpPr>
          <p:spPr bwMode="auto">
            <a:xfrm>
              <a:off x="3541"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32" name="Line 217"/>
            <p:cNvSpPr>
              <a:spLocks noChangeAspect="1" noChangeShapeType="1"/>
            </p:cNvSpPr>
            <p:nvPr/>
          </p:nvSpPr>
          <p:spPr bwMode="auto">
            <a:xfrm>
              <a:off x="3739"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33" name="Oval 218"/>
            <p:cNvSpPr>
              <a:spLocks noChangeAspect="1" noChangeArrowheads="1"/>
            </p:cNvSpPr>
            <p:nvPr/>
          </p:nvSpPr>
          <p:spPr bwMode="auto">
            <a:xfrm>
              <a:off x="3677"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34" name="Line 219"/>
            <p:cNvSpPr>
              <a:spLocks noChangeAspect="1" noChangeShapeType="1"/>
            </p:cNvSpPr>
            <p:nvPr/>
          </p:nvSpPr>
          <p:spPr bwMode="auto">
            <a:xfrm>
              <a:off x="3876"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35" name="Oval 220"/>
            <p:cNvSpPr>
              <a:spLocks noChangeAspect="1" noChangeArrowheads="1"/>
            </p:cNvSpPr>
            <p:nvPr/>
          </p:nvSpPr>
          <p:spPr bwMode="auto">
            <a:xfrm>
              <a:off x="3815"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36" name="Line 221"/>
            <p:cNvSpPr>
              <a:spLocks noChangeAspect="1" noChangeShapeType="1"/>
            </p:cNvSpPr>
            <p:nvPr/>
          </p:nvSpPr>
          <p:spPr bwMode="auto">
            <a:xfrm>
              <a:off x="4012"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37" name="Oval 222"/>
            <p:cNvSpPr>
              <a:spLocks noChangeAspect="1" noChangeArrowheads="1"/>
            </p:cNvSpPr>
            <p:nvPr/>
          </p:nvSpPr>
          <p:spPr bwMode="auto">
            <a:xfrm>
              <a:off x="3951"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38" name="Line 223"/>
            <p:cNvSpPr>
              <a:spLocks noChangeAspect="1" noChangeShapeType="1"/>
            </p:cNvSpPr>
            <p:nvPr/>
          </p:nvSpPr>
          <p:spPr bwMode="auto">
            <a:xfrm>
              <a:off x="4148"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39" name="Oval 224"/>
            <p:cNvSpPr>
              <a:spLocks noChangeAspect="1" noChangeArrowheads="1"/>
            </p:cNvSpPr>
            <p:nvPr/>
          </p:nvSpPr>
          <p:spPr bwMode="auto">
            <a:xfrm>
              <a:off x="4087" y="1908"/>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40" name="Line 225"/>
            <p:cNvSpPr>
              <a:spLocks noChangeAspect="1" noChangeShapeType="1"/>
            </p:cNvSpPr>
            <p:nvPr/>
          </p:nvSpPr>
          <p:spPr bwMode="auto">
            <a:xfrm>
              <a:off x="3273" y="174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41" name="Oval 226"/>
            <p:cNvSpPr>
              <a:spLocks noChangeAspect="1" noChangeArrowheads="1"/>
            </p:cNvSpPr>
            <p:nvPr/>
          </p:nvSpPr>
          <p:spPr bwMode="auto">
            <a:xfrm>
              <a:off x="3212" y="171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42" name="Line 227"/>
            <p:cNvSpPr>
              <a:spLocks noChangeAspect="1" noChangeShapeType="1"/>
            </p:cNvSpPr>
            <p:nvPr/>
          </p:nvSpPr>
          <p:spPr bwMode="auto">
            <a:xfrm>
              <a:off x="3310" y="178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43" name="Oval 228"/>
            <p:cNvSpPr>
              <a:spLocks noChangeAspect="1" noChangeArrowheads="1"/>
            </p:cNvSpPr>
            <p:nvPr/>
          </p:nvSpPr>
          <p:spPr bwMode="auto">
            <a:xfrm>
              <a:off x="3248" y="1751"/>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44" name="Line 229"/>
            <p:cNvSpPr>
              <a:spLocks noChangeAspect="1" noChangeShapeType="1"/>
            </p:cNvSpPr>
            <p:nvPr/>
          </p:nvSpPr>
          <p:spPr bwMode="auto">
            <a:xfrm>
              <a:off x="3346" y="182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45" name="Oval 230"/>
            <p:cNvSpPr>
              <a:spLocks noChangeAspect="1" noChangeArrowheads="1"/>
            </p:cNvSpPr>
            <p:nvPr/>
          </p:nvSpPr>
          <p:spPr bwMode="auto">
            <a:xfrm>
              <a:off x="3286" y="1787"/>
              <a:ext cx="116"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46" name="Line 231"/>
            <p:cNvSpPr>
              <a:spLocks noChangeAspect="1" noChangeShapeType="1"/>
            </p:cNvSpPr>
            <p:nvPr/>
          </p:nvSpPr>
          <p:spPr bwMode="auto">
            <a:xfrm>
              <a:off x="3383" y="1856"/>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47" name="Oval 232"/>
            <p:cNvSpPr>
              <a:spLocks noChangeAspect="1" noChangeArrowheads="1"/>
            </p:cNvSpPr>
            <p:nvPr/>
          </p:nvSpPr>
          <p:spPr bwMode="auto">
            <a:xfrm>
              <a:off x="3322" y="1825"/>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48" name="Line 233"/>
            <p:cNvSpPr>
              <a:spLocks noChangeAspect="1" noChangeShapeType="1"/>
            </p:cNvSpPr>
            <p:nvPr/>
          </p:nvSpPr>
          <p:spPr bwMode="auto">
            <a:xfrm>
              <a:off x="3419" y="189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49" name="Oval 234"/>
            <p:cNvSpPr>
              <a:spLocks noChangeAspect="1" noChangeArrowheads="1"/>
            </p:cNvSpPr>
            <p:nvPr/>
          </p:nvSpPr>
          <p:spPr bwMode="auto">
            <a:xfrm>
              <a:off x="3358" y="1861"/>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50" name="Line 235"/>
            <p:cNvSpPr>
              <a:spLocks noChangeAspect="1" noChangeShapeType="1"/>
            </p:cNvSpPr>
            <p:nvPr/>
          </p:nvSpPr>
          <p:spPr bwMode="auto">
            <a:xfrm>
              <a:off x="3455" y="1929"/>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51" name="Oval 236"/>
            <p:cNvSpPr>
              <a:spLocks noChangeAspect="1" noChangeArrowheads="1"/>
            </p:cNvSpPr>
            <p:nvPr/>
          </p:nvSpPr>
          <p:spPr bwMode="auto">
            <a:xfrm>
              <a:off x="3394" y="189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52" name="Line 237"/>
            <p:cNvSpPr>
              <a:spLocks noChangeAspect="1" noChangeShapeType="1"/>
            </p:cNvSpPr>
            <p:nvPr/>
          </p:nvSpPr>
          <p:spPr bwMode="auto">
            <a:xfrm>
              <a:off x="4368" y="1749"/>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53" name="Oval 238"/>
            <p:cNvSpPr>
              <a:spLocks noChangeAspect="1" noChangeArrowheads="1"/>
            </p:cNvSpPr>
            <p:nvPr/>
          </p:nvSpPr>
          <p:spPr bwMode="auto">
            <a:xfrm>
              <a:off x="4306" y="171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54" name="Line 239"/>
            <p:cNvSpPr>
              <a:spLocks noChangeAspect="1" noChangeShapeType="1"/>
            </p:cNvSpPr>
            <p:nvPr/>
          </p:nvSpPr>
          <p:spPr bwMode="auto">
            <a:xfrm>
              <a:off x="4405" y="1785"/>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55" name="Oval 240"/>
            <p:cNvSpPr>
              <a:spLocks noChangeAspect="1" noChangeArrowheads="1"/>
            </p:cNvSpPr>
            <p:nvPr/>
          </p:nvSpPr>
          <p:spPr bwMode="auto">
            <a:xfrm>
              <a:off x="4344" y="1754"/>
              <a:ext cx="117" cy="44"/>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56" name="Line 241"/>
            <p:cNvSpPr>
              <a:spLocks noChangeAspect="1" noChangeShapeType="1"/>
            </p:cNvSpPr>
            <p:nvPr/>
          </p:nvSpPr>
          <p:spPr bwMode="auto">
            <a:xfrm>
              <a:off x="4441" y="1821"/>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57" name="Oval 242"/>
            <p:cNvSpPr>
              <a:spLocks noChangeAspect="1" noChangeArrowheads="1"/>
            </p:cNvSpPr>
            <p:nvPr/>
          </p:nvSpPr>
          <p:spPr bwMode="auto">
            <a:xfrm>
              <a:off x="4380" y="1790"/>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58" name="Line 243"/>
            <p:cNvSpPr>
              <a:spLocks noChangeAspect="1" noChangeShapeType="1"/>
            </p:cNvSpPr>
            <p:nvPr/>
          </p:nvSpPr>
          <p:spPr bwMode="auto">
            <a:xfrm>
              <a:off x="4065" y="1719"/>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59" name="Oval 244"/>
            <p:cNvSpPr>
              <a:spLocks noChangeAspect="1" noChangeArrowheads="1"/>
            </p:cNvSpPr>
            <p:nvPr/>
          </p:nvSpPr>
          <p:spPr bwMode="auto">
            <a:xfrm>
              <a:off x="4004" y="168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60" name="Line 245"/>
            <p:cNvSpPr>
              <a:spLocks noChangeAspect="1" noChangeShapeType="1"/>
            </p:cNvSpPr>
            <p:nvPr/>
          </p:nvSpPr>
          <p:spPr bwMode="auto">
            <a:xfrm>
              <a:off x="4101" y="175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61" name="Oval 246"/>
            <p:cNvSpPr>
              <a:spLocks noChangeAspect="1" noChangeArrowheads="1"/>
            </p:cNvSpPr>
            <p:nvPr/>
          </p:nvSpPr>
          <p:spPr bwMode="auto">
            <a:xfrm>
              <a:off x="4041" y="1723"/>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62" name="Line 247"/>
            <p:cNvSpPr>
              <a:spLocks noChangeAspect="1" noChangeShapeType="1"/>
            </p:cNvSpPr>
            <p:nvPr/>
          </p:nvSpPr>
          <p:spPr bwMode="auto">
            <a:xfrm>
              <a:off x="4139" y="179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63" name="Oval 248"/>
            <p:cNvSpPr>
              <a:spLocks noChangeAspect="1" noChangeArrowheads="1"/>
            </p:cNvSpPr>
            <p:nvPr/>
          </p:nvSpPr>
          <p:spPr bwMode="auto">
            <a:xfrm>
              <a:off x="4077" y="1760"/>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64" name="Line 249"/>
            <p:cNvSpPr>
              <a:spLocks noChangeAspect="1" noChangeShapeType="1"/>
            </p:cNvSpPr>
            <p:nvPr/>
          </p:nvSpPr>
          <p:spPr bwMode="auto">
            <a:xfrm>
              <a:off x="4175" y="1828"/>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65" name="Oval 250"/>
            <p:cNvSpPr>
              <a:spLocks noChangeAspect="1" noChangeArrowheads="1"/>
            </p:cNvSpPr>
            <p:nvPr/>
          </p:nvSpPr>
          <p:spPr bwMode="auto">
            <a:xfrm>
              <a:off x="4114" y="179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66" name="Line 251"/>
            <p:cNvSpPr>
              <a:spLocks noChangeAspect="1" noChangeShapeType="1"/>
            </p:cNvSpPr>
            <p:nvPr/>
          </p:nvSpPr>
          <p:spPr bwMode="auto">
            <a:xfrm>
              <a:off x="4211" y="186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67" name="Oval 252"/>
            <p:cNvSpPr>
              <a:spLocks noChangeAspect="1" noChangeArrowheads="1"/>
            </p:cNvSpPr>
            <p:nvPr/>
          </p:nvSpPr>
          <p:spPr bwMode="auto">
            <a:xfrm>
              <a:off x="4150" y="1833"/>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68" name="Line 253"/>
            <p:cNvSpPr>
              <a:spLocks noChangeAspect="1" noChangeShapeType="1"/>
            </p:cNvSpPr>
            <p:nvPr/>
          </p:nvSpPr>
          <p:spPr bwMode="auto">
            <a:xfrm>
              <a:off x="4247" y="1901"/>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69" name="Oval 254"/>
            <p:cNvSpPr>
              <a:spLocks noChangeAspect="1" noChangeArrowheads="1"/>
            </p:cNvSpPr>
            <p:nvPr/>
          </p:nvSpPr>
          <p:spPr bwMode="auto">
            <a:xfrm>
              <a:off x="4186" y="1870"/>
              <a:ext cx="118" cy="44"/>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70" name="Line 255"/>
            <p:cNvSpPr>
              <a:spLocks noChangeAspect="1" noChangeShapeType="1"/>
            </p:cNvSpPr>
            <p:nvPr/>
          </p:nvSpPr>
          <p:spPr bwMode="auto">
            <a:xfrm>
              <a:off x="4204" y="171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71" name="Oval 256"/>
            <p:cNvSpPr>
              <a:spLocks noChangeAspect="1" noChangeArrowheads="1"/>
            </p:cNvSpPr>
            <p:nvPr/>
          </p:nvSpPr>
          <p:spPr bwMode="auto">
            <a:xfrm>
              <a:off x="4142" y="1686"/>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72" name="Line 257"/>
            <p:cNvSpPr>
              <a:spLocks noChangeAspect="1" noChangeShapeType="1"/>
            </p:cNvSpPr>
            <p:nvPr/>
          </p:nvSpPr>
          <p:spPr bwMode="auto">
            <a:xfrm>
              <a:off x="4240" y="1754"/>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73" name="Oval 258"/>
            <p:cNvSpPr>
              <a:spLocks noChangeAspect="1" noChangeArrowheads="1"/>
            </p:cNvSpPr>
            <p:nvPr/>
          </p:nvSpPr>
          <p:spPr bwMode="auto">
            <a:xfrm>
              <a:off x="4179" y="172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74" name="Line 259"/>
            <p:cNvSpPr>
              <a:spLocks noChangeAspect="1" noChangeShapeType="1"/>
            </p:cNvSpPr>
            <p:nvPr/>
          </p:nvSpPr>
          <p:spPr bwMode="auto">
            <a:xfrm>
              <a:off x="4276" y="1790"/>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75" name="Oval 260"/>
            <p:cNvSpPr>
              <a:spLocks noChangeAspect="1" noChangeArrowheads="1"/>
            </p:cNvSpPr>
            <p:nvPr/>
          </p:nvSpPr>
          <p:spPr bwMode="auto">
            <a:xfrm>
              <a:off x="4215" y="175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76" name="Line 261"/>
            <p:cNvSpPr>
              <a:spLocks noChangeAspect="1" noChangeShapeType="1"/>
            </p:cNvSpPr>
            <p:nvPr/>
          </p:nvSpPr>
          <p:spPr bwMode="auto">
            <a:xfrm>
              <a:off x="4312" y="182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77" name="Oval 262"/>
            <p:cNvSpPr>
              <a:spLocks noChangeAspect="1" noChangeArrowheads="1"/>
            </p:cNvSpPr>
            <p:nvPr/>
          </p:nvSpPr>
          <p:spPr bwMode="auto">
            <a:xfrm>
              <a:off x="4251" y="1795"/>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78" name="Line 263"/>
            <p:cNvSpPr>
              <a:spLocks noChangeAspect="1" noChangeShapeType="1"/>
            </p:cNvSpPr>
            <p:nvPr/>
          </p:nvSpPr>
          <p:spPr bwMode="auto">
            <a:xfrm>
              <a:off x="4349" y="1864"/>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79" name="Oval 264"/>
            <p:cNvSpPr>
              <a:spLocks noChangeAspect="1" noChangeArrowheads="1"/>
            </p:cNvSpPr>
            <p:nvPr/>
          </p:nvSpPr>
          <p:spPr bwMode="auto">
            <a:xfrm>
              <a:off x="4288" y="1832"/>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80" name="Line 265"/>
            <p:cNvSpPr>
              <a:spLocks noChangeAspect="1" noChangeShapeType="1"/>
            </p:cNvSpPr>
            <p:nvPr/>
          </p:nvSpPr>
          <p:spPr bwMode="auto">
            <a:xfrm>
              <a:off x="318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81" name="Oval 266"/>
            <p:cNvSpPr>
              <a:spLocks noChangeAspect="1" noChangeArrowheads="1"/>
            </p:cNvSpPr>
            <p:nvPr/>
          </p:nvSpPr>
          <p:spPr bwMode="auto">
            <a:xfrm>
              <a:off x="3122" y="1762"/>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82" name="Line 267"/>
            <p:cNvSpPr>
              <a:spLocks noChangeAspect="1" noChangeShapeType="1"/>
            </p:cNvSpPr>
            <p:nvPr/>
          </p:nvSpPr>
          <p:spPr bwMode="auto">
            <a:xfrm>
              <a:off x="3220"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83" name="Oval 268"/>
            <p:cNvSpPr>
              <a:spLocks noChangeAspect="1" noChangeArrowheads="1"/>
            </p:cNvSpPr>
            <p:nvPr/>
          </p:nvSpPr>
          <p:spPr bwMode="auto">
            <a:xfrm>
              <a:off x="3159"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84" name="Line 269"/>
            <p:cNvSpPr>
              <a:spLocks noChangeAspect="1" noChangeShapeType="1"/>
            </p:cNvSpPr>
            <p:nvPr/>
          </p:nvSpPr>
          <p:spPr bwMode="auto">
            <a:xfrm>
              <a:off x="3257"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85" name="Oval 270"/>
            <p:cNvSpPr>
              <a:spLocks noChangeAspect="1" noChangeArrowheads="1"/>
            </p:cNvSpPr>
            <p:nvPr/>
          </p:nvSpPr>
          <p:spPr bwMode="auto">
            <a:xfrm>
              <a:off x="319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86" name="Line 271"/>
            <p:cNvSpPr>
              <a:spLocks noChangeAspect="1" noChangeShapeType="1"/>
            </p:cNvSpPr>
            <p:nvPr/>
          </p:nvSpPr>
          <p:spPr bwMode="auto">
            <a:xfrm>
              <a:off x="3293"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87" name="Oval 272"/>
            <p:cNvSpPr>
              <a:spLocks noChangeAspect="1" noChangeArrowheads="1"/>
            </p:cNvSpPr>
            <p:nvPr/>
          </p:nvSpPr>
          <p:spPr bwMode="auto">
            <a:xfrm>
              <a:off x="323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88" name="Line 273"/>
            <p:cNvSpPr>
              <a:spLocks noChangeAspect="1" noChangeShapeType="1"/>
            </p:cNvSpPr>
            <p:nvPr/>
          </p:nvSpPr>
          <p:spPr bwMode="auto">
            <a:xfrm>
              <a:off x="3330"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89" name="Oval 274"/>
            <p:cNvSpPr>
              <a:spLocks noChangeAspect="1" noChangeArrowheads="1"/>
            </p:cNvSpPr>
            <p:nvPr/>
          </p:nvSpPr>
          <p:spPr bwMode="auto">
            <a:xfrm>
              <a:off x="3269" y="1908"/>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90" name="Line 275"/>
            <p:cNvSpPr>
              <a:spLocks noChangeAspect="1" noChangeShapeType="1"/>
            </p:cNvSpPr>
            <p:nvPr/>
          </p:nvSpPr>
          <p:spPr bwMode="auto">
            <a:xfrm>
              <a:off x="3085" y="183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91" name="Oval 276"/>
            <p:cNvSpPr>
              <a:spLocks noChangeAspect="1" noChangeArrowheads="1"/>
            </p:cNvSpPr>
            <p:nvPr/>
          </p:nvSpPr>
          <p:spPr bwMode="auto">
            <a:xfrm>
              <a:off x="3024" y="1800"/>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92" name="Line 277"/>
            <p:cNvSpPr>
              <a:spLocks noChangeAspect="1" noChangeShapeType="1"/>
            </p:cNvSpPr>
            <p:nvPr/>
          </p:nvSpPr>
          <p:spPr bwMode="auto">
            <a:xfrm>
              <a:off x="3122" y="1868"/>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93" name="Oval 278"/>
            <p:cNvSpPr>
              <a:spLocks noChangeAspect="1" noChangeArrowheads="1"/>
            </p:cNvSpPr>
            <p:nvPr/>
          </p:nvSpPr>
          <p:spPr bwMode="auto">
            <a:xfrm>
              <a:off x="3061" y="1837"/>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494" name="Line 279"/>
            <p:cNvSpPr>
              <a:spLocks noChangeAspect="1" noChangeShapeType="1"/>
            </p:cNvSpPr>
            <p:nvPr/>
          </p:nvSpPr>
          <p:spPr bwMode="auto">
            <a:xfrm>
              <a:off x="3159" y="190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495" name="Oval 280"/>
            <p:cNvSpPr>
              <a:spLocks noChangeAspect="1" noChangeArrowheads="1"/>
            </p:cNvSpPr>
            <p:nvPr/>
          </p:nvSpPr>
          <p:spPr bwMode="auto">
            <a:xfrm>
              <a:off x="3098" y="1873"/>
              <a:ext cx="118" cy="45"/>
            </a:xfrm>
            <a:prstGeom prst="ellipse">
              <a:avLst/>
            </a:prstGeom>
            <a:solidFill>
              <a:srgbClr val="FFFF66"/>
            </a:solidFill>
            <a:ln w="12700">
              <a:solidFill>
                <a:schemeClr val="tx1"/>
              </a:solidFill>
              <a:round/>
              <a:headEnd/>
              <a:tailEnd/>
            </a:ln>
          </p:spPr>
          <p:txBody>
            <a:bodyPr wrap="none" anchor="ctr"/>
            <a:lstStyle/>
            <a:p>
              <a:endParaRPr lang="ru-RU"/>
            </a:p>
          </p:txBody>
        </p:sp>
      </p:grpSp>
      <p:sp>
        <p:nvSpPr>
          <p:cNvPr id="67591" name="Line 281"/>
          <p:cNvSpPr>
            <a:spLocks noChangeAspect="1" noChangeShapeType="1"/>
          </p:cNvSpPr>
          <p:nvPr/>
        </p:nvSpPr>
        <p:spPr bwMode="auto">
          <a:xfrm>
            <a:off x="2932113" y="42513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592" name="Oval 282"/>
          <p:cNvSpPr>
            <a:spLocks noChangeAspect="1" noChangeArrowheads="1"/>
          </p:cNvSpPr>
          <p:nvPr/>
        </p:nvSpPr>
        <p:spPr bwMode="auto">
          <a:xfrm>
            <a:off x="2835275" y="4200525"/>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593" name="Line 283"/>
          <p:cNvSpPr>
            <a:spLocks noChangeAspect="1" noChangeShapeType="1"/>
          </p:cNvSpPr>
          <p:nvPr/>
        </p:nvSpPr>
        <p:spPr bwMode="auto">
          <a:xfrm>
            <a:off x="3148013" y="42513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594" name="Oval 284"/>
          <p:cNvSpPr>
            <a:spLocks noChangeAspect="1" noChangeArrowheads="1"/>
          </p:cNvSpPr>
          <p:nvPr/>
        </p:nvSpPr>
        <p:spPr bwMode="auto">
          <a:xfrm>
            <a:off x="3052763" y="4200525"/>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595" name="Line 285"/>
          <p:cNvSpPr>
            <a:spLocks noChangeAspect="1" noChangeShapeType="1"/>
          </p:cNvSpPr>
          <p:nvPr/>
        </p:nvSpPr>
        <p:spPr bwMode="auto">
          <a:xfrm>
            <a:off x="3367088" y="42513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596" name="Oval 286"/>
          <p:cNvSpPr>
            <a:spLocks noChangeAspect="1" noChangeArrowheads="1"/>
          </p:cNvSpPr>
          <p:nvPr/>
        </p:nvSpPr>
        <p:spPr bwMode="auto">
          <a:xfrm>
            <a:off x="3268663" y="4200525"/>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597" name="Line 287"/>
          <p:cNvSpPr>
            <a:spLocks noChangeAspect="1" noChangeShapeType="1"/>
          </p:cNvSpPr>
          <p:nvPr/>
        </p:nvSpPr>
        <p:spPr bwMode="auto">
          <a:xfrm>
            <a:off x="3582988" y="42513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598" name="Oval 288"/>
          <p:cNvSpPr>
            <a:spLocks noChangeAspect="1" noChangeArrowheads="1"/>
          </p:cNvSpPr>
          <p:nvPr/>
        </p:nvSpPr>
        <p:spPr bwMode="auto">
          <a:xfrm>
            <a:off x="3487738" y="4200525"/>
            <a:ext cx="185737"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599" name="Line 289"/>
          <p:cNvSpPr>
            <a:spLocks noChangeAspect="1" noChangeShapeType="1"/>
          </p:cNvSpPr>
          <p:nvPr/>
        </p:nvSpPr>
        <p:spPr bwMode="auto">
          <a:xfrm>
            <a:off x="3800475" y="42513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00" name="Oval 290"/>
          <p:cNvSpPr>
            <a:spLocks noChangeAspect="1" noChangeArrowheads="1"/>
          </p:cNvSpPr>
          <p:nvPr/>
        </p:nvSpPr>
        <p:spPr bwMode="auto">
          <a:xfrm>
            <a:off x="3703638" y="4200525"/>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01" name="Line 291"/>
          <p:cNvSpPr>
            <a:spLocks noChangeAspect="1" noChangeShapeType="1"/>
          </p:cNvSpPr>
          <p:nvPr/>
        </p:nvSpPr>
        <p:spPr bwMode="auto">
          <a:xfrm>
            <a:off x="2989263" y="431006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02" name="Oval 292"/>
          <p:cNvSpPr>
            <a:spLocks noChangeAspect="1" noChangeArrowheads="1"/>
          </p:cNvSpPr>
          <p:nvPr/>
        </p:nvSpPr>
        <p:spPr bwMode="auto">
          <a:xfrm>
            <a:off x="2894013" y="42608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03" name="Line 293"/>
          <p:cNvSpPr>
            <a:spLocks noChangeAspect="1" noChangeShapeType="1"/>
          </p:cNvSpPr>
          <p:nvPr/>
        </p:nvSpPr>
        <p:spPr bwMode="auto">
          <a:xfrm>
            <a:off x="3208338" y="431006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04" name="Oval 294"/>
          <p:cNvSpPr>
            <a:spLocks noChangeAspect="1" noChangeArrowheads="1"/>
          </p:cNvSpPr>
          <p:nvPr/>
        </p:nvSpPr>
        <p:spPr bwMode="auto">
          <a:xfrm>
            <a:off x="3109913" y="42608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05" name="Line 295"/>
          <p:cNvSpPr>
            <a:spLocks noChangeAspect="1" noChangeShapeType="1"/>
          </p:cNvSpPr>
          <p:nvPr/>
        </p:nvSpPr>
        <p:spPr bwMode="auto">
          <a:xfrm>
            <a:off x="3424238" y="431006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06" name="Oval 296"/>
          <p:cNvSpPr>
            <a:spLocks noChangeAspect="1" noChangeArrowheads="1"/>
          </p:cNvSpPr>
          <p:nvPr/>
        </p:nvSpPr>
        <p:spPr bwMode="auto">
          <a:xfrm>
            <a:off x="3325813" y="4260850"/>
            <a:ext cx="188912"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07" name="Line 297"/>
          <p:cNvSpPr>
            <a:spLocks noChangeAspect="1" noChangeShapeType="1"/>
          </p:cNvSpPr>
          <p:nvPr/>
        </p:nvSpPr>
        <p:spPr bwMode="auto">
          <a:xfrm>
            <a:off x="3641725" y="431006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08" name="Oval 298"/>
          <p:cNvSpPr>
            <a:spLocks noChangeAspect="1" noChangeArrowheads="1"/>
          </p:cNvSpPr>
          <p:nvPr/>
        </p:nvSpPr>
        <p:spPr bwMode="auto">
          <a:xfrm>
            <a:off x="3544888" y="42608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09" name="Line 299"/>
          <p:cNvSpPr>
            <a:spLocks noChangeAspect="1" noChangeShapeType="1"/>
          </p:cNvSpPr>
          <p:nvPr/>
        </p:nvSpPr>
        <p:spPr bwMode="auto">
          <a:xfrm>
            <a:off x="3857625" y="431006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10" name="Oval 300"/>
          <p:cNvSpPr>
            <a:spLocks noChangeAspect="1" noChangeArrowheads="1"/>
          </p:cNvSpPr>
          <p:nvPr/>
        </p:nvSpPr>
        <p:spPr bwMode="auto">
          <a:xfrm>
            <a:off x="3760788" y="42608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11" name="Line 301"/>
          <p:cNvSpPr>
            <a:spLocks noChangeAspect="1" noChangeShapeType="1"/>
          </p:cNvSpPr>
          <p:nvPr/>
        </p:nvSpPr>
        <p:spPr bwMode="auto">
          <a:xfrm>
            <a:off x="3049588" y="43672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12" name="Oval 302"/>
          <p:cNvSpPr>
            <a:spLocks noChangeAspect="1" noChangeArrowheads="1"/>
          </p:cNvSpPr>
          <p:nvPr/>
        </p:nvSpPr>
        <p:spPr bwMode="auto">
          <a:xfrm>
            <a:off x="2951163" y="431800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13" name="Line 303"/>
          <p:cNvSpPr>
            <a:spLocks noChangeAspect="1" noChangeShapeType="1"/>
          </p:cNvSpPr>
          <p:nvPr/>
        </p:nvSpPr>
        <p:spPr bwMode="auto">
          <a:xfrm>
            <a:off x="3265488" y="43672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14" name="Oval 304"/>
          <p:cNvSpPr>
            <a:spLocks noChangeAspect="1" noChangeArrowheads="1"/>
          </p:cNvSpPr>
          <p:nvPr/>
        </p:nvSpPr>
        <p:spPr bwMode="auto">
          <a:xfrm>
            <a:off x="3167063" y="4318000"/>
            <a:ext cx="188912"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15" name="Line 305"/>
          <p:cNvSpPr>
            <a:spLocks noChangeAspect="1" noChangeShapeType="1"/>
          </p:cNvSpPr>
          <p:nvPr/>
        </p:nvSpPr>
        <p:spPr bwMode="auto">
          <a:xfrm>
            <a:off x="3481388" y="43672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16" name="Oval 306"/>
          <p:cNvSpPr>
            <a:spLocks noChangeAspect="1" noChangeArrowheads="1"/>
          </p:cNvSpPr>
          <p:nvPr/>
        </p:nvSpPr>
        <p:spPr bwMode="auto">
          <a:xfrm>
            <a:off x="3386138" y="431800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17" name="Line 307"/>
          <p:cNvSpPr>
            <a:spLocks noChangeAspect="1" noChangeShapeType="1"/>
          </p:cNvSpPr>
          <p:nvPr/>
        </p:nvSpPr>
        <p:spPr bwMode="auto">
          <a:xfrm>
            <a:off x="3698875" y="43672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18" name="Oval 308"/>
          <p:cNvSpPr>
            <a:spLocks noChangeAspect="1" noChangeArrowheads="1"/>
          </p:cNvSpPr>
          <p:nvPr/>
        </p:nvSpPr>
        <p:spPr bwMode="auto">
          <a:xfrm>
            <a:off x="3602038" y="431800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19" name="Line 309"/>
          <p:cNvSpPr>
            <a:spLocks noChangeAspect="1" noChangeShapeType="1"/>
          </p:cNvSpPr>
          <p:nvPr/>
        </p:nvSpPr>
        <p:spPr bwMode="auto">
          <a:xfrm>
            <a:off x="3916363" y="43672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20" name="Oval 310"/>
          <p:cNvSpPr>
            <a:spLocks noChangeAspect="1" noChangeArrowheads="1"/>
          </p:cNvSpPr>
          <p:nvPr/>
        </p:nvSpPr>
        <p:spPr bwMode="auto">
          <a:xfrm>
            <a:off x="3819525" y="4318000"/>
            <a:ext cx="185738"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21" name="Line 311"/>
          <p:cNvSpPr>
            <a:spLocks noChangeAspect="1" noChangeShapeType="1"/>
          </p:cNvSpPr>
          <p:nvPr/>
        </p:nvSpPr>
        <p:spPr bwMode="auto">
          <a:xfrm>
            <a:off x="3106738" y="442595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22" name="Oval 312"/>
          <p:cNvSpPr>
            <a:spLocks noChangeAspect="1" noChangeArrowheads="1"/>
          </p:cNvSpPr>
          <p:nvPr/>
        </p:nvSpPr>
        <p:spPr bwMode="auto">
          <a:xfrm>
            <a:off x="3008313" y="43751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23" name="Line 313"/>
          <p:cNvSpPr>
            <a:spLocks noChangeAspect="1" noChangeShapeType="1"/>
          </p:cNvSpPr>
          <p:nvPr/>
        </p:nvSpPr>
        <p:spPr bwMode="auto">
          <a:xfrm>
            <a:off x="3322638" y="442595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24" name="Oval 314"/>
          <p:cNvSpPr>
            <a:spLocks noChangeAspect="1" noChangeArrowheads="1"/>
          </p:cNvSpPr>
          <p:nvPr/>
        </p:nvSpPr>
        <p:spPr bwMode="auto">
          <a:xfrm>
            <a:off x="3225800" y="43751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25" name="Line 315"/>
          <p:cNvSpPr>
            <a:spLocks noChangeAspect="1" noChangeShapeType="1"/>
          </p:cNvSpPr>
          <p:nvPr/>
        </p:nvSpPr>
        <p:spPr bwMode="auto">
          <a:xfrm>
            <a:off x="3540125" y="442595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26" name="Oval 316"/>
          <p:cNvSpPr>
            <a:spLocks noChangeAspect="1" noChangeArrowheads="1"/>
          </p:cNvSpPr>
          <p:nvPr/>
        </p:nvSpPr>
        <p:spPr bwMode="auto">
          <a:xfrm>
            <a:off x="3443288" y="43751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27" name="Line 317"/>
          <p:cNvSpPr>
            <a:spLocks noChangeAspect="1" noChangeShapeType="1"/>
          </p:cNvSpPr>
          <p:nvPr/>
        </p:nvSpPr>
        <p:spPr bwMode="auto">
          <a:xfrm>
            <a:off x="3757613" y="442595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28" name="Oval 318"/>
          <p:cNvSpPr>
            <a:spLocks noChangeAspect="1" noChangeArrowheads="1"/>
          </p:cNvSpPr>
          <p:nvPr/>
        </p:nvSpPr>
        <p:spPr bwMode="auto">
          <a:xfrm>
            <a:off x="3659188" y="43751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29" name="Line 319"/>
          <p:cNvSpPr>
            <a:spLocks noChangeAspect="1" noChangeShapeType="1"/>
          </p:cNvSpPr>
          <p:nvPr/>
        </p:nvSpPr>
        <p:spPr bwMode="auto">
          <a:xfrm>
            <a:off x="3975100" y="442595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30" name="Oval 320"/>
          <p:cNvSpPr>
            <a:spLocks noChangeAspect="1" noChangeArrowheads="1"/>
          </p:cNvSpPr>
          <p:nvPr/>
        </p:nvSpPr>
        <p:spPr bwMode="auto">
          <a:xfrm>
            <a:off x="3878263" y="43751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31" name="Line 321"/>
          <p:cNvSpPr>
            <a:spLocks noChangeAspect="1" noChangeShapeType="1"/>
          </p:cNvSpPr>
          <p:nvPr/>
        </p:nvSpPr>
        <p:spPr bwMode="auto">
          <a:xfrm>
            <a:off x="3163888" y="44831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32" name="Oval 322"/>
          <p:cNvSpPr>
            <a:spLocks noChangeAspect="1" noChangeArrowheads="1"/>
          </p:cNvSpPr>
          <p:nvPr/>
        </p:nvSpPr>
        <p:spPr bwMode="auto">
          <a:xfrm>
            <a:off x="3067050" y="443388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33" name="Line 323"/>
          <p:cNvSpPr>
            <a:spLocks noChangeAspect="1" noChangeShapeType="1"/>
          </p:cNvSpPr>
          <p:nvPr/>
        </p:nvSpPr>
        <p:spPr bwMode="auto">
          <a:xfrm>
            <a:off x="3381375" y="44831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34" name="Oval 324"/>
          <p:cNvSpPr>
            <a:spLocks noChangeAspect="1" noChangeArrowheads="1"/>
          </p:cNvSpPr>
          <p:nvPr/>
        </p:nvSpPr>
        <p:spPr bwMode="auto">
          <a:xfrm>
            <a:off x="3284538" y="443388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35" name="Line 325"/>
          <p:cNvSpPr>
            <a:spLocks noChangeAspect="1" noChangeShapeType="1"/>
          </p:cNvSpPr>
          <p:nvPr/>
        </p:nvSpPr>
        <p:spPr bwMode="auto">
          <a:xfrm>
            <a:off x="3598863" y="44831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36" name="Oval 326"/>
          <p:cNvSpPr>
            <a:spLocks noChangeAspect="1" noChangeArrowheads="1"/>
          </p:cNvSpPr>
          <p:nvPr/>
        </p:nvSpPr>
        <p:spPr bwMode="auto">
          <a:xfrm>
            <a:off x="3500438" y="443388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37" name="Line 327"/>
          <p:cNvSpPr>
            <a:spLocks noChangeAspect="1" noChangeShapeType="1"/>
          </p:cNvSpPr>
          <p:nvPr/>
        </p:nvSpPr>
        <p:spPr bwMode="auto">
          <a:xfrm>
            <a:off x="3814763" y="44831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38" name="Oval 328"/>
          <p:cNvSpPr>
            <a:spLocks noChangeAspect="1" noChangeArrowheads="1"/>
          </p:cNvSpPr>
          <p:nvPr/>
        </p:nvSpPr>
        <p:spPr bwMode="auto">
          <a:xfrm>
            <a:off x="3716338" y="4433888"/>
            <a:ext cx="190500"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39" name="Line 329"/>
          <p:cNvSpPr>
            <a:spLocks noChangeAspect="1" noChangeShapeType="1"/>
          </p:cNvSpPr>
          <p:nvPr/>
        </p:nvSpPr>
        <p:spPr bwMode="auto">
          <a:xfrm>
            <a:off x="4032250" y="44831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40" name="Oval 330"/>
          <p:cNvSpPr>
            <a:spLocks noChangeAspect="1" noChangeArrowheads="1"/>
          </p:cNvSpPr>
          <p:nvPr/>
        </p:nvSpPr>
        <p:spPr bwMode="auto">
          <a:xfrm>
            <a:off x="3935413" y="443388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41" name="Line 331"/>
          <p:cNvSpPr>
            <a:spLocks noChangeAspect="1" noChangeShapeType="1"/>
          </p:cNvSpPr>
          <p:nvPr/>
        </p:nvSpPr>
        <p:spPr bwMode="auto">
          <a:xfrm>
            <a:off x="3221038" y="45418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42" name="Oval 332"/>
          <p:cNvSpPr>
            <a:spLocks noChangeAspect="1" noChangeArrowheads="1"/>
          </p:cNvSpPr>
          <p:nvPr/>
        </p:nvSpPr>
        <p:spPr bwMode="auto">
          <a:xfrm>
            <a:off x="3125788" y="4491038"/>
            <a:ext cx="185737"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43" name="Line 333"/>
          <p:cNvSpPr>
            <a:spLocks noChangeAspect="1" noChangeShapeType="1"/>
          </p:cNvSpPr>
          <p:nvPr/>
        </p:nvSpPr>
        <p:spPr bwMode="auto">
          <a:xfrm>
            <a:off x="3440113" y="45418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44" name="Oval 334"/>
          <p:cNvSpPr>
            <a:spLocks noChangeAspect="1" noChangeArrowheads="1"/>
          </p:cNvSpPr>
          <p:nvPr/>
        </p:nvSpPr>
        <p:spPr bwMode="auto">
          <a:xfrm>
            <a:off x="3341688" y="4491038"/>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45" name="Line 335"/>
          <p:cNvSpPr>
            <a:spLocks noChangeAspect="1" noChangeShapeType="1"/>
          </p:cNvSpPr>
          <p:nvPr/>
        </p:nvSpPr>
        <p:spPr bwMode="auto">
          <a:xfrm>
            <a:off x="3656013" y="45418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46" name="Oval 336"/>
          <p:cNvSpPr>
            <a:spLocks noChangeAspect="1" noChangeArrowheads="1"/>
          </p:cNvSpPr>
          <p:nvPr/>
        </p:nvSpPr>
        <p:spPr bwMode="auto">
          <a:xfrm>
            <a:off x="3557588" y="4491038"/>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47" name="Line 337"/>
          <p:cNvSpPr>
            <a:spLocks noChangeAspect="1" noChangeShapeType="1"/>
          </p:cNvSpPr>
          <p:nvPr/>
        </p:nvSpPr>
        <p:spPr bwMode="auto">
          <a:xfrm>
            <a:off x="3873500" y="45418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48" name="Oval 338"/>
          <p:cNvSpPr>
            <a:spLocks noChangeAspect="1" noChangeArrowheads="1"/>
          </p:cNvSpPr>
          <p:nvPr/>
        </p:nvSpPr>
        <p:spPr bwMode="auto">
          <a:xfrm>
            <a:off x="3776663" y="4491038"/>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49" name="Line 339"/>
          <p:cNvSpPr>
            <a:spLocks noChangeAspect="1" noChangeShapeType="1"/>
          </p:cNvSpPr>
          <p:nvPr/>
        </p:nvSpPr>
        <p:spPr bwMode="auto">
          <a:xfrm>
            <a:off x="4089400" y="45418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50" name="Oval 340"/>
          <p:cNvSpPr>
            <a:spLocks noChangeAspect="1" noChangeArrowheads="1"/>
          </p:cNvSpPr>
          <p:nvPr/>
        </p:nvSpPr>
        <p:spPr bwMode="auto">
          <a:xfrm>
            <a:off x="3992563" y="4491038"/>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51" name="Line 341"/>
          <p:cNvSpPr>
            <a:spLocks noChangeAspect="1" noChangeShapeType="1"/>
          </p:cNvSpPr>
          <p:nvPr/>
        </p:nvSpPr>
        <p:spPr bwMode="auto">
          <a:xfrm>
            <a:off x="3281363" y="46005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52" name="Oval 342"/>
          <p:cNvSpPr>
            <a:spLocks noChangeAspect="1" noChangeArrowheads="1"/>
          </p:cNvSpPr>
          <p:nvPr/>
        </p:nvSpPr>
        <p:spPr bwMode="auto">
          <a:xfrm>
            <a:off x="3182938" y="4549775"/>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53" name="Line 343"/>
          <p:cNvSpPr>
            <a:spLocks noChangeAspect="1" noChangeShapeType="1"/>
          </p:cNvSpPr>
          <p:nvPr/>
        </p:nvSpPr>
        <p:spPr bwMode="auto">
          <a:xfrm>
            <a:off x="3497263" y="46005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54" name="Oval 344"/>
          <p:cNvSpPr>
            <a:spLocks noChangeAspect="1" noChangeArrowheads="1"/>
          </p:cNvSpPr>
          <p:nvPr/>
        </p:nvSpPr>
        <p:spPr bwMode="auto">
          <a:xfrm>
            <a:off x="3398838" y="4549775"/>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55" name="Line 345"/>
          <p:cNvSpPr>
            <a:spLocks noChangeAspect="1" noChangeShapeType="1"/>
          </p:cNvSpPr>
          <p:nvPr/>
        </p:nvSpPr>
        <p:spPr bwMode="auto">
          <a:xfrm>
            <a:off x="3714750" y="46005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56" name="Oval 346"/>
          <p:cNvSpPr>
            <a:spLocks noChangeAspect="1" noChangeArrowheads="1"/>
          </p:cNvSpPr>
          <p:nvPr/>
        </p:nvSpPr>
        <p:spPr bwMode="auto">
          <a:xfrm>
            <a:off x="3617913" y="4549775"/>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57" name="Line 347"/>
          <p:cNvSpPr>
            <a:spLocks noChangeAspect="1" noChangeShapeType="1"/>
          </p:cNvSpPr>
          <p:nvPr/>
        </p:nvSpPr>
        <p:spPr bwMode="auto">
          <a:xfrm>
            <a:off x="3930650" y="46005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58" name="Oval 348"/>
          <p:cNvSpPr>
            <a:spLocks noChangeAspect="1" noChangeArrowheads="1"/>
          </p:cNvSpPr>
          <p:nvPr/>
        </p:nvSpPr>
        <p:spPr bwMode="auto">
          <a:xfrm>
            <a:off x="3833813" y="4549775"/>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59" name="Line 349"/>
          <p:cNvSpPr>
            <a:spLocks noChangeAspect="1" noChangeShapeType="1"/>
          </p:cNvSpPr>
          <p:nvPr/>
        </p:nvSpPr>
        <p:spPr bwMode="auto">
          <a:xfrm>
            <a:off x="4146550" y="46005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60" name="Oval 350"/>
          <p:cNvSpPr>
            <a:spLocks noChangeAspect="1" noChangeArrowheads="1"/>
          </p:cNvSpPr>
          <p:nvPr/>
        </p:nvSpPr>
        <p:spPr bwMode="auto">
          <a:xfrm>
            <a:off x="4049713" y="4549775"/>
            <a:ext cx="188912"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61" name="Line 351"/>
          <p:cNvSpPr>
            <a:spLocks noChangeAspect="1" noChangeShapeType="1"/>
          </p:cNvSpPr>
          <p:nvPr/>
        </p:nvSpPr>
        <p:spPr bwMode="auto">
          <a:xfrm>
            <a:off x="2757488" y="42926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62" name="Oval 352"/>
          <p:cNvSpPr>
            <a:spLocks noChangeAspect="1" noChangeArrowheads="1"/>
          </p:cNvSpPr>
          <p:nvPr/>
        </p:nvSpPr>
        <p:spPr bwMode="auto">
          <a:xfrm>
            <a:off x="2660650" y="424338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63" name="Line 353"/>
          <p:cNvSpPr>
            <a:spLocks noChangeAspect="1" noChangeShapeType="1"/>
          </p:cNvSpPr>
          <p:nvPr/>
        </p:nvSpPr>
        <p:spPr bwMode="auto">
          <a:xfrm>
            <a:off x="2816225" y="43513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64" name="Oval 354"/>
          <p:cNvSpPr>
            <a:spLocks noChangeAspect="1" noChangeArrowheads="1"/>
          </p:cNvSpPr>
          <p:nvPr/>
        </p:nvSpPr>
        <p:spPr bwMode="auto">
          <a:xfrm>
            <a:off x="2717800" y="430053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65" name="Line 355"/>
          <p:cNvSpPr>
            <a:spLocks noChangeAspect="1" noChangeShapeType="1"/>
          </p:cNvSpPr>
          <p:nvPr/>
        </p:nvSpPr>
        <p:spPr bwMode="auto">
          <a:xfrm>
            <a:off x="2873375" y="44100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66" name="Oval 356"/>
          <p:cNvSpPr>
            <a:spLocks noChangeAspect="1" noChangeArrowheads="1"/>
          </p:cNvSpPr>
          <p:nvPr/>
        </p:nvSpPr>
        <p:spPr bwMode="auto">
          <a:xfrm>
            <a:off x="2778125" y="4357688"/>
            <a:ext cx="184150"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67" name="Line 357"/>
          <p:cNvSpPr>
            <a:spLocks noChangeAspect="1" noChangeShapeType="1"/>
          </p:cNvSpPr>
          <p:nvPr/>
        </p:nvSpPr>
        <p:spPr bwMode="auto">
          <a:xfrm>
            <a:off x="2932113" y="44672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68" name="Oval 358"/>
          <p:cNvSpPr>
            <a:spLocks noChangeAspect="1" noChangeArrowheads="1"/>
          </p:cNvSpPr>
          <p:nvPr/>
        </p:nvSpPr>
        <p:spPr bwMode="auto">
          <a:xfrm>
            <a:off x="2835275" y="4418013"/>
            <a:ext cx="185738"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69" name="Line 359"/>
          <p:cNvSpPr>
            <a:spLocks noChangeAspect="1" noChangeShapeType="1"/>
          </p:cNvSpPr>
          <p:nvPr/>
        </p:nvSpPr>
        <p:spPr bwMode="auto">
          <a:xfrm>
            <a:off x="2989263" y="452437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70" name="Oval 360"/>
          <p:cNvSpPr>
            <a:spLocks noChangeAspect="1" noChangeArrowheads="1"/>
          </p:cNvSpPr>
          <p:nvPr/>
        </p:nvSpPr>
        <p:spPr bwMode="auto">
          <a:xfrm>
            <a:off x="2892425" y="4475163"/>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71" name="Line 361"/>
          <p:cNvSpPr>
            <a:spLocks noChangeAspect="1" noChangeShapeType="1"/>
          </p:cNvSpPr>
          <p:nvPr/>
        </p:nvSpPr>
        <p:spPr bwMode="auto">
          <a:xfrm>
            <a:off x="3046413" y="45831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72" name="Oval 362"/>
          <p:cNvSpPr>
            <a:spLocks noChangeAspect="1" noChangeArrowheads="1"/>
          </p:cNvSpPr>
          <p:nvPr/>
        </p:nvSpPr>
        <p:spPr bwMode="auto">
          <a:xfrm>
            <a:off x="2949575" y="4532313"/>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73" name="Line 363"/>
          <p:cNvSpPr>
            <a:spLocks noChangeAspect="1" noChangeShapeType="1"/>
          </p:cNvSpPr>
          <p:nvPr/>
        </p:nvSpPr>
        <p:spPr bwMode="auto">
          <a:xfrm>
            <a:off x="4495800" y="4297363"/>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74" name="Oval 364"/>
          <p:cNvSpPr>
            <a:spLocks noChangeAspect="1" noChangeArrowheads="1"/>
          </p:cNvSpPr>
          <p:nvPr/>
        </p:nvSpPr>
        <p:spPr bwMode="auto">
          <a:xfrm>
            <a:off x="4397375" y="4246563"/>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75" name="Line 365"/>
          <p:cNvSpPr>
            <a:spLocks noChangeAspect="1" noChangeShapeType="1"/>
          </p:cNvSpPr>
          <p:nvPr/>
        </p:nvSpPr>
        <p:spPr bwMode="auto">
          <a:xfrm>
            <a:off x="4554538" y="4354513"/>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76" name="Oval 366"/>
          <p:cNvSpPr>
            <a:spLocks noChangeAspect="1" noChangeArrowheads="1"/>
          </p:cNvSpPr>
          <p:nvPr/>
        </p:nvSpPr>
        <p:spPr bwMode="auto">
          <a:xfrm>
            <a:off x="4457700" y="4305300"/>
            <a:ext cx="185738" cy="69850"/>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77" name="Line 367"/>
          <p:cNvSpPr>
            <a:spLocks noChangeAspect="1" noChangeShapeType="1"/>
          </p:cNvSpPr>
          <p:nvPr/>
        </p:nvSpPr>
        <p:spPr bwMode="auto">
          <a:xfrm>
            <a:off x="4611688" y="4411663"/>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78" name="Oval 368"/>
          <p:cNvSpPr>
            <a:spLocks noChangeAspect="1" noChangeArrowheads="1"/>
          </p:cNvSpPr>
          <p:nvPr/>
        </p:nvSpPr>
        <p:spPr bwMode="auto">
          <a:xfrm>
            <a:off x="4514850" y="4362450"/>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79" name="Line 369"/>
          <p:cNvSpPr>
            <a:spLocks noChangeAspect="1" noChangeShapeType="1"/>
          </p:cNvSpPr>
          <p:nvPr/>
        </p:nvSpPr>
        <p:spPr bwMode="auto">
          <a:xfrm>
            <a:off x="4014788" y="42497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80" name="Oval 370"/>
          <p:cNvSpPr>
            <a:spLocks noChangeAspect="1" noChangeArrowheads="1"/>
          </p:cNvSpPr>
          <p:nvPr/>
        </p:nvSpPr>
        <p:spPr bwMode="auto">
          <a:xfrm>
            <a:off x="3917950" y="419893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81" name="Line 371"/>
          <p:cNvSpPr>
            <a:spLocks noChangeAspect="1" noChangeShapeType="1"/>
          </p:cNvSpPr>
          <p:nvPr/>
        </p:nvSpPr>
        <p:spPr bwMode="auto">
          <a:xfrm>
            <a:off x="4071938" y="430688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82" name="Oval 372"/>
          <p:cNvSpPr>
            <a:spLocks noChangeAspect="1" noChangeArrowheads="1"/>
          </p:cNvSpPr>
          <p:nvPr/>
        </p:nvSpPr>
        <p:spPr bwMode="auto">
          <a:xfrm>
            <a:off x="3976688" y="4256088"/>
            <a:ext cx="185737"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83" name="Line 373"/>
          <p:cNvSpPr>
            <a:spLocks noChangeAspect="1" noChangeShapeType="1"/>
          </p:cNvSpPr>
          <p:nvPr/>
        </p:nvSpPr>
        <p:spPr bwMode="auto">
          <a:xfrm>
            <a:off x="4132263" y="43656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84" name="Oval 374"/>
          <p:cNvSpPr>
            <a:spLocks noChangeAspect="1" noChangeArrowheads="1"/>
          </p:cNvSpPr>
          <p:nvPr/>
        </p:nvSpPr>
        <p:spPr bwMode="auto">
          <a:xfrm>
            <a:off x="4033838" y="4314825"/>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85" name="Line 375"/>
          <p:cNvSpPr>
            <a:spLocks noChangeAspect="1" noChangeShapeType="1"/>
          </p:cNvSpPr>
          <p:nvPr/>
        </p:nvSpPr>
        <p:spPr bwMode="auto">
          <a:xfrm>
            <a:off x="4189413" y="442277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86" name="Oval 376"/>
          <p:cNvSpPr>
            <a:spLocks noChangeAspect="1" noChangeArrowheads="1"/>
          </p:cNvSpPr>
          <p:nvPr/>
        </p:nvSpPr>
        <p:spPr bwMode="auto">
          <a:xfrm>
            <a:off x="4092575" y="4373563"/>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87" name="Line 377"/>
          <p:cNvSpPr>
            <a:spLocks noChangeAspect="1" noChangeShapeType="1"/>
          </p:cNvSpPr>
          <p:nvPr/>
        </p:nvSpPr>
        <p:spPr bwMode="auto">
          <a:xfrm>
            <a:off x="4246563" y="44815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88" name="Oval 378"/>
          <p:cNvSpPr>
            <a:spLocks noChangeAspect="1" noChangeArrowheads="1"/>
          </p:cNvSpPr>
          <p:nvPr/>
        </p:nvSpPr>
        <p:spPr bwMode="auto">
          <a:xfrm>
            <a:off x="4149725" y="4430713"/>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89" name="Line 379"/>
          <p:cNvSpPr>
            <a:spLocks noChangeAspect="1" noChangeShapeType="1"/>
          </p:cNvSpPr>
          <p:nvPr/>
        </p:nvSpPr>
        <p:spPr bwMode="auto">
          <a:xfrm>
            <a:off x="4303713" y="4538663"/>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90" name="Oval 380"/>
          <p:cNvSpPr>
            <a:spLocks noChangeAspect="1" noChangeArrowheads="1"/>
          </p:cNvSpPr>
          <p:nvPr/>
        </p:nvSpPr>
        <p:spPr bwMode="auto">
          <a:xfrm>
            <a:off x="4206875" y="4489450"/>
            <a:ext cx="187325" cy="69850"/>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91" name="Line 381"/>
          <p:cNvSpPr>
            <a:spLocks noChangeAspect="1" noChangeShapeType="1"/>
          </p:cNvSpPr>
          <p:nvPr/>
        </p:nvSpPr>
        <p:spPr bwMode="auto">
          <a:xfrm>
            <a:off x="4235450" y="4244975"/>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92" name="Oval 382"/>
          <p:cNvSpPr>
            <a:spLocks noChangeAspect="1" noChangeArrowheads="1"/>
          </p:cNvSpPr>
          <p:nvPr/>
        </p:nvSpPr>
        <p:spPr bwMode="auto">
          <a:xfrm>
            <a:off x="4137025" y="4197350"/>
            <a:ext cx="185738"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93" name="Line 383"/>
          <p:cNvSpPr>
            <a:spLocks noChangeAspect="1" noChangeShapeType="1"/>
          </p:cNvSpPr>
          <p:nvPr/>
        </p:nvSpPr>
        <p:spPr bwMode="auto">
          <a:xfrm>
            <a:off x="4292600" y="430530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94" name="Oval 384"/>
          <p:cNvSpPr>
            <a:spLocks noChangeAspect="1" noChangeArrowheads="1"/>
          </p:cNvSpPr>
          <p:nvPr/>
        </p:nvSpPr>
        <p:spPr bwMode="auto">
          <a:xfrm>
            <a:off x="4195763" y="425450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95" name="Line 385"/>
          <p:cNvSpPr>
            <a:spLocks noChangeAspect="1" noChangeShapeType="1"/>
          </p:cNvSpPr>
          <p:nvPr/>
        </p:nvSpPr>
        <p:spPr bwMode="auto">
          <a:xfrm>
            <a:off x="4349750" y="436245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96" name="Oval 386"/>
          <p:cNvSpPr>
            <a:spLocks noChangeAspect="1" noChangeArrowheads="1"/>
          </p:cNvSpPr>
          <p:nvPr/>
        </p:nvSpPr>
        <p:spPr bwMode="auto">
          <a:xfrm>
            <a:off x="4252913" y="4311650"/>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97" name="Line 387"/>
          <p:cNvSpPr>
            <a:spLocks noChangeAspect="1" noChangeShapeType="1"/>
          </p:cNvSpPr>
          <p:nvPr/>
        </p:nvSpPr>
        <p:spPr bwMode="auto">
          <a:xfrm>
            <a:off x="4406900" y="44196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698" name="Oval 388"/>
          <p:cNvSpPr>
            <a:spLocks noChangeAspect="1" noChangeArrowheads="1"/>
          </p:cNvSpPr>
          <p:nvPr/>
        </p:nvSpPr>
        <p:spPr bwMode="auto">
          <a:xfrm>
            <a:off x="4310063" y="4370388"/>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699" name="Line 389"/>
          <p:cNvSpPr>
            <a:spLocks noChangeAspect="1" noChangeShapeType="1"/>
          </p:cNvSpPr>
          <p:nvPr/>
        </p:nvSpPr>
        <p:spPr bwMode="auto">
          <a:xfrm>
            <a:off x="4465638" y="447992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00" name="Oval 390"/>
          <p:cNvSpPr>
            <a:spLocks noChangeAspect="1" noChangeArrowheads="1"/>
          </p:cNvSpPr>
          <p:nvPr/>
        </p:nvSpPr>
        <p:spPr bwMode="auto">
          <a:xfrm>
            <a:off x="4368800" y="4429125"/>
            <a:ext cx="185738"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01" name="Line 391"/>
          <p:cNvSpPr>
            <a:spLocks noChangeAspect="1" noChangeShapeType="1"/>
          </p:cNvSpPr>
          <p:nvPr/>
        </p:nvSpPr>
        <p:spPr bwMode="auto">
          <a:xfrm>
            <a:off x="2614613" y="43672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02" name="Oval 392"/>
          <p:cNvSpPr>
            <a:spLocks noChangeAspect="1" noChangeArrowheads="1"/>
          </p:cNvSpPr>
          <p:nvPr/>
        </p:nvSpPr>
        <p:spPr bwMode="auto">
          <a:xfrm>
            <a:off x="2517775" y="4318000"/>
            <a:ext cx="188913"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03" name="Line 393"/>
          <p:cNvSpPr>
            <a:spLocks noChangeAspect="1" noChangeShapeType="1"/>
          </p:cNvSpPr>
          <p:nvPr/>
        </p:nvSpPr>
        <p:spPr bwMode="auto">
          <a:xfrm>
            <a:off x="2673350" y="4425950"/>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04" name="Oval 394"/>
          <p:cNvSpPr>
            <a:spLocks noChangeAspect="1" noChangeArrowheads="1"/>
          </p:cNvSpPr>
          <p:nvPr/>
        </p:nvSpPr>
        <p:spPr bwMode="auto">
          <a:xfrm>
            <a:off x="2576513" y="4375150"/>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05" name="Line 395"/>
          <p:cNvSpPr>
            <a:spLocks noChangeAspect="1" noChangeShapeType="1"/>
          </p:cNvSpPr>
          <p:nvPr/>
        </p:nvSpPr>
        <p:spPr bwMode="auto">
          <a:xfrm>
            <a:off x="2732088" y="4483100"/>
            <a:ext cx="0" cy="11747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06" name="Oval 396"/>
          <p:cNvSpPr>
            <a:spLocks noChangeAspect="1" noChangeArrowheads="1"/>
          </p:cNvSpPr>
          <p:nvPr/>
        </p:nvSpPr>
        <p:spPr bwMode="auto">
          <a:xfrm>
            <a:off x="2633663" y="4433888"/>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07" name="Line 397"/>
          <p:cNvSpPr>
            <a:spLocks noChangeAspect="1" noChangeShapeType="1"/>
          </p:cNvSpPr>
          <p:nvPr/>
        </p:nvSpPr>
        <p:spPr bwMode="auto">
          <a:xfrm>
            <a:off x="2789238" y="4541838"/>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08" name="Oval 398"/>
          <p:cNvSpPr>
            <a:spLocks noChangeAspect="1" noChangeArrowheads="1"/>
          </p:cNvSpPr>
          <p:nvPr/>
        </p:nvSpPr>
        <p:spPr bwMode="auto">
          <a:xfrm>
            <a:off x="2690813" y="4491038"/>
            <a:ext cx="187325" cy="7302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09" name="Line 399"/>
          <p:cNvSpPr>
            <a:spLocks noChangeAspect="1" noChangeShapeType="1"/>
          </p:cNvSpPr>
          <p:nvPr/>
        </p:nvSpPr>
        <p:spPr bwMode="auto">
          <a:xfrm>
            <a:off x="2847975" y="4600575"/>
            <a:ext cx="0" cy="11430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10" name="Oval 400"/>
          <p:cNvSpPr>
            <a:spLocks noChangeAspect="1" noChangeArrowheads="1"/>
          </p:cNvSpPr>
          <p:nvPr/>
        </p:nvSpPr>
        <p:spPr bwMode="auto">
          <a:xfrm>
            <a:off x="2751138" y="4549775"/>
            <a:ext cx="185737"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11" name="Line 401"/>
          <p:cNvSpPr>
            <a:spLocks noChangeAspect="1" noChangeShapeType="1"/>
          </p:cNvSpPr>
          <p:nvPr/>
        </p:nvSpPr>
        <p:spPr bwMode="auto">
          <a:xfrm>
            <a:off x="2459038" y="442912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12" name="Oval 402"/>
          <p:cNvSpPr>
            <a:spLocks noChangeAspect="1" noChangeArrowheads="1"/>
          </p:cNvSpPr>
          <p:nvPr/>
        </p:nvSpPr>
        <p:spPr bwMode="auto">
          <a:xfrm>
            <a:off x="2362200" y="4378325"/>
            <a:ext cx="187325" cy="71438"/>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13" name="Line 403"/>
          <p:cNvSpPr>
            <a:spLocks noChangeAspect="1" noChangeShapeType="1"/>
          </p:cNvSpPr>
          <p:nvPr/>
        </p:nvSpPr>
        <p:spPr bwMode="auto">
          <a:xfrm>
            <a:off x="2517775" y="4486275"/>
            <a:ext cx="0" cy="11588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14" name="Oval 404"/>
          <p:cNvSpPr>
            <a:spLocks noChangeAspect="1" noChangeArrowheads="1"/>
          </p:cNvSpPr>
          <p:nvPr/>
        </p:nvSpPr>
        <p:spPr bwMode="auto">
          <a:xfrm>
            <a:off x="2420938" y="4437063"/>
            <a:ext cx="185737" cy="71437"/>
          </a:xfrm>
          <a:prstGeom prst="ellipse">
            <a:avLst/>
          </a:prstGeom>
          <a:solidFill>
            <a:srgbClr val="FFFF66"/>
          </a:solidFill>
          <a:ln w="12700">
            <a:solidFill>
              <a:schemeClr val="tx1"/>
            </a:solidFill>
            <a:round/>
            <a:headEnd/>
            <a:tailEnd/>
          </a:ln>
        </p:spPr>
        <p:txBody>
          <a:bodyPr wrap="none" anchor="ctr"/>
          <a:lstStyle/>
          <a:p>
            <a:endParaRPr lang="ru-RU"/>
          </a:p>
        </p:txBody>
      </p:sp>
      <p:sp>
        <p:nvSpPr>
          <p:cNvPr id="67715" name="Line 405"/>
          <p:cNvSpPr>
            <a:spLocks noChangeAspect="1" noChangeShapeType="1"/>
          </p:cNvSpPr>
          <p:nvPr/>
        </p:nvSpPr>
        <p:spPr bwMode="auto">
          <a:xfrm>
            <a:off x="2576513" y="4545013"/>
            <a:ext cx="0" cy="11588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16" name="Oval 406"/>
          <p:cNvSpPr>
            <a:spLocks noChangeAspect="1" noChangeArrowheads="1"/>
          </p:cNvSpPr>
          <p:nvPr/>
        </p:nvSpPr>
        <p:spPr bwMode="auto">
          <a:xfrm>
            <a:off x="2479675" y="4494213"/>
            <a:ext cx="187325" cy="71437"/>
          </a:xfrm>
          <a:prstGeom prst="ellipse">
            <a:avLst/>
          </a:prstGeom>
          <a:solidFill>
            <a:srgbClr val="FFFF66"/>
          </a:solidFill>
          <a:ln w="12700">
            <a:solidFill>
              <a:schemeClr val="tx1"/>
            </a:solidFill>
            <a:round/>
            <a:headEnd/>
            <a:tailEnd/>
          </a:ln>
        </p:spPr>
        <p:txBody>
          <a:bodyPr wrap="none" anchor="ctr"/>
          <a:lstStyle/>
          <a:p>
            <a:endParaRPr lang="ru-RU"/>
          </a:p>
        </p:txBody>
      </p:sp>
      <p:grpSp>
        <p:nvGrpSpPr>
          <p:cNvPr id="67717" name="Group 407"/>
          <p:cNvGrpSpPr>
            <a:grpSpLocks/>
          </p:cNvGrpSpPr>
          <p:nvPr/>
        </p:nvGrpSpPr>
        <p:grpSpPr bwMode="auto">
          <a:xfrm>
            <a:off x="2390775" y="4787900"/>
            <a:ext cx="2339975" cy="517525"/>
            <a:chOff x="3024" y="1686"/>
            <a:chExt cx="1474" cy="326"/>
          </a:xfrm>
        </p:grpSpPr>
        <p:sp>
          <p:nvSpPr>
            <p:cNvPr id="68244" name="Line 408"/>
            <p:cNvSpPr>
              <a:spLocks noChangeAspect="1" noChangeShapeType="1"/>
            </p:cNvSpPr>
            <p:nvPr/>
          </p:nvSpPr>
          <p:spPr bwMode="auto">
            <a:xfrm>
              <a:off x="3383"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45" name="Oval 409"/>
            <p:cNvSpPr>
              <a:spLocks noChangeAspect="1" noChangeArrowheads="1"/>
            </p:cNvSpPr>
            <p:nvPr/>
          </p:nvSpPr>
          <p:spPr bwMode="auto">
            <a:xfrm>
              <a:off x="3322"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46" name="Line 410"/>
            <p:cNvSpPr>
              <a:spLocks noChangeAspect="1" noChangeShapeType="1"/>
            </p:cNvSpPr>
            <p:nvPr/>
          </p:nvSpPr>
          <p:spPr bwMode="auto">
            <a:xfrm>
              <a:off x="3519"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47" name="Oval 411"/>
            <p:cNvSpPr>
              <a:spLocks noChangeAspect="1" noChangeArrowheads="1"/>
            </p:cNvSpPr>
            <p:nvPr/>
          </p:nvSpPr>
          <p:spPr bwMode="auto">
            <a:xfrm>
              <a:off x="3459"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48" name="Line 412"/>
            <p:cNvSpPr>
              <a:spLocks noChangeAspect="1" noChangeShapeType="1"/>
            </p:cNvSpPr>
            <p:nvPr/>
          </p:nvSpPr>
          <p:spPr bwMode="auto">
            <a:xfrm>
              <a:off x="3657"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49" name="Oval 413"/>
            <p:cNvSpPr>
              <a:spLocks noChangeAspect="1" noChangeArrowheads="1"/>
            </p:cNvSpPr>
            <p:nvPr/>
          </p:nvSpPr>
          <p:spPr bwMode="auto">
            <a:xfrm>
              <a:off x="3595"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50" name="Line 414"/>
            <p:cNvSpPr>
              <a:spLocks noChangeAspect="1" noChangeShapeType="1"/>
            </p:cNvSpPr>
            <p:nvPr/>
          </p:nvSpPr>
          <p:spPr bwMode="auto">
            <a:xfrm>
              <a:off x="3793"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51" name="Oval 415"/>
            <p:cNvSpPr>
              <a:spLocks noChangeAspect="1" noChangeArrowheads="1"/>
            </p:cNvSpPr>
            <p:nvPr/>
          </p:nvSpPr>
          <p:spPr bwMode="auto">
            <a:xfrm>
              <a:off x="3733" y="1688"/>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52" name="Line 416"/>
            <p:cNvSpPr>
              <a:spLocks noChangeAspect="1" noChangeShapeType="1"/>
            </p:cNvSpPr>
            <p:nvPr/>
          </p:nvSpPr>
          <p:spPr bwMode="auto">
            <a:xfrm>
              <a:off x="3930" y="172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53" name="Oval 417"/>
            <p:cNvSpPr>
              <a:spLocks noChangeAspect="1" noChangeArrowheads="1"/>
            </p:cNvSpPr>
            <p:nvPr/>
          </p:nvSpPr>
          <p:spPr bwMode="auto">
            <a:xfrm>
              <a:off x="3869" y="168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54" name="Line 418"/>
            <p:cNvSpPr>
              <a:spLocks noChangeAspect="1" noChangeShapeType="1"/>
            </p:cNvSpPr>
            <p:nvPr/>
          </p:nvSpPr>
          <p:spPr bwMode="auto">
            <a:xfrm>
              <a:off x="3419"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55" name="Oval 419"/>
            <p:cNvSpPr>
              <a:spLocks noChangeAspect="1" noChangeArrowheads="1"/>
            </p:cNvSpPr>
            <p:nvPr/>
          </p:nvSpPr>
          <p:spPr bwMode="auto">
            <a:xfrm>
              <a:off x="3359"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56" name="Line 420"/>
            <p:cNvSpPr>
              <a:spLocks noChangeAspect="1" noChangeShapeType="1"/>
            </p:cNvSpPr>
            <p:nvPr/>
          </p:nvSpPr>
          <p:spPr bwMode="auto">
            <a:xfrm>
              <a:off x="3557"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57" name="Oval 421"/>
            <p:cNvSpPr>
              <a:spLocks noChangeAspect="1" noChangeArrowheads="1"/>
            </p:cNvSpPr>
            <p:nvPr/>
          </p:nvSpPr>
          <p:spPr bwMode="auto">
            <a:xfrm>
              <a:off x="3495"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58" name="Line 422"/>
            <p:cNvSpPr>
              <a:spLocks noChangeAspect="1" noChangeShapeType="1"/>
            </p:cNvSpPr>
            <p:nvPr/>
          </p:nvSpPr>
          <p:spPr bwMode="auto">
            <a:xfrm>
              <a:off x="3693"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59" name="Oval 423"/>
            <p:cNvSpPr>
              <a:spLocks noChangeAspect="1" noChangeArrowheads="1"/>
            </p:cNvSpPr>
            <p:nvPr/>
          </p:nvSpPr>
          <p:spPr bwMode="auto">
            <a:xfrm>
              <a:off x="3631" y="1726"/>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60" name="Line 424"/>
            <p:cNvSpPr>
              <a:spLocks noChangeAspect="1" noChangeShapeType="1"/>
            </p:cNvSpPr>
            <p:nvPr/>
          </p:nvSpPr>
          <p:spPr bwMode="auto">
            <a:xfrm>
              <a:off x="3830"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61" name="Oval 425"/>
            <p:cNvSpPr>
              <a:spLocks noChangeAspect="1" noChangeArrowheads="1"/>
            </p:cNvSpPr>
            <p:nvPr/>
          </p:nvSpPr>
          <p:spPr bwMode="auto">
            <a:xfrm>
              <a:off x="3769"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62" name="Line 426"/>
            <p:cNvSpPr>
              <a:spLocks noChangeAspect="1" noChangeShapeType="1"/>
            </p:cNvSpPr>
            <p:nvPr/>
          </p:nvSpPr>
          <p:spPr bwMode="auto">
            <a:xfrm>
              <a:off x="3966" y="1757"/>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63" name="Oval 427"/>
            <p:cNvSpPr>
              <a:spLocks noChangeAspect="1" noChangeArrowheads="1"/>
            </p:cNvSpPr>
            <p:nvPr/>
          </p:nvSpPr>
          <p:spPr bwMode="auto">
            <a:xfrm>
              <a:off x="3905" y="1726"/>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64" name="Line 428"/>
            <p:cNvSpPr>
              <a:spLocks noChangeAspect="1" noChangeShapeType="1"/>
            </p:cNvSpPr>
            <p:nvPr/>
          </p:nvSpPr>
          <p:spPr bwMode="auto">
            <a:xfrm>
              <a:off x="3457"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65" name="Oval 429"/>
            <p:cNvSpPr>
              <a:spLocks noChangeAspect="1" noChangeArrowheads="1"/>
            </p:cNvSpPr>
            <p:nvPr/>
          </p:nvSpPr>
          <p:spPr bwMode="auto">
            <a:xfrm>
              <a:off x="3395"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66" name="Line 430"/>
            <p:cNvSpPr>
              <a:spLocks noChangeAspect="1" noChangeShapeType="1"/>
            </p:cNvSpPr>
            <p:nvPr/>
          </p:nvSpPr>
          <p:spPr bwMode="auto">
            <a:xfrm>
              <a:off x="359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67" name="Oval 431"/>
            <p:cNvSpPr>
              <a:spLocks noChangeAspect="1" noChangeArrowheads="1"/>
            </p:cNvSpPr>
            <p:nvPr/>
          </p:nvSpPr>
          <p:spPr bwMode="auto">
            <a:xfrm>
              <a:off x="3531" y="1762"/>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68" name="Line 432"/>
            <p:cNvSpPr>
              <a:spLocks noChangeAspect="1" noChangeShapeType="1"/>
            </p:cNvSpPr>
            <p:nvPr/>
          </p:nvSpPr>
          <p:spPr bwMode="auto">
            <a:xfrm>
              <a:off x="3729"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69" name="Oval 433"/>
            <p:cNvSpPr>
              <a:spLocks noChangeAspect="1" noChangeArrowheads="1"/>
            </p:cNvSpPr>
            <p:nvPr/>
          </p:nvSpPr>
          <p:spPr bwMode="auto">
            <a:xfrm>
              <a:off x="3669"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70" name="Line 434"/>
            <p:cNvSpPr>
              <a:spLocks noChangeAspect="1" noChangeShapeType="1"/>
            </p:cNvSpPr>
            <p:nvPr/>
          </p:nvSpPr>
          <p:spPr bwMode="auto">
            <a:xfrm>
              <a:off x="3866"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71" name="Oval 435"/>
            <p:cNvSpPr>
              <a:spLocks noChangeAspect="1" noChangeArrowheads="1"/>
            </p:cNvSpPr>
            <p:nvPr/>
          </p:nvSpPr>
          <p:spPr bwMode="auto">
            <a:xfrm>
              <a:off x="3805" y="176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72" name="Line 436"/>
            <p:cNvSpPr>
              <a:spLocks noChangeAspect="1" noChangeShapeType="1"/>
            </p:cNvSpPr>
            <p:nvPr/>
          </p:nvSpPr>
          <p:spPr bwMode="auto">
            <a:xfrm>
              <a:off x="400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73" name="Oval 437"/>
            <p:cNvSpPr>
              <a:spLocks noChangeAspect="1" noChangeArrowheads="1"/>
            </p:cNvSpPr>
            <p:nvPr/>
          </p:nvSpPr>
          <p:spPr bwMode="auto">
            <a:xfrm>
              <a:off x="3942" y="1762"/>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74" name="Line 438"/>
            <p:cNvSpPr>
              <a:spLocks noChangeAspect="1" noChangeShapeType="1"/>
            </p:cNvSpPr>
            <p:nvPr/>
          </p:nvSpPr>
          <p:spPr bwMode="auto">
            <a:xfrm>
              <a:off x="3493"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75" name="Oval 439"/>
            <p:cNvSpPr>
              <a:spLocks noChangeAspect="1" noChangeArrowheads="1"/>
            </p:cNvSpPr>
            <p:nvPr/>
          </p:nvSpPr>
          <p:spPr bwMode="auto">
            <a:xfrm>
              <a:off x="3431"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76" name="Line 440"/>
            <p:cNvSpPr>
              <a:spLocks noChangeAspect="1" noChangeShapeType="1"/>
            </p:cNvSpPr>
            <p:nvPr/>
          </p:nvSpPr>
          <p:spPr bwMode="auto">
            <a:xfrm>
              <a:off x="3629"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77" name="Oval 441"/>
            <p:cNvSpPr>
              <a:spLocks noChangeAspect="1" noChangeArrowheads="1"/>
            </p:cNvSpPr>
            <p:nvPr/>
          </p:nvSpPr>
          <p:spPr bwMode="auto">
            <a:xfrm>
              <a:off x="3568"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78" name="Line 442"/>
            <p:cNvSpPr>
              <a:spLocks noChangeAspect="1" noChangeShapeType="1"/>
            </p:cNvSpPr>
            <p:nvPr/>
          </p:nvSpPr>
          <p:spPr bwMode="auto">
            <a:xfrm>
              <a:off x="3766"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79" name="Oval 443"/>
            <p:cNvSpPr>
              <a:spLocks noChangeAspect="1" noChangeArrowheads="1"/>
            </p:cNvSpPr>
            <p:nvPr/>
          </p:nvSpPr>
          <p:spPr bwMode="auto">
            <a:xfrm>
              <a:off x="3705"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80" name="Line 444"/>
            <p:cNvSpPr>
              <a:spLocks noChangeAspect="1" noChangeShapeType="1"/>
            </p:cNvSpPr>
            <p:nvPr/>
          </p:nvSpPr>
          <p:spPr bwMode="auto">
            <a:xfrm>
              <a:off x="3903"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81" name="Oval 445"/>
            <p:cNvSpPr>
              <a:spLocks noChangeAspect="1" noChangeArrowheads="1"/>
            </p:cNvSpPr>
            <p:nvPr/>
          </p:nvSpPr>
          <p:spPr bwMode="auto">
            <a:xfrm>
              <a:off x="3841"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82" name="Line 446"/>
            <p:cNvSpPr>
              <a:spLocks noChangeAspect="1" noChangeShapeType="1"/>
            </p:cNvSpPr>
            <p:nvPr/>
          </p:nvSpPr>
          <p:spPr bwMode="auto">
            <a:xfrm>
              <a:off x="4040"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83" name="Oval 447"/>
            <p:cNvSpPr>
              <a:spLocks noChangeAspect="1" noChangeArrowheads="1"/>
            </p:cNvSpPr>
            <p:nvPr/>
          </p:nvSpPr>
          <p:spPr bwMode="auto">
            <a:xfrm>
              <a:off x="3979"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84" name="Line 448"/>
            <p:cNvSpPr>
              <a:spLocks noChangeAspect="1" noChangeShapeType="1"/>
            </p:cNvSpPr>
            <p:nvPr/>
          </p:nvSpPr>
          <p:spPr bwMode="auto">
            <a:xfrm>
              <a:off x="3529"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85" name="Oval 449"/>
            <p:cNvSpPr>
              <a:spLocks noChangeAspect="1" noChangeArrowheads="1"/>
            </p:cNvSpPr>
            <p:nvPr/>
          </p:nvSpPr>
          <p:spPr bwMode="auto">
            <a:xfrm>
              <a:off x="3468"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86" name="Line 450"/>
            <p:cNvSpPr>
              <a:spLocks noChangeAspect="1" noChangeShapeType="1"/>
            </p:cNvSpPr>
            <p:nvPr/>
          </p:nvSpPr>
          <p:spPr bwMode="auto">
            <a:xfrm>
              <a:off x="3666"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87" name="Oval 451"/>
            <p:cNvSpPr>
              <a:spLocks noChangeAspect="1" noChangeArrowheads="1"/>
            </p:cNvSpPr>
            <p:nvPr/>
          </p:nvSpPr>
          <p:spPr bwMode="auto">
            <a:xfrm>
              <a:off x="360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88" name="Line 452"/>
            <p:cNvSpPr>
              <a:spLocks noChangeAspect="1" noChangeShapeType="1"/>
            </p:cNvSpPr>
            <p:nvPr/>
          </p:nvSpPr>
          <p:spPr bwMode="auto">
            <a:xfrm>
              <a:off x="3803"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89" name="Oval 453"/>
            <p:cNvSpPr>
              <a:spLocks noChangeAspect="1" noChangeArrowheads="1"/>
            </p:cNvSpPr>
            <p:nvPr/>
          </p:nvSpPr>
          <p:spPr bwMode="auto">
            <a:xfrm>
              <a:off x="3741"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90" name="Line 454"/>
            <p:cNvSpPr>
              <a:spLocks noChangeAspect="1" noChangeShapeType="1"/>
            </p:cNvSpPr>
            <p:nvPr/>
          </p:nvSpPr>
          <p:spPr bwMode="auto">
            <a:xfrm>
              <a:off x="3939"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91" name="Oval 455"/>
            <p:cNvSpPr>
              <a:spLocks noChangeAspect="1" noChangeArrowheads="1"/>
            </p:cNvSpPr>
            <p:nvPr/>
          </p:nvSpPr>
          <p:spPr bwMode="auto">
            <a:xfrm>
              <a:off x="3877" y="1835"/>
              <a:ext cx="120"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92" name="Line 456"/>
            <p:cNvSpPr>
              <a:spLocks noChangeAspect="1" noChangeShapeType="1"/>
            </p:cNvSpPr>
            <p:nvPr/>
          </p:nvSpPr>
          <p:spPr bwMode="auto">
            <a:xfrm>
              <a:off x="4076"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93" name="Oval 457"/>
            <p:cNvSpPr>
              <a:spLocks noChangeAspect="1" noChangeArrowheads="1"/>
            </p:cNvSpPr>
            <p:nvPr/>
          </p:nvSpPr>
          <p:spPr bwMode="auto">
            <a:xfrm>
              <a:off x="401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94" name="Line 458"/>
            <p:cNvSpPr>
              <a:spLocks noChangeAspect="1" noChangeShapeType="1"/>
            </p:cNvSpPr>
            <p:nvPr/>
          </p:nvSpPr>
          <p:spPr bwMode="auto">
            <a:xfrm>
              <a:off x="3565"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95" name="Oval 459"/>
            <p:cNvSpPr>
              <a:spLocks noChangeAspect="1" noChangeArrowheads="1"/>
            </p:cNvSpPr>
            <p:nvPr/>
          </p:nvSpPr>
          <p:spPr bwMode="auto">
            <a:xfrm>
              <a:off x="3505" y="1871"/>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96" name="Line 460"/>
            <p:cNvSpPr>
              <a:spLocks noChangeAspect="1" noChangeShapeType="1"/>
            </p:cNvSpPr>
            <p:nvPr/>
          </p:nvSpPr>
          <p:spPr bwMode="auto">
            <a:xfrm>
              <a:off x="3703"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97" name="Oval 461"/>
            <p:cNvSpPr>
              <a:spLocks noChangeAspect="1" noChangeArrowheads="1"/>
            </p:cNvSpPr>
            <p:nvPr/>
          </p:nvSpPr>
          <p:spPr bwMode="auto">
            <a:xfrm>
              <a:off x="364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298" name="Line 462"/>
            <p:cNvSpPr>
              <a:spLocks noChangeAspect="1" noChangeShapeType="1"/>
            </p:cNvSpPr>
            <p:nvPr/>
          </p:nvSpPr>
          <p:spPr bwMode="auto">
            <a:xfrm>
              <a:off x="3839"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299" name="Oval 463"/>
            <p:cNvSpPr>
              <a:spLocks noChangeAspect="1" noChangeArrowheads="1"/>
            </p:cNvSpPr>
            <p:nvPr/>
          </p:nvSpPr>
          <p:spPr bwMode="auto">
            <a:xfrm>
              <a:off x="3777"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00" name="Line 464"/>
            <p:cNvSpPr>
              <a:spLocks noChangeAspect="1" noChangeShapeType="1"/>
            </p:cNvSpPr>
            <p:nvPr/>
          </p:nvSpPr>
          <p:spPr bwMode="auto">
            <a:xfrm>
              <a:off x="3976"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01" name="Oval 465"/>
            <p:cNvSpPr>
              <a:spLocks noChangeAspect="1" noChangeArrowheads="1"/>
            </p:cNvSpPr>
            <p:nvPr/>
          </p:nvSpPr>
          <p:spPr bwMode="auto">
            <a:xfrm>
              <a:off x="3915"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02" name="Line 466"/>
            <p:cNvSpPr>
              <a:spLocks noChangeAspect="1" noChangeShapeType="1"/>
            </p:cNvSpPr>
            <p:nvPr/>
          </p:nvSpPr>
          <p:spPr bwMode="auto">
            <a:xfrm>
              <a:off x="4112"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03" name="Oval 467"/>
            <p:cNvSpPr>
              <a:spLocks noChangeAspect="1" noChangeArrowheads="1"/>
            </p:cNvSpPr>
            <p:nvPr/>
          </p:nvSpPr>
          <p:spPr bwMode="auto">
            <a:xfrm>
              <a:off x="405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04" name="Line 468"/>
            <p:cNvSpPr>
              <a:spLocks noChangeAspect="1" noChangeShapeType="1"/>
            </p:cNvSpPr>
            <p:nvPr/>
          </p:nvSpPr>
          <p:spPr bwMode="auto">
            <a:xfrm>
              <a:off x="3603"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05" name="Oval 469"/>
            <p:cNvSpPr>
              <a:spLocks noChangeAspect="1" noChangeArrowheads="1"/>
            </p:cNvSpPr>
            <p:nvPr/>
          </p:nvSpPr>
          <p:spPr bwMode="auto">
            <a:xfrm>
              <a:off x="3541"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06" name="Line 470"/>
            <p:cNvSpPr>
              <a:spLocks noChangeAspect="1" noChangeShapeType="1"/>
            </p:cNvSpPr>
            <p:nvPr/>
          </p:nvSpPr>
          <p:spPr bwMode="auto">
            <a:xfrm>
              <a:off x="3739"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07" name="Oval 471"/>
            <p:cNvSpPr>
              <a:spLocks noChangeAspect="1" noChangeArrowheads="1"/>
            </p:cNvSpPr>
            <p:nvPr/>
          </p:nvSpPr>
          <p:spPr bwMode="auto">
            <a:xfrm>
              <a:off x="3677"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08" name="Line 472"/>
            <p:cNvSpPr>
              <a:spLocks noChangeAspect="1" noChangeShapeType="1"/>
            </p:cNvSpPr>
            <p:nvPr/>
          </p:nvSpPr>
          <p:spPr bwMode="auto">
            <a:xfrm>
              <a:off x="3876"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09" name="Oval 473"/>
            <p:cNvSpPr>
              <a:spLocks noChangeAspect="1" noChangeArrowheads="1"/>
            </p:cNvSpPr>
            <p:nvPr/>
          </p:nvSpPr>
          <p:spPr bwMode="auto">
            <a:xfrm>
              <a:off x="3815"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10" name="Line 474"/>
            <p:cNvSpPr>
              <a:spLocks noChangeAspect="1" noChangeShapeType="1"/>
            </p:cNvSpPr>
            <p:nvPr/>
          </p:nvSpPr>
          <p:spPr bwMode="auto">
            <a:xfrm>
              <a:off x="4012"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11" name="Oval 475"/>
            <p:cNvSpPr>
              <a:spLocks noChangeAspect="1" noChangeArrowheads="1"/>
            </p:cNvSpPr>
            <p:nvPr/>
          </p:nvSpPr>
          <p:spPr bwMode="auto">
            <a:xfrm>
              <a:off x="3951" y="190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12" name="Line 476"/>
            <p:cNvSpPr>
              <a:spLocks noChangeAspect="1" noChangeShapeType="1"/>
            </p:cNvSpPr>
            <p:nvPr/>
          </p:nvSpPr>
          <p:spPr bwMode="auto">
            <a:xfrm>
              <a:off x="4148"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13" name="Oval 477"/>
            <p:cNvSpPr>
              <a:spLocks noChangeAspect="1" noChangeArrowheads="1"/>
            </p:cNvSpPr>
            <p:nvPr/>
          </p:nvSpPr>
          <p:spPr bwMode="auto">
            <a:xfrm>
              <a:off x="4087" y="1908"/>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14" name="Line 478"/>
            <p:cNvSpPr>
              <a:spLocks noChangeAspect="1" noChangeShapeType="1"/>
            </p:cNvSpPr>
            <p:nvPr/>
          </p:nvSpPr>
          <p:spPr bwMode="auto">
            <a:xfrm>
              <a:off x="3273" y="174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15" name="Oval 479"/>
            <p:cNvSpPr>
              <a:spLocks noChangeAspect="1" noChangeArrowheads="1"/>
            </p:cNvSpPr>
            <p:nvPr/>
          </p:nvSpPr>
          <p:spPr bwMode="auto">
            <a:xfrm>
              <a:off x="3212" y="171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16" name="Line 480"/>
            <p:cNvSpPr>
              <a:spLocks noChangeAspect="1" noChangeShapeType="1"/>
            </p:cNvSpPr>
            <p:nvPr/>
          </p:nvSpPr>
          <p:spPr bwMode="auto">
            <a:xfrm>
              <a:off x="3310" y="178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17" name="Oval 481"/>
            <p:cNvSpPr>
              <a:spLocks noChangeAspect="1" noChangeArrowheads="1"/>
            </p:cNvSpPr>
            <p:nvPr/>
          </p:nvSpPr>
          <p:spPr bwMode="auto">
            <a:xfrm>
              <a:off x="3248" y="1751"/>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18" name="Line 482"/>
            <p:cNvSpPr>
              <a:spLocks noChangeAspect="1" noChangeShapeType="1"/>
            </p:cNvSpPr>
            <p:nvPr/>
          </p:nvSpPr>
          <p:spPr bwMode="auto">
            <a:xfrm>
              <a:off x="3346" y="182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19" name="Oval 483"/>
            <p:cNvSpPr>
              <a:spLocks noChangeAspect="1" noChangeArrowheads="1"/>
            </p:cNvSpPr>
            <p:nvPr/>
          </p:nvSpPr>
          <p:spPr bwMode="auto">
            <a:xfrm>
              <a:off x="3286" y="1787"/>
              <a:ext cx="116"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20" name="Line 484"/>
            <p:cNvSpPr>
              <a:spLocks noChangeAspect="1" noChangeShapeType="1"/>
            </p:cNvSpPr>
            <p:nvPr/>
          </p:nvSpPr>
          <p:spPr bwMode="auto">
            <a:xfrm>
              <a:off x="3383" y="1856"/>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21" name="Oval 485"/>
            <p:cNvSpPr>
              <a:spLocks noChangeAspect="1" noChangeArrowheads="1"/>
            </p:cNvSpPr>
            <p:nvPr/>
          </p:nvSpPr>
          <p:spPr bwMode="auto">
            <a:xfrm>
              <a:off x="3322" y="1825"/>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22" name="Line 486"/>
            <p:cNvSpPr>
              <a:spLocks noChangeAspect="1" noChangeShapeType="1"/>
            </p:cNvSpPr>
            <p:nvPr/>
          </p:nvSpPr>
          <p:spPr bwMode="auto">
            <a:xfrm>
              <a:off x="3419" y="189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23" name="Oval 487"/>
            <p:cNvSpPr>
              <a:spLocks noChangeAspect="1" noChangeArrowheads="1"/>
            </p:cNvSpPr>
            <p:nvPr/>
          </p:nvSpPr>
          <p:spPr bwMode="auto">
            <a:xfrm>
              <a:off x="3358" y="1861"/>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24" name="Line 488"/>
            <p:cNvSpPr>
              <a:spLocks noChangeAspect="1" noChangeShapeType="1"/>
            </p:cNvSpPr>
            <p:nvPr/>
          </p:nvSpPr>
          <p:spPr bwMode="auto">
            <a:xfrm>
              <a:off x="3455" y="1929"/>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25" name="Oval 489"/>
            <p:cNvSpPr>
              <a:spLocks noChangeAspect="1" noChangeArrowheads="1"/>
            </p:cNvSpPr>
            <p:nvPr/>
          </p:nvSpPr>
          <p:spPr bwMode="auto">
            <a:xfrm>
              <a:off x="3394" y="189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26" name="Line 490"/>
            <p:cNvSpPr>
              <a:spLocks noChangeAspect="1" noChangeShapeType="1"/>
            </p:cNvSpPr>
            <p:nvPr/>
          </p:nvSpPr>
          <p:spPr bwMode="auto">
            <a:xfrm>
              <a:off x="4368" y="1749"/>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27" name="Oval 491"/>
            <p:cNvSpPr>
              <a:spLocks noChangeAspect="1" noChangeArrowheads="1"/>
            </p:cNvSpPr>
            <p:nvPr/>
          </p:nvSpPr>
          <p:spPr bwMode="auto">
            <a:xfrm>
              <a:off x="4306" y="171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28" name="Line 492"/>
            <p:cNvSpPr>
              <a:spLocks noChangeAspect="1" noChangeShapeType="1"/>
            </p:cNvSpPr>
            <p:nvPr/>
          </p:nvSpPr>
          <p:spPr bwMode="auto">
            <a:xfrm>
              <a:off x="4405" y="1785"/>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29" name="Oval 493"/>
            <p:cNvSpPr>
              <a:spLocks noChangeAspect="1" noChangeArrowheads="1"/>
            </p:cNvSpPr>
            <p:nvPr/>
          </p:nvSpPr>
          <p:spPr bwMode="auto">
            <a:xfrm>
              <a:off x="4344" y="1754"/>
              <a:ext cx="117" cy="44"/>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30" name="Line 494"/>
            <p:cNvSpPr>
              <a:spLocks noChangeAspect="1" noChangeShapeType="1"/>
            </p:cNvSpPr>
            <p:nvPr/>
          </p:nvSpPr>
          <p:spPr bwMode="auto">
            <a:xfrm>
              <a:off x="4441" y="1821"/>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31" name="Oval 495"/>
            <p:cNvSpPr>
              <a:spLocks noChangeAspect="1" noChangeArrowheads="1"/>
            </p:cNvSpPr>
            <p:nvPr/>
          </p:nvSpPr>
          <p:spPr bwMode="auto">
            <a:xfrm>
              <a:off x="4380" y="1790"/>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32" name="Line 496"/>
            <p:cNvSpPr>
              <a:spLocks noChangeAspect="1" noChangeShapeType="1"/>
            </p:cNvSpPr>
            <p:nvPr/>
          </p:nvSpPr>
          <p:spPr bwMode="auto">
            <a:xfrm>
              <a:off x="4065" y="1719"/>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33" name="Oval 497"/>
            <p:cNvSpPr>
              <a:spLocks noChangeAspect="1" noChangeArrowheads="1"/>
            </p:cNvSpPr>
            <p:nvPr/>
          </p:nvSpPr>
          <p:spPr bwMode="auto">
            <a:xfrm>
              <a:off x="4004" y="168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34" name="Line 498"/>
            <p:cNvSpPr>
              <a:spLocks noChangeAspect="1" noChangeShapeType="1"/>
            </p:cNvSpPr>
            <p:nvPr/>
          </p:nvSpPr>
          <p:spPr bwMode="auto">
            <a:xfrm>
              <a:off x="4101" y="175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35" name="Oval 499"/>
            <p:cNvSpPr>
              <a:spLocks noChangeAspect="1" noChangeArrowheads="1"/>
            </p:cNvSpPr>
            <p:nvPr/>
          </p:nvSpPr>
          <p:spPr bwMode="auto">
            <a:xfrm>
              <a:off x="4041" y="1723"/>
              <a:ext cx="117"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36" name="Line 500"/>
            <p:cNvSpPr>
              <a:spLocks noChangeAspect="1" noChangeShapeType="1"/>
            </p:cNvSpPr>
            <p:nvPr/>
          </p:nvSpPr>
          <p:spPr bwMode="auto">
            <a:xfrm>
              <a:off x="4139" y="179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37" name="Oval 501"/>
            <p:cNvSpPr>
              <a:spLocks noChangeAspect="1" noChangeArrowheads="1"/>
            </p:cNvSpPr>
            <p:nvPr/>
          </p:nvSpPr>
          <p:spPr bwMode="auto">
            <a:xfrm>
              <a:off x="4077" y="1760"/>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38" name="Line 502"/>
            <p:cNvSpPr>
              <a:spLocks noChangeAspect="1" noChangeShapeType="1"/>
            </p:cNvSpPr>
            <p:nvPr/>
          </p:nvSpPr>
          <p:spPr bwMode="auto">
            <a:xfrm>
              <a:off x="4175" y="1828"/>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39" name="Oval 503"/>
            <p:cNvSpPr>
              <a:spLocks noChangeAspect="1" noChangeArrowheads="1"/>
            </p:cNvSpPr>
            <p:nvPr/>
          </p:nvSpPr>
          <p:spPr bwMode="auto">
            <a:xfrm>
              <a:off x="4114" y="1797"/>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40" name="Line 504"/>
            <p:cNvSpPr>
              <a:spLocks noChangeAspect="1" noChangeShapeType="1"/>
            </p:cNvSpPr>
            <p:nvPr/>
          </p:nvSpPr>
          <p:spPr bwMode="auto">
            <a:xfrm>
              <a:off x="4211" y="186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41" name="Oval 505"/>
            <p:cNvSpPr>
              <a:spLocks noChangeAspect="1" noChangeArrowheads="1"/>
            </p:cNvSpPr>
            <p:nvPr/>
          </p:nvSpPr>
          <p:spPr bwMode="auto">
            <a:xfrm>
              <a:off x="4150" y="1833"/>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42" name="Line 506"/>
            <p:cNvSpPr>
              <a:spLocks noChangeAspect="1" noChangeShapeType="1"/>
            </p:cNvSpPr>
            <p:nvPr/>
          </p:nvSpPr>
          <p:spPr bwMode="auto">
            <a:xfrm>
              <a:off x="4247" y="1901"/>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43" name="Oval 507"/>
            <p:cNvSpPr>
              <a:spLocks noChangeAspect="1" noChangeArrowheads="1"/>
            </p:cNvSpPr>
            <p:nvPr/>
          </p:nvSpPr>
          <p:spPr bwMode="auto">
            <a:xfrm>
              <a:off x="4186" y="1870"/>
              <a:ext cx="118" cy="44"/>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44" name="Line 508"/>
            <p:cNvSpPr>
              <a:spLocks noChangeAspect="1" noChangeShapeType="1"/>
            </p:cNvSpPr>
            <p:nvPr/>
          </p:nvSpPr>
          <p:spPr bwMode="auto">
            <a:xfrm>
              <a:off x="4204" y="171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45" name="Oval 509"/>
            <p:cNvSpPr>
              <a:spLocks noChangeAspect="1" noChangeArrowheads="1"/>
            </p:cNvSpPr>
            <p:nvPr/>
          </p:nvSpPr>
          <p:spPr bwMode="auto">
            <a:xfrm>
              <a:off x="4142" y="1686"/>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46" name="Line 510"/>
            <p:cNvSpPr>
              <a:spLocks noChangeAspect="1" noChangeShapeType="1"/>
            </p:cNvSpPr>
            <p:nvPr/>
          </p:nvSpPr>
          <p:spPr bwMode="auto">
            <a:xfrm>
              <a:off x="4240" y="1754"/>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47" name="Oval 511"/>
            <p:cNvSpPr>
              <a:spLocks noChangeAspect="1" noChangeArrowheads="1"/>
            </p:cNvSpPr>
            <p:nvPr/>
          </p:nvSpPr>
          <p:spPr bwMode="auto">
            <a:xfrm>
              <a:off x="4179" y="1722"/>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48" name="Line 512"/>
            <p:cNvSpPr>
              <a:spLocks noChangeAspect="1" noChangeShapeType="1"/>
            </p:cNvSpPr>
            <p:nvPr/>
          </p:nvSpPr>
          <p:spPr bwMode="auto">
            <a:xfrm>
              <a:off x="4276" y="1790"/>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49" name="Oval 513"/>
            <p:cNvSpPr>
              <a:spLocks noChangeAspect="1" noChangeArrowheads="1"/>
            </p:cNvSpPr>
            <p:nvPr/>
          </p:nvSpPr>
          <p:spPr bwMode="auto">
            <a:xfrm>
              <a:off x="4215" y="1758"/>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50" name="Line 514"/>
            <p:cNvSpPr>
              <a:spLocks noChangeAspect="1" noChangeShapeType="1"/>
            </p:cNvSpPr>
            <p:nvPr/>
          </p:nvSpPr>
          <p:spPr bwMode="auto">
            <a:xfrm>
              <a:off x="4312" y="182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51" name="Oval 515"/>
            <p:cNvSpPr>
              <a:spLocks noChangeAspect="1" noChangeArrowheads="1"/>
            </p:cNvSpPr>
            <p:nvPr/>
          </p:nvSpPr>
          <p:spPr bwMode="auto">
            <a:xfrm>
              <a:off x="4251" y="1795"/>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52" name="Line 516"/>
            <p:cNvSpPr>
              <a:spLocks noChangeAspect="1" noChangeShapeType="1"/>
            </p:cNvSpPr>
            <p:nvPr/>
          </p:nvSpPr>
          <p:spPr bwMode="auto">
            <a:xfrm>
              <a:off x="4349" y="1864"/>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53" name="Oval 517"/>
            <p:cNvSpPr>
              <a:spLocks noChangeAspect="1" noChangeArrowheads="1"/>
            </p:cNvSpPr>
            <p:nvPr/>
          </p:nvSpPr>
          <p:spPr bwMode="auto">
            <a:xfrm>
              <a:off x="4288" y="1832"/>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54" name="Line 518"/>
            <p:cNvSpPr>
              <a:spLocks noChangeAspect="1" noChangeShapeType="1"/>
            </p:cNvSpPr>
            <p:nvPr/>
          </p:nvSpPr>
          <p:spPr bwMode="auto">
            <a:xfrm>
              <a:off x="3183" y="179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55" name="Oval 519"/>
            <p:cNvSpPr>
              <a:spLocks noChangeAspect="1" noChangeArrowheads="1"/>
            </p:cNvSpPr>
            <p:nvPr/>
          </p:nvSpPr>
          <p:spPr bwMode="auto">
            <a:xfrm>
              <a:off x="3122" y="1762"/>
              <a:ext cx="119"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56" name="Line 520"/>
            <p:cNvSpPr>
              <a:spLocks noChangeAspect="1" noChangeShapeType="1"/>
            </p:cNvSpPr>
            <p:nvPr/>
          </p:nvSpPr>
          <p:spPr bwMode="auto">
            <a:xfrm>
              <a:off x="3220" y="1830"/>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57" name="Oval 521"/>
            <p:cNvSpPr>
              <a:spLocks noChangeAspect="1" noChangeArrowheads="1"/>
            </p:cNvSpPr>
            <p:nvPr/>
          </p:nvSpPr>
          <p:spPr bwMode="auto">
            <a:xfrm>
              <a:off x="3159" y="1798"/>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58" name="Line 522"/>
            <p:cNvSpPr>
              <a:spLocks noChangeAspect="1" noChangeShapeType="1"/>
            </p:cNvSpPr>
            <p:nvPr/>
          </p:nvSpPr>
          <p:spPr bwMode="auto">
            <a:xfrm>
              <a:off x="3257" y="1866"/>
              <a:ext cx="0" cy="74"/>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59" name="Oval 523"/>
            <p:cNvSpPr>
              <a:spLocks noChangeAspect="1" noChangeArrowheads="1"/>
            </p:cNvSpPr>
            <p:nvPr/>
          </p:nvSpPr>
          <p:spPr bwMode="auto">
            <a:xfrm>
              <a:off x="3195" y="1835"/>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60" name="Line 524"/>
            <p:cNvSpPr>
              <a:spLocks noChangeAspect="1" noChangeShapeType="1"/>
            </p:cNvSpPr>
            <p:nvPr/>
          </p:nvSpPr>
          <p:spPr bwMode="auto">
            <a:xfrm>
              <a:off x="3293" y="1903"/>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61" name="Oval 525"/>
            <p:cNvSpPr>
              <a:spLocks noChangeAspect="1" noChangeArrowheads="1"/>
            </p:cNvSpPr>
            <p:nvPr/>
          </p:nvSpPr>
          <p:spPr bwMode="auto">
            <a:xfrm>
              <a:off x="3231" y="1871"/>
              <a:ext cx="118" cy="46"/>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62" name="Line 526"/>
            <p:cNvSpPr>
              <a:spLocks noChangeAspect="1" noChangeShapeType="1"/>
            </p:cNvSpPr>
            <p:nvPr/>
          </p:nvSpPr>
          <p:spPr bwMode="auto">
            <a:xfrm>
              <a:off x="3330" y="1940"/>
              <a:ext cx="0" cy="72"/>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63" name="Oval 527"/>
            <p:cNvSpPr>
              <a:spLocks noChangeAspect="1" noChangeArrowheads="1"/>
            </p:cNvSpPr>
            <p:nvPr/>
          </p:nvSpPr>
          <p:spPr bwMode="auto">
            <a:xfrm>
              <a:off x="3269" y="1908"/>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64" name="Line 528"/>
            <p:cNvSpPr>
              <a:spLocks noChangeAspect="1" noChangeShapeType="1"/>
            </p:cNvSpPr>
            <p:nvPr/>
          </p:nvSpPr>
          <p:spPr bwMode="auto">
            <a:xfrm>
              <a:off x="3085" y="1832"/>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65" name="Oval 529"/>
            <p:cNvSpPr>
              <a:spLocks noChangeAspect="1" noChangeArrowheads="1"/>
            </p:cNvSpPr>
            <p:nvPr/>
          </p:nvSpPr>
          <p:spPr bwMode="auto">
            <a:xfrm>
              <a:off x="3024" y="1800"/>
              <a:ext cx="118"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66" name="Line 530"/>
            <p:cNvSpPr>
              <a:spLocks noChangeAspect="1" noChangeShapeType="1"/>
            </p:cNvSpPr>
            <p:nvPr/>
          </p:nvSpPr>
          <p:spPr bwMode="auto">
            <a:xfrm>
              <a:off x="3122" y="1868"/>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67" name="Oval 531"/>
            <p:cNvSpPr>
              <a:spLocks noChangeAspect="1" noChangeArrowheads="1"/>
            </p:cNvSpPr>
            <p:nvPr/>
          </p:nvSpPr>
          <p:spPr bwMode="auto">
            <a:xfrm>
              <a:off x="3061" y="1837"/>
              <a:ext cx="117" cy="45"/>
            </a:xfrm>
            <a:prstGeom prst="ellipse">
              <a:avLst/>
            </a:prstGeom>
            <a:solidFill>
              <a:srgbClr val="FFFF66"/>
            </a:solidFill>
            <a:ln w="12700">
              <a:solidFill>
                <a:schemeClr val="tx1"/>
              </a:solidFill>
              <a:round/>
              <a:headEnd/>
              <a:tailEnd/>
            </a:ln>
          </p:spPr>
          <p:txBody>
            <a:bodyPr wrap="none" anchor="ctr"/>
            <a:lstStyle/>
            <a:p>
              <a:endParaRPr lang="ru-RU"/>
            </a:p>
          </p:txBody>
        </p:sp>
        <p:sp>
          <p:nvSpPr>
            <p:cNvPr id="68368" name="Line 532"/>
            <p:cNvSpPr>
              <a:spLocks noChangeAspect="1" noChangeShapeType="1"/>
            </p:cNvSpPr>
            <p:nvPr/>
          </p:nvSpPr>
          <p:spPr bwMode="auto">
            <a:xfrm>
              <a:off x="3159" y="1905"/>
              <a:ext cx="0" cy="7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8369" name="Oval 533"/>
            <p:cNvSpPr>
              <a:spLocks noChangeAspect="1" noChangeArrowheads="1"/>
            </p:cNvSpPr>
            <p:nvPr/>
          </p:nvSpPr>
          <p:spPr bwMode="auto">
            <a:xfrm>
              <a:off x="3098" y="1873"/>
              <a:ext cx="118" cy="45"/>
            </a:xfrm>
            <a:prstGeom prst="ellipse">
              <a:avLst/>
            </a:prstGeom>
            <a:solidFill>
              <a:srgbClr val="FFFF66"/>
            </a:solidFill>
            <a:ln w="12700">
              <a:solidFill>
                <a:schemeClr val="tx1"/>
              </a:solidFill>
              <a:round/>
              <a:headEnd/>
              <a:tailEnd/>
            </a:ln>
          </p:spPr>
          <p:txBody>
            <a:bodyPr wrap="none" anchor="ctr"/>
            <a:lstStyle/>
            <a:p>
              <a:endParaRPr lang="ru-RU"/>
            </a:p>
          </p:txBody>
        </p:sp>
      </p:grpSp>
      <p:sp>
        <p:nvSpPr>
          <p:cNvPr id="738838" name="Text Box 534"/>
          <p:cNvSpPr txBox="1">
            <a:spLocks noChangeArrowheads="1"/>
          </p:cNvSpPr>
          <p:nvPr/>
        </p:nvSpPr>
        <p:spPr bwMode="auto">
          <a:xfrm>
            <a:off x="3165475" y="2913063"/>
            <a:ext cx="663575" cy="396875"/>
          </a:xfrm>
          <a:prstGeom prst="rect">
            <a:avLst/>
          </a:prstGeom>
          <a:noFill/>
          <a:ln w="12700">
            <a:noFill/>
            <a:miter lim="800000"/>
            <a:headEnd type="none" w="sm" len="sm"/>
            <a:tailEnd type="none" w="sm" len="sm"/>
          </a:ln>
        </p:spPr>
        <p:txBody>
          <a:bodyPr wrap="none">
            <a:spAutoFit/>
          </a:bodyPr>
          <a:lstStyle/>
          <a:p>
            <a:r>
              <a:rPr lang="en-US" sz="2000">
                <a:solidFill>
                  <a:srgbClr val="CC3300"/>
                </a:solidFill>
              </a:rPr>
              <a:t>Laser</a:t>
            </a:r>
            <a:endParaRPr lang="en-US" sz="2000">
              <a:solidFill>
                <a:srgbClr val="FFFF99"/>
              </a:solidFill>
            </a:endParaRPr>
          </a:p>
        </p:txBody>
      </p:sp>
      <p:sp>
        <p:nvSpPr>
          <p:cNvPr id="738839" name="Oval 535"/>
          <p:cNvSpPr>
            <a:spLocks noChangeArrowheads="1"/>
          </p:cNvSpPr>
          <p:nvPr/>
        </p:nvSpPr>
        <p:spPr bwMode="auto">
          <a:xfrm>
            <a:off x="1446213" y="1228725"/>
            <a:ext cx="187325" cy="188913"/>
          </a:xfrm>
          <a:prstGeom prst="ellipse">
            <a:avLst/>
          </a:prstGeom>
          <a:solidFill>
            <a:srgbClr val="990000"/>
          </a:solidFill>
          <a:ln w="12700">
            <a:solidFill>
              <a:schemeClr val="tx1"/>
            </a:solidFill>
            <a:round/>
            <a:headEnd/>
            <a:tailEnd/>
          </a:ln>
        </p:spPr>
        <p:txBody>
          <a:bodyPr wrap="none" anchor="ctr"/>
          <a:lstStyle/>
          <a:p>
            <a:endParaRPr lang="ru-RU"/>
          </a:p>
        </p:txBody>
      </p:sp>
      <p:sp>
        <p:nvSpPr>
          <p:cNvPr id="738840" name="Rectangle 536"/>
          <p:cNvSpPr>
            <a:spLocks noChangeArrowheads="1"/>
          </p:cNvSpPr>
          <p:nvPr/>
        </p:nvSpPr>
        <p:spPr bwMode="auto">
          <a:xfrm>
            <a:off x="2698750" y="6183313"/>
            <a:ext cx="4421188" cy="420687"/>
          </a:xfrm>
          <a:prstGeom prst="rect">
            <a:avLst/>
          </a:prstGeom>
          <a:noFill/>
          <a:ln w="9525">
            <a:noFill/>
            <a:miter lim="800000"/>
            <a:headEnd/>
            <a:tailEnd/>
          </a:ln>
        </p:spPr>
        <p:txBody>
          <a:bodyPr lIns="92075" tIns="46038" rIns="92075" bIns="46038">
            <a:spAutoFit/>
          </a:bodyPr>
          <a:lstStyle/>
          <a:p>
            <a:pPr>
              <a:lnSpc>
                <a:spcPct val="90000"/>
              </a:lnSpc>
            </a:pPr>
            <a:r>
              <a:rPr lang="en-US">
                <a:solidFill>
                  <a:schemeClr val="accent2"/>
                </a:solidFill>
              </a:rPr>
              <a:t>“Homogeneous” Capture Surface</a:t>
            </a:r>
            <a:endParaRPr lang="en-US">
              <a:solidFill>
                <a:srgbClr val="FFFF99"/>
              </a:solidFill>
            </a:endParaRPr>
          </a:p>
        </p:txBody>
      </p:sp>
      <p:sp>
        <p:nvSpPr>
          <p:cNvPr id="738841" name="Rectangle 537"/>
          <p:cNvSpPr>
            <a:spLocks noChangeArrowheads="1"/>
          </p:cNvSpPr>
          <p:nvPr/>
        </p:nvSpPr>
        <p:spPr bwMode="auto">
          <a:xfrm>
            <a:off x="428596" y="228600"/>
            <a:ext cx="8072494" cy="523862"/>
          </a:xfrm>
          <a:prstGeom prst="rect">
            <a:avLst/>
          </a:prstGeom>
          <a:noFill/>
          <a:ln w="9525">
            <a:solidFill>
              <a:schemeClr val="tx1"/>
            </a:solidFill>
            <a:miter lim="800000"/>
            <a:headEnd/>
            <a:tailEnd/>
          </a:ln>
          <a:effectLst/>
        </p:spPr>
        <p:txBody>
          <a:bodyPr wrap="square" lIns="92075" tIns="46038" rIns="92075" bIns="46038">
            <a:spAutoFit/>
          </a:bodyPr>
          <a:lstStyle/>
          <a:p>
            <a:pPr algn="ctr">
              <a:defRPr/>
            </a:pPr>
            <a:r>
              <a:rPr lang="en-US" sz="2800" b="1" dirty="0">
                <a:solidFill>
                  <a:srgbClr val="FFC000"/>
                </a:solidFill>
                <a:effectLst>
                  <a:outerShdw blurRad="38100" dist="38100" dir="2700000" algn="tl">
                    <a:srgbClr val="000000"/>
                  </a:outerShdw>
                </a:effectLst>
                <a:latin typeface="Arial" pitchFamily="34" charset="0"/>
              </a:rPr>
              <a:t>The SELDI Process and </a:t>
            </a:r>
            <a:r>
              <a:rPr lang="en-US" sz="2800" b="1" dirty="0" err="1">
                <a:solidFill>
                  <a:srgbClr val="FFC000"/>
                </a:solidFill>
                <a:effectLst>
                  <a:outerShdw blurRad="38100" dist="38100" dir="2700000" algn="tl">
                    <a:srgbClr val="000000"/>
                  </a:outerShdw>
                </a:effectLst>
                <a:latin typeface="Arial" pitchFamily="34" charset="0"/>
              </a:rPr>
              <a:t>ProteinChip</a:t>
            </a:r>
            <a:r>
              <a:rPr lang="en-US" sz="2800" b="1" baseline="30000" dirty="0">
                <a:solidFill>
                  <a:srgbClr val="FFC000"/>
                </a:solidFill>
                <a:effectLst>
                  <a:outerShdw blurRad="38100" dist="38100" dir="2700000" algn="tl">
                    <a:srgbClr val="000000"/>
                  </a:outerShdw>
                </a:effectLst>
                <a:latin typeface="Arial" pitchFamily="34" charset="0"/>
              </a:rPr>
              <a:t>®</a:t>
            </a:r>
            <a:r>
              <a:rPr lang="en-US" sz="2800" b="1" dirty="0">
                <a:solidFill>
                  <a:srgbClr val="FFC000"/>
                </a:solidFill>
                <a:effectLst>
                  <a:outerShdw blurRad="38100" dist="38100" dir="2700000" algn="tl">
                    <a:srgbClr val="000000"/>
                  </a:outerShdw>
                </a:effectLst>
                <a:latin typeface="Arial" pitchFamily="34" charset="0"/>
              </a:rPr>
              <a:t> Arrays</a:t>
            </a:r>
          </a:p>
        </p:txBody>
      </p:sp>
      <p:sp>
        <p:nvSpPr>
          <p:cNvPr id="738842" name="Text Box 538"/>
          <p:cNvSpPr txBox="1">
            <a:spLocks noChangeArrowheads="1"/>
          </p:cNvSpPr>
          <p:nvPr/>
        </p:nvSpPr>
        <p:spPr bwMode="auto">
          <a:xfrm>
            <a:off x="285750" y="814388"/>
            <a:ext cx="6284913" cy="381000"/>
          </a:xfrm>
          <a:prstGeom prst="rect">
            <a:avLst/>
          </a:prstGeom>
          <a:noFill/>
          <a:ln w="9525">
            <a:noFill/>
            <a:miter lim="800000"/>
            <a:headEnd/>
            <a:tailEnd/>
          </a:ln>
        </p:spPr>
        <p:txBody>
          <a:bodyPr wrap="none">
            <a:spAutoFit/>
          </a:bodyPr>
          <a:lstStyle/>
          <a:p>
            <a:pPr>
              <a:buClr>
                <a:schemeClr val="tx2"/>
              </a:buClr>
              <a:buSzPct val="150000"/>
              <a:buFontTx/>
              <a:buChar char="•"/>
            </a:pPr>
            <a:r>
              <a:rPr lang="en-US" sz="1900">
                <a:solidFill>
                  <a:srgbClr val="FFFF99"/>
                </a:solidFill>
              </a:rPr>
              <a:t> </a:t>
            </a:r>
            <a:r>
              <a:rPr lang="en-US" sz="1900">
                <a:solidFill>
                  <a:schemeClr val="tx2"/>
                </a:solidFill>
              </a:rPr>
              <a:t>Sample                 goes </a:t>
            </a:r>
            <a:r>
              <a:rPr lang="en-US" sz="1900" i="1">
                <a:solidFill>
                  <a:schemeClr val="tx2"/>
                </a:solidFill>
              </a:rPr>
              <a:t>directly</a:t>
            </a:r>
            <a:r>
              <a:rPr lang="en-US" sz="1900">
                <a:solidFill>
                  <a:schemeClr val="tx2"/>
                </a:solidFill>
              </a:rPr>
              <a:t> onto the ProteinChip™ Array</a:t>
            </a:r>
          </a:p>
        </p:txBody>
      </p:sp>
      <p:sp>
        <p:nvSpPr>
          <p:cNvPr id="738843" name="Text Box 539"/>
          <p:cNvSpPr txBox="1">
            <a:spLocks noChangeArrowheads="1"/>
          </p:cNvSpPr>
          <p:nvPr/>
        </p:nvSpPr>
        <p:spPr bwMode="auto">
          <a:xfrm>
            <a:off x="285750" y="1443038"/>
            <a:ext cx="7651750" cy="381000"/>
          </a:xfrm>
          <a:prstGeom prst="rect">
            <a:avLst/>
          </a:prstGeom>
          <a:noFill/>
          <a:ln w="9525">
            <a:noFill/>
            <a:miter lim="800000"/>
            <a:headEnd/>
            <a:tailEnd/>
          </a:ln>
        </p:spPr>
        <p:txBody>
          <a:bodyPr wrap="none">
            <a:spAutoFit/>
          </a:bodyPr>
          <a:lstStyle/>
          <a:p>
            <a:pPr>
              <a:buClr>
                <a:schemeClr val="tx1"/>
              </a:buClr>
              <a:buSzPct val="150000"/>
              <a:buFontTx/>
              <a:buChar char="•"/>
            </a:pPr>
            <a:r>
              <a:rPr lang="en-US" sz="1900">
                <a:solidFill>
                  <a:srgbClr val="FFFF99"/>
                </a:solidFill>
              </a:rPr>
              <a:t> </a:t>
            </a:r>
            <a:r>
              <a:rPr lang="en-US" sz="1900"/>
              <a:t>Array is “read” by Surface-Enhanced Laser Desorption/Ionization (SELDI)</a:t>
            </a:r>
          </a:p>
        </p:txBody>
      </p:sp>
      <p:grpSp>
        <p:nvGrpSpPr>
          <p:cNvPr id="6" name="Group 540"/>
          <p:cNvGrpSpPr>
            <a:grpSpLocks/>
          </p:cNvGrpSpPr>
          <p:nvPr/>
        </p:nvGrpSpPr>
        <p:grpSpPr bwMode="auto">
          <a:xfrm>
            <a:off x="6426200" y="889000"/>
            <a:ext cx="584200" cy="260350"/>
            <a:chOff x="3456" y="596"/>
            <a:chExt cx="368" cy="164"/>
          </a:xfrm>
        </p:grpSpPr>
        <p:sp>
          <p:nvSpPr>
            <p:cNvPr id="68234" name="Oval 541"/>
            <p:cNvSpPr>
              <a:spLocks noChangeArrowheads="1"/>
            </p:cNvSpPr>
            <p:nvPr/>
          </p:nvSpPr>
          <p:spPr bwMode="auto">
            <a:xfrm>
              <a:off x="3456" y="648"/>
              <a:ext cx="368" cy="112"/>
            </a:xfrm>
            <a:prstGeom prst="ellipse">
              <a:avLst/>
            </a:prstGeom>
            <a:solidFill>
              <a:schemeClr val="bg2"/>
            </a:solidFill>
            <a:ln w="9525">
              <a:solidFill>
                <a:schemeClr val="tx1"/>
              </a:solidFill>
              <a:round/>
              <a:headEnd/>
              <a:tailEnd/>
            </a:ln>
          </p:spPr>
          <p:txBody>
            <a:bodyPr wrap="none" anchor="ctr"/>
            <a:lstStyle/>
            <a:p>
              <a:endParaRPr lang="ru-RU"/>
            </a:p>
          </p:txBody>
        </p:sp>
        <p:grpSp>
          <p:nvGrpSpPr>
            <p:cNvPr id="68235" name="Group 542"/>
            <p:cNvGrpSpPr>
              <a:grpSpLocks noChangeAspect="1"/>
            </p:cNvGrpSpPr>
            <p:nvPr/>
          </p:nvGrpSpPr>
          <p:grpSpPr bwMode="auto">
            <a:xfrm>
              <a:off x="3477" y="596"/>
              <a:ext cx="115" cy="101"/>
              <a:chOff x="5237" y="724"/>
              <a:chExt cx="221" cy="173"/>
            </a:xfrm>
          </p:grpSpPr>
          <p:sp>
            <p:nvSpPr>
              <p:cNvPr id="68242" name="Line 543"/>
              <p:cNvSpPr>
                <a:spLocks noChangeAspect="1" noChangeShapeType="1"/>
              </p:cNvSpPr>
              <p:nvPr/>
            </p:nvSpPr>
            <p:spPr bwMode="auto">
              <a:xfrm>
                <a:off x="5352" y="776"/>
                <a:ext cx="0" cy="121"/>
              </a:xfrm>
              <a:prstGeom prst="line">
                <a:avLst/>
              </a:prstGeom>
              <a:noFill/>
              <a:ln w="12700">
                <a:solidFill>
                  <a:srgbClr val="FFFF99"/>
                </a:solidFill>
                <a:round/>
                <a:headEnd type="none" w="sm" len="sm"/>
                <a:tailEnd type="none" w="sm" len="sm"/>
              </a:ln>
            </p:spPr>
            <p:txBody>
              <a:bodyPr wrap="none" anchor="ctr"/>
              <a:lstStyle/>
              <a:p>
                <a:endParaRPr lang="ru-RU"/>
              </a:p>
            </p:txBody>
          </p:sp>
          <p:sp>
            <p:nvSpPr>
              <p:cNvPr id="68243" name="Oval 544"/>
              <p:cNvSpPr>
                <a:spLocks noChangeAspect="1" noChangeArrowheads="1"/>
              </p:cNvSpPr>
              <p:nvPr/>
            </p:nvSpPr>
            <p:spPr bwMode="auto">
              <a:xfrm>
                <a:off x="5237" y="724"/>
                <a:ext cx="221" cy="74"/>
              </a:xfrm>
              <a:prstGeom prst="ellipse">
                <a:avLst/>
              </a:prstGeom>
              <a:solidFill>
                <a:srgbClr val="FFFF66"/>
              </a:solidFill>
              <a:ln w="12700">
                <a:solidFill>
                  <a:schemeClr val="tx1"/>
                </a:solidFill>
                <a:round/>
                <a:headEnd/>
                <a:tailEnd/>
              </a:ln>
            </p:spPr>
            <p:txBody>
              <a:bodyPr wrap="none" anchor="ctr"/>
              <a:lstStyle/>
              <a:p>
                <a:endParaRPr lang="ru-RU"/>
              </a:p>
            </p:txBody>
          </p:sp>
        </p:grpSp>
        <p:grpSp>
          <p:nvGrpSpPr>
            <p:cNvPr id="68236" name="Group 545"/>
            <p:cNvGrpSpPr>
              <a:grpSpLocks noChangeAspect="1"/>
            </p:cNvGrpSpPr>
            <p:nvPr/>
          </p:nvGrpSpPr>
          <p:grpSpPr bwMode="auto">
            <a:xfrm>
              <a:off x="3579" y="635"/>
              <a:ext cx="115" cy="101"/>
              <a:chOff x="5237" y="724"/>
              <a:chExt cx="221" cy="173"/>
            </a:xfrm>
          </p:grpSpPr>
          <p:sp>
            <p:nvSpPr>
              <p:cNvPr id="68240" name="Line 546"/>
              <p:cNvSpPr>
                <a:spLocks noChangeAspect="1" noChangeShapeType="1"/>
              </p:cNvSpPr>
              <p:nvPr/>
            </p:nvSpPr>
            <p:spPr bwMode="auto">
              <a:xfrm>
                <a:off x="5352" y="776"/>
                <a:ext cx="0" cy="121"/>
              </a:xfrm>
              <a:prstGeom prst="line">
                <a:avLst/>
              </a:prstGeom>
              <a:noFill/>
              <a:ln w="12700">
                <a:solidFill>
                  <a:srgbClr val="FFFF99"/>
                </a:solidFill>
                <a:round/>
                <a:headEnd type="none" w="sm" len="sm"/>
                <a:tailEnd type="none" w="sm" len="sm"/>
              </a:ln>
            </p:spPr>
            <p:txBody>
              <a:bodyPr wrap="none" anchor="ctr"/>
              <a:lstStyle/>
              <a:p>
                <a:endParaRPr lang="ru-RU"/>
              </a:p>
            </p:txBody>
          </p:sp>
          <p:sp>
            <p:nvSpPr>
              <p:cNvPr id="68241" name="Oval 547"/>
              <p:cNvSpPr>
                <a:spLocks noChangeAspect="1" noChangeArrowheads="1"/>
              </p:cNvSpPr>
              <p:nvPr/>
            </p:nvSpPr>
            <p:spPr bwMode="auto">
              <a:xfrm>
                <a:off x="5237" y="724"/>
                <a:ext cx="221" cy="74"/>
              </a:xfrm>
              <a:prstGeom prst="ellipse">
                <a:avLst/>
              </a:prstGeom>
              <a:solidFill>
                <a:srgbClr val="FFFF66"/>
              </a:solidFill>
              <a:ln w="12700">
                <a:solidFill>
                  <a:schemeClr val="tx1"/>
                </a:solidFill>
                <a:round/>
                <a:headEnd/>
                <a:tailEnd/>
              </a:ln>
            </p:spPr>
            <p:txBody>
              <a:bodyPr wrap="none" anchor="ctr"/>
              <a:lstStyle/>
              <a:p>
                <a:endParaRPr lang="ru-RU"/>
              </a:p>
            </p:txBody>
          </p:sp>
        </p:grpSp>
        <p:grpSp>
          <p:nvGrpSpPr>
            <p:cNvPr id="68237" name="Group 548"/>
            <p:cNvGrpSpPr>
              <a:grpSpLocks noChangeAspect="1"/>
            </p:cNvGrpSpPr>
            <p:nvPr/>
          </p:nvGrpSpPr>
          <p:grpSpPr bwMode="auto">
            <a:xfrm>
              <a:off x="3678" y="596"/>
              <a:ext cx="115" cy="101"/>
              <a:chOff x="5237" y="724"/>
              <a:chExt cx="221" cy="173"/>
            </a:xfrm>
          </p:grpSpPr>
          <p:sp>
            <p:nvSpPr>
              <p:cNvPr id="68238" name="Line 549"/>
              <p:cNvSpPr>
                <a:spLocks noChangeAspect="1" noChangeShapeType="1"/>
              </p:cNvSpPr>
              <p:nvPr/>
            </p:nvSpPr>
            <p:spPr bwMode="auto">
              <a:xfrm>
                <a:off x="5352" y="776"/>
                <a:ext cx="0" cy="121"/>
              </a:xfrm>
              <a:prstGeom prst="line">
                <a:avLst/>
              </a:prstGeom>
              <a:noFill/>
              <a:ln w="12700">
                <a:solidFill>
                  <a:srgbClr val="FFFF99"/>
                </a:solidFill>
                <a:round/>
                <a:headEnd type="none" w="sm" len="sm"/>
                <a:tailEnd type="none" w="sm" len="sm"/>
              </a:ln>
            </p:spPr>
            <p:txBody>
              <a:bodyPr wrap="none" anchor="ctr"/>
              <a:lstStyle/>
              <a:p>
                <a:endParaRPr lang="ru-RU"/>
              </a:p>
            </p:txBody>
          </p:sp>
          <p:sp>
            <p:nvSpPr>
              <p:cNvPr id="68239" name="Oval 550"/>
              <p:cNvSpPr>
                <a:spLocks noChangeAspect="1" noChangeArrowheads="1"/>
              </p:cNvSpPr>
              <p:nvPr/>
            </p:nvSpPr>
            <p:spPr bwMode="auto">
              <a:xfrm>
                <a:off x="5237" y="724"/>
                <a:ext cx="221" cy="74"/>
              </a:xfrm>
              <a:prstGeom prst="ellipse">
                <a:avLst/>
              </a:prstGeom>
              <a:solidFill>
                <a:srgbClr val="FFFF66"/>
              </a:solidFill>
              <a:ln w="12700">
                <a:solidFill>
                  <a:schemeClr val="tx1"/>
                </a:solidFill>
                <a:round/>
                <a:headEnd/>
                <a:tailEnd/>
              </a:ln>
            </p:spPr>
            <p:txBody>
              <a:bodyPr wrap="none" anchor="ctr"/>
              <a:lstStyle/>
              <a:p>
                <a:endParaRPr lang="ru-RU"/>
              </a:p>
            </p:txBody>
          </p:sp>
        </p:grpSp>
      </p:grpSp>
      <p:sp>
        <p:nvSpPr>
          <p:cNvPr id="738855" name="Text Box 551"/>
          <p:cNvSpPr txBox="1">
            <a:spLocks noChangeArrowheads="1"/>
          </p:cNvSpPr>
          <p:nvPr/>
        </p:nvSpPr>
        <p:spPr bwMode="auto">
          <a:xfrm>
            <a:off x="285750" y="1792288"/>
            <a:ext cx="5048250" cy="381000"/>
          </a:xfrm>
          <a:prstGeom prst="rect">
            <a:avLst/>
          </a:prstGeom>
          <a:noFill/>
          <a:ln w="9525">
            <a:noFill/>
            <a:miter lim="800000"/>
            <a:headEnd/>
            <a:tailEnd/>
          </a:ln>
        </p:spPr>
        <p:txBody>
          <a:bodyPr wrap="none">
            <a:spAutoFit/>
          </a:bodyPr>
          <a:lstStyle/>
          <a:p>
            <a:pPr>
              <a:buClr>
                <a:schemeClr val="tx1"/>
              </a:buClr>
              <a:buSzPct val="150000"/>
              <a:buFontTx/>
              <a:buChar char="•"/>
            </a:pPr>
            <a:r>
              <a:rPr lang="en-US" sz="1900">
                <a:solidFill>
                  <a:srgbClr val="FFFF99"/>
                </a:solidFill>
              </a:rPr>
              <a:t> </a:t>
            </a:r>
            <a:r>
              <a:rPr lang="en-US" sz="1900">
                <a:solidFill>
                  <a:schemeClr val="tx2"/>
                </a:solidFill>
              </a:rPr>
              <a:t>Retained proteins can be processed </a:t>
            </a:r>
            <a:r>
              <a:rPr lang="en-US" sz="1900" i="1">
                <a:solidFill>
                  <a:schemeClr val="tx2"/>
                </a:solidFill>
              </a:rPr>
              <a:t>directly</a:t>
            </a:r>
            <a:r>
              <a:rPr lang="en-US" sz="1900">
                <a:solidFill>
                  <a:schemeClr val="tx2"/>
                </a:solidFill>
              </a:rPr>
              <a:t> on the chip</a:t>
            </a:r>
          </a:p>
        </p:txBody>
      </p:sp>
      <p:sp>
        <p:nvSpPr>
          <p:cNvPr id="738856" name="Text Box 552"/>
          <p:cNvSpPr txBox="1">
            <a:spLocks noChangeArrowheads="1"/>
          </p:cNvSpPr>
          <p:nvPr/>
        </p:nvSpPr>
        <p:spPr bwMode="auto">
          <a:xfrm>
            <a:off x="3438525" y="5773738"/>
            <a:ext cx="2747963" cy="420687"/>
          </a:xfrm>
          <a:prstGeom prst="rect">
            <a:avLst/>
          </a:prstGeom>
          <a:noFill/>
          <a:ln w="9525">
            <a:noFill/>
            <a:miter lim="800000"/>
            <a:headEnd/>
            <a:tailEnd/>
          </a:ln>
        </p:spPr>
        <p:txBody>
          <a:bodyPr wrap="none">
            <a:spAutoFit/>
          </a:bodyPr>
          <a:lstStyle/>
          <a:p>
            <a:pPr>
              <a:lnSpc>
                <a:spcPct val="90000"/>
              </a:lnSpc>
            </a:pPr>
            <a:r>
              <a:rPr lang="en-US">
                <a:solidFill>
                  <a:schemeClr val="accent2"/>
                </a:solidFill>
              </a:rPr>
              <a:t>ProteinChip</a:t>
            </a:r>
            <a:r>
              <a:rPr lang="en-US" baseline="30000">
                <a:solidFill>
                  <a:schemeClr val="accent2"/>
                </a:solidFill>
              </a:rPr>
              <a:t>TM</a:t>
            </a:r>
            <a:r>
              <a:rPr lang="en-US">
                <a:solidFill>
                  <a:schemeClr val="accent2"/>
                </a:solidFill>
              </a:rPr>
              <a:t> Array</a:t>
            </a:r>
          </a:p>
        </p:txBody>
      </p:sp>
      <p:grpSp>
        <p:nvGrpSpPr>
          <p:cNvPr id="10" name="Group 553"/>
          <p:cNvGrpSpPr>
            <a:grpSpLocks noChangeAspect="1"/>
          </p:cNvGrpSpPr>
          <p:nvPr/>
        </p:nvGrpSpPr>
        <p:grpSpPr bwMode="auto">
          <a:xfrm rot="-535310">
            <a:off x="1368425" y="811213"/>
            <a:ext cx="630238" cy="346075"/>
            <a:chOff x="516" y="1497"/>
            <a:chExt cx="1000" cy="550"/>
          </a:xfrm>
        </p:grpSpPr>
        <p:sp>
          <p:nvSpPr>
            <p:cNvPr id="68211" name="Oval 554"/>
            <p:cNvSpPr>
              <a:spLocks noChangeAspect="1" noChangeArrowheads="1"/>
            </p:cNvSpPr>
            <p:nvPr/>
          </p:nvSpPr>
          <p:spPr bwMode="auto">
            <a:xfrm rot="-480000">
              <a:off x="1154" y="1607"/>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12" name="Oval 555"/>
            <p:cNvSpPr>
              <a:spLocks noChangeAspect="1" noChangeArrowheads="1"/>
            </p:cNvSpPr>
            <p:nvPr/>
          </p:nvSpPr>
          <p:spPr bwMode="auto">
            <a:xfrm rot="-480000">
              <a:off x="973" y="1670"/>
              <a:ext cx="150" cy="12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13" name="Oval 556"/>
            <p:cNvSpPr>
              <a:spLocks noChangeAspect="1" noChangeArrowheads="1"/>
            </p:cNvSpPr>
            <p:nvPr/>
          </p:nvSpPr>
          <p:spPr bwMode="auto">
            <a:xfrm>
              <a:off x="894" y="1497"/>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14" name="Oval 557"/>
            <p:cNvSpPr>
              <a:spLocks noChangeAspect="1" noChangeArrowheads="1"/>
            </p:cNvSpPr>
            <p:nvPr/>
          </p:nvSpPr>
          <p:spPr bwMode="auto">
            <a:xfrm rot="-480000">
              <a:off x="516" y="1730"/>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15" name="Oval 558"/>
            <p:cNvSpPr>
              <a:spLocks noChangeAspect="1" noChangeArrowheads="1"/>
            </p:cNvSpPr>
            <p:nvPr/>
          </p:nvSpPr>
          <p:spPr bwMode="auto">
            <a:xfrm rot="-480000">
              <a:off x="835" y="1864"/>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16" name="Oval 559"/>
            <p:cNvSpPr>
              <a:spLocks noChangeAspect="1" noChangeArrowheads="1"/>
            </p:cNvSpPr>
            <p:nvPr/>
          </p:nvSpPr>
          <p:spPr bwMode="auto">
            <a:xfrm rot="-480000">
              <a:off x="643" y="1790"/>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17" name="Oval 560"/>
            <p:cNvSpPr>
              <a:spLocks noChangeAspect="1" noChangeArrowheads="1"/>
            </p:cNvSpPr>
            <p:nvPr/>
          </p:nvSpPr>
          <p:spPr bwMode="auto">
            <a:xfrm rot="-480000">
              <a:off x="837" y="1718"/>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18" name="Oval 561"/>
            <p:cNvSpPr>
              <a:spLocks noChangeAspect="1" noChangeArrowheads="1"/>
            </p:cNvSpPr>
            <p:nvPr/>
          </p:nvSpPr>
          <p:spPr bwMode="auto">
            <a:xfrm rot="-480000">
              <a:off x="1069" y="1779"/>
              <a:ext cx="151" cy="1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219" name="Oval 562"/>
            <p:cNvSpPr>
              <a:spLocks noChangeAspect="1" noChangeArrowheads="1"/>
            </p:cNvSpPr>
            <p:nvPr/>
          </p:nvSpPr>
          <p:spPr bwMode="auto">
            <a:xfrm rot="-480000">
              <a:off x="984" y="1898"/>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20" name="Oval 563"/>
            <p:cNvSpPr>
              <a:spLocks noChangeAspect="1" noChangeArrowheads="1"/>
            </p:cNvSpPr>
            <p:nvPr/>
          </p:nvSpPr>
          <p:spPr bwMode="auto">
            <a:xfrm rot="-480000">
              <a:off x="1131" y="1874"/>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21" name="Oval 564"/>
            <p:cNvSpPr>
              <a:spLocks noChangeAspect="1" noChangeArrowheads="1"/>
            </p:cNvSpPr>
            <p:nvPr/>
          </p:nvSpPr>
          <p:spPr bwMode="auto">
            <a:xfrm rot="-480000">
              <a:off x="1022" y="1821"/>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22" name="Oval 565"/>
            <p:cNvSpPr>
              <a:spLocks noChangeAspect="1" noChangeArrowheads="1"/>
            </p:cNvSpPr>
            <p:nvPr/>
          </p:nvSpPr>
          <p:spPr bwMode="auto">
            <a:xfrm rot="-480000">
              <a:off x="805" y="1630"/>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23" name="Oval 566"/>
            <p:cNvSpPr>
              <a:spLocks noChangeAspect="1" noChangeArrowheads="1"/>
            </p:cNvSpPr>
            <p:nvPr/>
          </p:nvSpPr>
          <p:spPr bwMode="auto">
            <a:xfrm>
              <a:off x="1250" y="1659"/>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24" name="Oval 567"/>
            <p:cNvSpPr>
              <a:spLocks noChangeAspect="1" noChangeArrowheads="1"/>
            </p:cNvSpPr>
            <p:nvPr/>
          </p:nvSpPr>
          <p:spPr bwMode="auto">
            <a:xfrm rot="-480000">
              <a:off x="1320" y="1813"/>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25" name="Oval 568"/>
            <p:cNvSpPr>
              <a:spLocks noChangeAspect="1" noChangeArrowheads="1"/>
            </p:cNvSpPr>
            <p:nvPr/>
          </p:nvSpPr>
          <p:spPr bwMode="auto">
            <a:xfrm rot="-480000">
              <a:off x="1152" y="1688"/>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26" name="Oval 569"/>
            <p:cNvSpPr>
              <a:spLocks noChangeAspect="1" noChangeArrowheads="1"/>
            </p:cNvSpPr>
            <p:nvPr/>
          </p:nvSpPr>
          <p:spPr bwMode="auto">
            <a:xfrm>
              <a:off x="722" y="1707"/>
              <a:ext cx="64" cy="64"/>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27" name="Oval 570"/>
            <p:cNvSpPr>
              <a:spLocks noChangeAspect="1" noChangeArrowheads="1"/>
            </p:cNvSpPr>
            <p:nvPr/>
          </p:nvSpPr>
          <p:spPr bwMode="auto">
            <a:xfrm rot="-480000">
              <a:off x="1092" y="1775"/>
              <a:ext cx="56" cy="47"/>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28" name="Oval 571"/>
            <p:cNvSpPr>
              <a:spLocks noChangeAspect="1" noChangeArrowheads="1"/>
            </p:cNvSpPr>
            <p:nvPr/>
          </p:nvSpPr>
          <p:spPr bwMode="auto">
            <a:xfrm rot="-480000">
              <a:off x="622" y="1635"/>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29" name="Oval 572"/>
            <p:cNvSpPr>
              <a:spLocks noChangeAspect="1" noChangeArrowheads="1"/>
            </p:cNvSpPr>
            <p:nvPr/>
          </p:nvSpPr>
          <p:spPr bwMode="auto">
            <a:xfrm rot="-480000">
              <a:off x="1272" y="1945"/>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30" name="Oval 573"/>
            <p:cNvSpPr>
              <a:spLocks noChangeAspect="1" noChangeArrowheads="1"/>
            </p:cNvSpPr>
            <p:nvPr/>
          </p:nvSpPr>
          <p:spPr bwMode="auto">
            <a:xfrm rot="-480000">
              <a:off x="792" y="1585"/>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8231" name="Oval 574"/>
            <p:cNvSpPr>
              <a:spLocks noChangeAspect="1" noChangeArrowheads="1"/>
            </p:cNvSpPr>
            <p:nvPr/>
          </p:nvSpPr>
          <p:spPr bwMode="auto">
            <a:xfrm rot="-480000">
              <a:off x="912" y="194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32" name="Oval 575"/>
            <p:cNvSpPr>
              <a:spLocks noChangeAspect="1" noChangeArrowheads="1"/>
            </p:cNvSpPr>
            <p:nvPr/>
          </p:nvSpPr>
          <p:spPr bwMode="auto">
            <a:xfrm rot="-480000">
              <a:off x="1306" y="1615"/>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8233" name="Oval 576"/>
            <p:cNvSpPr>
              <a:spLocks noChangeAspect="1" noChangeArrowheads="1"/>
            </p:cNvSpPr>
            <p:nvPr/>
          </p:nvSpPr>
          <p:spPr bwMode="auto">
            <a:xfrm rot="-480000">
              <a:off x="1444" y="1865"/>
              <a:ext cx="72" cy="60"/>
            </a:xfrm>
            <a:prstGeom prst="ellipse">
              <a:avLst/>
            </a:prstGeom>
            <a:solidFill>
              <a:srgbClr val="6699FF"/>
            </a:solidFill>
            <a:ln w="12700">
              <a:solidFill>
                <a:schemeClr val="tx1"/>
              </a:solidFill>
              <a:round/>
              <a:headEnd/>
              <a:tailEnd/>
            </a:ln>
          </p:spPr>
          <p:txBody>
            <a:bodyPr wrap="none" anchor="ctr"/>
            <a:lstStyle/>
            <a:p>
              <a:endParaRPr lang="ru-RU"/>
            </a:p>
          </p:txBody>
        </p:sp>
      </p:grpSp>
      <p:sp>
        <p:nvSpPr>
          <p:cNvPr id="738881" name="Oval 577"/>
          <p:cNvSpPr>
            <a:spLocks noChangeArrowheads="1"/>
          </p:cNvSpPr>
          <p:nvPr/>
        </p:nvSpPr>
        <p:spPr bwMode="auto">
          <a:xfrm rot="-480000">
            <a:off x="1049338" y="4024313"/>
            <a:ext cx="239712" cy="204787"/>
          </a:xfrm>
          <a:prstGeom prst="ellipse">
            <a:avLst/>
          </a:prstGeom>
          <a:solidFill>
            <a:srgbClr val="990000"/>
          </a:solidFill>
          <a:ln w="12700">
            <a:solidFill>
              <a:schemeClr val="tx1"/>
            </a:solidFill>
            <a:round/>
            <a:headEnd/>
            <a:tailEnd/>
          </a:ln>
        </p:spPr>
        <p:txBody>
          <a:bodyPr wrap="none" anchor="ctr"/>
          <a:lstStyle/>
          <a:p>
            <a:endParaRPr lang="ru-RU"/>
          </a:p>
        </p:txBody>
      </p:sp>
      <p:grpSp>
        <p:nvGrpSpPr>
          <p:cNvPr id="11" name="Group 578"/>
          <p:cNvGrpSpPr>
            <a:grpSpLocks/>
          </p:cNvGrpSpPr>
          <p:nvPr/>
        </p:nvGrpSpPr>
        <p:grpSpPr bwMode="auto">
          <a:xfrm>
            <a:off x="2432050" y="4184650"/>
            <a:ext cx="2214563" cy="993775"/>
            <a:chOff x="1528" y="2636"/>
            <a:chExt cx="1395" cy="626"/>
          </a:xfrm>
        </p:grpSpPr>
        <p:grpSp>
          <p:nvGrpSpPr>
            <p:cNvPr id="68083" name="Group 579"/>
            <p:cNvGrpSpPr>
              <a:grpSpLocks/>
            </p:cNvGrpSpPr>
            <p:nvPr/>
          </p:nvGrpSpPr>
          <p:grpSpPr bwMode="auto">
            <a:xfrm>
              <a:off x="1528" y="2636"/>
              <a:ext cx="1390" cy="254"/>
              <a:chOff x="3157" y="1200"/>
              <a:chExt cx="1390" cy="254"/>
            </a:xfrm>
          </p:grpSpPr>
          <p:sp>
            <p:nvSpPr>
              <p:cNvPr id="68148" name="Oval 580"/>
              <p:cNvSpPr>
                <a:spLocks noChangeAspect="1" noChangeArrowheads="1"/>
              </p:cNvSpPr>
              <p:nvPr/>
            </p:nvSpPr>
            <p:spPr bwMode="auto">
              <a:xfrm>
                <a:off x="3868" y="1206"/>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49" name="Oval 581"/>
              <p:cNvSpPr>
                <a:spLocks noChangeAspect="1" noChangeArrowheads="1"/>
              </p:cNvSpPr>
              <p:nvPr/>
            </p:nvSpPr>
            <p:spPr bwMode="auto">
              <a:xfrm>
                <a:off x="3491" y="123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0" name="Oval 582"/>
              <p:cNvSpPr>
                <a:spLocks noChangeAspect="1" noChangeArrowheads="1"/>
              </p:cNvSpPr>
              <p:nvPr/>
            </p:nvSpPr>
            <p:spPr bwMode="auto">
              <a:xfrm>
                <a:off x="3595" y="1200"/>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1" name="Oval 583"/>
              <p:cNvSpPr>
                <a:spLocks noChangeAspect="1" noChangeArrowheads="1"/>
              </p:cNvSpPr>
              <p:nvPr/>
            </p:nvSpPr>
            <p:spPr bwMode="auto">
              <a:xfrm>
                <a:off x="3349" y="1224"/>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2" name="Oval 584"/>
              <p:cNvSpPr>
                <a:spLocks noChangeAspect="1" noChangeArrowheads="1"/>
              </p:cNvSpPr>
              <p:nvPr/>
            </p:nvSpPr>
            <p:spPr bwMode="auto">
              <a:xfrm>
                <a:off x="3729" y="1202"/>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3" name="Oval 585"/>
              <p:cNvSpPr>
                <a:spLocks noChangeAspect="1" noChangeArrowheads="1"/>
              </p:cNvSpPr>
              <p:nvPr/>
            </p:nvSpPr>
            <p:spPr bwMode="auto">
              <a:xfrm>
                <a:off x="3451" y="1202"/>
                <a:ext cx="37"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4" name="Oval 586"/>
              <p:cNvSpPr>
                <a:spLocks noChangeAspect="1" noChangeArrowheads="1"/>
              </p:cNvSpPr>
              <p:nvPr/>
            </p:nvSpPr>
            <p:spPr bwMode="auto">
              <a:xfrm>
                <a:off x="3629" y="124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5" name="Oval 587"/>
              <p:cNvSpPr>
                <a:spLocks noChangeAspect="1" noChangeArrowheads="1"/>
              </p:cNvSpPr>
              <p:nvPr/>
            </p:nvSpPr>
            <p:spPr bwMode="auto">
              <a:xfrm>
                <a:off x="3255" y="1269"/>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6" name="Oval 588"/>
              <p:cNvSpPr>
                <a:spLocks noChangeAspect="1" noChangeArrowheads="1"/>
              </p:cNvSpPr>
              <p:nvPr/>
            </p:nvSpPr>
            <p:spPr bwMode="auto">
              <a:xfrm>
                <a:off x="3157" y="131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7" name="Oval 589"/>
              <p:cNvSpPr>
                <a:spLocks noChangeAspect="1" noChangeArrowheads="1"/>
              </p:cNvSpPr>
              <p:nvPr/>
            </p:nvSpPr>
            <p:spPr bwMode="auto">
              <a:xfrm>
                <a:off x="3389" y="1264"/>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8" name="Oval 590"/>
              <p:cNvSpPr>
                <a:spLocks noChangeAspect="1" noChangeArrowheads="1"/>
              </p:cNvSpPr>
              <p:nvPr/>
            </p:nvSpPr>
            <p:spPr bwMode="auto">
              <a:xfrm>
                <a:off x="4008" y="1200"/>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59" name="Oval 591"/>
              <p:cNvSpPr>
                <a:spLocks noChangeAspect="1" noChangeArrowheads="1"/>
              </p:cNvSpPr>
              <p:nvPr/>
            </p:nvSpPr>
            <p:spPr bwMode="auto">
              <a:xfrm>
                <a:off x="4138" y="1200"/>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0" name="Oval 592"/>
              <p:cNvSpPr>
                <a:spLocks noChangeAspect="1" noChangeArrowheads="1"/>
              </p:cNvSpPr>
              <p:nvPr/>
            </p:nvSpPr>
            <p:spPr bwMode="auto">
              <a:xfrm>
                <a:off x="4278" y="1200"/>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1" name="Oval 593"/>
              <p:cNvSpPr>
                <a:spLocks noChangeAspect="1" noChangeArrowheads="1"/>
              </p:cNvSpPr>
              <p:nvPr/>
            </p:nvSpPr>
            <p:spPr bwMode="auto">
              <a:xfrm>
                <a:off x="4512" y="130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2" name="Oval 594"/>
              <p:cNvSpPr>
                <a:spLocks noChangeAspect="1" noChangeArrowheads="1"/>
              </p:cNvSpPr>
              <p:nvPr/>
            </p:nvSpPr>
            <p:spPr bwMode="auto">
              <a:xfrm>
                <a:off x="4476" y="1266"/>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3" name="Oval 595"/>
              <p:cNvSpPr>
                <a:spLocks noChangeAspect="1" noChangeArrowheads="1"/>
              </p:cNvSpPr>
              <p:nvPr/>
            </p:nvSpPr>
            <p:spPr bwMode="auto">
              <a:xfrm>
                <a:off x="4440" y="1227"/>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4" name="Oval 596"/>
              <p:cNvSpPr>
                <a:spLocks noChangeAspect="1" noChangeArrowheads="1"/>
              </p:cNvSpPr>
              <p:nvPr/>
            </p:nvSpPr>
            <p:spPr bwMode="auto">
              <a:xfrm>
                <a:off x="4348" y="1272"/>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5" name="Oval 597"/>
              <p:cNvSpPr>
                <a:spLocks noChangeAspect="1" noChangeArrowheads="1"/>
              </p:cNvSpPr>
              <p:nvPr/>
            </p:nvSpPr>
            <p:spPr bwMode="auto">
              <a:xfrm>
                <a:off x="4318" y="123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6" name="Oval 598"/>
              <p:cNvSpPr>
                <a:spLocks noChangeAspect="1" noChangeArrowheads="1"/>
              </p:cNvSpPr>
              <p:nvPr/>
            </p:nvSpPr>
            <p:spPr bwMode="auto">
              <a:xfrm>
                <a:off x="3237" y="1388"/>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7" name="Oval 599"/>
              <p:cNvSpPr>
                <a:spLocks noChangeAspect="1" noChangeArrowheads="1"/>
              </p:cNvSpPr>
              <p:nvPr/>
            </p:nvSpPr>
            <p:spPr bwMode="auto">
              <a:xfrm>
                <a:off x="3194" y="1352"/>
                <a:ext cx="34"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8" name="Oval 600"/>
              <p:cNvSpPr>
                <a:spLocks noChangeAspect="1" noChangeArrowheads="1"/>
              </p:cNvSpPr>
              <p:nvPr/>
            </p:nvSpPr>
            <p:spPr bwMode="auto">
              <a:xfrm>
                <a:off x="4208" y="127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69" name="Oval 601"/>
              <p:cNvSpPr>
                <a:spLocks noChangeAspect="1" noChangeArrowheads="1"/>
              </p:cNvSpPr>
              <p:nvPr/>
            </p:nvSpPr>
            <p:spPr bwMode="auto">
              <a:xfrm>
                <a:off x="4172" y="1239"/>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0" name="Oval 602"/>
              <p:cNvSpPr>
                <a:spLocks noChangeAspect="1" noChangeArrowheads="1"/>
              </p:cNvSpPr>
              <p:nvPr/>
            </p:nvSpPr>
            <p:spPr bwMode="auto">
              <a:xfrm>
                <a:off x="4038" y="124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1" name="Oval 603"/>
              <p:cNvSpPr>
                <a:spLocks noChangeAspect="1" noChangeArrowheads="1"/>
              </p:cNvSpPr>
              <p:nvPr/>
            </p:nvSpPr>
            <p:spPr bwMode="auto">
              <a:xfrm>
                <a:off x="3899" y="1239"/>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2" name="Oval 604"/>
              <p:cNvSpPr>
                <a:spLocks noChangeAspect="1" noChangeArrowheads="1"/>
              </p:cNvSpPr>
              <p:nvPr/>
            </p:nvSpPr>
            <p:spPr bwMode="auto">
              <a:xfrm>
                <a:off x="3765" y="1239"/>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3" name="Oval 605"/>
              <p:cNvSpPr>
                <a:spLocks noChangeAspect="1" noChangeArrowheads="1"/>
              </p:cNvSpPr>
              <p:nvPr/>
            </p:nvSpPr>
            <p:spPr bwMode="auto">
              <a:xfrm>
                <a:off x="4075" y="1278"/>
                <a:ext cx="34"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4" name="Oval 606"/>
              <p:cNvSpPr>
                <a:spLocks noChangeAspect="1" noChangeArrowheads="1"/>
              </p:cNvSpPr>
              <p:nvPr/>
            </p:nvSpPr>
            <p:spPr bwMode="auto">
              <a:xfrm>
                <a:off x="4111" y="1315"/>
                <a:ext cx="36"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5" name="Oval 607"/>
              <p:cNvSpPr>
                <a:spLocks noChangeAspect="1" noChangeArrowheads="1"/>
              </p:cNvSpPr>
              <p:nvPr/>
            </p:nvSpPr>
            <p:spPr bwMode="auto">
              <a:xfrm>
                <a:off x="4148" y="135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6" name="Oval 608"/>
              <p:cNvSpPr>
                <a:spLocks noChangeAspect="1" noChangeArrowheads="1"/>
              </p:cNvSpPr>
              <p:nvPr/>
            </p:nvSpPr>
            <p:spPr bwMode="auto">
              <a:xfrm>
                <a:off x="4184" y="1388"/>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7" name="Oval 609"/>
              <p:cNvSpPr>
                <a:spLocks noChangeAspect="1" noChangeArrowheads="1"/>
              </p:cNvSpPr>
              <p:nvPr/>
            </p:nvSpPr>
            <p:spPr bwMode="auto">
              <a:xfrm>
                <a:off x="4424" y="1348"/>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8" name="Oval 610"/>
              <p:cNvSpPr>
                <a:spLocks noChangeAspect="1" noChangeArrowheads="1"/>
              </p:cNvSpPr>
              <p:nvPr/>
            </p:nvSpPr>
            <p:spPr bwMode="auto">
              <a:xfrm>
                <a:off x="4382" y="130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79" name="Oval 611"/>
              <p:cNvSpPr>
                <a:spLocks noChangeAspect="1" noChangeArrowheads="1"/>
              </p:cNvSpPr>
              <p:nvPr/>
            </p:nvSpPr>
            <p:spPr bwMode="auto">
              <a:xfrm>
                <a:off x="3935" y="127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0" name="Oval 612"/>
              <p:cNvSpPr>
                <a:spLocks noChangeAspect="1" noChangeArrowheads="1"/>
              </p:cNvSpPr>
              <p:nvPr/>
            </p:nvSpPr>
            <p:spPr bwMode="auto">
              <a:xfrm>
                <a:off x="3971" y="131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1" name="Oval 613"/>
              <p:cNvSpPr>
                <a:spLocks noChangeAspect="1" noChangeArrowheads="1"/>
              </p:cNvSpPr>
              <p:nvPr/>
            </p:nvSpPr>
            <p:spPr bwMode="auto">
              <a:xfrm>
                <a:off x="4008" y="1348"/>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2" name="Oval 614"/>
              <p:cNvSpPr>
                <a:spLocks noChangeAspect="1" noChangeArrowheads="1"/>
              </p:cNvSpPr>
              <p:nvPr/>
            </p:nvSpPr>
            <p:spPr bwMode="auto">
              <a:xfrm>
                <a:off x="4044" y="138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3" name="Oval 615"/>
              <p:cNvSpPr>
                <a:spLocks noChangeAspect="1" noChangeArrowheads="1"/>
              </p:cNvSpPr>
              <p:nvPr/>
            </p:nvSpPr>
            <p:spPr bwMode="auto">
              <a:xfrm>
                <a:off x="3799" y="1272"/>
                <a:ext cx="34"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4" name="Oval 616"/>
              <p:cNvSpPr>
                <a:spLocks noChangeAspect="1" noChangeArrowheads="1"/>
              </p:cNvSpPr>
              <p:nvPr/>
            </p:nvSpPr>
            <p:spPr bwMode="auto">
              <a:xfrm>
                <a:off x="3835" y="1309"/>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5" name="Oval 617"/>
              <p:cNvSpPr>
                <a:spLocks noChangeAspect="1" noChangeArrowheads="1"/>
              </p:cNvSpPr>
              <p:nvPr/>
            </p:nvSpPr>
            <p:spPr bwMode="auto">
              <a:xfrm>
                <a:off x="3871" y="134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6" name="Oval 618"/>
              <p:cNvSpPr>
                <a:spLocks noChangeAspect="1" noChangeArrowheads="1"/>
              </p:cNvSpPr>
              <p:nvPr/>
            </p:nvSpPr>
            <p:spPr bwMode="auto">
              <a:xfrm>
                <a:off x="3907" y="1382"/>
                <a:ext cx="36"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7" name="Oval 619"/>
              <p:cNvSpPr>
                <a:spLocks noChangeAspect="1" noChangeArrowheads="1"/>
              </p:cNvSpPr>
              <p:nvPr/>
            </p:nvSpPr>
            <p:spPr bwMode="auto">
              <a:xfrm>
                <a:off x="3525" y="127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8" name="Oval 620"/>
              <p:cNvSpPr>
                <a:spLocks noChangeAspect="1" noChangeArrowheads="1"/>
              </p:cNvSpPr>
              <p:nvPr/>
            </p:nvSpPr>
            <p:spPr bwMode="auto">
              <a:xfrm>
                <a:off x="3561" y="131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89" name="Oval 621"/>
              <p:cNvSpPr>
                <a:spLocks noChangeAspect="1" noChangeArrowheads="1"/>
              </p:cNvSpPr>
              <p:nvPr/>
            </p:nvSpPr>
            <p:spPr bwMode="auto">
              <a:xfrm>
                <a:off x="3597" y="1348"/>
                <a:ext cx="36"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0" name="Oval 622"/>
              <p:cNvSpPr>
                <a:spLocks noChangeAspect="1" noChangeArrowheads="1"/>
              </p:cNvSpPr>
              <p:nvPr/>
            </p:nvSpPr>
            <p:spPr bwMode="auto">
              <a:xfrm>
                <a:off x="3635" y="138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1" name="Oval 623"/>
              <p:cNvSpPr>
                <a:spLocks noChangeAspect="1" noChangeArrowheads="1"/>
              </p:cNvSpPr>
              <p:nvPr/>
            </p:nvSpPr>
            <p:spPr bwMode="auto">
              <a:xfrm>
                <a:off x="3665" y="1276"/>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2" name="Oval 624"/>
              <p:cNvSpPr>
                <a:spLocks noChangeAspect="1" noChangeArrowheads="1"/>
              </p:cNvSpPr>
              <p:nvPr/>
            </p:nvSpPr>
            <p:spPr bwMode="auto">
              <a:xfrm>
                <a:off x="3701" y="131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3" name="Oval 625"/>
              <p:cNvSpPr>
                <a:spLocks noChangeAspect="1" noChangeArrowheads="1"/>
              </p:cNvSpPr>
              <p:nvPr/>
            </p:nvSpPr>
            <p:spPr bwMode="auto">
              <a:xfrm>
                <a:off x="3737" y="1348"/>
                <a:ext cx="36"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4" name="Oval 626"/>
              <p:cNvSpPr>
                <a:spLocks noChangeAspect="1" noChangeArrowheads="1"/>
              </p:cNvSpPr>
              <p:nvPr/>
            </p:nvSpPr>
            <p:spPr bwMode="auto">
              <a:xfrm>
                <a:off x="3774" y="138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5" name="Oval 627"/>
              <p:cNvSpPr>
                <a:spLocks noChangeAspect="1" noChangeArrowheads="1"/>
              </p:cNvSpPr>
              <p:nvPr/>
            </p:nvSpPr>
            <p:spPr bwMode="auto">
              <a:xfrm>
                <a:off x="3409" y="1300"/>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6" name="Oval 628"/>
              <p:cNvSpPr>
                <a:spLocks noChangeAspect="1" noChangeArrowheads="1"/>
              </p:cNvSpPr>
              <p:nvPr/>
            </p:nvSpPr>
            <p:spPr bwMode="auto">
              <a:xfrm>
                <a:off x="3445" y="1336"/>
                <a:ext cx="37"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7" name="Oval 629"/>
              <p:cNvSpPr>
                <a:spLocks noChangeAspect="1" noChangeArrowheads="1"/>
              </p:cNvSpPr>
              <p:nvPr/>
            </p:nvSpPr>
            <p:spPr bwMode="auto">
              <a:xfrm>
                <a:off x="3483" y="1373"/>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8" name="Oval 630"/>
              <p:cNvSpPr>
                <a:spLocks noChangeAspect="1" noChangeArrowheads="1"/>
              </p:cNvSpPr>
              <p:nvPr/>
            </p:nvSpPr>
            <p:spPr bwMode="auto">
              <a:xfrm>
                <a:off x="3519" y="1410"/>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199" name="Oval 631"/>
              <p:cNvSpPr>
                <a:spLocks noChangeAspect="1" noChangeArrowheads="1"/>
              </p:cNvSpPr>
              <p:nvPr/>
            </p:nvSpPr>
            <p:spPr bwMode="auto">
              <a:xfrm>
                <a:off x="3288" y="1312"/>
                <a:ext cx="34"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0" name="Oval 632"/>
              <p:cNvSpPr>
                <a:spLocks noChangeAspect="1" noChangeArrowheads="1"/>
              </p:cNvSpPr>
              <p:nvPr/>
            </p:nvSpPr>
            <p:spPr bwMode="auto">
              <a:xfrm>
                <a:off x="3324" y="1348"/>
                <a:ext cx="36"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1" name="Oval 633"/>
              <p:cNvSpPr>
                <a:spLocks noChangeAspect="1" noChangeArrowheads="1"/>
              </p:cNvSpPr>
              <p:nvPr/>
            </p:nvSpPr>
            <p:spPr bwMode="auto">
              <a:xfrm>
                <a:off x="3361" y="138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2" name="Oval 634"/>
              <p:cNvSpPr>
                <a:spLocks noChangeAspect="1" noChangeArrowheads="1"/>
              </p:cNvSpPr>
              <p:nvPr/>
            </p:nvSpPr>
            <p:spPr bwMode="auto">
              <a:xfrm>
                <a:off x="3397" y="1421"/>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3" name="Oval 635"/>
              <p:cNvSpPr>
                <a:spLocks noChangeAspect="1" noChangeArrowheads="1"/>
              </p:cNvSpPr>
              <p:nvPr/>
            </p:nvSpPr>
            <p:spPr bwMode="auto">
              <a:xfrm>
                <a:off x="3677" y="142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4" name="Oval 636"/>
              <p:cNvSpPr>
                <a:spLocks noChangeAspect="1" noChangeArrowheads="1"/>
              </p:cNvSpPr>
              <p:nvPr/>
            </p:nvSpPr>
            <p:spPr bwMode="auto">
              <a:xfrm>
                <a:off x="3811" y="142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5" name="Oval 637"/>
              <p:cNvSpPr>
                <a:spLocks noChangeAspect="1" noChangeArrowheads="1"/>
              </p:cNvSpPr>
              <p:nvPr/>
            </p:nvSpPr>
            <p:spPr bwMode="auto">
              <a:xfrm>
                <a:off x="4248" y="131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6" name="Oval 638"/>
              <p:cNvSpPr>
                <a:spLocks noChangeAspect="1" noChangeArrowheads="1"/>
              </p:cNvSpPr>
              <p:nvPr/>
            </p:nvSpPr>
            <p:spPr bwMode="auto">
              <a:xfrm>
                <a:off x="3944" y="142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7" name="Oval 639"/>
              <p:cNvSpPr>
                <a:spLocks noChangeAspect="1" noChangeArrowheads="1"/>
              </p:cNvSpPr>
              <p:nvPr/>
            </p:nvSpPr>
            <p:spPr bwMode="auto">
              <a:xfrm>
                <a:off x="4081" y="142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8" name="Oval 640"/>
              <p:cNvSpPr>
                <a:spLocks noChangeAspect="1" noChangeArrowheads="1"/>
              </p:cNvSpPr>
              <p:nvPr/>
            </p:nvSpPr>
            <p:spPr bwMode="auto">
              <a:xfrm>
                <a:off x="4284" y="1352"/>
                <a:ext cx="35" cy="28"/>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09" name="Oval 641"/>
              <p:cNvSpPr>
                <a:spLocks noChangeAspect="1" noChangeArrowheads="1"/>
              </p:cNvSpPr>
              <p:nvPr/>
            </p:nvSpPr>
            <p:spPr bwMode="auto">
              <a:xfrm>
                <a:off x="4318" y="1385"/>
                <a:ext cx="35" cy="29"/>
              </a:xfrm>
              <a:prstGeom prst="ellipse">
                <a:avLst/>
              </a:prstGeom>
              <a:solidFill>
                <a:srgbClr val="00FF99"/>
              </a:solidFill>
              <a:ln w="9525">
                <a:solidFill>
                  <a:schemeClr val="tx1"/>
                </a:solidFill>
                <a:round/>
                <a:headEnd/>
                <a:tailEnd/>
              </a:ln>
            </p:spPr>
            <p:txBody>
              <a:bodyPr wrap="none" anchor="ctr"/>
              <a:lstStyle/>
              <a:p>
                <a:endParaRPr lang="ru-RU"/>
              </a:p>
            </p:txBody>
          </p:sp>
          <p:sp>
            <p:nvSpPr>
              <p:cNvPr id="68210" name="Oval 642"/>
              <p:cNvSpPr>
                <a:spLocks noChangeAspect="1" noChangeArrowheads="1"/>
              </p:cNvSpPr>
              <p:nvPr/>
            </p:nvSpPr>
            <p:spPr bwMode="auto">
              <a:xfrm>
                <a:off x="4226" y="1421"/>
                <a:ext cx="35" cy="29"/>
              </a:xfrm>
              <a:prstGeom prst="ellipse">
                <a:avLst/>
              </a:prstGeom>
              <a:solidFill>
                <a:srgbClr val="00FF99"/>
              </a:solidFill>
              <a:ln w="9525">
                <a:solidFill>
                  <a:schemeClr val="tx1"/>
                </a:solidFill>
                <a:round/>
                <a:headEnd/>
                <a:tailEnd/>
              </a:ln>
            </p:spPr>
            <p:txBody>
              <a:bodyPr wrap="none" anchor="ctr"/>
              <a:lstStyle/>
              <a:p>
                <a:endParaRPr lang="ru-RU"/>
              </a:p>
            </p:txBody>
          </p:sp>
        </p:grpSp>
        <p:grpSp>
          <p:nvGrpSpPr>
            <p:cNvPr id="68084" name="Group 643"/>
            <p:cNvGrpSpPr>
              <a:grpSpLocks/>
            </p:cNvGrpSpPr>
            <p:nvPr/>
          </p:nvGrpSpPr>
          <p:grpSpPr bwMode="auto">
            <a:xfrm>
              <a:off x="1533" y="3008"/>
              <a:ext cx="1390" cy="254"/>
              <a:chOff x="3157" y="1200"/>
              <a:chExt cx="1390" cy="254"/>
            </a:xfrm>
          </p:grpSpPr>
          <p:sp>
            <p:nvSpPr>
              <p:cNvPr id="68085" name="Oval 644"/>
              <p:cNvSpPr>
                <a:spLocks noChangeAspect="1" noChangeArrowheads="1"/>
              </p:cNvSpPr>
              <p:nvPr/>
            </p:nvSpPr>
            <p:spPr bwMode="auto">
              <a:xfrm>
                <a:off x="3868" y="1206"/>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86" name="Oval 645"/>
              <p:cNvSpPr>
                <a:spLocks noChangeAspect="1" noChangeArrowheads="1"/>
              </p:cNvSpPr>
              <p:nvPr/>
            </p:nvSpPr>
            <p:spPr bwMode="auto">
              <a:xfrm>
                <a:off x="3491" y="123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87" name="Oval 646"/>
              <p:cNvSpPr>
                <a:spLocks noChangeAspect="1" noChangeArrowheads="1"/>
              </p:cNvSpPr>
              <p:nvPr/>
            </p:nvSpPr>
            <p:spPr bwMode="auto">
              <a:xfrm>
                <a:off x="3595" y="1200"/>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88" name="Oval 647"/>
              <p:cNvSpPr>
                <a:spLocks noChangeAspect="1" noChangeArrowheads="1"/>
              </p:cNvSpPr>
              <p:nvPr/>
            </p:nvSpPr>
            <p:spPr bwMode="auto">
              <a:xfrm>
                <a:off x="3349" y="1224"/>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89" name="Oval 648"/>
              <p:cNvSpPr>
                <a:spLocks noChangeAspect="1" noChangeArrowheads="1"/>
              </p:cNvSpPr>
              <p:nvPr/>
            </p:nvSpPr>
            <p:spPr bwMode="auto">
              <a:xfrm>
                <a:off x="3729" y="1202"/>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0" name="Oval 649"/>
              <p:cNvSpPr>
                <a:spLocks noChangeAspect="1" noChangeArrowheads="1"/>
              </p:cNvSpPr>
              <p:nvPr/>
            </p:nvSpPr>
            <p:spPr bwMode="auto">
              <a:xfrm>
                <a:off x="3451" y="1202"/>
                <a:ext cx="37"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1" name="Oval 650"/>
              <p:cNvSpPr>
                <a:spLocks noChangeAspect="1" noChangeArrowheads="1"/>
              </p:cNvSpPr>
              <p:nvPr/>
            </p:nvSpPr>
            <p:spPr bwMode="auto">
              <a:xfrm>
                <a:off x="3629" y="124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2" name="Oval 651"/>
              <p:cNvSpPr>
                <a:spLocks noChangeAspect="1" noChangeArrowheads="1"/>
              </p:cNvSpPr>
              <p:nvPr/>
            </p:nvSpPr>
            <p:spPr bwMode="auto">
              <a:xfrm>
                <a:off x="3255" y="1269"/>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3" name="Oval 652"/>
              <p:cNvSpPr>
                <a:spLocks noChangeAspect="1" noChangeArrowheads="1"/>
              </p:cNvSpPr>
              <p:nvPr/>
            </p:nvSpPr>
            <p:spPr bwMode="auto">
              <a:xfrm>
                <a:off x="3157" y="131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4" name="Oval 653"/>
              <p:cNvSpPr>
                <a:spLocks noChangeAspect="1" noChangeArrowheads="1"/>
              </p:cNvSpPr>
              <p:nvPr/>
            </p:nvSpPr>
            <p:spPr bwMode="auto">
              <a:xfrm>
                <a:off x="3389" y="1264"/>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5" name="Oval 654"/>
              <p:cNvSpPr>
                <a:spLocks noChangeAspect="1" noChangeArrowheads="1"/>
              </p:cNvSpPr>
              <p:nvPr/>
            </p:nvSpPr>
            <p:spPr bwMode="auto">
              <a:xfrm>
                <a:off x="4008" y="1200"/>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6" name="Oval 655"/>
              <p:cNvSpPr>
                <a:spLocks noChangeAspect="1" noChangeArrowheads="1"/>
              </p:cNvSpPr>
              <p:nvPr/>
            </p:nvSpPr>
            <p:spPr bwMode="auto">
              <a:xfrm>
                <a:off x="4138" y="1200"/>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7" name="Oval 656"/>
              <p:cNvSpPr>
                <a:spLocks noChangeAspect="1" noChangeArrowheads="1"/>
              </p:cNvSpPr>
              <p:nvPr/>
            </p:nvSpPr>
            <p:spPr bwMode="auto">
              <a:xfrm>
                <a:off x="4278" y="1200"/>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8" name="Oval 657"/>
              <p:cNvSpPr>
                <a:spLocks noChangeAspect="1" noChangeArrowheads="1"/>
              </p:cNvSpPr>
              <p:nvPr/>
            </p:nvSpPr>
            <p:spPr bwMode="auto">
              <a:xfrm>
                <a:off x="4512" y="130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099" name="Oval 658"/>
              <p:cNvSpPr>
                <a:spLocks noChangeAspect="1" noChangeArrowheads="1"/>
              </p:cNvSpPr>
              <p:nvPr/>
            </p:nvSpPr>
            <p:spPr bwMode="auto">
              <a:xfrm>
                <a:off x="4476" y="1266"/>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0" name="Oval 659"/>
              <p:cNvSpPr>
                <a:spLocks noChangeAspect="1" noChangeArrowheads="1"/>
              </p:cNvSpPr>
              <p:nvPr/>
            </p:nvSpPr>
            <p:spPr bwMode="auto">
              <a:xfrm>
                <a:off x="4440" y="1227"/>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1" name="Oval 660"/>
              <p:cNvSpPr>
                <a:spLocks noChangeAspect="1" noChangeArrowheads="1"/>
              </p:cNvSpPr>
              <p:nvPr/>
            </p:nvSpPr>
            <p:spPr bwMode="auto">
              <a:xfrm>
                <a:off x="4348" y="1272"/>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2" name="Oval 661"/>
              <p:cNvSpPr>
                <a:spLocks noChangeAspect="1" noChangeArrowheads="1"/>
              </p:cNvSpPr>
              <p:nvPr/>
            </p:nvSpPr>
            <p:spPr bwMode="auto">
              <a:xfrm>
                <a:off x="4318" y="123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3" name="Oval 662"/>
              <p:cNvSpPr>
                <a:spLocks noChangeAspect="1" noChangeArrowheads="1"/>
              </p:cNvSpPr>
              <p:nvPr/>
            </p:nvSpPr>
            <p:spPr bwMode="auto">
              <a:xfrm>
                <a:off x="3237" y="1388"/>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4" name="Oval 663"/>
              <p:cNvSpPr>
                <a:spLocks noChangeAspect="1" noChangeArrowheads="1"/>
              </p:cNvSpPr>
              <p:nvPr/>
            </p:nvSpPr>
            <p:spPr bwMode="auto">
              <a:xfrm>
                <a:off x="3194" y="1352"/>
                <a:ext cx="34"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5" name="Oval 664"/>
              <p:cNvSpPr>
                <a:spLocks noChangeAspect="1" noChangeArrowheads="1"/>
              </p:cNvSpPr>
              <p:nvPr/>
            </p:nvSpPr>
            <p:spPr bwMode="auto">
              <a:xfrm>
                <a:off x="4208" y="127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6" name="Oval 665"/>
              <p:cNvSpPr>
                <a:spLocks noChangeAspect="1" noChangeArrowheads="1"/>
              </p:cNvSpPr>
              <p:nvPr/>
            </p:nvSpPr>
            <p:spPr bwMode="auto">
              <a:xfrm>
                <a:off x="4172" y="1239"/>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7" name="Oval 666"/>
              <p:cNvSpPr>
                <a:spLocks noChangeAspect="1" noChangeArrowheads="1"/>
              </p:cNvSpPr>
              <p:nvPr/>
            </p:nvSpPr>
            <p:spPr bwMode="auto">
              <a:xfrm>
                <a:off x="4038" y="124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8" name="Oval 667"/>
              <p:cNvSpPr>
                <a:spLocks noChangeAspect="1" noChangeArrowheads="1"/>
              </p:cNvSpPr>
              <p:nvPr/>
            </p:nvSpPr>
            <p:spPr bwMode="auto">
              <a:xfrm>
                <a:off x="3899" y="1239"/>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09" name="Oval 668"/>
              <p:cNvSpPr>
                <a:spLocks noChangeAspect="1" noChangeArrowheads="1"/>
              </p:cNvSpPr>
              <p:nvPr/>
            </p:nvSpPr>
            <p:spPr bwMode="auto">
              <a:xfrm>
                <a:off x="3765" y="1239"/>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0" name="Oval 669"/>
              <p:cNvSpPr>
                <a:spLocks noChangeAspect="1" noChangeArrowheads="1"/>
              </p:cNvSpPr>
              <p:nvPr/>
            </p:nvSpPr>
            <p:spPr bwMode="auto">
              <a:xfrm>
                <a:off x="4075" y="1278"/>
                <a:ext cx="34"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1" name="Oval 670"/>
              <p:cNvSpPr>
                <a:spLocks noChangeAspect="1" noChangeArrowheads="1"/>
              </p:cNvSpPr>
              <p:nvPr/>
            </p:nvSpPr>
            <p:spPr bwMode="auto">
              <a:xfrm>
                <a:off x="4111" y="1315"/>
                <a:ext cx="36"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2" name="Oval 671"/>
              <p:cNvSpPr>
                <a:spLocks noChangeAspect="1" noChangeArrowheads="1"/>
              </p:cNvSpPr>
              <p:nvPr/>
            </p:nvSpPr>
            <p:spPr bwMode="auto">
              <a:xfrm>
                <a:off x="4148" y="135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3" name="Oval 672"/>
              <p:cNvSpPr>
                <a:spLocks noChangeAspect="1" noChangeArrowheads="1"/>
              </p:cNvSpPr>
              <p:nvPr/>
            </p:nvSpPr>
            <p:spPr bwMode="auto">
              <a:xfrm>
                <a:off x="4184" y="1388"/>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4" name="Oval 673"/>
              <p:cNvSpPr>
                <a:spLocks noChangeAspect="1" noChangeArrowheads="1"/>
              </p:cNvSpPr>
              <p:nvPr/>
            </p:nvSpPr>
            <p:spPr bwMode="auto">
              <a:xfrm>
                <a:off x="4424" y="1348"/>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5" name="Oval 674"/>
              <p:cNvSpPr>
                <a:spLocks noChangeAspect="1" noChangeArrowheads="1"/>
              </p:cNvSpPr>
              <p:nvPr/>
            </p:nvSpPr>
            <p:spPr bwMode="auto">
              <a:xfrm>
                <a:off x="4382" y="130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6" name="Oval 675"/>
              <p:cNvSpPr>
                <a:spLocks noChangeAspect="1" noChangeArrowheads="1"/>
              </p:cNvSpPr>
              <p:nvPr/>
            </p:nvSpPr>
            <p:spPr bwMode="auto">
              <a:xfrm>
                <a:off x="3935" y="127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7" name="Oval 676"/>
              <p:cNvSpPr>
                <a:spLocks noChangeAspect="1" noChangeArrowheads="1"/>
              </p:cNvSpPr>
              <p:nvPr/>
            </p:nvSpPr>
            <p:spPr bwMode="auto">
              <a:xfrm>
                <a:off x="3971" y="131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8" name="Oval 677"/>
              <p:cNvSpPr>
                <a:spLocks noChangeAspect="1" noChangeArrowheads="1"/>
              </p:cNvSpPr>
              <p:nvPr/>
            </p:nvSpPr>
            <p:spPr bwMode="auto">
              <a:xfrm>
                <a:off x="4008" y="1348"/>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19" name="Oval 678"/>
              <p:cNvSpPr>
                <a:spLocks noChangeAspect="1" noChangeArrowheads="1"/>
              </p:cNvSpPr>
              <p:nvPr/>
            </p:nvSpPr>
            <p:spPr bwMode="auto">
              <a:xfrm>
                <a:off x="4044" y="138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0" name="Oval 679"/>
              <p:cNvSpPr>
                <a:spLocks noChangeAspect="1" noChangeArrowheads="1"/>
              </p:cNvSpPr>
              <p:nvPr/>
            </p:nvSpPr>
            <p:spPr bwMode="auto">
              <a:xfrm>
                <a:off x="3799" y="1272"/>
                <a:ext cx="34"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1" name="Oval 680"/>
              <p:cNvSpPr>
                <a:spLocks noChangeAspect="1" noChangeArrowheads="1"/>
              </p:cNvSpPr>
              <p:nvPr/>
            </p:nvSpPr>
            <p:spPr bwMode="auto">
              <a:xfrm>
                <a:off x="3835" y="1309"/>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2" name="Oval 681"/>
              <p:cNvSpPr>
                <a:spLocks noChangeAspect="1" noChangeArrowheads="1"/>
              </p:cNvSpPr>
              <p:nvPr/>
            </p:nvSpPr>
            <p:spPr bwMode="auto">
              <a:xfrm>
                <a:off x="3871" y="134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3" name="Oval 682"/>
              <p:cNvSpPr>
                <a:spLocks noChangeAspect="1" noChangeArrowheads="1"/>
              </p:cNvSpPr>
              <p:nvPr/>
            </p:nvSpPr>
            <p:spPr bwMode="auto">
              <a:xfrm>
                <a:off x="3907" y="1382"/>
                <a:ext cx="36"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4" name="Oval 683"/>
              <p:cNvSpPr>
                <a:spLocks noChangeAspect="1" noChangeArrowheads="1"/>
              </p:cNvSpPr>
              <p:nvPr/>
            </p:nvSpPr>
            <p:spPr bwMode="auto">
              <a:xfrm>
                <a:off x="3525" y="127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5" name="Oval 684"/>
              <p:cNvSpPr>
                <a:spLocks noChangeAspect="1" noChangeArrowheads="1"/>
              </p:cNvSpPr>
              <p:nvPr/>
            </p:nvSpPr>
            <p:spPr bwMode="auto">
              <a:xfrm>
                <a:off x="3561" y="131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6" name="Oval 685"/>
              <p:cNvSpPr>
                <a:spLocks noChangeAspect="1" noChangeArrowheads="1"/>
              </p:cNvSpPr>
              <p:nvPr/>
            </p:nvSpPr>
            <p:spPr bwMode="auto">
              <a:xfrm>
                <a:off x="3597" y="1348"/>
                <a:ext cx="36"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7" name="Oval 686"/>
              <p:cNvSpPr>
                <a:spLocks noChangeAspect="1" noChangeArrowheads="1"/>
              </p:cNvSpPr>
              <p:nvPr/>
            </p:nvSpPr>
            <p:spPr bwMode="auto">
              <a:xfrm>
                <a:off x="3635" y="138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8" name="Oval 687"/>
              <p:cNvSpPr>
                <a:spLocks noChangeAspect="1" noChangeArrowheads="1"/>
              </p:cNvSpPr>
              <p:nvPr/>
            </p:nvSpPr>
            <p:spPr bwMode="auto">
              <a:xfrm>
                <a:off x="3665" y="1276"/>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29" name="Oval 688"/>
              <p:cNvSpPr>
                <a:spLocks noChangeAspect="1" noChangeArrowheads="1"/>
              </p:cNvSpPr>
              <p:nvPr/>
            </p:nvSpPr>
            <p:spPr bwMode="auto">
              <a:xfrm>
                <a:off x="3701" y="131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0" name="Oval 689"/>
              <p:cNvSpPr>
                <a:spLocks noChangeAspect="1" noChangeArrowheads="1"/>
              </p:cNvSpPr>
              <p:nvPr/>
            </p:nvSpPr>
            <p:spPr bwMode="auto">
              <a:xfrm>
                <a:off x="3737" y="1348"/>
                <a:ext cx="36"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1" name="Oval 690"/>
              <p:cNvSpPr>
                <a:spLocks noChangeAspect="1" noChangeArrowheads="1"/>
              </p:cNvSpPr>
              <p:nvPr/>
            </p:nvSpPr>
            <p:spPr bwMode="auto">
              <a:xfrm>
                <a:off x="3774" y="138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2" name="Oval 691"/>
              <p:cNvSpPr>
                <a:spLocks noChangeAspect="1" noChangeArrowheads="1"/>
              </p:cNvSpPr>
              <p:nvPr/>
            </p:nvSpPr>
            <p:spPr bwMode="auto">
              <a:xfrm>
                <a:off x="3409" y="1300"/>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3" name="Oval 692"/>
              <p:cNvSpPr>
                <a:spLocks noChangeAspect="1" noChangeArrowheads="1"/>
              </p:cNvSpPr>
              <p:nvPr/>
            </p:nvSpPr>
            <p:spPr bwMode="auto">
              <a:xfrm>
                <a:off x="3445" y="1336"/>
                <a:ext cx="37"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4" name="Oval 693"/>
              <p:cNvSpPr>
                <a:spLocks noChangeAspect="1" noChangeArrowheads="1"/>
              </p:cNvSpPr>
              <p:nvPr/>
            </p:nvSpPr>
            <p:spPr bwMode="auto">
              <a:xfrm>
                <a:off x="3483" y="1373"/>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5" name="Oval 694"/>
              <p:cNvSpPr>
                <a:spLocks noChangeAspect="1" noChangeArrowheads="1"/>
              </p:cNvSpPr>
              <p:nvPr/>
            </p:nvSpPr>
            <p:spPr bwMode="auto">
              <a:xfrm>
                <a:off x="3519" y="1410"/>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6" name="Oval 695"/>
              <p:cNvSpPr>
                <a:spLocks noChangeAspect="1" noChangeArrowheads="1"/>
              </p:cNvSpPr>
              <p:nvPr/>
            </p:nvSpPr>
            <p:spPr bwMode="auto">
              <a:xfrm>
                <a:off x="3288" y="1312"/>
                <a:ext cx="34"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7" name="Oval 696"/>
              <p:cNvSpPr>
                <a:spLocks noChangeAspect="1" noChangeArrowheads="1"/>
              </p:cNvSpPr>
              <p:nvPr/>
            </p:nvSpPr>
            <p:spPr bwMode="auto">
              <a:xfrm>
                <a:off x="3324" y="1348"/>
                <a:ext cx="36"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8" name="Oval 697"/>
              <p:cNvSpPr>
                <a:spLocks noChangeAspect="1" noChangeArrowheads="1"/>
              </p:cNvSpPr>
              <p:nvPr/>
            </p:nvSpPr>
            <p:spPr bwMode="auto">
              <a:xfrm>
                <a:off x="3361" y="138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39" name="Oval 698"/>
              <p:cNvSpPr>
                <a:spLocks noChangeAspect="1" noChangeArrowheads="1"/>
              </p:cNvSpPr>
              <p:nvPr/>
            </p:nvSpPr>
            <p:spPr bwMode="auto">
              <a:xfrm>
                <a:off x="3397" y="1421"/>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0" name="Oval 699"/>
              <p:cNvSpPr>
                <a:spLocks noChangeAspect="1" noChangeArrowheads="1"/>
              </p:cNvSpPr>
              <p:nvPr/>
            </p:nvSpPr>
            <p:spPr bwMode="auto">
              <a:xfrm>
                <a:off x="3677" y="142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1" name="Oval 700"/>
              <p:cNvSpPr>
                <a:spLocks noChangeAspect="1" noChangeArrowheads="1"/>
              </p:cNvSpPr>
              <p:nvPr/>
            </p:nvSpPr>
            <p:spPr bwMode="auto">
              <a:xfrm>
                <a:off x="3811" y="142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2" name="Oval 701"/>
              <p:cNvSpPr>
                <a:spLocks noChangeAspect="1" noChangeArrowheads="1"/>
              </p:cNvSpPr>
              <p:nvPr/>
            </p:nvSpPr>
            <p:spPr bwMode="auto">
              <a:xfrm>
                <a:off x="4248" y="131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3" name="Oval 702"/>
              <p:cNvSpPr>
                <a:spLocks noChangeAspect="1" noChangeArrowheads="1"/>
              </p:cNvSpPr>
              <p:nvPr/>
            </p:nvSpPr>
            <p:spPr bwMode="auto">
              <a:xfrm>
                <a:off x="3944" y="142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4" name="Oval 703"/>
              <p:cNvSpPr>
                <a:spLocks noChangeAspect="1" noChangeArrowheads="1"/>
              </p:cNvSpPr>
              <p:nvPr/>
            </p:nvSpPr>
            <p:spPr bwMode="auto">
              <a:xfrm>
                <a:off x="4081" y="142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5" name="Oval 704"/>
              <p:cNvSpPr>
                <a:spLocks noChangeAspect="1" noChangeArrowheads="1"/>
              </p:cNvSpPr>
              <p:nvPr/>
            </p:nvSpPr>
            <p:spPr bwMode="auto">
              <a:xfrm>
                <a:off x="4284" y="1352"/>
                <a:ext cx="35" cy="28"/>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6" name="Oval 705"/>
              <p:cNvSpPr>
                <a:spLocks noChangeAspect="1" noChangeArrowheads="1"/>
              </p:cNvSpPr>
              <p:nvPr/>
            </p:nvSpPr>
            <p:spPr bwMode="auto">
              <a:xfrm>
                <a:off x="4318" y="1385"/>
                <a:ext cx="35" cy="29"/>
              </a:xfrm>
              <a:prstGeom prst="ellipse">
                <a:avLst/>
              </a:prstGeom>
              <a:solidFill>
                <a:srgbClr val="FFCC00"/>
              </a:solidFill>
              <a:ln w="12700">
                <a:solidFill>
                  <a:schemeClr val="tx1"/>
                </a:solidFill>
                <a:round/>
                <a:headEnd/>
                <a:tailEnd/>
              </a:ln>
            </p:spPr>
            <p:txBody>
              <a:bodyPr wrap="none" anchor="ctr"/>
              <a:lstStyle/>
              <a:p>
                <a:endParaRPr lang="ru-RU"/>
              </a:p>
            </p:txBody>
          </p:sp>
          <p:sp>
            <p:nvSpPr>
              <p:cNvPr id="68147" name="Oval 706"/>
              <p:cNvSpPr>
                <a:spLocks noChangeAspect="1" noChangeArrowheads="1"/>
              </p:cNvSpPr>
              <p:nvPr/>
            </p:nvSpPr>
            <p:spPr bwMode="auto">
              <a:xfrm>
                <a:off x="4226" y="1421"/>
                <a:ext cx="35" cy="29"/>
              </a:xfrm>
              <a:prstGeom prst="ellipse">
                <a:avLst/>
              </a:prstGeom>
              <a:solidFill>
                <a:srgbClr val="FFCC00"/>
              </a:solidFill>
              <a:ln w="12700">
                <a:solidFill>
                  <a:schemeClr val="tx1"/>
                </a:solidFill>
                <a:round/>
                <a:headEnd/>
                <a:tailEnd/>
              </a:ln>
            </p:spPr>
            <p:txBody>
              <a:bodyPr wrap="none" anchor="ctr"/>
              <a:lstStyle/>
              <a:p>
                <a:endParaRPr lang="ru-RU"/>
              </a:p>
            </p:txBody>
          </p:sp>
        </p:grpSp>
      </p:grpSp>
      <p:sp>
        <p:nvSpPr>
          <p:cNvPr id="739011" name="AutoShape 707"/>
          <p:cNvSpPr>
            <a:spLocks noChangeArrowheads="1"/>
          </p:cNvSpPr>
          <p:nvPr/>
        </p:nvSpPr>
        <p:spPr bwMode="auto">
          <a:xfrm rot="-4516740">
            <a:off x="1988344" y="2878932"/>
            <a:ext cx="495300" cy="1668462"/>
          </a:xfrm>
          <a:prstGeom prst="curvedLeftArrow">
            <a:avLst>
              <a:gd name="adj1" fmla="val 47238"/>
              <a:gd name="adj2" fmla="val 150666"/>
              <a:gd name="adj3" fmla="val 58454"/>
            </a:avLst>
          </a:prstGeom>
          <a:gradFill rotWithShape="0">
            <a:gsLst>
              <a:gs pos="0">
                <a:srgbClr val="990000"/>
              </a:gs>
              <a:gs pos="100000">
                <a:srgbClr val="0A0000"/>
              </a:gs>
            </a:gsLst>
            <a:lin ang="5400000" scaled="1"/>
          </a:gradFill>
          <a:ln w="12700">
            <a:solidFill>
              <a:schemeClr val="tx1"/>
            </a:solidFill>
            <a:miter lim="800000"/>
            <a:headEnd type="none" w="sm" len="sm"/>
            <a:tailEnd type="none" w="sm" len="sm"/>
          </a:ln>
        </p:spPr>
        <p:txBody>
          <a:bodyPr wrap="none" anchor="ctr"/>
          <a:lstStyle/>
          <a:p>
            <a:endParaRPr lang="ru-RU"/>
          </a:p>
        </p:txBody>
      </p:sp>
      <p:grpSp>
        <p:nvGrpSpPr>
          <p:cNvPr id="14" name="Group 708"/>
          <p:cNvGrpSpPr>
            <a:grpSpLocks/>
          </p:cNvGrpSpPr>
          <p:nvPr/>
        </p:nvGrpSpPr>
        <p:grpSpPr bwMode="auto">
          <a:xfrm>
            <a:off x="4940300" y="4183063"/>
            <a:ext cx="2219325" cy="987425"/>
            <a:chOff x="3117" y="2636"/>
            <a:chExt cx="1398" cy="622"/>
          </a:xfrm>
        </p:grpSpPr>
        <p:grpSp>
          <p:nvGrpSpPr>
            <p:cNvPr id="67955" name="Group 709"/>
            <p:cNvGrpSpPr>
              <a:grpSpLocks/>
            </p:cNvGrpSpPr>
            <p:nvPr/>
          </p:nvGrpSpPr>
          <p:grpSpPr bwMode="auto">
            <a:xfrm>
              <a:off x="3125" y="3004"/>
              <a:ext cx="1390" cy="254"/>
              <a:chOff x="3157" y="1200"/>
              <a:chExt cx="1390" cy="254"/>
            </a:xfrm>
          </p:grpSpPr>
          <p:sp>
            <p:nvSpPr>
              <p:cNvPr id="68020" name="Oval 710"/>
              <p:cNvSpPr>
                <a:spLocks noChangeAspect="1" noChangeArrowheads="1"/>
              </p:cNvSpPr>
              <p:nvPr/>
            </p:nvSpPr>
            <p:spPr bwMode="auto">
              <a:xfrm>
                <a:off x="3868" y="1206"/>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1" name="Oval 711"/>
              <p:cNvSpPr>
                <a:spLocks noChangeAspect="1" noChangeArrowheads="1"/>
              </p:cNvSpPr>
              <p:nvPr/>
            </p:nvSpPr>
            <p:spPr bwMode="auto">
              <a:xfrm>
                <a:off x="3491" y="123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2" name="Oval 712"/>
              <p:cNvSpPr>
                <a:spLocks noChangeAspect="1" noChangeArrowheads="1"/>
              </p:cNvSpPr>
              <p:nvPr/>
            </p:nvSpPr>
            <p:spPr bwMode="auto">
              <a:xfrm>
                <a:off x="3595" y="1200"/>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3" name="Oval 713"/>
              <p:cNvSpPr>
                <a:spLocks noChangeAspect="1" noChangeArrowheads="1"/>
              </p:cNvSpPr>
              <p:nvPr/>
            </p:nvSpPr>
            <p:spPr bwMode="auto">
              <a:xfrm>
                <a:off x="3349" y="1224"/>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4" name="Oval 714"/>
              <p:cNvSpPr>
                <a:spLocks noChangeAspect="1" noChangeArrowheads="1"/>
              </p:cNvSpPr>
              <p:nvPr/>
            </p:nvSpPr>
            <p:spPr bwMode="auto">
              <a:xfrm>
                <a:off x="3729" y="1202"/>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5" name="Oval 715"/>
              <p:cNvSpPr>
                <a:spLocks noChangeAspect="1" noChangeArrowheads="1"/>
              </p:cNvSpPr>
              <p:nvPr/>
            </p:nvSpPr>
            <p:spPr bwMode="auto">
              <a:xfrm>
                <a:off x="3451" y="1202"/>
                <a:ext cx="37"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6" name="Oval 716"/>
              <p:cNvSpPr>
                <a:spLocks noChangeAspect="1" noChangeArrowheads="1"/>
              </p:cNvSpPr>
              <p:nvPr/>
            </p:nvSpPr>
            <p:spPr bwMode="auto">
              <a:xfrm>
                <a:off x="3629" y="124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7" name="Oval 717"/>
              <p:cNvSpPr>
                <a:spLocks noChangeAspect="1" noChangeArrowheads="1"/>
              </p:cNvSpPr>
              <p:nvPr/>
            </p:nvSpPr>
            <p:spPr bwMode="auto">
              <a:xfrm>
                <a:off x="3255" y="1269"/>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8" name="Oval 718"/>
              <p:cNvSpPr>
                <a:spLocks noChangeAspect="1" noChangeArrowheads="1"/>
              </p:cNvSpPr>
              <p:nvPr/>
            </p:nvSpPr>
            <p:spPr bwMode="auto">
              <a:xfrm>
                <a:off x="3157" y="131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29" name="Oval 719"/>
              <p:cNvSpPr>
                <a:spLocks noChangeAspect="1" noChangeArrowheads="1"/>
              </p:cNvSpPr>
              <p:nvPr/>
            </p:nvSpPr>
            <p:spPr bwMode="auto">
              <a:xfrm>
                <a:off x="3389" y="1264"/>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0" name="Oval 720"/>
              <p:cNvSpPr>
                <a:spLocks noChangeAspect="1" noChangeArrowheads="1"/>
              </p:cNvSpPr>
              <p:nvPr/>
            </p:nvSpPr>
            <p:spPr bwMode="auto">
              <a:xfrm>
                <a:off x="4008" y="1200"/>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1" name="Oval 721"/>
              <p:cNvSpPr>
                <a:spLocks noChangeAspect="1" noChangeArrowheads="1"/>
              </p:cNvSpPr>
              <p:nvPr/>
            </p:nvSpPr>
            <p:spPr bwMode="auto">
              <a:xfrm>
                <a:off x="4138" y="1200"/>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2" name="Oval 722"/>
              <p:cNvSpPr>
                <a:spLocks noChangeAspect="1" noChangeArrowheads="1"/>
              </p:cNvSpPr>
              <p:nvPr/>
            </p:nvSpPr>
            <p:spPr bwMode="auto">
              <a:xfrm>
                <a:off x="4278" y="1200"/>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3" name="Oval 723"/>
              <p:cNvSpPr>
                <a:spLocks noChangeAspect="1" noChangeArrowheads="1"/>
              </p:cNvSpPr>
              <p:nvPr/>
            </p:nvSpPr>
            <p:spPr bwMode="auto">
              <a:xfrm>
                <a:off x="4512" y="130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4" name="Oval 724"/>
              <p:cNvSpPr>
                <a:spLocks noChangeAspect="1" noChangeArrowheads="1"/>
              </p:cNvSpPr>
              <p:nvPr/>
            </p:nvSpPr>
            <p:spPr bwMode="auto">
              <a:xfrm>
                <a:off x="4476" y="1266"/>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5" name="Oval 725"/>
              <p:cNvSpPr>
                <a:spLocks noChangeAspect="1" noChangeArrowheads="1"/>
              </p:cNvSpPr>
              <p:nvPr/>
            </p:nvSpPr>
            <p:spPr bwMode="auto">
              <a:xfrm>
                <a:off x="4440" y="1227"/>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6" name="Oval 726"/>
              <p:cNvSpPr>
                <a:spLocks noChangeAspect="1" noChangeArrowheads="1"/>
              </p:cNvSpPr>
              <p:nvPr/>
            </p:nvSpPr>
            <p:spPr bwMode="auto">
              <a:xfrm>
                <a:off x="4348" y="1272"/>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7" name="Oval 727"/>
              <p:cNvSpPr>
                <a:spLocks noChangeAspect="1" noChangeArrowheads="1"/>
              </p:cNvSpPr>
              <p:nvPr/>
            </p:nvSpPr>
            <p:spPr bwMode="auto">
              <a:xfrm>
                <a:off x="4318" y="123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8" name="Oval 728"/>
              <p:cNvSpPr>
                <a:spLocks noChangeAspect="1" noChangeArrowheads="1"/>
              </p:cNvSpPr>
              <p:nvPr/>
            </p:nvSpPr>
            <p:spPr bwMode="auto">
              <a:xfrm>
                <a:off x="3237" y="1388"/>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39" name="Oval 729"/>
              <p:cNvSpPr>
                <a:spLocks noChangeAspect="1" noChangeArrowheads="1"/>
              </p:cNvSpPr>
              <p:nvPr/>
            </p:nvSpPr>
            <p:spPr bwMode="auto">
              <a:xfrm>
                <a:off x="3194" y="1352"/>
                <a:ext cx="34"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0" name="Oval 730"/>
              <p:cNvSpPr>
                <a:spLocks noChangeAspect="1" noChangeArrowheads="1"/>
              </p:cNvSpPr>
              <p:nvPr/>
            </p:nvSpPr>
            <p:spPr bwMode="auto">
              <a:xfrm>
                <a:off x="4208" y="127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1" name="Oval 731"/>
              <p:cNvSpPr>
                <a:spLocks noChangeAspect="1" noChangeArrowheads="1"/>
              </p:cNvSpPr>
              <p:nvPr/>
            </p:nvSpPr>
            <p:spPr bwMode="auto">
              <a:xfrm>
                <a:off x="4172" y="1239"/>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2" name="Oval 732"/>
              <p:cNvSpPr>
                <a:spLocks noChangeAspect="1" noChangeArrowheads="1"/>
              </p:cNvSpPr>
              <p:nvPr/>
            </p:nvSpPr>
            <p:spPr bwMode="auto">
              <a:xfrm>
                <a:off x="4038" y="124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3" name="Oval 733"/>
              <p:cNvSpPr>
                <a:spLocks noChangeAspect="1" noChangeArrowheads="1"/>
              </p:cNvSpPr>
              <p:nvPr/>
            </p:nvSpPr>
            <p:spPr bwMode="auto">
              <a:xfrm>
                <a:off x="3899" y="1239"/>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4" name="Oval 734"/>
              <p:cNvSpPr>
                <a:spLocks noChangeAspect="1" noChangeArrowheads="1"/>
              </p:cNvSpPr>
              <p:nvPr/>
            </p:nvSpPr>
            <p:spPr bwMode="auto">
              <a:xfrm>
                <a:off x="3765" y="1239"/>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5" name="Oval 735"/>
              <p:cNvSpPr>
                <a:spLocks noChangeAspect="1" noChangeArrowheads="1"/>
              </p:cNvSpPr>
              <p:nvPr/>
            </p:nvSpPr>
            <p:spPr bwMode="auto">
              <a:xfrm>
                <a:off x="4075" y="1278"/>
                <a:ext cx="34"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6" name="Oval 736"/>
              <p:cNvSpPr>
                <a:spLocks noChangeAspect="1" noChangeArrowheads="1"/>
              </p:cNvSpPr>
              <p:nvPr/>
            </p:nvSpPr>
            <p:spPr bwMode="auto">
              <a:xfrm>
                <a:off x="4111" y="1315"/>
                <a:ext cx="36"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7" name="Oval 737"/>
              <p:cNvSpPr>
                <a:spLocks noChangeAspect="1" noChangeArrowheads="1"/>
              </p:cNvSpPr>
              <p:nvPr/>
            </p:nvSpPr>
            <p:spPr bwMode="auto">
              <a:xfrm>
                <a:off x="4148" y="135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8" name="Oval 738"/>
              <p:cNvSpPr>
                <a:spLocks noChangeAspect="1" noChangeArrowheads="1"/>
              </p:cNvSpPr>
              <p:nvPr/>
            </p:nvSpPr>
            <p:spPr bwMode="auto">
              <a:xfrm>
                <a:off x="4184" y="1388"/>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49" name="Oval 739"/>
              <p:cNvSpPr>
                <a:spLocks noChangeAspect="1" noChangeArrowheads="1"/>
              </p:cNvSpPr>
              <p:nvPr/>
            </p:nvSpPr>
            <p:spPr bwMode="auto">
              <a:xfrm>
                <a:off x="4424" y="1348"/>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0" name="Oval 740"/>
              <p:cNvSpPr>
                <a:spLocks noChangeAspect="1" noChangeArrowheads="1"/>
              </p:cNvSpPr>
              <p:nvPr/>
            </p:nvSpPr>
            <p:spPr bwMode="auto">
              <a:xfrm>
                <a:off x="4382" y="130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1" name="Oval 741"/>
              <p:cNvSpPr>
                <a:spLocks noChangeAspect="1" noChangeArrowheads="1"/>
              </p:cNvSpPr>
              <p:nvPr/>
            </p:nvSpPr>
            <p:spPr bwMode="auto">
              <a:xfrm>
                <a:off x="3935" y="127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2" name="Oval 742"/>
              <p:cNvSpPr>
                <a:spLocks noChangeAspect="1" noChangeArrowheads="1"/>
              </p:cNvSpPr>
              <p:nvPr/>
            </p:nvSpPr>
            <p:spPr bwMode="auto">
              <a:xfrm>
                <a:off x="3971" y="131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3" name="Oval 743"/>
              <p:cNvSpPr>
                <a:spLocks noChangeAspect="1" noChangeArrowheads="1"/>
              </p:cNvSpPr>
              <p:nvPr/>
            </p:nvSpPr>
            <p:spPr bwMode="auto">
              <a:xfrm>
                <a:off x="4008" y="1348"/>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4" name="Oval 744"/>
              <p:cNvSpPr>
                <a:spLocks noChangeAspect="1" noChangeArrowheads="1"/>
              </p:cNvSpPr>
              <p:nvPr/>
            </p:nvSpPr>
            <p:spPr bwMode="auto">
              <a:xfrm>
                <a:off x="4044" y="138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5" name="Oval 745"/>
              <p:cNvSpPr>
                <a:spLocks noChangeAspect="1" noChangeArrowheads="1"/>
              </p:cNvSpPr>
              <p:nvPr/>
            </p:nvSpPr>
            <p:spPr bwMode="auto">
              <a:xfrm>
                <a:off x="3799" y="1272"/>
                <a:ext cx="34"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6" name="Oval 746"/>
              <p:cNvSpPr>
                <a:spLocks noChangeAspect="1" noChangeArrowheads="1"/>
              </p:cNvSpPr>
              <p:nvPr/>
            </p:nvSpPr>
            <p:spPr bwMode="auto">
              <a:xfrm>
                <a:off x="3835" y="1309"/>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7" name="Oval 747"/>
              <p:cNvSpPr>
                <a:spLocks noChangeAspect="1" noChangeArrowheads="1"/>
              </p:cNvSpPr>
              <p:nvPr/>
            </p:nvSpPr>
            <p:spPr bwMode="auto">
              <a:xfrm>
                <a:off x="3871" y="134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8" name="Oval 748"/>
              <p:cNvSpPr>
                <a:spLocks noChangeAspect="1" noChangeArrowheads="1"/>
              </p:cNvSpPr>
              <p:nvPr/>
            </p:nvSpPr>
            <p:spPr bwMode="auto">
              <a:xfrm>
                <a:off x="3907" y="1382"/>
                <a:ext cx="36"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59" name="Oval 749"/>
              <p:cNvSpPr>
                <a:spLocks noChangeAspect="1" noChangeArrowheads="1"/>
              </p:cNvSpPr>
              <p:nvPr/>
            </p:nvSpPr>
            <p:spPr bwMode="auto">
              <a:xfrm>
                <a:off x="3525" y="127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0" name="Oval 750"/>
              <p:cNvSpPr>
                <a:spLocks noChangeAspect="1" noChangeArrowheads="1"/>
              </p:cNvSpPr>
              <p:nvPr/>
            </p:nvSpPr>
            <p:spPr bwMode="auto">
              <a:xfrm>
                <a:off x="3561" y="131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1" name="Oval 751"/>
              <p:cNvSpPr>
                <a:spLocks noChangeAspect="1" noChangeArrowheads="1"/>
              </p:cNvSpPr>
              <p:nvPr/>
            </p:nvSpPr>
            <p:spPr bwMode="auto">
              <a:xfrm>
                <a:off x="3597" y="1348"/>
                <a:ext cx="36"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2" name="Oval 752"/>
              <p:cNvSpPr>
                <a:spLocks noChangeAspect="1" noChangeArrowheads="1"/>
              </p:cNvSpPr>
              <p:nvPr/>
            </p:nvSpPr>
            <p:spPr bwMode="auto">
              <a:xfrm>
                <a:off x="3635" y="138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3" name="Oval 753"/>
              <p:cNvSpPr>
                <a:spLocks noChangeAspect="1" noChangeArrowheads="1"/>
              </p:cNvSpPr>
              <p:nvPr/>
            </p:nvSpPr>
            <p:spPr bwMode="auto">
              <a:xfrm>
                <a:off x="3665" y="1276"/>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4" name="Oval 754"/>
              <p:cNvSpPr>
                <a:spLocks noChangeAspect="1" noChangeArrowheads="1"/>
              </p:cNvSpPr>
              <p:nvPr/>
            </p:nvSpPr>
            <p:spPr bwMode="auto">
              <a:xfrm>
                <a:off x="3701" y="131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5" name="Oval 755"/>
              <p:cNvSpPr>
                <a:spLocks noChangeAspect="1" noChangeArrowheads="1"/>
              </p:cNvSpPr>
              <p:nvPr/>
            </p:nvSpPr>
            <p:spPr bwMode="auto">
              <a:xfrm>
                <a:off x="3737" y="1348"/>
                <a:ext cx="36"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6" name="Oval 756"/>
              <p:cNvSpPr>
                <a:spLocks noChangeAspect="1" noChangeArrowheads="1"/>
              </p:cNvSpPr>
              <p:nvPr/>
            </p:nvSpPr>
            <p:spPr bwMode="auto">
              <a:xfrm>
                <a:off x="3774" y="138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7" name="Oval 757"/>
              <p:cNvSpPr>
                <a:spLocks noChangeAspect="1" noChangeArrowheads="1"/>
              </p:cNvSpPr>
              <p:nvPr/>
            </p:nvSpPr>
            <p:spPr bwMode="auto">
              <a:xfrm>
                <a:off x="3409" y="1300"/>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8" name="Oval 758"/>
              <p:cNvSpPr>
                <a:spLocks noChangeAspect="1" noChangeArrowheads="1"/>
              </p:cNvSpPr>
              <p:nvPr/>
            </p:nvSpPr>
            <p:spPr bwMode="auto">
              <a:xfrm>
                <a:off x="3445" y="1336"/>
                <a:ext cx="37"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69" name="Oval 759"/>
              <p:cNvSpPr>
                <a:spLocks noChangeAspect="1" noChangeArrowheads="1"/>
              </p:cNvSpPr>
              <p:nvPr/>
            </p:nvSpPr>
            <p:spPr bwMode="auto">
              <a:xfrm>
                <a:off x="3483" y="1373"/>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0" name="Oval 760"/>
              <p:cNvSpPr>
                <a:spLocks noChangeAspect="1" noChangeArrowheads="1"/>
              </p:cNvSpPr>
              <p:nvPr/>
            </p:nvSpPr>
            <p:spPr bwMode="auto">
              <a:xfrm>
                <a:off x="3519" y="1410"/>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1" name="Oval 761"/>
              <p:cNvSpPr>
                <a:spLocks noChangeAspect="1" noChangeArrowheads="1"/>
              </p:cNvSpPr>
              <p:nvPr/>
            </p:nvSpPr>
            <p:spPr bwMode="auto">
              <a:xfrm>
                <a:off x="3288" y="1312"/>
                <a:ext cx="34"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2" name="Oval 762"/>
              <p:cNvSpPr>
                <a:spLocks noChangeAspect="1" noChangeArrowheads="1"/>
              </p:cNvSpPr>
              <p:nvPr/>
            </p:nvSpPr>
            <p:spPr bwMode="auto">
              <a:xfrm>
                <a:off x="3324" y="1348"/>
                <a:ext cx="36"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3" name="Oval 763"/>
              <p:cNvSpPr>
                <a:spLocks noChangeAspect="1" noChangeArrowheads="1"/>
              </p:cNvSpPr>
              <p:nvPr/>
            </p:nvSpPr>
            <p:spPr bwMode="auto">
              <a:xfrm>
                <a:off x="3361" y="138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4" name="Oval 764"/>
              <p:cNvSpPr>
                <a:spLocks noChangeAspect="1" noChangeArrowheads="1"/>
              </p:cNvSpPr>
              <p:nvPr/>
            </p:nvSpPr>
            <p:spPr bwMode="auto">
              <a:xfrm>
                <a:off x="3397" y="1421"/>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5" name="Oval 765"/>
              <p:cNvSpPr>
                <a:spLocks noChangeAspect="1" noChangeArrowheads="1"/>
              </p:cNvSpPr>
              <p:nvPr/>
            </p:nvSpPr>
            <p:spPr bwMode="auto">
              <a:xfrm>
                <a:off x="3677" y="142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6" name="Oval 766"/>
              <p:cNvSpPr>
                <a:spLocks noChangeAspect="1" noChangeArrowheads="1"/>
              </p:cNvSpPr>
              <p:nvPr/>
            </p:nvSpPr>
            <p:spPr bwMode="auto">
              <a:xfrm>
                <a:off x="3811" y="142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7" name="Oval 767"/>
              <p:cNvSpPr>
                <a:spLocks noChangeAspect="1" noChangeArrowheads="1"/>
              </p:cNvSpPr>
              <p:nvPr/>
            </p:nvSpPr>
            <p:spPr bwMode="auto">
              <a:xfrm>
                <a:off x="4248" y="131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8" name="Oval 768"/>
              <p:cNvSpPr>
                <a:spLocks noChangeAspect="1" noChangeArrowheads="1"/>
              </p:cNvSpPr>
              <p:nvPr/>
            </p:nvSpPr>
            <p:spPr bwMode="auto">
              <a:xfrm>
                <a:off x="3944" y="142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79" name="Oval 769"/>
              <p:cNvSpPr>
                <a:spLocks noChangeAspect="1" noChangeArrowheads="1"/>
              </p:cNvSpPr>
              <p:nvPr/>
            </p:nvSpPr>
            <p:spPr bwMode="auto">
              <a:xfrm>
                <a:off x="4081" y="142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80" name="Oval 770"/>
              <p:cNvSpPr>
                <a:spLocks noChangeAspect="1" noChangeArrowheads="1"/>
              </p:cNvSpPr>
              <p:nvPr/>
            </p:nvSpPr>
            <p:spPr bwMode="auto">
              <a:xfrm>
                <a:off x="4284" y="1352"/>
                <a:ext cx="35" cy="28"/>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81" name="Oval 771"/>
              <p:cNvSpPr>
                <a:spLocks noChangeAspect="1" noChangeArrowheads="1"/>
              </p:cNvSpPr>
              <p:nvPr/>
            </p:nvSpPr>
            <p:spPr bwMode="auto">
              <a:xfrm>
                <a:off x="4318" y="1385"/>
                <a:ext cx="35" cy="29"/>
              </a:xfrm>
              <a:prstGeom prst="ellipse">
                <a:avLst/>
              </a:prstGeom>
              <a:solidFill>
                <a:srgbClr val="000000"/>
              </a:solidFill>
              <a:ln w="12700">
                <a:solidFill>
                  <a:schemeClr val="tx1"/>
                </a:solidFill>
                <a:round/>
                <a:headEnd/>
                <a:tailEnd/>
              </a:ln>
            </p:spPr>
            <p:txBody>
              <a:bodyPr wrap="none" anchor="ctr"/>
              <a:lstStyle/>
              <a:p>
                <a:endParaRPr lang="ru-RU"/>
              </a:p>
            </p:txBody>
          </p:sp>
          <p:sp>
            <p:nvSpPr>
              <p:cNvPr id="68082" name="Oval 772"/>
              <p:cNvSpPr>
                <a:spLocks noChangeAspect="1" noChangeArrowheads="1"/>
              </p:cNvSpPr>
              <p:nvPr/>
            </p:nvSpPr>
            <p:spPr bwMode="auto">
              <a:xfrm>
                <a:off x="4226" y="1421"/>
                <a:ext cx="35" cy="29"/>
              </a:xfrm>
              <a:prstGeom prst="ellipse">
                <a:avLst/>
              </a:prstGeom>
              <a:solidFill>
                <a:srgbClr val="000000"/>
              </a:solidFill>
              <a:ln w="12700">
                <a:solidFill>
                  <a:schemeClr val="tx1"/>
                </a:solidFill>
                <a:round/>
                <a:headEnd/>
                <a:tailEnd/>
              </a:ln>
            </p:spPr>
            <p:txBody>
              <a:bodyPr wrap="none" anchor="ctr"/>
              <a:lstStyle/>
              <a:p>
                <a:endParaRPr lang="ru-RU"/>
              </a:p>
            </p:txBody>
          </p:sp>
        </p:grpSp>
        <p:grpSp>
          <p:nvGrpSpPr>
            <p:cNvPr id="67956" name="Group 773"/>
            <p:cNvGrpSpPr>
              <a:grpSpLocks/>
            </p:cNvGrpSpPr>
            <p:nvPr/>
          </p:nvGrpSpPr>
          <p:grpSpPr bwMode="auto">
            <a:xfrm>
              <a:off x="3117" y="2636"/>
              <a:ext cx="1390" cy="254"/>
              <a:chOff x="3157" y="1200"/>
              <a:chExt cx="1390" cy="254"/>
            </a:xfrm>
          </p:grpSpPr>
          <p:sp>
            <p:nvSpPr>
              <p:cNvPr id="67957" name="Oval 774"/>
              <p:cNvSpPr>
                <a:spLocks noChangeAspect="1" noChangeArrowheads="1"/>
              </p:cNvSpPr>
              <p:nvPr/>
            </p:nvSpPr>
            <p:spPr bwMode="auto">
              <a:xfrm>
                <a:off x="3868" y="1206"/>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58" name="Oval 775"/>
              <p:cNvSpPr>
                <a:spLocks noChangeAspect="1" noChangeArrowheads="1"/>
              </p:cNvSpPr>
              <p:nvPr/>
            </p:nvSpPr>
            <p:spPr bwMode="auto">
              <a:xfrm>
                <a:off x="3491" y="123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59" name="Oval 776"/>
              <p:cNvSpPr>
                <a:spLocks noChangeAspect="1" noChangeArrowheads="1"/>
              </p:cNvSpPr>
              <p:nvPr/>
            </p:nvSpPr>
            <p:spPr bwMode="auto">
              <a:xfrm>
                <a:off x="3595" y="1200"/>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0" name="Oval 777"/>
              <p:cNvSpPr>
                <a:spLocks noChangeAspect="1" noChangeArrowheads="1"/>
              </p:cNvSpPr>
              <p:nvPr/>
            </p:nvSpPr>
            <p:spPr bwMode="auto">
              <a:xfrm>
                <a:off x="3349" y="1224"/>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1" name="Oval 778"/>
              <p:cNvSpPr>
                <a:spLocks noChangeAspect="1" noChangeArrowheads="1"/>
              </p:cNvSpPr>
              <p:nvPr/>
            </p:nvSpPr>
            <p:spPr bwMode="auto">
              <a:xfrm>
                <a:off x="3729" y="1202"/>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2" name="Oval 779"/>
              <p:cNvSpPr>
                <a:spLocks noChangeAspect="1" noChangeArrowheads="1"/>
              </p:cNvSpPr>
              <p:nvPr/>
            </p:nvSpPr>
            <p:spPr bwMode="auto">
              <a:xfrm>
                <a:off x="3451" y="1202"/>
                <a:ext cx="37"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3" name="Oval 780"/>
              <p:cNvSpPr>
                <a:spLocks noChangeAspect="1" noChangeArrowheads="1"/>
              </p:cNvSpPr>
              <p:nvPr/>
            </p:nvSpPr>
            <p:spPr bwMode="auto">
              <a:xfrm>
                <a:off x="3629" y="124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4" name="Oval 781"/>
              <p:cNvSpPr>
                <a:spLocks noChangeAspect="1" noChangeArrowheads="1"/>
              </p:cNvSpPr>
              <p:nvPr/>
            </p:nvSpPr>
            <p:spPr bwMode="auto">
              <a:xfrm>
                <a:off x="3255" y="1269"/>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5" name="Oval 782"/>
              <p:cNvSpPr>
                <a:spLocks noChangeAspect="1" noChangeArrowheads="1"/>
              </p:cNvSpPr>
              <p:nvPr/>
            </p:nvSpPr>
            <p:spPr bwMode="auto">
              <a:xfrm>
                <a:off x="3157" y="131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6" name="Oval 783"/>
              <p:cNvSpPr>
                <a:spLocks noChangeAspect="1" noChangeArrowheads="1"/>
              </p:cNvSpPr>
              <p:nvPr/>
            </p:nvSpPr>
            <p:spPr bwMode="auto">
              <a:xfrm>
                <a:off x="3389" y="1264"/>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7" name="Oval 784"/>
              <p:cNvSpPr>
                <a:spLocks noChangeAspect="1" noChangeArrowheads="1"/>
              </p:cNvSpPr>
              <p:nvPr/>
            </p:nvSpPr>
            <p:spPr bwMode="auto">
              <a:xfrm>
                <a:off x="4008" y="1200"/>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8" name="Oval 785"/>
              <p:cNvSpPr>
                <a:spLocks noChangeAspect="1" noChangeArrowheads="1"/>
              </p:cNvSpPr>
              <p:nvPr/>
            </p:nvSpPr>
            <p:spPr bwMode="auto">
              <a:xfrm>
                <a:off x="4138" y="1200"/>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69" name="Oval 786"/>
              <p:cNvSpPr>
                <a:spLocks noChangeAspect="1" noChangeArrowheads="1"/>
              </p:cNvSpPr>
              <p:nvPr/>
            </p:nvSpPr>
            <p:spPr bwMode="auto">
              <a:xfrm>
                <a:off x="4278" y="1200"/>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0" name="Oval 787"/>
              <p:cNvSpPr>
                <a:spLocks noChangeAspect="1" noChangeArrowheads="1"/>
              </p:cNvSpPr>
              <p:nvPr/>
            </p:nvSpPr>
            <p:spPr bwMode="auto">
              <a:xfrm>
                <a:off x="4512" y="130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1" name="Oval 788"/>
              <p:cNvSpPr>
                <a:spLocks noChangeAspect="1" noChangeArrowheads="1"/>
              </p:cNvSpPr>
              <p:nvPr/>
            </p:nvSpPr>
            <p:spPr bwMode="auto">
              <a:xfrm>
                <a:off x="4476" y="1266"/>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2" name="Oval 789"/>
              <p:cNvSpPr>
                <a:spLocks noChangeAspect="1" noChangeArrowheads="1"/>
              </p:cNvSpPr>
              <p:nvPr/>
            </p:nvSpPr>
            <p:spPr bwMode="auto">
              <a:xfrm>
                <a:off x="4440" y="1227"/>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3" name="Oval 790"/>
              <p:cNvSpPr>
                <a:spLocks noChangeAspect="1" noChangeArrowheads="1"/>
              </p:cNvSpPr>
              <p:nvPr/>
            </p:nvSpPr>
            <p:spPr bwMode="auto">
              <a:xfrm>
                <a:off x="4348" y="1272"/>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4" name="Oval 791"/>
              <p:cNvSpPr>
                <a:spLocks noChangeAspect="1" noChangeArrowheads="1"/>
              </p:cNvSpPr>
              <p:nvPr/>
            </p:nvSpPr>
            <p:spPr bwMode="auto">
              <a:xfrm>
                <a:off x="4318" y="123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5" name="Oval 792"/>
              <p:cNvSpPr>
                <a:spLocks noChangeAspect="1" noChangeArrowheads="1"/>
              </p:cNvSpPr>
              <p:nvPr/>
            </p:nvSpPr>
            <p:spPr bwMode="auto">
              <a:xfrm>
                <a:off x="3237" y="1388"/>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6" name="Oval 793"/>
              <p:cNvSpPr>
                <a:spLocks noChangeAspect="1" noChangeArrowheads="1"/>
              </p:cNvSpPr>
              <p:nvPr/>
            </p:nvSpPr>
            <p:spPr bwMode="auto">
              <a:xfrm>
                <a:off x="3194" y="1352"/>
                <a:ext cx="34"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7" name="Oval 794"/>
              <p:cNvSpPr>
                <a:spLocks noChangeAspect="1" noChangeArrowheads="1"/>
              </p:cNvSpPr>
              <p:nvPr/>
            </p:nvSpPr>
            <p:spPr bwMode="auto">
              <a:xfrm>
                <a:off x="4208" y="127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8" name="Oval 795"/>
              <p:cNvSpPr>
                <a:spLocks noChangeAspect="1" noChangeArrowheads="1"/>
              </p:cNvSpPr>
              <p:nvPr/>
            </p:nvSpPr>
            <p:spPr bwMode="auto">
              <a:xfrm>
                <a:off x="4172" y="1239"/>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79" name="Oval 796"/>
              <p:cNvSpPr>
                <a:spLocks noChangeAspect="1" noChangeArrowheads="1"/>
              </p:cNvSpPr>
              <p:nvPr/>
            </p:nvSpPr>
            <p:spPr bwMode="auto">
              <a:xfrm>
                <a:off x="4038" y="124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0" name="Oval 797"/>
              <p:cNvSpPr>
                <a:spLocks noChangeAspect="1" noChangeArrowheads="1"/>
              </p:cNvSpPr>
              <p:nvPr/>
            </p:nvSpPr>
            <p:spPr bwMode="auto">
              <a:xfrm>
                <a:off x="3899" y="1239"/>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1" name="Oval 798"/>
              <p:cNvSpPr>
                <a:spLocks noChangeAspect="1" noChangeArrowheads="1"/>
              </p:cNvSpPr>
              <p:nvPr/>
            </p:nvSpPr>
            <p:spPr bwMode="auto">
              <a:xfrm>
                <a:off x="3765" y="1239"/>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2" name="Oval 799"/>
              <p:cNvSpPr>
                <a:spLocks noChangeAspect="1" noChangeArrowheads="1"/>
              </p:cNvSpPr>
              <p:nvPr/>
            </p:nvSpPr>
            <p:spPr bwMode="auto">
              <a:xfrm>
                <a:off x="4075" y="1278"/>
                <a:ext cx="34"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3" name="Oval 800"/>
              <p:cNvSpPr>
                <a:spLocks noChangeAspect="1" noChangeArrowheads="1"/>
              </p:cNvSpPr>
              <p:nvPr/>
            </p:nvSpPr>
            <p:spPr bwMode="auto">
              <a:xfrm>
                <a:off x="4111" y="1315"/>
                <a:ext cx="36"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4" name="Oval 801"/>
              <p:cNvSpPr>
                <a:spLocks noChangeAspect="1" noChangeArrowheads="1"/>
              </p:cNvSpPr>
              <p:nvPr/>
            </p:nvSpPr>
            <p:spPr bwMode="auto">
              <a:xfrm>
                <a:off x="4148" y="135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5" name="Oval 802"/>
              <p:cNvSpPr>
                <a:spLocks noChangeAspect="1" noChangeArrowheads="1"/>
              </p:cNvSpPr>
              <p:nvPr/>
            </p:nvSpPr>
            <p:spPr bwMode="auto">
              <a:xfrm>
                <a:off x="4184" y="1388"/>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6" name="Oval 803"/>
              <p:cNvSpPr>
                <a:spLocks noChangeAspect="1" noChangeArrowheads="1"/>
              </p:cNvSpPr>
              <p:nvPr/>
            </p:nvSpPr>
            <p:spPr bwMode="auto">
              <a:xfrm>
                <a:off x="4424" y="1348"/>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7" name="Oval 804"/>
              <p:cNvSpPr>
                <a:spLocks noChangeAspect="1" noChangeArrowheads="1"/>
              </p:cNvSpPr>
              <p:nvPr/>
            </p:nvSpPr>
            <p:spPr bwMode="auto">
              <a:xfrm>
                <a:off x="4382" y="130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8" name="Oval 805"/>
              <p:cNvSpPr>
                <a:spLocks noChangeAspect="1" noChangeArrowheads="1"/>
              </p:cNvSpPr>
              <p:nvPr/>
            </p:nvSpPr>
            <p:spPr bwMode="auto">
              <a:xfrm>
                <a:off x="3935" y="127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89" name="Oval 806"/>
              <p:cNvSpPr>
                <a:spLocks noChangeAspect="1" noChangeArrowheads="1"/>
              </p:cNvSpPr>
              <p:nvPr/>
            </p:nvSpPr>
            <p:spPr bwMode="auto">
              <a:xfrm>
                <a:off x="3971" y="131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0" name="Oval 807"/>
              <p:cNvSpPr>
                <a:spLocks noChangeAspect="1" noChangeArrowheads="1"/>
              </p:cNvSpPr>
              <p:nvPr/>
            </p:nvSpPr>
            <p:spPr bwMode="auto">
              <a:xfrm>
                <a:off x="4008" y="1348"/>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1" name="Oval 808"/>
              <p:cNvSpPr>
                <a:spLocks noChangeAspect="1" noChangeArrowheads="1"/>
              </p:cNvSpPr>
              <p:nvPr/>
            </p:nvSpPr>
            <p:spPr bwMode="auto">
              <a:xfrm>
                <a:off x="4044" y="138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2" name="Oval 809"/>
              <p:cNvSpPr>
                <a:spLocks noChangeAspect="1" noChangeArrowheads="1"/>
              </p:cNvSpPr>
              <p:nvPr/>
            </p:nvSpPr>
            <p:spPr bwMode="auto">
              <a:xfrm>
                <a:off x="3799" y="1272"/>
                <a:ext cx="34"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3" name="Oval 810"/>
              <p:cNvSpPr>
                <a:spLocks noChangeAspect="1" noChangeArrowheads="1"/>
              </p:cNvSpPr>
              <p:nvPr/>
            </p:nvSpPr>
            <p:spPr bwMode="auto">
              <a:xfrm>
                <a:off x="3835" y="1309"/>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4" name="Oval 811"/>
              <p:cNvSpPr>
                <a:spLocks noChangeAspect="1" noChangeArrowheads="1"/>
              </p:cNvSpPr>
              <p:nvPr/>
            </p:nvSpPr>
            <p:spPr bwMode="auto">
              <a:xfrm>
                <a:off x="3871" y="134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5" name="Oval 812"/>
              <p:cNvSpPr>
                <a:spLocks noChangeAspect="1" noChangeArrowheads="1"/>
              </p:cNvSpPr>
              <p:nvPr/>
            </p:nvSpPr>
            <p:spPr bwMode="auto">
              <a:xfrm>
                <a:off x="3907" y="1382"/>
                <a:ext cx="36"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6" name="Oval 813"/>
              <p:cNvSpPr>
                <a:spLocks noChangeAspect="1" noChangeArrowheads="1"/>
              </p:cNvSpPr>
              <p:nvPr/>
            </p:nvSpPr>
            <p:spPr bwMode="auto">
              <a:xfrm>
                <a:off x="3525" y="127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7" name="Oval 814"/>
              <p:cNvSpPr>
                <a:spLocks noChangeAspect="1" noChangeArrowheads="1"/>
              </p:cNvSpPr>
              <p:nvPr/>
            </p:nvSpPr>
            <p:spPr bwMode="auto">
              <a:xfrm>
                <a:off x="3561" y="131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8" name="Oval 815"/>
              <p:cNvSpPr>
                <a:spLocks noChangeAspect="1" noChangeArrowheads="1"/>
              </p:cNvSpPr>
              <p:nvPr/>
            </p:nvSpPr>
            <p:spPr bwMode="auto">
              <a:xfrm>
                <a:off x="3597" y="1348"/>
                <a:ext cx="36"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7999" name="Oval 816"/>
              <p:cNvSpPr>
                <a:spLocks noChangeAspect="1" noChangeArrowheads="1"/>
              </p:cNvSpPr>
              <p:nvPr/>
            </p:nvSpPr>
            <p:spPr bwMode="auto">
              <a:xfrm>
                <a:off x="3635" y="138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0" name="Oval 817"/>
              <p:cNvSpPr>
                <a:spLocks noChangeAspect="1" noChangeArrowheads="1"/>
              </p:cNvSpPr>
              <p:nvPr/>
            </p:nvSpPr>
            <p:spPr bwMode="auto">
              <a:xfrm>
                <a:off x="3665" y="1276"/>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1" name="Oval 818"/>
              <p:cNvSpPr>
                <a:spLocks noChangeAspect="1" noChangeArrowheads="1"/>
              </p:cNvSpPr>
              <p:nvPr/>
            </p:nvSpPr>
            <p:spPr bwMode="auto">
              <a:xfrm>
                <a:off x="3701" y="131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2" name="Oval 819"/>
              <p:cNvSpPr>
                <a:spLocks noChangeAspect="1" noChangeArrowheads="1"/>
              </p:cNvSpPr>
              <p:nvPr/>
            </p:nvSpPr>
            <p:spPr bwMode="auto">
              <a:xfrm>
                <a:off x="3737" y="1348"/>
                <a:ext cx="36"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3" name="Oval 820"/>
              <p:cNvSpPr>
                <a:spLocks noChangeAspect="1" noChangeArrowheads="1"/>
              </p:cNvSpPr>
              <p:nvPr/>
            </p:nvSpPr>
            <p:spPr bwMode="auto">
              <a:xfrm>
                <a:off x="3774" y="138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4" name="Oval 821"/>
              <p:cNvSpPr>
                <a:spLocks noChangeAspect="1" noChangeArrowheads="1"/>
              </p:cNvSpPr>
              <p:nvPr/>
            </p:nvSpPr>
            <p:spPr bwMode="auto">
              <a:xfrm>
                <a:off x="3409" y="1300"/>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5" name="Oval 822"/>
              <p:cNvSpPr>
                <a:spLocks noChangeAspect="1" noChangeArrowheads="1"/>
              </p:cNvSpPr>
              <p:nvPr/>
            </p:nvSpPr>
            <p:spPr bwMode="auto">
              <a:xfrm>
                <a:off x="3445" y="1336"/>
                <a:ext cx="37"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6" name="Oval 823"/>
              <p:cNvSpPr>
                <a:spLocks noChangeAspect="1" noChangeArrowheads="1"/>
              </p:cNvSpPr>
              <p:nvPr/>
            </p:nvSpPr>
            <p:spPr bwMode="auto">
              <a:xfrm>
                <a:off x="3483" y="1373"/>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7" name="Oval 824"/>
              <p:cNvSpPr>
                <a:spLocks noChangeAspect="1" noChangeArrowheads="1"/>
              </p:cNvSpPr>
              <p:nvPr/>
            </p:nvSpPr>
            <p:spPr bwMode="auto">
              <a:xfrm>
                <a:off x="3519" y="1410"/>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8" name="Oval 825"/>
              <p:cNvSpPr>
                <a:spLocks noChangeAspect="1" noChangeArrowheads="1"/>
              </p:cNvSpPr>
              <p:nvPr/>
            </p:nvSpPr>
            <p:spPr bwMode="auto">
              <a:xfrm>
                <a:off x="3288" y="1312"/>
                <a:ext cx="34"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09" name="Oval 826"/>
              <p:cNvSpPr>
                <a:spLocks noChangeAspect="1" noChangeArrowheads="1"/>
              </p:cNvSpPr>
              <p:nvPr/>
            </p:nvSpPr>
            <p:spPr bwMode="auto">
              <a:xfrm>
                <a:off x="3324" y="1348"/>
                <a:ext cx="36"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0" name="Oval 827"/>
              <p:cNvSpPr>
                <a:spLocks noChangeAspect="1" noChangeArrowheads="1"/>
              </p:cNvSpPr>
              <p:nvPr/>
            </p:nvSpPr>
            <p:spPr bwMode="auto">
              <a:xfrm>
                <a:off x="3361" y="138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1" name="Oval 828"/>
              <p:cNvSpPr>
                <a:spLocks noChangeAspect="1" noChangeArrowheads="1"/>
              </p:cNvSpPr>
              <p:nvPr/>
            </p:nvSpPr>
            <p:spPr bwMode="auto">
              <a:xfrm>
                <a:off x="3397" y="1421"/>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2" name="Oval 829"/>
              <p:cNvSpPr>
                <a:spLocks noChangeAspect="1" noChangeArrowheads="1"/>
              </p:cNvSpPr>
              <p:nvPr/>
            </p:nvSpPr>
            <p:spPr bwMode="auto">
              <a:xfrm>
                <a:off x="3677" y="142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3" name="Oval 830"/>
              <p:cNvSpPr>
                <a:spLocks noChangeAspect="1" noChangeArrowheads="1"/>
              </p:cNvSpPr>
              <p:nvPr/>
            </p:nvSpPr>
            <p:spPr bwMode="auto">
              <a:xfrm>
                <a:off x="3811" y="142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4" name="Oval 831"/>
              <p:cNvSpPr>
                <a:spLocks noChangeAspect="1" noChangeArrowheads="1"/>
              </p:cNvSpPr>
              <p:nvPr/>
            </p:nvSpPr>
            <p:spPr bwMode="auto">
              <a:xfrm>
                <a:off x="4248" y="131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5" name="Oval 832"/>
              <p:cNvSpPr>
                <a:spLocks noChangeAspect="1" noChangeArrowheads="1"/>
              </p:cNvSpPr>
              <p:nvPr/>
            </p:nvSpPr>
            <p:spPr bwMode="auto">
              <a:xfrm>
                <a:off x="3944" y="142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6" name="Oval 833"/>
              <p:cNvSpPr>
                <a:spLocks noChangeAspect="1" noChangeArrowheads="1"/>
              </p:cNvSpPr>
              <p:nvPr/>
            </p:nvSpPr>
            <p:spPr bwMode="auto">
              <a:xfrm>
                <a:off x="4081" y="142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7" name="Oval 834"/>
              <p:cNvSpPr>
                <a:spLocks noChangeAspect="1" noChangeArrowheads="1"/>
              </p:cNvSpPr>
              <p:nvPr/>
            </p:nvSpPr>
            <p:spPr bwMode="auto">
              <a:xfrm>
                <a:off x="4284" y="1352"/>
                <a:ext cx="35" cy="28"/>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8" name="Oval 835"/>
              <p:cNvSpPr>
                <a:spLocks noChangeAspect="1" noChangeArrowheads="1"/>
              </p:cNvSpPr>
              <p:nvPr/>
            </p:nvSpPr>
            <p:spPr bwMode="auto">
              <a:xfrm>
                <a:off x="4318" y="1385"/>
                <a:ext cx="35" cy="29"/>
              </a:xfrm>
              <a:prstGeom prst="ellipse">
                <a:avLst/>
              </a:prstGeom>
              <a:solidFill>
                <a:srgbClr val="990000"/>
              </a:solidFill>
              <a:ln w="12700">
                <a:solidFill>
                  <a:schemeClr val="tx1"/>
                </a:solidFill>
                <a:round/>
                <a:headEnd/>
                <a:tailEnd/>
              </a:ln>
            </p:spPr>
            <p:txBody>
              <a:bodyPr wrap="none" anchor="ctr"/>
              <a:lstStyle/>
              <a:p>
                <a:endParaRPr lang="ru-RU"/>
              </a:p>
            </p:txBody>
          </p:sp>
          <p:sp>
            <p:nvSpPr>
              <p:cNvPr id="68019" name="Oval 836"/>
              <p:cNvSpPr>
                <a:spLocks noChangeAspect="1" noChangeArrowheads="1"/>
              </p:cNvSpPr>
              <p:nvPr/>
            </p:nvSpPr>
            <p:spPr bwMode="auto">
              <a:xfrm>
                <a:off x="4226" y="1421"/>
                <a:ext cx="35" cy="29"/>
              </a:xfrm>
              <a:prstGeom prst="ellipse">
                <a:avLst/>
              </a:prstGeom>
              <a:solidFill>
                <a:srgbClr val="990000"/>
              </a:solidFill>
              <a:ln w="12700">
                <a:solidFill>
                  <a:schemeClr val="tx1"/>
                </a:solidFill>
                <a:round/>
                <a:headEnd/>
                <a:tailEnd/>
              </a:ln>
            </p:spPr>
            <p:txBody>
              <a:bodyPr wrap="none" anchor="ctr"/>
              <a:lstStyle/>
              <a:p>
                <a:endParaRPr lang="ru-RU"/>
              </a:p>
            </p:txBody>
          </p:sp>
        </p:grpSp>
      </p:grpSp>
      <p:grpSp>
        <p:nvGrpSpPr>
          <p:cNvPr id="17" name="Group 837"/>
          <p:cNvGrpSpPr>
            <a:grpSpLocks/>
          </p:cNvGrpSpPr>
          <p:nvPr/>
        </p:nvGrpSpPr>
        <p:grpSpPr bwMode="auto">
          <a:xfrm>
            <a:off x="3957638" y="2851150"/>
            <a:ext cx="1649412" cy="1517650"/>
            <a:chOff x="1865" y="1608"/>
            <a:chExt cx="1039" cy="956"/>
          </a:xfrm>
        </p:grpSpPr>
        <p:sp>
          <p:nvSpPr>
            <p:cNvPr id="67946" name="Oval 838"/>
            <p:cNvSpPr>
              <a:spLocks noChangeArrowheads="1"/>
            </p:cNvSpPr>
            <p:nvPr/>
          </p:nvSpPr>
          <p:spPr bwMode="auto">
            <a:xfrm rot="-5400000">
              <a:off x="1988" y="1728"/>
              <a:ext cx="88" cy="81"/>
            </a:xfrm>
            <a:prstGeom prst="ellipse">
              <a:avLst/>
            </a:prstGeom>
            <a:solidFill>
              <a:srgbClr val="FF0000"/>
            </a:solidFill>
            <a:ln w="9525">
              <a:solidFill>
                <a:srgbClr val="FF0000"/>
              </a:solidFill>
              <a:round/>
              <a:headEnd/>
              <a:tailEnd/>
            </a:ln>
          </p:spPr>
          <p:txBody>
            <a:bodyPr wrap="none" anchor="ctr"/>
            <a:lstStyle/>
            <a:p>
              <a:endParaRPr lang="ru-RU"/>
            </a:p>
          </p:txBody>
        </p:sp>
        <p:sp>
          <p:nvSpPr>
            <p:cNvPr id="67947" name="Line 839"/>
            <p:cNvSpPr>
              <a:spLocks noChangeShapeType="1"/>
            </p:cNvSpPr>
            <p:nvPr/>
          </p:nvSpPr>
          <p:spPr bwMode="auto">
            <a:xfrm rot="-5400000">
              <a:off x="2028" y="1606"/>
              <a:ext cx="0" cy="324"/>
            </a:xfrm>
            <a:prstGeom prst="line">
              <a:avLst/>
            </a:prstGeom>
            <a:noFill/>
            <a:ln w="9525">
              <a:solidFill>
                <a:srgbClr val="FF0000"/>
              </a:solidFill>
              <a:round/>
              <a:headEnd/>
              <a:tailEnd/>
            </a:ln>
          </p:spPr>
          <p:txBody>
            <a:bodyPr wrap="none" anchor="ctr"/>
            <a:lstStyle/>
            <a:p>
              <a:endParaRPr lang="ru-RU"/>
            </a:p>
          </p:txBody>
        </p:sp>
        <p:sp>
          <p:nvSpPr>
            <p:cNvPr id="67948" name="Line 840"/>
            <p:cNvSpPr>
              <a:spLocks noChangeShapeType="1"/>
            </p:cNvSpPr>
            <p:nvPr/>
          </p:nvSpPr>
          <p:spPr bwMode="auto">
            <a:xfrm rot="-5400000">
              <a:off x="1873" y="1772"/>
              <a:ext cx="311" cy="0"/>
            </a:xfrm>
            <a:prstGeom prst="line">
              <a:avLst/>
            </a:prstGeom>
            <a:noFill/>
            <a:ln w="9525">
              <a:solidFill>
                <a:srgbClr val="FF0000"/>
              </a:solidFill>
              <a:round/>
              <a:headEnd/>
              <a:tailEnd/>
            </a:ln>
          </p:spPr>
          <p:txBody>
            <a:bodyPr wrap="none" anchor="ctr"/>
            <a:lstStyle/>
            <a:p>
              <a:endParaRPr lang="ru-RU"/>
            </a:p>
          </p:txBody>
        </p:sp>
        <p:sp>
          <p:nvSpPr>
            <p:cNvPr id="67949" name="Line 841"/>
            <p:cNvSpPr>
              <a:spLocks noChangeShapeType="1"/>
            </p:cNvSpPr>
            <p:nvPr/>
          </p:nvSpPr>
          <p:spPr bwMode="auto">
            <a:xfrm rot="16200000" flipH="1">
              <a:off x="1932" y="1592"/>
              <a:ext cx="925" cy="1019"/>
            </a:xfrm>
            <a:prstGeom prst="line">
              <a:avLst/>
            </a:prstGeom>
            <a:noFill/>
            <a:ln w="9525">
              <a:solidFill>
                <a:srgbClr val="FF0000"/>
              </a:solidFill>
              <a:round/>
              <a:headEnd/>
              <a:tailEnd/>
            </a:ln>
          </p:spPr>
          <p:txBody>
            <a:bodyPr wrap="none" anchor="ctr"/>
            <a:lstStyle/>
            <a:p>
              <a:endParaRPr lang="ru-RU"/>
            </a:p>
          </p:txBody>
        </p:sp>
        <p:sp>
          <p:nvSpPr>
            <p:cNvPr id="67950" name="Line 842"/>
            <p:cNvSpPr>
              <a:spLocks noChangeShapeType="1"/>
            </p:cNvSpPr>
            <p:nvPr/>
          </p:nvSpPr>
          <p:spPr bwMode="auto">
            <a:xfrm rot="-5400000">
              <a:off x="1876" y="1597"/>
              <a:ext cx="311" cy="333"/>
            </a:xfrm>
            <a:prstGeom prst="line">
              <a:avLst/>
            </a:prstGeom>
            <a:noFill/>
            <a:ln w="9525">
              <a:solidFill>
                <a:srgbClr val="FF0000"/>
              </a:solidFill>
              <a:round/>
              <a:headEnd/>
              <a:tailEnd/>
            </a:ln>
          </p:spPr>
          <p:txBody>
            <a:bodyPr wrap="none" anchor="ctr"/>
            <a:lstStyle/>
            <a:p>
              <a:endParaRPr lang="ru-RU"/>
            </a:p>
          </p:txBody>
        </p:sp>
        <p:sp>
          <p:nvSpPr>
            <p:cNvPr id="67951" name="Line 843"/>
            <p:cNvSpPr>
              <a:spLocks noChangeShapeType="1"/>
            </p:cNvSpPr>
            <p:nvPr/>
          </p:nvSpPr>
          <p:spPr bwMode="auto">
            <a:xfrm rot="-5400000">
              <a:off x="1951" y="1727"/>
              <a:ext cx="159" cy="74"/>
            </a:xfrm>
            <a:prstGeom prst="line">
              <a:avLst/>
            </a:prstGeom>
            <a:noFill/>
            <a:ln w="9525">
              <a:solidFill>
                <a:srgbClr val="FF0000"/>
              </a:solidFill>
              <a:round/>
              <a:headEnd/>
              <a:tailEnd/>
            </a:ln>
          </p:spPr>
          <p:txBody>
            <a:bodyPr wrap="none" anchor="ctr"/>
            <a:lstStyle/>
            <a:p>
              <a:endParaRPr lang="ru-RU"/>
            </a:p>
          </p:txBody>
        </p:sp>
        <p:sp>
          <p:nvSpPr>
            <p:cNvPr id="67952" name="Line 844"/>
            <p:cNvSpPr>
              <a:spLocks noChangeShapeType="1"/>
            </p:cNvSpPr>
            <p:nvPr/>
          </p:nvSpPr>
          <p:spPr bwMode="auto">
            <a:xfrm rot="16200000" flipV="1">
              <a:off x="1945" y="1739"/>
              <a:ext cx="169" cy="70"/>
            </a:xfrm>
            <a:prstGeom prst="line">
              <a:avLst/>
            </a:prstGeom>
            <a:noFill/>
            <a:ln w="9525">
              <a:solidFill>
                <a:srgbClr val="FF0000"/>
              </a:solidFill>
              <a:round/>
              <a:headEnd/>
              <a:tailEnd/>
            </a:ln>
          </p:spPr>
          <p:txBody>
            <a:bodyPr wrap="none" anchor="ctr"/>
            <a:lstStyle/>
            <a:p>
              <a:endParaRPr lang="ru-RU"/>
            </a:p>
          </p:txBody>
        </p:sp>
        <p:sp>
          <p:nvSpPr>
            <p:cNvPr id="67953" name="Line 845"/>
            <p:cNvSpPr>
              <a:spLocks noChangeShapeType="1"/>
            </p:cNvSpPr>
            <p:nvPr/>
          </p:nvSpPr>
          <p:spPr bwMode="auto">
            <a:xfrm rot="-5400000">
              <a:off x="2000" y="1657"/>
              <a:ext cx="75" cy="212"/>
            </a:xfrm>
            <a:prstGeom prst="line">
              <a:avLst/>
            </a:prstGeom>
            <a:noFill/>
            <a:ln w="9525">
              <a:solidFill>
                <a:srgbClr val="FF0000"/>
              </a:solidFill>
              <a:round/>
              <a:headEnd/>
              <a:tailEnd/>
            </a:ln>
          </p:spPr>
          <p:txBody>
            <a:bodyPr wrap="none" anchor="ctr"/>
            <a:lstStyle/>
            <a:p>
              <a:endParaRPr lang="ru-RU"/>
            </a:p>
          </p:txBody>
        </p:sp>
        <p:sp>
          <p:nvSpPr>
            <p:cNvPr id="67954" name="Line 846"/>
            <p:cNvSpPr>
              <a:spLocks noChangeShapeType="1"/>
            </p:cNvSpPr>
            <p:nvPr/>
          </p:nvSpPr>
          <p:spPr bwMode="auto">
            <a:xfrm rot="16200000" flipH="1">
              <a:off x="1995" y="1652"/>
              <a:ext cx="84" cy="236"/>
            </a:xfrm>
            <a:prstGeom prst="line">
              <a:avLst/>
            </a:prstGeom>
            <a:noFill/>
            <a:ln w="9525">
              <a:solidFill>
                <a:srgbClr val="FF0000"/>
              </a:solidFill>
              <a:round/>
              <a:headEnd/>
              <a:tailEnd/>
            </a:ln>
          </p:spPr>
          <p:txBody>
            <a:bodyPr wrap="none" anchor="ctr"/>
            <a:lstStyle/>
            <a:p>
              <a:endParaRPr lang="ru-RU"/>
            </a:p>
          </p:txBody>
        </p:sp>
      </p:grpSp>
      <p:sp>
        <p:nvSpPr>
          <p:cNvPr id="739151" name="Line 847"/>
          <p:cNvSpPr>
            <a:spLocks noChangeShapeType="1"/>
          </p:cNvSpPr>
          <p:nvPr/>
        </p:nvSpPr>
        <p:spPr bwMode="auto">
          <a:xfrm rot="5400000">
            <a:off x="5603875" y="3862388"/>
            <a:ext cx="520700" cy="495300"/>
          </a:xfrm>
          <a:prstGeom prst="line">
            <a:avLst/>
          </a:prstGeom>
          <a:noFill/>
          <a:ln w="19050">
            <a:solidFill>
              <a:srgbClr val="FF0000"/>
            </a:solidFill>
            <a:round/>
            <a:headEnd type="triangle" w="med" len="med"/>
            <a:tailEnd/>
          </a:ln>
        </p:spPr>
        <p:txBody>
          <a:bodyPr wrap="none" anchor="ctr"/>
          <a:lstStyle/>
          <a:p>
            <a:endParaRPr lang="ru-RU"/>
          </a:p>
        </p:txBody>
      </p:sp>
      <p:grpSp>
        <p:nvGrpSpPr>
          <p:cNvPr id="18" name="Group 848"/>
          <p:cNvGrpSpPr>
            <a:grpSpLocks/>
          </p:cNvGrpSpPr>
          <p:nvPr/>
        </p:nvGrpSpPr>
        <p:grpSpPr bwMode="auto">
          <a:xfrm>
            <a:off x="4181475" y="2846388"/>
            <a:ext cx="1649413" cy="1517650"/>
            <a:chOff x="1865" y="1608"/>
            <a:chExt cx="1039" cy="956"/>
          </a:xfrm>
        </p:grpSpPr>
        <p:sp>
          <p:nvSpPr>
            <p:cNvPr id="67937" name="Oval 849"/>
            <p:cNvSpPr>
              <a:spLocks noChangeArrowheads="1"/>
            </p:cNvSpPr>
            <p:nvPr/>
          </p:nvSpPr>
          <p:spPr bwMode="auto">
            <a:xfrm rot="-5400000">
              <a:off x="1988" y="1728"/>
              <a:ext cx="88" cy="81"/>
            </a:xfrm>
            <a:prstGeom prst="ellipse">
              <a:avLst/>
            </a:prstGeom>
            <a:solidFill>
              <a:srgbClr val="FF0000"/>
            </a:solidFill>
            <a:ln w="9525">
              <a:solidFill>
                <a:srgbClr val="FF0000"/>
              </a:solidFill>
              <a:round/>
              <a:headEnd/>
              <a:tailEnd/>
            </a:ln>
          </p:spPr>
          <p:txBody>
            <a:bodyPr wrap="none" anchor="ctr"/>
            <a:lstStyle/>
            <a:p>
              <a:endParaRPr lang="ru-RU"/>
            </a:p>
          </p:txBody>
        </p:sp>
        <p:sp>
          <p:nvSpPr>
            <p:cNvPr id="67938" name="Line 850"/>
            <p:cNvSpPr>
              <a:spLocks noChangeShapeType="1"/>
            </p:cNvSpPr>
            <p:nvPr/>
          </p:nvSpPr>
          <p:spPr bwMode="auto">
            <a:xfrm rot="-5400000">
              <a:off x="2028" y="1606"/>
              <a:ext cx="0" cy="324"/>
            </a:xfrm>
            <a:prstGeom prst="line">
              <a:avLst/>
            </a:prstGeom>
            <a:noFill/>
            <a:ln w="9525">
              <a:solidFill>
                <a:srgbClr val="FF0000"/>
              </a:solidFill>
              <a:round/>
              <a:headEnd/>
              <a:tailEnd/>
            </a:ln>
          </p:spPr>
          <p:txBody>
            <a:bodyPr wrap="none" anchor="ctr"/>
            <a:lstStyle/>
            <a:p>
              <a:endParaRPr lang="ru-RU"/>
            </a:p>
          </p:txBody>
        </p:sp>
        <p:sp>
          <p:nvSpPr>
            <p:cNvPr id="67939" name="Line 851"/>
            <p:cNvSpPr>
              <a:spLocks noChangeShapeType="1"/>
            </p:cNvSpPr>
            <p:nvPr/>
          </p:nvSpPr>
          <p:spPr bwMode="auto">
            <a:xfrm rot="-5400000">
              <a:off x="1873" y="1772"/>
              <a:ext cx="311" cy="0"/>
            </a:xfrm>
            <a:prstGeom prst="line">
              <a:avLst/>
            </a:prstGeom>
            <a:noFill/>
            <a:ln w="9525">
              <a:solidFill>
                <a:srgbClr val="FF0000"/>
              </a:solidFill>
              <a:round/>
              <a:headEnd/>
              <a:tailEnd/>
            </a:ln>
          </p:spPr>
          <p:txBody>
            <a:bodyPr wrap="none" anchor="ctr"/>
            <a:lstStyle/>
            <a:p>
              <a:endParaRPr lang="ru-RU"/>
            </a:p>
          </p:txBody>
        </p:sp>
        <p:sp>
          <p:nvSpPr>
            <p:cNvPr id="67940" name="Line 852"/>
            <p:cNvSpPr>
              <a:spLocks noChangeShapeType="1"/>
            </p:cNvSpPr>
            <p:nvPr/>
          </p:nvSpPr>
          <p:spPr bwMode="auto">
            <a:xfrm rot="16200000" flipH="1">
              <a:off x="1932" y="1592"/>
              <a:ext cx="925" cy="1019"/>
            </a:xfrm>
            <a:prstGeom prst="line">
              <a:avLst/>
            </a:prstGeom>
            <a:noFill/>
            <a:ln w="9525">
              <a:solidFill>
                <a:srgbClr val="FF0000"/>
              </a:solidFill>
              <a:round/>
              <a:headEnd/>
              <a:tailEnd/>
            </a:ln>
          </p:spPr>
          <p:txBody>
            <a:bodyPr wrap="none" anchor="ctr"/>
            <a:lstStyle/>
            <a:p>
              <a:endParaRPr lang="ru-RU"/>
            </a:p>
          </p:txBody>
        </p:sp>
        <p:sp>
          <p:nvSpPr>
            <p:cNvPr id="67941" name="Line 853"/>
            <p:cNvSpPr>
              <a:spLocks noChangeShapeType="1"/>
            </p:cNvSpPr>
            <p:nvPr/>
          </p:nvSpPr>
          <p:spPr bwMode="auto">
            <a:xfrm rot="-5400000">
              <a:off x="1876" y="1597"/>
              <a:ext cx="311" cy="333"/>
            </a:xfrm>
            <a:prstGeom prst="line">
              <a:avLst/>
            </a:prstGeom>
            <a:noFill/>
            <a:ln w="9525">
              <a:solidFill>
                <a:srgbClr val="FF0000"/>
              </a:solidFill>
              <a:round/>
              <a:headEnd/>
              <a:tailEnd/>
            </a:ln>
          </p:spPr>
          <p:txBody>
            <a:bodyPr wrap="none" anchor="ctr"/>
            <a:lstStyle/>
            <a:p>
              <a:endParaRPr lang="ru-RU"/>
            </a:p>
          </p:txBody>
        </p:sp>
        <p:sp>
          <p:nvSpPr>
            <p:cNvPr id="67942" name="Line 854"/>
            <p:cNvSpPr>
              <a:spLocks noChangeShapeType="1"/>
            </p:cNvSpPr>
            <p:nvPr/>
          </p:nvSpPr>
          <p:spPr bwMode="auto">
            <a:xfrm rot="-5400000">
              <a:off x="1951" y="1727"/>
              <a:ext cx="159" cy="74"/>
            </a:xfrm>
            <a:prstGeom prst="line">
              <a:avLst/>
            </a:prstGeom>
            <a:noFill/>
            <a:ln w="9525">
              <a:solidFill>
                <a:srgbClr val="FF0000"/>
              </a:solidFill>
              <a:round/>
              <a:headEnd/>
              <a:tailEnd/>
            </a:ln>
          </p:spPr>
          <p:txBody>
            <a:bodyPr wrap="none" anchor="ctr"/>
            <a:lstStyle/>
            <a:p>
              <a:endParaRPr lang="ru-RU"/>
            </a:p>
          </p:txBody>
        </p:sp>
        <p:sp>
          <p:nvSpPr>
            <p:cNvPr id="67943" name="Line 855"/>
            <p:cNvSpPr>
              <a:spLocks noChangeShapeType="1"/>
            </p:cNvSpPr>
            <p:nvPr/>
          </p:nvSpPr>
          <p:spPr bwMode="auto">
            <a:xfrm rot="16200000" flipV="1">
              <a:off x="1945" y="1739"/>
              <a:ext cx="169" cy="70"/>
            </a:xfrm>
            <a:prstGeom prst="line">
              <a:avLst/>
            </a:prstGeom>
            <a:noFill/>
            <a:ln w="9525">
              <a:solidFill>
                <a:srgbClr val="FF0000"/>
              </a:solidFill>
              <a:round/>
              <a:headEnd/>
              <a:tailEnd/>
            </a:ln>
          </p:spPr>
          <p:txBody>
            <a:bodyPr wrap="none" anchor="ctr"/>
            <a:lstStyle/>
            <a:p>
              <a:endParaRPr lang="ru-RU"/>
            </a:p>
          </p:txBody>
        </p:sp>
        <p:sp>
          <p:nvSpPr>
            <p:cNvPr id="67944" name="Line 856"/>
            <p:cNvSpPr>
              <a:spLocks noChangeShapeType="1"/>
            </p:cNvSpPr>
            <p:nvPr/>
          </p:nvSpPr>
          <p:spPr bwMode="auto">
            <a:xfrm rot="-5400000">
              <a:off x="2000" y="1657"/>
              <a:ext cx="75" cy="212"/>
            </a:xfrm>
            <a:prstGeom prst="line">
              <a:avLst/>
            </a:prstGeom>
            <a:noFill/>
            <a:ln w="9525">
              <a:solidFill>
                <a:srgbClr val="FF0000"/>
              </a:solidFill>
              <a:round/>
              <a:headEnd/>
              <a:tailEnd/>
            </a:ln>
          </p:spPr>
          <p:txBody>
            <a:bodyPr wrap="none" anchor="ctr"/>
            <a:lstStyle/>
            <a:p>
              <a:endParaRPr lang="ru-RU"/>
            </a:p>
          </p:txBody>
        </p:sp>
        <p:sp>
          <p:nvSpPr>
            <p:cNvPr id="67945" name="Line 857"/>
            <p:cNvSpPr>
              <a:spLocks noChangeShapeType="1"/>
            </p:cNvSpPr>
            <p:nvPr/>
          </p:nvSpPr>
          <p:spPr bwMode="auto">
            <a:xfrm rot="16200000" flipH="1">
              <a:off x="1995" y="1652"/>
              <a:ext cx="84" cy="236"/>
            </a:xfrm>
            <a:prstGeom prst="line">
              <a:avLst/>
            </a:prstGeom>
            <a:noFill/>
            <a:ln w="9525">
              <a:solidFill>
                <a:srgbClr val="FF0000"/>
              </a:solidFill>
              <a:round/>
              <a:headEnd/>
              <a:tailEnd/>
            </a:ln>
          </p:spPr>
          <p:txBody>
            <a:bodyPr wrap="none" anchor="ctr"/>
            <a:lstStyle/>
            <a:p>
              <a:endParaRPr lang="ru-RU"/>
            </a:p>
          </p:txBody>
        </p:sp>
      </p:grpSp>
      <p:grpSp>
        <p:nvGrpSpPr>
          <p:cNvPr id="19" name="Group 858"/>
          <p:cNvGrpSpPr>
            <a:grpSpLocks/>
          </p:cNvGrpSpPr>
          <p:nvPr/>
        </p:nvGrpSpPr>
        <p:grpSpPr bwMode="auto">
          <a:xfrm>
            <a:off x="4400550" y="2851150"/>
            <a:ext cx="1649413" cy="1517650"/>
            <a:chOff x="1865" y="1608"/>
            <a:chExt cx="1039" cy="956"/>
          </a:xfrm>
        </p:grpSpPr>
        <p:sp>
          <p:nvSpPr>
            <p:cNvPr id="67928" name="Oval 859"/>
            <p:cNvSpPr>
              <a:spLocks noChangeArrowheads="1"/>
            </p:cNvSpPr>
            <p:nvPr/>
          </p:nvSpPr>
          <p:spPr bwMode="auto">
            <a:xfrm rot="-5400000">
              <a:off x="1988" y="1728"/>
              <a:ext cx="88" cy="81"/>
            </a:xfrm>
            <a:prstGeom prst="ellipse">
              <a:avLst/>
            </a:prstGeom>
            <a:solidFill>
              <a:srgbClr val="FF0000"/>
            </a:solidFill>
            <a:ln w="9525">
              <a:solidFill>
                <a:srgbClr val="FF0000"/>
              </a:solidFill>
              <a:round/>
              <a:headEnd/>
              <a:tailEnd/>
            </a:ln>
          </p:spPr>
          <p:txBody>
            <a:bodyPr wrap="none" anchor="ctr"/>
            <a:lstStyle/>
            <a:p>
              <a:endParaRPr lang="ru-RU"/>
            </a:p>
          </p:txBody>
        </p:sp>
        <p:sp>
          <p:nvSpPr>
            <p:cNvPr id="67929" name="Line 860"/>
            <p:cNvSpPr>
              <a:spLocks noChangeShapeType="1"/>
            </p:cNvSpPr>
            <p:nvPr/>
          </p:nvSpPr>
          <p:spPr bwMode="auto">
            <a:xfrm rot="-5400000">
              <a:off x="2028" y="1606"/>
              <a:ext cx="0" cy="324"/>
            </a:xfrm>
            <a:prstGeom prst="line">
              <a:avLst/>
            </a:prstGeom>
            <a:noFill/>
            <a:ln w="9525">
              <a:solidFill>
                <a:srgbClr val="FF0000"/>
              </a:solidFill>
              <a:round/>
              <a:headEnd/>
              <a:tailEnd/>
            </a:ln>
          </p:spPr>
          <p:txBody>
            <a:bodyPr wrap="none" anchor="ctr"/>
            <a:lstStyle/>
            <a:p>
              <a:endParaRPr lang="ru-RU"/>
            </a:p>
          </p:txBody>
        </p:sp>
        <p:sp>
          <p:nvSpPr>
            <p:cNvPr id="67930" name="Line 861"/>
            <p:cNvSpPr>
              <a:spLocks noChangeShapeType="1"/>
            </p:cNvSpPr>
            <p:nvPr/>
          </p:nvSpPr>
          <p:spPr bwMode="auto">
            <a:xfrm rot="-5400000">
              <a:off x="1873" y="1772"/>
              <a:ext cx="311" cy="0"/>
            </a:xfrm>
            <a:prstGeom prst="line">
              <a:avLst/>
            </a:prstGeom>
            <a:noFill/>
            <a:ln w="9525">
              <a:solidFill>
                <a:srgbClr val="FF0000"/>
              </a:solidFill>
              <a:round/>
              <a:headEnd/>
              <a:tailEnd/>
            </a:ln>
          </p:spPr>
          <p:txBody>
            <a:bodyPr wrap="none" anchor="ctr"/>
            <a:lstStyle/>
            <a:p>
              <a:endParaRPr lang="ru-RU"/>
            </a:p>
          </p:txBody>
        </p:sp>
        <p:sp>
          <p:nvSpPr>
            <p:cNvPr id="67931" name="Line 862"/>
            <p:cNvSpPr>
              <a:spLocks noChangeShapeType="1"/>
            </p:cNvSpPr>
            <p:nvPr/>
          </p:nvSpPr>
          <p:spPr bwMode="auto">
            <a:xfrm rot="16200000" flipH="1">
              <a:off x="1932" y="1592"/>
              <a:ext cx="925" cy="1019"/>
            </a:xfrm>
            <a:prstGeom prst="line">
              <a:avLst/>
            </a:prstGeom>
            <a:noFill/>
            <a:ln w="9525">
              <a:solidFill>
                <a:srgbClr val="FF0000"/>
              </a:solidFill>
              <a:round/>
              <a:headEnd/>
              <a:tailEnd/>
            </a:ln>
          </p:spPr>
          <p:txBody>
            <a:bodyPr wrap="none" anchor="ctr"/>
            <a:lstStyle/>
            <a:p>
              <a:endParaRPr lang="ru-RU"/>
            </a:p>
          </p:txBody>
        </p:sp>
        <p:sp>
          <p:nvSpPr>
            <p:cNvPr id="67932" name="Line 863"/>
            <p:cNvSpPr>
              <a:spLocks noChangeShapeType="1"/>
            </p:cNvSpPr>
            <p:nvPr/>
          </p:nvSpPr>
          <p:spPr bwMode="auto">
            <a:xfrm rot="-5400000">
              <a:off x="1876" y="1597"/>
              <a:ext cx="311" cy="333"/>
            </a:xfrm>
            <a:prstGeom prst="line">
              <a:avLst/>
            </a:prstGeom>
            <a:noFill/>
            <a:ln w="9525">
              <a:solidFill>
                <a:srgbClr val="FF0000"/>
              </a:solidFill>
              <a:round/>
              <a:headEnd/>
              <a:tailEnd/>
            </a:ln>
          </p:spPr>
          <p:txBody>
            <a:bodyPr wrap="none" anchor="ctr"/>
            <a:lstStyle/>
            <a:p>
              <a:endParaRPr lang="ru-RU"/>
            </a:p>
          </p:txBody>
        </p:sp>
        <p:sp>
          <p:nvSpPr>
            <p:cNvPr id="67933" name="Line 864"/>
            <p:cNvSpPr>
              <a:spLocks noChangeShapeType="1"/>
            </p:cNvSpPr>
            <p:nvPr/>
          </p:nvSpPr>
          <p:spPr bwMode="auto">
            <a:xfrm rot="-5400000">
              <a:off x="1951" y="1727"/>
              <a:ext cx="159" cy="74"/>
            </a:xfrm>
            <a:prstGeom prst="line">
              <a:avLst/>
            </a:prstGeom>
            <a:noFill/>
            <a:ln w="9525">
              <a:solidFill>
                <a:srgbClr val="FF0000"/>
              </a:solidFill>
              <a:round/>
              <a:headEnd/>
              <a:tailEnd/>
            </a:ln>
          </p:spPr>
          <p:txBody>
            <a:bodyPr wrap="none" anchor="ctr"/>
            <a:lstStyle/>
            <a:p>
              <a:endParaRPr lang="ru-RU"/>
            </a:p>
          </p:txBody>
        </p:sp>
        <p:sp>
          <p:nvSpPr>
            <p:cNvPr id="67934" name="Line 865"/>
            <p:cNvSpPr>
              <a:spLocks noChangeShapeType="1"/>
            </p:cNvSpPr>
            <p:nvPr/>
          </p:nvSpPr>
          <p:spPr bwMode="auto">
            <a:xfrm rot="16200000" flipV="1">
              <a:off x="1945" y="1739"/>
              <a:ext cx="169" cy="70"/>
            </a:xfrm>
            <a:prstGeom prst="line">
              <a:avLst/>
            </a:prstGeom>
            <a:noFill/>
            <a:ln w="9525">
              <a:solidFill>
                <a:srgbClr val="FF0000"/>
              </a:solidFill>
              <a:round/>
              <a:headEnd/>
              <a:tailEnd/>
            </a:ln>
          </p:spPr>
          <p:txBody>
            <a:bodyPr wrap="none" anchor="ctr"/>
            <a:lstStyle/>
            <a:p>
              <a:endParaRPr lang="ru-RU"/>
            </a:p>
          </p:txBody>
        </p:sp>
        <p:sp>
          <p:nvSpPr>
            <p:cNvPr id="67935" name="Line 866"/>
            <p:cNvSpPr>
              <a:spLocks noChangeShapeType="1"/>
            </p:cNvSpPr>
            <p:nvPr/>
          </p:nvSpPr>
          <p:spPr bwMode="auto">
            <a:xfrm rot="-5400000">
              <a:off x="2000" y="1657"/>
              <a:ext cx="75" cy="212"/>
            </a:xfrm>
            <a:prstGeom prst="line">
              <a:avLst/>
            </a:prstGeom>
            <a:noFill/>
            <a:ln w="9525">
              <a:solidFill>
                <a:srgbClr val="FF0000"/>
              </a:solidFill>
              <a:round/>
              <a:headEnd/>
              <a:tailEnd/>
            </a:ln>
          </p:spPr>
          <p:txBody>
            <a:bodyPr wrap="none" anchor="ctr"/>
            <a:lstStyle/>
            <a:p>
              <a:endParaRPr lang="ru-RU"/>
            </a:p>
          </p:txBody>
        </p:sp>
        <p:sp>
          <p:nvSpPr>
            <p:cNvPr id="67936" name="Line 867"/>
            <p:cNvSpPr>
              <a:spLocks noChangeShapeType="1"/>
            </p:cNvSpPr>
            <p:nvPr/>
          </p:nvSpPr>
          <p:spPr bwMode="auto">
            <a:xfrm rot="16200000" flipH="1">
              <a:off x="1995" y="1652"/>
              <a:ext cx="84" cy="236"/>
            </a:xfrm>
            <a:prstGeom prst="line">
              <a:avLst/>
            </a:prstGeom>
            <a:noFill/>
            <a:ln w="9525">
              <a:solidFill>
                <a:srgbClr val="FF0000"/>
              </a:solidFill>
              <a:round/>
              <a:headEnd/>
              <a:tailEnd/>
            </a:ln>
          </p:spPr>
          <p:txBody>
            <a:bodyPr wrap="none" anchor="ctr"/>
            <a:lstStyle/>
            <a:p>
              <a:endParaRPr lang="ru-RU"/>
            </a:p>
          </p:txBody>
        </p:sp>
      </p:grpSp>
      <p:sp>
        <p:nvSpPr>
          <p:cNvPr id="739172" name="Line 868"/>
          <p:cNvSpPr>
            <a:spLocks noChangeShapeType="1"/>
          </p:cNvSpPr>
          <p:nvPr/>
        </p:nvSpPr>
        <p:spPr bwMode="auto">
          <a:xfrm rot="5400000">
            <a:off x="5827713" y="3857625"/>
            <a:ext cx="520700" cy="495300"/>
          </a:xfrm>
          <a:prstGeom prst="line">
            <a:avLst/>
          </a:prstGeom>
          <a:noFill/>
          <a:ln w="19050">
            <a:solidFill>
              <a:srgbClr val="FF0000"/>
            </a:solidFill>
            <a:round/>
            <a:headEnd type="triangle" w="med" len="med"/>
            <a:tailEnd/>
          </a:ln>
        </p:spPr>
        <p:txBody>
          <a:bodyPr wrap="none" anchor="ctr"/>
          <a:lstStyle/>
          <a:p>
            <a:endParaRPr lang="ru-RU"/>
          </a:p>
        </p:txBody>
      </p:sp>
      <p:sp>
        <p:nvSpPr>
          <p:cNvPr id="739173" name="Line 869"/>
          <p:cNvSpPr>
            <a:spLocks noChangeShapeType="1"/>
          </p:cNvSpPr>
          <p:nvPr/>
        </p:nvSpPr>
        <p:spPr bwMode="auto">
          <a:xfrm rot="5400000">
            <a:off x="6046788" y="3862388"/>
            <a:ext cx="520700" cy="495300"/>
          </a:xfrm>
          <a:prstGeom prst="line">
            <a:avLst/>
          </a:prstGeom>
          <a:noFill/>
          <a:ln w="19050">
            <a:solidFill>
              <a:srgbClr val="FF0000"/>
            </a:solidFill>
            <a:round/>
            <a:headEnd type="triangle" w="med" len="med"/>
            <a:tailEnd/>
          </a:ln>
        </p:spPr>
        <p:txBody>
          <a:bodyPr wrap="none" anchor="ctr"/>
          <a:lstStyle/>
          <a:p>
            <a:endParaRPr lang="ru-RU"/>
          </a:p>
        </p:txBody>
      </p:sp>
      <p:grpSp>
        <p:nvGrpSpPr>
          <p:cNvPr id="20" name="Group 870"/>
          <p:cNvGrpSpPr>
            <a:grpSpLocks/>
          </p:cNvGrpSpPr>
          <p:nvPr/>
        </p:nvGrpSpPr>
        <p:grpSpPr bwMode="auto">
          <a:xfrm>
            <a:off x="171450" y="2755900"/>
            <a:ext cx="1625600" cy="1995488"/>
            <a:chOff x="108" y="1736"/>
            <a:chExt cx="1024" cy="1257"/>
          </a:xfrm>
        </p:grpSpPr>
        <p:sp>
          <p:nvSpPr>
            <p:cNvPr id="67873" name="Rectangle 871"/>
            <p:cNvSpPr>
              <a:spLocks noChangeArrowheads="1"/>
            </p:cNvSpPr>
            <p:nvPr/>
          </p:nvSpPr>
          <p:spPr bwMode="auto">
            <a:xfrm>
              <a:off x="357" y="2762"/>
              <a:ext cx="487" cy="231"/>
            </a:xfrm>
            <a:prstGeom prst="rect">
              <a:avLst/>
            </a:prstGeom>
            <a:noFill/>
            <a:ln w="9525">
              <a:noFill/>
              <a:miter lim="800000"/>
              <a:headEnd/>
              <a:tailEnd/>
            </a:ln>
          </p:spPr>
          <p:txBody>
            <a:bodyPr wrap="none" lIns="92075" tIns="46038" rIns="92075" bIns="46038">
              <a:spAutoFit/>
            </a:bodyPr>
            <a:lstStyle/>
            <a:p>
              <a:r>
                <a:rPr lang="en-US">
                  <a:solidFill>
                    <a:schemeClr val="tx2"/>
                  </a:solidFill>
                </a:rPr>
                <a:t>Sample</a:t>
              </a:r>
            </a:p>
          </p:txBody>
        </p:sp>
        <p:grpSp>
          <p:nvGrpSpPr>
            <p:cNvPr id="67874" name="Group 872"/>
            <p:cNvGrpSpPr>
              <a:grpSpLocks/>
            </p:cNvGrpSpPr>
            <p:nvPr/>
          </p:nvGrpSpPr>
          <p:grpSpPr bwMode="auto">
            <a:xfrm>
              <a:off x="108" y="1736"/>
              <a:ext cx="1024" cy="1079"/>
              <a:chOff x="108" y="1736"/>
              <a:chExt cx="1024" cy="1079"/>
            </a:xfrm>
          </p:grpSpPr>
          <p:sp>
            <p:nvSpPr>
              <p:cNvPr id="67875" name="Oval 873"/>
              <p:cNvSpPr>
                <a:spLocks noChangeArrowheads="1"/>
              </p:cNvSpPr>
              <p:nvPr/>
            </p:nvSpPr>
            <p:spPr bwMode="auto">
              <a:xfrm rot="-480000" flipH="1" flipV="1">
                <a:off x="636" y="2127"/>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76" name="Oval 874"/>
              <p:cNvSpPr>
                <a:spLocks noChangeArrowheads="1"/>
              </p:cNvSpPr>
              <p:nvPr/>
            </p:nvSpPr>
            <p:spPr bwMode="auto">
              <a:xfrm rot="-480000">
                <a:off x="238" y="2403"/>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77" name="Oval 875"/>
              <p:cNvSpPr>
                <a:spLocks noChangeArrowheads="1"/>
              </p:cNvSpPr>
              <p:nvPr/>
            </p:nvSpPr>
            <p:spPr bwMode="auto">
              <a:xfrm rot="-480000">
                <a:off x="228" y="2474"/>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78" name="Oval 876"/>
              <p:cNvSpPr>
                <a:spLocks noChangeArrowheads="1"/>
              </p:cNvSpPr>
              <p:nvPr/>
            </p:nvSpPr>
            <p:spPr bwMode="auto">
              <a:xfrm rot="-480000" flipH="1" flipV="1">
                <a:off x="168" y="2129"/>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79" name="Oval 877"/>
              <p:cNvSpPr>
                <a:spLocks noChangeArrowheads="1"/>
              </p:cNvSpPr>
              <p:nvPr/>
            </p:nvSpPr>
            <p:spPr bwMode="auto">
              <a:xfrm rot="-480000" flipH="1" flipV="1">
                <a:off x="553" y="2214"/>
                <a:ext cx="150" cy="12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80" name="Oval 878"/>
              <p:cNvSpPr>
                <a:spLocks noChangeArrowheads="1"/>
              </p:cNvSpPr>
              <p:nvPr/>
            </p:nvSpPr>
            <p:spPr bwMode="auto">
              <a:xfrm rot="-480000">
                <a:off x="115" y="2606"/>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81" name="Oval 879"/>
              <p:cNvSpPr>
                <a:spLocks noChangeArrowheads="1"/>
              </p:cNvSpPr>
              <p:nvPr/>
            </p:nvSpPr>
            <p:spPr bwMode="auto">
              <a:xfrm rot="-480000" flipH="1" flipV="1">
                <a:off x="228" y="2680"/>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82" name="Oval 880"/>
              <p:cNvSpPr>
                <a:spLocks noChangeArrowheads="1"/>
              </p:cNvSpPr>
              <p:nvPr/>
            </p:nvSpPr>
            <p:spPr bwMode="auto">
              <a:xfrm flipH="1" flipV="1">
                <a:off x="182" y="2189"/>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83" name="Oval 881"/>
              <p:cNvSpPr>
                <a:spLocks noChangeArrowheads="1"/>
              </p:cNvSpPr>
              <p:nvPr/>
            </p:nvSpPr>
            <p:spPr bwMode="auto">
              <a:xfrm rot="-480000" flipH="1" flipV="1">
                <a:off x="840" y="2297"/>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84" name="Oval 882"/>
              <p:cNvSpPr>
                <a:spLocks noChangeArrowheads="1"/>
              </p:cNvSpPr>
              <p:nvPr/>
            </p:nvSpPr>
            <p:spPr bwMode="auto">
              <a:xfrm rot="-480000">
                <a:off x="747" y="2642"/>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85" name="Oval 883"/>
              <p:cNvSpPr>
                <a:spLocks noChangeArrowheads="1"/>
              </p:cNvSpPr>
              <p:nvPr/>
            </p:nvSpPr>
            <p:spPr bwMode="auto">
              <a:xfrm rot="-480000">
                <a:off x="770" y="2375"/>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86" name="Oval 884"/>
              <p:cNvSpPr>
                <a:spLocks noChangeArrowheads="1"/>
              </p:cNvSpPr>
              <p:nvPr/>
            </p:nvSpPr>
            <p:spPr bwMode="auto">
              <a:xfrm rot="-480000">
                <a:off x="589" y="2438"/>
                <a:ext cx="150" cy="12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87" name="Oval 885"/>
              <p:cNvSpPr>
                <a:spLocks noChangeArrowheads="1"/>
              </p:cNvSpPr>
              <p:nvPr/>
            </p:nvSpPr>
            <p:spPr bwMode="auto">
              <a:xfrm>
                <a:off x="510" y="2265"/>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88" name="Oval 886"/>
              <p:cNvSpPr>
                <a:spLocks noChangeArrowheads="1"/>
              </p:cNvSpPr>
              <p:nvPr/>
            </p:nvSpPr>
            <p:spPr bwMode="auto">
              <a:xfrm rot="-480000">
                <a:off x="132" y="2498"/>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89" name="Oval 887"/>
              <p:cNvSpPr>
                <a:spLocks noChangeArrowheads="1"/>
              </p:cNvSpPr>
              <p:nvPr/>
            </p:nvSpPr>
            <p:spPr bwMode="auto">
              <a:xfrm rot="-480000">
                <a:off x="451" y="2632"/>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90" name="Oval 888"/>
              <p:cNvSpPr>
                <a:spLocks noChangeArrowheads="1"/>
              </p:cNvSpPr>
              <p:nvPr/>
            </p:nvSpPr>
            <p:spPr bwMode="auto">
              <a:xfrm rot="-480000">
                <a:off x="259" y="2558"/>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91" name="Oval 889"/>
              <p:cNvSpPr>
                <a:spLocks noChangeArrowheads="1"/>
              </p:cNvSpPr>
              <p:nvPr/>
            </p:nvSpPr>
            <p:spPr bwMode="auto">
              <a:xfrm rot="-480000">
                <a:off x="453" y="2486"/>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92" name="Oval 890"/>
              <p:cNvSpPr>
                <a:spLocks noChangeArrowheads="1"/>
              </p:cNvSpPr>
              <p:nvPr/>
            </p:nvSpPr>
            <p:spPr bwMode="auto">
              <a:xfrm rot="-480000">
                <a:off x="600" y="2666"/>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93" name="Oval 891"/>
              <p:cNvSpPr>
                <a:spLocks noChangeArrowheads="1"/>
              </p:cNvSpPr>
              <p:nvPr/>
            </p:nvSpPr>
            <p:spPr bwMode="auto">
              <a:xfrm rot="-480000">
                <a:off x="638" y="2589"/>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94" name="Oval 892"/>
              <p:cNvSpPr>
                <a:spLocks noChangeArrowheads="1"/>
              </p:cNvSpPr>
              <p:nvPr/>
            </p:nvSpPr>
            <p:spPr bwMode="auto">
              <a:xfrm rot="-480000">
                <a:off x="421" y="2398"/>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95" name="Oval 893"/>
              <p:cNvSpPr>
                <a:spLocks noChangeArrowheads="1"/>
              </p:cNvSpPr>
              <p:nvPr/>
            </p:nvSpPr>
            <p:spPr bwMode="auto">
              <a:xfrm>
                <a:off x="866" y="2427"/>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96" name="Oval 894"/>
              <p:cNvSpPr>
                <a:spLocks noChangeArrowheads="1"/>
              </p:cNvSpPr>
              <p:nvPr/>
            </p:nvSpPr>
            <p:spPr bwMode="auto">
              <a:xfrm rot="-480000">
                <a:off x="936" y="2581"/>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97" name="Oval 895"/>
              <p:cNvSpPr>
                <a:spLocks noChangeArrowheads="1"/>
              </p:cNvSpPr>
              <p:nvPr/>
            </p:nvSpPr>
            <p:spPr bwMode="auto">
              <a:xfrm rot="-480000">
                <a:off x="768" y="2456"/>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98" name="Oval 896"/>
              <p:cNvSpPr>
                <a:spLocks noChangeArrowheads="1"/>
              </p:cNvSpPr>
              <p:nvPr/>
            </p:nvSpPr>
            <p:spPr bwMode="auto">
              <a:xfrm>
                <a:off x="338" y="2475"/>
                <a:ext cx="64" cy="64"/>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99" name="Oval 897"/>
              <p:cNvSpPr>
                <a:spLocks noChangeArrowheads="1"/>
              </p:cNvSpPr>
              <p:nvPr/>
            </p:nvSpPr>
            <p:spPr bwMode="auto">
              <a:xfrm rot="-480000">
                <a:off x="708" y="2543"/>
                <a:ext cx="56" cy="47"/>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00" name="Oval 898"/>
              <p:cNvSpPr>
                <a:spLocks noChangeArrowheads="1"/>
              </p:cNvSpPr>
              <p:nvPr/>
            </p:nvSpPr>
            <p:spPr bwMode="auto">
              <a:xfrm rot="-480000">
                <a:off x="888" y="2713"/>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01" name="Oval 899"/>
              <p:cNvSpPr>
                <a:spLocks noChangeArrowheads="1"/>
              </p:cNvSpPr>
              <p:nvPr/>
            </p:nvSpPr>
            <p:spPr bwMode="auto">
              <a:xfrm rot="-480000">
                <a:off x="408" y="2353"/>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02" name="Oval 900"/>
              <p:cNvSpPr>
                <a:spLocks noChangeArrowheads="1"/>
              </p:cNvSpPr>
              <p:nvPr/>
            </p:nvSpPr>
            <p:spPr bwMode="auto">
              <a:xfrm rot="-480000">
                <a:off x="528" y="2709"/>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03" name="Oval 901"/>
              <p:cNvSpPr>
                <a:spLocks noChangeArrowheads="1"/>
              </p:cNvSpPr>
              <p:nvPr/>
            </p:nvSpPr>
            <p:spPr bwMode="auto">
              <a:xfrm rot="-480000">
                <a:off x="922" y="2383"/>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04" name="Oval 902"/>
              <p:cNvSpPr>
                <a:spLocks noChangeArrowheads="1"/>
              </p:cNvSpPr>
              <p:nvPr/>
            </p:nvSpPr>
            <p:spPr bwMode="auto">
              <a:xfrm rot="-480000">
                <a:off x="1060" y="2633"/>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05" name="Oval 903"/>
              <p:cNvSpPr>
                <a:spLocks noChangeArrowheads="1"/>
              </p:cNvSpPr>
              <p:nvPr/>
            </p:nvSpPr>
            <p:spPr bwMode="auto">
              <a:xfrm rot="-480000">
                <a:off x="276" y="2325"/>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06" name="Oval 904"/>
              <p:cNvSpPr>
                <a:spLocks noChangeArrowheads="1"/>
              </p:cNvSpPr>
              <p:nvPr/>
            </p:nvSpPr>
            <p:spPr bwMode="auto">
              <a:xfrm rot="-480000">
                <a:off x="714" y="2267"/>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07" name="Oval 905"/>
              <p:cNvSpPr>
                <a:spLocks noChangeArrowheads="1"/>
              </p:cNvSpPr>
              <p:nvPr/>
            </p:nvSpPr>
            <p:spPr bwMode="auto">
              <a:xfrm rot="-480000" flipH="1" flipV="1">
                <a:off x="573" y="1950"/>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08" name="Oval 906"/>
              <p:cNvSpPr>
                <a:spLocks noChangeArrowheads="1"/>
              </p:cNvSpPr>
              <p:nvPr/>
            </p:nvSpPr>
            <p:spPr bwMode="auto">
              <a:xfrm rot="-480000" flipH="1" flipV="1">
                <a:off x="794" y="1979"/>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09" name="Oval 907"/>
              <p:cNvSpPr>
                <a:spLocks noChangeArrowheads="1"/>
              </p:cNvSpPr>
              <p:nvPr/>
            </p:nvSpPr>
            <p:spPr bwMode="auto">
              <a:xfrm flipH="1" flipV="1">
                <a:off x="774" y="2147"/>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10" name="Oval 908"/>
              <p:cNvSpPr>
                <a:spLocks noChangeArrowheads="1"/>
              </p:cNvSpPr>
              <p:nvPr/>
            </p:nvSpPr>
            <p:spPr bwMode="auto">
              <a:xfrm rot="-480000" flipH="1" flipV="1">
                <a:off x="469" y="1842"/>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11" name="Oval 909"/>
              <p:cNvSpPr>
                <a:spLocks noChangeArrowheads="1"/>
              </p:cNvSpPr>
              <p:nvPr/>
            </p:nvSpPr>
            <p:spPr bwMode="auto">
              <a:xfrm rot="-480000" flipH="1" flipV="1">
                <a:off x="283" y="1736"/>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12" name="Oval 910"/>
              <p:cNvSpPr>
                <a:spLocks noChangeArrowheads="1"/>
              </p:cNvSpPr>
              <p:nvPr/>
            </p:nvSpPr>
            <p:spPr bwMode="auto">
              <a:xfrm rot="-480000" flipH="1" flipV="1">
                <a:off x="566" y="2287"/>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13" name="Oval 911"/>
              <p:cNvSpPr>
                <a:spLocks noChangeArrowheads="1"/>
              </p:cNvSpPr>
              <p:nvPr/>
            </p:nvSpPr>
            <p:spPr bwMode="auto">
              <a:xfrm rot="-480000" flipH="1" flipV="1">
                <a:off x="469" y="2134"/>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14" name="Oval 912"/>
              <p:cNvSpPr>
                <a:spLocks noChangeArrowheads="1"/>
              </p:cNvSpPr>
              <p:nvPr/>
            </p:nvSpPr>
            <p:spPr bwMode="auto">
              <a:xfrm rot="-480000" flipH="1" flipV="1">
                <a:off x="408" y="2230"/>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15" name="Oval 913"/>
              <p:cNvSpPr>
                <a:spLocks noChangeArrowheads="1"/>
              </p:cNvSpPr>
              <p:nvPr/>
            </p:nvSpPr>
            <p:spPr bwMode="auto">
              <a:xfrm flipH="1" flipV="1">
                <a:off x="362" y="1917"/>
                <a:ext cx="64" cy="64"/>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16" name="Oval 914"/>
              <p:cNvSpPr>
                <a:spLocks noChangeArrowheads="1"/>
              </p:cNvSpPr>
              <p:nvPr/>
            </p:nvSpPr>
            <p:spPr bwMode="auto">
              <a:xfrm rot="-480000" flipH="1" flipV="1">
                <a:off x="732" y="1866"/>
                <a:ext cx="56" cy="47"/>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17" name="Oval 915"/>
              <p:cNvSpPr>
                <a:spLocks noChangeArrowheads="1"/>
              </p:cNvSpPr>
              <p:nvPr/>
            </p:nvSpPr>
            <p:spPr bwMode="auto">
              <a:xfrm rot="-480000" flipH="1" flipV="1">
                <a:off x="262" y="1951"/>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18" name="Oval 916"/>
              <p:cNvSpPr>
                <a:spLocks noChangeArrowheads="1"/>
              </p:cNvSpPr>
              <p:nvPr/>
            </p:nvSpPr>
            <p:spPr bwMode="auto">
              <a:xfrm rot="-480000" flipH="1" flipV="1">
                <a:off x="432" y="2043"/>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19" name="Oval 917"/>
              <p:cNvSpPr>
                <a:spLocks noChangeArrowheads="1"/>
              </p:cNvSpPr>
              <p:nvPr/>
            </p:nvSpPr>
            <p:spPr bwMode="auto">
              <a:xfrm rot="-480000" flipH="1" flipV="1">
                <a:off x="570" y="1783"/>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920" name="Oval 918"/>
              <p:cNvSpPr>
                <a:spLocks noChangeArrowheads="1"/>
              </p:cNvSpPr>
              <p:nvPr/>
            </p:nvSpPr>
            <p:spPr bwMode="auto">
              <a:xfrm rot="-480000" flipH="1" flipV="1">
                <a:off x="904" y="2219"/>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1" name="Oval 919"/>
              <p:cNvSpPr>
                <a:spLocks noChangeArrowheads="1"/>
              </p:cNvSpPr>
              <p:nvPr/>
            </p:nvSpPr>
            <p:spPr bwMode="auto">
              <a:xfrm rot="-480000" flipH="1" flipV="1">
                <a:off x="336" y="2203"/>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2" name="Oval 920"/>
              <p:cNvSpPr>
                <a:spLocks noChangeArrowheads="1"/>
              </p:cNvSpPr>
              <p:nvPr/>
            </p:nvSpPr>
            <p:spPr bwMode="auto">
              <a:xfrm rot="-480000" flipH="1" flipV="1">
                <a:off x="750" y="2135"/>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3" name="Oval 921"/>
              <p:cNvSpPr>
                <a:spLocks noChangeArrowheads="1"/>
              </p:cNvSpPr>
              <p:nvPr/>
            </p:nvSpPr>
            <p:spPr bwMode="auto">
              <a:xfrm rot="480000" flipH="1">
                <a:off x="108" y="2294"/>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4" name="Oval 922"/>
              <p:cNvSpPr>
                <a:spLocks noChangeArrowheads="1"/>
              </p:cNvSpPr>
              <p:nvPr/>
            </p:nvSpPr>
            <p:spPr bwMode="auto">
              <a:xfrm rot="-480000" flipH="1" flipV="1">
                <a:off x="373" y="1815"/>
                <a:ext cx="89" cy="71"/>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5" name="Oval 923"/>
              <p:cNvSpPr>
                <a:spLocks noChangeArrowheads="1"/>
              </p:cNvSpPr>
              <p:nvPr/>
            </p:nvSpPr>
            <p:spPr bwMode="auto">
              <a:xfrm rot="-480000" flipH="1" flipV="1">
                <a:off x="667" y="1914"/>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6" name="Oval 924"/>
              <p:cNvSpPr>
                <a:spLocks noChangeArrowheads="1"/>
              </p:cNvSpPr>
              <p:nvPr/>
            </p:nvSpPr>
            <p:spPr bwMode="auto">
              <a:xfrm rot="-480000" flipH="1" flipV="1">
                <a:off x="571" y="1818"/>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927" name="Oval 925"/>
              <p:cNvSpPr>
                <a:spLocks noChangeArrowheads="1"/>
              </p:cNvSpPr>
              <p:nvPr/>
            </p:nvSpPr>
            <p:spPr bwMode="auto">
              <a:xfrm rot="-480000" flipH="1" flipV="1">
                <a:off x="915" y="2128"/>
                <a:ext cx="64" cy="58"/>
              </a:xfrm>
              <a:prstGeom prst="ellipse">
                <a:avLst/>
              </a:prstGeom>
              <a:solidFill>
                <a:srgbClr val="6699FF"/>
              </a:solidFill>
              <a:ln w="12700">
                <a:solidFill>
                  <a:schemeClr val="tx1"/>
                </a:solidFill>
                <a:round/>
                <a:headEnd/>
                <a:tailEnd/>
              </a:ln>
            </p:spPr>
            <p:txBody>
              <a:bodyPr wrap="none" anchor="ctr"/>
              <a:lstStyle/>
              <a:p>
                <a:endParaRPr lang="ru-RU"/>
              </a:p>
            </p:txBody>
          </p:sp>
        </p:grpSp>
      </p:grpSp>
      <p:sp>
        <p:nvSpPr>
          <p:cNvPr id="739230" name="Oval 926"/>
          <p:cNvSpPr>
            <a:spLocks noChangeArrowheads="1"/>
          </p:cNvSpPr>
          <p:nvPr/>
        </p:nvSpPr>
        <p:spPr bwMode="auto">
          <a:xfrm rot="-480000" flipH="1" flipV="1">
            <a:off x="320675" y="3436938"/>
            <a:ext cx="163513" cy="166687"/>
          </a:xfrm>
          <a:prstGeom prst="ellipse">
            <a:avLst/>
          </a:prstGeom>
          <a:solidFill>
            <a:srgbClr val="FFCC00"/>
          </a:solidFill>
          <a:ln w="12700">
            <a:solidFill>
              <a:schemeClr val="tx1"/>
            </a:solidFill>
            <a:round/>
            <a:headEnd/>
            <a:tailEnd/>
          </a:ln>
        </p:spPr>
        <p:txBody>
          <a:bodyPr wrap="none" anchor="ctr"/>
          <a:lstStyle/>
          <a:p>
            <a:endParaRPr lang="ru-RU"/>
          </a:p>
        </p:txBody>
      </p:sp>
      <p:sp>
        <p:nvSpPr>
          <p:cNvPr id="739231" name="Oval 927"/>
          <p:cNvSpPr>
            <a:spLocks noChangeArrowheads="1"/>
          </p:cNvSpPr>
          <p:nvPr/>
        </p:nvSpPr>
        <p:spPr bwMode="auto">
          <a:xfrm rot="-480000" flipH="1" flipV="1">
            <a:off x="795338" y="3844925"/>
            <a:ext cx="238125" cy="203200"/>
          </a:xfrm>
          <a:prstGeom prst="ellipse">
            <a:avLst/>
          </a:prstGeom>
          <a:solidFill>
            <a:srgbClr val="00FFFF"/>
          </a:solidFill>
          <a:ln w="12700">
            <a:solidFill>
              <a:schemeClr val="tx1"/>
            </a:solidFill>
            <a:round/>
            <a:headEnd/>
            <a:tailEnd/>
          </a:ln>
        </p:spPr>
        <p:txBody>
          <a:bodyPr wrap="none" anchor="ctr"/>
          <a:lstStyle/>
          <a:p>
            <a:endParaRPr lang="ru-RU"/>
          </a:p>
        </p:txBody>
      </p:sp>
      <p:sp>
        <p:nvSpPr>
          <p:cNvPr id="739232" name="Oval 928"/>
          <p:cNvSpPr>
            <a:spLocks noChangeArrowheads="1"/>
          </p:cNvSpPr>
          <p:nvPr/>
        </p:nvSpPr>
        <p:spPr bwMode="auto">
          <a:xfrm rot="-480000" flipH="1" flipV="1">
            <a:off x="361950" y="4165600"/>
            <a:ext cx="187325" cy="161925"/>
          </a:xfrm>
          <a:prstGeom prst="ellipse">
            <a:avLst/>
          </a:prstGeom>
          <a:solidFill>
            <a:srgbClr val="000000"/>
          </a:solidFill>
          <a:ln w="12700">
            <a:solidFill>
              <a:schemeClr val="tx1"/>
            </a:solidFill>
            <a:round/>
            <a:headEnd/>
            <a:tailEnd/>
          </a:ln>
        </p:spPr>
        <p:txBody>
          <a:bodyPr wrap="none" anchor="ctr"/>
          <a:lstStyle/>
          <a:p>
            <a:endParaRPr lang="ru-RU"/>
          </a:p>
        </p:txBody>
      </p:sp>
      <p:sp>
        <p:nvSpPr>
          <p:cNvPr id="739233" name="AutoShape 929"/>
          <p:cNvSpPr>
            <a:spLocks noChangeArrowheads="1"/>
          </p:cNvSpPr>
          <p:nvPr/>
        </p:nvSpPr>
        <p:spPr bwMode="auto">
          <a:xfrm rot="-6574680" flipH="1" flipV="1">
            <a:off x="2178844" y="5012532"/>
            <a:ext cx="495300" cy="1668462"/>
          </a:xfrm>
          <a:prstGeom prst="curvedLeftArrow">
            <a:avLst>
              <a:gd name="adj1" fmla="val 47238"/>
              <a:gd name="adj2" fmla="val 150666"/>
              <a:gd name="adj3" fmla="val 58454"/>
            </a:avLst>
          </a:prstGeom>
          <a:gradFill rotWithShape="0">
            <a:gsLst>
              <a:gs pos="0">
                <a:srgbClr val="990000"/>
              </a:gs>
              <a:gs pos="100000">
                <a:srgbClr val="0A0000"/>
              </a:gs>
            </a:gsLst>
            <a:lin ang="5400000" scaled="1"/>
          </a:gradFill>
          <a:ln w="12700">
            <a:solidFill>
              <a:schemeClr val="tx1"/>
            </a:solidFill>
            <a:miter lim="800000"/>
            <a:headEnd type="none" w="sm" len="sm"/>
            <a:tailEnd type="none" w="sm" len="sm"/>
          </a:ln>
        </p:spPr>
        <p:txBody>
          <a:bodyPr wrap="none" anchor="ctr"/>
          <a:lstStyle/>
          <a:p>
            <a:endParaRPr lang="ru-RU"/>
          </a:p>
        </p:txBody>
      </p:sp>
      <p:grpSp>
        <p:nvGrpSpPr>
          <p:cNvPr id="22" name="Group 930"/>
          <p:cNvGrpSpPr>
            <a:grpSpLocks/>
          </p:cNvGrpSpPr>
          <p:nvPr/>
        </p:nvGrpSpPr>
        <p:grpSpPr bwMode="auto">
          <a:xfrm>
            <a:off x="1973263" y="3976688"/>
            <a:ext cx="5541962" cy="1541462"/>
            <a:chOff x="1243" y="2505"/>
            <a:chExt cx="3491" cy="971"/>
          </a:xfrm>
        </p:grpSpPr>
        <p:sp>
          <p:nvSpPr>
            <p:cNvPr id="67769" name="Oval 931"/>
            <p:cNvSpPr>
              <a:spLocks noChangeArrowheads="1"/>
            </p:cNvSpPr>
            <p:nvPr/>
          </p:nvSpPr>
          <p:spPr bwMode="auto">
            <a:xfrm rot="-480000" flipH="1" flipV="1">
              <a:off x="1956" y="2621"/>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70" name="Oval 932"/>
            <p:cNvSpPr>
              <a:spLocks noChangeArrowheads="1"/>
            </p:cNvSpPr>
            <p:nvPr/>
          </p:nvSpPr>
          <p:spPr bwMode="auto">
            <a:xfrm rot="-480000" flipH="1" flipV="1">
              <a:off x="2101" y="3114"/>
              <a:ext cx="150" cy="12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71" name="Oval 933"/>
            <p:cNvSpPr>
              <a:spLocks noChangeArrowheads="1"/>
            </p:cNvSpPr>
            <p:nvPr/>
          </p:nvSpPr>
          <p:spPr bwMode="auto">
            <a:xfrm rot="-480000">
              <a:off x="1243" y="2810"/>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72" name="Oval 934"/>
            <p:cNvSpPr>
              <a:spLocks noChangeArrowheads="1"/>
            </p:cNvSpPr>
            <p:nvPr/>
          </p:nvSpPr>
          <p:spPr bwMode="auto">
            <a:xfrm rot="-480000" flipH="1" flipV="1">
              <a:off x="1800" y="3064"/>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73" name="Oval 935"/>
            <p:cNvSpPr>
              <a:spLocks noChangeArrowheads="1"/>
            </p:cNvSpPr>
            <p:nvPr/>
          </p:nvSpPr>
          <p:spPr bwMode="auto">
            <a:xfrm rot="-480000" flipH="1" flipV="1">
              <a:off x="3648" y="2537"/>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74" name="Oval 936"/>
            <p:cNvSpPr>
              <a:spLocks noChangeArrowheads="1"/>
            </p:cNvSpPr>
            <p:nvPr/>
          </p:nvSpPr>
          <p:spPr bwMode="auto">
            <a:xfrm rot="-480000">
              <a:off x="3159" y="3002"/>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75" name="Oval 937"/>
            <p:cNvSpPr>
              <a:spLocks noChangeArrowheads="1"/>
            </p:cNvSpPr>
            <p:nvPr/>
          </p:nvSpPr>
          <p:spPr bwMode="auto">
            <a:xfrm rot="-480000">
              <a:off x="3818" y="2687"/>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76" name="Oval 938"/>
            <p:cNvSpPr>
              <a:spLocks noChangeArrowheads="1"/>
            </p:cNvSpPr>
            <p:nvPr/>
          </p:nvSpPr>
          <p:spPr bwMode="auto">
            <a:xfrm rot="-480000">
              <a:off x="2281" y="2642"/>
              <a:ext cx="150" cy="12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77" name="Oval 939"/>
            <p:cNvSpPr>
              <a:spLocks noChangeArrowheads="1"/>
            </p:cNvSpPr>
            <p:nvPr/>
          </p:nvSpPr>
          <p:spPr bwMode="auto">
            <a:xfrm>
              <a:off x="2466" y="2889"/>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78" name="Oval 940"/>
            <p:cNvSpPr>
              <a:spLocks noChangeArrowheads="1"/>
            </p:cNvSpPr>
            <p:nvPr/>
          </p:nvSpPr>
          <p:spPr bwMode="auto">
            <a:xfrm rot="-480000">
              <a:off x="1320" y="2894"/>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79" name="Oval 941"/>
            <p:cNvSpPr>
              <a:spLocks noChangeArrowheads="1"/>
            </p:cNvSpPr>
            <p:nvPr/>
          </p:nvSpPr>
          <p:spPr bwMode="auto">
            <a:xfrm rot="-480000">
              <a:off x="2467" y="3124"/>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80" name="Oval 942"/>
            <p:cNvSpPr>
              <a:spLocks noChangeArrowheads="1"/>
            </p:cNvSpPr>
            <p:nvPr/>
          </p:nvSpPr>
          <p:spPr bwMode="auto">
            <a:xfrm rot="-480000">
              <a:off x="4039" y="2690"/>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81" name="Oval 943"/>
            <p:cNvSpPr>
              <a:spLocks noChangeArrowheads="1"/>
            </p:cNvSpPr>
            <p:nvPr/>
          </p:nvSpPr>
          <p:spPr bwMode="auto">
            <a:xfrm rot="-480000">
              <a:off x="2205" y="2786"/>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82" name="Oval 944"/>
            <p:cNvSpPr>
              <a:spLocks noChangeArrowheads="1"/>
            </p:cNvSpPr>
            <p:nvPr/>
          </p:nvSpPr>
          <p:spPr bwMode="auto">
            <a:xfrm rot="-480000">
              <a:off x="1428" y="2870"/>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83" name="Oval 945"/>
            <p:cNvSpPr>
              <a:spLocks noChangeArrowheads="1"/>
            </p:cNvSpPr>
            <p:nvPr/>
          </p:nvSpPr>
          <p:spPr bwMode="auto">
            <a:xfrm rot="-480000">
              <a:off x="2918" y="3285"/>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84" name="Oval 946"/>
            <p:cNvSpPr>
              <a:spLocks noChangeArrowheads="1"/>
            </p:cNvSpPr>
            <p:nvPr/>
          </p:nvSpPr>
          <p:spPr bwMode="auto">
            <a:xfrm rot="-480000">
              <a:off x="2005" y="3022"/>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85" name="Oval 947"/>
            <p:cNvSpPr>
              <a:spLocks noChangeArrowheads="1"/>
            </p:cNvSpPr>
            <p:nvPr/>
          </p:nvSpPr>
          <p:spPr bwMode="auto">
            <a:xfrm>
              <a:off x="3062" y="2643"/>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86" name="Oval 948"/>
            <p:cNvSpPr>
              <a:spLocks noChangeArrowheads="1"/>
            </p:cNvSpPr>
            <p:nvPr/>
          </p:nvSpPr>
          <p:spPr bwMode="auto">
            <a:xfrm rot="-480000">
              <a:off x="4584" y="2857"/>
              <a:ext cx="150"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87" name="Oval 949"/>
            <p:cNvSpPr>
              <a:spLocks noChangeArrowheads="1"/>
            </p:cNvSpPr>
            <p:nvPr/>
          </p:nvSpPr>
          <p:spPr bwMode="auto">
            <a:xfrm rot="-480000">
              <a:off x="2772" y="2636"/>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88" name="Oval 950"/>
            <p:cNvSpPr>
              <a:spLocks noChangeArrowheads="1"/>
            </p:cNvSpPr>
            <p:nvPr/>
          </p:nvSpPr>
          <p:spPr bwMode="auto">
            <a:xfrm>
              <a:off x="3542" y="3207"/>
              <a:ext cx="64" cy="64"/>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89" name="Oval 951"/>
            <p:cNvSpPr>
              <a:spLocks noChangeArrowheads="1"/>
            </p:cNvSpPr>
            <p:nvPr/>
          </p:nvSpPr>
          <p:spPr bwMode="auto">
            <a:xfrm rot="-480000">
              <a:off x="3144" y="2939"/>
              <a:ext cx="56" cy="47"/>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90" name="Oval 952"/>
            <p:cNvSpPr>
              <a:spLocks noChangeArrowheads="1"/>
            </p:cNvSpPr>
            <p:nvPr/>
          </p:nvSpPr>
          <p:spPr bwMode="auto">
            <a:xfrm rot="-480000">
              <a:off x="4186" y="3027"/>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91" name="Oval 953"/>
            <p:cNvSpPr>
              <a:spLocks noChangeArrowheads="1"/>
            </p:cNvSpPr>
            <p:nvPr/>
          </p:nvSpPr>
          <p:spPr bwMode="auto">
            <a:xfrm rot="-480000">
              <a:off x="3420" y="3049"/>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92" name="Oval 954"/>
            <p:cNvSpPr>
              <a:spLocks noChangeArrowheads="1"/>
            </p:cNvSpPr>
            <p:nvPr/>
          </p:nvSpPr>
          <p:spPr bwMode="auto">
            <a:xfrm rot="-480000">
              <a:off x="3768" y="2785"/>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93" name="Oval 955"/>
            <p:cNvSpPr>
              <a:spLocks noChangeArrowheads="1"/>
            </p:cNvSpPr>
            <p:nvPr/>
          </p:nvSpPr>
          <p:spPr bwMode="auto">
            <a:xfrm rot="-480000">
              <a:off x="2796" y="3345"/>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94" name="Oval 956"/>
            <p:cNvSpPr>
              <a:spLocks noChangeArrowheads="1"/>
            </p:cNvSpPr>
            <p:nvPr/>
          </p:nvSpPr>
          <p:spPr bwMode="auto">
            <a:xfrm rot="-480000">
              <a:off x="2350" y="315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95" name="Oval 957"/>
            <p:cNvSpPr>
              <a:spLocks noChangeArrowheads="1"/>
            </p:cNvSpPr>
            <p:nvPr/>
          </p:nvSpPr>
          <p:spPr bwMode="auto">
            <a:xfrm rot="-480000">
              <a:off x="2764" y="3101"/>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96" name="Oval 958"/>
            <p:cNvSpPr>
              <a:spLocks noChangeArrowheads="1"/>
            </p:cNvSpPr>
            <p:nvPr/>
          </p:nvSpPr>
          <p:spPr bwMode="auto">
            <a:xfrm rot="-480000">
              <a:off x="3828" y="3189"/>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97" name="Oval 959"/>
            <p:cNvSpPr>
              <a:spLocks noChangeArrowheads="1"/>
            </p:cNvSpPr>
            <p:nvPr/>
          </p:nvSpPr>
          <p:spPr bwMode="auto">
            <a:xfrm rot="-480000">
              <a:off x="2250" y="3023"/>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798" name="Oval 960"/>
            <p:cNvSpPr>
              <a:spLocks noChangeArrowheads="1"/>
            </p:cNvSpPr>
            <p:nvPr/>
          </p:nvSpPr>
          <p:spPr bwMode="auto">
            <a:xfrm rot="-480000" flipH="1" flipV="1">
              <a:off x="2043" y="2682"/>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799" name="Oval 961"/>
            <p:cNvSpPr>
              <a:spLocks noChangeArrowheads="1"/>
            </p:cNvSpPr>
            <p:nvPr/>
          </p:nvSpPr>
          <p:spPr bwMode="auto">
            <a:xfrm flipH="1" flipV="1">
              <a:off x="3654" y="2903"/>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00" name="Oval 962"/>
            <p:cNvSpPr>
              <a:spLocks noChangeArrowheads="1"/>
            </p:cNvSpPr>
            <p:nvPr/>
          </p:nvSpPr>
          <p:spPr bwMode="auto">
            <a:xfrm rot="-480000" flipH="1" flipV="1">
              <a:off x="2587" y="3006"/>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01" name="Oval 963"/>
            <p:cNvSpPr>
              <a:spLocks noChangeArrowheads="1"/>
            </p:cNvSpPr>
            <p:nvPr/>
          </p:nvSpPr>
          <p:spPr bwMode="auto">
            <a:xfrm rot="-480000" flipH="1" flipV="1">
              <a:off x="2385" y="2706"/>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02" name="Oval 964"/>
            <p:cNvSpPr>
              <a:spLocks noChangeArrowheads="1"/>
            </p:cNvSpPr>
            <p:nvPr/>
          </p:nvSpPr>
          <p:spPr bwMode="auto">
            <a:xfrm rot="-480000" flipH="1" flipV="1">
              <a:off x="1621" y="3022"/>
              <a:ext cx="151"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03" name="Oval 965"/>
            <p:cNvSpPr>
              <a:spLocks noChangeArrowheads="1"/>
            </p:cNvSpPr>
            <p:nvPr/>
          </p:nvSpPr>
          <p:spPr bwMode="auto">
            <a:xfrm rot="-480000" flipH="1" flipV="1">
              <a:off x="3540" y="2734"/>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04" name="Oval 966"/>
            <p:cNvSpPr>
              <a:spLocks noChangeArrowheads="1"/>
            </p:cNvSpPr>
            <p:nvPr/>
          </p:nvSpPr>
          <p:spPr bwMode="auto">
            <a:xfrm flipH="1" flipV="1">
              <a:off x="2690" y="2505"/>
              <a:ext cx="64" cy="64"/>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05" name="Oval 967"/>
            <p:cNvSpPr>
              <a:spLocks noChangeArrowheads="1"/>
            </p:cNvSpPr>
            <p:nvPr/>
          </p:nvSpPr>
          <p:spPr bwMode="auto">
            <a:xfrm rot="-480000" flipH="1" flipV="1">
              <a:off x="3696" y="2634"/>
              <a:ext cx="56" cy="47"/>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06" name="Oval 968"/>
            <p:cNvSpPr>
              <a:spLocks noChangeArrowheads="1"/>
            </p:cNvSpPr>
            <p:nvPr/>
          </p:nvSpPr>
          <p:spPr bwMode="auto">
            <a:xfrm rot="-480000" flipH="1" flipV="1">
              <a:off x="1774" y="3115"/>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07" name="Oval 969"/>
            <p:cNvSpPr>
              <a:spLocks noChangeArrowheads="1"/>
            </p:cNvSpPr>
            <p:nvPr/>
          </p:nvSpPr>
          <p:spPr bwMode="auto">
            <a:xfrm rot="-480000" flipH="1" flipV="1">
              <a:off x="3636" y="3033"/>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08" name="Oval 970"/>
            <p:cNvSpPr>
              <a:spLocks noChangeArrowheads="1"/>
            </p:cNvSpPr>
            <p:nvPr/>
          </p:nvSpPr>
          <p:spPr bwMode="auto">
            <a:xfrm rot="-480000" flipH="1" flipV="1">
              <a:off x="3888" y="3099"/>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09" name="Oval 971"/>
            <p:cNvSpPr>
              <a:spLocks noChangeArrowheads="1"/>
            </p:cNvSpPr>
            <p:nvPr/>
          </p:nvSpPr>
          <p:spPr bwMode="auto">
            <a:xfrm rot="-480000" flipH="1" flipV="1">
              <a:off x="2580" y="267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10" name="Oval 972"/>
            <p:cNvSpPr>
              <a:spLocks noChangeArrowheads="1"/>
            </p:cNvSpPr>
            <p:nvPr/>
          </p:nvSpPr>
          <p:spPr bwMode="auto">
            <a:xfrm rot="-480000" flipH="1" flipV="1">
              <a:off x="2746" y="2733"/>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11" name="Oval 973"/>
            <p:cNvSpPr>
              <a:spLocks noChangeArrowheads="1"/>
            </p:cNvSpPr>
            <p:nvPr/>
          </p:nvSpPr>
          <p:spPr bwMode="auto">
            <a:xfrm rot="-480000" flipH="1" flipV="1">
              <a:off x="2968" y="2807"/>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12" name="Oval 974"/>
            <p:cNvSpPr>
              <a:spLocks noChangeArrowheads="1"/>
            </p:cNvSpPr>
            <p:nvPr/>
          </p:nvSpPr>
          <p:spPr bwMode="auto">
            <a:xfrm rot="-480000" flipH="1" flipV="1">
              <a:off x="3252" y="3307"/>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13" name="Oval 975"/>
            <p:cNvSpPr>
              <a:spLocks noChangeArrowheads="1"/>
            </p:cNvSpPr>
            <p:nvPr/>
          </p:nvSpPr>
          <p:spPr bwMode="auto">
            <a:xfrm rot="-480000" flipH="1" flipV="1">
              <a:off x="4134" y="2735"/>
              <a:ext cx="118" cy="102"/>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14" name="Oval 976"/>
            <p:cNvSpPr>
              <a:spLocks noChangeArrowheads="1"/>
            </p:cNvSpPr>
            <p:nvPr/>
          </p:nvSpPr>
          <p:spPr bwMode="auto">
            <a:xfrm rot="-480000">
              <a:off x="1845" y="2714"/>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15" name="Oval 977"/>
            <p:cNvSpPr>
              <a:spLocks noChangeArrowheads="1"/>
            </p:cNvSpPr>
            <p:nvPr/>
          </p:nvSpPr>
          <p:spPr bwMode="auto">
            <a:xfrm rot="480000" flipH="1">
              <a:off x="4032" y="3146"/>
              <a:ext cx="150" cy="129"/>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16" name="Oval 978"/>
            <p:cNvSpPr>
              <a:spLocks noChangeArrowheads="1"/>
            </p:cNvSpPr>
            <p:nvPr/>
          </p:nvSpPr>
          <p:spPr bwMode="auto">
            <a:xfrm flipH="1" flipV="1">
              <a:off x="1622" y="2573"/>
              <a:ext cx="248" cy="20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17" name="Oval 979"/>
            <p:cNvSpPr>
              <a:spLocks noChangeArrowheads="1"/>
            </p:cNvSpPr>
            <p:nvPr/>
          </p:nvSpPr>
          <p:spPr bwMode="auto">
            <a:xfrm rot="-480000" flipH="1" flipV="1">
              <a:off x="3343" y="2576"/>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18" name="Oval 980"/>
            <p:cNvSpPr>
              <a:spLocks noChangeArrowheads="1"/>
            </p:cNvSpPr>
            <p:nvPr/>
          </p:nvSpPr>
          <p:spPr bwMode="auto">
            <a:xfrm rot="-480000" flipH="1" flipV="1">
              <a:off x="1766" y="2683"/>
              <a:ext cx="72" cy="6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19" name="Oval 981"/>
            <p:cNvSpPr>
              <a:spLocks noChangeArrowheads="1"/>
            </p:cNvSpPr>
            <p:nvPr/>
          </p:nvSpPr>
          <p:spPr bwMode="auto">
            <a:xfrm rot="-480000" flipH="1" flipV="1">
              <a:off x="3602" y="2771"/>
              <a:ext cx="118" cy="10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20" name="Oval 982"/>
            <p:cNvSpPr>
              <a:spLocks noChangeArrowheads="1"/>
            </p:cNvSpPr>
            <p:nvPr/>
          </p:nvSpPr>
          <p:spPr bwMode="auto">
            <a:xfrm rot="-480000">
              <a:off x="1903" y="3182"/>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21" name="Oval 983"/>
            <p:cNvSpPr>
              <a:spLocks noChangeArrowheads="1"/>
            </p:cNvSpPr>
            <p:nvPr/>
          </p:nvSpPr>
          <p:spPr bwMode="auto">
            <a:xfrm rot="-480000">
              <a:off x="4231" y="2558"/>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22" name="Oval 984"/>
            <p:cNvSpPr>
              <a:spLocks noChangeArrowheads="1"/>
            </p:cNvSpPr>
            <p:nvPr/>
          </p:nvSpPr>
          <p:spPr bwMode="auto">
            <a:xfrm rot="-480000">
              <a:off x="2467" y="3314"/>
              <a:ext cx="191" cy="162"/>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23" name="Oval 985"/>
            <p:cNvSpPr>
              <a:spLocks noChangeArrowheads="1"/>
            </p:cNvSpPr>
            <p:nvPr/>
          </p:nvSpPr>
          <p:spPr bwMode="auto">
            <a:xfrm rot="-480000">
              <a:off x="3312" y="3140"/>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24" name="Oval 986"/>
            <p:cNvSpPr>
              <a:spLocks noChangeArrowheads="1"/>
            </p:cNvSpPr>
            <p:nvPr/>
          </p:nvSpPr>
          <p:spPr bwMode="auto">
            <a:xfrm rot="-480000">
              <a:off x="3192" y="2744"/>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25" name="Oval 987"/>
            <p:cNvSpPr>
              <a:spLocks noChangeArrowheads="1"/>
            </p:cNvSpPr>
            <p:nvPr/>
          </p:nvSpPr>
          <p:spPr bwMode="auto">
            <a:xfrm rot="-480000">
              <a:off x="2580" y="2756"/>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26" name="Oval 988"/>
            <p:cNvSpPr>
              <a:spLocks noChangeArrowheads="1"/>
            </p:cNvSpPr>
            <p:nvPr/>
          </p:nvSpPr>
          <p:spPr bwMode="auto">
            <a:xfrm rot="-480000">
              <a:off x="3864" y="2816"/>
              <a:ext cx="151" cy="130"/>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27" name="Oval 989"/>
            <p:cNvSpPr>
              <a:spLocks noChangeArrowheads="1"/>
            </p:cNvSpPr>
            <p:nvPr/>
          </p:nvSpPr>
          <p:spPr bwMode="auto">
            <a:xfrm rot="-480000">
              <a:off x="4029" y="3050"/>
              <a:ext cx="150" cy="128"/>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28" name="Oval 990"/>
            <p:cNvSpPr>
              <a:spLocks noChangeArrowheads="1"/>
            </p:cNvSpPr>
            <p:nvPr/>
          </p:nvSpPr>
          <p:spPr bwMode="auto">
            <a:xfrm rot="-480000">
              <a:off x="3477" y="3110"/>
              <a:ext cx="150" cy="128"/>
            </a:xfrm>
            <a:prstGeom prst="ellipse">
              <a:avLst/>
            </a:prstGeom>
            <a:solidFill>
              <a:srgbClr val="0000FF"/>
            </a:solidFill>
            <a:ln w="12700">
              <a:solidFill>
                <a:schemeClr val="tx1"/>
              </a:solidFill>
              <a:round/>
              <a:headEnd/>
              <a:tailEnd/>
            </a:ln>
          </p:spPr>
          <p:txBody>
            <a:bodyPr wrap="none" anchor="ctr"/>
            <a:lstStyle/>
            <a:p>
              <a:endParaRPr lang="ru-RU"/>
            </a:p>
          </p:txBody>
        </p:sp>
        <p:grpSp>
          <p:nvGrpSpPr>
            <p:cNvPr id="67829" name="Group 991"/>
            <p:cNvGrpSpPr>
              <a:grpSpLocks/>
            </p:cNvGrpSpPr>
            <p:nvPr/>
          </p:nvGrpSpPr>
          <p:grpSpPr bwMode="auto">
            <a:xfrm rot="-5400000">
              <a:off x="1692" y="2787"/>
              <a:ext cx="144" cy="184"/>
              <a:chOff x="1028" y="2075"/>
              <a:chExt cx="144" cy="184"/>
            </a:xfrm>
          </p:grpSpPr>
          <p:sp>
            <p:nvSpPr>
              <p:cNvPr id="67869" name="Oval 992"/>
              <p:cNvSpPr>
                <a:spLocks noChangeArrowheads="1"/>
              </p:cNvSpPr>
              <p:nvPr/>
            </p:nvSpPr>
            <p:spPr bwMode="auto">
              <a:xfrm flipH="1" flipV="1">
                <a:off x="1070" y="2121"/>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70" name="Oval 993"/>
              <p:cNvSpPr>
                <a:spLocks noChangeArrowheads="1"/>
              </p:cNvSpPr>
              <p:nvPr/>
            </p:nvSpPr>
            <p:spPr bwMode="auto">
              <a:xfrm rot="-5400000">
                <a:off x="1022" y="2165"/>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71" name="Oval 994"/>
              <p:cNvSpPr>
                <a:spLocks noChangeArrowheads="1"/>
              </p:cNvSpPr>
              <p:nvPr/>
            </p:nvSpPr>
            <p:spPr bwMode="auto">
              <a:xfrm rot="-5880000" flipH="1" flipV="1">
                <a:off x="1048" y="208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72" name="Oval 995"/>
              <p:cNvSpPr>
                <a:spLocks noChangeArrowheads="1"/>
              </p:cNvSpPr>
              <p:nvPr/>
            </p:nvSpPr>
            <p:spPr bwMode="auto">
              <a:xfrm rot="-480000">
                <a:off x="1100" y="2173"/>
                <a:ext cx="72" cy="60"/>
              </a:xfrm>
              <a:prstGeom prst="ellipse">
                <a:avLst/>
              </a:prstGeom>
              <a:solidFill>
                <a:srgbClr val="0000FF"/>
              </a:solidFill>
              <a:ln w="12700">
                <a:solidFill>
                  <a:schemeClr val="tx1"/>
                </a:solidFill>
                <a:round/>
                <a:headEnd/>
                <a:tailEnd/>
              </a:ln>
            </p:spPr>
            <p:txBody>
              <a:bodyPr wrap="none" anchor="ctr"/>
              <a:lstStyle/>
              <a:p>
                <a:endParaRPr lang="ru-RU"/>
              </a:p>
            </p:txBody>
          </p:sp>
        </p:grpSp>
        <p:grpSp>
          <p:nvGrpSpPr>
            <p:cNvPr id="67830" name="Group 996"/>
            <p:cNvGrpSpPr>
              <a:grpSpLocks/>
            </p:cNvGrpSpPr>
            <p:nvPr/>
          </p:nvGrpSpPr>
          <p:grpSpPr bwMode="auto">
            <a:xfrm>
              <a:off x="4348" y="2787"/>
              <a:ext cx="144" cy="184"/>
              <a:chOff x="1028" y="2075"/>
              <a:chExt cx="144" cy="184"/>
            </a:xfrm>
          </p:grpSpPr>
          <p:sp>
            <p:nvSpPr>
              <p:cNvPr id="67865" name="Oval 997"/>
              <p:cNvSpPr>
                <a:spLocks noChangeArrowheads="1"/>
              </p:cNvSpPr>
              <p:nvPr/>
            </p:nvSpPr>
            <p:spPr bwMode="auto">
              <a:xfrm flipH="1" flipV="1">
                <a:off x="1070" y="2121"/>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66" name="Oval 998"/>
              <p:cNvSpPr>
                <a:spLocks noChangeArrowheads="1"/>
              </p:cNvSpPr>
              <p:nvPr/>
            </p:nvSpPr>
            <p:spPr bwMode="auto">
              <a:xfrm rot="-5400000">
                <a:off x="1022" y="2165"/>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67" name="Oval 999"/>
              <p:cNvSpPr>
                <a:spLocks noChangeArrowheads="1"/>
              </p:cNvSpPr>
              <p:nvPr/>
            </p:nvSpPr>
            <p:spPr bwMode="auto">
              <a:xfrm rot="-5880000" flipH="1" flipV="1">
                <a:off x="1048" y="208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68" name="Oval 1000"/>
              <p:cNvSpPr>
                <a:spLocks noChangeArrowheads="1"/>
              </p:cNvSpPr>
              <p:nvPr/>
            </p:nvSpPr>
            <p:spPr bwMode="auto">
              <a:xfrm rot="-480000">
                <a:off x="1100" y="2173"/>
                <a:ext cx="72" cy="60"/>
              </a:xfrm>
              <a:prstGeom prst="ellipse">
                <a:avLst/>
              </a:prstGeom>
              <a:solidFill>
                <a:srgbClr val="0000FF"/>
              </a:solidFill>
              <a:ln w="12700">
                <a:solidFill>
                  <a:schemeClr val="tx1"/>
                </a:solidFill>
                <a:round/>
                <a:headEnd/>
                <a:tailEnd/>
              </a:ln>
            </p:spPr>
            <p:txBody>
              <a:bodyPr wrap="none" anchor="ctr"/>
              <a:lstStyle/>
              <a:p>
                <a:endParaRPr lang="ru-RU"/>
              </a:p>
            </p:txBody>
          </p:sp>
        </p:grpSp>
        <p:grpSp>
          <p:nvGrpSpPr>
            <p:cNvPr id="67831" name="Group 1001"/>
            <p:cNvGrpSpPr>
              <a:grpSpLocks/>
            </p:cNvGrpSpPr>
            <p:nvPr/>
          </p:nvGrpSpPr>
          <p:grpSpPr bwMode="auto">
            <a:xfrm rot="-5400000">
              <a:off x="2232" y="3187"/>
              <a:ext cx="144" cy="184"/>
              <a:chOff x="1028" y="2075"/>
              <a:chExt cx="144" cy="184"/>
            </a:xfrm>
          </p:grpSpPr>
          <p:sp>
            <p:nvSpPr>
              <p:cNvPr id="67861" name="Oval 1002"/>
              <p:cNvSpPr>
                <a:spLocks noChangeArrowheads="1"/>
              </p:cNvSpPr>
              <p:nvPr/>
            </p:nvSpPr>
            <p:spPr bwMode="auto">
              <a:xfrm flipH="1" flipV="1">
                <a:off x="1070" y="2121"/>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62" name="Oval 1003"/>
              <p:cNvSpPr>
                <a:spLocks noChangeArrowheads="1"/>
              </p:cNvSpPr>
              <p:nvPr/>
            </p:nvSpPr>
            <p:spPr bwMode="auto">
              <a:xfrm rot="-5400000">
                <a:off x="1022" y="2165"/>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63" name="Oval 1004"/>
              <p:cNvSpPr>
                <a:spLocks noChangeArrowheads="1"/>
              </p:cNvSpPr>
              <p:nvPr/>
            </p:nvSpPr>
            <p:spPr bwMode="auto">
              <a:xfrm rot="-5880000" flipH="1" flipV="1">
                <a:off x="1048" y="208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64" name="Oval 1005"/>
              <p:cNvSpPr>
                <a:spLocks noChangeArrowheads="1"/>
              </p:cNvSpPr>
              <p:nvPr/>
            </p:nvSpPr>
            <p:spPr bwMode="auto">
              <a:xfrm rot="-480000">
                <a:off x="1100" y="2173"/>
                <a:ext cx="72" cy="60"/>
              </a:xfrm>
              <a:prstGeom prst="ellipse">
                <a:avLst/>
              </a:prstGeom>
              <a:solidFill>
                <a:srgbClr val="0000FF"/>
              </a:solidFill>
              <a:ln w="12700">
                <a:solidFill>
                  <a:schemeClr val="tx1"/>
                </a:solidFill>
                <a:round/>
                <a:headEnd/>
                <a:tailEnd/>
              </a:ln>
            </p:spPr>
            <p:txBody>
              <a:bodyPr wrap="none" anchor="ctr"/>
              <a:lstStyle/>
              <a:p>
                <a:endParaRPr lang="ru-RU"/>
              </a:p>
            </p:txBody>
          </p:sp>
        </p:grpSp>
        <p:grpSp>
          <p:nvGrpSpPr>
            <p:cNvPr id="67832" name="Group 1006"/>
            <p:cNvGrpSpPr>
              <a:grpSpLocks/>
            </p:cNvGrpSpPr>
            <p:nvPr/>
          </p:nvGrpSpPr>
          <p:grpSpPr bwMode="auto">
            <a:xfrm>
              <a:off x="4516" y="2899"/>
              <a:ext cx="144" cy="184"/>
              <a:chOff x="1028" y="2075"/>
              <a:chExt cx="144" cy="184"/>
            </a:xfrm>
          </p:grpSpPr>
          <p:sp>
            <p:nvSpPr>
              <p:cNvPr id="67857" name="Oval 1007"/>
              <p:cNvSpPr>
                <a:spLocks noChangeArrowheads="1"/>
              </p:cNvSpPr>
              <p:nvPr/>
            </p:nvSpPr>
            <p:spPr bwMode="auto">
              <a:xfrm flipH="1" flipV="1">
                <a:off x="1070" y="2121"/>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58" name="Oval 1008"/>
              <p:cNvSpPr>
                <a:spLocks noChangeArrowheads="1"/>
              </p:cNvSpPr>
              <p:nvPr/>
            </p:nvSpPr>
            <p:spPr bwMode="auto">
              <a:xfrm rot="-5400000">
                <a:off x="1022" y="2165"/>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59" name="Oval 1009"/>
              <p:cNvSpPr>
                <a:spLocks noChangeArrowheads="1"/>
              </p:cNvSpPr>
              <p:nvPr/>
            </p:nvSpPr>
            <p:spPr bwMode="auto">
              <a:xfrm rot="-5880000" flipH="1" flipV="1">
                <a:off x="1048" y="208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60" name="Oval 1010"/>
              <p:cNvSpPr>
                <a:spLocks noChangeArrowheads="1"/>
              </p:cNvSpPr>
              <p:nvPr/>
            </p:nvSpPr>
            <p:spPr bwMode="auto">
              <a:xfrm rot="-480000">
                <a:off x="1100" y="2173"/>
                <a:ext cx="72" cy="60"/>
              </a:xfrm>
              <a:prstGeom prst="ellipse">
                <a:avLst/>
              </a:prstGeom>
              <a:solidFill>
                <a:srgbClr val="0000FF"/>
              </a:solidFill>
              <a:ln w="12700">
                <a:solidFill>
                  <a:schemeClr val="tx1"/>
                </a:solidFill>
                <a:round/>
                <a:headEnd/>
                <a:tailEnd/>
              </a:ln>
            </p:spPr>
            <p:txBody>
              <a:bodyPr wrap="none" anchor="ctr"/>
              <a:lstStyle/>
              <a:p>
                <a:endParaRPr lang="ru-RU"/>
              </a:p>
            </p:txBody>
          </p:sp>
        </p:grpSp>
        <p:grpSp>
          <p:nvGrpSpPr>
            <p:cNvPr id="67833" name="Group 1011"/>
            <p:cNvGrpSpPr>
              <a:grpSpLocks/>
            </p:cNvGrpSpPr>
            <p:nvPr/>
          </p:nvGrpSpPr>
          <p:grpSpPr bwMode="auto">
            <a:xfrm>
              <a:off x="2884" y="2851"/>
              <a:ext cx="144" cy="184"/>
              <a:chOff x="1028" y="2075"/>
              <a:chExt cx="144" cy="184"/>
            </a:xfrm>
          </p:grpSpPr>
          <p:sp>
            <p:nvSpPr>
              <p:cNvPr id="67853" name="Oval 1012"/>
              <p:cNvSpPr>
                <a:spLocks noChangeArrowheads="1"/>
              </p:cNvSpPr>
              <p:nvPr/>
            </p:nvSpPr>
            <p:spPr bwMode="auto">
              <a:xfrm flipH="1" flipV="1">
                <a:off x="1070" y="2121"/>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54" name="Oval 1013"/>
              <p:cNvSpPr>
                <a:spLocks noChangeArrowheads="1"/>
              </p:cNvSpPr>
              <p:nvPr/>
            </p:nvSpPr>
            <p:spPr bwMode="auto">
              <a:xfrm rot="-5400000">
                <a:off x="1022" y="2165"/>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55" name="Oval 1014"/>
              <p:cNvSpPr>
                <a:spLocks noChangeArrowheads="1"/>
              </p:cNvSpPr>
              <p:nvPr/>
            </p:nvSpPr>
            <p:spPr bwMode="auto">
              <a:xfrm rot="-5880000" flipH="1" flipV="1">
                <a:off x="1048" y="208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56" name="Oval 1015"/>
              <p:cNvSpPr>
                <a:spLocks noChangeArrowheads="1"/>
              </p:cNvSpPr>
              <p:nvPr/>
            </p:nvSpPr>
            <p:spPr bwMode="auto">
              <a:xfrm rot="-480000">
                <a:off x="1100" y="2173"/>
                <a:ext cx="72" cy="60"/>
              </a:xfrm>
              <a:prstGeom prst="ellipse">
                <a:avLst/>
              </a:prstGeom>
              <a:solidFill>
                <a:srgbClr val="0000FF"/>
              </a:solidFill>
              <a:ln w="12700">
                <a:solidFill>
                  <a:schemeClr val="tx1"/>
                </a:solidFill>
                <a:round/>
                <a:headEnd/>
                <a:tailEnd/>
              </a:ln>
            </p:spPr>
            <p:txBody>
              <a:bodyPr wrap="none" anchor="ctr"/>
              <a:lstStyle/>
              <a:p>
                <a:endParaRPr lang="ru-RU"/>
              </a:p>
            </p:txBody>
          </p:sp>
        </p:grpSp>
        <p:grpSp>
          <p:nvGrpSpPr>
            <p:cNvPr id="67834" name="Group 1016"/>
            <p:cNvGrpSpPr>
              <a:grpSpLocks/>
            </p:cNvGrpSpPr>
            <p:nvPr/>
          </p:nvGrpSpPr>
          <p:grpSpPr bwMode="auto">
            <a:xfrm flipV="1">
              <a:off x="3692" y="3179"/>
              <a:ext cx="144" cy="184"/>
              <a:chOff x="1028" y="2075"/>
              <a:chExt cx="144" cy="184"/>
            </a:xfrm>
          </p:grpSpPr>
          <p:sp>
            <p:nvSpPr>
              <p:cNvPr id="67849" name="Oval 1017"/>
              <p:cNvSpPr>
                <a:spLocks noChangeArrowheads="1"/>
              </p:cNvSpPr>
              <p:nvPr/>
            </p:nvSpPr>
            <p:spPr bwMode="auto">
              <a:xfrm flipH="1" flipV="1">
                <a:off x="1070" y="2121"/>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50" name="Oval 1018"/>
              <p:cNvSpPr>
                <a:spLocks noChangeArrowheads="1"/>
              </p:cNvSpPr>
              <p:nvPr/>
            </p:nvSpPr>
            <p:spPr bwMode="auto">
              <a:xfrm rot="-5400000">
                <a:off x="1022" y="2165"/>
                <a:ext cx="100" cy="88"/>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51" name="Oval 1019"/>
              <p:cNvSpPr>
                <a:spLocks noChangeArrowheads="1"/>
              </p:cNvSpPr>
              <p:nvPr/>
            </p:nvSpPr>
            <p:spPr bwMode="auto">
              <a:xfrm rot="-5880000" flipH="1" flipV="1">
                <a:off x="1048" y="2081"/>
                <a:ext cx="72" cy="60"/>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52" name="Oval 1020"/>
              <p:cNvSpPr>
                <a:spLocks noChangeArrowheads="1"/>
              </p:cNvSpPr>
              <p:nvPr/>
            </p:nvSpPr>
            <p:spPr bwMode="auto">
              <a:xfrm rot="-480000">
                <a:off x="1100" y="2173"/>
                <a:ext cx="72" cy="60"/>
              </a:xfrm>
              <a:prstGeom prst="ellipse">
                <a:avLst/>
              </a:prstGeom>
              <a:solidFill>
                <a:srgbClr val="0000FF"/>
              </a:solidFill>
              <a:ln w="12700">
                <a:solidFill>
                  <a:schemeClr val="tx1"/>
                </a:solidFill>
                <a:round/>
                <a:headEnd/>
                <a:tailEnd/>
              </a:ln>
            </p:spPr>
            <p:txBody>
              <a:bodyPr wrap="none" anchor="ctr"/>
              <a:lstStyle/>
              <a:p>
                <a:endParaRPr lang="ru-RU"/>
              </a:p>
            </p:txBody>
          </p:sp>
        </p:grpSp>
        <p:sp>
          <p:nvSpPr>
            <p:cNvPr id="67835" name="Oval 1021"/>
            <p:cNvSpPr>
              <a:spLocks noChangeArrowheads="1"/>
            </p:cNvSpPr>
            <p:nvPr/>
          </p:nvSpPr>
          <p:spPr bwMode="auto">
            <a:xfrm rot="-480000">
              <a:off x="1585" y="3159"/>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36" name="Oval 1022"/>
            <p:cNvSpPr>
              <a:spLocks noChangeArrowheads="1"/>
            </p:cNvSpPr>
            <p:nvPr/>
          </p:nvSpPr>
          <p:spPr bwMode="auto">
            <a:xfrm rot="-480000">
              <a:off x="1521" y="2719"/>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37" name="Oval 1023"/>
            <p:cNvSpPr>
              <a:spLocks noChangeArrowheads="1"/>
            </p:cNvSpPr>
            <p:nvPr/>
          </p:nvSpPr>
          <p:spPr bwMode="auto">
            <a:xfrm rot="-480000">
              <a:off x="2409" y="2583"/>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38" name="Oval 1024"/>
            <p:cNvSpPr>
              <a:spLocks noChangeArrowheads="1"/>
            </p:cNvSpPr>
            <p:nvPr/>
          </p:nvSpPr>
          <p:spPr bwMode="auto">
            <a:xfrm rot="-480000">
              <a:off x="2617" y="3127"/>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39" name="Oval 1025"/>
            <p:cNvSpPr>
              <a:spLocks noChangeArrowheads="1"/>
            </p:cNvSpPr>
            <p:nvPr/>
          </p:nvSpPr>
          <p:spPr bwMode="auto">
            <a:xfrm rot="4920000">
              <a:off x="2121" y="2559"/>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40" name="Oval 1026"/>
            <p:cNvSpPr>
              <a:spLocks noChangeArrowheads="1"/>
            </p:cNvSpPr>
            <p:nvPr/>
          </p:nvSpPr>
          <p:spPr bwMode="auto">
            <a:xfrm rot="4920000">
              <a:off x="4313" y="3127"/>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41" name="Oval 1027"/>
            <p:cNvSpPr>
              <a:spLocks noChangeArrowheads="1"/>
            </p:cNvSpPr>
            <p:nvPr/>
          </p:nvSpPr>
          <p:spPr bwMode="auto">
            <a:xfrm rot="4920000" flipH="1" flipV="1">
              <a:off x="3886" y="2704"/>
              <a:ext cx="213" cy="105"/>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42" name="Oval 1028"/>
            <p:cNvSpPr>
              <a:spLocks noChangeArrowheads="1"/>
            </p:cNvSpPr>
            <p:nvPr/>
          </p:nvSpPr>
          <p:spPr bwMode="auto">
            <a:xfrm rot="4920000">
              <a:off x="3361" y="2807"/>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43" name="Oval 1029"/>
            <p:cNvSpPr>
              <a:spLocks noChangeArrowheads="1"/>
            </p:cNvSpPr>
            <p:nvPr/>
          </p:nvSpPr>
          <p:spPr bwMode="auto">
            <a:xfrm rot="4920000">
              <a:off x="2137" y="2991"/>
              <a:ext cx="169" cy="103"/>
            </a:xfrm>
            <a:prstGeom prst="ellipse">
              <a:avLst/>
            </a:prstGeom>
            <a:solidFill>
              <a:srgbClr val="0000FF"/>
            </a:solidFill>
            <a:ln w="12700">
              <a:solidFill>
                <a:schemeClr val="tx1"/>
              </a:solidFill>
              <a:round/>
              <a:headEnd/>
              <a:tailEnd/>
            </a:ln>
          </p:spPr>
          <p:txBody>
            <a:bodyPr wrap="none" anchor="ctr"/>
            <a:lstStyle/>
            <a:p>
              <a:endParaRPr lang="ru-RU"/>
            </a:p>
          </p:txBody>
        </p:sp>
        <p:sp>
          <p:nvSpPr>
            <p:cNvPr id="67844" name="Oval 1030"/>
            <p:cNvSpPr>
              <a:spLocks noChangeArrowheads="1"/>
            </p:cNvSpPr>
            <p:nvPr/>
          </p:nvSpPr>
          <p:spPr bwMode="auto">
            <a:xfrm rot="-480000" flipH="1" flipV="1">
              <a:off x="3030" y="3088"/>
              <a:ext cx="213" cy="105"/>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45" name="Oval 1031"/>
            <p:cNvSpPr>
              <a:spLocks noChangeArrowheads="1"/>
            </p:cNvSpPr>
            <p:nvPr/>
          </p:nvSpPr>
          <p:spPr bwMode="auto">
            <a:xfrm rot="-480000" flipH="1" flipV="1">
              <a:off x="1942" y="2784"/>
              <a:ext cx="213" cy="105"/>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46" name="Oval 1032"/>
            <p:cNvSpPr>
              <a:spLocks noChangeArrowheads="1"/>
            </p:cNvSpPr>
            <p:nvPr/>
          </p:nvSpPr>
          <p:spPr bwMode="auto">
            <a:xfrm rot="4920000" flipH="1" flipV="1">
              <a:off x="3110" y="3136"/>
              <a:ext cx="213" cy="105"/>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47" name="Oval 1033"/>
            <p:cNvSpPr>
              <a:spLocks noChangeArrowheads="1"/>
            </p:cNvSpPr>
            <p:nvPr/>
          </p:nvSpPr>
          <p:spPr bwMode="auto">
            <a:xfrm rot="4920000" flipH="1" flipV="1">
              <a:off x="2318" y="2968"/>
              <a:ext cx="213" cy="105"/>
            </a:xfrm>
            <a:prstGeom prst="ellipse">
              <a:avLst/>
            </a:prstGeom>
            <a:solidFill>
              <a:srgbClr val="6699FF"/>
            </a:solidFill>
            <a:ln w="12700">
              <a:solidFill>
                <a:schemeClr val="tx1"/>
              </a:solidFill>
              <a:round/>
              <a:headEnd/>
              <a:tailEnd/>
            </a:ln>
          </p:spPr>
          <p:txBody>
            <a:bodyPr wrap="none" anchor="ctr"/>
            <a:lstStyle/>
            <a:p>
              <a:endParaRPr lang="ru-RU"/>
            </a:p>
          </p:txBody>
        </p:sp>
        <p:sp>
          <p:nvSpPr>
            <p:cNvPr id="67848" name="Oval 1034"/>
            <p:cNvSpPr>
              <a:spLocks noChangeArrowheads="1"/>
            </p:cNvSpPr>
            <p:nvPr/>
          </p:nvSpPr>
          <p:spPr bwMode="auto">
            <a:xfrm rot="-480000">
              <a:off x="3873" y="2599"/>
              <a:ext cx="169" cy="103"/>
            </a:xfrm>
            <a:prstGeom prst="ellipse">
              <a:avLst/>
            </a:prstGeom>
            <a:solidFill>
              <a:srgbClr val="0000FF"/>
            </a:solidFill>
            <a:ln w="12700">
              <a:solidFill>
                <a:schemeClr val="tx1"/>
              </a:solidFill>
              <a:round/>
              <a:headEnd/>
              <a:tailEnd/>
            </a:ln>
          </p:spPr>
          <p:txBody>
            <a:bodyPr wrap="none" anchor="ctr"/>
            <a:lstStyle/>
            <a:p>
              <a:endParaRPr lang="ru-RU"/>
            </a:p>
          </p:txBody>
        </p:sp>
      </p:grpSp>
      <p:sp>
        <p:nvSpPr>
          <p:cNvPr id="739339" name="Text Box 1035"/>
          <p:cNvSpPr txBox="1">
            <a:spLocks noChangeArrowheads="1"/>
          </p:cNvSpPr>
          <p:nvPr/>
        </p:nvSpPr>
        <p:spPr bwMode="auto">
          <a:xfrm>
            <a:off x="1497013" y="2390775"/>
            <a:ext cx="4214812" cy="519113"/>
          </a:xfrm>
          <a:prstGeom prst="rect">
            <a:avLst/>
          </a:prstGeom>
          <a:noFill/>
          <a:ln w="9525">
            <a:noFill/>
            <a:miter lim="800000"/>
            <a:headEnd/>
            <a:tailEnd/>
          </a:ln>
        </p:spPr>
        <p:txBody>
          <a:bodyPr wrap="none">
            <a:spAutoFit/>
          </a:bodyPr>
          <a:lstStyle/>
          <a:p>
            <a:r>
              <a:rPr lang="en-US" sz="2800"/>
              <a:t>Trace proteins (targets/markers</a:t>
            </a:r>
            <a:r>
              <a:rPr lang="en-US" sz="2800">
                <a:solidFill>
                  <a:schemeClr val="tx2"/>
                </a:solidFill>
              </a:rPr>
              <a:t>)</a:t>
            </a:r>
            <a:endParaRPr lang="en-US" sz="2800">
              <a:solidFill>
                <a:srgbClr val="FFFF99"/>
              </a:solidFill>
            </a:endParaRPr>
          </a:p>
        </p:txBody>
      </p:sp>
      <p:grpSp>
        <p:nvGrpSpPr>
          <p:cNvPr id="29" name="Group 1036"/>
          <p:cNvGrpSpPr>
            <a:grpSpLocks/>
          </p:cNvGrpSpPr>
          <p:nvPr/>
        </p:nvGrpSpPr>
        <p:grpSpPr bwMode="auto">
          <a:xfrm>
            <a:off x="393700" y="2844800"/>
            <a:ext cx="1276350" cy="1397000"/>
            <a:chOff x="1152" y="1408"/>
            <a:chExt cx="804" cy="880"/>
          </a:xfrm>
        </p:grpSpPr>
        <p:sp>
          <p:nvSpPr>
            <p:cNvPr id="67765" name="Line 1037"/>
            <p:cNvSpPr>
              <a:spLocks noChangeShapeType="1"/>
            </p:cNvSpPr>
            <p:nvPr/>
          </p:nvSpPr>
          <p:spPr bwMode="auto">
            <a:xfrm flipV="1">
              <a:off x="1152" y="1416"/>
              <a:ext cx="800" cy="400"/>
            </a:xfrm>
            <a:prstGeom prst="line">
              <a:avLst/>
            </a:prstGeom>
            <a:noFill/>
            <a:ln w="12700">
              <a:solidFill>
                <a:srgbClr val="33CCFF"/>
              </a:solidFill>
              <a:round/>
              <a:headEnd/>
              <a:tailEnd/>
            </a:ln>
          </p:spPr>
          <p:txBody>
            <a:bodyPr wrap="none" anchor="ctr"/>
            <a:lstStyle/>
            <a:p>
              <a:endParaRPr lang="ru-RU"/>
            </a:p>
          </p:txBody>
        </p:sp>
        <p:sp>
          <p:nvSpPr>
            <p:cNvPr id="67766" name="Line 1038"/>
            <p:cNvSpPr>
              <a:spLocks noChangeShapeType="1"/>
            </p:cNvSpPr>
            <p:nvPr/>
          </p:nvSpPr>
          <p:spPr bwMode="auto">
            <a:xfrm flipV="1">
              <a:off x="1196" y="1408"/>
              <a:ext cx="760" cy="880"/>
            </a:xfrm>
            <a:prstGeom prst="line">
              <a:avLst/>
            </a:prstGeom>
            <a:noFill/>
            <a:ln w="12700">
              <a:solidFill>
                <a:srgbClr val="33CCFF"/>
              </a:solidFill>
              <a:round/>
              <a:headEnd/>
              <a:tailEnd/>
            </a:ln>
          </p:spPr>
          <p:txBody>
            <a:bodyPr wrap="none" anchor="ctr"/>
            <a:lstStyle/>
            <a:p>
              <a:endParaRPr lang="ru-RU"/>
            </a:p>
          </p:txBody>
        </p:sp>
        <p:sp>
          <p:nvSpPr>
            <p:cNvPr id="67767" name="Line 1039"/>
            <p:cNvSpPr>
              <a:spLocks noChangeShapeType="1"/>
            </p:cNvSpPr>
            <p:nvPr/>
          </p:nvSpPr>
          <p:spPr bwMode="auto">
            <a:xfrm flipV="1">
              <a:off x="1476" y="1408"/>
              <a:ext cx="480" cy="680"/>
            </a:xfrm>
            <a:prstGeom prst="line">
              <a:avLst/>
            </a:prstGeom>
            <a:noFill/>
            <a:ln w="12700">
              <a:solidFill>
                <a:srgbClr val="33CCFF"/>
              </a:solidFill>
              <a:round/>
              <a:headEnd/>
              <a:tailEnd/>
            </a:ln>
          </p:spPr>
          <p:txBody>
            <a:bodyPr wrap="none" anchor="ctr"/>
            <a:lstStyle/>
            <a:p>
              <a:endParaRPr lang="ru-RU"/>
            </a:p>
          </p:txBody>
        </p:sp>
        <p:sp>
          <p:nvSpPr>
            <p:cNvPr id="67768" name="Line 1040"/>
            <p:cNvSpPr>
              <a:spLocks noChangeShapeType="1"/>
            </p:cNvSpPr>
            <p:nvPr/>
          </p:nvSpPr>
          <p:spPr bwMode="auto">
            <a:xfrm flipV="1">
              <a:off x="1652" y="1408"/>
              <a:ext cx="304" cy="800"/>
            </a:xfrm>
            <a:prstGeom prst="line">
              <a:avLst/>
            </a:prstGeom>
            <a:noFill/>
            <a:ln w="12700">
              <a:solidFill>
                <a:srgbClr val="33CCFF"/>
              </a:solidFill>
              <a:round/>
              <a:headEnd/>
              <a:tailEnd/>
            </a:ln>
          </p:spPr>
          <p:txBody>
            <a:bodyPr wrap="none" anchor="ctr"/>
            <a:lstStyle/>
            <a:p>
              <a:endParaRPr lang="ru-RU"/>
            </a:p>
          </p:txBody>
        </p:sp>
      </p:grpSp>
      <p:sp>
        <p:nvSpPr>
          <p:cNvPr id="739345" name="Line 1041"/>
          <p:cNvSpPr>
            <a:spLocks noChangeShapeType="1"/>
          </p:cNvSpPr>
          <p:nvPr/>
        </p:nvSpPr>
        <p:spPr bwMode="auto">
          <a:xfrm>
            <a:off x="6215063" y="3817938"/>
            <a:ext cx="2017712" cy="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739346" name="Line 1042"/>
          <p:cNvSpPr>
            <a:spLocks noChangeShapeType="1"/>
          </p:cNvSpPr>
          <p:nvPr/>
        </p:nvSpPr>
        <p:spPr bwMode="auto">
          <a:xfrm>
            <a:off x="6215063" y="2608263"/>
            <a:ext cx="0" cy="1208087"/>
          </a:xfrm>
          <a:prstGeom prst="line">
            <a:avLst/>
          </a:prstGeom>
          <a:noFill/>
          <a:ln w="12700">
            <a:solidFill>
              <a:schemeClr val="tx1"/>
            </a:solidFill>
            <a:round/>
            <a:headEnd type="none" w="sm" len="sm"/>
            <a:tailEnd type="none" w="sm" len="sm"/>
          </a:ln>
        </p:spPr>
        <p:txBody>
          <a:bodyPr wrap="none" anchor="ctr"/>
          <a:lstStyle/>
          <a:p>
            <a:endParaRPr lang="ru-RU"/>
          </a:p>
        </p:txBody>
      </p:sp>
      <p:grpSp>
        <p:nvGrpSpPr>
          <p:cNvPr id="30" name="Group 1043"/>
          <p:cNvGrpSpPr>
            <a:grpSpLocks/>
          </p:cNvGrpSpPr>
          <p:nvPr/>
        </p:nvGrpSpPr>
        <p:grpSpPr bwMode="auto">
          <a:xfrm>
            <a:off x="6572250" y="2393950"/>
            <a:ext cx="1790700" cy="1071563"/>
            <a:chOff x="5235" y="1427"/>
            <a:chExt cx="1003" cy="675"/>
          </a:xfrm>
        </p:grpSpPr>
        <p:sp>
          <p:nvSpPr>
            <p:cNvPr id="67760" name="Line 1044"/>
            <p:cNvSpPr>
              <a:spLocks noChangeShapeType="1"/>
            </p:cNvSpPr>
            <p:nvPr/>
          </p:nvSpPr>
          <p:spPr bwMode="auto">
            <a:xfrm>
              <a:off x="5826" y="1538"/>
              <a:ext cx="27" cy="556"/>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61" name="Line 1045"/>
            <p:cNvSpPr>
              <a:spLocks noChangeShapeType="1"/>
            </p:cNvSpPr>
            <p:nvPr/>
          </p:nvSpPr>
          <p:spPr bwMode="auto">
            <a:xfrm flipH="1">
              <a:off x="5801" y="1543"/>
              <a:ext cx="25" cy="556"/>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62" name="Line 1046"/>
            <p:cNvSpPr>
              <a:spLocks noChangeShapeType="1"/>
            </p:cNvSpPr>
            <p:nvPr/>
          </p:nvSpPr>
          <p:spPr bwMode="auto">
            <a:xfrm>
              <a:off x="5235" y="2089"/>
              <a:ext cx="567" cy="1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63" name="Line 1047"/>
            <p:cNvSpPr>
              <a:spLocks noChangeShapeType="1"/>
            </p:cNvSpPr>
            <p:nvPr/>
          </p:nvSpPr>
          <p:spPr bwMode="auto">
            <a:xfrm>
              <a:off x="5853" y="2094"/>
              <a:ext cx="385" cy="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64" name="Oval 1048"/>
            <p:cNvSpPr>
              <a:spLocks noChangeArrowheads="1"/>
            </p:cNvSpPr>
            <p:nvPr/>
          </p:nvSpPr>
          <p:spPr bwMode="auto">
            <a:xfrm>
              <a:off x="5774" y="1427"/>
              <a:ext cx="83" cy="72"/>
            </a:xfrm>
            <a:prstGeom prst="ellipse">
              <a:avLst/>
            </a:prstGeom>
            <a:solidFill>
              <a:srgbClr val="990000"/>
            </a:solidFill>
            <a:ln w="12700">
              <a:solidFill>
                <a:schemeClr val="tx1"/>
              </a:solidFill>
              <a:round/>
              <a:headEnd/>
              <a:tailEnd/>
            </a:ln>
          </p:spPr>
          <p:txBody>
            <a:bodyPr wrap="none" anchor="ctr"/>
            <a:lstStyle/>
            <a:p>
              <a:endParaRPr lang="ru-RU"/>
            </a:p>
          </p:txBody>
        </p:sp>
      </p:grpSp>
      <p:grpSp>
        <p:nvGrpSpPr>
          <p:cNvPr id="31" name="Group 1049"/>
          <p:cNvGrpSpPr>
            <a:grpSpLocks/>
          </p:cNvGrpSpPr>
          <p:nvPr/>
        </p:nvGrpSpPr>
        <p:grpSpPr bwMode="auto">
          <a:xfrm>
            <a:off x="6400800" y="2514600"/>
            <a:ext cx="1790700" cy="1071563"/>
            <a:chOff x="5235" y="1427"/>
            <a:chExt cx="1003" cy="675"/>
          </a:xfrm>
        </p:grpSpPr>
        <p:sp>
          <p:nvSpPr>
            <p:cNvPr id="67755" name="Line 1050"/>
            <p:cNvSpPr>
              <a:spLocks noChangeShapeType="1"/>
            </p:cNvSpPr>
            <p:nvPr/>
          </p:nvSpPr>
          <p:spPr bwMode="auto">
            <a:xfrm>
              <a:off x="5826" y="1538"/>
              <a:ext cx="27" cy="556"/>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6" name="Line 1051"/>
            <p:cNvSpPr>
              <a:spLocks noChangeShapeType="1"/>
            </p:cNvSpPr>
            <p:nvPr/>
          </p:nvSpPr>
          <p:spPr bwMode="auto">
            <a:xfrm flipH="1">
              <a:off x="5801" y="1543"/>
              <a:ext cx="25" cy="556"/>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7" name="Line 1052"/>
            <p:cNvSpPr>
              <a:spLocks noChangeShapeType="1"/>
            </p:cNvSpPr>
            <p:nvPr/>
          </p:nvSpPr>
          <p:spPr bwMode="auto">
            <a:xfrm>
              <a:off x="5235" y="2089"/>
              <a:ext cx="567" cy="13"/>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8" name="Line 1053"/>
            <p:cNvSpPr>
              <a:spLocks noChangeShapeType="1"/>
            </p:cNvSpPr>
            <p:nvPr/>
          </p:nvSpPr>
          <p:spPr bwMode="auto">
            <a:xfrm>
              <a:off x="5853" y="2094"/>
              <a:ext cx="385" cy="5"/>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9" name="Oval 1054"/>
            <p:cNvSpPr>
              <a:spLocks noChangeArrowheads="1"/>
            </p:cNvSpPr>
            <p:nvPr/>
          </p:nvSpPr>
          <p:spPr bwMode="auto">
            <a:xfrm>
              <a:off x="5774" y="1427"/>
              <a:ext cx="83" cy="72"/>
            </a:xfrm>
            <a:prstGeom prst="ellipse">
              <a:avLst/>
            </a:prstGeom>
            <a:solidFill>
              <a:srgbClr val="990000"/>
            </a:solidFill>
            <a:ln w="12700">
              <a:solidFill>
                <a:schemeClr val="tx1"/>
              </a:solidFill>
              <a:round/>
              <a:headEnd/>
              <a:tailEnd/>
            </a:ln>
          </p:spPr>
          <p:txBody>
            <a:bodyPr wrap="none" anchor="ctr"/>
            <a:lstStyle/>
            <a:p>
              <a:endParaRPr lang="ru-RU"/>
            </a:p>
          </p:txBody>
        </p:sp>
      </p:grpSp>
      <p:sp>
        <p:nvSpPr>
          <p:cNvPr id="67750" name="Line 1055"/>
          <p:cNvSpPr>
            <a:spLocks noChangeShapeType="1"/>
          </p:cNvSpPr>
          <p:nvPr/>
        </p:nvSpPr>
        <p:spPr bwMode="auto">
          <a:xfrm>
            <a:off x="7285038" y="2773363"/>
            <a:ext cx="47625" cy="88265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1" name="Line 1056"/>
          <p:cNvSpPr>
            <a:spLocks noChangeShapeType="1"/>
          </p:cNvSpPr>
          <p:nvPr/>
        </p:nvSpPr>
        <p:spPr bwMode="auto">
          <a:xfrm flipH="1">
            <a:off x="7240588" y="2781300"/>
            <a:ext cx="44450" cy="882650"/>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2" name="Line 1057"/>
          <p:cNvSpPr>
            <a:spLocks noChangeShapeType="1"/>
          </p:cNvSpPr>
          <p:nvPr/>
        </p:nvSpPr>
        <p:spPr bwMode="auto">
          <a:xfrm>
            <a:off x="6229350" y="3648075"/>
            <a:ext cx="1012825" cy="20638"/>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3" name="Line 1058"/>
          <p:cNvSpPr>
            <a:spLocks noChangeShapeType="1"/>
          </p:cNvSpPr>
          <p:nvPr/>
        </p:nvSpPr>
        <p:spPr bwMode="auto">
          <a:xfrm>
            <a:off x="7332663" y="3656013"/>
            <a:ext cx="687387" cy="7937"/>
          </a:xfrm>
          <a:prstGeom prst="line">
            <a:avLst/>
          </a:prstGeom>
          <a:noFill/>
          <a:ln w="12700">
            <a:solidFill>
              <a:schemeClr val="tx1"/>
            </a:solidFill>
            <a:round/>
            <a:headEnd type="none" w="sm" len="sm"/>
            <a:tailEnd type="none" w="sm" len="sm"/>
          </a:ln>
        </p:spPr>
        <p:txBody>
          <a:bodyPr wrap="none" anchor="ctr"/>
          <a:lstStyle/>
          <a:p>
            <a:endParaRPr lang="ru-RU"/>
          </a:p>
        </p:txBody>
      </p:sp>
      <p:sp>
        <p:nvSpPr>
          <p:cNvPr id="67754" name="Oval 1059"/>
          <p:cNvSpPr>
            <a:spLocks noChangeArrowheads="1"/>
          </p:cNvSpPr>
          <p:nvPr/>
        </p:nvSpPr>
        <p:spPr bwMode="auto">
          <a:xfrm>
            <a:off x="7191375" y="2597150"/>
            <a:ext cx="149225" cy="114300"/>
          </a:xfrm>
          <a:prstGeom prst="ellipse">
            <a:avLst/>
          </a:prstGeom>
          <a:solidFill>
            <a:srgbClr val="990000"/>
          </a:solidFill>
          <a:ln w="12700">
            <a:solidFill>
              <a:schemeClr val="tx1"/>
            </a:solidFill>
            <a:round/>
            <a:headEnd/>
            <a:tailEnd/>
          </a:ln>
        </p:spPr>
        <p:txBody>
          <a:bodyPr wrap="none" anchor="ctr"/>
          <a:lstStyle/>
          <a:p>
            <a:endParaRPr lang="ru-RU"/>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38842"/>
                                        </p:tgtEl>
                                        <p:attrNameLst>
                                          <p:attrName>style.visibility</p:attrName>
                                        </p:attrNameLst>
                                      </p:cBhvr>
                                      <p:to>
                                        <p:strVal val="visible"/>
                                      </p:to>
                                    </p:set>
                                    <p:anim calcmode="lin" valueType="num">
                                      <p:cBhvr>
                                        <p:cTn id="7" dur="500" fill="hold"/>
                                        <p:tgtEl>
                                          <p:spTgt spid="738842"/>
                                        </p:tgtEl>
                                        <p:attrNameLst>
                                          <p:attrName>ppt_x</p:attrName>
                                        </p:attrNameLst>
                                      </p:cBhvr>
                                      <p:tavLst>
                                        <p:tav tm="0">
                                          <p:val>
                                            <p:strVal val="#ppt_x-#ppt_w/2"/>
                                          </p:val>
                                        </p:tav>
                                        <p:tav tm="100000">
                                          <p:val>
                                            <p:strVal val="#ppt_x"/>
                                          </p:val>
                                        </p:tav>
                                      </p:tavLst>
                                    </p:anim>
                                    <p:anim calcmode="lin" valueType="num">
                                      <p:cBhvr>
                                        <p:cTn id="8" dur="500" fill="hold"/>
                                        <p:tgtEl>
                                          <p:spTgt spid="738842"/>
                                        </p:tgtEl>
                                        <p:attrNameLst>
                                          <p:attrName>ppt_y</p:attrName>
                                        </p:attrNameLst>
                                      </p:cBhvr>
                                      <p:tavLst>
                                        <p:tav tm="0">
                                          <p:val>
                                            <p:strVal val="#ppt_y"/>
                                          </p:val>
                                        </p:tav>
                                        <p:tav tm="100000">
                                          <p:val>
                                            <p:strVal val="#ppt_y"/>
                                          </p:val>
                                        </p:tav>
                                      </p:tavLst>
                                    </p:anim>
                                    <p:anim calcmode="lin" valueType="num">
                                      <p:cBhvr>
                                        <p:cTn id="9" dur="500" fill="hold"/>
                                        <p:tgtEl>
                                          <p:spTgt spid="738842"/>
                                        </p:tgtEl>
                                        <p:attrNameLst>
                                          <p:attrName>ppt_w</p:attrName>
                                        </p:attrNameLst>
                                      </p:cBhvr>
                                      <p:tavLst>
                                        <p:tav tm="0">
                                          <p:val>
                                            <p:fltVal val="0"/>
                                          </p:val>
                                        </p:tav>
                                        <p:tav tm="100000">
                                          <p:val>
                                            <p:strVal val="#ppt_w"/>
                                          </p:val>
                                        </p:tav>
                                      </p:tavLst>
                                    </p:anim>
                                    <p:anim calcmode="lin" valueType="num">
                                      <p:cBhvr>
                                        <p:cTn id="10" dur="500" fill="hold"/>
                                        <p:tgtEl>
                                          <p:spTgt spid="73884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23" presetClass="entr" presetSubtype="528" fill="hold" grpId="0" nodeType="afterEffect">
                                  <p:stCondLst>
                                    <p:cond delay="2000"/>
                                  </p:stCondLst>
                                  <p:childTnLst>
                                    <p:set>
                                      <p:cBhvr>
                                        <p:cTn id="19" dur="1" fill="hold">
                                          <p:stCondLst>
                                            <p:cond delay="0"/>
                                          </p:stCondLst>
                                        </p:cTn>
                                        <p:tgtEl>
                                          <p:spTgt spid="738856"/>
                                        </p:tgtEl>
                                        <p:attrNameLst>
                                          <p:attrName>style.visibility</p:attrName>
                                        </p:attrNameLst>
                                      </p:cBhvr>
                                      <p:to>
                                        <p:strVal val="visible"/>
                                      </p:to>
                                    </p:set>
                                    <p:anim calcmode="lin" valueType="num">
                                      <p:cBhvr>
                                        <p:cTn id="20" dur="500" fill="hold"/>
                                        <p:tgtEl>
                                          <p:spTgt spid="738856"/>
                                        </p:tgtEl>
                                        <p:attrNameLst>
                                          <p:attrName>ppt_w</p:attrName>
                                        </p:attrNameLst>
                                      </p:cBhvr>
                                      <p:tavLst>
                                        <p:tav tm="0">
                                          <p:val>
                                            <p:fltVal val="0"/>
                                          </p:val>
                                        </p:tav>
                                        <p:tav tm="100000">
                                          <p:val>
                                            <p:strVal val="#ppt_w"/>
                                          </p:val>
                                        </p:tav>
                                      </p:tavLst>
                                    </p:anim>
                                    <p:anim calcmode="lin" valueType="num">
                                      <p:cBhvr>
                                        <p:cTn id="21" dur="500" fill="hold"/>
                                        <p:tgtEl>
                                          <p:spTgt spid="738856"/>
                                        </p:tgtEl>
                                        <p:attrNameLst>
                                          <p:attrName>ppt_h</p:attrName>
                                        </p:attrNameLst>
                                      </p:cBhvr>
                                      <p:tavLst>
                                        <p:tav tm="0">
                                          <p:val>
                                            <p:fltVal val="0"/>
                                          </p:val>
                                        </p:tav>
                                        <p:tav tm="100000">
                                          <p:val>
                                            <p:strVal val="#ppt_h"/>
                                          </p:val>
                                        </p:tav>
                                      </p:tavLst>
                                    </p:anim>
                                    <p:anim calcmode="lin" valueType="num">
                                      <p:cBhvr>
                                        <p:cTn id="22" dur="500" fill="hold"/>
                                        <p:tgtEl>
                                          <p:spTgt spid="738856"/>
                                        </p:tgtEl>
                                        <p:attrNameLst>
                                          <p:attrName>ppt_x</p:attrName>
                                        </p:attrNameLst>
                                      </p:cBhvr>
                                      <p:tavLst>
                                        <p:tav tm="0">
                                          <p:val>
                                            <p:fltVal val="0.5"/>
                                          </p:val>
                                        </p:tav>
                                        <p:tav tm="100000">
                                          <p:val>
                                            <p:strVal val="#ppt_x"/>
                                          </p:val>
                                        </p:tav>
                                      </p:tavLst>
                                    </p:anim>
                                    <p:anim calcmode="lin" valueType="num">
                                      <p:cBhvr>
                                        <p:cTn id="23" dur="500" fill="hold"/>
                                        <p:tgtEl>
                                          <p:spTgt spid="738856"/>
                                        </p:tgtEl>
                                        <p:attrNameLst>
                                          <p:attrName>ppt_y</p:attrName>
                                        </p:attrNameLst>
                                      </p:cBhvr>
                                      <p:tavLst>
                                        <p:tav tm="0">
                                          <p:val>
                                            <p:fltVal val="0.5"/>
                                          </p:val>
                                        </p:tav>
                                        <p:tav tm="100000">
                                          <p:val>
                                            <p:strVal val="#ppt_y"/>
                                          </p:val>
                                        </p:tav>
                                      </p:tavLst>
                                    </p:anim>
                                  </p:childTnLst>
                                </p:cTn>
                              </p:par>
                            </p:childTnLst>
                          </p:cTn>
                        </p:par>
                        <p:par>
                          <p:cTn id="24" fill="hold">
                            <p:stCondLst>
                              <p:cond delay="4000"/>
                            </p:stCondLst>
                            <p:childTnLst>
                              <p:par>
                                <p:cTn id="25" presetID="17" presetClass="entr" presetSubtype="4" fill="hold" nodeType="after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ppt_h/2"/>
                                          </p:val>
                                        </p:tav>
                                        <p:tav tm="100000">
                                          <p:val>
                                            <p:strVal val="#ppt_y"/>
                                          </p:val>
                                        </p:tav>
                                      </p:tavLst>
                                    </p:anim>
                                    <p:anim calcmode="lin" valueType="num">
                                      <p:cBhvr>
                                        <p:cTn id="29" dur="500" fill="hold"/>
                                        <p:tgtEl>
                                          <p:spTgt spid="20"/>
                                        </p:tgtEl>
                                        <p:attrNameLst>
                                          <p:attrName>ppt_w</p:attrName>
                                        </p:attrNameLst>
                                      </p:cBhvr>
                                      <p:tavLst>
                                        <p:tav tm="0">
                                          <p:val>
                                            <p:strVal val="#ppt_w"/>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childTnLst>
                                </p:cTn>
                              </p:par>
                            </p:childTnLst>
                          </p:cTn>
                        </p:par>
                        <p:par>
                          <p:cTn id="31" fill="hold">
                            <p:stCondLst>
                              <p:cond delay="5500"/>
                            </p:stCondLst>
                            <p:childTnLst>
                              <p:par>
                                <p:cTn id="32" presetID="9" presetClass="entr" presetSubtype="0" fill="hold" grpId="0" nodeType="afterEffect">
                                  <p:stCondLst>
                                    <p:cond delay="1000"/>
                                  </p:stCondLst>
                                  <p:childTnLst>
                                    <p:set>
                                      <p:cBhvr>
                                        <p:cTn id="33" dur="1" fill="hold">
                                          <p:stCondLst>
                                            <p:cond delay="0"/>
                                          </p:stCondLst>
                                        </p:cTn>
                                        <p:tgtEl>
                                          <p:spTgt spid="739230"/>
                                        </p:tgtEl>
                                        <p:attrNameLst>
                                          <p:attrName>style.visibility</p:attrName>
                                        </p:attrNameLst>
                                      </p:cBhvr>
                                      <p:to>
                                        <p:strVal val="visible"/>
                                      </p:to>
                                    </p:set>
                                    <p:animEffect transition="in" filter="dissolve">
                                      <p:cBhvr>
                                        <p:cTn id="34" dur="500"/>
                                        <p:tgtEl>
                                          <p:spTgt spid="739230"/>
                                        </p:tgtEl>
                                      </p:cBhvr>
                                    </p:animEffect>
                                  </p:childTnLst>
                                </p:cTn>
                              </p:par>
                            </p:childTnLst>
                          </p:cTn>
                        </p:par>
                        <p:par>
                          <p:cTn id="35" fill="hold">
                            <p:stCondLst>
                              <p:cond delay="7000"/>
                            </p:stCondLst>
                            <p:childTnLst>
                              <p:par>
                                <p:cTn id="36" presetID="9" presetClass="entr" presetSubtype="0" fill="hold" grpId="0" nodeType="afterEffect">
                                  <p:stCondLst>
                                    <p:cond delay="0"/>
                                  </p:stCondLst>
                                  <p:childTnLst>
                                    <p:set>
                                      <p:cBhvr>
                                        <p:cTn id="37" dur="1" fill="hold">
                                          <p:stCondLst>
                                            <p:cond delay="0"/>
                                          </p:stCondLst>
                                        </p:cTn>
                                        <p:tgtEl>
                                          <p:spTgt spid="739231"/>
                                        </p:tgtEl>
                                        <p:attrNameLst>
                                          <p:attrName>style.visibility</p:attrName>
                                        </p:attrNameLst>
                                      </p:cBhvr>
                                      <p:to>
                                        <p:strVal val="visible"/>
                                      </p:to>
                                    </p:set>
                                    <p:animEffect transition="in" filter="dissolve">
                                      <p:cBhvr>
                                        <p:cTn id="38" dur="500"/>
                                        <p:tgtEl>
                                          <p:spTgt spid="739231"/>
                                        </p:tgtEl>
                                      </p:cBhvr>
                                    </p:animEffect>
                                  </p:childTnLst>
                                </p:cTn>
                              </p:par>
                            </p:childTnLst>
                          </p:cTn>
                        </p:par>
                        <p:par>
                          <p:cTn id="39" fill="hold">
                            <p:stCondLst>
                              <p:cond delay="7500"/>
                            </p:stCondLst>
                            <p:childTnLst>
                              <p:par>
                                <p:cTn id="40" presetID="9" presetClass="entr" presetSubtype="0" fill="hold" grpId="0" nodeType="afterEffect">
                                  <p:stCondLst>
                                    <p:cond delay="0"/>
                                  </p:stCondLst>
                                  <p:childTnLst>
                                    <p:set>
                                      <p:cBhvr>
                                        <p:cTn id="41" dur="1" fill="hold">
                                          <p:stCondLst>
                                            <p:cond delay="0"/>
                                          </p:stCondLst>
                                        </p:cTn>
                                        <p:tgtEl>
                                          <p:spTgt spid="738881"/>
                                        </p:tgtEl>
                                        <p:attrNameLst>
                                          <p:attrName>style.visibility</p:attrName>
                                        </p:attrNameLst>
                                      </p:cBhvr>
                                      <p:to>
                                        <p:strVal val="visible"/>
                                      </p:to>
                                    </p:set>
                                    <p:animEffect transition="in" filter="dissolve">
                                      <p:cBhvr>
                                        <p:cTn id="42" dur="500"/>
                                        <p:tgtEl>
                                          <p:spTgt spid="738881"/>
                                        </p:tgtEl>
                                      </p:cBhvr>
                                    </p:animEffect>
                                  </p:childTnLst>
                                </p:cTn>
                              </p:par>
                            </p:childTnLst>
                          </p:cTn>
                        </p:par>
                        <p:par>
                          <p:cTn id="43" fill="hold">
                            <p:stCondLst>
                              <p:cond delay="8000"/>
                            </p:stCondLst>
                            <p:childTnLst>
                              <p:par>
                                <p:cTn id="44" presetID="9" presetClass="entr" presetSubtype="0" fill="hold" grpId="0" nodeType="afterEffect">
                                  <p:stCondLst>
                                    <p:cond delay="0"/>
                                  </p:stCondLst>
                                  <p:childTnLst>
                                    <p:set>
                                      <p:cBhvr>
                                        <p:cTn id="45" dur="1" fill="hold">
                                          <p:stCondLst>
                                            <p:cond delay="0"/>
                                          </p:stCondLst>
                                        </p:cTn>
                                        <p:tgtEl>
                                          <p:spTgt spid="739232"/>
                                        </p:tgtEl>
                                        <p:attrNameLst>
                                          <p:attrName>style.visibility</p:attrName>
                                        </p:attrNameLst>
                                      </p:cBhvr>
                                      <p:to>
                                        <p:strVal val="visible"/>
                                      </p:to>
                                    </p:set>
                                    <p:animEffect transition="in" filter="dissolve">
                                      <p:cBhvr>
                                        <p:cTn id="46" dur="500"/>
                                        <p:tgtEl>
                                          <p:spTgt spid="739232"/>
                                        </p:tgtEl>
                                      </p:cBhvr>
                                    </p:animEffect>
                                  </p:childTnLst>
                                </p:cTn>
                              </p:par>
                            </p:childTnLst>
                          </p:cTn>
                        </p:par>
                        <p:par>
                          <p:cTn id="47" fill="hold">
                            <p:stCondLst>
                              <p:cond delay="8500"/>
                            </p:stCondLst>
                            <p:childTnLst>
                              <p:par>
                                <p:cTn id="48" presetID="17"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ppt_x</p:attrName>
                                        </p:attrNameLst>
                                      </p:cBhvr>
                                      <p:tavLst>
                                        <p:tav tm="0">
                                          <p:val>
                                            <p:strVal val="#ppt_x"/>
                                          </p:val>
                                        </p:tav>
                                        <p:tav tm="100000">
                                          <p:val>
                                            <p:strVal val="#ppt_x"/>
                                          </p:val>
                                        </p:tav>
                                      </p:tavLst>
                                    </p:anim>
                                    <p:anim calcmode="lin" valueType="num">
                                      <p:cBhvr>
                                        <p:cTn id="51" dur="500" fill="hold"/>
                                        <p:tgtEl>
                                          <p:spTgt spid="29"/>
                                        </p:tgtEl>
                                        <p:attrNameLst>
                                          <p:attrName>ppt_y</p:attrName>
                                        </p:attrNameLst>
                                      </p:cBhvr>
                                      <p:tavLst>
                                        <p:tav tm="0">
                                          <p:val>
                                            <p:strVal val="#ppt_y+#ppt_h/2"/>
                                          </p:val>
                                        </p:tav>
                                        <p:tav tm="100000">
                                          <p:val>
                                            <p:strVal val="#ppt_y"/>
                                          </p:val>
                                        </p:tav>
                                      </p:tavLst>
                                    </p:anim>
                                    <p:anim calcmode="lin" valueType="num">
                                      <p:cBhvr>
                                        <p:cTn id="52" dur="500" fill="hold"/>
                                        <p:tgtEl>
                                          <p:spTgt spid="29"/>
                                        </p:tgtEl>
                                        <p:attrNameLst>
                                          <p:attrName>ppt_w</p:attrName>
                                        </p:attrNameLst>
                                      </p:cBhvr>
                                      <p:tavLst>
                                        <p:tav tm="0">
                                          <p:val>
                                            <p:strVal val="#ppt_w"/>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8"/>
                                            </p:cond>
                                          </p:stCondLst>
                                        </p:cTn>
                                        <p:tgtEl>
                                          <p:spTgt spid="29"/>
                                        </p:tgtEl>
                                        <p:attrNameLst>
                                          <p:attrName>style.visibility</p:attrName>
                                        </p:attrNameLst>
                                      </p:cBhvr>
                                      <p:to>
                                        <p:strVal val="hidden"/>
                                      </p:to>
                                    </p:set>
                                  </p:subTnLst>
                                </p:cTn>
                              </p:par>
                            </p:childTnLst>
                          </p:cTn>
                        </p:par>
                        <p:par>
                          <p:cTn id="54" fill="hold">
                            <p:stCondLst>
                              <p:cond delay="9000"/>
                            </p:stCondLst>
                            <p:childTnLst>
                              <p:par>
                                <p:cTn id="55" presetID="17" presetClass="entr" presetSubtype="1" fill="hold" grpId="0" nodeType="afterEffect">
                                  <p:stCondLst>
                                    <p:cond delay="1000"/>
                                  </p:stCondLst>
                                  <p:childTnLst>
                                    <p:set>
                                      <p:cBhvr>
                                        <p:cTn id="56" dur="1" fill="hold">
                                          <p:stCondLst>
                                            <p:cond delay="0"/>
                                          </p:stCondLst>
                                        </p:cTn>
                                        <p:tgtEl>
                                          <p:spTgt spid="739011"/>
                                        </p:tgtEl>
                                        <p:attrNameLst>
                                          <p:attrName>style.visibility</p:attrName>
                                        </p:attrNameLst>
                                      </p:cBhvr>
                                      <p:to>
                                        <p:strVal val="visible"/>
                                      </p:to>
                                    </p:set>
                                    <p:anim calcmode="lin" valueType="num">
                                      <p:cBhvr>
                                        <p:cTn id="57" dur="500" fill="hold"/>
                                        <p:tgtEl>
                                          <p:spTgt spid="739011"/>
                                        </p:tgtEl>
                                        <p:attrNameLst>
                                          <p:attrName>ppt_x</p:attrName>
                                        </p:attrNameLst>
                                      </p:cBhvr>
                                      <p:tavLst>
                                        <p:tav tm="0">
                                          <p:val>
                                            <p:strVal val="#ppt_x"/>
                                          </p:val>
                                        </p:tav>
                                        <p:tav tm="100000">
                                          <p:val>
                                            <p:strVal val="#ppt_x"/>
                                          </p:val>
                                        </p:tav>
                                      </p:tavLst>
                                    </p:anim>
                                    <p:anim calcmode="lin" valueType="num">
                                      <p:cBhvr>
                                        <p:cTn id="58" dur="500" fill="hold"/>
                                        <p:tgtEl>
                                          <p:spTgt spid="739011"/>
                                        </p:tgtEl>
                                        <p:attrNameLst>
                                          <p:attrName>ppt_y</p:attrName>
                                        </p:attrNameLst>
                                      </p:cBhvr>
                                      <p:tavLst>
                                        <p:tav tm="0">
                                          <p:val>
                                            <p:strVal val="#ppt_y-#ppt_h/2"/>
                                          </p:val>
                                        </p:tav>
                                        <p:tav tm="100000">
                                          <p:val>
                                            <p:strVal val="#ppt_y"/>
                                          </p:val>
                                        </p:tav>
                                      </p:tavLst>
                                    </p:anim>
                                    <p:anim calcmode="lin" valueType="num">
                                      <p:cBhvr>
                                        <p:cTn id="59" dur="500" fill="hold"/>
                                        <p:tgtEl>
                                          <p:spTgt spid="739011"/>
                                        </p:tgtEl>
                                        <p:attrNameLst>
                                          <p:attrName>ppt_w</p:attrName>
                                        </p:attrNameLst>
                                      </p:cBhvr>
                                      <p:tavLst>
                                        <p:tav tm="0">
                                          <p:val>
                                            <p:strVal val="#ppt_w"/>
                                          </p:val>
                                        </p:tav>
                                        <p:tav tm="100000">
                                          <p:val>
                                            <p:strVal val="#ppt_w"/>
                                          </p:val>
                                        </p:tav>
                                      </p:tavLst>
                                    </p:anim>
                                    <p:anim calcmode="lin" valueType="num">
                                      <p:cBhvr>
                                        <p:cTn id="60" dur="500" fill="hold"/>
                                        <p:tgtEl>
                                          <p:spTgt spid="739011"/>
                                        </p:tgtEl>
                                        <p:attrNameLst>
                                          <p:attrName>ppt_h</p:attrName>
                                        </p:attrNameLst>
                                      </p:cBhvr>
                                      <p:tavLst>
                                        <p:tav tm="0">
                                          <p:val>
                                            <p:fltVal val="0"/>
                                          </p:val>
                                        </p:tav>
                                        <p:tav tm="100000">
                                          <p:val>
                                            <p:strVal val="#ppt_h"/>
                                          </p:val>
                                        </p:tav>
                                      </p:tavLst>
                                    </p:anim>
                                  </p:childTnLst>
                                </p:cTn>
                              </p:par>
                            </p:childTnLst>
                          </p:cTn>
                        </p:par>
                        <p:par>
                          <p:cTn id="61" fill="hold">
                            <p:stCondLst>
                              <p:cond delay="10500"/>
                            </p:stCondLst>
                            <p:childTnLst>
                              <p:par>
                                <p:cTn id="62" presetID="11" presetClass="entr" presetSubtype="0" fill="hold" grpId="0" nodeType="afterEffect">
                                  <p:stCondLst>
                                    <p:cond delay="0"/>
                                  </p:stCondLst>
                                  <p:childTnLst>
                                    <p:set>
                                      <p:cBhvr>
                                        <p:cTn id="63" dur="1000">
                                          <p:stCondLst>
                                            <p:cond delay="0"/>
                                          </p:stCondLst>
                                        </p:cTn>
                                        <p:tgtEl>
                                          <p:spTgt spid="739339"/>
                                        </p:tgtEl>
                                        <p:attrNameLst>
                                          <p:attrName>style.visibility</p:attrName>
                                        </p:attrNameLst>
                                      </p:cBhvr>
                                      <p:to>
                                        <p:strVal val="visible"/>
                                      </p:to>
                                    </p:set>
                                  </p:childTnLst>
                                </p:cTn>
                              </p:par>
                            </p:childTnLst>
                          </p:cTn>
                        </p:par>
                        <p:par>
                          <p:cTn id="64" fill="hold">
                            <p:stCondLst>
                              <p:cond delay="11500"/>
                            </p:stCondLst>
                            <p:childTnLst>
                              <p:par>
                                <p:cTn id="65" presetID="17" presetClass="entr" presetSubtype="8" fill="hold" grpId="0" nodeType="afterEffect">
                                  <p:stCondLst>
                                    <p:cond delay="1000"/>
                                  </p:stCondLst>
                                  <p:childTnLst>
                                    <p:set>
                                      <p:cBhvr>
                                        <p:cTn id="66" dur="1" fill="hold">
                                          <p:stCondLst>
                                            <p:cond delay="0"/>
                                          </p:stCondLst>
                                        </p:cTn>
                                        <p:tgtEl>
                                          <p:spTgt spid="738306"/>
                                        </p:tgtEl>
                                        <p:attrNameLst>
                                          <p:attrName>style.visibility</p:attrName>
                                        </p:attrNameLst>
                                      </p:cBhvr>
                                      <p:to>
                                        <p:strVal val="visible"/>
                                      </p:to>
                                    </p:set>
                                    <p:anim calcmode="lin" valueType="num">
                                      <p:cBhvr>
                                        <p:cTn id="67" dur="500" fill="hold"/>
                                        <p:tgtEl>
                                          <p:spTgt spid="738306"/>
                                        </p:tgtEl>
                                        <p:attrNameLst>
                                          <p:attrName>ppt_x</p:attrName>
                                        </p:attrNameLst>
                                      </p:cBhvr>
                                      <p:tavLst>
                                        <p:tav tm="0">
                                          <p:val>
                                            <p:strVal val="#ppt_x-#ppt_w/2"/>
                                          </p:val>
                                        </p:tav>
                                        <p:tav tm="100000">
                                          <p:val>
                                            <p:strVal val="#ppt_x"/>
                                          </p:val>
                                        </p:tav>
                                      </p:tavLst>
                                    </p:anim>
                                    <p:anim calcmode="lin" valueType="num">
                                      <p:cBhvr>
                                        <p:cTn id="68" dur="500" fill="hold"/>
                                        <p:tgtEl>
                                          <p:spTgt spid="738306"/>
                                        </p:tgtEl>
                                        <p:attrNameLst>
                                          <p:attrName>ppt_y</p:attrName>
                                        </p:attrNameLst>
                                      </p:cBhvr>
                                      <p:tavLst>
                                        <p:tav tm="0">
                                          <p:val>
                                            <p:strVal val="#ppt_y"/>
                                          </p:val>
                                        </p:tav>
                                        <p:tav tm="100000">
                                          <p:val>
                                            <p:strVal val="#ppt_y"/>
                                          </p:val>
                                        </p:tav>
                                      </p:tavLst>
                                    </p:anim>
                                    <p:anim calcmode="lin" valueType="num">
                                      <p:cBhvr>
                                        <p:cTn id="69" dur="500" fill="hold"/>
                                        <p:tgtEl>
                                          <p:spTgt spid="738306"/>
                                        </p:tgtEl>
                                        <p:attrNameLst>
                                          <p:attrName>ppt_w</p:attrName>
                                        </p:attrNameLst>
                                      </p:cBhvr>
                                      <p:tavLst>
                                        <p:tav tm="0">
                                          <p:val>
                                            <p:fltVal val="0"/>
                                          </p:val>
                                        </p:tav>
                                        <p:tav tm="100000">
                                          <p:val>
                                            <p:strVal val="#ppt_w"/>
                                          </p:val>
                                        </p:tav>
                                      </p:tavLst>
                                    </p:anim>
                                    <p:anim calcmode="lin" valueType="num">
                                      <p:cBhvr>
                                        <p:cTn id="70" dur="500" fill="hold"/>
                                        <p:tgtEl>
                                          <p:spTgt spid="738306"/>
                                        </p:tgtEl>
                                        <p:attrNameLst>
                                          <p:attrName>ppt_h</p:attrName>
                                        </p:attrNameLst>
                                      </p:cBhvr>
                                      <p:tavLst>
                                        <p:tav tm="0">
                                          <p:val>
                                            <p:strVal val="#ppt_h"/>
                                          </p:val>
                                        </p:tav>
                                        <p:tav tm="100000">
                                          <p:val>
                                            <p:strVal val="#ppt_h"/>
                                          </p:val>
                                        </p:tav>
                                      </p:tavLst>
                                    </p:anim>
                                  </p:child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499"/>
                                          </p:stCondLst>
                                        </p:cTn>
                                        <p:tgtEl>
                                          <p:spTgt spid="738839"/>
                                        </p:tgtEl>
                                        <p:attrNameLst>
                                          <p:attrName>style.visibility</p:attrName>
                                        </p:attrNameLst>
                                      </p:cBhvr>
                                      <p:to>
                                        <p:strVal val="visible"/>
                                      </p:to>
                                    </p:set>
                                  </p:childTnLst>
                                </p:cTn>
                              </p:par>
                            </p:childTnLst>
                          </p:cTn>
                        </p:par>
                        <p:par>
                          <p:cTn id="74" fill="hold">
                            <p:stCondLst>
                              <p:cond delay="13500"/>
                            </p:stCondLst>
                            <p:childTnLst>
                              <p:par>
                                <p:cTn id="75" presetID="1" presetClass="entr" presetSubtype="0" fill="hold" grpId="0" nodeType="afterEffect">
                                  <p:stCondLst>
                                    <p:cond delay="0"/>
                                  </p:stCondLst>
                                  <p:childTnLst>
                                    <p:set>
                                      <p:cBhvr>
                                        <p:cTn id="76" dur="1" fill="hold">
                                          <p:stCondLst>
                                            <p:cond delay="499"/>
                                          </p:stCondLst>
                                        </p:cTn>
                                        <p:tgtEl>
                                          <p:spTgt spid="739345"/>
                                        </p:tgtEl>
                                        <p:attrNameLst>
                                          <p:attrName>style.visibility</p:attrName>
                                        </p:attrNameLst>
                                      </p:cBhvr>
                                      <p:to>
                                        <p:strVal val="visible"/>
                                      </p:to>
                                    </p:set>
                                  </p:child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499"/>
                                          </p:stCondLst>
                                        </p:cTn>
                                        <p:tgtEl>
                                          <p:spTgt spid="739346"/>
                                        </p:tgtEl>
                                        <p:attrNameLst>
                                          <p:attrName>style.visibility</p:attrName>
                                        </p:attrNameLst>
                                      </p:cBhvr>
                                      <p:to>
                                        <p:strVal val="visible"/>
                                      </p:to>
                                    </p:set>
                                  </p:childTnLst>
                                </p:cTn>
                              </p:par>
                            </p:childTnLst>
                          </p:cTn>
                        </p:par>
                        <p:par>
                          <p:cTn id="80" fill="hold">
                            <p:stCondLst>
                              <p:cond delay="14500"/>
                            </p:stCondLst>
                            <p:childTnLst>
                              <p:par>
                                <p:cTn id="81" presetID="22" presetClass="entr" presetSubtype="8" fill="hold" nodeType="afterEffect">
                                  <p:stCondLst>
                                    <p:cond delay="100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childTnLst>
                          </p:cTn>
                        </p:par>
                        <p:par>
                          <p:cTn id="84" fill="hold">
                            <p:stCondLst>
                              <p:cond delay="16000"/>
                            </p:stCondLst>
                            <p:childTnLst>
                              <p:par>
                                <p:cTn id="85" presetID="22" presetClass="entr" presetSubtype="8" fill="hold" nodeType="afterEffect">
                                  <p:stCondLst>
                                    <p:cond delay="100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17500"/>
                            </p:stCondLst>
                            <p:childTnLst>
                              <p:par>
                                <p:cTn id="89" presetID="17" presetClass="entr" presetSubtype="8" fill="hold" grpId="0" nodeType="afterEffect">
                                  <p:stCondLst>
                                    <p:cond delay="1000"/>
                                  </p:stCondLst>
                                  <p:childTnLst>
                                    <p:set>
                                      <p:cBhvr>
                                        <p:cTn id="90" dur="1" fill="hold">
                                          <p:stCondLst>
                                            <p:cond delay="0"/>
                                          </p:stCondLst>
                                        </p:cTn>
                                        <p:tgtEl>
                                          <p:spTgt spid="738840"/>
                                        </p:tgtEl>
                                        <p:attrNameLst>
                                          <p:attrName>style.visibility</p:attrName>
                                        </p:attrNameLst>
                                      </p:cBhvr>
                                      <p:to>
                                        <p:strVal val="visible"/>
                                      </p:to>
                                    </p:set>
                                    <p:anim calcmode="lin" valueType="num">
                                      <p:cBhvr>
                                        <p:cTn id="91" dur="500" fill="hold"/>
                                        <p:tgtEl>
                                          <p:spTgt spid="738840"/>
                                        </p:tgtEl>
                                        <p:attrNameLst>
                                          <p:attrName>ppt_x</p:attrName>
                                        </p:attrNameLst>
                                      </p:cBhvr>
                                      <p:tavLst>
                                        <p:tav tm="0">
                                          <p:val>
                                            <p:strVal val="#ppt_x-#ppt_w/2"/>
                                          </p:val>
                                        </p:tav>
                                        <p:tav tm="100000">
                                          <p:val>
                                            <p:strVal val="#ppt_x"/>
                                          </p:val>
                                        </p:tav>
                                      </p:tavLst>
                                    </p:anim>
                                    <p:anim calcmode="lin" valueType="num">
                                      <p:cBhvr>
                                        <p:cTn id="92" dur="500" fill="hold"/>
                                        <p:tgtEl>
                                          <p:spTgt spid="738840"/>
                                        </p:tgtEl>
                                        <p:attrNameLst>
                                          <p:attrName>ppt_y</p:attrName>
                                        </p:attrNameLst>
                                      </p:cBhvr>
                                      <p:tavLst>
                                        <p:tav tm="0">
                                          <p:val>
                                            <p:strVal val="#ppt_y"/>
                                          </p:val>
                                        </p:tav>
                                        <p:tav tm="100000">
                                          <p:val>
                                            <p:strVal val="#ppt_y"/>
                                          </p:val>
                                        </p:tav>
                                      </p:tavLst>
                                    </p:anim>
                                    <p:anim calcmode="lin" valueType="num">
                                      <p:cBhvr>
                                        <p:cTn id="93" dur="500" fill="hold"/>
                                        <p:tgtEl>
                                          <p:spTgt spid="738840"/>
                                        </p:tgtEl>
                                        <p:attrNameLst>
                                          <p:attrName>ppt_w</p:attrName>
                                        </p:attrNameLst>
                                      </p:cBhvr>
                                      <p:tavLst>
                                        <p:tav tm="0">
                                          <p:val>
                                            <p:fltVal val="0"/>
                                          </p:val>
                                        </p:tav>
                                        <p:tav tm="100000">
                                          <p:val>
                                            <p:strVal val="#ppt_w"/>
                                          </p:val>
                                        </p:tav>
                                      </p:tavLst>
                                    </p:anim>
                                    <p:anim calcmode="lin" valueType="num">
                                      <p:cBhvr>
                                        <p:cTn id="94" dur="500" fill="hold"/>
                                        <p:tgtEl>
                                          <p:spTgt spid="738840"/>
                                        </p:tgtEl>
                                        <p:attrNameLst>
                                          <p:attrName>ppt_h</p:attrName>
                                        </p:attrNameLst>
                                      </p:cBhvr>
                                      <p:tavLst>
                                        <p:tav tm="0">
                                          <p:val>
                                            <p:strVal val="#ppt_h"/>
                                          </p:val>
                                        </p:tav>
                                        <p:tav tm="100000">
                                          <p:val>
                                            <p:strVal val="#ppt_h"/>
                                          </p:val>
                                        </p:tav>
                                      </p:tavLst>
                                    </p:anim>
                                  </p:childTnLst>
                                </p:cTn>
                              </p:par>
                            </p:childTnLst>
                          </p:cTn>
                        </p:par>
                        <p:par>
                          <p:cTn id="95" fill="hold">
                            <p:stCondLst>
                              <p:cond delay="19000"/>
                            </p:stCondLst>
                            <p:childTnLst>
                              <p:par>
                                <p:cTn id="96" presetID="9" presetClass="entr" presetSubtype="0" fill="hold" nodeType="afterEffect">
                                  <p:stCondLst>
                                    <p:cond delay="2000"/>
                                  </p:stCondLst>
                                  <p:childTnLst>
                                    <p:set>
                                      <p:cBhvr>
                                        <p:cTn id="97" dur="1" fill="hold">
                                          <p:stCondLst>
                                            <p:cond delay="0"/>
                                          </p:stCondLst>
                                        </p:cTn>
                                        <p:tgtEl>
                                          <p:spTgt spid="22"/>
                                        </p:tgtEl>
                                        <p:attrNameLst>
                                          <p:attrName>style.visibility</p:attrName>
                                        </p:attrNameLst>
                                      </p:cBhvr>
                                      <p:to>
                                        <p:strVal val="visible"/>
                                      </p:to>
                                    </p:set>
                                    <p:animEffect transition="in" filter="dissolve">
                                      <p:cBhvr>
                                        <p:cTn id="98"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99" fill="hold">
                            <p:stCondLst>
                              <p:cond delay="21500"/>
                            </p:stCondLst>
                            <p:childTnLst>
                              <p:par>
                                <p:cTn id="100" presetID="17" presetClass="entr" presetSubtype="1" fill="hold" grpId="0" nodeType="afterEffect">
                                  <p:stCondLst>
                                    <p:cond delay="1000"/>
                                  </p:stCondLst>
                                  <p:childTnLst>
                                    <p:set>
                                      <p:cBhvr>
                                        <p:cTn id="101" dur="1" fill="hold">
                                          <p:stCondLst>
                                            <p:cond delay="0"/>
                                          </p:stCondLst>
                                        </p:cTn>
                                        <p:tgtEl>
                                          <p:spTgt spid="739233"/>
                                        </p:tgtEl>
                                        <p:attrNameLst>
                                          <p:attrName>style.visibility</p:attrName>
                                        </p:attrNameLst>
                                      </p:cBhvr>
                                      <p:to>
                                        <p:strVal val="visible"/>
                                      </p:to>
                                    </p:set>
                                    <p:anim calcmode="lin" valueType="num">
                                      <p:cBhvr>
                                        <p:cTn id="102" dur="500" fill="hold"/>
                                        <p:tgtEl>
                                          <p:spTgt spid="739233"/>
                                        </p:tgtEl>
                                        <p:attrNameLst>
                                          <p:attrName>ppt_x</p:attrName>
                                        </p:attrNameLst>
                                      </p:cBhvr>
                                      <p:tavLst>
                                        <p:tav tm="0">
                                          <p:val>
                                            <p:strVal val="#ppt_x"/>
                                          </p:val>
                                        </p:tav>
                                        <p:tav tm="100000">
                                          <p:val>
                                            <p:strVal val="#ppt_x"/>
                                          </p:val>
                                        </p:tav>
                                      </p:tavLst>
                                    </p:anim>
                                    <p:anim calcmode="lin" valueType="num">
                                      <p:cBhvr>
                                        <p:cTn id="103" dur="500" fill="hold"/>
                                        <p:tgtEl>
                                          <p:spTgt spid="739233"/>
                                        </p:tgtEl>
                                        <p:attrNameLst>
                                          <p:attrName>ppt_y</p:attrName>
                                        </p:attrNameLst>
                                      </p:cBhvr>
                                      <p:tavLst>
                                        <p:tav tm="0">
                                          <p:val>
                                            <p:strVal val="#ppt_y-#ppt_h/2"/>
                                          </p:val>
                                        </p:tav>
                                        <p:tav tm="100000">
                                          <p:val>
                                            <p:strVal val="#ppt_y"/>
                                          </p:val>
                                        </p:tav>
                                      </p:tavLst>
                                    </p:anim>
                                    <p:anim calcmode="lin" valueType="num">
                                      <p:cBhvr>
                                        <p:cTn id="104" dur="500" fill="hold"/>
                                        <p:tgtEl>
                                          <p:spTgt spid="739233"/>
                                        </p:tgtEl>
                                        <p:attrNameLst>
                                          <p:attrName>ppt_w</p:attrName>
                                        </p:attrNameLst>
                                      </p:cBhvr>
                                      <p:tavLst>
                                        <p:tav tm="0">
                                          <p:val>
                                            <p:strVal val="#ppt_w"/>
                                          </p:val>
                                        </p:tav>
                                        <p:tav tm="100000">
                                          <p:val>
                                            <p:strVal val="#ppt_w"/>
                                          </p:val>
                                        </p:tav>
                                      </p:tavLst>
                                    </p:anim>
                                    <p:anim calcmode="lin" valueType="num">
                                      <p:cBhvr>
                                        <p:cTn id="105" dur="500" fill="hold"/>
                                        <p:tgtEl>
                                          <p:spTgt spid="739233"/>
                                        </p:tgtEl>
                                        <p:attrNameLst>
                                          <p:attrName>ppt_h</p:attrName>
                                        </p:attrNameLst>
                                      </p:cBhvr>
                                      <p:tavLst>
                                        <p:tav tm="0">
                                          <p:val>
                                            <p:fltVal val="0"/>
                                          </p:val>
                                        </p:tav>
                                        <p:tav tm="100000">
                                          <p:val>
                                            <p:strVal val="#ppt_h"/>
                                          </p:val>
                                        </p:tav>
                                      </p:tavLst>
                                    </p:anim>
                                  </p:childTnLst>
                                </p:cTn>
                              </p:par>
                            </p:childTnLst>
                          </p:cTn>
                        </p:par>
                        <p:par>
                          <p:cTn id="106" fill="hold">
                            <p:stCondLst>
                              <p:cond delay="23000"/>
                            </p:stCondLst>
                            <p:childTnLst>
                              <p:par>
                                <p:cTn id="107" presetID="9" presetClass="entr" presetSubtype="0" fill="hold" nodeType="after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dissolve">
                                      <p:cBhvr>
                                        <p:cTn id="109" dur="500"/>
                                        <p:tgtEl>
                                          <p:spTgt spid="2"/>
                                        </p:tgtEl>
                                      </p:cBhvr>
                                    </p:animEffect>
                                  </p:childTnLst>
                                </p:cTn>
                              </p:par>
                            </p:childTnLst>
                          </p:cTn>
                        </p:par>
                        <p:par>
                          <p:cTn id="110" fill="hold">
                            <p:stCondLst>
                              <p:cond delay="23500"/>
                            </p:stCondLst>
                            <p:childTnLst>
                              <p:par>
                                <p:cTn id="111" presetID="17" presetClass="entr" presetSubtype="8" fill="hold" grpId="0" nodeType="afterEffect">
                                  <p:stCondLst>
                                    <p:cond delay="1000"/>
                                  </p:stCondLst>
                                  <p:childTnLst>
                                    <p:set>
                                      <p:cBhvr>
                                        <p:cTn id="112" dur="1" fill="hold">
                                          <p:stCondLst>
                                            <p:cond delay="0"/>
                                          </p:stCondLst>
                                        </p:cTn>
                                        <p:tgtEl>
                                          <p:spTgt spid="738843"/>
                                        </p:tgtEl>
                                        <p:attrNameLst>
                                          <p:attrName>style.visibility</p:attrName>
                                        </p:attrNameLst>
                                      </p:cBhvr>
                                      <p:to>
                                        <p:strVal val="visible"/>
                                      </p:to>
                                    </p:set>
                                    <p:anim calcmode="lin" valueType="num">
                                      <p:cBhvr>
                                        <p:cTn id="113" dur="500" fill="hold"/>
                                        <p:tgtEl>
                                          <p:spTgt spid="738843"/>
                                        </p:tgtEl>
                                        <p:attrNameLst>
                                          <p:attrName>ppt_x</p:attrName>
                                        </p:attrNameLst>
                                      </p:cBhvr>
                                      <p:tavLst>
                                        <p:tav tm="0">
                                          <p:val>
                                            <p:strVal val="#ppt_x-#ppt_w/2"/>
                                          </p:val>
                                        </p:tav>
                                        <p:tav tm="100000">
                                          <p:val>
                                            <p:strVal val="#ppt_x"/>
                                          </p:val>
                                        </p:tav>
                                      </p:tavLst>
                                    </p:anim>
                                    <p:anim calcmode="lin" valueType="num">
                                      <p:cBhvr>
                                        <p:cTn id="114" dur="500" fill="hold"/>
                                        <p:tgtEl>
                                          <p:spTgt spid="738843"/>
                                        </p:tgtEl>
                                        <p:attrNameLst>
                                          <p:attrName>ppt_y</p:attrName>
                                        </p:attrNameLst>
                                      </p:cBhvr>
                                      <p:tavLst>
                                        <p:tav tm="0">
                                          <p:val>
                                            <p:strVal val="#ppt_y"/>
                                          </p:val>
                                        </p:tav>
                                        <p:tav tm="100000">
                                          <p:val>
                                            <p:strVal val="#ppt_y"/>
                                          </p:val>
                                        </p:tav>
                                      </p:tavLst>
                                    </p:anim>
                                    <p:anim calcmode="lin" valueType="num">
                                      <p:cBhvr>
                                        <p:cTn id="115" dur="500" fill="hold"/>
                                        <p:tgtEl>
                                          <p:spTgt spid="738843"/>
                                        </p:tgtEl>
                                        <p:attrNameLst>
                                          <p:attrName>ppt_w</p:attrName>
                                        </p:attrNameLst>
                                      </p:cBhvr>
                                      <p:tavLst>
                                        <p:tav tm="0">
                                          <p:val>
                                            <p:fltVal val="0"/>
                                          </p:val>
                                        </p:tav>
                                        <p:tav tm="100000">
                                          <p:val>
                                            <p:strVal val="#ppt_w"/>
                                          </p:val>
                                        </p:tav>
                                      </p:tavLst>
                                    </p:anim>
                                    <p:anim calcmode="lin" valueType="num">
                                      <p:cBhvr>
                                        <p:cTn id="116" dur="500" fill="hold"/>
                                        <p:tgtEl>
                                          <p:spTgt spid="738843"/>
                                        </p:tgtEl>
                                        <p:attrNameLst>
                                          <p:attrName>ppt_h</p:attrName>
                                        </p:attrNameLst>
                                      </p:cBhvr>
                                      <p:tavLst>
                                        <p:tav tm="0">
                                          <p:val>
                                            <p:strVal val="#ppt_h"/>
                                          </p:val>
                                        </p:tav>
                                        <p:tav tm="100000">
                                          <p:val>
                                            <p:strVal val="#ppt_h"/>
                                          </p:val>
                                        </p:tav>
                                      </p:tavLst>
                                    </p:anim>
                                  </p:childTnLst>
                                </p:cTn>
                              </p:par>
                            </p:childTnLst>
                          </p:cTn>
                        </p:par>
                        <p:par>
                          <p:cTn id="117" fill="hold">
                            <p:stCondLst>
                              <p:cond delay="25000"/>
                            </p:stCondLst>
                            <p:childTnLst>
                              <p:par>
                                <p:cTn id="118" presetID="1" presetClass="entr" presetSubtype="0" fill="hold" grpId="0" nodeType="afterEffect">
                                  <p:stCondLst>
                                    <p:cond delay="1000"/>
                                  </p:stCondLst>
                                  <p:childTnLst>
                                    <p:set>
                                      <p:cBhvr>
                                        <p:cTn id="119" dur="1" fill="hold">
                                          <p:stCondLst>
                                            <p:cond delay="499"/>
                                          </p:stCondLst>
                                        </p:cTn>
                                        <p:tgtEl>
                                          <p:spTgt spid="738838"/>
                                        </p:tgtEl>
                                        <p:attrNameLst>
                                          <p:attrName>style.visibility</p:attrName>
                                        </p:attrNameLst>
                                      </p:cBhvr>
                                      <p:to>
                                        <p:strVal val="visible"/>
                                      </p:to>
                                    </p:set>
                                  </p:childTnLst>
                                </p:cTn>
                              </p:par>
                            </p:childTnLst>
                          </p:cTn>
                        </p:par>
                        <p:par>
                          <p:cTn id="120" fill="hold">
                            <p:stCondLst>
                              <p:cond delay="26500"/>
                            </p:stCondLst>
                            <p:childTnLst>
                              <p:par>
                                <p:cTn id="121" presetID="17" presetClass="entr" presetSubtype="1" fill="hold" nodeType="after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fill="hold"/>
                                        <p:tgtEl>
                                          <p:spTgt spid="17"/>
                                        </p:tgtEl>
                                        <p:attrNameLst>
                                          <p:attrName>ppt_x</p:attrName>
                                        </p:attrNameLst>
                                      </p:cBhvr>
                                      <p:tavLst>
                                        <p:tav tm="0">
                                          <p:val>
                                            <p:strVal val="#ppt_x"/>
                                          </p:val>
                                        </p:tav>
                                        <p:tav tm="100000">
                                          <p:val>
                                            <p:strVal val="#ppt_x"/>
                                          </p:val>
                                        </p:tav>
                                      </p:tavLst>
                                    </p:anim>
                                    <p:anim calcmode="lin" valueType="num">
                                      <p:cBhvr>
                                        <p:cTn id="124" dur="500" fill="hold"/>
                                        <p:tgtEl>
                                          <p:spTgt spid="17"/>
                                        </p:tgtEl>
                                        <p:attrNameLst>
                                          <p:attrName>ppt_y</p:attrName>
                                        </p:attrNameLst>
                                      </p:cBhvr>
                                      <p:tavLst>
                                        <p:tav tm="0">
                                          <p:val>
                                            <p:strVal val="#ppt_y-#ppt_h/2"/>
                                          </p:val>
                                        </p:tav>
                                        <p:tav tm="100000">
                                          <p:val>
                                            <p:strVal val="#ppt_y"/>
                                          </p:val>
                                        </p:tav>
                                      </p:tavLst>
                                    </p:anim>
                                    <p:anim calcmode="lin" valueType="num">
                                      <p:cBhvr>
                                        <p:cTn id="125" dur="500" fill="hold"/>
                                        <p:tgtEl>
                                          <p:spTgt spid="17"/>
                                        </p:tgtEl>
                                        <p:attrNameLst>
                                          <p:attrName>ppt_w</p:attrName>
                                        </p:attrNameLst>
                                      </p:cBhvr>
                                      <p:tavLst>
                                        <p:tav tm="0">
                                          <p:val>
                                            <p:strVal val="#ppt_w"/>
                                          </p:val>
                                        </p:tav>
                                        <p:tav tm="100000">
                                          <p:val>
                                            <p:strVal val="#ppt_w"/>
                                          </p:val>
                                        </p:tav>
                                      </p:tavLst>
                                    </p:anim>
                                    <p:anim calcmode="lin" valueType="num">
                                      <p:cBhvr>
                                        <p:cTn id="126" dur="500" fill="hold"/>
                                        <p:tgtEl>
                                          <p:spTgt spid="17"/>
                                        </p:tgtEl>
                                        <p:attrNameLst>
                                          <p:attrName>ppt_h</p:attrName>
                                        </p:attrNameLst>
                                      </p:cBhvr>
                                      <p:tavLst>
                                        <p:tav tm="0">
                                          <p:val>
                                            <p:fltVal val="0"/>
                                          </p:val>
                                        </p:tav>
                                        <p:tav tm="100000">
                                          <p:val>
                                            <p:strVal val="#ppt_h"/>
                                          </p:val>
                                        </p:tav>
                                      </p:tavLst>
                                    </p:anim>
                                  </p:childTnLst>
                                </p:cTn>
                              </p:par>
                            </p:childTnLst>
                          </p:cTn>
                        </p:par>
                        <p:par>
                          <p:cTn id="127" fill="hold">
                            <p:stCondLst>
                              <p:cond delay="27000"/>
                            </p:stCondLst>
                            <p:childTnLst>
                              <p:par>
                                <p:cTn id="128" presetID="17" presetClass="entr" presetSubtype="4" fill="hold" grpId="0" nodeType="afterEffect">
                                  <p:stCondLst>
                                    <p:cond delay="0"/>
                                  </p:stCondLst>
                                  <p:childTnLst>
                                    <p:set>
                                      <p:cBhvr>
                                        <p:cTn id="129" dur="1" fill="hold">
                                          <p:stCondLst>
                                            <p:cond delay="0"/>
                                          </p:stCondLst>
                                        </p:cTn>
                                        <p:tgtEl>
                                          <p:spTgt spid="739151"/>
                                        </p:tgtEl>
                                        <p:attrNameLst>
                                          <p:attrName>style.visibility</p:attrName>
                                        </p:attrNameLst>
                                      </p:cBhvr>
                                      <p:to>
                                        <p:strVal val="visible"/>
                                      </p:to>
                                    </p:set>
                                    <p:anim calcmode="lin" valueType="num">
                                      <p:cBhvr>
                                        <p:cTn id="130" dur="500" fill="hold"/>
                                        <p:tgtEl>
                                          <p:spTgt spid="739151"/>
                                        </p:tgtEl>
                                        <p:attrNameLst>
                                          <p:attrName>ppt_x</p:attrName>
                                        </p:attrNameLst>
                                      </p:cBhvr>
                                      <p:tavLst>
                                        <p:tav tm="0">
                                          <p:val>
                                            <p:strVal val="#ppt_x"/>
                                          </p:val>
                                        </p:tav>
                                        <p:tav tm="100000">
                                          <p:val>
                                            <p:strVal val="#ppt_x"/>
                                          </p:val>
                                        </p:tav>
                                      </p:tavLst>
                                    </p:anim>
                                    <p:anim calcmode="lin" valueType="num">
                                      <p:cBhvr>
                                        <p:cTn id="131" dur="500" fill="hold"/>
                                        <p:tgtEl>
                                          <p:spTgt spid="739151"/>
                                        </p:tgtEl>
                                        <p:attrNameLst>
                                          <p:attrName>ppt_y</p:attrName>
                                        </p:attrNameLst>
                                      </p:cBhvr>
                                      <p:tavLst>
                                        <p:tav tm="0">
                                          <p:val>
                                            <p:strVal val="#ppt_y+#ppt_h/2"/>
                                          </p:val>
                                        </p:tav>
                                        <p:tav tm="100000">
                                          <p:val>
                                            <p:strVal val="#ppt_y"/>
                                          </p:val>
                                        </p:tav>
                                      </p:tavLst>
                                    </p:anim>
                                    <p:anim calcmode="lin" valueType="num">
                                      <p:cBhvr>
                                        <p:cTn id="132" dur="500" fill="hold"/>
                                        <p:tgtEl>
                                          <p:spTgt spid="739151"/>
                                        </p:tgtEl>
                                        <p:attrNameLst>
                                          <p:attrName>ppt_w</p:attrName>
                                        </p:attrNameLst>
                                      </p:cBhvr>
                                      <p:tavLst>
                                        <p:tav tm="0">
                                          <p:val>
                                            <p:strVal val="#ppt_w"/>
                                          </p:val>
                                        </p:tav>
                                        <p:tav tm="100000">
                                          <p:val>
                                            <p:strVal val="#ppt_w"/>
                                          </p:val>
                                        </p:tav>
                                      </p:tavLst>
                                    </p:anim>
                                    <p:anim calcmode="lin" valueType="num">
                                      <p:cBhvr>
                                        <p:cTn id="133" dur="500" fill="hold"/>
                                        <p:tgtEl>
                                          <p:spTgt spid="739151"/>
                                        </p:tgtEl>
                                        <p:attrNameLst>
                                          <p:attrName>ppt_h</p:attrName>
                                        </p:attrNameLst>
                                      </p:cBhvr>
                                      <p:tavLst>
                                        <p:tav tm="0">
                                          <p:val>
                                            <p:fltVal val="0"/>
                                          </p:val>
                                        </p:tav>
                                        <p:tav tm="100000">
                                          <p:val>
                                            <p:strVal val="#ppt_h"/>
                                          </p:val>
                                        </p:tav>
                                      </p:tavLst>
                                    </p:anim>
                                  </p:childTnLst>
                                </p:cTn>
                              </p:par>
                            </p:childTnLst>
                          </p:cTn>
                        </p:par>
                        <p:par>
                          <p:cTn id="134" fill="hold">
                            <p:stCondLst>
                              <p:cond delay="27500"/>
                            </p:stCondLst>
                            <p:childTnLst>
                              <p:par>
                                <p:cTn id="135" presetID="17" presetClass="entr" presetSubtype="1" fill="hold" nodeType="afterEffect">
                                  <p:stCondLst>
                                    <p:cond delay="0"/>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500" fill="hold"/>
                                        <p:tgtEl>
                                          <p:spTgt spid="18"/>
                                        </p:tgtEl>
                                        <p:attrNameLst>
                                          <p:attrName>ppt_x</p:attrName>
                                        </p:attrNameLst>
                                      </p:cBhvr>
                                      <p:tavLst>
                                        <p:tav tm="0">
                                          <p:val>
                                            <p:strVal val="#ppt_x"/>
                                          </p:val>
                                        </p:tav>
                                        <p:tav tm="100000">
                                          <p:val>
                                            <p:strVal val="#ppt_x"/>
                                          </p:val>
                                        </p:tav>
                                      </p:tavLst>
                                    </p:anim>
                                    <p:anim calcmode="lin" valueType="num">
                                      <p:cBhvr>
                                        <p:cTn id="138" dur="500" fill="hold"/>
                                        <p:tgtEl>
                                          <p:spTgt spid="18"/>
                                        </p:tgtEl>
                                        <p:attrNameLst>
                                          <p:attrName>ppt_y</p:attrName>
                                        </p:attrNameLst>
                                      </p:cBhvr>
                                      <p:tavLst>
                                        <p:tav tm="0">
                                          <p:val>
                                            <p:strVal val="#ppt_y-#ppt_h/2"/>
                                          </p:val>
                                        </p:tav>
                                        <p:tav tm="100000">
                                          <p:val>
                                            <p:strVal val="#ppt_y"/>
                                          </p:val>
                                        </p:tav>
                                      </p:tavLst>
                                    </p:anim>
                                    <p:anim calcmode="lin" valueType="num">
                                      <p:cBhvr>
                                        <p:cTn id="139" dur="500" fill="hold"/>
                                        <p:tgtEl>
                                          <p:spTgt spid="18"/>
                                        </p:tgtEl>
                                        <p:attrNameLst>
                                          <p:attrName>ppt_w</p:attrName>
                                        </p:attrNameLst>
                                      </p:cBhvr>
                                      <p:tavLst>
                                        <p:tav tm="0">
                                          <p:val>
                                            <p:strVal val="#ppt_w"/>
                                          </p:val>
                                        </p:tav>
                                        <p:tav tm="100000">
                                          <p:val>
                                            <p:strVal val="#ppt_w"/>
                                          </p:val>
                                        </p:tav>
                                      </p:tavLst>
                                    </p:anim>
                                    <p:anim calcmode="lin" valueType="num">
                                      <p:cBhvr>
                                        <p:cTn id="140" dur="500" fill="hold"/>
                                        <p:tgtEl>
                                          <p:spTgt spid="18"/>
                                        </p:tgtEl>
                                        <p:attrNameLst>
                                          <p:attrName>ppt_h</p:attrName>
                                        </p:attrNameLst>
                                      </p:cBhvr>
                                      <p:tavLst>
                                        <p:tav tm="0">
                                          <p:val>
                                            <p:fltVal val="0"/>
                                          </p:val>
                                        </p:tav>
                                        <p:tav tm="100000">
                                          <p:val>
                                            <p:strVal val="#ppt_h"/>
                                          </p:val>
                                        </p:tav>
                                      </p:tavLst>
                                    </p:anim>
                                  </p:childTnLst>
                                </p:cTn>
                              </p:par>
                            </p:childTnLst>
                          </p:cTn>
                        </p:par>
                        <p:par>
                          <p:cTn id="141" fill="hold">
                            <p:stCondLst>
                              <p:cond delay="28000"/>
                            </p:stCondLst>
                            <p:childTnLst>
                              <p:par>
                                <p:cTn id="142" presetID="17" presetClass="entr" presetSubtype="4" fill="hold" grpId="0" nodeType="afterEffect">
                                  <p:stCondLst>
                                    <p:cond delay="0"/>
                                  </p:stCondLst>
                                  <p:childTnLst>
                                    <p:set>
                                      <p:cBhvr>
                                        <p:cTn id="143" dur="1" fill="hold">
                                          <p:stCondLst>
                                            <p:cond delay="0"/>
                                          </p:stCondLst>
                                        </p:cTn>
                                        <p:tgtEl>
                                          <p:spTgt spid="739172"/>
                                        </p:tgtEl>
                                        <p:attrNameLst>
                                          <p:attrName>style.visibility</p:attrName>
                                        </p:attrNameLst>
                                      </p:cBhvr>
                                      <p:to>
                                        <p:strVal val="visible"/>
                                      </p:to>
                                    </p:set>
                                    <p:anim calcmode="lin" valueType="num">
                                      <p:cBhvr>
                                        <p:cTn id="144" dur="500" fill="hold"/>
                                        <p:tgtEl>
                                          <p:spTgt spid="739172"/>
                                        </p:tgtEl>
                                        <p:attrNameLst>
                                          <p:attrName>ppt_x</p:attrName>
                                        </p:attrNameLst>
                                      </p:cBhvr>
                                      <p:tavLst>
                                        <p:tav tm="0">
                                          <p:val>
                                            <p:strVal val="#ppt_x"/>
                                          </p:val>
                                        </p:tav>
                                        <p:tav tm="100000">
                                          <p:val>
                                            <p:strVal val="#ppt_x"/>
                                          </p:val>
                                        </p:tav>
                                      </p:tavLst>
                                    </p:anim>
                                    <p:anim calcmode="lin" valueType="num">
                                      <p:cBhvr>
                                        <p:cTn id="145" dur="500" fill="hold"/>
                                        <p:tgtEl>
                                          <p:spTgt spid="739172"/>
                                        </p:tgtEl>
                                        <p:attrNameLst>
                                          <p:attrName>ppt_y</p:attrName>
                                        </p:attrNameLst>
                                      </p:cBhvr>
                                      <p:tavLst>
                                        <p:tav tm="0">
                                          <p:val>
                                            <p:strVal val="#ppt_y+#ppt_h/2"/>
                                          </p:val>
                                        </p:tav>
                                        <p:tav tm="100000">
                                          <p:val>
                                            <p:strVal val="#ppt_y"/>
                                          </p:val>
                                        </p:tav>
                                      </p:tavLst>
                                    </p:anim>
                                    <p:anim calcmode="lin" valueType="num">
                                      <p:cBhvr>
                                        <p:cTn id="146" dur="500" fill="hold"/>
                                        <p:tgtEl>
                                          <p:spTgt spid="739172"/>
                                        </p:tgtEl>
                                        <p:attrNameLst>
                                          <p:attrName>ppt_w</p:attrName>
                                        </p:attrNameLst>
                                      </p:cBhvr>
                                      <p:tavLst>
                                        <p:tav tm="0">
                                          <p:val>
                                            <p:strVal val="#ppt_w"/>
                                          </p:val>
                                        </p:tav>
                                        <p:tav tm="100000">
                                          <p:val>
                                            <p:strVal val="#ppt_w"/>
                                          </p:val>
                                        </p:tav>
                                      </p:tavLst>
                                    </p:anim>
                                    <p:anim calcmode="lin" valueType="num">
                                      <p:cBhvr>
                                        <p:cTn id="147" dur="500" fill="hold"/>
                                        <p:tgtEl>
                                          <p:spTgt spid="739172"/>
                                        </p:tgtEl>
                                        <p:attrNameLst>
                                          <p:attrName>ppt_h</p:attrName>
                                        </p:attrNameLst>
                                      </p:cBhvr>
                                      <p:tavLst>
                                        <p:tav tm="0">
                                          <p:val>
                                            <p:fltVal val="0"/>
                                          </p:val>
                                        </p:tav>
                                        <p:tav tm="100000">
                                          <p:val>
                                            <p:strVal val="#ppt_h"/>
                                          </p:val>
                                        </p:tav>
                                      </p:tavLst>
                                    </p:anim>
                                  </p:childTnLst>
                                </p:cTn>
                              </p:par>
                            </p:childTnLst>
                          </p:cTn>
                        </p:par>
                        <p:par>
                          <p:cTn id="148" fill="hold">
                            <p:stCondLst>
                              <p:cond delay="28500"/>
                            </p:stCondLst>
                            <p:childTnLst>
                              <p:par>
                                <p:cTn id="149" presetID="17" presetClass="entr" presetSubtype="4" fill="hold" nodeType="after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500" fill="hold"/>
                                        <p:tgtEl>
                                          <p:spTgt spid="31"/>
                                        </p:tgtEl>
                                        <p:attrNameLst>
                                          <p:attrName>ppt_x</p:attrName>
                                        </p:attrNameLst>
                                      </p:cBhvr>
                                      <p:tavLst>
                                        <p:tav tm="0">
                                          <p:val>
                                            <p:strVal val="#ppt_x"/>
                                          </p:val>
                                        </p:tav>
                                        <p:tav tm="100000">
                                          <p:val>
                                            <p:strVal val="#ppt_x"/>
                                          </p:val>
                                        </p:tav>
                                      </p:tavLst>
                                    </p:anim>
                                    <p:anim calcmode="lin" valueType="num">
                                      <p:cBhvr>
                                        <p:cTn id="152" dur="500" fill="hold"/>
                                        <p:tgtEl>
                                          <p:spTgt spid="31"/>
                                        </p:tgtEl>
                                        <p:attrNameLst>
                                          <p:attrName>ppt_y</p:attrName>
                                        </p:attrNameLst>
                                      </p:cBhvr>
                                      <p:tavLst>
                                        <p:tav tm="0">
                                          <p:val>
                                            <p:strVal val="#ppt_y+#ppt_h/2"/>
                                          </p:val>
                                        </p:tav>
                                        <p:tav tm="100000">
                                          <p:val>
                                            <p:strVal val="#ppt_y"/>
                                          </p:val>
                                        </p:tav>
                                      </p:tavLst>
                                    </p:anim>
                                    <p:anim calcmode="lin" valueType="num">
                                      <p:cBhvr>
                                        <p:cTn id="153" dur="500" fill="hold"/>
                                        <p:tgtEl>
                                          <p:spTgt spid="31"/>
                                        </p:tgtEl>
                                        <p:attrNameLst>
                                          <p:attrName>ppt_w</p:attrName>
                                        </p:attrNameLst>
                                      </p:cBhvr>
                                      <p:tavLst>
                                        <p:tav tm="0">
                                          <p:val>
                                            <p:strVal val="#ppt_w"/>
                                          </p:val>
                                        </p:tav>
                                        <p:tav tm="100000">
                                          <p:val>
                                            <p:strVal val="#ppt_w"/>
                                          </p:val>
                                        </p:tav>
                                      </p:tavLst>
                                    </p:anim>
                                    <p:anim calcmode="lin" valueType="num">
                                      <p:cBhvr>
                                        <p:cTn id="154" dur="500" fill="hold"/>
                                        <p:tgtEl>
                                          <p:spTgt spid="31"/>
                                        </p:tgtEl>
                                        <p:attrNameLst>
                                          <p:attrName>ppt_h</p:attrName>
                                        </p:attrNameLst>
                                      </p:cBhvr>
                                      <p:tavLst>
                                        <p:tav tm="0">
                                          <p:val>
                                            <p:fltVal val="0"/>
                                          </p:val>
                                        </p:tav>
                                        <p:tav tm="100000">
                                          <p:val>
                                            <p:strVal val="#ppt_h"/>
                                          </p:val>
                                        </p:tav>
                                      </p:tavLst>
                                    </p:anim>
                                  </p:childTnLst>
                                </p:cTn>
                              </p:par>
                            </p:childTnLst>
                          </p:cTn>
                        </p:par>
                        <p:par>
                          <p:cTn id="155" fill="hold">
                            <p:stCondLst>
                              <p:cond delay="29000"/>
                            </p:stCondLst>
                            <p:childTnLst>
                              <p:par>
                                <p:cTn id="156" presetID="17" presetClass="entr" presetSubtype="1" fill="hold" nodeType="after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ppt_x</p:attrName>
                                        </p:attrNameLst>
                                      </p:cBhvr>
                                      <p:tavLst>
                                        <p:tav tm="0">
                                          <p:val>
                                            <p:strVal val="#ppt_x"/>
                                          </p:val>
                                        </p:tav>
                                        <p:tav tm="100000">
                                          <p:val>
                                            <p:strVal val="#ppt_x"/>
                                          </p:val>
                                        </p:tav>
                                      </p:tavLst>
                                    </p:anim>
                                    <p:anim calcmode="lin" valueType="num">
                                      <p:cBhvr>
                                        <p:cTn id="159" dur="500" fill="hold"/>
                                        <p:tgtEl>
                                          <p:spTgt spid="19"/>
                                        </p:tgtEl>
                                        <p:attrNameLst>
                                          <p:attrName>ppt_y</p:attrName>
                                        </p:attrNameLst>
                                      </p:cBhvr>
                                      <p:tavLst>
                                        <p:tav tm="0">
                                          <p:val>
                                            <p:strVal val="#ppt_y-#ppt_h/2"/>
                                          </p:val>
                                        </p:tav>
                                        <p:tav tm="100000">
                                          <p:val>
                                            <p:strVal val="#ppt_y"/>
                                          </p:val>
                                        </p:tav>
                                      </p:tavLst>
                                    </p:anim>
                                    <p:anim calcmode="lin" valueType="num">
                                      <p:cBhvr>
                                        <p:cTn id="160" dur="500" fill="hold"/>
                                        <p:tgtEl>
                                          <p:spTgt spid="19"/>
                                        </p:tgtEl>
                                        <p:attrNameLst>
                                          <p:attrName>ppt_w</p:attrName>
                                        </p:attrNameLst>
                                      </p:cBhvr>
                                      <p:tavLst>
                                        <p:tav tm="0">
                                          <p:val>
                                            <p:strVal val="#ppt_w"/>
                                          </p:val>
                                        </p:tav>
                                        <p:tav tm="100000">
                                          <p:val>
                                            <p:strVal val="#ppt_w"/>
                                          </p:val>
                                        </p:tav>
                                      </p:tavLst>
                                    </p:anim>
                                    <p:anim calcmode="lin" valueType="num">
                                      <p:cBhvr>
                                        <p:cTn id="161" dur="500" fill="hold"/>
                                        <p:tgtEl>
                                          <p:spTgt spid="19"/>
                                        </p:tgtEl>
                                        <p:attrNameLst>
                                          <p:attrName>ppt_h</p:attrName>
                                        </p:attrNameLst>
                                      </p:cBhvr>
                                      <p:tavLst>
                                        <p:tav tm="0">
                                          <p:val>
                                            <p:fltVal val="0"/>
                                          </p:val>
                                        </p:tav>
                                        <p:tav tm="100000">
                                          <p:val>
                                            <p:strVal val="#ppt_h"/>
                                          </p:val>
                                        </p:tav>
                                      </p:tavLst>
                                    </p:anim>
                                  </p:childTnLst>
                                </p:cTn>
                              </p:par>
                            </p:childTnLst>
                          </p:cTn>
                        </p:par>
                        <p:par>
                          <p:cTn id="162" fill="hold">
                            <p:stCondLst>
                              <p:cond delay="29500"/>
                            </p:stCondLst>
                            <p:childTnLst>
                              <p:par>
                                <p:cTn id="163" presetID="17" presetClass="entr" presetSubtype="4" fill="hold" grpId="0" nodeType="afterEffect">
                                  <p:stCondLst>
                                    <p:cond delay="0"/>
                                  </p:stCondLst>
                                  <p:childTnLst>
                                    <p:set>
                                      <p:cBhvr>
                                        <p:cTn id="164" dur="1" fill="hold">
                                          <p:stCondLst>
                                            <p:cond delay="0"/>
                                          </p:stCondLst>
                                        </p:cTn>
                                        <p:tgtEl>
                                          <p:spTgt spid="739173"/>
                                        </p:tgtEl>
                                        <p:attrNameLst>
                                          <p:attrName>style.visibility</p:attrName>
                                        </p:attrNameLst>
                                      </p:cBhvr>
                                      <p:to>
                                        <p:strVal val="visible"/>
                                      </p:to>
                                    </p:set>
                                    <p:anim calcmode="lin" valueType="num">
                                      <p:cBhvr>
                                        <p:cTn id="165" dur="500" fill="hold"/>
                                        <p:tgtEl>
                                          <p:spTgt spid="739173"/>
                                        </p:tgtEl>
                                        <p:attrNameLst>
                                          <p:attrName>ppt_x</p:attrName>
                                        </p:attrNameLst>
                                      </p:cBhvr>
                                      <p:tavLst>
                                        <p:tav tm="0">
                                          <p:val>
                                            <p:strVal val="#ppt_x"/>
                                          </p:val>
                                        </p:tav>
                                        <p:tav tm="100000">
                                          <p:val>
                                            <p:strVal val="#ppt_x"/>
                                          </p:val>
                                        </p:tav>
                                      </p:tavLst>
                                    </p:anim>
                                    <p:anim calcmode="lin" valueType="num">
                                      <p:cBhvr>
                                        <p:cTn id="166" dur="500" fill="hold"/>
                                        <p:tgtEl>
                                          <p:spTgt spid="739173"/>
                                        </p:tgtEl>
                                        <p:attrNameLst>
                                          <p:attrName>ppt_y</p:attrName>
                                        </p:attrNameLst>
                                      </p:cBhvr>
                                      <p:tavLst>
                                        <p:tav tm="0">
                                          <p:val>
                                            <p:strVal val="#ppt_y+#ppt_h/2"/>
                                          </p:val>
                                        </p:tav>
                                        <p:tav tm="100000">
                                          <p:val>
                                            <p:strVal val="#ppt_y"/>
                                          </p:val>
                                        </p:tav>
                                      </p:tavLst>
                                    </p:anim>
                                    <p:anim calcmode="lin" valueType="num">
                                      <p:cBhvr>
                                        <p:cTn id="167" dur="500" fill="hold"/>
                                        <p:tgtEl>
                                          <p:spTgt spid="739173"/>
                                        </p:tgtEl>
                                        <p:attrNameLst>
                                          <p:attrName>ppt_w</p:attrName>
                                        </p:attrNameLst>
                                      </p:cBhvr>
                                      <p:tavLst>
                                        <p:tav tm="0">
                                          <p:val>
                                            <p:strVal val="#ppt_w"/>
                                          </p:val>
                                        </p:tav>
                                        <p:tav tm="100000">
                                          <p:val>
                                            <p:strVal val="#ppt_w"/>
                                          </p:val>
                                        </p:tav>
                                      </p:tavLst>
                                    </p:anim>
                                    <p:anim calcmode="lin" valueType="num">
                                      <p:cBhvr>
                                        <p:cTn id="168" dur="500" fill="hold"/>
                                        <p:tgtEl>
                                          <p:spTgt spid="739173"/>
                                        </p:tgtEl>
                                        <p:attrNameLst>
                                          <p:attrName>ppt_h</p:attrName>
                                        </p:attrNameLst>
                                      </p:cBhvr>
                                      <p:tavLst>
                                        <p:tav tm="0">
                                          <p:val>
                                            <p:fltVal val="0"/>
                                          </p:val>
                                        </p:tav>
                                        <p:tav tm="100000">
                                          <p:val>
                                            <p:strVal val="#ppt_h"/>
                                          </p:val>
                                        </p:tav>
                                      </p:tavLst>
                                    </p:anim>
                                  </p:childTnLst>
                                </p:cTn>
                              </p:par>
                            </p:childTnLst>
                          </p:cTn>
                        </p:par>
                        <p:par>
                          <p:cTn id="169" fill="hold">
                            <p:stCondLst>
                              <p:cond delay="30000"/>
                            </p:stCondLst>
                            <p:childTnLst>
                              <p:par>
                                <p:cTn id="170" presetID="17" presetClass="entr" presetSubtype="4" fill="hold" nodeType="afterEffect">
                                  <p:stCondLst>
                                    <p:cond delay="0"/>
                                  </p:stCondLst>
                                  <p:childTnLst>
                                    <p:set>
                                      <p:cBhvr>
                                        <p:cTn id="171" dur="1" fill="hold">
                                          <p:stCondLst>
                                            <p:cond delay="0"/>
                                          </p:stCondLst>
                                        </p:cTn>
                                        <p:tgtEl>
                                          <p:spTgt spid="30"/>
                                        </p:tgtEl>
                                        <p:attrNameLst>
                                          <p:attrName>style.visibility</p:attrName>
                                        </p:attrNameLst>
                                      </p:cBhvr>
                                      <p:to>
                                        <p:strVal val="visible"/>
                                      </p:to>
                                    </p:set>
                                    <p:anim calcmode="lin" valueType="num">
                                      <p:cBhvr>
                                        <p:cTn id="172" dur="500" fill="hold"/>
                                        <p:tgtEl>
                                          <p:spTgt spid="30"/>
                                        </p:tgtEl>
                                        <p:attrNameLst>
                                          <p:attrName>ppt_x</p:attrName>
                                        </p:attrNameLst>
                                      </p:cBhvr>
                                      <p:tavLst>
                                        <p:tav tm="0">
                                          <p:val>
                                            <p:strVal val="#ppt_x"/>
                                          </p:val>
                                        </p:tav>
                                        <p:tav tm="100000">
                                          <p:val>
                                            <p:strVal val="#ppt_x"/>
                                          </p:val>
                                        </p:tav>
                                      </p:tavLst>
                                    </p:anim>
                                    <p:anim calcmode="lin" valueType="num">
                                      <p:cBhvr>
                                        <p:cTn id="173" dur="500" fill="hold"/>
                                        <p:tgtEl>
                                          <p:spTgt spid="30"/>
                                        </p:tgtEl>
                                        <p:attrNameLst>
                                          <p:attrName>ppt_y</p:attrName>
                                        </p:attrNameLst>
                                      </p:cBhvr>
                                      <p:tavLst>
                                        <p:tav tm="0">
                                          <p:val>
                                            <p:strVal val="#ppt_y+#ppt_h/2"/>
                                          </p:val>
                                        </p:tav>
                                        <p:tav tm="100000">
                                          <p:val>
                                            <p:strVal val="#ppt_y"/>
                                          </p:val>
                                        </p:tav>
                                      </p:tavLst>
                                    </p:anim>
                                    <p:anim calcmode="lin" valueType="num">
                                      <p:cBhvr>
                                        <p:cTn id="174" dur="500" fill="hold"/>
                                        <p:tgtEl>
                                          <p:spTgt spid="30"/>
                                        </p:tgtEl>
                                        <p:attrNameLst>
                                          <p:attrName>ppt_w</p:attrName>
                                        </p:attrNameLst>
                                      </p:cBhvr>
                                      <p:tavLst>
                                        <p:tav tm="0">
                                          <p:val>
                                            <p:strVal val="#ppt_w"/>
                                          </p:val>
                                        </p:tav>
                                        <p:tav tm="100000">
                                          <p:val>
                                            <p:strVal val="#ppt_w"/>
                                          </p:val>
                                        </p:tav>
                                      </p:tavLst>
                                    </p:anim>
                                    <p:anim calcmode="lin" valueType="num">
                                      <p:cBhvr>
                                        <p:cTn id="175" dur="500" fill="hold"/>
                                        <p:tgtEl>
                                          <p:spTgt spid="30"/>
                                        </p:tgtEl>
                                        <p:attrNameLst>
                                          <p:attrName>ppt_h</p:attrName>
                                        </p:attrNameLst>
                                      </p:cBhvr>
                                      <p:tavLst>
                                        <p:tav tm="0">
                                          <p:val>
                                            <p:fltVal val="0"/>
                                          </p:val>
                                        </p:tav>
                                        <p:tav tm="100000">
                                          <p:val>
                                            <p:strVal val="#ppt_h"/>
                                          </p:val>
                                        </p:tav>
                                      </p:tavLst>
                                    </p:anim>
                                  </p:childTnLst>
                                </p:cTn>
                              </p:par>
                            </p:childTnLst>
                          </p:cTn>
                        </p:par>
                        <p:par>
                          <p:cTn id="176" fill="hold">
                            <p:stCondLst>
                              <p:cond delay="30500"/>
                            </p:stCondLst>
                            <p:childTnLst>
                              <p:par>
                                <p:cTn id="177" presetID="17" presetClass="entr" presetSubtype="8" fill="hold" grpId="0" nodeType="afterEffect">
                                  <p:stCondLst>
                                    <p:cond delay="1000"/>
                                  </p:stCondLst>
                                  <p:childTnLst>
                                    <p:set>
                                      <p:cBhvr>
                                        <p:cTn id="178" dur="1" fill="hold">
                                          <p:stCondLst>
                                            <p:cond delay="0"/>
                                          </p:stCondLst>
                                        </p:cTn>
                                        <p:tgtEl>
                                          <p:spTgt spid="738855"/>
                                        </p:tgtEl>
                                        <p:attrNameLst>
                                          <p:attrName>style.visibility</p:attrName>
                                        </p:attrNameLst>
                                      </p:cBhvr>
                                      <p:to>
                                        <p:strVal val="visible"/>
                                      </p:to>
                                    </p:set>
                                    <p:anim calcmode="lin" valueType="num">
                                      <p:cBhvr>
                                        <p:cTn id="179" dur="500" fill="hold"/>
                                        <p:tgtEl>
                                          <p:spTgt spid="738855"/>
                                        </p:tgtEl>
                                        <p:attrNameLst>
                                          <p:attrName>ppt_x</p:attrName>
                                        </p:attrNameLst>
                                      </p:cBhvr>
                                      <p:tavLst>
                                        <p:tav tm="0">
                                          <p:val>
                                            <p:strVal val="#ppt_x-#ppt_w/2"/>
                                          </p:val>
                                        </p:tav>
                                        <p:tav tm="100000">
                                          <p:val>
                                            <p:strVal val="#ppt_x"/>
                                          </p:val>
                                        </p:tav>
                                      </p:tavLst>
                                    </p:anim>
                                    <p:anim calcmode="lin" valueType="num">
                                      <p:cBhvr>
                                        <p:cTn id="180" dur="500" fill="hold"/>
                                        <p:tgtEl>
                                          <p:spTgt spid="738855"/>
                                        </p:tgtEl>
                                        <p:attrNameLst>
                                          <p:attrName>ppt_y</p:attrName>
                                        </p:attrNameLst>
                                      </p:cBhvr>
                                      <p:tavLst>
                                        <p:tav tm="0">
                                          <p:val>
                                            <p:strVal val="#ppt_y"/>
                                          </p:val>
                                        </p:tav>
                                        <p:tav tm="100000">
                                          <p:val>
                                            <p:strVal val="#ppt_y"/>
                                          </p:val>
                                        </p:tav>
                                      </p:tavLst>
                                    </p:anim>
                                    <p:anim calcmode="lin" valueType="num">
                                      <p:cBhvr>
                                        <p:cTn id="181" dur="500" fill="hold"/>
                                        <p:tgtEl>
                                          <p:spTgt spid="738855"/>
                                        </p:tgtEl>
                                        <p:attrNameLst>
                                          <p:attrName>ppt_w</p:attrName>
                                        </p:attrNameLst>
                                      </p:cBhvr>
                                      <p:tavLst>
                                        <p:tav tm="0">
                                          <p:val>
                                            <p:fltVal val="0"/>
                                          </p:val>
                                        </p:tav>
                                        <p:tav tm="100000">
                                          <p:val>
                                            <p:strVal val="#ppt_w"/>
                                          </p:val>
                                        </p:tav>
                                      </p:tavLst>
                                    </p:anim>
                                    <p:anim calcmode="lin" valueType="num">
                                      <p:cBhvr>
                                        <p:cTn id="182" dur="500" fill="hold"/>
                                        <p:tgtEl>
                                          <p:spTgt spid="7388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6" grpId="0" autoUpdateAnimBg="0"/>
      <p:bldP spid="738838" grpId="0" autoUpdateAnimBg="0"/>
      <p:bldP spid="738839" grpId="0" animBg="1"/>
      <p:bldP spid="738840" grpId="0" autoUpdateAnimBg="0"/>
      <p:bldP spid="738842" grpId="0" autoUpdateAnimBg="0"/>
      <p:bldP spid="738843" grpId="0" autoUpdateAnimBg="0"/>
      <p:bldP spid="738855" grpId="0" autoUpdateAnimBg="0"/>
      <p:bldP spid="738856" grpId="0" autoUpdateAnimBg="0"/>
      <p:bldP spid="738881" grpId="0" animBg="1"/>
      <p:bldP spid="739011" grpId="0" animBg="1"/>
      <p:bldP spid="739151" grpId="0" animBg="1"/>
      <p:bldP spid="739172" grpId="0" animBg="1"/>
      <p:bldP spid="739173" grpId="0" animBg="1"/>
      <p:bldP spid="739230" grpId="0" animBg="1"/>
      <p:bldP spid="739231" grpId="0" animBg="1"/>
      <p:bldP spid="739232" grpId="0" animBg="1"/>
      <p:bldP spid="739233" grpId="0" animBg="1"/>
      <p:bldP spid="739339" grpId="0" autoUpdateAnimBg="0"/>
      <p:bldP spid="739345" grpId="0" animBg="1"/>
      <p:bldP spid="7393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427288" y="3347463"/>
            <a:ext cx="9193213" cy="504826"/>
          </a:xfrm>
          <a:prstGeom prst="rect">
            <a:avLst/>
          </a:prstGeom>
          <a:noFill/>
          <a:ln w="9525">
            <a:noFill/>
            <a:miter lim="800000"/>
            <a:headEnd/>
            <a:tailEnd/>
          </a:ln>
          <a:effectLst/>
        </p:spPr>
        <p:txBody>
          <a:bodyPr/>
          <a:lstStyle/>
          <a:p>
            <a:pPr algn="ctr" eaLnBrk="0" hangingPunct="0">
              <a:spcBef>
                <a:spcPct val="20000"/>
              </a:spcBef>
            </a:pPr>
            <a:endParaRPr lang="de-DE" sz="2600" b="1" dirty="0">
              <a:solidFill>
                <a:srgbClr val="FFFFFF"/>
              </a:solidFill>
              <a:latin typeface="Times New Roman" pitchFamily="18" charset="0"/>
            </a:endParaRPr>
          </a:p>
        </p:txBody>
      </p:sp>
      <p:sp>
        <p:nvSpPr>
          <p:cNvPr id="2" name="Прямоугольник 1"/>
          <p:cNvSpPr/>
          <p:nvPr/>
        </p:nvSpPr>
        <p:spPr>
          <a:xfrm>
            <a:off x="141288" y="188640"/>
            <a:ext cx="8751192" cy="6494085"/>
          </a:xfrm>
          <a:prstGeom prst="rect">
            <a:avLst/>
          </a:prstGeom>
          <a:solidFill>
            <a:srgbClr val="C00000"/>
          </a:solidFill>
        </p:spPr>
        <p:txBody>
          <a:bodyPr wrap="square">
            <a:spAutoFit/>
          </a:bodyPr>
          <a:lstStyle/>
          <a:p>
            <a:pPr algn="ctr"/>
            <a:r>
              <a:rPr lang="en-US" sz="2800" b="1" i="1" dirty="0" smtClean="0">
                <a:solidFill>
                  <a:srgbClr val="FFFF00"/>
                </a:solidFill>
              </a:rPr>
              <a:t>Biomarkers</a:t>
            </a:r>
            <a:r>
              <a:rPr lang="en-US" sz="2800" b="1" dirty="0" smtClean="0">
                <a:solidFill>
                  <a:schemeClr val="bg1"/>
                </a:solidFill>
              </a:rPr>
              <a:t> </a:t>
            </a:r>
            <a:r>
              <a:rPr lang="en-US" sz="2800" b="1" dirty="0">
                <a:solidFill>
                  <a:schemeClr val="bg1"/>
                </a:solidFill>
              </a:rPr>
              <a:t>enable early </a:t>
            </a:r>
            <a:r>
              <a:rPr lang="en-US" sz="2800" b="1" dirty="0" smtClean="0">
                <a:solidFill>
                  <a:schemeClr val="bg1"/>
                </a:solidFill>
              </a:rPr>
              <a:t>diagnosis,</a:t>
            </a:r>
          </a:p>
          <a:p>
            <a:pPr algn="ctr"/>
            <a:r>
              <a:rPr lang="en-US" sz="2800" b="1" dirty="0" smtClean="0">
                <a:solidFill>
                  <a:schemeClr val="bg1"/>
                </a:solidFill>
              </a:rPr>
              <a:t>guide </a:t>
            </a:r>
            <a:r>
              <a:rPr lang="en-US" sz="2800" b="1" dirty="0">
                <a:solidFill>
                  <a:schemeClr val="bg1"/>
                </a:solidFill>
              </a:rPr>
              <a:t>targeted therapy and monitor the activity and therapeutic responses across the </a:t>
            </a:r>
            <a:r>
              <a:rPr lang="en-US" sz="2800" b="1" dirty="0" smtClean="0">
                <a:solidFill>
                  <a:schemeClr val="bg1"/>
                </a:solidFill>
              </a:rPr>
              <a:t>diseases.</a:t>
            </a:r>
          </a:p>
          <a:p>
            <a:pPr algn="ctr"/>
            <a:endParaRPr lang="en-US" sz="1200" b="1" dirty="0">
              <a:solidFill>
                <a:schemeClr val="bg1"/>
              </a:solidFill>
            </a:endParaRPr>
          </a:p>
          <a:p>
            <a:pPr algn="ctr"/>
            <a:r>
              <a:rPr lang="en-US" sz="2800" b="1" dirty="0" smtClean="0">
                <a:solidFill>
                  <a:schemeClr val="bg1"/>
                </a:solidFill>
              </a:rPr>
              <a:t>So</a:t>
            </a:r>
            <a:r>
              <a:rPr lang="en-US" sz="2800" b="1" dirty="0">
                <a:solidFill>
                  <a:schemeClr val="bg1"/>
                </a:solidFill>
              </a:rPr>
              <a:t>, it is necessary to identify </a:t>
            </a:r>
            <a:r>
              <a:rPr lang="en-US" sz="2800" b="1" i="1" dirty="0">
                <a:solidFill>
                  <a:srgbClr val="FFFF00"/>
                </a:solidFill>
              </a:rPr>
              <a:t>biomarkers</a:t>
            </a:r>
            <a:r>
              <a:rPr lang="en-US" sz="2800" b="1" dirty="0">
                <a:solidFill>
                  <a:schemeClr val="bg1"/>
                </a:solidFill>
              </a:rPr>
              <a:t> </a:t>
            </a:r>
            <a:r>
              <a:rPr lang="en-US" sz="2800" b="1" dirty="0" smtClean="0">
                <a:solidFill>
                  <a:schemeClr val="bg1"/>
                </a:solidFill>
              </a:rPr>
              <a:t>of</a:t>
            </a:r>
          </a:p>
          <a:p>
            <a:pPr algn="ctr"/>
            <a:r>
              <a:rPr lang="en-US" sz="2800" b="1" dirty="0" smtClean="0">
                <a:solidFill>
                  <a:schemeClr val="bg1"/>
                </a:solidFill>
              </a:rPr>
              <a:t>newer </a:t>
            </a:r>
            <a:r>
              <a:rPr lang="en-US" sz="2800" b="1" dirty="0">
                <a:solidFill>
                  <a:schemeClr val="bg1"/>
                </a:solidFill>
              </a:rPr>
              <a:t>generations and to create </a:t>
            </a:r>
            <a:r>
              <a:rPr lang="en-US" sz="2800" b="1" dirty="0" smtClean="0">
                <a:solidFill>
                  <a:schemeClr val="bg1"/>
                </a:solidFill>
              </a:rPr>
              <a:t>simultaneously</a:t>
            </a:r>
          </a:p>
          <a:p>
            <a:pPr algn="ctr"/>
            <a:r>
              <a:rPr lang="en-US" sz="2800" b="1" dirty="0" smtClean="0">
                <a:solidFill>
                  <a:schemeClr val="bg1"/>
                </a:solidFill>
              </a:rPr>
              <a:t>a </a:t>
            </a:r>
            <a:r>
              <a:rPr lang="en-US" sz="2800" b="1" dirty="0">
                <a:solidFill>
                  <a:schemeClr val="bg1"/>
                </a:solidFill>
              </a:rPr>
              <a:t>fundamentally new strategy based </a:t>
            </a:r>
            <a:r>
              <a:rPr lang="en-US" sz="2800" b="1" dirty="0" smtClean="0">
                <a:solidFill>
                  <a:schemeClr val="bg1"/>
                </a:solidFill>
              </a:rPr>
              <a:t>upon</a:t>
            </a:r>
          </a:p>
          <a:p>
            <a:pPr algn="ctr"/>
            <a:r>
              <a:rPr lang="en-US" sz="2800" b="1" i="1" dirty="0" smtClean="0">
                <a:solidFill>
                  <a:srgbClr val="FFFF00"/>
                </a:solidFill>
              </a:rPr>
              <a:t>subclinical </a:t>
            </a:r>
            <a:r>
              <a:rPr lang="en-US" sz="2800" b="1" dirty="0">
                <a:solidFill>
                  <a:schemeClr val="bg1"/>
                </a:solidFill>
              </a:rPr>
              <a:t>recognition of those </a:t>
            </a:r>
            <a:r>
              <a:rPr lang="en-US" sz="2800" b="1" i="1" dirty="0" smtClean="0">
                <a:solidFill>
                  <a:srgbClr val="FFFF00"/>
                </a:solidFill>
              </a:rPr>
              <a:t>biomarkers</a:t>
            </a:r>
          </a:p>
          <a:p>
            <a:pPr algn="ctr"/>
            <a:r>
              <a:rPr lang="en-US" sz="2800" b="1" dirty="0" smtClean="0">
                <a:solidFill>
                  <a:schemeClr val="bg1"/>
                </a:solidFill>
              </a:rPr>
              <a:t>long </a:t>
            </a:r>
            <a:r>
              <a:rPr lang="en-US" sz="2800" b="1" dirty="0">
                <a:solidFill>
                  <a:schemeClr val="bg1"/>
                </a:solidFill>
              </a:rPr>
              <a:t>before the disease clinically manifests itself</a:t>
            </a:r>
            <a:r>
              <a:rPr lang="en-US" sz="2800" b="1" dirty="0" smtClean="0">
                <a:solidFill>
                  <a:schemeClr val="bg1"/>
                </a:solidFill>
              </a:rPr>
              <a:t>.</a:t>
            </a:r>
          </a:p>
          <a:p>
            <a:pPr algn="ctr"/>
            <a:endParaRPr lang="en-US" sz="1200" b="1" dirty="0">
              <a:solidFill>
                <a:schemeClr val="bg1"/>
              </a:solidFill>
            </a:endParaRPr>
          </a:p>
          <a:p>
            <a:pPr algn="ctr"/>
            <a:r>
              <a:rPr lang="en-US" sz="2800" b="1" dirty="0">
                <a:solidFill>
                  <a:schemeClr val="bg1"/>
                </a:solidFill>
              </a:rPr>
              <a:t>Among the best-validated </a:t>
            </a:r>
            <a:r>
              <a:rPr lang="en-US" sz="2800" b="1" i="1" dirty="0">
                <a:solidFill>
                  <a:srgbClr val="FFFF00"/>
                </a:solidFill>
              </a:rPr>
              <a:t>predictive biomarkers </a:t>
            </a:r>
            <a:r>
              <a:rPr lang="en-US" sz="2800" b="1" dirty="0">
                <a:solidFill>
                  <a:schemeClr val="bg1"/>
                </a:solidFill>
              </a:rPr>
              <a:t>are </a:t>
            </a:r>
            <a:r>
              <a:rPr lang="en-US" sz="2800" b="1" i="1" dirty="0">
                <a:solidFill>
                  <a:srgbClr val="FFFF00"/>
                </a:solidFill>
              </a:rPr>
              <a:t>autoimmunity-related</a:t>
            </a:r>
            <a:r>
              <a:rPr lang="en-US" sz="2800" b="1" dirty="0">
                <a:solidFill>
                  <a:schemeClr val="bg1"/>
                </a:solidFill>
              </a:rPr>
              <a:t> ones </a:t>
            </a:r>
            <a:r>
              <a:rPr lang="en-US" sz="2800" b="1" i="1" dirty="0">
                <a:solidFill>
                  <a:srgbClr val="FFFF00"/>
                </a:solidFill>
              </a:rPr>
              <a:t>to predict risks </a:t>
            </a:r>
            <a:r>
              <a:rPr lang="en-US" sz="2800" b="1" dirty="0">
                <a:solidFill>
                  <a:schemeClr val="bg1"/>
                </a:solidFill>
              </a:rPr>
              <a:t>of the </a:t>
            </a:r>
            <a:r>
              <a:rPr lang="en-US" sz="2800" b="1" dirty="0" err="1">
                <a:solidFill>
                  <a:schemeClr val="bg1"/>
                </a:solidFill>
              </a:rPr>
              <a:t>chronization</a:t>
            </a:r>
            <a:r>
              <a:rPr lang="en-US" sz="2800" b="1" dirty="0">
                <a:solidFill>
                  <a:schemeClr val="bg1"/>
                </a:solidFill>
              </a:rPr>
              <a:t> and thus </a:t>
            </a:r>
            <a:r>
              <a:rPr lang="en-US" sz="2800" b="1" dirty="0" smtClean="0">
                <a:solidFill>
                  <a:schemeClr val="bg1"/>
                </a:solidFill>
              </a:rPr>
              <a:t>disabling</a:t>
            </a:r>
          </a:p>
          <a:p>
            <a:pPr algn="ctr"/>
            <a:r>
              <a:rPr lang="en-US" sz="2800" b="1" dirty="0" smtClean="0">
                <a:solidFill>
                  <a:schemeClr val="bg1"/>
                </a:solidFill>
              </a:rPr>
              <a:t>since </a:t>
            </a:r>
            <a:r>
              <a:rPr lang="en-US" sz="2800" b="1" dirty="0">
                <a:solidFill>
                  <a:schemeClr val="bg1"/>
                </a:solidFill>
              </a:rPr>
              <a:t>chronic autoimmune diseases are </a:t>
            </a:r>
            <a:r>
              <a:rPr lang="en-US" sz="2800" b="1" dirty="0" smtClean="0">
                <a:solidFill>
                  <a:schemeClr val="bg1"/>
                </a:solidFill>
              </a:rPr>
              <a:t>preceded</a:t>
            </a:r>
          </a:p>
          <a:p>
            <a:pPr algn="ctr"/>
            <a:r>
              <a:rPr lang="en-US" sz="2800" b="1" dirty="0" smtClean="0">
                <a:solidFill>
                  <a:schemeClr val="bg1"/>
                </a:solidFill>
              </a:rPr>
              <a:t>by </a:t>
            </a:r>
            <a:r>
              <a:rPr lang="en-US" sz="2800" b="1" dirty="0">
                <a:solidFill>
                  <a:schemeClr val="bg1"/>
                </a:solidFill>
              </a:rPr>
              <a:t>a long </a:t>
            </a:r>
            <a:r>
              <a:rPr lang="en-US" sz="2800" b="1" i="1" dirty="0">
                <a:solidFill>
                  <a:srgbClr val="FFFF00"/>
                </a:solidFill>
              </a:rPr>
              <a:t>subclinical</a:t>
            </a:r>
            <a:r>
              <a:rPr lang="en-US" sz="2800" b="1" dirty="0">
                <a:solidFill>
                  <a:schemeClr val="bg1"/>
                </a:solidFill>
              </a:rPr>
              <a:t> (symptom-free) </a:t>
            </a:r>
            <a:r>
              <a:rPr lang="en-US" sz="2800" b="1" dirty="0" smtClean="0">
                <a:solidFill>
                  <a:schemeClr val="bg1"/>
                </a:solidFill>
              </a:rPr>
              <a:t>phase</a:t>
            </a:r>
          </a:p>
          <a:p>
            <a:pPr algn="ctr"/>
            <a:r>
              <a:rPr lang="en-US" sz="2800" b="1" i="1" dirty="0" smtClean="0">
                <a:solidFill>
                  <a:srgbClr val="FFFF00"/>
                </a:solidFill>
              </a:rPr>
              <a:t>(Fig 4-6).</a:t>
            </a:r>
            <a:endParaRPr lang="en-US" sz="2800" b="1" i="1" dirty="0">
              <a:solidFill>
                <a:srgbClr val="FFFF00"/>
              </a:solidFill>
            </a:endParaRPr>
          </a:p>
        </p:txBody>
      </p:sp>
    </p:spTree>
    <p:extLst>
      <p:ext uri="{BB962C8B-B14F-4D97-AF65-F5344CB8AC3E}">
        <p14:creationId xmlns:p14="http://schemas.microsoft.com/office/powerpoint/2010/main" val="3655977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4475163" y="0"/>
            <a:ext cx="4668837" cy="6891338"/>
            <a:chOff x="288" y="-144"/>
            <a:chExt cx="2941" cy="4341"/>
          </a:xfrm>
        </p:grpSpPr>
        <p:pic>
          <p:nvPicPr>
            <p:cNvPr id="69639" name="Picture 3"/>
            <p:cNvPicPr>
              <a:picLocks noChangeAspect="1" noChangeArrowheads="1"/>
            </p:cNvPicPr>
            <p:nvPr/>
          </p:nvPicPr>
          <p:blipFill>
            <a:blip r:embed="rId4"/>
            <a:srcRect/>
            <a:stretch>
              <a:fillRect/>
            </a:stretch>
          </p:blipFill>
          <p:spPr bwMode="auto">
            <a:xfrm>
              <a:off x="288" y="-144"/>
              <a:ext cx="2941" cy="4341"/>
            </a:xfrm>
            <a:prstGeom prst="rect">
              <a:avLst/>
            </a:prstGeom>
            <a:noFill/>
            <a:ln w="9525">
              <a:noFill/>
              <a:miter lim="800000"/>
              <a:headEnd/>
              <a:tailEnd/>
            </a:ln>
          </p:spPr>
        </p:pic>
        <p:sp>
          <p:nvSpPr>
            <p:cNvPr id="69640" name="Text Box 4"/>
            <p:cNvSpPr txBox="1">
              <a:spLocks noChangeArrowheads="1"/>
            </p:cNvSpPr>
            <p:nvPr/>
          </p:nvSpPr>
          <p:spPr bwMode="auto">
            <a:xfrm>
              <a:off x="2400" y="3627"/>
              <a:ext cx="116" cy="231"/>
            </a:xfrm>
            <a:prstGeom prst="rect">
              <a:avLst/>
            </a:prstGeom>
            <a:noFill/>
            <a:ln w="9525">
              <a:noFill/>
              <a:miter lim="800000"/>
              <a:headEnd/>
              <a:tailEnd/>
            </a:ln>
          </p:spPr>
          <p:txBody>
            <a:bodyPr wrap="none">
              <a:spAutoFit/>
            </a:bodyPr>
            <a:lstStyle/>
            <a:p>
              <a:endParaRPr lang="ru-RU"/>
            </a:p>
          </p:txBody>
        </p:sp>
        <p:sp>
          <p:nvSpPr>
            <p:cNvPr id="69641" name="Text Box 5"/>
            <p:cNvSpPr txBox="1">
              <a:spLocks noChangeArrowheads="1"/>
            </p:cNvSpPr>
            <p:nvPr/>
          </p:nvSpPr>
          <p:spPr bwMode="auto">
            <a:xfrm>
              <a:off x="2400" y="3681"/>
              <a:ext cx="634" cy="173"/>
            </a:xfrm>
            <a:prstGeom prst="rect">
              <a:avLst/>
            </a:prstGeom>
            <a:solidFill>
              <a:schemeClr val="bg1"/>
            </a:solidFill>
            <a:ln w="9525">
              <a:noFill/>
              <a:miter lim="800000"/>
              <a:headEnd/>
              <a:tailEnd/>
            </a:ln>
          </p:spPr>
          <p:txBody>
            <a:bodyPr>
              <a:spAutoFit/>
            </a:bodyPr>
            <a:lstStyle/>
            <a:p>
              <a:r>
                <a:rPr lang="en-US" sz="1200" b="1" dirty="0"/>
                <a:t>Control Ab</a:t>
              </a:r>
            </a:p>
          </p:txBody>
        </p:sp>
        <p:sp>
          <p:nvSpPr>
            <p:cNvPr id="69642" name="Text Box 6"/>
            <p:cNvSpPr txBox="1">
              <a:spLocks noChangeArrowheads="1"/>
            </p:cNvSpPr>
            <p:nvPr/>
          </p:nvSpPr>
          <p:spPr bwMode="auto">
            <a:xfrm>
              <a:off x="2400" y="3174"/>
              <a:ext cx="634" cy="288"/>
            </a:xfrm>
            <a:prstGeom prst="rect">
              <a:avLst/>
            </a:prstGeom>
            <a:solidFill>
              <a:schemeClr val="bg1"/>
            </a:solidFill>
            <a:ln w="9525">
              <a:noFill/>
              <a:miter lim="800000"/>
              <a:headEnd/>
              <a:tailEnd/>
            </a:ln>
          </p:spPr>
          <p:txBody>
            <a:bodyPr>
              <a:spAutoFit/>
            </a:bodyPr>
            <a:lstStyle/>
            <a:p>
              <a:r>
                <a:rPr lang="en-US" sz="1200" b="1"/>
                <a:t>MBP in buffer</a:t>
              </a:r>
            </a:p>
          </p:txBody>
        </p:sp>
        <p:sp>
          <p:nvSpPr>
            <p:cNvPr id="69643" name="Text Box 7"/>
            <p:cNvSpPr txBox="1">
              <a:spLocks noChangeArrowheads="1"/>
            </p:cNvSpPr>
            <p:nvPr/>
          </p:nvSpPr>
          <p:spPr bwMode="auto">
            <a:xfrm>
              <a:off x="2400" y="2625"/>
              <a:ext cx="634" cy="288"/>
            </a:xfrm>
            <a:prstGeom prst="rect">
              <a:avLst/>
            </a:prstGeom>
            <a:solidFill>
              <a:schemeClr val="bg1"/>
            </a:solidFill>
            <a:ln w="9525">
              <a:noFill/>
              <a:miter lim="800000"/>
              <a:headEnd/>
              <a:tailEnd/>
            </a:ln>
          </p:spPr>
          <p:txBody>
            <a:bodyPr>
              <a:spAutoFit/>
            </a:bodyPr>
            <a:lstStyle/>
            <a:p>
              <a:r>
                <a:rPr lang="en-US" sz="1200" b="1" dirty="0"/>
                <a:t>Ab# 98 0.1ug</a:t>
              </a:r>
            </a:p>
          </p:txBody>
        </p:sp>
        <p:sp>
          <p:nvSpPr>
            <p:cNvPr id="69644" name="Text Box 8"/>
            <p:cNvSpPr txBox="1">
              <a:spLocks noChangeArrowheads="1"/>
            </p:cNvSpPr>
            <p:nvPr/>
          </p:nvSpPr>
          <p:spPr bwMode="auto">
            <a:xfrm>
              <a:off x="2400" y="2154"/>
              <a:ext cx="430" cy="173"/>
            </a:xfrm>
            <a:prstGeom prst="rect">
              <a:avLst/>
            </a:prstGeom>
            <a:solidFill>
              <a:schemeClr val="bg1"/>
            </a:solidFill>
            <a:ln w="9525">
              <a:noFill/>
              <a:miter lim="800000"/>
              <a:headEnd/>
              <a:tailEnd/>
            </a:ln>
          </p:spPr>
          <p:txBody>
            <a:bodyPr wrap="none">
              <a:spAutoFit/>
            </a:bodyPr>
            <a:lstStyle/>
            <a:p>
              <a:r>
                <a:rPr lang="en-US" sz="1200" b="1" dirty="0"/>
                <a:t>Ab# 82</a:t>
              </a:r>
            </a:p>
          </p:txBody>
        </p:sp>
        <p:sp>
          <p:nvSpPr>
            <p:cNvPr id="69645" name="Text Box 9"/>
            <p:cNvSpPr txBox="1">
              <a:spLocks noChangeArrowheads="1"/>
            </p:cNvSpPr>
            <p:nvPr/>
          </p:nvSpPr>
          <p:spPr bwMode="auto">
            <a:xfrm>
              <a:off x="2400" y="1632"/>
              <a:ext cx="377" cy="173"/>
            </a:xfrm>
            <a:prstGeom prst="rect">
              <a:avLst/>
            </a:prstGeom>
            <a:solidFill>
              <a:schemeClr val="bg1"/>
            </a:solidFill>
            <a:ln w="9525">
              <a:noFill/>
              <a:miter lim="800000"/>
              <a:headEnd/>
              <a:tailEnd/>
            </a:ln>
          </p:spPr>
          <p:txBody>
            <a:bodyPr wrap="none">
              <a:spAutoFit/>
            </a:bodyPr>
            <a:lstStyle/>
            <a:p>
              <a:r>
                <a:rPr lang="en-US" sz="1200" b="1" dirty="0"/>
                <a:t>Ab# 3</a:t>
              </a:r>
            </a:p>
          </p:txBody>
        </p:sp>
        <p:sp>
          <p:nvSpPr>
            <p:cNvPr id="69646" name="Text Box 10"/>
            <p:cNvSpPr txBox="1">
              <a:spLocks noChangeArrowheads="1"/>
            </p:cNvSpPr>
            <p:nvPr/>
          </p:nvSpPr>
          <p:spPr bwMode="auto">
            <a:xfrm>
              <a:off x="2400" y="1152"/>
              <a:ext cx="628" cy="173"/>
            </a:xfrm>
            <a:prstGeom prst="rect">
              <a:avLst/>
            </a:prstGeom>
            <a:solidFill>
              <a:schemeClr val="bg1"/>
            </a:solidFill>
            <a:ln w="9525">
              <a:noFill/>
              <a:miter lim="800000"/>
              <a:headEnd/>
              <a:tailEnd/>
            </a:ln>
          </p:spPr>
          <p:txBody>
            <a:bodyPr wrap="none">
              <a:spAutoFit/>
            </a:bodyPr>
            <a:lstStyle/>
            <a:p>
              <a:r>
                <a:rPr lang="en-US" sz="1200" b="1" dirty="0"/>
                <a:t>Ab# 98 1ug</a:t>
              </a:r>
            </a:p>
          </p:txBody>
        </p:sp>
        <p:sp>
          <p:nvSpPr>
            <p:cNvPr id="69647" name="Text Box 11"/>
            <p:cNvSpPr txBox="1">
              <a:spLocks noChangeArrowheads="1"/>
            </p:cNvSpPr>
            <p:nvPr/>
          </p:nvSpPr>
          <p:spPr bwMode="auto">
            <a:xfrm>
              <a:off x="2404" y="639"/>
              <a:ext cx="493" cy="173"/>
            </a:xfrm>
            <a:prstGeom prst="rect">
              <a:avLst/>
            </a:prstGeom>
            <a:solidFill>
              <a:schemeClr val="bg1"/>
            </a:solidFill>
            <a:ln w="9525">
              <a:noFill/>
              <a:miter lim="800000"/>
              <a:headEnd/>
              <a:tailEnd/>
            </a:ln>
          </p:spPr>
          <p:txBody>
            <a:bodyPr wrap="none">
              <a:spAutoFit/>
            </a:bodyPr>
            <a:lstStyle/>
            <a:p>
              <a:r>
                <a:rPr lang="en-US" sz="1200" b="1" dirty="0"/>
                <a:t>AB# 361</a:t>
              </a:r>
            </a:p>
          </p:txBody>
        </p:sp>
        <p:sp>
          <p:nvSpPr>
            <p:cNvPr id="69648" name="Text Box 12"/>
            <p:cNvSpPr txBox="1">
              <a:spLocks noChangeArrowheads="1"/>
            </p:cNvSpPr>
            <p:nvPr/>
          </p:nvSpPr>
          <p:spPr bwMode="auto">
            <a:xfrm>
              <a:off x="2400" y="144"/>
              <a:ext cx="493" cy="173"/>
            </a:xfrm>
            <a:prstGeom prst="rect">
              <a:avLst/>
            </a:prstGeom>
            <a:solidFill>
              <a:schemeClr val="bg1"/>
            </a:solidFill>
            <a:ln w="9525">
              <a:noFill/>
              <a:miter lim="800000"/>
              <a:headEnd/>
              <a:tailEnd/>
            </a:ln>
          </p:spPr>
          <p:txBody>
            <a:bodyPr wrap="none">
              <a:spAutoFit/>
            </a:bodyPr>
            <a:lstStyle/>
            <a:p>
              <a:r>
                <a:rPr lang="en-US" sz="1200" b="1" dirty="0"/>
                <a:t>AB# 187</a:t>
              </a:r>
            </a:p>
          </p:txBody>
        </p:sp>
      </p:grpSp>
      <p:sp>
        <p:nvSpPr>
          <p:cNvPr id="69635" name="Rectangle 13"/>
          <p:cNvSpPr>
            <a:spLocks noChangeArrowheads="1"/>
          </p:cNvSpPr>
          <p:nvPr/>
        </p:nvSpPr>
        <p:spPr bwMode="auto">
          <a:xfrm>
            <a:off x="381000" y="3810000"/>
            <a:ext cx="3886200" cy="1371600"/>
          </a:xfrm>
          <a:prstGeom prst="rect">
            <a:avLst/>
          </a:prstGeom>
          <a:noFill/>
          <a:ln w="9525">
            <a:noFill/>
            <a:miter lim="800000"/>
            <a:headEnd/>
            <a:tailEnd/>
          </a:ln>
        </p:spPr>
        <p:txBody>
          <a:bodyPr anchor="ctr"/>
          <a:lstStyle/>
          <a:p>
            <a:r>
              <a:rPr lang="en-US" dirty="0">
                <a:solidFill>
                  <a:schemeClr val="tx2"/>
                </a:solidFill>
              </a:rPr>
              <a:t>Treatment of MBP with different Ab. 5ug of MBP/1ug of Ab. #98 additionally 0.1ug. All data normalized according to ion current and are pretty quantitative.</a:t>
            </a:r>
          </a:p>
        </p:txBody>
      </p:sp>
      <p:sp>
        <p:nvSpPr>
          <p:cNvPr id="69636" name="Text Box 14"/>
          <p:cNvSpPr txBox="1">
            <a:spLocks noChangeArrowheads="1"/>
          </p:cNvSpPr>
          <p:nvPr/>
        </p:nvSpPr>
        <p:spPr bwMode="auto">
          <a:xfrm>
            <a:off x="228600" y="152400"/>
            <a:ext cx="3978275" cy="1816100"/>
          </a:xfrm>
          <a:prstGeom prst="rect">
            <a:avLst/>
          </a:prstGeom>
          <a:noFill/>
          <a:ln w="9525">
            <a:noFill/>
            <a:miter lim="800000"/>
            <a:headEnd/>
            <a:tailEnd/>
          </a:ln>
        </p:spPr>
        <p:txBody>
          <a:bodyPr>
            <a:spAutoFit/>
          </a:bodyPr>
          <a:lstStyle/>
          <a:p>
            <a:pPr algn="ctr"/>
            <a:r>
              <a:rPr lang="en-US" sz="2800" b="1" dirty="0">
                <a:solidFill>
                  <a:srgbClr val="FFFF99"/>
                </a:solidFill>
              </a:rPr>
              <a:t>Specific hydrolysis of MBP by proteolytic Abs isolated from MS patient was shown by SELDI</a:t>
            </a:r>
            <a:endParaRPr lang="ru-RU" sz="2800" b="1" dirty="0">
              <a:solidFill>
                <a:srgbClr val="FFFF99"/>
              </a:solidFill>
            </a:endParaRPr>
          </a:p>
        </p:txBody>
      </p:sp>
      <p:sp>
        <p:nvSpPr>
          <p:cNvPr id="69637" name="Text Box 15"/>
          <p:cNvSpPr txBox="1">
            <a:spLocks noChangeArrowheads="1"/>
          </p:cNvSpPr>
          <p:nvPr/>
        </p:nvSpPr>
        <p:spPr bwMode="auto">
          <a:xfrm>
            <a:off x="365125" y="5332413"/>
            <a:ext cx="3978275" cy="923925"/>
          </a:xfrm>
          <a:prstGeom prst="rect">
            <a:avLst/>
          </a:prstGeom>
          <a:noFill/>
          <a:ln w="9525">
            <a:noFill/>
            <a:miter lim="800000"/>
            <a:headEnd/>
            <a:tailEnd/>
          </a:ln>
        </p:spPr>
        <p:txBody>
          <a:bodyPr>
            <a:spAutoFit/>
          </a:bodyPr>
          <a:lstStyle/>
          <a:p>
            <a:r>
              <a:rPr lang="en-US" b="1" i="1">
                <a:solidFill>
                  <a:srgbClr val="FFFF00"/>
                </a:solidFill>
              </a:rPr>
              <a:t>187, 361 </a:t>
            </a:r>
            <a:r>
              <a:rPr lang="en-US"/>
              <a:t>- MS patients ; 3 - SLE control, </a:t>
            </a:r>
            <a:r>
              <a:rPr lang="en-US" b="1" i="1">
                <a:solidFill>
                  <a:srgbClr val="FFFF00"/>
                </a:solidFill>
              </a:rPr>
              <a:t>98</a:t>
            </a:r>
            <a:r>
              <a:rPr lang="en-US"/>
              <a:t> - SJL/J mouse control and </a:t>
            </a:r>
            <a:r>
              <a:rPr lang="en-US" b="1" i="1">
                <a:solidFill>
                  <a:srgbClr val="FFFF00"/>
                </a:solidFill>
              </a:rPr>
              <a:t>82</a:t>
            </a:r>
            <a:r>
              <a:rPr lang="en-US"/>
              <a:t> – control NZB mouse</a:t>
            </a:r>
            <a:endParaRPr lang="ru-RU"/>
          </a:p>
        </p:txBody>
      </p:sp>
      <p:sp>
        <p:nvSpPr>
          <p:cNvPr id="69638" name="Rectangle 16"/>
          <p:cNvSpPr>
            <a:spLocks noChangeArrowheads="1"/>
          </p:cNvSpPr>
          <p:nvPr/>
        </p:nvSpPr>
        <p:spPr bwMode="auto">
          <a:xfrm>
            <a:off x="6019800" y="228600"/>
            <a:ext cx="762000" cy="6400800"/>
          </a:xfrm>
          <a:prstGeom prst="rect">
            <a:avLst/>
          </a:prstGeom>
          <a:noFill/>
          <a:ln w="28575">
            <a:solidFill>
              <a:schemeClr val="accent2"/>
            </a:solidFill>
            <a:miter lim="800000"/>
            <a:headEnd/>
            <a:tailEnd/>
          </a:ln>
        </p:spPr>
        <p:txBody>
          <a:bodyPr wrap="none" anchor="ctr"/>
          <a:lstStyle/>
          <a:p>
            <a:endParaRPr lang="ru-RU"/>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76200"/>
            <a:ext cx="9144000" cy="2128838"/>
          </a:xfrm>
          <a:solidFill>
            <a:srgbClr val="660033"/>
          </a:solidFill>
        </p:spPr>
        <p:txBody>
          <a:bodyPr/>
          <a:lstStyle/>
          <a:p>
            <a:r>
              <a:rPr lang="en-US" sz="2400" b="1" dirty="0" smtClean="0">
                <a:solidFill>
                  <a:srgbClr val="FFFF00"/>
                </a:solidFill>
              </a:rPr>
              <a:t>Sequence specificity of the MBP-targeted proteolysis</a:t>
            </a:r>
            <a:br>
              <a:rPr lang="en-US" sz="2400" b="1" dirty="0" smtClean="0">
                <a:solidFill>
                  <a:srgbClr val="FFFF00"/>
                </a:solidFill>
              </a:rPr>
            </a:br>
            <a:r>
              <a:rPr lang="en-US" sz="2400" b="1" dirty="0" smtClean="0">
                <a:solidFill>
                  <a:srgbClr val="FFFF00"/>
                </a:solidFill>
              </a:rPr>
              <a:t>by anti-MBP </a:t>
            </a:r>
            <a:r>
              <a:rPr lang="en-US" sz="2400" b="1" dirty="0" err="1" smtClean="0">
                <a:solidFill>
                  <a:srgbClr val="FFFF00"/>
                </a:solidFill>
              </a:rPr>
              <a:t>autoAbs</a:t>
            </a:r>
            <a:r>
              <a:rPr lang="en-US" sz="2400" b="1" dirty="0" smtClean="0">
                <a:solidFill>
                  <a:srgbClr val="FFFF00"/>
                </a:solidFill>
              </a:rPr>
              <a:t> harvested from MS patients and EAE animals</a:t>
            </a:r>
            <a:r>
              <a:rPr lang="en-US" sz="2400" dirty="0" smtClean="0"/>
              <a:t/>
            </a:r>
            <a:br>
              <a:rPr lang="en-US" sz="2400" dirty="0" smtClean="0"/>
            </a:br>
            <a:r>
              <a:rPr lang="en-US" sz="1800" dirty="0" smtClean="0"/>
              <a:t>A</a:t>
            </a:r>
            <a:r>
              <a:rPr lang="en-US" sz="1800" b="1" dirty="0" smtClean="0"/>
              <a:t>s </a:t>
            </a:r>
            <a:r>
              <a:rPr lang="en-US" sz="1800" b="1" dirty="0"/>
              <a:t>you might </a:t>
            </a:r>
            <a:r>
              <a:rPr lang="en-US" sz="1800" b="1" dirty="0" smtClean="0"/>
              <a:t>see, </a:t>
            </a:r>
            <a:r>
              <a:rPr lang="en-US" sz="1800" b="1" dirty="0"/>
              <a:t>Ab-mediated proteolysis of MBP results in generating a set of peptides with MW ranged in various but fixed boundaries to suit common principles of the molecular architectonics of </a:t>
            </a:r>
            <a:r>
              <a:rPr lang="en-US" sz="1800" b="1" dirty="0" smtClean="0"/>
              <a:t>MBP.</a:t>
            </a:r>
            <a:br>
              <a:rPr lang="en-US" sz="1800" b="1" dirty="0" smtClean="0"/>
            </a:br>
            <a:r>
              <a:rPr lang="en-US" sz="1800" b="1" dirty="0" smtClean="0"/>
              <a:t>The </a:t>
            </a:r>
            <a:r>
              <a:rPr lang="en-US" sz="1800" b="1" dirty="0"/>
              <a:t>final </a:t>
            </a:r>
            <a:r>
              <a:rPr lang="en-US" sz="1800" b="1" dirty="0" smtClean="0"/>
              <a:t>statistical </a:t>
            </a:r>
            <a:r>
              <a:rPr lang="en-US" sz="1800" b="1" dirty="0"/>
              <a:t>data revealed </a:t>
            </a:r>
            <a:r>
              <a:rPr lang="en-US" sz="1800" b="1" i="1" dirty="0">
                <a:solidFill>
                  <a:srgbClr val="FFFF00"/>
                </a:solidFill>
              </a:rPr>
              <a:t>FIVE</a:t>
            </a:r>
            <a:r>
              <a:rPr lang="en-US" sz="1800" b="1" dirty="0"/>
              <a:t> sites of preferential </a:t>
            </a:r>
            <a:r>
              <a:rPr lang="en-US" sz="1800" b="1" dirty="0" smtClean="0"/>
              <a:t>proteolysis</a:t>
            </a:r>
            <a:endParaRPr lang="ru-RU" sz="1800" b="1" dirty="0" smtClean="0">
              <a:solidFill>
                <a:schemeClr val="tx1"/>
              </a:solidFill>
              <a:latin typeface="Arial" charset="0"/>
              <a:cs typeface="Arial" charset="0"/>
            </a:endParaRPr>
          </a:p>
        </p:txBody>
      </p:sp>
      <p:graphicFrame>
        <p:nvGraphicFramePr>
          <p:cNvPr id="6146" name="Object 3"/>
          <p:cNvGraphicFramePr>
            <a:graphicFrameLocks noGrp="1"/>
          </p:cNvGraphicFramePr>
          <p:nvPr>
            <p:ph idx="1"/>
          </p:nvPr>
        </p:nvGraphicFramePr>
        <p:xfrm>
          <a:off x="25400" y="2276475"/>
          <a:ext cx="9144000" cy="10310813"/>
        </p:xfrm>
        <a:graphic>
          <a:graphicData uri="http://schemas.openxmlformats.org/presentationml/2006/ole">
            <mc:AlternateContent xmlns:mc="http://schemas.openxmlformats.org/markup-compatibility/2006">
              <mc:Choice xmlns:v="urn:schemas-microsoft-com:vml" Requires="v">
                <p:oleObj spid="_x0000_s6354" name="Документ" r:id="rId4" imgW="6007277" imgH="6541795" progId="Word.Document.8">
                  <p:embed/>
                </p:oleObj>
              </mc:Choice>
              <mc:Fallback>
                <p:oleObj name="Документ" r:id="rId4" imgW="6007277" imgH="6541795" progId="Word.Document.8">
                  <p:embed/>
                  <p:pic>
                    <p:nvPicPr>
                      <p:cNvPr id="0" name="Picture 6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2276475"/>
                        <a:ext cx="9144000" cy="1031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Стрелка вниз 2"/>
          <p:cNvSpPr/>
          <p:nvPr/>
        </p:nvSpPr>
        <p:spPr bwMode="auto">
          <a:xfrm>
            <a:off x="4617716" y="2132856"/>
            <a:ext cx="242316" cy="792088"/>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4" name="Прямоугольник 3"/>
          <p:cNvSpPr/>
          <p:nvPr/>
        </p:nvSpPr>
        <p:spPr>
          <a:xfrm>
            <a:off x="4427984" y="6165304"/>
            <a:ext cx="4695786" cy="523220"/>
          </a:xfrm>
          <a:prstGeom prst="rect">
            <a:avLst/>
          </a:prstGeom>
          <a:solidFill>
            <a:srgbClr val="002060"/>
          </a:solidFill>
        </p:spPr>
        <p:txBody>
          <a:bodyPr wrap="square">
            <a:spAutoFit/>
          </a:bodyPr>
          <a:lstStyle/>
          <a:p>
            <a:pPr algn="ctr"/>
            <a:r>
              <a:rPr lang="en-US" sz="1400" b="1" dirty="0"/>
              <a:t>Cleavage at those sites occurred at a similar </a:t>
            </a:r>
            <a:r>
              <a:rPr lang="en-US" sz="1400" b="1" dirty="0" smtClean="0"/>
              <a:t>rate</a:t>
            </a:r>
          </a:p>
          <a:p>
            <a:pPr algn="ctr"/>
            <a:r>
              <a:rPr lang="en-US" sz="1400" b="1" dirty="0" smtClean="0"/>
              <a:t>as </a:t>
            </a:r>
            <a:r>
              <a:rPr lang="en-US" sz="1400" b="1" dirty="0"/>
              <a:t>determined by 32</a:t>
            </a:r>
            <a:r>
              <a:rPr lang="en-US" sz="1400" b="1" baseline="30000" dirty="0"/>
              <a:t>P</a:t>
            </a:r>
            <a:r>
              <a:rPr lang="en-US" sz="1400" b="1" dirty="0"/>
              <a:t>-MBP degradation assay.</a:t>
            </a:r>
            <a:endParaRPr lang="ru-RU" sz="1400" b="1" dirty="0"/>
          </a:p>
        </p:txBody>
      </p:sp>
    </p:spTree>
  </p:cSld>
  <p:clrMapOvr>
    <a:masterClrMapping/>
  </p:clrMapOvr>
  <p:transition spd="slow">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Times New Roman" pitchFamily="18" charset="0"/>
                <a:cs typeface="Times New Roman" pitchFamily="18" charset="0"/>
              </a:rPr>
              <a:t>82-98</a:t>
            </a:r>
            <a:endParaRPr lang="ru-RU" sz="4800" b="1" dirty="0">
              <a:solidFill>
                <a:srgbClr val="C00000"/>
              </a:solidFill>
              <a:latin typeface="Times New Roman" pitchFamily="18" charset="0"/>
              <a:cs typeface="Times New Roman" pitchFamily="18" charset="0"/>
            </a:endParaRPr>
          </a:p>
        </p:txBody>
      </p:sp>
      <p:sp>
        <p:nvSpPr>
          <p:cNvPr id="31" name="TextBox 30"/>
          <p:cNvSpPr txBox="1"/>
          <p:nvPr/>
        </p:nvSpPr>
        <p:spPr>
          <a:xfrm>
            <a:off x="177769" y="5301208"/>
            <a:ext cx="8715436" cy="1508105"/>
          </a:xfrm>
          <a:prstGeom prst="rect">
            <a:avLst/>
          </a:prstGeom>
          <a:solidFill>
            <a:srgbClr val="C00000"/>
          </a:solidFill>
        </p:spPr>
        <p:txBody>
          <a:bodyPr wrap="square" rtlCol="0">
            <a:spAutoFit/>
          </a:bodyPr>
          <a:lstStyle/>
          <a:p>
            <a:pPr algn="ctr"/>
            <a:r>
              <a:rPr lang="en-US" sz="2800" b="1" dirty="0">
                <a:solidFill>
                  <a:prstClr val="white"/>
                </a:solidFill>
              </a:rPr>
              <a:t>Very interestingly, most of those </a:t>
            </a:r>
            <a:r>
              <a:rPr lang="en-US" sz="2800" b="1" dirty="0" smtClean="0">
                <a:solidFill>
                  <a:prstClr val="white"/>
                </a:solidFill>
              </a:rPr>
              <a:t>sites</a:t>
            </a:r>
          </a:p>
          <a:p>
            <a:pPr algn="ctr"/>
            <a:r>
              <a:rPr lang="en-US" sz="2800" b="1" dirty="0" smtClean="0">
                <a:solidFill>
                  <a:prstClr val="white"/>
                </a:solidFill>
              </a:rPr>
              <a:t>(as </a:t>
            </a:r>
            <a:r>
              <a:rPr lang="en-US" sz="2800" b="1" dirty="0">
                <a:solidFill>
                  <a:prstClr val="white"/>
                </a:solidFill>
              </a:rPr>
              <a:t>a set defined) are located within the </a:t>
            </a:r>
            <a:r>
              <a:rPr lang="en-US" sz="3200" b="1" i="1" dirty="0">
                <a:solidFill>
                  <a:srgbClr val="FFFF00"/>
                </a:solidFill>
              </a:rPr>
              <a:t>43-170 </a:t>
            </a:r>
            <a:r>
              <a:rPr lang="en-US" sz="2800" b="1" dirty="0">
                <a:solidFill>
                  <a:prstClr val="white"/>
                </a:solidFill>
              </a:rPr>
              <a:t>region of MBP which are just </a:t>
            </a:r>
            <a:r>
              <a:rPr lang="en-US" sz="3200" b="1" i="1" dirty="0" err="1">
                <a:solidFill>
                  <a:srgbClr val="FFFF00"/>
                </a:solidFill>
              </a:rPr>
              <a:t>immunodominant</a:t>
            </a:r>
            <a:r>
              <a:rPr lang="en-US" sz="3200" b="1" i="1" dirty="0">
                <a:solidFill>
                  <a:srgbClr val="FFFF00"/>
                </a:solidFill>
              </a:rPr>
              <a:t>!</a:t>
            </a:r>
            <a:endParaRPr lang="ru-RU" sz="3200" b="1" i="1" dirty="0">
              <a:solidFill>
                <a:srgbClr val="FFFF00"/>
              </a:solidFill>
            </a:endParaRPr>
          </a:p>
        </p:txBody>
      </p:sp>
    </p:spTree>
    <p:extLst>
      <p:ext uri="{BB962C8B-B14F-4D97-AF65-F5344CB8AC3E}">
        <p14:creationId xmlns:p14="http://schemas.microsoft.com/office/powerpoint/2010/main" val="1902299288"/>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Times New Roman" pitchFamily="18" charset="0"/>
                <a:cs typeface="Times New Roman" pitchFamily="18" charset="0"/>
              </a:rPr>
              <a:t>82-98</a:t>
            </a:r>
            <a:endParaRPr lang="ru-RU" sz="4800" b="1" dirty="0">
              <a:solidFill>
                <a:srgbClr val="FFFF00"/>
              </a:solidFill>
              <a:latin typeface="Times New Roman" pitchFamily="18" charset="0"/>
              <a:cs typeface="Times New Roman" pitchFamily="18" charset="0"/>
            </a:endParaRPr>
          </a:p>
        </p:txBody>
      </p:sp>
      <p:sp>
        <p:nvSpPr>
          <p:cNvPr id="31" name="TextBox 30"/>
          <p:cNvSpPr txBox="1"/>
          <p:nvPr/>
        </p:nvSpPr>
        <p:spPr>
          <a:xfrm>
            <a:off x="63063" y="4509120"/>
            <a:ext cx="9033640" cy="2185214"/>
          </a:xfrm>
          <a:prstGeom prst="rect">
            <a:avLst/>
          </a:prstGeom>
          <a:solidFill>
            <a:srgbClr val="C00000"/>
          </a:solidFill>
        </p:spPr>
        <p:txBody>
          <a:bodyPr wrap="square" rtlCol="0">
            <a:spAutoFit/>
          </a:bodyPr>
          <a:lstStyle/>
          <a:p>
            <a:pPr algn="ctr"/>
            <a:r>
              <a:rPr lang="en-US" sz="2400" b="1" dirty="0">
                <a:solidFill>
                  <a:prstClr val="white"/>
                </a:solidFill>
              </a:rPr>
              <a:t>Two sites from the set located within </a:t>
            </a:r>
            <a:r>
              <a:rPr lang="en-US" sz="2800" b="1" i="1" dirty="0">
                <a:solidFill>
                  <a:srgbClr val="FFFF00"/>
                </a:solidFill>
              </a:rPr>
              <a:t>43-170</a:t>
            </a:r>
            <a:r>
              <a:rPr lang="en-US" sz="2400" b="1" i="1" dirty="0">
                <a:solidFill>
                  <a:srgbClr val="FFFF00"/>
                </a:solidFill>
              </a:rPr>
              <a:t> </a:t>
            </a:r>
            <a:r>
              <a:rPr lang="en-US" sz="2400" b="1" dirty="0">
                <a:solidFill>
                  <a:prstClr val="white"/>
                </a:solidFill>
              </a:rPr>
              <a:t>sequence, would comprise </a:t>
            </a:r>
            <a:r>
              <a:rPr lang="en-US" sz="2800" b="1" i="1" dirty="0">
                <a:solidFill>
                  <a:srgbClr val="FFFF00"/>
                </a:solidFill>
              </a:rPr>
              <a:t>81-103</a:t>
            </a:r>
            <a:r>
              <a:rPr lang="en-US" sz="2400" b="1" dirty="0">
                <a:solidFill>
                  <a:prstClr val="white"/>
                </a:solidFill>
              </a:rPr>
              <a:t> and </a:t>
            </a:r>
            <a:r>
              <a:rPr lang="en-US" sz="2800" b="1" i="1" dirty="0">
                <a:solidFill>
                  <a:srgbClr val="FFFF00"/>
                </a:solidFill>
              </a:rPr>
              <a:t>82-98</a:t>
            </a:r>
            <a:r>
              <a:rPr lang="en-US" sz="2400" b="1" dirty="0">
                <a:solidFill>
                  <a:prstClr val="white"/>
                </a:solidFill>
              </a:rPr>
              <a:t> subsequences that whilst being </a:t>
            </a:r>
            <a:r>
              <a:rPr lang="en-US" sz="2800" b="1" i="1" dirty="0">
                <a:solidFill>
                  <a:srgbClr val="FFFF00"/>
                </a:solidFill>
              </a:rPr>
              <a:t>sequence-specific</a:t>
            </a:r>
            <a:r>
              <a:rPr lang="en-US" sz="2400" b="1" dirty="0">
                <a:solidFill>
                  <a:prstClr val="white"/>
                </a:solidFill>
              </a:rPr>
              <a:t>, </a:t>
            </a:r>
            <a:r>
              <a:rPr lang="en-US" sz="2800" b="1" i="1" dirty="0">
                <a:solidFill>
                  <a:srgbClr val="FFFF00"/>
                </a:solidFill>
              </a:rPr>
              <a:t>highly </a:t>
            </a:r>
            <a:r>
              <a:rPr lang="en-US" sz="2800" b="1" i="1" dirty="0" err="1">
                <a:solidFill>
                  <a:srgbClr val="FFFF00"/>
                </a:solidFill>
              </a:rPr>
              <a:t>immunogeneic</a:t>
            </a:r>
            <a:r>
              <a:rPr lang="en-US" sz="2800" b="1" i="1" dirty="0">
                <a:solidFill>
                  <a:srgbClr val="FFFF00"/>
                </a:solidFill>
              </a:rPr>
              <a:t> </a:t>
            </a:r>
            <a:r>
              <a:rPr lang="en-US" sz="2400" b="1" dirty="0">
                <a:solidFill>
                  <a:prstClr val="white"/>
                </a:solidFill>
              </a:rPr>
              <a:t>and </a:t>
            </a:r>
            <a:r>
              <a:rPr lang="en-US" sz="2800" b="1" i="1" dirty="0" err="1">
                <a:solidFill>
                  <a:srgbClr val="FFFF00"/>
                </a:solidFill>
              </a:rPr>
              <a:t>encephalitogeneic</a:t>
            </a:r>
            <a:r>
              <a:rPr lang="en-US" sz="2400" b="1" dirty="0">
                <a:solidFill>
                  <a:prstClr val="white"/>
                </a:solidFill>
              </a:rPr>
              <a:t> </a:t>
            </a:r>
            <a:r>
              <a:rPr lang="en-US" sz="2400" b="1" dirty="0" smtClean="0">
                <a:solidFill>
                  <a:prstClr val="white"/>
                </a:solidFill>
              </a:rPr>
              <a:t>both as well, </a:t>
            </a:r>
            <a:r>
              <a:rPr lang="en-US" sz="2400" b="1" dirty="0">
                <a:solidFill>
                  <a:prstClr val="white"/>
                </a:solidFill>
              </a:rPr>
              <a:t>proved to be specific and major inducers of very aggressive EAE in SJL </a:t>
            </a:r>
            <a:r>
              <a:rPr lang="en-US" sz="2400" b="1" dirty="0" smtClean="0">
                <a:solidFill>
                  <a:prstClr val="white"/>
                </a:solidFill>
              </a:rPr>
              <a:t>mice </a:t>
            </a:r>
            <a:endParaRPr lang="ru-RU" sz="2400" b="1" i="1" dirty="0">
              <a:solidFill>
                <a:srgbClr val="FFFF00"/>
              </a:solidFill>
            </a:endParaRPr>
          </a:p>
        </p:txBody>
      </p:sp>
    </p:spTree>
    <p:extLst>
      <p:ext uri="{BB962C8B-B14F-4D97-AF65-F5344CB8AC3E}">
        <p14:creationId xmlns:p14="http://schemas.microsoft.com/office/powerpoint/2010/main" val="143952532"/>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Times New Roman" pitchFamily="18" charset="0"/>
                <a:cs typeface="Times New Roman" pitchFamily="18" charset="0"/>
              </a:rPr>
              <a:t>82-98</a:t>
            </a:r>
            <a:endParaRPr lang="ru-RU" sz="4800" b="1" dirty="0">
              <a:solidFill>
                <a:srgbClr val="FFFF00"/>
              </a:solidFill>
              <a:latin typeface="Times New Roman" pitchFamily="18" charset="0"/>
              <a:cs typeface="Times New Roman" pitchFamily="18" charset="0"/>
            </a:endParaRPr>
          </a:p>
        </p:txBody>
      </p:sp>
      <p:sp>
        <p:nvSpPr>
          <p:cNvPr id="31" name="TextBox 30"/>
          <p:cNvSpPr txBox="1"/>
          <p:nvPr/>
        </p:nvSpPr>
        <p:spPr>
          <a:xfrm>
            <a:off x="110360" y="4221088"/>
            <a:ext cx="9033640" cy="2492990"/>
          </a:xfrm>
          <a:prstGeom prst="rect">
            <a:avLst/>
          </a:prstGeom>
          <a:solidFill>
            <a:srgbClr val="C00000"/>
          </a:solidFill>
        </p:spPr>
        <p:txBody>
          <a:bodyPr wrap="square" rtlCol="0">
            <a:spAutoFit/>
          </a:bodyPr>
          <a:lstStyle/>
          <a:p>
            <a:pPr algn="ctr"/>
            <a:r>
              <a:rPr lang="en-US" sz="2400" b="1" dirty="0">
                <a:solidFill>
                  <a:prstClr val="white"/>
                </a:solidFill>
              </a:rPr>
              <a:t>Moreover, both </a:t>
            </a:r>
            <a:r>
              <a:rPr lang="en-US" sz="2800" b="1" i="1" dirty="0">
                <a:solidFill>
                  <a:srgbClr val="FFFF00"/>
                </a:solidFill>
              </a:rPr>
              <a:t>81-103</a:t>
            </a:r>
            <a:r>
              <a:rPr lang="en-US" sz="2400" b="1" dirty="0">
                <a:solidFill>
                  <a:prstClr val="white"/>
                </a:solidFill>
              </a:rPr>
              <a:t> and </a:t>
            </a:r>
            <a:r>
              <a:rPr lang="en-US" sz="2800" b="1" i="1" dirty="0">
                <a:solidFill>
                  <a:srgbClr val="FFFF00"/>
                </a:solidFill>
              </a:rPr>
              <a:t>82-98</a:t>
            </a:r>
            <a:r>
              <a:rPr lang="en-US" sz="2400" b="1" dirty="0">
                <a:solidFill>
                  <a:prstClr val="white"/>
                </a:solidFill>
              </a:rPr>
              <a:t> </a:t>
            </a:r>
            <a:r>
              <a:rPr lang="en-US" sz="2400" b="1" dirty="0" smtClean="0">
                <a:solidFill>
                  <a:prstClr val="white"/>
                </a:solidFill>
              </a:rPr>
              <a:t>subsequences</a:t>
            </a:r>
          </a:p>
          <a:p>
            <a:pPr algn="ctr"/>
            <a:r>
              <a:rPr lang="en-US" sz="2400" b="1" dirty="0" smtClean="0">
                <a:solidFill>
                  <a:prstClr val="white"/>
                </a:solidFill>
              </a:rPr>
              <a:t>have </a:t>
            </a:r>
            <a:r>
              <a:rPr lang="en-US" sz="2400" b="1" dirty="0">
                <a:solidFill>
                  <a:prstClr val="white"/>
                </a:solidFill>
              </a:rPr>
              <a:t>been proven to be major MBP targets to be attacked by Ab-proteases obtained from patients </a:t>
            </a:r>
            <a:r>
              <a:rPr lang="en-US" sz="2400" b="1" dirty="0" smtClean="0">
                <a:solidFill>
                  <a:prstClr val="white"/>
                </a:solidFill>
              </a:rPr>
              <a:t>with</a:t>
            </a:r>
          </a:p>
          <a:p>
            <a:pPr algn="ctr"/>
            <a:r>
              <a:rPr lang="en-US" sz="2400" b="1" dirty="0" smtClean="0">
                <a:solidFill>
                  <a:prstClr val="white"/>
                </a:solidFill>
              </a:rPr>
              <a:t>secondary-</a:t>
            </a:r>
            <a:r>
              <a:rPr lang="en-US" sz="2400" b="1" dirty="0" err="1" smtClean="0">
                <a:solidFill>
                  <a:prstClr val="white"/>
                </a:solidFill>
              </a:rPr>
              <a:t>progradient</a:t>
            </a:r>
            <a:r>
              <a:rPr lang="en-US" sz="2400" b="1" dirty="0" smtClean="0">
                <a:solidFill>
                  <a:prstClr val="white"/>
                </a:solidFill>
              </a:rPr>
              <a:t> </a:t>
            </a:r>
            <a:r>
              <a:rPr lang="en-US" sz="2400" b="1" dirty="0">
                <a:solidFill>
                  <a:prstClr val="white"/>
                </a:solidFill>
              </a:rPr>
              <a:t>courses of MS, progression phase </a:t>
            </a:r>
            <a:r>
              <a:rPr lang="en-US" sz="2800" b="1" i="1" dirty="0">
                <a:solidFill>
                  <a:srgbClr val="FFFF00"/>
                </a:solidFill>
              </a:rPr>
              <a:t>(SPPP), </a:t>
            </a:r>
            <a:r>
              <a:rPr lang="en-US" sz="2400" b="1" dirty="0">
                <a:solidFill>
                  <a:prstClr val="white"/>
                </a:solidFill>
              </a:rPr>
              <a:t>and with remittent course of MS, exacerbation phase </a:t>
            </a:r>
            <a:r>
              <a:rPr lang="en-US" sz="2800" b="1" i="1" dirty="0">
                <a:solidFill>
                  <a:srgbClr val="FFFF00"/>
                </a:solidFill>
              </a:rPr>
              <a:t>(REP), </a:t>
            </a:r>
            <a:r>
              <a:rPr lang="en-US" sz="2400" b="1" dirty="0">
                <a:solidFill>
                  <a:prstClr val="white"/>
                </a:solidFill>
              </a:rPr>
              <a:t>both are </a:t>
            </a:r>
            <a:r>
              <a:rPr lang="en-US" sz="2400" b="1" dirty="0" smtClean="0">
                <a:solidFill>
                  <a:prstClr val="white"/>
                </a:solidFill>
              </a:rPr>
              <a:t>known as most aggressive ones!</a:t>
            </a:r>
            <a:endParaRPr lang="ru-RU" sz="2400" b="1" i="1" dirty="0">
              <a:solidFill>
                <a:srgbClr val="FFFF00"/>
              </a:solidFill>
            </a:endParaRPr>
          </a:p>
        </p:txBody>
      </p:sp>
    </p:spTree>
    <p:extLst>
      <p:ext uri="{BB962C8B-B14F-4D97-AF65-F5344CB8AC3E}">
        <p14:creationId xmlns:p14="http://schemas.microsoft.com/office/powerpoint/2010/main" val="1849458446"/>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6978" name="Заголовок 1"/>
          <p:cNvSpPr>
            <a:spLocks noGrp="1"/>
          </p:cNvSpPr>
          <p:nvPr>
            <p:ph type="title"/>
          </p:nvPr>
        </p:nvSpPr>
        <p:spPr>
          <a:xfrm>
            <a:off x="0" y="116633"/>
            <a:ext cx="9144000" cy="2396380"/>
          </a:xfrm>
          <a:solidFill>
            <a:srgbClr val="FFFF00"/>
          </a:solidFill>
        </p:spPr>
        <p:txBody>
          <a:bodyPr anchor="t"/>
          <a:lstStyle/>
          <a:p>
            <a:pPr algn="ctr" eaLnBrk="1" hangingPunct="1">
              <a:defRPr/>
            </a:pPr>
            <a:r>
              <a:rPr lang="en-US" sz="2600" b="1" dirty="0">
                <a:solidFill>
                  <a:srgbClr val="002060"/>
                </a:solidFill>
                <a:latin typeface="Times New Roman" panose="02020603050405020304" pitchFamily="18" charset="0"/>
                <a:cs typeface="Times New Roman" panose="02020603050405020304" pitchFamily="18" charset="0"/>
              </a:rPr>
              <a:t>The </a:t>
            </a:r>
            <a:r>
              <a:rPr lang="en-US" sz="2600" b="1" dirty="0" smtClean="0">
                <a:solidFill>
                  <a:srgbClr val="002060"/>
                </a:solidFill>
                <a:latin typeface="Times New Roman" panose="02020603050405020304" pitchFamily="18" charset="0"/>
                <a:cs typeface="Times New Roman" panose="02020603050405020304" pitchFamily="18" charset="0"/>
              </a:rPr>
              <a:t>extra </a:t>
            </a:r>
            <a:r>
              <a:rPr lang="en-US" sz="2600" b="1" dirty="0">
                <a:solidFill>
                  <a:srgbClr val="002060"/>
                </a:solidFill>
                <a:latin typeface="Times New Roman" panose="02020603050405020304" pitchFamily="18" charset="0"/>
                <a:cs typeface="Times New Roman" panose="02020603050405020304" pitchFamily="18" charset="0"/>
              </a:rPr>
              <a:t>two sites from the same </a:t>
            </a:r>
            <a:r>
              <a:rPr lang="en-US" sz="2800" b="1" i="1" dirty="0">
                <a:solidFill>
                  <a:srgbClr val="FF0000"/>
                </a:solidFill>
                <a:latin typeface="Times New Roman" panose="02020603050405020304" pitchFamily="18" charset="0"/>
                <a:cs typeface="Times New Roman" panose="02020603050405020304" pitchFamily="18" charset="0"/>
              </a:rPr>
              <a:t>43-170</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smtClean="0">
                <a:solidFill>
                  <a:srgbClr val="002060"/>
                </a:solidFill>
                <a:latin typeface="Times New Roman" panose="02020603050405020304" pitchFamily="18" charset="0"/>
                <a:cs typeface="Times New Roman" panose="02020603050405020304" pitchFamily="18" charset="0"/>
              </a:rPr>
              <a:t>set</a:t>
            </a:r>
            <a:br>
              <a:rPr lang="en-US" sz="2600" b="1" dirty="0" smtClean="0">
                <a:solidFill>
                  <a:srgbClr val="002060"/>
                </a:solidFill>
                <a:latin typeface="Times New Roman" panose="02020603050405020304" pitchFamily="18" charset="0"/>
                <a:cs typeface="Times New Roman" panose="02020603050405020304" pitchFamily="18" charset="0"/>
              </a:rPr>
            </a:br>
            <a:r>
              <a:rPr lang="en-US" sz="2600" b="1" dirty="0" smtClean="0">
                <a:solidFill>
                  <a:srgbClr val="002060"/>
                </a:solidFill>
                <a:latin typeface="Times New Roman" panose="02020603050405020304" pitchFamily="18" charset="0"/>
                <a:cs typeface="Times New Roman" panose="02020603050405020304" pitchFamily="18" charset="0"/>
              </a:rPr>
              <a:t>are </a:t>
            </a:r>
            <a:r>
              <a:rPr lang="en-US" sz="2600" b="1" dirty="0">
                <a:solidFill>
                  <a:srgbClr val="002060"/>
                </a:solidFill>
                <a:latin typeface="Times New Roman" panose="02020603050405020304" pitchFamily="18" charset="0"/>
                <a:cs typeface="Times New Roman" panose="02020603050405020304" pitchFamily="18" charset="0"/>
              </a:rPr>
              <a:t>located </a:t>
            </a:r>
            <a:r>
              <a:rPr lang="en-US" sz="2600" b="1" dirty="0" smtClean="0">
                <a:solidFill>
                  <a:srgbClr val="002060"/>
                </a:solidFill>
                <a:latin typeface="Times New Roman" panose="02020603050405020304" pitchFamily="18" charset="0"/>
                <a:cs typeface="Times New Roman" panose="02020603050405020304" pitchFamily="18" charset="0"/>
              </a:rPr>
              <a:t>within</a:t>
            </a:r>
            <a:br>
              <a:rPr lang="en-US" sz="2600" b="1" dirty="0" smtClean="0">
                <a:solidFill>
                  <a:srgbClr val="002060"/>
                </a:solidFill>
                <a:latin typeface="Times New Roman" panose="02020603050405020304" pitchFamily="18" charset="0"/>
                <a:cs typeface="Times New Roman" panose="02020603050405020304" pitchFamily="18" charset="0"/>
              </a:rPr>
            </a:br>
            <a:r>
              <a:rPr lang="en-US" sz="2800" b="1" i="1" dirty="0" smtClean="0">
                <a:solidFill>
                  <a:srgbClr val="FF0000"/>
                </a:solidFill>
                <a:latin typeface="Times New Roman" panose="02020603050405020304" pitchFamily="18" charset="0"/>
                <a:cs typeface="Times New Roman" panose="02020603050405020304" pitchFamily="18" charset="0"/>
              </a:rPr>
              <a:t>43-68</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600" b="1" dirty="0" smtClean="0">
                <a:solidFill>
                  <a:srgbClr val="002060"/>
                </a:solidFill>
                <a:latin typeface="Times New Roman" panose="02020603050405020304" pitchFamily="18" charset="0"/>
                <a:cs typeface="Times New Roman" panose="02020603050405020304" pitchFamily="18" charset="0"/>
              </a:rPr>
              <a:t>and </a:t>
            </a:r>
            <a:r>
              <a:rPr lang="en-US" sz="2800" b="1" i="1" dirty="0" smtClean="0">
                <a:solidFill>
                  <a:srgbClr val="FF0000"/>
                </a:solidFill>
                <a:latin typeface="Times New Roman" panose="02020603050405020304" pitchFamily="18" charset="0"/>
                <a:cs typeface="Times New Roman" panose="02020603050405020304" pitchFamily="18" charset="0"/>
              </a:rPr>
              <a:t>146-170</a:t>
            </a:r>
            <a:r>
              <a:rPr lang="en-US" sz="2600" b="1" dirty="0" smtClean="0">
                <a:solidFill>
                  <a:srgbClr val="002060"/>
                </a:solidFill>
                <a:latin typeface="Times New Roman" panose="02020603050405020304" pitchFamily="18" charset="0"/>
                <a:cs typeface="Times New Roman" panose="02020603050405020304" pitchFamily="18" charset="0"/>
              </a:rPr>
              <a:t> subsequences</a:t>
            </a:r>
            <a:br>
              <a:rPr lang="en-US" sz="2600" b="1" dirty="0" smtClean="0">
                <a:solidFill>
                  <a:srgbClr val="002060"/>
                </a:solidFill>
                <a:latin typeface="Times New Roman" panose="02020603050405020304" pitchFamily="18" charset="0"/>
                <a:cs typeface="Times New Roman" panose="02020603050405020304" pitchFamily="18" charset="0"/>
              </a:rPr>
            </a:br>
            <a:r>
              <a:rPr lang="en-US" sz="2600" b="1" dirty="0" smtClean="0">
                <a:solidFill>
                  <a:srgbClr val="002060"/>
                </a:solidFill>
                <a:latin typeface="Times New Roman" panose="02020603050405020304" pitchFamily="18" charset="0"/>
                <a:cs typeface="Times New Roman" panose="02020603050405020304" pitchFamily="18" charset="0"/>
              </a:rPr>
              <a:t>that </a:t>
            </a:r>
            <a:r>
              <a:rPr lang="en-US" sz="2600" b="1" dirty="0">
                <a:solidFill>
                  <a:srgbClr val="002060"/>
                </a:solidFill>
                <a:latin typeface="Times New Roman" panose="02020603050405020304" pitchFamily="18" charset="0"/>
                <a:cs typeface="Times New Roman" panose="02020603050405020304" pitchFamily="18" charset="0"/>
              </a:rPr>
              <a:t>whilst being </a:t>
            </a:r>
            <a:r>
              <a:rPr lang="en-US" sz="2800" b="1" i="1" dirty="0" smtClean="0">
                <a:solidFill>
                  <a:srgbClr val="FF0000"/>
                </a:solidFill>
                <a:latin typeface="Times New Roman" panose="02020603050405020304" pitchFamily="18" charset="0"/>
                <a:cs typeface="Times New Roman" panose="02020603050405020304" pitchFamily="18" charset="0"/>
              </a:rPr>
              <a:t>sequence-specific </a:t>
            </a:r>
            <a:r>
              <a:rPr lang="en-US" sz="2600" b="1" dirty="0" smtClean="0">
                <a:solidFill>
                  <a:srgbClr val="002060"/>
                </a:solidFill>
                <a:latin typeface="Times New Roman" panose="02020603050405020304" pitchFamily="18" charset="0"/>
                <a:cs typeface="Times New Roman" panose="02020603050405020304" pitchFamily="18" charset="0"/>
              </a:rPr>
              <a:t>but </a:t>
            </a:r>
            <a:r>
              <a:rPr lang="en-US" sz="2600" b="1" i="1" dirty="0">
                <a:solidFill>
                  <a:srgbClr val="FF0000"/>
                </a:solidFill>
                <a:latin typeface="Times New Roman" panose="02020603050405020304" pitchFamily="18" charset="0"/>
                <a:cs typeface="Times New Roman" panose="02020603050405020304" pitchFamily="18" charset="0"/>
              </a:rPr>
              <a:t>low </a:t>
            </a:r>
            <a:r>
              <a:rPr lang="en-US" sz="2600" b="1" i="1" dirty="0" err="1">
                <a:solidFill>
                  <a:srgbClr val="FF0000"/>
                </a:solidFill>
                <a:latin typeface="Times New Roman" panose="02020603050405020304" pitchFamily="18" charset="0"/>
                <a:cs typeface="Times New Roman" panose="02020603050405020304" pitchFamily="18" charset="0"/>
              </a:rPr>
              <a:t>immunogeneic</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dirty="0">
                <a:solidFill>
                  <a:srgbClr val="002060"/>
                </a:solidFill>
                <a:latin typeface="Times New Roman" panose="02020603050405020304" pitchFamily="18" charset="0"/>
                <a:cs typeface="Times New Roman" panose="02020603050405020304" pitchFamily="18" charset="0"/>
              </a:rPr>
              <a:t>and </a:t>
            </a:r>
            <a:r>
              <a:rPr lang="en-US" sz="2600" b="1" i="1" dirty="0" err="1">
                <a:solidFill>
                  <a:srgbClr val="FF0000"/>
                </a:solidFill>
                <a:latin typeface="Times New Roman" panose="02020603050405020304" pitchFamily="18" charset="0"/>
                <a:cs typeface="Times New Roman" panose="02020603050405020304" pitchFamily="18" charset="0"/>
              </a:rPr>
              <a:t>encephalitogeneic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smtClean="0">
                <a:solidFill>
                  <a:srgbClr val="002060"/>
                </a:solidFill>
                <a:latin typeface="Times New Roman" panose="02020603050405020304" pitchFamily="18" charset="0"/>
                <a:cs typeface="Times New Roman" panose="02020603050405020304" pitchFamily="18" charset="0"/>
              </a:rPr>
              <a:t>both, proved </a:t>
            </a:r>
            <a:r>
              <a:rPr lang="en-US" sz="2600" b="1" dirty="0">
                <a:solidFill>
                  <a:srgbClr val="002060"/>
                </a:solidFill>
                <a:latin typeface="Times New Roman" panose="02020603050405020304" pitchFamily="18" charset="0"/>
                <a:cs typeface="Times New Roman" panose="02020603050405020304" pitchFamily="18" charset="0"/>
              </a:rPr>
              <a:t>to be inducers of </a:t>
            </a:r>
            <a:r>
              <a:rPr lang="en-US" sz="2800" b="1" i="1" dirty="0">
                <a:solidFill>
                  <a:srgbClr val="FF0000"/>
                </a:solidFill>
                <a:latin typeface="Times New Roman" panose="02020603050405020304" pitchFamily="18" charset="0"/>
                <a:cs typeface="Times New Roman" panose="02020603050405020304" pitchFamily="18" charset="0"/>
              </a:rPr>
              <a:t>moderate</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smtClean="0">
                <a:solidFill>
                  <a:srgbClr val="002060"/>
                </a:solidFill>
                <a:latin typeface="Times New Roman" panose="02020603050405020304" pitchFamily="18" charset="0"/>
                <a:cs typeface="Times New Roman" panose="02020603050405020304" pitchFamily="18" charset="0"/>
              </a:rPr>
              <a:t>EAE</a:t>
            </a:r>
            <a:br>
              <a:rPr lang="en-US" sz="2600" b="1" dirty="0" smtClean="0">
                <a:solidFill>
                  <a:srgbClr val="002060"/>
                </a:solidFill>
                <a:latin typeface="Times New Roman" panose="02020603050405020304" pitchFamily="18" charset="0"/>
                <a:cs typeface="Times New Roman" panose="02020603050405020304" pitchFamily="18" charset="0"/>
              </a:rPr>
            </a:br>
            <a:endParaRPr lang="ru-RU" sz="2600" b="1" dirty="0" smtClean="0">
              <a:solidFill>
                <a:srgbClr val="002060"/>
              </a:solidFill>
              <a:latin typeface="Times New Roman" panose="02020603050405020304" pitchFamily="18" charset="0"/>
              <a:cs typeface="Times New Roman" panose="02020603050405020304" pitchFamily="18" charset="0"/>
            </a:endParaRPr>
          </a:p>
        </p:txBody>
      </p:sp>
      <p:pic>
        <p:nvPicPr>
          <p:cNvPr id="120835" name="Рисунок 2" descr="slide3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38" y="2643182"/>
            <a:ext cx="8623300" cy="396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5" name="Стрелка вниз 4"/>
          <p:cNvSpPr/>
          <p:nvPr/>
        </p:nvSpPr>
        <p:spPr>
          <a:xfrm>
            <a:off x="3786182" y="4714884"/>
            <a:ext cx="214314" cy="6926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Стрелка вниз 5"/>
          <p:cNvSpPr/>
          <p:nvPr/>
        </p:nvSpPr>
        <p:spPr>
          <a:xfrm>
            <a:off x="6786578" y="4714884"/>
            <a:ext cx="214314" cy="112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Выгнутая вверх стрелка 6"/>
          <p:cNvSpPr/>
          <p:nvPr/>
        </p:nvSpPr>
        <p:spPr>
          <a:xfrm>
            <a:off x="3714744" y="3357562"/>
            <a:ext cx="3500462" cy="1643074"/>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8" name="TextBox 7"/>
          <p:cNvSpPr txBox="1"/>
          <p:nvPr/>
        </p:nvSpPr>
        <p:spPr>
          <a:xfrm>
            <a:off x="4429124" y="2714620"/>
            <a:ext cx="1785950" cy="584775"/>
          </a:xfrm>
          <a:prstGeom prst="rect">
            <a:avLst/>
          </a:prstGeom>
          <a:solidFill>
            <a:srgbClr val="00206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sp>
        <p:nvSpPr>
          <p:cNvPr id="17" name="Заголовок 1"/>
          <p:cNvSpPr txBox="1">
            <a:spLocks/>
          </p:cNvSpPr>
          <p:nvPr/>
        </p:nvSpPr>
        <p:spPr>
          <a:xfrm>
            <a:off x="4000496" y="5000636"/>
            <a:ext cx="1428760" cy="571504"/>
          </a:xfrm>
          <a:prstGeom prst="rect">
            <a:avLst/>
          </a:prstGeom>
          <a:solidFill>
            <a:srgbClr val="FFFF00"/>
          </a:solidFill>
          <a:ln w="12700">
            <a:solidFill>
              <a:schemeClr val="tx1"/>
            </a:solidFill>
          </a:ln>
        </p:spPr>
        <p:txBody>
          <a:bodyPr vert="horz" lIns="91440" tIns="45720" rIns="91440" bIns="45720" rtlCol="0" anchor="ctr">
            <a:normAutofit/>
          </a:bodyPr>
          <a:lstStyle/>
          <a:p>
            <a:pPr algn="ctr"/>
            <a:r>
              <a:rPr lang="en-US" sz="2000" b="1" i="1" dirty="0" smtClean="0">
                <a:solidFill>
                  <a:srgbClr val="FF0000"/>
                </a:solidFill>
                <a:latin typeface="Arial" pitchFamily="34" charset="0"/>
                <a:cs typeface="Arial" pitchFamily="34" charset="0"/>
              </a:rPr>
              <a:t>43-68</a:t>
            </a:r>
            <a:endParaRPr lang="ru-RU" sz="2000" dirty="0" smtClean="0">
              <a:solidFill>
                <a:srgbClr val="FF0000"/>
              </a:solidFill>
              <a:latin typeface="Arial" pitchFamily="34" charset="0"/>
              <a:ea typeface="+mj-ea"/>
              <a:cs typeface="Arial" pitchFamily="34" charset="0"/>
            </a:endParaRPr>
          </a:p>
        </p:txBody>
      </p:sp>
      <p:sp>
        <p:nvSpPr>
          <p:cNvPr id="21" name="Заголовок 1"/>
          <p:cNvSpPr txBox="1">
            <a:spLocks/>
          </p:cNvSpPr>
          <p:nvPr/>
        </p:nvSpPr>
        <p:spPr>
          <a:xfrm>
            <a:off x="5572132" y="5715016"/>
            <a:ext cx="1214446" cy="571504"/>
          </a:xfrm>
          <a:prstGeom prst="rect">
            <a:avLst/>
          </a:prstGeom>
          <a:solidFill>
            <a:srgbClr val="FFFF00"/>
          </a:solidFill>
          <a:ln w="12700">
            <a:solidFill>
              <a:schemeClr val="tx1"/>
            </a:solidFill>
          </a:ln>
        </p:spPr>
        <p:txBody>
          <a:bodyPr vert="horz" lIns="91440" tIns="45720" rIns="91440" bIns="45720" rtlCol="0" anchor="ctr">
            <a:normAutofit/>
          </a:bodyPr>
          <a:lstStyle/>
          <a:p>
            <a:pPr algn="ctr"/>
            <a:r>
              <a:rPr lang="en-US" sz="2000" b="1" i="1" dirty="0" smtClean="0">
                <a:solidFill>
                  <a:srgbClr val="FF0000"/>
                </a:solidFill>
                <a:latin typeface="Arial" pitchFamily="34" charset="0"/>
                <a:cs typeface="Arial" pitchFamily="34" charset="0"/>
              </a:rPr>
              <a:t>146-170</a:t>
            </a:r>
            <a:endParaRPr lang="ru-RU" sz="2000" dirty="0" smtClean="0">
              <a:solidFill>
                <a:srgbClr val="FF0000"/>
              </a:solidFill>
              <a:latin typeface="Arial" pitchFamily="34" charset="0"/>
              <a:ea typeface="+mj-ea"/>
              <a:cs typeface="Arial" pitchFamily="34" charset="0"/>
            </a:endParaRPr>
          </a:p>
        </p:txBody>
      </p:sp>
    </p:spTree>
    <p:extLst>
      <p:ext uri="{BB962C8B-B14F-4D97-AF65-F5344CB8AC3E}">
        <p14:creationId xmlns:p14="http://schemas.microsoft.com/office/powerpoint/2010/main" val="1002606943"/>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6978" name="Заголовок 1"/>
          <p:cNvSpPr>
            <a:spLocks noGrp="1"/>
          </p:cNvSpPr>
          <p:nvPr>
            <p:ph type="title"/>
          </p:nvPr>
        </p:nvSpPr>
        <p:spPr>
          <a:xfrm>
            <a:off x="251520" y="116632"/>
            <a:ext cx="8568952" cy="6552727"/>
          </a:xfrm>
          <a:solidFill>
            <a:srgbClr val="FFFF00"/>
          </a:solidFill>
        </p:spPr>
        <p:txBody>
          <a:bodyPr anchor="t"/>
          <a:lstStyle/>
          <a:p>
            <a:pPr algn="ctr" eaLnBrk="1" hangingPunct="1">
              <a:defRPr/>
            </a:pPr>
            <a:r>
              <a:rPr lang="en-US" sz="4800" b="1" dirty="0">
                <a:solidFill>
                  <a:srgbClr val="002060"/>
                </a:solidFill>
                <a:latin typeface="Times New Roman" panose="02020603050405020304" pitchFamily="18" charset="0"/>
                <a:cs typeface="Times New Roman" panose="02020603050405020304" pitchFamily="18" charset="0"/>
              </a:rPr>
              <a:t>As we have </a:t>
            </a:r>
            <a:r>
              <a:rPr lang="en-US" sz="4800" b="1" dirty="0" smtClean="0">
                <a:solidFill>
                  <a:srgbClr val="002060"/>
                </a:solidFill>
                <a:latin typeface="Times New Roman" panose="02020603050405020304" pitchFamily="18" charset="0"/>
                <a:cs typeface="Times New Roman" panose="02020603050405020304" pitchFamily="18" charset="0"/>
              </a:rPr>
              <a:t>established,</a:t>
            </a:r>
            <a:br>
              <a:rPr lang="en-US" sz="4800" b="1" dirty="0" smtClean="0">
                <a:solidFill>
                  <a:srgbClr val="002060"/>
                </a:solidFill>
                <a:latin typeface="Times New Roman" panose="02020603050405020304" pitchFamily="18" charset="0"/>
                <a:cs typeface="Times New Roman" panose="02020603050405020304" pitchFamily="18" charset="0"/>
              </a:rPr>
            </a:br>
            <a:r>
              <a:rPr lang="en-US" sz="4800" b="1" dirty="0" smtClean="0">
                <a:solidFill>
                  <a:srgbClr val="002060"/>
                </a:solidFill>
                <a:latin typeface="Times New Roman" panose="02020603050405020304" pitchFamily="18" charset="0"/>
                <a:cs typeface="Times New Roman" panose="02020603050405020304" pitchFamily="18" charset="0"/>
              </a:rPr>
              <a:t>the </a:t>
            </a:r>
            <a:r>
              <a:rPr lang="en-US" sz="4800" b="1" dirty="0">
                <a:solidFill>
                  <a:srgbClr val="002060"/>
                </a:solidFill>
                <a:latin typeface="Times New Roman" panose="02020603050405020304" pitchFamily="18" charset="0"/>
                <a:cs typeface="Times New Roman" panose="02020603050405020304" pitchFamily="18" charset="0"/>
              </a:rPr>
              <a:t>most </a:t>
            </a:r>
            <a:r>
              <a:rPr lang="en-US" sz="4800" b="1" i="1" dirty="0" err="1">
                <a:solidFill>
                  <a:srgbClr val="FF0000"/>
                </a:solidFill>
                <a:latin typeface="Times New Roman" panose="02020603050405020304" pitchFamily="18" charset="0"/>
                <a:cs typeface="Times New Roman" panose="02020603050405020304" pitchFamily="18" charset="0"/>
              </a:rPr>
              <a:t>immunogeneic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and </a:t>
            </a:r>
            <a:r>
              <a:rPr lang="en-US" sz="4800" b="1" i="1" dirty="0" err="1">
                <a:solidFill>
                  <a:srgbClr val="FF0000"/>
                </a:solidFill>
                <a:latin typeface="Times New Roman" panose="02020603050405020304" pitchFamily="18" charset="0"/>
                <a:cs typeface="Times New Roman" panose="02020603050405020304" pitchFamily="18" charset="0"/>
              </a:rPr>
              <a:t>encephalitogeneic</a:t>
            </a:r>
            <a:r>
              <a:rPr lang="en-US" sz="4800" b="1" dirty="0">
                <a:solidFill>
                  <a:srgbClr val="002060"/>
                </a:solidFill>
                <a:latin typeface="Times New Roman" panose="02020603050405020304" pitchFamily="18" charset="0"/>
                <a:cs typeface="Times New Roman" panose="02020603050405020304" pitchFamily="18" charset="0"/>
              </a:rPr>
              <a:t> epitopes of </a:t>
            </a:r>
            <a:r>
              <a:rPr lang="en-US" sz="4800" b="1" i="1" dirty="0" err="1">
                <a:solidFill>
                  <a:srgbClr val="FF0000"/>
                </a:solidFill>
                <a:latin typeface="Times New Roman" panose="02020603050405020304" pitchFamily="18" charset="0"/>
                <a:cs typeface="Times New Roman" panose="02020603050405020304" pitchFamily="18" charset="0"/>
              </a:rPr>
              <a:t>immunodominant</a:t>
            </a:r>
            <a:r>
              <a:rPr lang="en-US" sz="4800" b="1" dirty="0">
                <a:solidFill>
                  <a:srgbClr val="002060"/>
                </a:solidFill>
                <a:latin typeface="Times New Roman" panose="02020603050405020304" pitchFamily="18" charset="0"/>
                <a:cs typeface="Times New Roman" panose="02020603050405020304" pitchFamily="18" charset="0"/>
              </a:rPr>
              <a:t> category responsible for generating aggressive </a:t>
            </a:r>
            <a:r>
              <a:rPr lang="en-US" sz="4800" b="1" dirty="0" smtClean="0">
                <a:solidFill>
                  <a:srgbClr val="002060"/>
                </a:solidFill>
                <a:latin typeface="Times New Roman" panose="02020603050405020304" pitchFamily="18" charset="0"/>
                <a:cs typeface="Times New Roman" panose="02020603050405020304" pitchFamily="18" charset="0"/>
              </a:rPr>
              <a:t>bursts of demyelination </a:t>
            </a:r>
            <a:r>
              <a:rPr lang="en-US" sz="4800" b="1" dirty="0">
                <a:solidFill>
                  <a:srgbClr val="002060"/>
                </a:solidFill>
                <a:latin typeface="Times New Roman" panose="02020603050405020304" pitchFamily="18" charset="0"/>
                <a:cs typeface="Times New Roman" panose="02020603050405020304" pitchFamily="18" charset="0"/>
              </a:rPr>
              <a:t>are concentrated in three areas of MBP molecule:</a:t>
            </a:r>
            <a:endParaRPr lang="ru-RU" sz="4800" b="1" dirty="0" smtClean="0">
              <a:solidFill>
                <a:srgbClr val="002060"/>
              </a:solidFill>
              <a:latin typeface="Times New Roman" panose="02020603050405020304" pitchFamily="18" charset="0"/>
              <a:cs typeface="Times New Roman" panose="02020603050405020304" pitchFamily="18" charset="0"/>
            </a:endParaRPr>
          </a:p>
        </p:txBody>
      </p:sp>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Tree>
    <p:extLst>
      <p:ext uri="{BB962C8B-B14F-4D97-AF65-F5344CB8AC3E}">
        <p14:creationId xmlns:p14="http://schemas.microsoft.com/office/powerpoint/2010/main" val="3571173928"/>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Times New Roman" pitchFamily="18" charset="0"/>
                <a:cs typeface="Times New Roman" pitchFamily="18" charset="0"/>
              </a:rPr>
              <a:t>82-98</a:t>
            </a:r>
            <a:endParaRPr lang="ru-RU" sz="4800" b="1" dirty="0">
              <a:solidFill>
                <a:srgbClr val="FFFF00"/>
              </a:solidFill>
              <a:latin typeface="Times New Roman" pitchFamily="18" charset="0"/>
              <a:cs typeface="Times New Roman" pitchFamily="18" charset="0"/>
            </a:endParaRPr>
          </a:p>
        </p:txBody>
      </p:sp>
      <p:sp>
        <p:nvSpPr>
          <p:cNvPr id="31" name="TextBox 30"/>
          <p:cNvSpPr txBox="1"/>
          <p:nvPr/>
        </p:nvSpPr>
        <p:spPr>
          <a:xfrm>
            <a:off x="-7701" y="4941168"/>
            <a:ext cx="9033640" cy="1692771"/>
          </a:xfrm>
          <a:prstGeom prst="rect">
            <a:avLst/>
          </a:prstGeom>
          <a:solidFill>
            <a:srgbClr val="C00000"/>
          </a:solidFill>
        </p:spPr>
        <p:txBody>
          <a:bodyPr wrap="square" rtlCol="0">
            <a:spAutoFit/>
          </a:bodyPr>
          <a:lstStyle/>
          <a:p>
            <a:pPr algn="ctr"/>
            <a:r>
              <a:rPr lang="en-US" sz="4400" b="1" dirty="0" smtClean="0">
                <a:solidFill>
                  <a:prstClr val="white"/>
                </a:solidFill>
              </a:rPr>
              <a:t>The </a:t>
            </a:r>
            <a:r>
              <a:rPr lang="en-US" sz="4400" b="1" dirty="0">
                <a:solidFill>
                  <a:prstClr val="white"/>
                </a:solidFill>
              </a:rPr>
              <a:t>strongest one is in the smallest </a:t>
            </a:r>
            <a:r>
              <a:rPr lang="en-US" sz="6000" b="1" i="1" dirty="0">
                <a:solidFill>
                  <a:srgbClr val="FFFF00"/>
                </a:solidFill>
              </a:rPr>
              <a:t>82-98</a:t>
            </a:r>
            <a:r>
              <a:rPr lang="en-US" sz="4400" b="1" dirty="0">
                <a:solidFill>
                  <a:prstClr val="white"/>
                </a:solidFill>
              </a:rPr>
              <a:t> </a:t>
            </a:r>
            <a:r>
              <a:rPr lang="en-US" sz="4400" b="1" dirty="0" smtClean="0">
                <a:solidFill>
                  <a:prstClr val="white"/>
                </a:solidFill>
              </a:rPr>
              <a:t>subsequence</a:t>
            </a:r>
            <a:endParaRPr lang="ru-RU" sz="4400" b="1" i="1" dirty="0">
              <a:solidFill>
                <a:srgbClr val="FFFF00"/>
              </a:solidFill>
            </a:endParaRPr>
          </a:p>
        </p:txBody>
      </p:sp>
    </p:spTree>
    <p:extLst>
      <p:ext uri="{BB962C8B-B14F-4D97-AF65-F5344CB8AC3E}">
        <p14:creationId xmlns:p14="http://schemas.microsoft.com/office/powerpoint/2010/main" val="1768122743"/>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Times New Roman" pitchFamily="18" charset="0"/>
                <a:cs typeface="Times New Roman" pitchFamily="18" charset="0"/>
              </a:rPr>
              <a:t>82-98</a:t>
            </a:r>
            <a:endParaRPr lang="ru-RU" sz="4800" b="1" dirty="0">
              <a:solidFill>
                <a:srgbClr val="FFFF00"/>
              </a:solidFill>
              <a:latin typeface="Times New Roman" pitchFamily="18" charset="0"/>
              <a:cs typeface="Times New Roman" pitchFamily="18" charset="0"/>
            </a:endParaRPr>
          </a:p>
        </p:txBody>
      </p:sp>
      <p:sp>
        <p:nvSpPr>
          <p:cNvPr id="31" name="TextBox 30"/>
          <p:cNvSpPr txBox="1"/>
          <p:nvPr/>
        </p:nvSpPr>
        <p:spPr>
          <a:xfrm>
            <a:off x="85240" y="4941168"/>
            <a:ext cx="9033640" cy="1692771"/>
          </a:xfrm>
          <a:prstGeom prst="rect">
            <a:avLst/>
          </a:prstGeom>
          <a:solidFill>
            <a:srgbClr val="C00000"/>
          </a:solidFill>
        </p:spPr>
        <p:txBody>
          <a:bodyPr wrap="square" rtlCol="0">
            <a:spAutoFit/>
          </a:bodyPr>
          <a:lstStyle/>
          <a:p>
            <a:pPr algn="ctr"/>
            <a:r>
              <a:rPr lang="en-US" sz="4400" b="1" dirty="0">
                <a:solidFill>
                  <a:prstClr val="white"/>
                </a:solidFill>
              </a:rPr>
              <a:t>a weaker epitope is formed by a longer </a:t>
            </a:r>
            <a:r>
              <a:rPr lang="en-US" sz="6000" b="1" i="1" dirty="0">
                <a:solidFill>
                  <a:srgbClr val="FFFF00"/>
                </a:solidFill>
              </a:rPr>
              <a:t>81-103 </a:t>
            </a:r>
            <a:r>
              <a:rPr lang="en-US" sz="4400" b="1" dirty="0" smtClean="0">
                <a:solidFill>
                  <a:prstClr val="white"/>
                </a:solidFill>
              </a:rPr>
              <a:t>subsequence</a:t>
            </a:r>
            <a:endParaRPr lang="ru-RU" sz="4400" b="1" i="1" dirty="0">
              <a:solidFill>
                <a:srgbClr val="FFFF00"/>
              </a:solidFill>
            </a:endParaRPr>
          </a:p>
        </p:txBody>
      </p:sp>
    </p:spTree>
    <p:extLst>
      <p:ext uri="{BB962C8B-B14F-4D97-AF65-F5344CB8AC3E}">
        <p14:creationId xmlns:p14="http://schemas.microsoft.com/office/powerpoint/2010/main" val="4237950784"/>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Times New Roman" pitchFamily="18" charset="0"/>
                <a:cs typeface="Times New Roman" pitchFamily="18" charset="0"/>
              </a:rPr>
              <a:t>82-98</a:t>
            </a:r>
            <a:endParaRPr lang="ru-RU" sz="4800" b="1" dirty="0">
              <a:solidFill>
                <a:srgbClr val="FFFF00"/>
              </a:solidFill>
              <a:latin typeface="Times New Roman" pitchFamily="18" charset="0"/>
              <a:cs typeface="Times New Roman" pitchFamily="18" charset="0"/>
            </a:endParaRPr>
          </a:p>
        </p:txBody>
      </p:sp>
      <p:sp>
        <p:nvSpPr>
          <p:cNvPr id="31" name="TextBox 30"/>
          <p:cNvSpPr txBox="1"/>
          <p:nvPr/>
        </p:nvSpPr>
        <p:spPr>
          <a:xfrm>
            <a:off x="90899" y="4509120"/>
            <a:ext cx="9033640" cy="2246769"/>
          </a:xfrm>
          <a:prstGeom prst="rect">
            <a:avLst/>
          </a:prstGeom>
          <a:solidFill>
            <a:srgbClr val="C00000"/>
          </a:solidFill>
        </p:spPr>
        <p:txBody>
          <a:bodyPr wrap="square" rtlCol="0">
            <a:spAutoFit/>
          </a:bodyPr>
          <a:lstStyle/>
          <a:p>
            <a:pPr algn="ctr"/>
            <a:r>
              <a:rPr lang="en-US" sz="3200" b="1" dirty="0">
                <a:solidFill>
                  <a:prstClr val="white"/>
                </a:solidFill>
              </a:rPr>
              <a:t>an epitope with the </a:t>
            </a:r>
            <a:r>
              <a:rPr lang="en-US" sz="3600" b="1" i="1" dirty="0">
                <a:solidFill>
                  <a:srgbClr val="FFFF00"/>
                </a:solidFill>
              </a:rPr>
              <a:t>lowest </a:t>
            </a:r>
            <a:r>
              <a:rPr lang="en-US" sz="3600" b="1" i="1" dirty="0" err="1">
                <a:solidFill>
                  <a:srgbClr val="FFFF00"/>
                </a:solidFill>
              </a:rPr>
              <a:t>immunogeneic</a:t>
            </a:r>
            <a:r>
              <a:rPr lang="en-US" sz="3600" b="1" i="1" dirty="0">
                <a:solidFill>
                  <a:srgbClr val="FFFF00"/>
                </a:solidFill>
              </a:rPr>
              <a:t> </a:t>
            </a:r>
            <a:r>
              <a:rPr lang="en-US" sz="3200" b="1" dirty="0">
                <a:solidFill>
                  <a:prstClr val="white"/>
                </a:solidFill>
              </a:rPr>
              <a:t>and </a:t>
            </a:r>
            <a:r>
              <a:rPr lang="en-US" sz="3600" b="1" i="1" dirty="0" err="1">
                <a:solidFill>
                  <a:srgbClr val="FFFF00"/>
                </a:solidFill>
              </a:rPr>
              <a:t>encephalitogeneic</a:t>
            </a:r>
            <a:r>
              <a:rPr lang="en-US" sz="3200" b="1" dirty="0">
                <a:solidFill>
                  <a:prstClr val="white"/>
                </a:solidFill>
              </a:rPr>
              <a:t> </a:t>
            </a:r>
            <a:r>
              <a:rPr lang="en-US" sz="3200" b="1" dirty="0" smtClean="0">
                <a:solidFill>
                  <a:prstClr val="white"/>
                </a:solidFill>
              </a:rPr>
              <a:t>properties</a:t>
            </a:r>
          </a:p>
          <a:p>
            <a:pPr algn="ctr"/>
            <a:r>
              <a:rPr lang="en-US" sz="3200" b="1" dirty="0" smtClean="0">
                <a:solidFill>
                  <a:prstClr val="white"/>
                </a:solidFill>
              </a:rPr>
              <a:t>is </a:t>
            </a:r>
            <a:r>
              <a:rPr lang="en-US" sz="3200" b="1" dirty="0">
                <a:solidFill>
                  <a:prstClr val="white"/>
                </a:solidFill>
              </a:rPr>
              <a:t>formed by a rather long </a:t>
            </a:r>
            <a:r>
              <a:rPr lang="en-US" sz="3600" b="1" i="1" dirty="0">
                <a:solidFill>
                  <a:srgbClr val="FFFF00"/>
                </a:solidFill>
              </a:rPr>
              <a:t>143-170</a:t>
            </a:r>
            <a:r>
              <a:rPr lang="en-US" sz="3200" b="1" dirty="0">
                <a:solidFill>
                  <a:prstClr val="white"/>
                </a:solidFill>
              </a:rPr>
              <a:t> sequence defined</a:t>
            </a:r>
            <a:endParaRPr lang="ru-RU" sz="3200" b="1" i="1" dirty="0">
              <a:solidFill>
                <a:srgbClr val="FFFF00"/>
              </a:solidFill>
            </a:endParaRPr>
          </a:p>
        </p:txBody>
      </p:sp>
    </p:spTree>
    <p:extLst>
      <p:ext uri="{BB962C8B-B14F-4D97-AF65-F5344CB8AC3E}">
        <p14:creationId xmlns:p14="http://schemas.microsoft.com/office/powerpoint/2010/main" val="114270826"/>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12994" name="Picture 3"/>
          <p:cNvPicPr>
            <a:picLocks noChangeAspect="1" noChangeArrowheads="1"/>
          </p:cNvPicPr>
          <p:nvPr/>
        </p:nvPicPr>
        <p:blipFill>
          <a:blip r:embed="rId2">
            <a:extLst>
              <a:ext uri="{28A0092B-C50C-407E-A947-70E740481C1C}">
                <a14:useLocalDpi xmlns:a14="http://schemas.microsoft.com/office/drawing/2010/main" val="0"/>
              </a:ext>
            </a:extLst>
          </a:blip>
          <a:srcRect l="12054" t="17108" r="10207" b="13239"/>
          <a:stretch>
            <a:fillRect/>
          </a:stretch>
        </p:blipFill>
        <p:spPr bwMode="auto">
          <a:xfrm>
            <a:off x="95250" y="115888"/>
            <a:ext cx="9048750" cy="66262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2995" name="TextBox 13"/>
          <p:cNvSpPr txBox="1">
            <a:spLocks noChangeArrowheads="1"/>
          </p:cNvSpPr>
          <p:nvPr/>
        </p:nvSpPr>
        <p:spPr bwMode="auto">
          <a:xfrm>
            <a:off x="2195513" y="1916113"/>
            <a:ext cx="2160587" cy="1016000"/>
          </a:xfrm>
          <a:prstGeom prst="rect">
            <a:avLst/>
          </a:prstGeom>
          <a:solidFill>
            <a:srgbClr val="FFFF00"/>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smtClean="0">
                <a:solidFill>
                  <a:srgbClr val="C00000"/>
                </a:solidFill>
                <a:latin typeface="Arial" pitchFamily="34" charset="0"/>
                <a:cs typeface="Arial" pitchFamily="34" charset="0"/>
              </a:rPr>
              <a:t>Stage of </a:t>
            </a:r>
            <a:r>
              <a:rPr lang="en-US" altLang="ru-RU" sz="2000" b="1" i="1" smtClean="0">
                <a:solidFill>
                  <a:srgbClr val="C00000"/>
                </a:solidFill>
                <a:latin typeface="Arial" pitchFamily="34" charset="0"/>
                <a:cs typeface="Arial" pitchFamily="34" charset="0"/>
              </a:rPr>
              <a:t>subclinical </a:t>
            </a:r>
            <a:r>
              <a:rPr lang="en-US" altLang="ru-RU" sz="2000" b="1" smtClean="0">
                <a:solidFill>
                  <a:srgbClr val="C00000"/>
                </a:solidFill>
                <a:latin typeface="Arial" pitchFamily="34" charset="0"/>
                <a:cs typeface="Arial" pitchFamily="34" charset="0"/>
              </a:rPr>
              <a:t>autoaggression</a:t>
            </a:r>
            <a:endParaRPr lang="ru-RU" altLang="ru-RU" sz="2000" b="1" smtClean="0">
              <a:solidFill>
                <a:srgbClr val="C00000"/>
              </a:solidFill>
              <a:latin typeface="Arial" pitchFamily="34" charset="0"/>
              <a:cs typeface="Arial" pitchFamily="34" charset="0"/>
            </a:endParaRPr>
          </a:p>
        </p:txBody>
      </p:sp>
      <p:sp>
        <p:nvSpPr>
          <p:cNvPr id="212996" name="TextBox 15"/>
          <p:cNvSpPr txBox="1">
            <a:spLocks noChangeArrowheads="1"/>
          </p:cNvSpPr>
          <p:nvPr/>
        </p:nvSpPr>
        <p:spPr bwMode="auto">
          <a:xfrm>
            <a:off x="5003800" y="1898650"/>
            <a:ext cx="2160588" cy="1016000"/>
          </a:xfrm>
          <a:prstGeom prst="rect">
            <a:avLst/>
          </a:prstGeom>
          <a:solidFill>
            <a:srgbClr val="FFFF00"/>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smtClean="0">
                <a:solidFill>
                  <a:srgbClr val="C00000"/>
                </a:solidFill>
                <a:latin typeface="Arial" pitchFamily="34" charset="0"/>
                <a:cs typeface="Arial" pitchFamily="34" charset="0"/>
              </a:rPr>
              <a:t>Stage of</a:t>
            </a:r>
          </a:p>
          <a:p>
            <a:pPr algn="ctr" eaLnBrk="1" hangingPunct="1">
              <a:spcBef>
                <a:spcPct val="0"/>
              </a:spcBef>
              <a:buFontTx/>
              <a:buNone/>
            </a:pPr>
            <a:r>
              <a:rPr lang="en-US" altLang="ru-RU" sz="2000" b="1" smtClean="0">
                <a:solidFill>
                  <a:srgbClr val="C00000"/>
                </a:solidFill>
                <a:latin typeface="Arial" pitchFamily="34" charset="0"/>
                <a:cs typeface="Arial" pitchFamily="34" charset="0"/>
              </a:rPr>
              <a:t>full-term autoaggression</a:t>
            </a:r>
            <a:endParaRPr lang="ru-RU" altLang="ru-RU" sz="2000" b="1" smtClean="0">
              <a:solidFill>
                <a:srgbClr val="C00000"/>
              </a:solidFill>
              <a:latin typeface="Arial" pitchFamily="34" charset="0"/>
              <a:cs typeface="Arial" pitchFamily="34" charset="0"/>
            </a:endParaRPr>
          </a:p>
        </p:txBody>
      </p:sp>
      <p:sp>
        <p:nvSpPr>
          <p:cNvPr id="212997" name="TextBox 16"/>
          <p:cNvSpPr txBox="1">
            <a:spLocks noChangeArrowheads="1"/>
          </p:cNvSpPr>
          <p:nvPr/>
        </p:nvSpPr>
        <p:spPr bwMode="auto">
          <a:xfrm>
            <a:off x="7885113" y="3001963"/>
            <a:ext cx="1258887" cy="801687"/>
          </a:xfrm>
          <a:prstGeom prst="rect">
            <a:avLst/>
          </a:prstGeom>
          <a:solidFill>
            <a:srgbClr val="6600CC"/>
          </a:solidFill>
          <a:ln w="3175">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300" b="1" i="1" smtClean="0">
                <a:solidFill>
                  <a:srgbClr val="FFFF00"/>
                </a:solidFill>
                <a:latin typeface="Arial" pitchFamily="34" charset="0"/>
                <a:cs typeface="Arial" pitchFamily="34" charset="0"/>
              </a:rPr>
              <a:t>Clinical </a:t>
            </a:r>
            <a:r>
              <a:rPr lang="en-US" altLang="ru-RU" sz="2300" b="1" smtClean="0">
                <a:solidFill>
                  <a:srgbClr val="FFFF00"/>
                </a:solidFill>
                <a:latin typeface="Arial" pitchFamily="34" charset="0"/>
                <a:cs typeface="Arial" pitchFamily="34" charset="0"/>
              </a:rPr>
              <a:t>illness</a:t>
            </a:r>
            <a:endParaRPr lang="ru-RU" altLang="ru-RU" sz="2300" b="1" smtClean="0">
              <a:solidFill>
                <a:srgbClr val="FFFF00"/>
              </a:solidFill>
              <a:latin typeface="Arial" pitchFamily="34" charset="0"/>
              <a:cs typeface="Arial" pitchFamily="34" charset="0"/>
            </a:endParaRPr>
          </a:p>
        </p:txBody>
      </p:sp>
      <p:sp>
        <p:nvSpPr>
          <p:cNvPr id="212998" name="Rectangle 3"/>
          <p:cNvSpPr>
            <a:spLocks noChangeArrowheads="1"/>
          </p:cNvSpPr>
          <p:nvPr/>
        </p:nvSpPr>
        <p:spPr bwMode="auto">
          <a:xfrm>
            <a:off x="2057400" y="4292600"/>
            <a:ext cx="5545138" cy="628650"/>
          </a:xfrm>
          <a:prstGeom prst="rect">
            <a:avLst/>
          </a:prstGeom>
          <a:solidFill>
            <a:srgbClr val="6600CC"/>
          </a:solidFill>
          <a:ln w="12700" algn="ctr">
            <a:solidFill>
              <a:srgbClr val="000000"/>
            </a:solidFill>
            <a:miter lim="800000"/>
            <a:headEnd/>
            <a:tailEnd/>
          </a:ln>
        </p:spPr>
        <p:txBody>
          <a:bodyPr lIns="90488" tIns="44450" rIns="90488" bIns="4445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ru-RU" sz="3500" b="1" i="1" smtClean="0">
                <a:solidFill>
                  <a:srgbClr val="FFFF00"/>
                </a:solidFill>
                <a:latin typeface="Times New Roman" pitchFamily="18" charset="0"/>
                <a:cs typeface="Times New Roman" pitchFamily="18" charset="0"/>
              </a:rPr>
              <a:t>Subclinical</a:t>
            </a:r>
            <a:r>
              <a:rPr lang="en-US" altLang="ru-RU" sz="3500" b="1" smtClean="0">
                <a:solidFill>
                  <a:srgbClr val="FFFF00"/>
                </a:solidFill>
                <a:latin typeface="Times New Roman" pitchFamily="18" charset="0"/>
                <a:cs typeface="Times New Roman" pitchFamily="18" charset="0"/>
              </a:rPr>
              <a:t> (cryptic) latency </a:t>
            </a:r>
            <a:endParaRPr lang="en-US" altLang="ru-RU" sz="3500" b="1" smtClean="0">
              <a:solidFill>
                <a:srgbClr val="FFFF00"/>
              </a:solidFill>
              <a:latin typeface="Times New Roman" pitchFamily="18" charset="0"/>
            </a:endParaRPr>
          </a:p>
        </p:txBody>
      </p:sp>
      <p:sp>
        <p:nvSpPr>
          <p:cNvPr id="2" name="Стрелка вправо 1"/>
          <p:cNvSpPr/>
          <p:nvPr/>
        </p:nvSpPr>
        <p:spPr>
          <a:xfrm>
            <a:off x="1506538" y="4724400"/>
            <a:ext cx="6840537" cy="936625"/>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latin typeface="Times New Roman" panose="02020603050405020304" pitchFamily="18" charset="0"/>
                <a:cs typeface="Times New Roman" panose="02020603050405020304" pitchFamily="18" charset="0"/>
              </a:rPr>
              <a:t>A stepwise (</a:t>
            </a:r>
            <a:r>
              <a:rPr lang="en-US" sz="2000" b="1" i="1" dirty="0">
                <a:solidFill>
                  <a:srgbClr val="FFFF00"/>
                </a:solidFill>
                <a:latin typeface="Times New Roman" panose="02020603050405020304" pitchFamily="18" charset="0"/>
                <a:cs typeface="Times New Roman" panose="02020603050405020304" pitchFamily="18" charset="0"/>
              </a:rPr>
              <a:t>subclinical-clinical</a:t>
            </a:r>
            <a:r>
              <a:rPr lang="en-US" sz="2000" b="1" dirty="0">
                <a:solidFill>
                  <a:srgbClr val="FFFF00"/>
                </a:solidFill>
                <a:latin typeface="Times New Roman" panose="02020603050405020304" pitchFamily="18" charset="0"/>
                <a:cs typeface="Times New Roman" panose="02020603050405020304" pitchFamily="18" charset="0"/>
              </a:rPr>
              <a:t>) course to be developed</a:t>
            </a:r>
            <a:endParaRPr lang="ru-RU" sz="2000" b="1" dirty="0">
              <a:solidFill>
                <a:srgbClr val="FFFF00"/>
              </a:solidFill>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1506538" y="1268413"/>
            <a:ext cx="6807200" cy="7016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A stepwise progression of </a:t>
            </a:r>
            <a:r>
              <a:rPr lang="en-US" sz="2400" b="1" dirty="0" err="1">
                <a:solidFill>
                  <a:srgbClr val="C00000"/>
                </a:solidFill>
                <a:latin typeface="Times New Roman" panose="02020603050405020304" pitchFamily="18" charset="0"/>
                <a:cs typeface="Times New Roman" panose="02020603050405020304" pitchFamily="18" charset="0"/>
              </a:rPr>
              <a:t>autoaggression</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59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6978" name="Заголовок 1"/>
          <p:cNvSpPr>
            <a:spLocks noGrp="1"/>
          </p:cNvSpPr>
          <p:nvPr>
            <p:ph type="title"/>
          </p:nvPr>
        </p:nvSpPr>
        <p:spPr>
          <a:xfrm>
            <a:off x="173038" y="220663"/>
            <a:ext cx="8813800" cy="2279643"/>
          </a:xfrm>
          <a:solidFill>
            <a:schemeClr val="bg2"/>
          </a:solidFill>
        </p:spPr>
        <p:txBody>
          <a:bodyPr anchor="t"/>
          <a:lstStyle/>
          <a:p>
            <a:pPr eaLnBrk="1" hangingPunct="1">
              <a:defRPr/>
            </a:pPr>
            <a:r>
              <a:rPr lang="en-US" sz="3000" b="1" dirty="0" smtClean="0">
                <a:solidFill>
                  <a:srgbClr val="002060"/>
                </a:solidFill>
                <a:latin typeface="+mn-lt"/>
                <a:cs typeface="Arial" pitchFamily="34" charset="0"/>
              </a:rPr>
              <a:t>Low- and highly-immunogenicity </a:t>
            </a:r>
            <a:r>
              <a:rPr lang="en-US" sz="3000" b="1" dirty="0" err="1" smtClean="0">
                <a:solidFill>
                  <a:srgbClr val="002060"/>
                </a:solidFill>
                <a:latin typeface="+mn-lt"/>
                <a:cs typeface="Arial" pitchFamily="34" charset="0"/>
              </a:rPr>
              <a:t>epitopes</a:t>
            </a:r>
            <a:r>
              <a:rPr lang="en-US" sz="2600" b="1" dirty="0" smtClean="0">
                <a:solidFill>
                  <a:srgbClr val="002060"/>
                </a:solidFill>
                <a:latin typeface="Arial" pitchFamily="34" charset="0"/>
                <a:cs typeface="Arial" pitchFamily="34" charset="0"/>
              </a:rPr>
              <a:t/>
            </a:r>
            <a:br>
              <a:rPr lang="en-US" sz="2600" b="1" dirty="0" smtClean="0">
                <a:solidFill>
                  <a:srgbClr val="002060"/>
                </a:solidFill>
                <a:latin typeface="Arial" pitchFamily="34" charset="0"/>
                <a:cs typeface="Arial" pitchFamily="34" charset="0"/>
              </a:rPr>
            </a:br>
            <a:r>
              <a:rPr lang="ru-RU" sz="2400" b="1" i="1" dirty="0" smtClean="0">
                <a:solidFill>
                  <a:srgbClr val="002060"/>
                </a:solidFill>
                <a:latin typeface="Arial" pitchFamily="34" charset="0"/>
                <a:cs typeface="Arial" pitchFamily="34" charset="0"/>
              </a:rPr>
              <a:t>43-170</a:t>
            </a:r>
            <a:r>
              <a:rPr lang="ru-RU" sz="2400" b="1" i="1" dirty="0" smtClean="0">
                <a:latin typeface="Arial" pitchFamily="34" charset="0"/>
                <a:cs typeface="Arial" pitchFamily="34" charset="0"/>
              </a:rPr>
              <a:t> </a:t>
            </a:r>
            <a:r>
              <a:rPr lang="en-US" sz="2400" b="1" i="1" dirty="0" smtClean="0">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immunodominant</a:t>
            </a:r>
            <a:r>
              <a:rPr lang="en-US" sz="1800" b="1" dirty="0" smtClean="0">
                <a:solidFill>
                  <a:srgbClr val="002060"/>
                </a:solidFill>
                <a:latin typeface="Arial" pitchFamily="34" charset="0"/>
                <a:cs typeface="Arial" pitchFamily="34" charset="0"/>
              </a:rPr>
              <a:t> area of the chain to accumulate the </a:t>
            </a:r>
            <a:r>
              <a:rPr lang="en-US" sz="1800" b="1" dirty="0" err="1" smtClean="0">
                <a:solidFill>
                  <a:srgbClr val="002060"/>
                </a:solidFill>
                <a:latin typeface="Arial" pitchFamily="34" charset="0"/>
                <a:cs typeface="Arial" pitchFamily="34" charset="0"/>
              </a:rPr>
              <a:t>epitopes</a:t>
            </a:r>
            <a:r>
              <a:rPr lang="en-US" sz="1800" b="1" dirty="0" smtClean="0">
                <a:solidFill>
                  <a:srgbClr val="002060"/>
                </a:solidFill>
                <a:latin typeface="Arial" pitchFamily="34" charset="0"/>
                <a:cs typeface="Arial" pitchFamily="34" charset="0"/>
              </a:rPr>
              <a:t>:</a:t>
            </a:r>
            <a:r>
              <a:rPr lang="en-US" sz="2000" b="1" dirty="0" smtClean="0">
                <a:solidFill>
                  <a:srgbClr val="002060"/>
                </a:solidFill>
                <a:latin typeface="Arial" pitchFamily="34" charset="0"/>
                <a:cs typeface="Arial" pitchFamily="34" charset="0"/>
              </a:rPr>
              <a:t/>
            </a:r>
            <a:br>
              <a:rPr lang="en-US" sz="2000" b="1" dirty="0" smtClean="0">
                <a:solidFill>
                  <a:srgbClr val="002060"/>
                </a:solidFill>
                <a:latin typeface="Arial" pitchFamily="34" charset="0"/>
                <a:cs typeface="Arial" pitchFamily="34" charset="0"/>
              </a:rPr>
            </a:br>
            <a:r>
              <a:rPr lang="en-US" sz="2800" b="1" i="1" dirty="0" smtClean="0">
                <a:solidFill>
                  <a:srgbClr val="002060"/>
                </a:solidFill>
                <a:latin typeface="Arial" pitchFamily="34" charset="0"/>
                <a:cs typeface="Arial" pitchFamily="34" charset="0"/>
              </a:rPr>
              <a:t>81-103</a:t>
            </a:r>
            <a:r>
              <a:rPr lang="en-US" sz="2000" b="1" i="1" dirty="0" smtClean="0">
                <a:solidFill>
                  <a:srgbClr val="002060"/>
                </a:solidFill>
                <a:latin typeface="Arial" pitchFamily="34" charset="0"/>
                <a:cs typeface="Arial" pitchFamily="34" charset="0"/>
              </a:rPr>
              <a:t>  -  </a:t>
            </a:r>
            <a:r>
              <a:rPr lang="en-US" sz="2000" b="1" dirty="0" smtClean="0">
                <a:solidFill>
                  <a:srgbClr val="002060"/>
                </a:solidFill>
                <a:latin typeface="Arial" pitchFamily="34" charset="0"/>
                <a:cs typeface="Arial" pitchFamily="34" charset="0"/>
              </a:rPr>
              <a:t>is a sequence-specific </a:t>
            </a:r>
            <a:r>
              <a:rPr lang="en-US" sz="2000" b="1" dirty="0" err="1" smtClean="0">
                <a:solidFill>
                  <a:srgbClr val="002060"/>
                </a:solidFill>
                <a:latin typeface="Arial" pitchFamily="34" charset="0"/>
                <a:cs typeface="Arial" pitchFamily="34" charset="0"/>
              </a:rPr>
              <a:t>immunogeneic</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epitope</a:t>
            </a:r>
            <a:r>
              <a:rPr lang="en-US" sz="2000" b="1" dirty="0" smtClean="0">
                <a:solidFill>
                  <a:srgbClr val="FF0000"/>
                </a:solidFill>
                <a:latin typeface="Arial" pitchFamily="34" charset="0"/>
                <a:cs typeface="Arial" pitchFamily="34" charset="0"/>
              </a:rPr>
              <a:t/>
            </a:r>
            <a:br>
              <a:rPr lang="en-US" sz="2000" b="1" dirty="0" smtClean="0">
                <a:solidFill>
                  <a:srgbClr val="FF0000"/>
                </a:solidFill>
                <a:latin typeface="Arial" pitchFamily="34" charset="0"/>
                <a:cs typeface="Arial" pitchFamily="34" charset="0"/>
              </a:rPr>
            </a:br>
            <a:r>
              <a:rPr lang="en-US" sz="3600" b="1" i="1" dirty="0" smtClean="0">
                <a:solidFill>
                  <a:srgbClr val="FF0000"/>
                </a:solidFill>
                <a:latin typeface="Arial" pitchFamily="34" charset="0"/>
                <a:cs typeface="Arial" pitchFamily="34" charset="0"/>
              </a:rPr>
              <a:t>82-98 </a:t>
            </a:r>
            <a:r>
              <a:rPr lang="en-US" sz="2400" b="1" i="1" dirty="0" smtClean="0">
                <a:solidFill>
                  <a:srgbClr val="FF0000"/>
                </a:solidFill>
                <a:latin typeface="Arial" pitchFamily="34" charset="0"/>
                <a:cs typeface="Arial" pitchFamily="34" charset="0"/>
              </a:rPr>
              <a:t>  </a:t>
            </a:r>
            <a:r>
              <a:rPr lang="en-US" sz="2400" b="1" i="1" dirty="0" smtClean="0">
                <a:solidFill>
                  <a:srgbClr val="002060"/>
                </a:solidFill>
                <a:latin typeface="Arial" pitchFamily="34" charset="0"/>
                <a:cs typeface="Arial" pitchFamily="34" charset="0"/>
              </a:rPr>
              <a:t>-</a:t>
            </a:r>
            <a:r>
              <a:rPr lang="en-US" sz="2400" b="1" i="1" dirty="0" smtClean="0">
                <a:solidFill>
                  <a:srgbClr val="FF0000"/>
                </a:solidFill>
                <a:latin typeface="Arial" pitchFamily="34" charset="0"/>
                <a:cs typeface="Arial" pitchFamily="34" charset="0"/>
              </a:rPr>
              <a:t>  </a:t>
            </a:r>
            <a:r>
              <a:rPr lang="en-US" sz="2000" b="1" i="1" dirty="0" smtClean="0">
                <a:solidFill>
                  <a:srgbClr val="FF000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is a subsequence-specific highly </a:t>
            </a:r>
            <a:r>
              <a:rPr lang="en-US" sz="2400" b="1" dirty="0" err="1" smtClean="0">
                <a:solidFill>
                  <a:srgbClr val="002060"/>
                </a:solidFill>
                <a:latin typeface="Arial" pitchFamily="34" charset="0"/>
                <a:cs typeface="Arial" pitchFamily="34" charset="0"/>
              </a:rPr>
              <a:t>immunogeneic</a:t>
            </a:r>
            <a:r>
              <a:rPr lang="en-US" sz="2400" b="1" dirty="0" smtClean="0">
                <a:solidFill>
                  <a:srgbClr val="002060"/>
                </a:solidFill>
                <a:latin typeface="Arial" pitchFamily="34" charset="0"/>
                <a:cs typeface="Arial" pitchFamily="34" charset="0"/>
              </a:rPr>
              <a:t> &amp; highly </a:t>
            </a:r>
            <a:r>
              <a:rPr lang="en-US" sz="2400" b="1" dirty="0" err="1" smtClean="0">
                <a:solidFill>
                  <a:srgbClr val="002060"/>
                </a:solidFill>
                <a:latin typeface="Arial" pitchFamily="34" charset="0"/>
                <a:cs typeface="Arial" pitchFamily="34" charset="0"/>
              </a:rPr>
              <a:t>encephalitogenic</a:t>
            </a:r>
            <a:r>
              <a:rPr lang="en-US" sz="2400" b="1" i="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epitope</a:t>
            </a:r>
            <a:endParaRPr lang="ru-RU" sz="2400" b="1" dirty="0" smtClean="0">
              <a:solidFill>
                <a:srgbClr val="002060"/>
              </a:solidFill>
              <a:latin typeface="Arial" pitchFamily="34" charset="0"/>
              <a:cs typeface="Arial" pitchFamily="34" charset="0"/>
            </a:endParaRPr>
          </a:p>
        </p:txBody>
      </p:sp>
      <p:pic>
        <p:nvPicPr>
          <p:cNvPr id="120835" name="Рисунок 2" descr="slide3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38" y="2643182"/>
            <a:ext cx="8623300" cy="396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5" name="Стрелка вниз 4"/>
          <p:cNvSpPr/>
          <p:nvPr/>
        </p:nvSpPr>
        <p:spPr>
          <a:xfrm>
            <a:off x="3786182" y="4714884"/>
            <a:ext cx="214314" cy="6926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786578" y="4714884"/>
            <a:ext cx="214314" cy="1121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Выгнутая вверх стрелка 6"/>
          <p:cNvSpPr/>
          <p:nvPr/>
        </p:nvSpPr>
        <p:spPr>
          <a:xfrm>
            <a:off x="3714744" y="3357562"/>
            <a:ext cx="3500462" cy="1643074"/>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4429124" y="2714620"/>
            <a:ext cx="1785950" cy="584775"/>
          </a:xfrm>
          <a:prstGeom prst="rect">
            <a:avLst/>
          </a:prstGeom>
          <a:solidFill>
            <a:srgbClr val="00206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sp>
        <p:nvSpPr>
          <p:cNvPr id="9" name="Стрелка вниз 8"/>
          <p:cNvSpPr/>
          <p:nvPr/>
        </p:nvSpPr>
        <p:spPr>
          <a:xfrm>
            <a:off x="3357554" y="5286388"/>
            <a:ext cx="214314" cy="69265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072198" y="5286388"/>
            <a:ext cx="214314" cy="69265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ыгнутая вниз стрелка 10"/>
          <p:cNvSpPr/>
          <p:nvPr/>
        </p:nvSpPr>
        <p:spPr>
          <a:xfrm>
            <a:off x="3428992" y="5929330"/>
            <a:ext cx="2857520" cy="357190"/>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TextBox 11"/>
          <p:cNvSpPr txBox="1"/>
          <p:nvPr/>
        </p:nvSpPr>
        <p:spPr>
          <a:xfrm>
            <a:off x="4357686" y="6215082"/>
            <a:ext cx="1143008" cy="338554"/>
          </a:xfrm>
          <a:prstGeom prst="rect">
            <a:avLst/>
          </a:prstGeom>
          <a:solidFill>
            <a:srgbClr val="002060"/>
          </a:solidFill>
        </p:spPr>
        <p:txBody>
          <a:bodyPr wrap="square" rtlCol="0">
            <a:spAutoFit/>
          </a:bodyPr>
          <a:lstStyle/>
          <a:p>
            <a:pPr algn="ctr"/>
            <a:r>
              <a:rPr lang="en-US" sz="1600" b="1" dirty="0" smtClean="0">
                <a:solidFill>
                  <a:srgbClr val="FFFF00"/>
                </a:solidFill>
                <a:latin typeface="Arial" pitchFamily="34" charset="0"/>
                <a:cs typeface="Arial" pitchFamily="34" charset="0"/>
              </a:rPr>
              <a:t>81-103</a:t>
            </a:r>
            <a:r>
              <a:rPr lang="ru-RU" sz="1600" b="1" i="1" dirty="0" smtClean="0">
                <a:solidFill>
                  <a:srgbClr val="FFFF00"/>
                </a:solidFill>
                <a:latin typeface="Arial" pitchFamily="34" charset="0"/>
                <a:cs typeface="Arial" pitchFamily="34" charset="0"/>
              </a:rPr>
              <a:t> </a:t>
            </a:r>
            <a:endParaRPr lang="ru-RU" sz="1600" dirty="0">
              <a:solidFill>
                <a:srgbClr val="FFFF00"/>
              </a:solidFill>
            </a:endParaRPr>
          </a:p>
        </p:txBody>
      </p:sp>
      <p:sp>
        <p:nvSpPr>
          <p:cNvPr id="14" name="TextBox 13"/>
          <p:cNvSpPr txBox="1"/>
          <p:nvPr/>
        </p:nvSpPr>
        <p:spPr>
          <a:xfrm>
            <a:off x="1285852" y="3929066"/>
            <a:ext cx="1785950" cy="584775"/>
          </a:xfrm>
          <a:prstGeom prst="rect">
            <a:avLst/>
          </a:prstGeom>
          <a:solidFill>
            <a:srgbClr val="C00000"/>
          </a:solidFill>
        </p:spPr>
        <p:txBody>
          <a:bodyPr wrap="square" rtlCol="0">
            <a:spAutoFit/>
          </a:bodyPr>
          <a:lstStyle/>
          <a:p>
            <a:pPr algn="ctr"/>
            <a:r>
              <a:rPr lang="en-US" sz="3200" b="1" dirty="0" smtClean="0">
                <a:solidFill>
                  <a:srgbClr val="FFFF00"/>
                </a:solidFill>
                <a:latin typeface="Arial" pitchFamily="34" charset="0"/>
                <a:cs typeface="Arial" pitchFamily="34" charset="0"/>
              </a:rPr>
              <a:t>82-98</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16" name="Прямая со стрелкой 15"/>
          <p:cNvCxnSpPr>
            <a:stCxn id="14" idx="2"/>
          </p:cNvCxnSpPr>
          <p:nvPr/>
        </p:nvCxnSpPr>
        <p:spPr>
          <a:xfrm rot="16200000" flipH="1">
            <a:off x="2167603" y="4525064"/>
            <a:ext cx="1272613" cy="125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214546" y="4572008"/>
            <a:ext cx="3214710"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4874"/>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sp>
        <p:nvSpPr>
          <p:cNvPr id="19" name="Прямоугольник 18"/>
          <p:cNvSpPr/>
          <p:nvPr/>
        </p:nvSpPr>
        <p:spPr>
          <a:xfrm>
            <a:off x="500034" y="2000240"/>
            <a:ext cx="807249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Выгнутая вверх стрелка 19"/>
          <p:cNvSpPr/>
          <p:nvPr/>
        </p:nvSpPr>
        <p:spPr>
          <a:xfrm>
            <a:off x="500034" y="1142984"/>
            <a:ext cx="807249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1" name="TextBox 20"/>
          <p:cNvSpPr txBox="1"/>
          <p:nvPr/>
        </p:nvSpPr>
        <p:spPr>
          <a:xfrm>
            <a:off x="3714744" y="857232"/>
            <a:ext cx="1785950" cy="584775"/>
          </a:xfrm>
          <a:prstGeom prst="rect">
            <a:avLst/>
          </a:prstGeom>
          <a:solidFill>
            <a:srgbClr val="FF0000"/>
          </a:solidFill>
        </p:spPr>
        <p:txBody>
          <a:bodyPr wrap="square" rtlCol="0">
            <a:spAutoFit/>
          </a:bodyPr>
          <a:lstStyle/>
          <a:p>
            <a:pPr algn="ctr"/>
            <a:r>
              <a:rPr lang="ru-RU" sz="3200" b="1" dirty="0" smtClean="0">
                <a:solidFill>
                  <a:srgbClr val="FFFF00"/>
                </a:solidFill>
                <a:latin typeface="Arial" pitchFamily="34" charset="0"/>
                <a:cs typeface="Arial" pitchFamily="34" charset="0"/>
              </a:rPr>
              <a:t>43-170</a:t>
            </a:r>
            <a:r>
              <a:rPr lang="ru-RU" b="1" i="1" dirty="0" smtClean="0">
                <a:solidFill>
                  <a:srgbClr val="FFFF00"/>
                </a:solidFill>
                <a:latin typeface="Arial" pitchFamily="34" charset="0"/>
                <a:cs typeface="Arial" pitchFamily="34" charset="0"/>
              </a:rPr>
              <a:t> </a:t>
            </a:r>
            <a:endParaRPr lang="ru-RU" dirty="0">
              <a:solidFill>
                <a:srgbClr val="FFFF00"/>
              </a:solidFill>
            </a:endParaRPr>
          </a:p>
        </p:txBody>
      </p:sp>
      <p:cxnSp>
        <p:nvCxnSpPr>
          <p:cNvPr id="24" name="Прямая соединительная линия 23"/>
          <p:cNvCxnSpPr/>
          <p:nvPr/>
        </p:nvCxnSpPr>
        <p:spPr>
          <a:xfrm rot="5400000">
            <a:off x="6429388" y="2357430"/>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9" idx="0"/>
            <a:endCxn id="19" idx="2"/>
          </p:cNvCxnSpPr>
          <p:nvPr/>
        </p:nvCxnSpPr>
        <p:spPr>
          <a:xfrm rot="16200000" flipH="1">
            <a:off x="4250529" y="22859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143372" y="1857364"/>
            <a:ext cx="264320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гнутая вниз стрелка 27"/>
          <p:cNvSpPr/>
          <p:nvPr/>
        </p:nvSpPr>
        <p:spPr>
          <a:xfrm>
            <a:off x="4143372" y="2857496"/>
            <a:ext cx="2714644" cy="73152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9" name="TextBox 28"/>
          <p:cNvSpPr txBox="1"/>
          <p:nvPr/>
        </p:nvSpPr>
        <p:spPr>
          <a:xfrm>
            <a:off x="4857752" y="3357562"/>
            <a:ext cx="1143008" cy="461665"/>
          </a:xfrm>
          <a:prstGeom prst="rect">
            <a:avLst/>
          </a:prstGeom>
          <a:solidFill>
            <a:srgbClr val="FF0000"/>
          </a:solidFill>
        </p:spPr>
        <p:txBody>
          <a:bodyPr wrap="square" rtlCol="0">
            <a:spAutoFit/>
          </a:bodyPr>
          <a:lstStyle/>
          <a:p>
            <a:pPr algn="ctr"/>
            <a:r>
              <a:rPr lang="en-US" sz="2400" b="1" dirty="0" smtClean="0">
                <a:solidFill>
                  <a:srgbClr val="FFFF00"/>
                </a:solidFill>
                <a:latin typeface="Arial" pitchFamily="34" charset="0"/>
                <a:cs typeface="Arial" pitchFamily="34" charset="0"/>
              </a:rPr>
              <a:t>81-103</a:t>
            </a:r>
            <a:endParaRPr lang="ru-RU" sz="2400" dirty="0">
              <a:solidFill>
                <a:srgbClr val="FFFF00"/>
              </a:solidFill>
            </a:endParaRPr>
          </a:p>
        </p:txBody>
      </p:sp>
      <p:sp>
        <p:nvSpPr>
          <p:cNvPr id="30" name="Прямоугольник 29"/>
          <p:cNvSpPr/>
          <p:nvPr/>
        </p:nvSpPr>
        <p:spPr>
          <a:xfrm>
            <a:off x="4357686" y="1785926"/>
            <a:ext cx="1857388" cy="10001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Times New Roman" pitchFamily="18" charset="0"/>
                <a:cs typeface="Times New Roman" pitchFamily="18" charset="0"/>
              </a:rPr>
              <a:t>82-98</a:t>
            </a:r>
            <a:endParaRPr lang="ru-RU" sz="4800" b="1" dirty="0">
              <a:solidFill>
                <a:srgbClr val="C00000"/>
              </a:solidFill>
              <a:latin typeface="Times New Roman" pitchFamily="18" charset="0"/>
              <a:cs typeface="Times New Roman" pitchFamily="18" charset="0"/>
            </a:endParaRPr>
          </a:p>
        </p:txBody>
      </p:sp>
      <p:sp>
        <p:nvSpPr>
          <p:cNvPr id="31" name="TextBox 30"/>
          <p:cNvSpPr txBox="1"/>
          <p:nvPr/>
        </p:nvSpPr>
        <p:spPr>
          <a:xfrm>
            <a:off x="214282" y="5000636"/>
            <a:ext cx="8715436" cy="1692771"/>
          </a:xfrm>
          <a:prstGeom prst="rect">
            <a:avLst/>
          </a:prstGeom>
          <a:solidFill>
            <a:srgbClr val="660066"/>
          </a:solidFill>
        </p:spPr>
        <p:txBody>
          <a:bodyPr wrap="square" rtlCol="0">
            <a:spAutoFit/>
          </a:bodyPr>
          <a:lstStyle/>
          <a:p>
            <a:r>
              <a:rPr lang="en-US" sz="3200" b="1" dirty="0" smtClean="0">
                <a:solidFill>
                  <a:prstClr val="white"/>
                </a:solidFill>
              </a:rPr>
              <a:t>The length of the sequences to be attacked by </a:t>
            </a:r>
            <a:r>
              <a:rPr lang="en-US" sz="3200" b="1" dirty="0" err="1" smtClean="0">
                <a:solidFill>
                  <a:prstClr val="white"/>
                </a:solidFill>
              </a:rPr>
              <a:t>Ab</a:t>
            </a:r>
            <a:r>
              <a:rPr lang="en-US" sz="3200" b="1" dirty="0" smtClean="0">
                <a:solidFill>
                  <a:prstClr val="white"/>
                </a:solidFill>
              </a:rPr>
              <a:t>-proteases correlate reversibly with the </a:t>
            </a:r>
            <a:r>
              <a:rPr lang="en-US" sz="4000" b="1" i="1" dirty="0" smtClean="0">
                <a:solidFill>
                  <a:srgbClr val="FFFF00"/>
                </a:solidFill>
              </a:rPr>
              <a:t>immunogenicity</a:t>
            </a:r>
            <a:r>
              <a:rPr lang="en-US" sz="3200" b="1" dirty="0" smtClean="0">
                <a:solidFill>
                  <a:prstClr val="white"/>
                </a:solidFill>
              </a:rPr>
              <a:t> of those</a:t>
            </a:r>
            <a:endParaRPr lang="ru-RU" sz="3200" b="1" dirty="0">
              <a:solidFill>
                <a:prstClr val="white"/>
              </a:solidFill>
            </a:endParaRPr>
          </a:p>
        </p:txBody>
      </p:sp>
    </p:spTree>
    <p:extLst>
      <p:ext uri="{BB962C8B-B14F-4D97-AF65-F5344CB8AC3E}">
        <p14:creationId xmlns:p14="http://schemas.microsoft.com/office/powerpoint/2010/main" val="198679079"/>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Прямоугольник 2"/>
          <p:cNvSpPr/>
          <p:nvPr/>
        </p:nvSpPr>
        <p:spPr>
          <a:xfrm>
            <a:off x="23906" y="32745"/>
            <a:ext cx="9012589" cy="6771084"/>
          </a:xfrm>
          <a:prstGeom prst="rect">
            <a:avLst/>
          </a:prstGeom>
          <a:solidFill>
            <a:srgbClr val="002060"/>
          </a:solidFill>
        </p:spPr>
        <p:txBody>
          <a:bodyPr wrap="square">
            <a:spAutoFit/>
          </a:bodyPr>
          <a:lstStyle/>
          <a:p>
            <a:pPr algn="ctr"/>
            <a:r>
              <a:rPr lang="en-US" sz="4000" b="1" dirty="0">
                <a:solidFill>
                  <a:schemeClr val="bg1"/>
                </a:solidFill>
              </a:rPr>
              <a:t>The final step of our studies concerned the evolution </a:t>
            </a:r>
            <a:r>
              <a:rPr lang="en-US" sz="4000" b="1" dirty="0" smtClean="0">
                <a:solidFill>
                  <a:schemeClr val="bg1"/>
                </a:solidFill>
              </a:rPr>
              <a:t>of</a:t>
            </a:r>
          </a:p>
          <a:p>
            <a:pPr algn="ctr"/>
            <a:r>
              <a:rPr lang="en-US" sz="4800" b="1" dirty="0" smtClean="0">
                <a:solidFill>
                  <a:srgbClr val="FFFF00"/>
                </a:solidFill>
              </a:rPr>
              <a:t>Ab-associated </a:t>
            </a:r>
            <a:r>
              <a:rPr lang="en-US" sz="4800" b="1" dirty="0" err="1">
                <a:solidFill>
                  <a:srgbClr val="FFFF00"/>
                </a:solidFill>
              </a:rPr>
              <a:t>proteolytic</a:t>
            </a:r>
            <a:r>
              <a:rPr lang="en-US" sz="4800" b="1" dirty="0">
                <a:solidFill>
                  <a:srgbClr val="FFFF00"/>
                </a:solidFill>
              </a:rPr>
              <a:t> </a:t>
            </a:r>
            <a:r>
              <a:rPr lang="en-US" sz="4800" b="1" dirty="0" smtClean="0">
                <a:solidFill>
                  <a:srgbClr val="FFFF00"/>
                </a:solidFill>
              </a:rPr>
              <a:t>activity</a:t>
            </a:r>
          </a:p>
          <a:p>
            <a:pPr algn="ctr"/>
            <a:r>
              <a:rPr lang="en-US" sz="4000" b="1" dirty="0" smtClean="0">
                <a:solidFill>
                  <a:schemeClr val="bg1"/>
                </a:solidFill>
              </a:rPr>
              <a:t>at </a:t>
            </a:r>
            <a:r>
              <a:rPr lang="en-US" sz="4000" b="1" dirty="0">
                <a:solidFill>
                  <a:schemeClr val="bg1"/>
                </a:solidFill>
              </a:rPr>
              <a:t>different stages of the disease </a:t>
            </a:r>
            <a:r>
              <a:rPr lang="en-US" sz="4000" b="1" dirty="0" smtClean="0">
                <a:solidFill>
                  <a:schemeClr val="bg1"/>
                </a:solidFill>
              </a:rPr>
              <a:t>progression.</a:t>
            </a:r>
          </a:p>
          <a:p>
            <a:pPr algn="ctr"/>
            <a:endParaRPr lang="en-US" b="1" dirty="0" smtClean="0">
              <a:solidFill>
                <a:schemeClr val="bg1"/>
              </a:solidFill>
            </a:endParaRPr>
          </a:p>
          <a:p>
            <a:pPr algn="ctr"/>
            <a:r>
              <a:rPr lang="en-US" sz="4000" b="1" dirty="0" smtClean="0">
                <a:solidFill>
                  <a:schemeClr val="bg1"/>
                </a:solidFill>
              </a:rPr>
              <a:t>For </a:t>
            </a:r>
            <a:r>
              <a:rPr lang="en-US" sz="4000" b="1" dirty="0">
                <a:solidFill>
                  <a:schemeClr val="bg1"/>
                </a:solidFill>
              </a:rPr>
              <a:t>those purposes, we have been monitoring MS patients, their direct relatives and healthy </a:t>
            </a:r>
            <a:r>
              <a:rPr lang="en-US" sz="4000" b="1" dirty="0" err="1" smtClean="0">
                <a:solidFill>
                  <a:schemeClr val="bg1"/>
                </a:solidFill>
              </a:rPr>
              <a:t>volonteers</a:t>
            </a:r>
            <a:endParaRPr lang="en-US" sz="4000" b="1" dirty="0">
              <a:solidFill>
                <a:schemeClr val="bg1"/>
              </a:solidFill>
            </a:endParaRPr>
          </a:p>
          <a:p>
            <a:pPr algn="ctr"/>
            <a:r>
              <a:rPr lang="en-US" sz="4000" b="1" dirty="0" smtClean="0">
                <a:solidFill>
                  <a:schemeClr val="bg1"/>
                </a:solidFill>
              </a:rPr>
              <a:t>for </a:t>
            </a:r>
            <a:r>
              <a:rPr lang="en-US" sz="4000" b="1" dirty="0">
                <a:solidFill>
                  <a:schemeClr val="bg1"/>
                </a:solidFill>
              </a:rPr>
              <a:t>around 4 </a:t>
            </a:r>
            <a:r>
              <a:rPr lang="en-US" sz="4000" b="1" dirty="0" smtClean="0">
                <a:solidFill>
                  <a:schemeClr val="bg1"/>
                </a:solidFill>
              </a:rPr>
              <a:t>years</a:t>
            </a:r>
            <a:endParaRPr lang="ru-RU" sz="4000" b="1" dirty="0">
              <a:solidFill>
                <a:schemeClr val="bg1"/>
              </a:solidFill>
            </a:endParaRPr>
          </a:p>
        </p:txBody>
      </p:sp>
    </p:spTree>
    <p:extLst>
      <p:ext uri="{BB962C8B-B14F-4D97-AF65-F5344CB8AC3E}">
        <p14:creationId xmlns:p14="http://schemas.microsoft.com/office/powerpoint/2010/main" val="2330510216"/>
      </p:ext>
    </p:extLst>
  </p:cSld>
  <p:clrMapOvr>
    <a:masterClrMapping/>
  </p:clrMapOvr>
  <p:transition spd="slow">
    <p:wipe dir="u"/>
  </p:transition>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368152"/>
          </a:xfrm>
          <a:solidFill>
            <a:srgbClr val="C00000"/>
          </a:solidFill>
        </p:spPr>
        <p:txBody>
          <a:bodyPr/>
          <a:lstStyle/>
          <a:p>
            <a:pPr>
              <a:defRPr/>
            </a:pPr>
            <a:r>
              <a:rPr lang="en-US" sz="2800" dirty="0" smtClean="0">
                <a:solidFill>
                  <a:srgbClr val="FFFF00"/>
                </a:solidFill>
                <a:effectLst/>
                <a:latin typeface="Times New Roman" pitchFamily="18" charset="0"/>
                <a:cs typeface="Times New Roman" pitchFamily="18" charset="0"/>
              </a:rPr>
              <a:t>The </a:t>
            </a:r>
            <a:r>
              <a:rPr lang="en-US" sz="2800" dirty="0">
                <a:solidFill>
                  <a:srgbClr val="FFFF00"/>
                </a:solidFill>
                <a:effectLst/>
                <a:latin typeface="Times New Roman" pitchFamily="18" charset="0"/>
                <a:cs typeface="Times New Roman" pitchFamily="18" charset="0"/>
              </a:rPr>
              <a:t>activity of </a:t>
            </a:r>
            <a:r>
              <a:rPr lang="en-US" sz="2800" dirty="0" smtClean="0">
                <a:solidFill>
                  <a:srgbClr val="FFFF00"/>
                </a:solidFill>
                <a:effectLst/>
                <a:latin typeface="Times New Roman" pitchFamily="18" charset="0"/>
                <a:cs typeface="Times New Roman" pitchFamily="18" charset="0"/>
              </a:rPr>
              <a:t>Ab-proteases among MS patients,</a:t>
            </a:r>
            <a:br>
              <a:rPr lang="en-US" sz="2800" dirty="0" smtClean="0">
                <a:solidFill>
                  <a:srgbClr val="FFFF00"/>
                </a:solidFill>
                <a:effectLst/>
                <a:latin typeface="Times New Roman" pitchFamily="18" charset="0"/>
                <a:cs typeface="Times New Roman" pitchFamily="18" charset="0"/>
              </a:rPr>
            </a:br>
            <a:r>
              <a:rPr lang="en-US" sz="2800" dirty="0" smtClean="0">
                <a:solidFill>
                  <a:srgbClr val="FFFF00"/>
                </a:solidFill>
                <a:effectLst/>
                <a:latin typeface="Times New Roman" pitchFamily="18" charset="0"/>
                <a:cs typeface="Times New Roman" pitchFamily="18" charset="0"/>
              </a:rPr>
              <a:t>their direct relatives and healthy volunteers</a:t>
            </a:r>
            <a:r>
              <a:rPr lang="en-US" sz="3600" dirty="0" smtClean="0">
                <a:solidFill>
                  <a:srgbClr val="FFFF00"/>
                </a:solidFill>
                <a:effectLst/>
                <a:latin typeface="Times New Roman" pitchFamily="18" charset="0"/>
                <a:cs typeface="Times New Roman" pitchFamily="18" charset="0"/>
              </a:rPr>
              <a:t/>
            </a:r>
            <a:br>
              <a:rPr lang="en-US" sz="3600" dirty="0" smtClean="0">
                <a:solidFill>
                  <a:srgbClr val="FFFF00"/>
                </a:solidFill>
                <a:effectLst/>
                <a:latin typeface="Times New Roman" pitchFamily="18" charset="0"/>
                <a:cs typeface="Times New Roman" pitchFamily="18" charset="0"/>
              </a:rPr>
            </a:br>
            <a:r>
              <a:rPr lang="en-US" sz="2400" i="1" dirty="0" smtClean="0">
                <a:solidFill>
                  <a:schemeClr val="tx1"/>
                </a:solidFill>
                <a:effectLst/>
                <a:latin typeface="Times New Roman" pitchFamily="18" charset="0"/>
                <a:cs typeface="Times New Roman" pitchFamily="18" charset="0"/>
              </a:rPr>
              <a:t>(at a starting point of monitoring)</a:t>
            </a:r>
            <a:endParaRPr lang="ru-RU" sz="2400" i="1" dirty="0">
              <a:solidFill>
                <a:schemeClr val="tx1"/>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89829886"/>
              </p:ext>
            </p:extLst>
          </p:nvPr>
        </p:nvGraphicFramePr>
        <p:xfrm>
          <a:off x="107504" y="1628800"/>
          <a:ext cx="8677472" cy="2784435"/>
        </p:xfrm>
        <a:graphic>
          <a:graphicData uri="http://schemas.openxmlformats.org/drawingml/2006/table">
            <a:tbl>
              <a:tblPr/>
              <a:tblGrid>
                <a:gridCol w="2169368"/>
                <a:gridCol w="2169368"/>
                <a:gridCol w="2169368"/>
                <a:gridCol w="2169368"/>
              </a:tblGrid>
              <a:tr h="156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Indexes</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MS patients</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0" i="1"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0" i="1"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Relatives of MS patients</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0" i="1"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0" i="1" u="none" strike="noStrike" cap="none" normalizeH="0" baseline="0" dirty="0" smtClean="0">
                          <a:ln>
                            <a:noFill/>
                          </a:ln>
                          <a:solidFill>
                            <a:srgbClr val="002060"/>
                          </a:solidFill>
                          <a:effectLst/>
                          <a:latin typeface="Times New Roman" pitchFamily="18" charset="0"/>
                          <a:cs typeface="Times New Roman" pitchFamily="18" charset="0"/>
                        </a:rPr>
                        <a:t>1448</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Healthy controls</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0" i="1"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0" i="1" u="none" strike="noStrike" cap="none" normalizeH="0" baseline="0" dirty="0" smtClean="0">
                          <a:ln>
                            <a:noFill/>
                          </a:ln>
                          <a:solidFill>
                            <a:srgbClr val="002060"/>
                          </a:solidFill>
                          <a:effectLst/>
                          <a:latin typeface="Times New Roman" pitchFamily="18" charset="0"/>
                          <a:cs typeface="Times New Roman" pitchFamily="18" charset="0"/>
                        </a:rPr>
                        <a:t>1</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28)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556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Ab-proteases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154,66</a:t>
                      </a: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±72,40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2</a:t>
                      </a: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59</a:t>
                      </a: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1,99</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±0,71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7" name="Прямоугольник 6"/>
          <p:cNvSpPr/>
          <p:nvPr/>
        </p:nvSpPr>
        <p:spPr>
          <a:xfrm>
            <a:off x="78540" y="4426565"/>
            <a:ext cx="9065460" cy="2431435"/>
          </a:xfrm>
          <a:prstGeom prst="rect">
            <a:avLst/>
          </a:prstGeom>
          <a:solidFill>
            <a:srgbClr val="660066"/>
          </a:solidFill>
        </p:spPr>
        <p:txBody>
          <a:bodyPr wrap="square">
            <a:spAutoFit/>
          </a:bodyPr>
          <a:lstStyle/>
          <a:p>
            <a:pPr algn="ctr"/>
            <a:r>
              <a:rPr lang="en-US" sz="2000" b="1" dirty="0"/>
              <a:t>Apart from MS patients with the diagnosis </a:t>
            </a:r>
            <a:r>
              <a:rPr lang="en-US" sz="2000" b="1" dirty="0" smtClean="0"/>
              <a:t>confirmed,</a:t>
            </a:r>
          </a:p>
          <a:p>
            <a:pPr algn="ctr"/>
            <a:r>
              <a:rPr lang="en-US" sz="2400" b="1" i="1" dirty="0" smtClean="0">
                <a:solidFill>
                  <a:srgbClr val="FFFF00"/>
                </a:solidFill>
              </a:rPr>
              <a:t>71%</a:t>
            </a:r>
            <a:r>
              <a:rPr lang="en-US" sz="2000" b="1" i="1" dirty="0" smtClean="0">
                <a:solidFill>
                  <a:srgbClr val="FFFF00"/>
                </a:solidFill>
              </a:rPr>
              <a:t> </a:t>
            </a:r>
            <a:r>
              <a:rPr lang="en-US" sz="2000" b="1" dirty="0" smtClean="0"/>
              <a:t>and  </a:t>
            </a:r>
            <a:r>
              <a:rPr lang="en-US" sz="2400" b="1" i="1" dirty="0" smtClean="0">
                <a:solidFill>
                  <a:srgbClr val="FFFF00"/>
                </a:solidFill>
              </a:rPr>
              <a:t>18</a:t>
            </a:r>
            <a:r>
              <a:rPr lang="en-US" sz="2400" b="1" i="1" dirty="0">
                <a:solidFill>
                  <a:srgbClr val="FFFF00"/>
                </a:solidFill>
              </a:rPr>
              <a:t>%</a:t>
            </a:r>
            <a:r>
              <a:rPr lang="en-US" sz="2000" b="1" dirty="0"/>
              <a:t> of the relatives were initially seropositive </a:t>
            </a:r>
            <a:r>
              <a:rPr lang="en-US" sz="2000" b="1" dirty="0" smtClean="0"/>
              <a:t>for</a:t>
            </a:r>
          </a:p>
          <a:p>
            <a:pPr algn="ctr"/>
            <a:r>
              <a:rPr lang="en-US" sz="2000" b="1" dirty="0" smtClean="0"/>
              <a:t>anti-MBP </a:t>
            </a:r>
            <a:r>
              <a:rPr lang="en-US" sz="2000" b="1" dirty="0" err="1" smtClean="0"/>
              <a:t>autoAbs</a:t>
            </a:r>
            <a:r>
              <a:rPr lang="en-US" sz="2000" b="1" dirty="0" smtClean="0"/>
              <a:t> with no </a:t>
            </a:r>
            <a:r>
              <a:rPr lang="en-US" sz="2000" b="1" dirty="0" err="1" smtClean="0"/>
              <a:t>proteolytic</a:t>
            </a:r>
            <a:r>
              <a:rPr lang="en-US" sz="2000" b="1" dirty="0" smtClean="0"/>
              <a:t> activity (“disarmed” Abs) and MBP-specific </a:t>
            </a:r>
            <a:r>
              <a:rPr lang="en-US" sz="2000" b="1" dirty="0"/>
              <a:t>but low-active </a:t>
            </a:r>
            <a:r>
              <a:rPr lang="en-US" sz="2000" b="1" dirty="0" smtClean="0"/>
              <a:t>Ab-proteases, respectively.</a:t>
            </a:r>
          </a:p>
          <a:p>
            <a:pPr algn="ctr"/>
            <a:endParaRPr lang="en-US" sz="800" b="1" dirty="0"/>
          </a:p>
          <a:p>
            <a:pPr algn="ctr"/>
            <a:r>
              <a:rPr lang="en-US" sz="2000" b="1" dirty="0" smtClean="0"/>
              <a:t>Neither </a:t>
            </a:r>
            <a:r>
              <a:rPr lang="en-US" sz="2000" b="1" dirty="0"/>
              <a:t>of those seropositive </a:t>
            </a:r>
            <a:r>
              <a:rPr lang="en-US" sz="2000" b="1" dirty="0" smtClean="0"/>
              <a:t>relatives regardless to type of Abs </a:t>
            </a:r>
            <a:r>
              <a:rPr lang="en-US" sz="2000" b="1" dirty="0"/>
              <a:t>demonstrated neither clinical manifestations nor instrumental or laboratory signs of </a:t>
            </a:r>
            <a:r>
              <a:rPr lang="en-US" sz="2000" b="1" dirty="0" smtClean="0"/>
              <a:t>MS</a:t>
            </a:r>
            <a:endParaRPr lang="ru-RU" sz="2000" b="1" dirty="0"/>
          </a:p>
        </p:txBody>
      </p:sp>
    </p:spTree>
    <p:extLst>
      <p:ext uri="{BB962C8B-B14F-4D97-AF65-F5344CB8AC3E}">
        <p14:creationId xmlns:p14="http://schemas.microsoft.com/office/powerpoint/2010/main" val="607855043"/>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Прямоугольник 2"/>
          <p:cNvSpPr/>
          <p:nvPr/>
        </p:nvSpPr>
        <p:spPr>
          <a:xfrm>
            <a:off x="126124" y="188640"/>
            <a:ext cx="8910371" cy="6555641"/>
          </a:xfrm>
          <a:prstGeom prst="rect">
            <a:avLst/>
          </a:prstGeom>
          <a:solidFill>
            <a:srgbClr val="002060"/>
          </a:solidFill>
        </p:spPr>
        <p:txBody>
          <a:bodyPr wrap="square">
            <a:spAutoFit/>
          </a:bodyPr>
          <a:lstStyle/>
          <a:p>
            <a:pPr algn="ctr"/>
            <a:r>
              <a:rPr lang="en-US" sz="4200" b="1" dirty="0">
                <a:solidFill>
                  <a:prstClr val="white"/>
                </a:solidFill>
              </a:rPr>
              <a:t>The </a:t>
            </a:r>
            <a:r>
              <a:rPr lang="en-US" sz="4200" b="1" dirty="0" smtClean="0">
                <a:solidFill>
                  <a:prstClr val="white"/>
                </a:solidFill>
              </a:rPr>
              <a:t>relatives</a:t>
            </a:r>
          </a:p>
          <a:p>
            <a:pPr algn="ctr"/>
            <a:r>
              <a:rPr lang="en-US" sz="4200" b="1" dirty="0" smtClean="0">
                <a:solidFill>
                  <a:prstClr val="white"/>
                </a:solidFill>
              </a:rPr>
              <a:t>being </a:t>
            </a:r>
            <a:r>
              <a:rPr lang="en-US" sz="4200" b="1" dirty="0">
                <a:solidFill>
                  <a:prstClr val="white"/>
                </a:solidFill>
              </a:rPr>
              <a:t>seropositive </a:t>
            </a:r>
            <a:r>
              <a:rPr lang="en-US" sz="4200" b="1" dirty="0" smtClean="0">
                <a:solidFill>
                  <a:prstClr val="white"/>
                </a:solidFill>
              </a:rPr>
              <a:t>for</a:t>
            </a:r>
          </a:p>
          <a:p>
            <a:pPr algn="ctr"/>
            <a:r>
              <a:rPr lang="en-US" sz="4200" b="1" i="1" dirty="0" smtClean="0">
                <a:solidFill>
                  <a:srgbClr val="FFFF00"/>
                </a:solidFill>
              </a:rPr>
              <a:t>Ab-proteases</a:t>
            </a:r>
          </a:p>
          <a:p>
            <a:pPr algn="ctr"/>
            <a:r>
              <a:rPr lang="en-US" sz="4200" b="1" dirty="0" smtClean="0">
                <a:solidFill>
                  <a:prstClr val="white"/>
                </a:solidFill>
              </a:rPr>
              <a:t>were </a:t>
            </a:r>
            <a:r>
              <a:rPr lang="en-US" sz="4200" b="1" dirty="0">
                <a:solidFill>
                  <a:prstClr val="white"/>
                </a:solidFill>
              </a:rPr>
              <a:t>being monitored </a:t>
            </a:r>
            <a:r>
              <a:rPr lang="en-US" sz="4200" b="1" dirty="0" smtClean="0">
                <a:solidFill>
                  <a:prstClr val="white"/>
                </a:solidFill>
              </a:rPr>
              <a:t>for</a:t>
            </a:r>
          </a:p>
          <a:p>
            <a:pPr algn="ctr"/>
            <a:r>
              <a:rPr lang="en-US" sz="4200" b="1" dirty="0" smtClean="0">
                <a:solidFill>
                  <a:prstClr val="white"/>
                </a:solidFill>
              </a:rPr>
              <a:t>a </a:t>
            </a:r>
            <a:r>
              <a:rPr lang="en-US" sz="4200" b="1" dirty="0">
                <a:solidFill>
                  <a:prstClr val="white"/>
                </a:solidFill>
              </a:rPr>
              <a:t>long time whilst demonstrating </a:t>
            </a:r>
            <a:r>
              <a:rPr lang="en-US" sz="4200" b="1" dirty="0" smtClean="0">
                <a:solidFill>
                  <a:prstClr val="white"/>
                </a:solidFill>
              </a:rPr>
              <a:t>a stable </a:t>
            </a:r>
            <a:r>
              <a:rPr lang="en-US" sz="4200" b="1" dirty="0">
                <a:solidFill>
                  <a:prstClr val="white"/>
                </a:solidFill>
              </a:rPr>
              <a:t>growth </a:t>
            </a:r>
            <a:r>
              <a:rPr lang="en-US" sz="4200" b="1" dirty="0" smtClean="0">
                <a:solidFill>
                  <a:prstClr val="white"/>
                </a:solidFill>
              </a:rPr>
              <a:t>of</a:t>
            </a:r>
          </a:p>
          <a:p>
            <a:pPr algn="ctr"/>
            <a:r>
              <a:rPr lang="en-US" sz="4200" b="1" i="1" dirty="0" smtClean="0">
                <a:solidFill>
                  <a:srgbClr val="FFFF00"/>
                </a:solidFill>
              </a:rPr>
              <a:t>MBP-targeted </a:t>
            </a:r>
            <a:r>
              <a:rPr lang="en-US" sz="4200" b="1" i="1" dirty="0">
                <a:solidFill>
                  <a:srgbClr val="FFFF00"/>
                </a:solidFill>
              </a:rPr>
              <a:t>Ab-associated </a:t>
            </a:r>
            <a:r>
              <a:rPr lang="en-US" sz="4200" b="1" i="1" dirty="0" err="1">
                <a:solidFill>
                  <a:srgbClr val="FFFF00"/>
                </a:solidFill>
              </a:rPr>
              <a:t>proteolytic</a:t>
            </a:r>
            <a:r>
              <a:rPr lang="en-US" sz="4200" b="1" i="1" dirty="0">
                <a:solidFill>
                  <a:srgbClr val="FFFF00"/>
                </a:solidFill>
              </a:rPr>
              <a:t> </a:t>
            </a:r>
            <a:r>
              <a:rPr lang="en-US" sz="4200" b="1" i="1" dirty="0" smtClean="0">
                <a:solidFill>
                  <a:srgbClr val="FFFF00"/>
                </a:solidFill>
              </a:rPr>
              <a:t>activity</a:t>
            </a:r>
          </a:p>
          <a:p>
            <a:pPr algn="ctr"/>
            <a:r>
              <a:rPr lang="en-US" sz="4200" b="1" dirty="0" smtClean="0">
                <a:solidFill>
                  <a:prstClr val="white"/>
                </a:solidFill>
              </a:rPr>
              <a:t>when </a:t>
            </a:r>
            <a:r>
              <a:rPr lang="en-US" sz="4200" b="1" dirty="0">
                <a:solidFill>
                  <a:prstClr val="white"/>
                </a:solidFill>
              </a:rPr>
              <a:t>were being </a:t>
            </a:r>
            <a:r>
              <a:rPr lang="en-US" sz="4200" b="1" dirty="0" smtClean="0">
                <a:solidFill>
                  <a:prstClr val="white"/>
                </a:solidFill>
              </a:rPr>
              <a:t>under</a:t>
            </a:r>
          </a:p>
          <a:p>
            <a:pPr algn="ctr"/>
            <a:r>
              <a:rPr lang="en-US" sz="4200" b="1" dirty="0" smtClean="0">
                <a:solidFill>
                  <a:prstClr val="white"/>
                </a:solidFill>
              </a:rPr>
              <a:t>the study</a:t>
            </a:r>
            <a:endParaRPr lang="ru-RU" sz="4200" b="1" dirty="0">
              <a:solidFill>
                <a:prstClr val="white"/>
              </a:solidFill>
            </a:endParaRPr>
          </a:p>
        </p:txBody>
      </p:sp>
    </p:spTree>
    <p:extLst>
      <p:ext uri="{BB962C8B-B14F-4D97-AF65-F5344CB8AC3E}">
        <p14:creationId xmlns:p14="http://schemas.microsoft.com/office/powerpoint/2010/main" val="2533487035"/>
      </p:ext>
    </p:extLst>
  </p:cSld>
  <p:clrMapOvr>
    <a:masterClrMapping/>
  </p:clrMapOvr>
  <p:transition spd="slow">
    <p:wipe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4754" name="Заголовок 1"/>
          <p:cNvSpPr>
            <a:spLocks noGrp="1"/>
          </p:cNvSpPr>
          <p:nvPr>
            <p:ph type="title"/>
          </p:nvPr>
        </p:nvSpPr>
        <p:spPr bwMode="auto">
          <a:xfrm>
            <a:off x="0" y="116632"/>
            <a:ext cx="9144000" cy="1018485"/>
          </a:xfrm>
          <a:solidFill>
            <a:srgbClr val="FFC000"/>
          </a:solidFill>
          <a:ln>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r>
              <a:rPr lang="en-US" sz="2600" b="1" dirty="0" smtClean="0">
                <a:solidFill>
                  <a:srgbClr val="002060"/>
                </a:solidFill>
                <a:latin typeface="Times New Roman" pitchFamily="18" charset="0"/>
                <a:cs typeface="Times New Roman" pitchFamily="18" charset="0"/>
              </a:rPr>
              <a:t>Stable growth of the MBP-targeted </a:t>
            </a:r>
            <a:r>
              <a:rPr lang="en-US" sz="2600" b="1" dirty="0" err="1" smtClean="0">
                <a:solidFill>
                  <a:srgbClr val="002060"/>
                </a:solidFill>
                <a:latin typeface="Times New Roman" pitchFamily="18" charset="0"/>
                <a:cs typeface="Times New Roman" pitchFamily="18" charset="0"/>
              </a:rPr>
              <a:t>Ab</a:t>
            </a:r>
            <a:r>
              <a:rPr lang="en-US" sz="2600" b="1" dirty="0" smtClean="0">
                <a:solidFill>
                  <a:srgbClr val="002060"/>
                </a:solidFill>
                <a:latin typeface="Times New Roman" pitchFamily="18" charset="0"/>
                <a:cs typeface="Times New Roman" pitchFamily="18" charset="0"/>
              </a:rPr>
              <a:t>-associated proteolytic activity during 2-3 years when were being under the study</a:t>
            </a: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endParaRPr lang="ru-RU" sz="2600" dirty="0" smtClean="0">
              <a:latin typeface="Times New Roman" pitchFamily="18" charset="0"/>
              <a:cs typeface="Times New Roman" pitchFamily="18" charset="0"/>
            </a:endParaRPr>
          </a:p>
        </p:txBody>
      </p:sp>
      <p:pic>
        <p:nvPicPr>
          <p:cNvPr id="3" name="Рисунок 2" descr="slide31.jpg"/>
          <p:cNvPicPr>
            <a:picLocks noChangeAspect="1"/>
          </p:cNvPicPr>
          <p:nvPr/>
        </p:nvPicPr>
        <p:blipFill>
          <a:blip r:embed="rId3" cstate="print"/>
          <a:stretch>
            <a:fillRect/>
          </a:stretch>
        </p:blipFill>
        <p:spPr>
          <a:xfrm>
            <a:off x="214282" y="1357298"/>
            <a:ext cx="8715435" cy="4206240"/>
          </a:xfrm>
          <a:prstGeom prst="rect">
            <a:avLst/>
          </a:prstGeom>
          <a:ln w="12700">
            <a:solidFill>
              <a:srgbClr val="002060"/>
            </a:solidFill>
          </a:ln>
        </p:spPr>
      </p:pic>
      <p:sp>
        <p:nvSpPr>
          <p:cNvPr id="5" name="TextBox 4"/>
          <p:cNvSpPr txBox="1"/>
          <p:nvPr/>
        </p:nvSpPr>
        <p:spPr>
          <a:xfrm>
            <a:off x="214282" y="5715016"/>
            <a:ext cx="8715436" cy="1200329"/>
          </a:xfrm>
          <a:prstGeom prst="rect">
            <a:avLst/>
          </a:prstGeom>
          <a:solidFill>
            <a:srgbClr val="FFC000"/>
          </a:solidFill>
          <a:ln>
            <a:solidFill>
              <a:schemeClr val="accent1"/>
            </a:solidFill>
          </a:ln>
        </p:spPr>
        <p:txBody>
          <a:bodyPr wrap="square" rtlCol="0">
            <a:spAutoFit/>
          </a:bodyPr>
          <a:lstStyle/>
          <a:p>
            <a:pPr algn="just"/>
            <a:r>
              <a:rPr lang="en-US" b="1" dirty="0" smtClean="0">
                <a:solidFill>
                  <a:prstClr val="black"/>
                </a:solidFill>
              </a:rPr>
              <a:t>74-78% of the relatives being seropositive for Ab-proteases monitored for 2-3 years have been demonstrating stable growth of the MBP-targeted Ab-associated proteolytic activity during the time span when were being under the study</a:t>
            </a:r>
            <a:endParaRPr lang="ru-RU" b="1" dirty="0">
              <a:solidFill>
                <a:prstClr val="black"/>
              </a:solidFill>
            </a:endParaRPr>
          </a:p>
        </p:txBody>
      </p:sp>
    </p:spTree>
    <p:extLst>
      <p:ext uri="{BB962C8B-B14F-4D97-AF65-F5344CB8AC3E}">
        <p14:creationId xmlns:p14="http://schemas.microsoft.com/office/powerpoint/2010/main" val="2294059806"/>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3730" name="Заголовок 1"/>
          <p:cNvSpPr>
            <a:spLocks noGrp="1"/>
          </p:cNvSpPr>
          <p:nvPr>
            <p:ph type="title"/>
          </p:nvPr>
        </p:nvSpPr>
        <p:spPr bwMode="auto">
          <a:xfrm>
            <a:off x="457200" y="274638"/>
            <a:ext cx="8229600" cy="1368412"/>
          </a:xfrm>
          <a:solidFill>
            <a:srgbClr val="FFFF00"/>
          </a:solidFill>
          <a:ln>
            <a:solidFill>
              <a:srgbClr val="0070C0"/>
            </a:solidFill>
            <a:miter lim="800000"/>
            <a:headEnd/>
            <a:tailEnd/>
          </a:ln>
        </p:spPr>
        <p:txBody>
          <a:bodyPr vert="horz" wrap="square" lIns="91440" tIns="45720" rIns="91440" bIns="45720" numCol="1" anchor="t" anchorCtr="0" compatLnSpc="1">
            <a:prstTxWarp prst="textNoShape">
              <a:avLst/>
            </a:prstTxWarp>
          </a:bodyPr>
          <a:lstStyle/>
          <a:p>
            <a:pPr algn="ctr"/>
            <a:r>
              <a:rPr lang="en-US" sz="2800" b="1" dirty="0" smtClean="0">
                <a:latin typeface="Arial" pitchFamily="34" charset="0"/>
                <a:cs typeface="Arial" pitchFamily="34" charset="0"/>
              </a:rPr>
              <a:t>Evolution of MBP-targeted Ab-associated proteolytic activity in the </a:t>
            </a:r>
            <a:r>
              <a:rPr lang="en-US" sz="2800" b="1" i="1" dirty="0" smtClean="0">
                <a:latin typeface="Arial" pitchFamily="34" charset="0"/>
                <a:cs typeface="Arial" pitchFamily="34" charset="0"/>
              </a:rPr>
              <a:t>subclinical</a:t>
            </a:r>
            <a:r>
              <a:rPr lang="en-US" sz="2800" b="1" dirty="0" smtClean="0">
                <a:latin typeface="Arial" pitchFamily="34" charset="0"/>
                <a:cs typeface="Arial" pitchFamily="34" charset="0"/>
              </a:rPr>
              <a:t> and </a:t>
            </a:r>
            <a:r>
              <a:rPr lang="en-US" sz="2800" b="1" i="1" dirty="0" smtClean="0">
                <a:latin typeface="Arial" pitchFamily="34" charset="0"/>
                <a:cs typeface="Arial" pitchFamily="34" charset="0"/>
              </a:rPr>
              <a:t>clinical</a:t>
            </a:r>
            <a:r>
              <a:rPr lang="en-US" sz="2800" b="1" dirty="0" smtClean="0">
                <a:latin typeface="Arial" pitchFamily="34" charset="0"/>
                <a:cs typeface="Arial" pitchFamily="34" charset="0"/>
              </a:rPr>
              <a:t> courses of MS progression</a:t>
            </a:r>
            <a:endParaRPr lang="ru-RU" sz="2800" b="1" dirty="0" smtClean="0">
              <a:latin typeface="Arial" pitchFamily="34" charset="0"/>
              <a:cs typeface="Arial" pitchFamily="34" charset="0"/>
            </a:endParaRPr>
          </a:p>
        </p:txBody>
      </p:sp>
      <p:pic>
        <p:nvPicPr>
          <p:cNvPr id="4" name="Рисунок 3" descr="slide30.jpg"/>
          <p:cNvPicPr>
            <a:picLocks noChangeAspect="1"/>
          </p:cNvPicPr>
          <p:nvPr/>
        </p:nvPicPr>
        <p:blipFill>
          <a:blip r:embed="rId3" cstate="print"/>
          <a:stretch>
            <a:fillRect/>
          </a:stretch>
        </p:blipFill>
        <p:spPr>
          <a:xfrm>
            <a:off x="500034" y="1785926"/>
            <a:ext cx="8215370" cy="4786346"/>
          </a:xfrm>
          <a:prstGeom prst="rect">
            <a:avLst/>
          </a:prstGeom>
        </p:spPr>
      </p:pic>
    </p:spTree>
    <p:extLst>
      <p:ext uri="{BB962C8B-B14F-4D97-AF65-F5344CB8AC3E}">
        <p14:creationId xmlns:p14="http://schemas.microsoft.com/office/powerpoint/2010/main" val="987226982"/>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5778" name="Заголовок 1"/>
          <p:cNvSpPr>
            <a:spLocks noGrp="1"/>
          </p:cNvSpPr>
          <p:nvPr>
            <p:ph type="title"/>
          </p:nvPr>
        </p:nvSpPr>
        <p:spPr bwMode="auto">
          <a:xfrm>
            <a:off x="189185" y="116631"/>
            <a:ext cx="8734097" cy="1835713"/>
          </a:xfrm>
          <a:solidFill>
            <a:srgbClr val="660033"/>
          </a:solidFill>
          <a:ln w="57150">
            <a:solidFill>
              <a:srgbClr val="006600"/>
            </a:solidFill>
            <a:miter lim="800000"/>
            <a:headEnd/>
            <a:tailEnd/>
          </a:ln>
        </p:spPr>
        <p:txBody>
          <a:bodyPr vert="horz" wrap="square" lIns="91440" tIns="45720" rIns="91440" bIns="45720" numCol="1" anchor="t" anchorCtr="0" compatLnSpc="1">
            <a:prstTxWarp prst="textNoShape">
              <a:avLst/>
            </a:prstTxWarp>
            <a:noAutofit/>
          </a:bodyPr>
          <a:lstStyle/>
          <a:p>
            <a:r>
              <a:rPr lang="en-US" sz="2200" dirty="0">
                <a:solidFill>
                  <a:schemeClr val="tx1"/>
                </a:solidFill>
                <a:latin typeface="Times New Roman" pitchFamily="18" charset="0"/>
                <a:cs typeface="Times New Roman" pitchFamily="18" charset="0"/>
              </a:rPr>
              <a:t>And when the activity reached its </a:t>
            </a:r>
            <a:r>
              <a:rPr lang="en-US" sz="2200" i="1" dirty="0" smtClean="0">
                <a:solidFill>
                  <a:srgbClr val="FFFF00"/>
                </a:solidFill>
                <a:latin typeface="Times New Roman" pitchFamily="18" charset="0"/>
                <a:cs typeface="Times New Roman" pitchFamily="18" charset="0"/>
              </a:rPr>
              <a:t>mid-level,</a:t>
            </a:r>
            <a:r>
              <a:rPr lang="en-US" sz="2200" dirty="0" smtClean="0">
                <a:solidFill>
                  <a:schemeClr val="tx1"/>
                </a:solidFill>
                <a:latin typeface="Times New Roman" pitchFamily="18" charset="0"/>
                <a:cs typeface="Times New Roman" pitchFamily="18" charset="0"/>
              </a:rPr>
              <a:t/>
            </a:r>
            <a:br>
              <a:rPr lang="en-US" sz="2200" dirty="0" smtClean="0">
                <a:solidFill>
                  <a:schemeClr val="tx1"/>
                </a:solidFill>
                <a:latin typeface="Times New Roman" pitchFamily="18" charset="0"/>
                <a:cs typeface="Times New Roman" pitchFamily="18" charset="0"/>
              </a:rPr>
            </a:br>
            <a:r>
              <a:rPr lang="en-US" sz="2200" dirty="0" smtClean="0">
                <a:solidFill>
                  <a:schemeClr val="tx1"/>
                </a:solidFill>
                <a:latin typeface="Times New Roman" pitchFamily="18" charset="0"/>
                <a:cs typeface="Times New Roman" pitchFamily="18" charset="0"/>
              </a:rPr>
              <a:t>we </a:t>
            </a:r>
            <a:r>
              <a:rPr lang="en-US" sz="2200" dirty="0">
                <a:solidFill>
                  <a:schemeClr val="tx1"/>
                </a:solidFill>
                <a:latin typeface="Times New Roman" pitchFamily="18" charset="0"/>
                <a:cs typeface="Times New Roman" pitchFamily="18" charset="0"/>
              </a:rPr>
              <a:t>identified in those patients primary </a:t>
            </a:r>
            <a:r>
              <a:rPr lang="en-US" sz="2200" i="1" dirty="0">
                <a:solidFill>
                  <a:srgbClr val="FFFF00"/>
                </a:solidFill>
                <a:latin typeface="Times New Roman" pitchFamily="18" charset="0"/>
                <a:cs typeface="Times New Roman" pitchFamily="18" charset="0"/>
              </a:rPr>
              <a:t>clinical and MRI manifestations </a:t>
            </a:r>
            <a:r>
              <a:rPr lang="en-US" sz="2200" dirty="0">
                <a:solidFill>
                  <a:schemeClr val="tx1"/>
                </a:solidFill>
                <a:latin typeface="Times New Roman" pitchFamily="18" charset="0"/>
                <a:cs typeface="Times New Roman" pitchFamily="18" charset="0"/>
              </a:rPr>
              <a:t>to be coincided with the </a:t>
            </a:r>
            <a:r>
              <a:rPr lang="en-US" sz="2200" i="1" dirty="0">
                <a:solidFill>
                  <a:srgbClr val="FFFF00"/>
                </a:solidFill>
                <a:latin typeface="Times New Roman" pitchFamily="18" charset="0"/>
                <a:cs typeface="Times New Roman" pitchFamily="18" charset="0"/>
              </a:rPr>
              <a:t>Ab-associated </a:t>
            </a:r>
            <a:r>
              <a:rPr lang="en-US" sz="2200" i="1" dirty="0" err="1">
                <a:solidFill>
                  <a:srgbClr val="FFFF00"/>
                </a:solidFill>
                <a:latin typeface="Times New Roman" pitchFamily="18" charset="0"/>
                <a:cs typeface="Times New Roman" pitchFamily="18" charset="0"/>
              </a:rPr>
              <a:t>proteolytic</a:t>
            </a:r>
            <a:r>
              <a:rPr lang="en-US" sz="2200" i="1" dirty="0">
                <a:solidFill>
                  <a:srgbClr val="FFFF00"/>
                </a:solidFill>
                <a:latin typeface="Times New Roman" pitchFamily="18" charset="0"/>
                <a:cs typeface="Times New Roman" pitchFamily="18" charset="0"/>
              </a:rPr>
              <a:t> activity.</a:t>
            </a:r>
            <a:br>
              <a:rPr lang="en-US" sz="2200" i="1" dirty="0">
                <a:solidFill>
                  <a:srgbClr val="FFFF00"/>
                </a:solidFill>
                <a:latin typeface="Times New Roman" pitchFamily="18" charset="0"/>
                <a:cs typeface="Times New Roman" pitchFamily="18" charset="0"/>
              </a:rPr>
            </a:br>
            <a:r>
              <a:rPr lang="en-US" sz="2200" dirty="0">
                <a:solidFill>
                  <a:schemeClr val="tx1"/>
                </a:solidFill>
                <a:latin typeface="Times New Roman" pitchFamily="18" charset="0"/>
                <a:cs typeface="Times New Roman" pitchFamily="18" charset="0"/>
              </a:rPr>
              <a:t>And then the </a:t>
            </a:r>
            <a:r>
              <a:rPr lang="en-US" sz="2200" dirty="0" err="1">
                <a:solidFill>
                  <a:schemeClr val="tx1"/>
                </a:solidFill>
                <a:latin typeface="Times New Roman" pitchFamily="18" charset="0"/>
                <a:cs typeface="Times New Roman" pitchFamily="18" charset="0"/>
              </a:rPr>
              <a:t>proteolytic</a:t>
            </a:r>
            <a:r>
              <a:rPr lang="en-US" sz="2200" dirty="0">
                <a:solidFill>
                  <a:schemeClr val="tx1"/>
                </a:solidFill>
                <a:latin typeface="Times New Roman" pitchFamily="18" charset="0"/>
                <a:cs typeface="Times New Roman" pitchFamily="18" charset="0"/>
              </a:rPr>
              <a:t> activity was being further escalated due to the time of progression, type of the disease, and disability of the person</a:t>
            </a:r>
            <a:br>
              <a:rPr lang="en-US" sz="2200" dirty="0">
                <a:solidFill>
                  <a:schemeClr val="tx1"/>
                </a:solidFill>
                <a:latin typeface="Times New Roman" pitchFamily="18" charset="0"/>
                <a:cs typeface="Times New Roman" pitchFamily="18" charset="0"/>
              </a:rPr>
            </a:br>
            <a:endParaRPr lang="ru-RU" sz="2200" dirty="0" smtClean="0">
              <a:solidFill>
                <a:schemeClr val="tx1"/>
              </a:solidFill>
              <a:latin typeface="Times New Roman" pitchFamily="18" charset="0"/>
              <a:cs typeface="Times New Roman" pitchFamily="18" charset="0"/>
            </a:endParaRPr>
          </a:p>
        </p:txBody>
      </p:sp>
      <p:pic>
        <p:nvPicPr>
          <p:cNvPr id="4" name="Рисунок 3" descr="slide32.jpg"/>
          <p:cNvPicPr>
            <a:picLocks noChangeAspect="1"/>
          </p:cNvPicPr>
          <p:nvPr/>
        </p:nvPicPr>
        <p:blipFill>
          <a:blip r:embed="rId3" cstate="print"/>
          <a:stretch>
            <a:fillRect/>
          </a:stretch>
        </p:blipFill>
        <p:spPr>
          <a:xfrm>
            <a:off x="1" y="1952345"/>
            <a:ext cx="9144000" cy="4898653"/>
          </a:xfrm>
          <a:prstGeom prst="rect">
            <a:avLst/>
          </a:prstGeom>
        </p:spPr>
      </p:pic>
    </p:spTree>
    <p:extLst>
      <p:ext uri="{BB962C8B-B14F-4D97-AF65-F5344CB8AC3E}">
        <p14:creationId xmlns:p14="http://schemas.microsoft.com/office/powerpoint/2010/main" val="2930523788"/>
      </p:ext>
    </p:extLst>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 name="Прямоугольник 2"/>
          <p:cNvSpPr/>
          <p:nvPr/>
        </p:nvSpPr>
        <p:spPr>
          <a:xfrm>
            <a:off x="107504" y="116632"/>
            <a:ext cx="8856984" cy="6801862"/>
          </a:xfrm>
          <a:prstGeom prst="rect">
            <a:avLst/>
          </a:prstGeom>
          <a:solidFill>
            <a:srgbClr val="002060"/>
          </a:solidFill>
        </p:spPr>
        <p:txBody>
          <a:bodyPr wrap="square">
            <a:spAutoFit/>
          </a:bodyPr>
          <a:lstStyle/>
          <a:p>
            <a:pPr algn="ctr"/>
            <a:r>
              <a:rPr lang="en-US" sz="3600" b="1" dirty="0" smtClean="0"/>
              <a:t>Meanwhile,</a:t>
            </a:r>
          </a:p>
          <a:p>
            <a:pPr algn="ctr"/>
            <a:r>
              <a:rPr lang="en-US" sz="3600" b="1" dirty="0" smtClean="0"/>
              <a:t>a </a:t>
            </a:r>
            <a:r>
              <a:rPr lang="en-US" sz="3600" b="1" dirty="0"/>
              <a:t>substantial </a:t>
            </a:r>
            <a:r>
              <a:rPr lang="en-US" sz="3600" b="1" dirty="0" smtClean="0"/>
              <a:t>proportion (around </a:t>
            </a:r>
            <a:r>
              <a:rPr lang="en-US" sz="3600" b="1" dirty="0"/>
              <a:t>34%) of relatives </a:t>
            </a:r>
            <a:r>
              <a:rPr lang="en-US" sz="3600" b="1" dirty="0" smtClean="0"/>
              <a:t>demonstrating</a:t>
            </a:r>
          </a:p>
          <a:p>
            <a:pPr algn="ctr"/>
            <a:r>
              <a:rPr lang="en-US" sz="3600" b="1" i="1" dirty="0" smtClean="0">
                <a:solidFill>
                  <a:srgbClr val="FFFF00"/>
                </a:solidFill>
              </a:rPr>
              <a:t>low-active</a:t>
            </a:r>
            <a:r>
              <a:rPr lang="en-US" sz="3600" b="1" dirty="0" smtClean="0"/>
              <a:t> </a:t>
            </a:r>
            <a:r>
              <a:rPr lang="en-US" sz="3600" b="1" dirty="0"/>
              <a:t>Ab-proteases </a:t>
            </a:r>
            <a:r>
              <a:rPr lang="en-US" sz="3600" b="1" dirty="0" smtClean="0"/>
              <a:t>with</a:t>
            </a:r>
          </a:p>
          <a:p>
            <a:pPr algn="ctr"/>
            <a:r>
              <a:rPr lang="en-US" sz="3600" b="1" dirty="0" smtClean="0"/>
              <a:t>no </a:t>
            </a:r>
            <a:r>
              <a:rPr lang="en-US" sz="3600" b="1" dirty="0"/>
              <a:t>trends to </a:t>
            </a:r>
            <a:r>
              <a:rPr lang="en-US" sz="3600" b="1" dirty="0" smtClean="0"/>
              <a:t>grow</a:t>
            </a:r>
          </a:p>
          <a:p>
            <a:pPr algn="ctr"/>
            <a:r>
              <a:rPr lang="en-US" sz="3600" b="1" dirty="0" smtClean="0"/>
              <a:t>had </a:t>
            </a:r>
            <a:r>
              <a:rPr lang="en-US" sz="3600" b="1" dirty="0"/>
              <a:t>had </a:t>
            </a:r>
            <a:r>
              <a:rPr lang="en-US" sz="3600" b="1" i="1" dirty="0">
                <a:solidFill>
                  <a:srgbClr val="FFFF00"/>
                </a:solidFill>
              </a:rPr>
              <a:t>subclinical</a:t>
            </a:r>
            <a:r>
              <a:rPr lang="en-US" sz="3600" b="1" dirty="0">
                <a:solidFill>
                  <a:srgbClr val="FFFF00"/>
                </a:solidFill>
              </a:rPr>
              <a:t> </a:t>
            </a:r>
            <a:r>
              <a:rPr lang="en-US" sz="3600" b="1" dirty="0"/>
              <a:t>evidence </a:t>
            </a:r>
            <a:r>
              <a:rPr lang="en-US" sz="3600" b="1" dirty="0" smtClean="0"/>
              <a:t>of</a:t>
            </a:r>
          </a:p>
          <a:p>
            <a:pPr algn="ctr"/>
            <a:r>
              <a:rPr lang="en-US" sz="3600" b="1" i="1" dirty="0" smtClean="0">
                <a:solidFill>
                  <a:srgbClr val="FFFF00"/>
                </a:solidFill>
              </a:rPr>
              <a:t>latent autoimmunity</a:t>
            </a:r>
          </a:p>
          <a:p>
            <a:pPr algn="ctr"/>
            <a:r>
              <a:rPr lang="en-US" sz="2800" b="1" i="1" dirty="0" smtClean="0"/>
              <a:t>(</a:t>
            </a:r>
            <a:r>
              <a:rPr lang="en-US" sz="2800" b="1" i="1" dirty="0" err="1" smtClean="0"/>
              <a:t>Th</a:t>
            </a:r>
            <a:r>
              <a:rPr lang="en-US" sz="2800" b="1" i="1" dirty="0" smtClean="0"/>
              <a:t> growing, rise of </a:t>
            </a:r>
            <a:r>
              <a:rPr lang="en-US" sz="2800" b="1" i="1" dirty="0" err="1" smtClean="0"/>
              <a:t>AutoAbs</a:t>
            </a:r>
            <a:r>
              <a:rPr lang="en-US" sz="2800" b="1" i="1" dirty="0" smtClean="0"/>
              <a:t>, </a:t>
            </a:r>
            <a:r>
              <a:rPr lang="en-US" sz="2800" b="1" i="1" dirty="0" err="1" smtClean="0"/>
              <a:t>etc</a:t>
            </a:r>
            <a:r>
              <a:rPr lang="en-US" sz="2800" b="1" i="1" dirty="0" smtClean="0"/>
              <a:t>)</a:t>
            </a:r>
          </a:p>
          <a:p>
            <a:pPr algn="ctr"/>
            <a:endParaRPr lang="en-US" sz="800" b="1" dirty="0"/>
          </a:p>
          <a:p>
            <a:pPr algn="ctr"/>
            <a:r>
              <a:rPr lang="en-US" sz="3600" b="1" dirty="0" smtClean="0"/>
              <a:t>without developing</a:t>
            </a:r>
          </a:p>
          <a:p>
            <a:pPr algn="ctr"/>
            <a:r>
              <a:rPr lang="en-US" sz="3600" b="1" dirty="0" smtClean="0"/>
              <a:t>clinically </a:t>
            </a:r>
            <a:r>
              <a:rPr lang="en-US" sz="3600" b="1" dirty="0"/>
              <a:t>overt </a:t>
            </a:r>
            <a:r>
              <a:rPr lang="en-US" sz="3600" b="1" dirty="0" smtClean="0"/>
              <a:t>disease</a:t>
            </a:r>
          </a:p>
          <a:p>
            <a:pPr algn="ctr"/>
            <a:endParaRPr lang="en-US" sz="1200" b="1" dirty="0" smtClean="0"/>
          </a:p>
          <a:p>
            <a:pPr algn="ctr"/>
            <a:r>
              <a:rPr lang="en-US" sz="3200" b="1" dirty="0"/>
              <a:t>Look at the evolution of the </a:t>
            </a:r>
            <a:r>
              <a:rPr lang="en-US" sz="3200" b="1" dirty="0" smtClean="0"/>
              <a:t>MBP-targeted </a:t>
            </a:r>
            <a:r>
              <a:rPr lang="en-US" sz="3200" b="1" dirty="0"/>
              <a:t>Ab-associated </a:t>
            </a:r>
            <a:r>
              <a:rPr lang="en-US" sz="3200" b="1" dirty="0" err="1"/>
              <a:t>proteolytic</a:t>
            </a:r>
            <a:r>
              <a:rPr lang="en-US" sz="3200" b="1" dirty="0"/>
              <a:t> activity!</a:t>
            </a:r>
            <a:endParaRPr lang="ru-RU" sz="3200" b="1" dirty="0"/>
          </a:p>
        </p:txBody>
      </p:sp>
    </p:spTree>
    <p:extLst>
      <p:ext uri="{BB962C8B-B14F-4D97-AF65-F5344CB8AC3E}">
        <p14:creationId xmlns:p14="http://schemas.microsoft.com/office/powerpoint/2010/main" val="1460779917"/>
      </p:ext>
    </p:extLst>
  </p:cSld>
  <p:clrMapOvr>
    <a:masterClrMapping/>
  </p:clrMapOvr>
  <p:transition spd="slow">
    <p:wipe dir="u"/>
  </p:transition>
</p:sld>
</file>

<file path=ppt/slides/slide4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728192"/>
          </a:xfrm>
          <a:solidFill>
            <a:srgbClr val="C00000"/>
          </a:solidFill>
        </p:spPr>
        <p:txBody>
          <a:bodyPr/>
          <a:lstStyle/>
          <a:p>
            <a:pPr>
              <a:defRPr/>
            </a:pPr>
            <a:r>
              <a:rPr lang="en-US" sz="2400" dirty="0">
                <a:solidFill>
                  <a:schemeClr val="tx1"/>
                </a:solidFill>
                <a:effectLst/>
                <a:latin typeface="Times New Roman" pitchFamily="18" charset="0"/>
                <a:cs typeface="Times New Roman" pitchFamily="18" charset="0"/>
              </a:rPr>
              <a:t>The activity of Ab-proteases is first registered at the very early (</a:t>
            </a:r>
            <a:r>
              <a:rPr lang="en-US" sz="3200" i="1" dirty="0">
                <a:solidFill>
                  <a:srgbClr val="FFFF00"/>
                </a:solidFill>
                <a:effectLst/>
                <a:latin typeface="Times New Roman" pitchFamily="18" charset="0"/>
                <a:cs typeface="Times New Roman" pitchFamily="18" charset="0"/>
              </a:rPr>
              <a:t>subclinical</a:t>
            </a:r>
            <a:r>
              <a:rPr lang="en-US" sz="2400" dirty="0">
                <a:solidFill>
                  <a:schemeClr val="tx1"/>
                </a:solidFill>
                <a:effectLst/>
                <a:latin typeface="Times New Roman" pitchFamily="18" charset="0"/>
                <a:cs typeface="Times New Roman" pitchFamily="18" charset="0"/>
              </a:rPr>
              <a:t>) stages of the disease, when Ab-proteases </a:t>
            </a:r>
            <a:r>
              <a:rPr lang="en-US" sz="2400" dirty="0" smtClean="0">
                <a:solidFill>
                  <a:schemeClr val="tx1"/>
                </a:solidFill>
                <a:effectLst/>
                <a:latin typeface="Times New Roman" pitchFamily="18" charset="0"/>
                <a:cs typeface="Times New Roman" pitchFamily="18" charset="0"/>
              </a:rPr>
              <a:t>are</a:t>
            </a:r>
            <a:br>
              <a:rPr lang="en-US" sz="2400" dirty="0" smtClean="0">
                <a:solidFill>
                  <a:schemeClr val="tx1"/>
                </a:solidFill>
                <a:effectLst/>
                <a:latin typeface="Times New Roman" pitchFamily="18" charset="0"/>
                <a:cs typeface="Times New Roman" pitchFamily="18" charset="0"/>
              </a:rPr>
            </a:br>
            <a:r>
              <a:rPr lang="en-US" sz="2400" i="1" dirty="0" smtClean="0">
                <a:solidFill>
                  <a:srgbClr val="FFFF00"/>
                </a:solidFill>
                <a:effectLst/>
                <a:latin typeface="Times New Roman" pitchFamily="18" charset="0"/>
                <a:cs typeface="Times New Roman" pitchFamily="18" charset="0"/>
              </a:rPr>
              <a:t>low-active</a:t>
            </a:r>
            <a:r>
              <a:rPr lang="en-US" sz="2400" i="1" dirty="0">
                <a:solidFill>
                  <a:srgbClr val="FFFF00"/>
                </a:solidFill>
                <a:effectLst/>
                <a:latin typeface="Times New Roman" pitchFamily="18" charset="0"/>
                <a:cs typeface="Times New Roman" pitchFamily="18" charset="0"/>
              </a:rPr>
              <a:t>, the inflammation is minimized</a:t>
            </a:r>
            <a:r>
              <a:rPr lang="en-US" sz="2400" dirty="0">
                <a:solidFill>
                  <a:schemeClr val="tx1"/>
                </a:solidFill>
                <a:effectLst/>
                <a:latin typeface="Times New Roman" pitchFamily="18" charset="0"/>
                <a:cs typeface="Times New Roman" pitchFamily="18" charset="0"/>
              </a:rPr>
              <a:t>, and </a:t>
            </a:r>
            <a:r>
              <a:rPr lang="en-US" sz="2400" i="1" dirty="0">
                <a:solidFill>
                  <a:srgbClr val="FFFF00"/>
                </a:solidFill>
                <a:effectLst/>
                <a:latin typeface="Times New Roman" pitchFamily="18" charset="0"/>
                <a:cs typeface="Times New Roman" pitchFamily="18" charset="0"/>
              </a:rPr>
              <a:t>the manifestations </a:t>
            </a:r>
            <a:r>
              <a:rPr lang="en-US" sz="2400" dirty="0">
                <a:solidFill>
                  <a:schemeClr val="tx1"/>
                </a:solidFill>
                <a:effectLst/>
                <a:latin typeface="Times New Roman" pitchFamily="18" charset="0"/>
                <a:cs typeface="Times New Roman" pitchFamily="18" charset="0"/>
              </a:rPr>
              <a:t>are </a:t>
            </a:r>
            <a:r>
              <a:rPr lang="en-US" sz="2400" i="1" dirty="0">
                <a:solidFill>
                  <a:srgbClr val="FFFF00"/>
                </a:solidFill>
                <a:effectLst/>
                <a:latin typeface="Times New Roman" pitchFamily="18" charset="0"/>
                <a:cs typeface="Times New Roman" pitchFamily="18" charset="0"/>
              </a:rPr>
              <a:t>thus moderate</a:t>
            </a:r>
            <a:r>
              <a:rPr lang="en-US" sz="2800" i="1" dirty="0">
                <a:solidFill>
                  <a:srgbClr val="FFFF00"/>
                </a:solidFill>
                <a:effectLst/>
                <a:latin typeface="Times New Roman" pitchFamily="18" charset="0"/>
                <a:cs typeface="Times New Roman" pitchFamily="18" charset="0"/>
              </a:rPr>
              <a:t>.</a:t>
            </a:r>
            <a:endParaRPr lang="ru-RU" sz="2800" i="1" dirty="0">
              <a:solidFill>
                <a:srgbClr val="FFFF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160034890"/>
              </p:ext>
            </p:extLst>
          </p:nvPr>
        </p:nvGraphicFramePr>
        <p:xfrm>
          <a:off x="107505" y="1916112"/>
          <a:ext cx="8928992" cy="4745676"/>
        </p:xfrm>
        <a:graphic>
          <a:graphicData uri="http://schemas.openxmlformats.org/drawingml/2006/table">
            <a:tbl>
              <a:tblPr/>
              <a:tblGrid>
                <a:gridCol w="964033"/>
                <a:gridCol w="1214446"/>
                <a:gridCol w="857256"/>
                <a:gridCol w="1071570"/>
                <a:gridCol w="1143008"/>
                <a:gridCol w="1178727"/>
                <a:gridCol w="1178727"/>
                <a:gridCol w="1321225"/>
              </a:tblGrid>
              <a:tr h="1941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Indexes</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Times New Roman" pitchFamily="18" charset="0"/>
                          <a:cs typeface="Times New Roman" pitchFamily="18" charset="0"/>
                        </a:rPr>
                        <a:t>MS patients</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The direct relatives (</a:t>
                      </a:r>
                      <a:r>
                        <a:rPr kumimoji="0" lang="en-US" sz="3200" b="1" i="0" u="none" strike="noStrike" cap="none" normalizeH="0" baseline="0" dirty="0" err="1" smtClean="0">
                          <a:ln>
                            <a:noFill/>
                          </a:ln>
                          <a:solidFill>
                            <a:srgbClr val="002060"/>
                          </a:solidFill>
                          <a:effectLst/>
                          <a:latin typeface="Times New Roman" pitchFamily="18" charset="0"/>
                          <a:cs typeface="Times New Roman" pitchFamily="18" charset="0"/>
                        </a:rPr>
                        <a:t>probands</a:t>
                      </a: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 initially </a:t>
                      </a:r>
                      <a:r>
                        <a:rPr kumimoji="0" lang="en-US" sz="3200" b="1" i="0" u="none" strike="noStrike" cap="none" normalizeH="0" baseline="0" dirty="0" err="1" smtClean="0">
                          <a:ln>
                            <a:noFill/>
                          </a:ln>
                          <a:solidFill>
                            <a:srgbClr val="002060"/>
                          </a:solidFill>
                          <a:effectLst/>
                          <a:latin typeface="Times New Roman" pitchFamily="18" charset="0"/>
                          <a:cs typeface="Times New Roman" pitchFamily="18" charset="0"/>
                        </a:rPr>
                        <a:t>seropositive</a:t>
                      </a: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 for </a:t>
                      </a:r>
                      <a:r>
                        <a:rPr kumimoji="0" lang="en-US" sz="3200" b="1" i="0" u="none" strike="noStrike" cap="none" normalizeH="0" baseline="0" dirty="0" err="1" smtClean="0">
                          <a:ln>
                            <a:noFill/>
                          </a:ln>
                          <a:solidFill>
                            <a:srgbClr val="002060"/>
                          </a:solidFill>
                          <a:effectLst/>
                          <a:latin typeface="Times New Roman" pitchFamily="18" charset="0"/>
                          <a:cs typeface="Times New Roman" pitchFamily="18" charset="0"/>
                        </a:rPr>
                        <a:t>Ab</a:t>
                      </a: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-proteases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cs typeface="Times New Roman" pitchFamily="18" charset="0"/>
                        </a:rPr>
                        <a:t>(n=633)</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Times New Roman" pitchFamily="18" charset="0"/>
                          <a:cs typeface="Times New Roman" pitchFamily="18" charset="0"/>
                        </a:rPr>
                        <a:t>Healthy controls</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779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2060"/>
                          </a:solidFill>
                          <a:effectLst/>
                          <a:latin typeface="Times New Roman" pitchFamily="18" charset="0"/>
                          <a:cs typeface="Times New Roman" pitchFamily="18" charset="0"/>
                        </a:rPr>
                        <a:t>Ab</a:t>
                      </a: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-proteases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(68%)</a:t>
                      </a:r>
                      <a:endParaRPr kumimoji="0" lang="ru-RU"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154,66</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±72,40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initially</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6 months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12 months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2 years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3 years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1,99</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±0,71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7798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normalizeH="0" baseline="0" dirty="0" smtClean="0">
                          <a:ln>
                            <a:noFill/>
                          </a:ln>
                          <a:solidFill>
                            <a:srgbClr val="FF0000"/>
                          </a:solidFill>
                          <a:effectLst/>
                          <a:latin typeface="Times New Roman" pitchFamily="18" charset="0"/>
                          <a:cs typeface="Times New Roman" pitchFamily="18" charset="0"/>
                        </a:rPr>
                        <a:t>3,08</a:t>
                      </a:r>
                      <a:r>
                        <a:rPr kumimoji="0" lang="ru-RU" sz="3200" b="1"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en-US" sz="3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cap="none" normalizeH="0" baseline="0" dirty="0" smtClean="0">
                          <a:ln>
                            <a:noFill/>
                          </a:ln>
                          <a:solidFill>
                            <a:srgbClr val="FF0000"/>
                          </a:solidFill>
                          <a:effectLst/>
                          <a:latin typeface="Times New Roman" pitchFamily="18" charset="0"/>
                          <a:cs typeface="Times New Roman" pitchFamily="18" charset="0"/>
                        </a:rPr>
                        <a:t>0,71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29,66</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3</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99</a:t>
                      </a:r>
                      <a:endParaRPr kumimoji="0" lang="ru-RU"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44,23±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5,13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97,01</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6</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11</a:t>
                      </a: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129,77</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18,45</a:t>
                      </a: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r>
            </a:tbl>
          </a:graphicData>
        </a:graphic>
      </p:graphicFrame>
    </p:spTree>
    <p:extLst>
      <p:ext uri="{BB962C8B-B14F-4D97-AF65-F5344CB8AC3E}">
        <p14:creationId xmlns:p14="http://schemas.microsoft.com/office/powerpoint/2010/main" val="1421550919"/>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285750" y="214313"/>
            <a:ext cx="5786438" cy="6357937"/>
          </a:xfrm>
          <a:prstGeom prst="rect">
            <a:avLst/>
          </a:prstGeom>
          <a:noFill/>
          <a:ln w="76200">
            <a:solidFill>
              <a:srgbClr val="FFFF00"/>
            </a:solidFill>
            <a:miter lim="800000"/>
            <a:headEnd/>
            <a:tailEnd/>
          </a:ln>
        </p:spPr>
      </p:pic>
      <p:sp>
        <p:nvSpPr>
          <p:cNvPr id="4" name="Заголовок 1"/>
          <p:cNvSpPr>
            <a:spLocks noGrp="1"/>
          </p:cNvSpPr>
          <p:nvPr>
            <p:ph type="title"/>
          </p:nvPr>
        </p:nvSpPr>
        <p:spPr>
          <a:xfrm>
            <a:off x="6286500" y="476673"/>
            <a:ext cx="2684463" cy="5760640"/>
          </a:xfrm>
          <a:gradFill>
            <a:gsLst>
              <a:gs pos="0">
                <a:srgbClr val="C00000"/>
              </a:gs>
              <a:gs pos="50000">
                <a:schemeClr val="accent1">
                  <a:tint val="44500"/>
                  <a:satMod val="160000"/>
                </a:schemeClr>
              </a:gs>
              <a:gs pos="100000">
                <a:schemeClr val="accent1">
                  <a:tint val="23500"/>
                  <a:satMod val="160000"/>
                </a:schemeClr>
              </a:gs>
            </a:gsLst>
            <a:lin ang="5400000" scaled="0"/>
          </a:gradFill>
          <a:ln w="6350">
            <a:solidFill>
              <a:srgbClr val="FFFF00"/>
            </a:solidFill>
          </a:ln>
        </p:spPr>
        <p:txBody>
          <a:bodyPr/>
          <a:lstStyle/>
          <a:p>
            <a:pPr>
              <a:defRPr/>
            </a:pPr>
            <a:r>
              <a:rPr lang="en-US" sz="3200" b="1" i="1" dirty="0" smtClean="0">
                <a:latin typeface="Arial" pitchFamily="34" charset="0"/>
                <a:cs typeface="Arial" pitchFamily="34" charset="0"/>
              </a:rPr>
              <a:t>Predictive</a:t>
            </a:r>
            <a:r>
              <a:rPr lang="en-US" sz="3200" b="1" dirty="0" smtClean="0">
                <a:latin typeface="Arial" pitchFamily="34" charset="0"/>
                <a:cs typeface="Arial" pitchFamily="34" charset="0"/>
              </a:rPr>
              <a:t> Abs</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as biomarkers to</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monitor chronic autoimmune diseases</a:t>
            </a:r>
            <a:br>
              <a:rPr lang="en-US" sz="3200" b="1" dirty="0" smtClean="0">
                <a:latin typeface="Arial" pitchFamily="34" charset="0"/>
                <a:cs typeface="Arial" pitchFamily="34" charset="0"/>
              </a:rPr>
            </a:br>
            <a:r>
              <a:rPr lang="en-US" sz="2800" b="1" i="1" dirty="0" smtClean="0">
                <a:solidFill>
                  <a:srgbClr val="FF0000"/>
                </a:solidFill>
                <a:latin typeface="Arial" pitchFamily="34" charset="0"/>
                <a:cs typeface="Arial" pitchFamily="34" charset="0"/>
              </a:rPr>
              <a:t>(due to </a:t>
            </a:r>
            <a:r>
              <a:rPr lang="en-US" sz="2800" b="1" i="1" dirty="0" err="1" smtClean="0">
                <a:solidFill>
                  <a:srgbClr val="FF0000"/>
                </a:solidFill>
                <a:latin typeface="Arial" pitchFamily="34" charset="0"/>
                <a:cs typeface="Arial" pitchFamily="34" charset="0"/>
              </a:rPr>
              <a:t>Y.Shoenfeld</a:t>
            </a:r>
            <a:r>
              <a:rPr lang="en-US" sz="2800" b="1" i="1" dirty="0" smtClean="0">
                <a:solidFill>
                  <a:srgbClr val="FF0000"/>
                </a:solidFill>
                <a:latin typeface="Arial" pitchFamily="34" charset="0"/>
                <a:cs typeface="Arial" pitchFamily="34" charset="0"/>
              </a:rPr>
              <a:t>)</a:t>
            </a:r>
            <a:endParaRPr lang="ru-RU" sz="2800" b="1"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1119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3730" name="Заголовок 1"/>
          <p:cNvSpPr>
            <a:spLocks noGrp="1"/>
          </p:cNvSpPr>
          <p:nvPr>
            <p:ph type="title"/>
          </p:nvPr>
        </p:nvSpPr>
        <p:spPr bwMode="auto">
          <a:xfrm>
            <a:off x="107504" y="116632"/>
            <a:ext cx="8928992" cy="1526418"/>
          </a:xfrm>
          <a:solidFill>
            <a:srgbClr val="FFFF00"/>
          </a:solidFill>
          <a:ln>
            <a:solidFill>
              <a:srgbClr val="0070C0"/>
            </a:solidFill>
            <a:miter lim="800000"/>
            <a:headEnd/>
            <a:tailEnd/>
          </a:ln>
        </p:spPr>
        <p:txBody>
          <a:bodyPr vert="horz" wrap="square" lIns="91440" tIns="45720" rIns="91440" bIns="45720" numCol="1" anchor="t" anchorCtr="0" compatLnSpc="1">
            <a:prstTxWarp prst="textNoShape">
              <a:avLst/>
            </a:prstTxWarp>
          </a:bodyPr>
          <a:lstStyle/>
          <a:p>
            <a:r>
              <a:rPr lang="en-US" sz="2000" b="1" dirty="0">
                <a:latin typeface="Arial" pitchFamily="34" charset="0"/>
                <a:cs typeface="Arial" pitchFamily="34" charset="0"/>
              </a:rPr>
              <a:t>At this point, Ab-proteases would attack </a:t>
            </a:r>
            <a:r>
              <a:rPr lang="en-US" sz="2000" b="1" dirty="0" smtClean="0">
                <a:latin typeface="Arial" pitchFamily="34" charset="0"/>
                <a:cs typeface="Arial" pitchFamily="34" charset="0"/>
              </a:rPr>
              <a:t>presumably</a:t>
            </a:r>
            <a:br>
              <a:rPr lang="en-US" sz="2000" b="1" dirty="0" smtClean="0">
                <a:latin typeface="Arial" pitchFamily="34" charset="0"/>
                <a:cs typeface="Arial" pitchFamily="34" charset="0"/>
              </a:rPr>
            </a:br>
            <a:r>
              <a:rPr lang="en-US" sz="2000" b="1" i="1" dirty="0" smtClean="0">
                <a:solidFill>
                  <a:srgbClr val="FF0000"/>
                </a:solidFill>
                <a:latin typeface="Arial" pitchFamily="34" charset="0"/>
                <a:cs typeface="Arial" pitchFamily="34" charset="0"/>
              </a:rPr>
              <a:t>low-</a:t>
            </a:r>
            <a:r>
              <a:rPr lang="en-US" sz="2000" b="1" i="1" dirty="0" err="1" smtClean="0">
                <a:solidFill>
                  <a:srgbClr val="FF0000"/>
                </a:solidFill>
                <a:latin typeface="Arial" pitchFamily="34" charset="0"/>
                <a:cs typeface="Arial" pitchFamily="34" charset="0"/>
              </a:rPr>
              <a:t>immunogeneic</a:t>
            </a:r>
            <a:r>
              <a:rPr lang="en-US" sz="2000" b="1" i="1" dirty="0" smtClean="0">
                <a:solidFill>
                  <a:srgbClr val="FF0000"/>
                </a:solidFill>
                <a:latin typeface="Arial" pitchFamily="34" charset="0"/>
                <a:cs typeface="Arial" pitchFamily="34" charset="0"/>
              </a:rPr>
              <a:t> epitopes.</a:t>
            </a:r>
            <a:br>
              <a:rPr lang="en-US" sz="2000" b="1" i="1" dirty="0" smtClean="0">
                <a:solidFill>
                  <a:srgbClr val="FF0000"/>
                </a:solidFill>
                <a:latin typeface="Arial" pitchFamily="34" charset="0"/>
                <a:cs typeface="Arial" pitchFamily="34" charset="0"/>
              </a:rPr>
            </a:br>
            <a:r>
              <a:rPr lang="en-US" sz="2000" b="1" i="1" dirty="0" smtClean="0">
                <a:solidFill>
                  <a:srgbClr val="FF0000"/>
                </a:solidFill>
                <a:latin typeface="Arial" pitchFamily="34" charset="0"/>
                <a:cs typeface="Arial" pitchFamily="34" charset="0"/>
              </a:rPr>
              <a:t>Low-active </a:t>
            </a:r>
            <a:r>
              <a:rPr lang="en-US" sz="2000" b="1" dirty="0">
                <a:solidFill>
                  <a:srgbClr val="002060"/>
                </a:solidFill>
                <a:latin typeface="Arial" pitchFamily="34" charset="0"/>
                <a:cs typeface="Arial" pitchFamily="34" charset="0"/>
              </a:rPr>
              <a:t>Ab-proteases</a:t>
            </a:r>
            <a:r>
              <a:rPr lang="en-US" sz="2000" b="1" i="1" dirty="0">
                <a:solidFill>
                  <a:srgbClr val="FF0000"/>
                </a:solidFill>
                <a:latin typeface="Arial" pitchFamily="34" charset="0"/>
                <a:cs typeface="Arial" pitchFamily="34" charset="0"/>
              </a:rPr>
              <a:t> </a:t>
            </a:r>
            <a:r>
              <a:rPr lang="en-US" sz="2000" b="1" dirty="0">
                <a:latin typeface="Arial" pitchFamily="34" charset="0"/>
                <a:cs typeface="Arial" pitchFamily="34" charset="0"/>
              </a:rPr>
              <a:t>are typical for </a:t>
            </a:r>
            <a:r>
              <a:rPr lang="en-US" sz="2000" b="1" i="1" dirty="0">
                <a:solidFill>
                  <a:srgbClr val="FF0000"/>
                </a:solidFill>
                <a:latin typeface="Arial" pitchFamily="34" charset="0"/>
                <a:cs typeface="Arial" pitchFamily="34" charset="0"/>
              </a:rPr>
              <a:t>moderate</a:t>
            </a:r>
            <a:r>
              <a:rPr lang="en-US" sz="2000" b="1" dirty="0">
                <a:latin typeface="Arial" pitchFamily="34" charset="0"/>
                <a:cs typeface="Arial" pitchFamily="34" charset="0"/>
              </a:rPr>
              <a:t> cases of EAU in animals and for most of MS </a:t>
            </a:r>
            <a:r>
              <a:rPr lang="en-US" sz="2000" b="1" i="1" dirty="0" smtClean="0">
                <a:solidFill>
                  <a:srgbClr val="FF0000"/>
                </a:solidFill>
                <a:latin typeface="Arial" pitchFamily="34" charset="0"/>
                <a:cs typeface="Arial" pitchFamily="34" charset="0"/>
              </a:rPr>
              <a:t>remittent</a:t>
            </a:r>
            <a:r>
              <a:rPr lang="en-US" sz="2000" b="1" dirty="0" smtClean="0">
                <a:latin typeface="Arial" pitchFamily="34" charset="0"/>
                <a:cs typeface="Arial" pitchFamily="34" charset="0"/>
              </a:rPr>
              <a:t> </a:t>
            </a:r>
            <a:r>
              <a:rPr lang="en-US" sz="2000" b="1" dirty="0">
                <a:latin typeface="Arial" pitchFamily="34" charset="0"/>
                <a:cs typeface="Arial" pitchFamily="34" charset="0"/>
              </a:rPr>
              <a:t>(</a:t>
            </a:r>
            <a:r>
              <a:rPr lang="en-US" sz="2000" b="1" i="1" dirty="0">
                <a:solidFill>
                  <a:srgbClr val="FF0000"/>
                </a:solidFill>
                <a:latin typeface="Arial" pitchFamily="34" charset="0"/>
                <a:cs typeface="Arial" pitchFamily="34" charset="0"/>
              </a:rPr>
              <a:t>moderate</a:t>
            </a:r>
            <a:r>
              <a:rPr lang="en-US" sz="2000" b="1" dirty="0">
                <a:latin typeface="Arial" pitchFamily="34" charset="0"/>
                <a:cs typeface="Arial" pitchFamily="34" charset="0"/>
              </a:rPr>
              <a:t>) types in </a:t>
            </a:r>
            <a:r>
              <a:rPr lang="en-US" sz="2000" b="1" dirty="0" smtClean="0">
                <a:latin typeface="Arial" pitchFamily="34" charset="0"/>
                <a:cs typeface="Arial" pitchFamily="34" charset="0"/>
              </a:rPr>
              <a:t>humans</a:t>
            </a:r>
            <a:endParaRPr lang="ru-RU" sz="2000" b="1" dirty="0" smtClean="0">
              <a:latin typeface="Arial" pitchFamily="34" charset="0"/>
              <a:cs typeface="Arial" pitchFamily="34" charset="0"/>
            </a:endParaRPr>
          </a:p>
        </p:txBody>
      </p:sp>
      <p:pic>
        <p:nvPicPr>
          <p:cNvPr id="4" name="Рисунок 3" descr="slide30.jpg"/>
          <p:cNvPicPr>
            <a:picLocks noChangeAspect="1"/>
          </p:cNvPicPr>
          <p:nvPr/>
        </p:nvPicPr>
        <p:blipFill>
          <a:blip r:embed="rId3" cstate="print"/>
          <a:stretch>
            <a:fillRect/>
          </a:stretch>
        </p:blipFill>
        <p:spPr>
          <a:xfrm>
            <a:off x="107504" y="1937671"/>
            <a:ext cx="8928992" cy="4786346"/>
          </a:xfrm>
          <a:prstGeom prst="rect">
            <a:avLst/>
          </a:prstGeom>
        </p:spPr>
      </p:pic>
      <p:sp>
        <p:nvSpPr>
          <p:cNvPr id="10" name="Заголовок 1"/>
          <p:cNvSpPr txBox="1">
            <a:spLocks/>
          </p:cNvSpPr>
          <p:nvPr/>
        </p:nvSpPr>
        <p:spPr>
          <a:xfrm>
            <a:off x="2000232" y="2714620"/>
            <a:ext cx="1357322" cy="571504"/>
          </a:xfrm>
          <a:prstGeom prst="rect">
            <a:avLst/>
          </a:prstGeom>
          <a:solidFill>
            <a:srgbClr val="FFFF00"/>
          </a:solidFill>
          <a:ln w="12700">
            <a:solidFill>
              <a:schemeClr val="tx1"/>
            </a:solidFill>
          </a:ln>
        </p:spPr>
        <p:txBody>
          <a:bodyPr vert="horz" lIns="91440" tIns="45720" rIns="91440" bIns="45720" rtlCol="0" anchor="ctr">
            <a:normAutofit/>
          </a:bodyPr>
          <a:lstStyle/>
          <a:p>
            <a:pPr algn="ctr"/>
            <a:r>
              <a:rPr lang="en-US" sz="2000" b="1" i="1" dirty="0" smtClean="0">
                <a:solidFill>
                  <a:srgbClr val="FF0000"/>
                </a:solidFill>
                <a:latin typeface="Arial" pitchFamily="34" charset="0"/>
                <a:cs typeface="Arial" pitchFamily="34" charset="0"/>
              </a:rPr>
              <a:t>43-68</a:t>
            </a:r>
            <a:endParaRPr lang="ru-RU" sz="2000" dirty="0" smtClean="0">
              <a:solidFill>
                <a:srgbClr val="FF0000"/>
              </a:solidFill>
              <a:latin typeface="Arial" pitchFamily="34" charset="0"/>
              <a:ea typeface="+mj-ea"/>
              <a:cs typeface="Arial" pitchFamily="34" charset="0"/>
            </a:endParaRPr>
          </a:p>
        </p:txBody>
      </p:sp>
      <p:sp>
        <p:nvSpPr>
          <p:cNvPr id="11" name="Заголовок 1"/>
          <p:cNvSpPr txBox="1">
            <a:spLocks/>
          </p:cNvSpPr>
          <p:nvPr/>
        </p:nvSpPr>
        <p:spPr>
          <a:xfrm>
            <a:off x="2000232" y="3357562"/>
            <a:ext cx="1357322" cy="571504"/>
          </a:xfrm>
          <a:prstGeom prst="rect">
            <a:avLst/>
          </a:prstGeom>
          <a:solidFill>
            <a:srgbClr val="FFFF00"/>
          </a:solidFill>
          <a:ln w="12700">
            <a:solidFill>
              <a:schemeClr val="tx1"/>
            </a:solidFill>
          </a:ln>
        </p:spPr>
        <p:txBody>
          <a:bodyPr vert="horz" lIns="91440" tIns="45720" rIns="91440" bIns="45720" rtlCol="0" anchor="ctr">
            <a:normAutofit/>
          </a:bodyPr>
          <a:lstStyle/>
          <a:p>
            <a:pPr algn="ctr"/>
            <a:r>
              <a:rPr lang="en-US" sz="2000" b="1" i="1" dirty="0" smtClean="0">
                <a:solidFill>
                  <a:srgbClr val="FF0000"/>
                </a:solidFill>
                <a:latin typeface="Arial" pitchFamily="34" charset="0"/>
                <a:cs typeface="Arial" pitchFamily="34" charset="0"/>
              </a:rPr>
              <a:t>146-170</a:t>
            </a:r>
            <a:endParaRPr lang="ru-RU" sz="2000" dirty="0" smtClean="0">
              <a:solidFill>
                <a:srgbClr val="FF0000"/>
              </a:solidFill>
              <a:latin typeface="Arial" pitchFamily="34" charset="0"/>
              <a:ea typeface="+mj-ea"/>
              <a:cs typeface="Arial" pitchFamily="34" charset="0"/>
            </a:endParaRPr>
          </a:p>
        </p:txBody>
      </p:sp>
      <p:sp>
        <p:nvSpPr>
          <p:cNvPr id="12" name="Заголовок 1"/>
          <p:cNvSpPr txBox="1">
            <a:spLocks/>
          </p:cNvSpPr>
          <p:nvPr/>
        </p:nvSpPr>
        <p:spPr bwMode="auto">
          <a:xfrm>
            <a:off x="2000232" y="1857364"/>
            <a:ext cx="2714644" cy="78581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algn="ctr">
              <a:defRPr/>
            </a:pPr>
            <a:r>
              <a:rPr lang="en-US" sz="2000" b="1" dirty="0" smtClean="0">
                <a:solidFill>
                  <a:srgbClr val="FF0000"/>
                </a:solidFill>
                <a:latin typeface="Times New Roman" pitchFamily="18" charset="0"/>
                <a:ea typeface="+mj-ea"/>
                <a:cs typeface="Times New Roman" pitchFamily="18" charset="0"/>
              </a:rPr>
              <a:t>Low-immunogenicity</a:t>
            </a:r>
          </a:p>
          <a:p>
            <a:pPr algn="ctr">
              <a:defRPr/>
            </a:pPr>
            <a:r>
              <a:rPr lang="en-US" sz="2000" b="1" dirty="0" err="1" smtClean="0">
                <a:solidFill>
                  <a:srgbClr val="FF0000"/>
                </a:solidFill>
                <a:latin typeface="Times New Roman" pitchFamily="18" charset="0"/>
                <a:ea typeface="+mj-ea"/>
                <a:cs typeface="Times New Roman" pitchFamily="18" charset="0"/>
              </a:rPr>
              <a:t>epitopes</a:t>
            </a:r>
            <a:r>
              <a:rPr lang="en-US" sz="2000" b="1" dirty="0" smtClean="0">
                <a:solidFill>
                  <a:srgbClr val="FF0000"/>
                </a:solidFill>
                <a:latin typeface="Times New Roman" pitchFamily="18" charset="0"/>
                <a:ea typeface="+mj-ea"/>
                <a:cs typeface="Times New Roman" pitchFamily="18" charset="0"/>
              </a:rPr>
              <a:t/>
            </a:r>
            <a:br>
              <a:rPr lang="en-US" sz="2000" b="1" dirty="0" smtClean="0">
                <a:solidFill>
                  <a:srgbClr val="FF0000"/>
                </a:solidFill>
                <a:latin typeface="Times New Roman" pitchFamily="18" charset="0"/>
                <a:ea typeface="+mj-ea"/>
                <a:cs typeface="Times New Roman" pitchFamily="18" charset="0"/>
              </a:rPr>
            </a:br>
            <a:r>
              <a:rPr lang="en-US" sz="2400" b="1" dirty="0" smtClean="0">
                <a:solidFill>
                  <a:srgbClr val="002060"/>
                </a:solidFill>
                <a:latin typeface="Arial" pitchFamily="34" charset="0"/>
                <a:ea typeface="+mj-ea"/>
                <a:cs typeface="Arial" pitchFamily="34" charset="0"/>
              </a:rPr>
              <a:t/>
            </a:r>
            <a:br>
              <a:rPr lang="en-US" sz="2400" b="1" dirty="0" smtClean="0">
                <a:solidFill>
                  <a:srgbClr val="002060"/>
                </a:solidFill>
                <a:latin typeface="Arial" pitchFamily="34" charset="0"/>
                <a:ea typeface="+mj-ea"/>
                <a:cs typeface="Arial" pitchFamily="34" charset="0"/>
              </a:rPr>
            </a:br>
            <a:endParaRPr lang="ru-RU" sz="2000" b="1" dirty="0" smtClean="0">
              <a:solidFill>
                <a:srgbClr val="002060"/>
              </a:solidFill>
              <a:latin typeface="Arial" pitchFamily="34" charset="0"/>
              <a:ea typeface="+mj-ea"/>
              <a:cs typeface="Arial" pitchFamily="34" charset="0"/>
            </a:endParaRPr>
          </a:p>
        </p:txBody>
      </p:sp>
      <p:sp>
        <p:nvSpPr>
          <p:cNvPr id="13" name="Стрелка вниз 12"/>
          <p:cNvSpPr/>
          <p:nvPr/>
        </p:nvSpPr>
        <p:spPr>
          <a:xfrm>
            <a:off x="2428860" y="4000504"/>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3657704654"/>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728192"/>
          </a:xfrm>
          <a:solidFill>
            <a:srgbClr val="C00000"/>
          </a:solidFill>
        </p:spPr>
        <p:txBody>
          <a:bodyPr/>
          <a:lstStyle/>
          <a:p>
            <a:pPr>
              <a:defRPr/>
            </a:pPr>
            <a:r>
              <a:rPr lang="en-US" sz="2400" dirty="0">
                <a:solidFill>
                  <a:schemeClr val="tx1"/>
                </a:solidFill>
                <a:effectLst/>
                <a:latin typeface="Times New Roman" pitchFamily="18" charset="0"/>
                <a:cs typeface="Times New Roman" pitchFamily="18" charset="0"/>
              </a:rPr>
              <a:t>As the disease progresses to transform from </a:t>
            </a:r>
            <a:r>
              <a:rPr lang="en-US" sz="2800" i="1" dirty="0">
                <a:solidFill>
                  <a:srgbClr val="FFFF00"/>
                </a:solidFill>
                <a:effectLst/>
                <a:latin typeface="Times New Roman" pitchFamily="18" charset="0"/>
                <a:cs typeface="Times New Roman" pitchFamily="18" charset="0"/>
              </a:rPr>
              <a:t>subclinical</a:t>
            </a:r>
            <a:r>
              <a:rPr lang="en-US" sz="2400" dirty="0">
                <a:solidFill>
                  <a:schemeClr val="tx1"/>
                </a:solidFill>
                <a:effectLst/>
                <a:latin typeface="Times New Roman" pitchFamily="18" charset="0"/>
                <a:cs typeface="Times New Roman" pitchFamily="18" charset="0"/>
              </a:rPr>
              <a:t> into </a:t>
            </a:r>
            <a:r>
              <a:rPr lang="en-US" sz="2800" i="1" dirty="0">
                <a:solidFill>
                  <a:srgbClr val="FFFF00"/>
                </a:solidFill>
                <a:effectLst/>
                <a:latin typeface="Times New Roman" pitchFamily="18" charset="0"/>
                <a:cs typeface="Times New Roman" pitchFamily="18" charset="0"/>
              </a:rPr>
              <a:t>clinical</a:t>
            </a:r>
            <a:r>
              <a:rPr lang="en-US" sz="2400" dirty="0">
                <a:solidFill>
                  <a:schemeClr val="tx1"/>
                </a:solidFill>
                <a:effectLst/>
                <a:latin typeface="Times New Roman" pitchFamily="18" charset="0"/>
                <a:cs typeface="Times New Roman" pitchFamily="18" charset="0"/>
              </a:rPr>
              <a:t> stages, the </a:t>
            </a:r>
            <a:r>
              <a:rPr lang="en-US" sz="2800" i="1" dirty="0">
                <a:solidFill>
                  <a:srgbClr val="FFFF00"/>
                </a:solidFill>
                <a:effectLst/>
                <a:latin typeface="Times New Roman" pitchFamily="18" charset="0"/>
                <a:cs typeface="Times New Roman" pitchFamily="18" charset="0"/>
              </a:rPr>
              <a:t>activity of Ab-proteases is being escalated </a:t>
            </a:r>
            <a:r>
              <a:rPr lang="en-US" sz="2400" dirty="0">
                <a:solidFill>
                  <a:schemeClr val="tx1"/>
                </a:solidFill>
                <a:effectLst/>
                <a:latin typeface="Times New Roman" pitchFamily="18" charset="0"/>
                <a:cs typeface="Times New Roman" pitchFamily="18" charset="0"/>
              </a:rPr>
              <a:t>to reach the indices we have </a:t>
            </a:r>
            <a:r>
              <a:rPr lang="en-US" sz="2400" dirty="0" smtClean="0">
                <a:solidFill>
                  <a:schemeClr val="tx1"/>
                </a:solidFill>
                <a:effectLst/>
                <a:latin typeface="Times New Roman" pitchFamily="18" charset="0"/>
                <a:cs typeface="Times New Roman" pitchFamily="18" charset="0"/>
              </a:rPr>
              <a:t>established </a:t>
            </a:r>
            <a:r>
              <a:rPr lang="en-US" sz="2400" dirty="0">
                <a:solidFill>
                  <a:schemeClr val="tx1"/>
                </a:solidFill>
                <a:effectLst/>
                <a:latin typeface="Times New Roman" pitchFamily="18" charset="0"/>
                <a:cs typeface="Times New Roman" pitchFamily="18" charset="0"/>
              </a:rPr>
              <a:t>for MS patients with a diagnosis of clinical illness </a:t>
            </a:r>
            <a:r>
              <a:rPr lang="en-US" sz="2400" dirty="0" smtClean="0">
                <a:solidFill>
                  <a:schemeClr val="tx1"/>
                </a:solidFill>
                <a:effectLst/>
                <a:latin typeface="Times New Roman" pitchFamily="18" charset="0"/>
                <a:cs typeface="Times New Roman" pitchFamily="18" charset="0"/>
              </a:rPr>
              <a:t>confirmed</a:t>
            </a:r>
            <a:endParaRPr lang="ru-RU" sz="2800" i="1" dirty="0">
              <a:solidFill>
                <a:srgbClr val="FFFF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24937470"/>
              </p:ext>
            </p:extLst>
          </p:nvPr>
        </p:nvGraphicFramePr>
        <p:xfrm>
          <a:off x="107505" y="1916112"/>
          <a:ext cx="8928992" cy="4014156"/>
        </p:xfrm>
        <a:graphic>
          <a:graphicData uri="http://schemas.openxmlformats.org/drawingml/2006/table">
            <a:tbl>
              <a:tblPr/>
              <a:tblGrid>
                <a:gridCol w="964033"/>
                <a:gridCol w="1214446"/>
                <a:gridCol w="857256"/>
                <a:gridCol w="1071570"/>
                <a:gridCol w="1143008"/>
                <a:gridCol w="1178727"/>
                <a:gridCol w="1178727"/>
                <a:gridCol w="1321225"/>
              </a:tblGrid>
              <a:tr h="1941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Indexes</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Times New Roman" pitchFamily="18" charset="0"/>
                          <a:cs typeface="Times New Roman" pitchFamily="18" charset="0"/>
                        </a:rPr>
                        <a:t>MS patients</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The direct relatives (</a:t>
                      </a:r>
                      <a:r>
                        <a:rPr kumimoji="0" lang="en-US" sz="3200" b="1" i="0" u="none" strike="noStrike" cap="none" normalizeH="0" baseline="0" dirty="0" err="1" smtClean="0">
                          <a:ln>
                            <a:noFill/>
                          </a:ln>
                          <a:solidFill>
                            <a:srgbClr val="002060"/>
                          </a:solidFill>
                          <a:effectLst/>
                          <a:latin typeface="Times New Roman" pitchFamily="18" charset="0"/>
                          <a:cs typeface="Times New Roman" pitchFamily="18" charset="0"/>
                        </a:rPr>
                        <a:t>probands</a:t>
                      </a: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 initially </a:t>
                      </a:r>
                      <a:r>
                        <a:rPr kumimoji="0" lang="en-US" sz="3200" b="1" i="0" u="none" strike="noStrike" cap="none" normalizeH="0" baseline="0" dirty="0" err="1" smtClean="0">
                          <a:ln>
                            <a:noFill/>
                          </a:ln>
                          <a:solidFill>
                            <a:srgbClr val="002060"/>
                          </a:solidFill>
                          <a:effectLst/>
                          <a:latin typeface="Times New Roman" pitchFamily="18" charset="0"/>
                          <a:cs typeface="Times New Roman" pitchFamily="18" charset="0"/>
                        </a:rPr>
                        <a:t>seropositive</a:t>
                      </a: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 for </a:t>
                      </a:r>
                      <a:r>
                        <a:rPr kumimoji="0" lang="en-US" sz="3200" b="1" i="0" u="none" strike="noStrike" cap="none" normalizeH="0" baseline="0" dirty="0" err="1" smtClean="0">
                          <a:ln>
                            <a:noFill/>
                          </a:ln>
                          <a:solidFill>
                            <a:srgbClr val="002060"/>
                          </a:solidFill>
                          <a:effectLst/>
                          <a:latin typeface="Times New Roman" pitchFamily="18" charset="0"/>
                          <a:cs typeface="Times New Roman" pitchFamily="18" charset="0"/>
                        </a:rPr>
                        <a:t>Ab</a:t>
                      </a:r>
                      <a:r>
                        <a:rPr kumimoji="0" lang="en-US" sz="3200" b="1" i="0" u="none" strike="noStrike" cap="none" normalizeH="0" baseline="0" dirty="0" smtClean="0">
                          <a:ln>
                            <a:noFill/>
                          </a:ln>
                          <a:solidFill>
                            <a:srgbClr val="002060"/>
                          </a:solidFill>
                          <a:effectLst/>
                          <a:latin typeface="Times New Roman" pitchFamily="18" charset="0"/>
                          <a:cs typeface="Times New Roman" pitchFamily="18" charset="0"/>
                        </a:rPr>
                        <a:t>-proteases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cs typeface="Times New Roman" pitchFamily="18" charset="0"/>
                        </a:rPr>
                        <a:t>(n=633)</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Times New Roman" pitchFamily="18" charset="0"/>
                          <a:cs typeface="Times New Roman" pitchFamily="18" charset="0"/>
                        </a:rPr>
                        <a:t>Healthy controls</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n</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779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2060"/>
                          </a:solidFill>
                          <a:effectLst/>
                          <a:latin typeface="Times New Roman" pitchFamily="18" charset="0"/>
                          <a:cs typeface="Times New Roman" pitchFamily="18" charset="0"/>
                        </a:rPr>
                        <a:t>Ab</a:t>
                      </a: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-proteases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(68%)</a:t>
                      </a:r>
                      <a:endParaRPr kumimoji="0" lang="ru-RU"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154,66</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±72,40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initially</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6 months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12 months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2 years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3 years</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1,99</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±0,71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7798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rgbClr val="002060"/>
                          </a:solidFill>
                          <a:effectLst/>
                          <a:latin typeface="Times New Roman" pitchFamily="18" charset="0"/>
                          <a:cs typeface="Times New Roman" pitchFamily="18" charset="0"/>
                        </a:rPr>
                        <a:t>3,08</a:t>
                      </a: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cap="none" normalizeH="0" baseline="0" dirty="0" smtClean="0">
                          <a:ln>
                            <a:noFill/>
                          </a:ln>
                          <a:solidFill>
                            <a:srgbClr val="002060"/>
                          </a:solidFill>
                          <a:effectLst/>
                          <a:latin typeface="Times New Roman" pitchFamily="18" charset="0"/>
                          <a:cs typeface="Times New Roman" pitchFamily="18" charset="0"/>
                        </a:rPr>
                        <a:t>0,71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29,66</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3</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99</a:t>
                      </a:r>
                      <a:endParaRPr kumimoji="0" lang="ru-RU"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44,23</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5</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13</a:t>
                      </a: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97,01</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6</a:t>
                      </a:r>
                      <a:r>
                        <a:rPr kumimoji="0" lang="ru-RU" sz="24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11</a:t>
                      </a: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8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129,7±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18,45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r>
            </a:tbl>
          </a:graphicData>
        </a:graphic>
      </p:graphicFrame>
      <p:sp>
        <p:nvSpPr>
          <p:cNvPr id="3" name="Стрелка вправо 2"/>
          <p:cNvSpPr/>
          <p:nvPr/>
        </p:nvSpPr>
        <p:spPr bwMode="auto">
          <a:xfrm>
            <a:off x="2555776" y="5805264"/>
            <a:ext cx="5112568" cy="1152127"/>
          </a:xfrm>
          <a:prstGeom prst="rightArrow">
            <a:avLst/>
          </a:prstGeom>
          <a:solidFill>
            <a:srgbClr val="FFFF00"/>
          </a:solidFill>
          <a:ln w="12700"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rgbClr val="C00000"/>
                </a:solidFill>
                <a:latin typeface="Times New Roman" pitchFamily="18" charset="0"/>
              </a:rPr>
              <a:t>Progression of demyelination</a:t>
            </a:r>
            <a:endParaRPr kumimoji="0" lang="ru-RU" sz="2800" b="1" i="0" u="none" strike="noStrike" cap="none" normalizeH="0" baseline="0" dirty="0" smtClean="0">
              <a:ln>
                <a:noFill/>
              </a:ln>
              <a:solidFill>
                <a:srgbClr val="C00000"/>
              </a:solidFill>
              <a:effectLst/>
              <a:latin typeface="Times New Roman" pitchFamily="18" charset="0"/>
            </a:endParaRPr>
          </a:p>
        </p:txBody>
      </p:sp>
    </p:spTree>
    <p:extLst>
      <p:ext uri="{BB962C8B-B14F-4D97-AF65-F5344CB8AC3E}">
        <p14:creationId xmlns:p14="http://schemas.microsoft.com/office/powerpoint/2010/main" val="1797534950"/>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07504" y="127000"/>
            <a:ext cx="8857109" cy="1357784"/>
          </a:xfrm>
          <a:solidFill>
            <a:srgbClr val="C00000"/>
          </a:solidFill>
          <a:ln w="9525">
            <a:solidFill>
              <a:srgbClr val="FFCC00"/>
            </a:solidFill>
          </a:ln>
        </p:spPr>
        <p:txBody>
          <a:bodyPr/>
          <a:lstStyle/>
          <a:p>
            <a:pPr>
              <a:defRPr/>
            </a:pPr>
            <a:r>
              <a:rPr lang="en-US" sz="1600" dirty="0">
                <a:solidFill>
                  <a:schemeClr val="tx1"/>
                </a:solidFill>
                <a:latin typeface="+mn-lt"/>
              </a:rPr>
              <a:t>Moreover, in </a:t>
            </a:r>
            <a:r>
              <a:rPr lang="en-US" sz="1600" i="1" dirty="0">
                <a:solidFill>
                  <a:srgbClr val="FFFF00"/>
                </a:solidFill>
                <a:latin typeface="+mn-lt"/>
              </a:rPr>
              <a:t>exacerbations of the remittent course (ERP)</a:t>
            </a:r>
            <a:r>
              <a:rPr lang="en-US" sz="1600" dirty="0">
                <a:solidFill>
                  <a:schemeClr val="tx1"/>
                </a:solidFill>
                <a:latin typeface="+mn-lt"/>
              </a:rPr>
              <a:t> or </a:t>
            </a:r>
            <a:r>
              <a:rPr lang="en-US" sz="1600" i="1" dirty="0">
                <a:solidFill>
                  <a:srgbClr val="FFFF00"/>
                </a:solidFill>
                <a:latin typeface="+mn-lt"/>
              </a:rPr>
              <a:t>in secondary-</a:t>
            </a:r>
            <a:r>
              <a:rPr lang="en-US" sz="1600" i="1" dirty="0" err="1">
                <a:solidFill>
                  <a:srgbClr val="FFFF00"/>
                </a:solidFill>
                <a:latin typeface="+mn-lt"/>
              </a:rPr>
              <a:t>progradient</a:t>
            </a:r>
            <a:r>
              <a:rPr lang="en-US" sz="1600" i="1" dirty="0">
                <a:solidFill>
                  <a:srgbClr val="FFFF00"/>
                </a:solidFill>
                <a:latin typeface="+mn-lt"/>
              </a:rPr>
              <a:t> </a:t>
            </a:r>
            <a:r>
              <a:rPr lang="en-US" sz="1600" dirty="0">
                <a:solidFill>
                  <a:schemeClr val="tx1"/>
                </a:solidFill>
                <a:latin typeface="+mn-lt"/>
              </a:rPr>
              <a:t>courses, </a:t>
            </a:r>
            <a:r>
              <a:rPr lang="en-US" sz="1600" i="1" dirty="0">
                <a:solidFill>
                  <a:srgbClr val="FFFF00"/>
                </a:solidFill>
                <a:latin typeface="+mn-lt"/>
              </a:rPr>
              <a:t>progression phase (SPPP), </a:t>
            </a:r>
            <a:r>
              <a:rPr lang="en-US" sz="1600" dirty="0">
                <a:solidFill>
                  <a:schemeClr val="tx1"/>
                </a:solidFill>
                <a:latin typeface="+mn-lt"/>
              </a:rPr>
              <a:t>the highest activity of Ab-proteases to attack </a:t>
            </a:r>
            <a:r>
              <a:rPr lang="en-US" sz="1600" dirty="0" smtClean="0">
                <a:solidFill>
                  <a:schemeClr val="tx1"/>
                </a:solidFill>
                <a:latin typeface="+mn-lt"/>
              </a:rPr>
              <a:t>the</a:t>
            </a:r>
            <a:br>
              <a:rPr lang="en-US" sz="1600" dirty="0" smtClean="0">
                <a:solidFill>
                  <a:schemeClr val="tx1"/>
                </a:solidFill>
                <a:latin typeface="+mn-lt"/>
              </a:rPr>
            </a:br>
            <a:r>
              <a:rPr lang="en-US" sz="1600" i="1" dirty="0" smtClean="0">
                <a:solidFill>
                  <a:srgbClr val="FFFF00"/>
                </a:solidFill>
                <a:latin typeface="+mn-lt"/>
              </a:rPr>
              <a:t>highly-immunogenic </a:t>
            </a:r>
            <a:r>
              <a:rPr lang="en-US" sz="1600" i="1" dirty="0" err="1">
                <a:solidFill>
                  <a:srgbClr val="FFFF00"/>
                </a:solidFill>
                <a:latin typeface="+mn-lt"/>
              </a:rPr>
              <a:t>epitotes</a:t>
            </a:r>
            <a:r>
              <a:rPr lang="en-US" sz="1600" i="1" dirty="0">
                <a:solidFill>
                  <a:srgbClr val="FFFF00"/>
                </a:solidFill>
                <a:latin typeface="+mn-lt"/>
              </a:rPr>
              <a:t> </a:t>
            </a:r>
            <a:r>
              <a:rPr lang="en-US" sz="1600" dirty="0">
                <a:solidFill>
                  <a:schemeClr val="tx1"/>
                </a:solidFill>
                <a:latin typeface="+mn-lt"/>
              </a:rPr>
              <a:t>occurs as well</a:t>
            </a:r>
            <a:r>
              <a:rPr lang="en-US" sz="1600" dirty="0" smtClean="0">
                <a:solidFill>
                  <a:schemeClr val="tx1"/>
                </a:solidFill>
                <a:latin typeface="+mn-lt"/>
              </a:rPr>
              <a:t>!!!!</a:t>
            </a:r>
            <a:br>
              <a:rPr lang="en-US" sz="1600" dirty="0" smtClean="0">
                <a:solidFill>
                  <a:schemeClr val="tx1"/>
                </a:solidFill>
                <a:latin typeface="+mn-lt"/>
              </a:rPr>
            </a:br>
            <a:r>
              <a:rPr lang="en-US" sz="1600" dirty="0" smtClean="0">
                <a:solidFill>
                  <a:schemeClr val="tx1"/>
                </a:solidFill>
                <a:latin typeface="+mn-lt"/>
              </a:rPr>
              <a:t>And</a:t>
            </a:r>
            <a:r>
              <a:rPr lang="en-US" sz="1600" dirty="0">
                <a:solidFill>
                  <a:schemeClr val="tx1"/>
                </a:solidFill>
                <a:latin typeface="+mn-lt"/>
              </a:rPr>
              <a:t>, when bursts of the Ab-associated </a:t>
            </a:r>
            <a:r>
              <a:rPr lang="en-US" sz="1600" dirty="0" err="1">
                <a:solidFill>
                  <a:schemeClr val="tx1"/>
                </a:solidFill>
                <a:latin typeface="+mn-lt"/>
              </a:rPr>
              <a:t>proteolytic</a:t>
            </a:r>
            <a:r>
              <a:rPr lang="en-US" sz="1600" dirty="0">
                <a:solidFill>
                  <a:schemeClr val="tx1"/>
                </a:solidFill>
                <a:latin typeface="+mn-lt"/>
              </a:rPr>
              <a:t> activity were evident, the pre-early stages of the exacerbation could be </a:t>
            </a:r>
            <a:r>
              <a:rPr lang="en-US" sz="1600" i="1" dirty="0">
                <a:solidFill>
                  <a:srgbClr val="FFFF00"/>
                </a:solidFill>
                <a:latin typeface="+mn-lt"/>
              </a:rPr>
              <a:t>predicted</a:t>
            </a:r>
            <a:r>
              <a:rPr lang="en-US" sz="1600" dirty="0">
                <a:solidFill>
                  <a:schemeClr val="tx1"/>
                </a:solidFill>
                <a:latin typeface="+mn-lt"/>
              </a:rPr>
              <a:t>, even at no seeing any clinical </a:t>
            </a:r>
            <a:r>
              <a:rPr lang="en-US" sz="1600" dirty="0" smtClean="0">
                <a:solidFill>
                  <a:schemeClr val="tx1"/>
                </a:solidFill>
                <a:latin typeface="+mn-lt"/>
              </a:rPr>
              <a:t>manifestations</a:t>
            </a:r>
            <a:r>
              <a:rPr lang="en-US" sz="1600" dirty="0">
                <a:solidFill>
                  <a:schemeClr val="tx1"/>
                </a:solidFill>
                <a:latin typeface="+mn-lt"/>
              </a:rPr>
              <a:t>.</a:t>
            </a:r>
            <a:endParaRPr lang="ru-RU" sz="1600" i="1" dirty="0" smtClean="0">
              <a:solidFill>
                <a:schemeClr val="tx1"/>
              </a:solidFill>
              <a:latin typeface="+mn-lt"/>
            </a:endParaRPr>
          </a:p>
        </p:txBody>
      </p:sp>
      <p:sp>
        <p:nvSpPr>
          <p:cNvPr id="65539"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ru-RU" smtClean="0"/>
          </a:p>
        </p:txBody>
      </p:sp>
      <p:sp>
        <p:nvSpPr>
          <p:cNvPr id="65540" name="Rectangle 4"/>
          <p:cNvSpPr>
            <a:spLocks noChangeArrowheads="1"/>
          </p:cNvSpPr>
          <p:nvPr/>
        </p:nvSpPr>
        <p:spPr bwMode="auto">
          <a:xfrm>
            <a:off x="0" y="1654175"/>
            <a:ext cx="9144000" cy="0"/>
          </a:xfrm>
          <a:prstGeom prst="rect">
            <a:avLst/>
          </a:prstGeom>
          <a:noFill/>
          <a:ln w="12700" algn="ctr">
            <a:noFill/>
            <a:miter lim="800000"/>
            <a:headEnd/>
            <a:tailEnd/>
          </a:ln>
        </p:spPr>
        <p:txBody>
          <a:bodyPr wrap="none" lIns="90488" tIns="44450" rIns="90488" bIns="44450" anchor="ctr">
            <a:spAutoFit/>
          </a:bodyPr>
          <a:lstStyle/>
          <a:p>
            <a:endParaRPr lang="ru-RU">
              <a:solidFill>
                <a:srgbClr val="FFFFFF"/>
              </a:solidFill>
            </a:endParaRPr>
          </a:p>
        </p:txBody>
      </p:sp>
      <p:graphicFrame>
        <p:nvGraphicFramePr>
          <p:cNvPr id="693253" name="Group 5"/>
          <p:cNvGraphicFramePr>
            <a:graphicFrameLocks noGrp="1"/>
          </p:cNvGraphicFramePr>
          <p:nvPr>
            <p:extLst>
              <p:ext uri="{D42A27DB-BD31-4B8C-83A1-F6EECF244321}">
                <p14:modId xmlns:p14="http://schemas.microsoft.com/office/powerpoint/2010/main" val="609282789"/>
              </p:ext>
            </p:extLst>
          </p:nvPr>
        </p:nvGraphicFramePr>
        <p:xfrm>
          <a:off x="215106" y="1484784"/>
          <a:ext cx="8713788" cy="5848862"/>
        </p:xfrm>
        <a:graphic>
          <a:graphicData uri="http://schemas.openxmlformats.org/drawingml/2006/table">
            <a:tbl>
              <a:tblPr/>
              <a:tblGrid>
                <a:gridCol w="1743075"/>
                <a:gridCol w="2058988"/>
                <a:gridCol w="2376487"/>
                <a:gridCol w="2535238"/>
              </a:tblGrid>
              <a:tr h="79902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MS patients</a:t>
                      </a:r>
                      <a:endParaRPr kumimoji="0" lang="ru-RU" sz="20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err="1" smtClean="0">
                          <a:ln>
                            <a:noFill/>
                          </a:ln>
                          <a:solidFill>
                            <a:schemeClr val="tx1"/>
                          </a:solidFill>
                          <a:effectLst/>
                          <a:latin typeface="Arial" pitchFamily="34" charset="0"/>
                          <a:cs typeface="Times New Roman" pitchFamily="18" charset="0"/>
                        </a:rPr>
                        <a:t>Epitopes</a:t>
                      </a:r>
                      <a:endParaRPr kumimoji="0" lang="ru-RU" sz="3200" b="0" i="1"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Ab-mediated proteolytic activity</a:t>
                      </a:r>
                      <a:endParaRPr kumimoji="0" lang="ru-RU" sz="2000" b="0" i="0" u="none" strike="noStrike" cap="none" normalizeH="0" baseline="0" dirty="0" smtClean="0">
                        <a:ln>
                          <a:noFill/>
                        </a:ln>
                        <a:solidFill>
                          <a:schemeClr val="tx1"/>
                        </a:solidFill>
                        <a:effectLst/>
                        <a:latin typeface="Arial" pitchFamily="34"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07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cs typeface="Times New Roman" pitchFamily="18" charset="0"/>
                        </a:rPr>
                        <a:t>Of type</a:t>
                      </a:r>
                      <a:endParaRPr kumimoji="0" lang="ru-RU" sz="16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cs typeface="Times New Roman" pitchFamily="18" charset="0"/>
                        </a:rPr>
                        <a:t>at a stage of</a:t>
                      </a:r>
                      <a:endParaRPr kumimoji="0" lang="ru-RU" sz="1600" b="0" i="0" u="none" strike="noStrike" cap="none" normalizeH="0" baseline="0" dirty="0" smtClean="0">
                        <a:ln>
                          <a:noFill/>
                        </a:ln>
                        <a:solidFill>
                          <a:schemeClr val="tx1"/>
                        </a:solidFill>
                        <a:effectLst/>
                        <a:latin typeface="Arial" pitchFamily="34"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65800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Remittent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imes New Roman" pitchFamily="18" charset="0"/>
                          <a:cs typeface="Times New Roman" pitchFamily="18" charset="0"/>
                        </a:rPr>
                        <a:t>Exacerbation</a:t>
                      </a:r>
                      <a:endParaRPr kumimoji="0" lang="ru-RU" sz="1800" b="0"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High-immunogenicity</a:t>
                      </a:r>
                      <a:endParaRPr kumimoji="0" lang="ru-RU" sz="18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9</a:t>
                      </a: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7,3±30,1</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219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Times New Roman" pitchFamily="18" charset="0"/>
                          <a:cs typeface="Times New Roman" pitchFamily="18" charset="0"/>
                        </a:rPr>
                        <a:t>Remission</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Low-immunogenicity</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Times New Roman" pitchFamily="18" charset="0"/>
                          <a:cs typeface="Times New Roman" pitchFamily="18" charset="0"/>
                        </a:rPr>
                        <a:t>8</a:t>
                      </a:r>
                      <a:r>
                        <a:rPr kumimoji="0" lang="ru-RU" sz="1400" b="1" i="0" u="none" strike="noStrike" cap="none" normalizeH="0" baseline="0" dirty="0" smtClean="0">
                          <a:ln>
                            <a:noFill/>
                          </a:ln>
                          <a:solidFill>
                            <a:srgbClr val="FFFF00"/>
                          </a:solidFill>
                          <a:effectLst/>
                          <a:latin typeface="Times New Roman" pitchFamily="18" charset="0"/>
                          <a:cs typeface="Times New Roman" pitchFamily="18" charset="0"/>
                        </a:rPr>
                        <a:t>,8±2,5</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35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Secondary-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progradient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imes New Roman" pitchFamily="18" charset="0"/>
                          <a:cs typeface="Times New Roman" pitchFamily="18" charset="0"/>
                        </a:rPr>
                        <a:t>Progression</a:t>
                      </a:r>
                      <a:endParaRPr kumimoji="0" lang="ru-RU" sz="1800" b="0"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High-immunogenicity</a:t>
                      </a:r>
                      <a:endParaRPr kumimoji="0" lang="ru-RU" sz="18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2</a:t>
                      </a: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88,9±39,9</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7571">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Times New Roman" pitchFamily="18" charset="0"/>
                          <a:cs typeface="Times New Roman" pitchFamily="18" charset="0"/>
                        </a:rPr>
                        <a:t>Stabilization</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Low-immunogenicity</a:t>
                      </a: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00"/>
                          </a:solidFill>
                          <a:effectLst/>
                          <a:latin typeface="Times New Roman" pitchFamily="18" charset="0"/>
                          <a:cs typeface="Times New Roman" pitchFamily="18" charset="0"/>
                        </a:rPr>
                        <a:t>25,3±15,0</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5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Primary-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progradient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imes New Roman" pitchFamily="18" charset="0"/>
                          <a:cs typeface="Times New Roman" pitchFamily="18" charset="0"/>
                        </a:rPr>
                        <a:t>Progression</a:t>
                      </a:r>
                      <a:endParaRPr kumimoji="0" lang="ru-RU" sz="1800" b="0"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High-immunogenicity</a:t>
                      </a:r>
                      <a:endParaRPr kumimoji="0" lang="ru-RU" sz="18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9</a:t>
                      </a: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3,2±21,2</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6276">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Times New Roman" pitchFamily="18" charset="0"/>
                          <a:cs typeface="Times New Roman" pitchFamily="18" charset="0"/>
                        </a:rPr>
                        <a:t>Stabilization</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Low-immunogenicity</a:t>
                      </a:r>
                      <a:endParaRPr kumimoji="0" lang="ru-RU" sz="1400" b="0" i="1" u="none" strike="noStrike" cap="none" normalizeH="0" baseline="0" dirty="0" smtClean="0">
                        <a:ln>
                          <a:noFill/>
                        </a:ln>
                        <a:solidFill>
                          <a:srgbClr val="FFFF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00"/>
                          </a:solidFill>
                          <a:effectLst/>
                          <a:latin typeface="Times New Roman" pitchFamily="18" charset="0"/>
                          <a:cs typeface="Times New Roman" pitchFamily="18" charset="0"/>
                        </a:rPr>
                        <a:t>20,1±10,2</a:t>
                      </a:r>
                      <a:endParaRPr kumimoji="0" lang="ru-RU" sz="14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488" marR="90488" marT="44450" marB="444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0101028"/>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amma/>
                <a:shade val="0"/>
                <a:invGamma/>
              </a:scheme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512143"/>
          </a:xfrm>
          <a:solidFill>
            <a:srgbClr val="660066"/>
          </a:solidFill>
          <a:ln w="28575">
            <a:solidFill>
              <a:srgbClr val="FFFF00"/>
            </a:solidFill>
          </a:ln>
        </p:spPr>
        <p:txBody>
          <a:bodyPr/>
          <a:lstStyle/>
          <a:p>
            <a:pPr>
              <a:defRPr/>
            </a:pPr>
            <a:r>
              <a:rPr lang="en-US" dirty="0">
                <a:solidFill>
                  <a:schemeClr val="tx1"/>
                </a:solidFill>
                <a:latin typeface="Times New Roman" pitchFamily="18" charset="0"/>
                <a:cs typeface="Times New Roman" pitchFamily="18" charset="0"/>
              </a:rPr>
              <a:t>And moreover again, along with changes of the sequence </a:t>
            </a:r>
            <a:r>
              <a:rPr lang="en-US" dirty="0" smtClean="0">
                <a:solidFill>
                  <a:schemeClr val="tx1"/>
                </a:solidFill>
                <a:latin typeface="Times New Roman" pitchFamily="18" charset="0"/>
                <a:cs typeface="Times New Roman" pitchFamily="18" charset="0"/>
              </a:rPr>
              <a:t>specificity,</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when </a:t>
            </a:r>
            <a:r>
              <a:rPr lang="en-US" dirty="0">
                <a:solidFill>
                  <a:schemeClr val="tx1"/>
                </a:solidFill>
                <a:latin typeface="Times New Roman" pitchFamily="18" charset="0"/>
                <a:cs typeface="Times New Roman" pitchFamily="18" charset="0"/>
              </a:rPr>
              <a:t>we saw an extensive growth of the </a:t>
            </a:r>
            <a:r>
              <a:rPr lang="en-US" dirty="0" smtClean="0">
                <a:solidFill>
                  <a:schemeClr val="tx1"/>
                </a:solidFill>
                <a:latin typeface="Times New Roman" pitchFamily="18" charset="0"/>
                <a:cs typeface="Times New Roman" pitchFamily="18" charset="0"/>
              </a:rPr>
              <a:t>activity,</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we </a:t>
            </a:r>
            <a:r>
              <a:rPr lang="en-US" dirty="0">
                <a:solidFill>
                  <a:schemeClr val="tx1"/>
                </a:solidFill>
                <a:latin typeface="Times New Roman" pitchFamily="18" charset="0"/>
                <a:cs typeface="Times New Roman" pitchFamily="18" charset="0"/>
              </a:rPr>
              <a:t>could </a:t>
            </a:r>
            <a:r>
              <a:rPr lang="en-US" i="1" dirty="0">
                <a:solidFill>
                  <a:srgbClr val="FFFF00"/>
                </a:solidFill>
                <a:latin typeface="Times New Roman" pitchFamily="18" charset="0"/>
                <a:cs typeface="Times New Roman" pitchFamily="18" charset="0"/>
              </a:rPr>
              <a:t>predict </a:t>
            </a:r>
            <a:r>
              <a:rPr lang="en-US" dirty="0">
                <a:solidFill>
                  <a:schemeClr val="tx1"/>
                </a:solidFill>
                <a:latin typeface="Times New Roman" pitchFamily="18" charset="0"/>
                <a:cs typeface="Times New Roman" pitchFamily="18" charset="0"/>
              </a:rPr>
              <a:t>transformations </a:t>
            </a:r>
            <a:r>
              <a:rPr lang="en-US" dirty="0" smtClean="0">
                <a:solidFill>
                  <a:schemeClr val="tx1"/>
                </a:solidFill>
                <a:latin typeface="Times New Roman" pitchFamily="18" charset="0"/>
                <a:cs typeface="Times New Roman" pitchFamily="18" charset="0"/>
              </a:rPr>
              <a:t>into </a:t>
            </a:r>
            <a:r>
              <a:rPr lang="en-US" dirty="0">
                <a:solidFill>
                  <a:schemeClr val="tx1"/>
                </a:solidFill>
                <a:latin typeface="Times New Roman" pitchFamily="18" charset="0"/>
                <a:cs typeface="Times New Roman" pitchFamily="18" charset="0"/>
              </a:rPr>
              <a:t>the clinical course, i.e., changing of a remitting type (moderate one) into the </a:t>
            </a:r>
            <a:r>
              <a:rPr lang="en-US" dirty="0" smtClean="0">
                <a:solidFill>
                  <a:schemeClr val="tx1"/>
                </a:solidFill>
                <a:latin typeface="Times New Roman" pitchFamily="18" charset="0"/>
                <a:cs typeface="Times New Roman" pitchFamily="18" charset="0"/>
              </a:rPr>
              <a:t>secondary </a:t>
            </a:r>
            <a:r>
              <a:rPr lang="en-US" dirty="0" err="1">
                <a:solidFill>
                  <a:schemeClr val="tx1"/>
                </a:solidFill>
                <a:latin typeface="Times New Roman" pitchFamily="18" charset="0"/>
                <a:cs typeface="Times New Roman" pitchFamily="18" charset="0"/>
              </a:rPr>
              <a:t>progradient</a:t>
            </a:r>
            <a:r>
              <a:rPr lang="en-US" dirty="0">
                <a:solidFill>
                  <a:schemeClr val="tx1"/>
                </a:solidFill>
                <a:latin typeface="Times New Roman" pitchFamily="18" charset="0"/>
                <a:cs typeface="Times New Roman" pitchFamily="18" charset="0"/>
              </a:rPr>
              <a:t> type (severe one) prior to changing of the clinical </a:t>
            </a:r>
            <a:r>
              <a:rPr lang="en-US" dirty="0" smtClean="0">
                <a:solidFill>
                  <a:schemeClr val="tx1"/>
                </a:solidFill>
                <a:latin typeface="Times New Roman" pitchFamily="18" charset="0"/>
                <a:cs typeface="Times New Roman" pitchFamily="18" charset="0"/>
              </a:rPr>
              <a:t>manifestations</a:t>
            </a:r>
            <a:endParaRPr lang="ru-RU" dirty="0" smtClean="0">
              <a:solidFill>
                <a:schemeClr val="tx1"/>
              </a:solidFill>
              <a:latin typeface="Times New Roman" pitchFamily="18" charset="0"/>
              <a:cs typeface="Times New Roman" pitchFamily="18" charset="0"/>
            </a:endParaRPr>
          </a:p>
        </p:txBody>
      </p:sp>
      <p:pic>
        <p:nvPicPr>
          <p:cNvPr id="78851" name="Picture 2"/>
          <p:cNvPicPr>
            <a:picLocks noChangeAspect="1" noChangeArrowheads="1"/>
          </p:cNvPicPr>
          <p:nvPr/>
        </p:nvPicPr>
        <p:blipFill>
          <a:blip r:embed="rId3"/>
          <a:srcRect/>
          <a:stretch>
            <a:fillRect/>
          </a:stretch>
        </p:blipFill>
        <p:spPr bwMode="auto">
          <a:xfrm>
            <a:off x="179512" y="1844675"/>
            <a:ext cx="8784976" cy="4824685"/>
          </a:xfrm>
          <a:prstGeom prst="rect">
            <a:avLst/>
          </a:prstGeom>
          <a:noFill/>
          <a:ln w="76200">
            <a:solidFill>
              <a:srgbClr val="FF9900"/>
            </a:solidFill>
            <a:miter lim="800000"/>
            <a:headEnd/>
            <a:tailEnd/>
          </a:ln>
        </p:spPr>
      </p:pic>
      <p:sp>
        <p:nvSpPr>
          <p:cNvPr id="78852" name="Прямоугольник 7"/>
          <p:cNvSpPr>
            <a:spLocks noChangeArrowheads="1"/>
          </p:cNvSpPr>
          <p:nvPr/>
        </p:nvSpPr>
        <p:spPr bwMode="auto">
          <a:xfrm>
            <a:off x="-2052638" y="2349500"/>
            <a:ext cx="914400" cy="914400"/>
          </a:xfrm>
          <a:prstGeom prst="rect">
            <a:avLst/>
          </a:prstGeom>
          <a:noFill/>
          <a:ln w="12700" algn="ctr">
            <a:noFill/>
            <a:round/>
            <a:headEnd/>
            <a:tailEnd/>
          </a:ln>
        </p:spPr>
        <p:txBody>
          <a:bodyPr lIns="90488" tIns="44450" rIns="90488" bIns="44450" anchor="ctr"/>
          <a:lstStyle/>
          <a:p>
            <a:endParaRPr lang="ru-RU">
              <a:solidFill>
                <a:srgbClr val="FFFFFF"/>
              </a:solidFill>
            </a:endParaRPr>
          </a:p>
        </p:txBody>
      </p:sp>
      <p:pic>
        <p:nvPicPr>
          <p:cNvPr id="78853" name="Picture 5" descr="D:\Сергей\Desktop\Рисунок1.png"/>
          <p:cNvPicPr>
            <a:picLocks noChangeAspect="1" noChangeArrowheads="1"/>
          </p:cNvPicPr>
          <p:nvPr/>
        </p:nvPicPr>
        <p:blipFill>
          <a:blip r:embed="rId4"/>
          <a:srcRect/>
          <a:stretch>
            <a:fillRect/>
          </a:stretch>
        </p:blipFill>
        <p:spPr bwMode="auto">
          <a:xfrm>
            <a:off x="395288" y="3357563"/>
            <a:ext cx="1693862" cy="517525"/>
          </a:xfrm>
          <a:prstGeom prst="rect">
            <a:avLst/>
          </a:prstGeom>
          <a:noFill/>
          <a:ln w="9525">
            <a:noFill/>
            <a:miter lim="800000"/>
            <a:headEnd/>
            <a:tailEnd/>
          </a:ln>
        </p:spPr>
      </p:pic>
      <p:sp>
        <p:nvSpPr>
          <p:cNvPr id="3" name="TextBox 2"/>
          <p:cNvSpPr txBox="1"/>
          <p:nvPr/>
        </p:nvSpPr>
        <p:spPr>
          <a:xfrm>
            <a:off x="3071802" y="3000372"/>
            <a:ext cx="5286412" cy="892552"/>
          </a:xfrm>
          <a:prstGeom prst="rect">
            <a:avLst/>
          </a:prstGeom>
          <a:solidFill>
            <a:srgbClr val="660066"/>
          </a:solidFill>
        </p:spPr>
        <p:txBody>
          <a:bodyPr wrap="square" rtlCol="0">
            <a:spAutoFit/>
          </a:bodyPr>
          <a:lstStyle/>
          <a:p>
            <a:pPr algn="ctr"/>
            <a:r>
              <a:rPr lang="en-US" sz="2000" b="1" dirty="0" err="1" smtClean="0">
                <a:solidFill>
                  <a:srgbClr val="FFFF00"/>
                </a:solidFill>
              </a:rPr>
              <a:t>Ab</a:t>
            </a:r>
            <a:r>
              <a:rPr lang="en-US" sz="2000" b="1" dirty="0" smtClean="0">
                <a:solidFill>
                  <a:srgbClr val="FFFF00"/>
                </a:solidFill>
              </a:rPr>
              <a:t>-Proteases</a:t>
            </a:r>
          </a:p>
          <a:p>
            <a:pPr algn="ctr"/>
            <a:r>
              <a:rPr lang="en-US" sz="1600" b="1" i="1" dirty="0" smtClean="0">
                <a:solidFill>
                  <a:srgbClr val="FFFF00"/>
                </a:solidFill>
              </a:rPr>
              <a:t>as Biomarkers and </a:t>
            </a:r>
            <a:r>
              <a:rPr lang="en-US" sz="1600" b="1" i="1" dirty="0" err="1" smtClean="0">
                <a:solidFill>
                  <a:srgbClr val="FFFF00"/>
                </a:solidFill>
              </a:rPr>
              <a:t>Biopredictors</a:t>
            </a:r>
            <a:r>
              <a:rPr lang="en-US" sz="1600" b="1" i="1" dirty="0" smtClean="0">
                <a:solidFill>
                  <a:srgbClr val="FFFF00"/>
                </a:solidFill>
              </a:rPr>
              <a:t> to monitor</a:t>
            </a:r>
            <a:endParaRPr lang="en-US" sz="1600" b="1" dirty="0" smtClean="0">
              <a:solidFill>
                <a:srgbClr val="FFFF00"/>
              </a:solidFill>
            </a:endParaRPr>
          </a:p>
          <a:p>
            <a:pPr algn="ctr"/>
            <a:r>
              <a:rPr lang="en-US" sz="1600" b="1" dirty="0" smtClean="0">
                <a:solidFill>
                  <a:srgbClr val="FFFF00"/>
                </a:solidFill>
              </a:rPr>
              <a:t>MS-related </a:t>
            </a:r>
            <a:r>
              <a:rPr lang="en-US" sz="1600" b="1" dirty="0" err="1" smtClean="0">
                <a:solidFill>
                  <a:srgbClr val="FFFF00"/>
                </a:solidFill>
              </a:rPr>
              <a:t>demyelination</a:t>
            </a:r>
            <a:endParaRPr lang="ru-RU" sz="1600" b="1" dirty="0">
              <a:solidFill>
                <a:srgbClr val="FFFF00"/>
              </a:solidFill>
            </a:endParaRPr>
          </a:p>
        </p:txBody>
      </p:sp>
      <p:sp>
        <p:nvSpPr>
          <p:cNvPr id="4" name="TextBox 3"/>
          <p:cNvSpPr txBox="1"/>
          <p:nvPr/>
        </p:nvSpPr>
        <p:spPr>
          <a:xfrm>
            <a:off x="2195736" y="4750553"/>
            <a:ext cx="2825725" cy="830997"/>
          </a:xfrm>
          <a:prstGeom prst="rect">
            <a:avLst/>
          </a:prstGeom>
          <a:solidFill>
            <a:srgbClr val="FFFF00"/>
          </a:solidFill>
        </p:spPr>
        <p:txBody>
          <a:bodyPr wrap="square" rtlCol="0">
            <a:spAutoFit/>
          </a:bodyPr>
          <a:lstStyle/>
          <a:p>
            <a:pPr algn="ctr"/>
            <a:r>
              <a:rPr lang="en-US" sz="2400" b="1" dirty="0" smtClean="0">
                <a:solidFill>
                  <a:srgbClr val="660066"/>
                </a:solidFill>
              </a:rPr>
              <a:t>MS</a:t>
            </a:r>
          </a:p>
          <a:p>
            <a:pPr algn="ctr"/>
            <a:r>
              <a:rPr lang="en-US" sz="2400" b="1" i="1" dirty="0" smtClean="0">
                <a:solidFill>
                  <a:srgbClr val="660066"/>
                </a:solidFill>
              </a:rPr>
              <a:t>Subclinical </a:t>
            </a:r>
            <a:r>
              <a:rPr lang="en-US" sz="2400" b="1" dirty="0" smtClean="0">
                <a:solidFill>
                  <a:srgbClr val="660066"/>
                </a:solidFill>
              </a:rPr>
              <a:t>stage</a:t>
            </a:r>
            <a:endParaRPr lang="ru-RU" sz="2400" b="1" dirty="0">
              <a:solidFill>
                <a:srgbClr val="660066"/>
              </a:solidFill>
            </a:endParaRPr>
          </a:p>
        </p:txBody>
      </p:sp>
      <p:sp>
        <p:nvSpPr>
          <p:cNvPr id="8" name="TextBox 7"/>
          <p:cNvSpPr txBox="1"/>
          <p:nvPr/>
        </p:nvSpPr>
        <p:spPr>
          <a:xfrm>
            <a:off x="6444208" y="4771451"/>
            <a:ext cx="2396070" cy="830997"/>
          </a:xfrm>
          <a:prstGeom prst="rect">
            <a:avLst/>
          </a:prstGeom>
          <a:solidFill>
            <a:srgbClr val="FFFF00"/>
          </a:solidFill>
        </p:spPr>
        <p:txBody>
          <a:bodyPr wrap="square" rtlCol="0">
            <a:spAutoFit/>
          </a:bodyPr>
          <a:lstStyle/>
          <a:p>
            <a:pPr algn="ctr"/>
            <a:r>
              <a:rPr lang="en-US" sz="2400" b="1" dirty="0" smtClean="0">
                <a:solidFill>
                  <a:srgbClr val="660066"/>
                </a:solidFill>
              </a:rPr>
              <a:t>MS</a:t>
            </a:r>
          </a:p>
          <a:p>
            <a:pPr algn="ctr"/>
            <a:r>
              <a:rPr lang="en-US" sz="2400" b="1" i="1" dirty="0">
                <a:solidFill>
                  <a:srgbClr val="660066"/>
                </a:solidFill>
              </a:rPr>
              <a:t>C</a:t>
            </a:r>
            <a:r>
              <a:rPr lang="en-US" sz="2400" b="1" i="1" dirty="0" smtClean="0">
                <a:solidFill>
                  <a:srgbClr val="660066"/>
                </a:solidFill>
              </a:rPr>
              <a:t>linica</a:t>
            </a:r>
            <a:r>
              <a:rPr lang="en-US" sz="2400" b="1" dirty="0" smtClean="0">
                <a:solidFill>
                  <a:srgbClr val="660066"/>
                </a:solidFill>
              </a:rPr>
              <a:t>l stage</a:t>
            </a:r>
            <a:endParaRPr lang="ru-RU" sz="2400" b="1" dirty="0">
              <a:solidFill>
                <a:srgbClr val="660066"/>
              </a:solidFill>
            </a:endParaRPr>
          </a:p>
        </p:txBody>
      </p:sp>
      <p:sp>
        <p:nvSpPr>
          <p:cNvPr id="5" name="Стрелка вправо 4"/>
          <p:cNvSpPr/>
          <p:nvPr/>
        </p:nvSpPr>
        <p:spPr bwMode="auto">
          <a:xfrm>
            <a:off x="5061356" y="4923735"/>
            <a:ext cx="1382852" cy="484632"/>
          </a:xfrm>
          <a:prstGeom prst="rightArrow">
            <a:avLst/>
          </a:prstGeom>
          <a:solidFill>
            <a:srgbClr val="660033"/>
          </a:solidFill>
          <a:ln w="12700"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eaLnBrk="0" hangingPunct="0"/>
            <a:endParaRPr lang="ru-RU" sz="2400" smtClean="0">
              <a:solidFill>
                <a:srgbClr val="FFFFFF"/>
              </a:solidFill>
              <a:latin typeface="Times New Roman" pitchFamily="18" charset="0"/>
            </a:endParaRPr>
          </a:p>
        </p:txBody>
      </p:sp>
    </p:spTree>
    <p:extLst>
      <p:ext uri="{BB962C8B-B14F-4D97-AF65-F5344CB8AC3E}">
        <p14:creationId xmlns:p14="http://schemas.microsoft.com/office/powerpoint/2010/main" val="2722222822"/>
      </p:ext>
    </p:extLst>
  </p:cSld>
  <p:clrMapOvr>
    <a:overrideClrMapping bg1="dk2" tx1="lt1" bg2="dk1" tx2="lt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153400" y="6629400"/>
            <a:ext cx="990600" cy="228600"/>
          </a:xfrm>
          <a:prstGeom prst="rect">
            <a:avLst/>
          </a:prstGeom>
          <a:noFill/>
          <a:ln w="9525">
            <a:noFill/>
            <a:miter lim="800000"/>
            <a:headEnd/>
            <a:tailEnd/>
          </a:ln>
        </p:spPr>
        <p:txBody>
          <a:bodyPr wrap="none">
            <a:spAutoFit/>
          </a:bodyPr>
          <a:lstStyle/>
          <a:p>
            <a:pPr algn="ctr"/>
            <a:r>
              <a:rPr lang="ru-RU" sz="900">
                <a:solidFill>
                  <a:prstClr val="black"/>
                </a:solidFill>
                <a:latin typeface="Verdana" pitchFamily="34" charset="0"/>
              </a:rPr>
              <a:t>Лупатов А.Ю.</a:t>
            </a:r>
          </a:p>
        </p:txBody>
      </p:sp>
      <p:pic>
        <p:nvPicPr>
          <p:cNvPr id="71683" name="Picture 3"/>
          <p:cNvPicPr>
            <a:picLocks noChangeAspect="1" noChangeArrowheads="1"/>
          </p:cNvPicPr>
          <p:nvPr/>
        </p:nvPicPr>
        <p:blipFill>
          <a:blip r:embed="rId4"/>
          <a:srcRect/>
          <a:stretch>
            <a:fillRect/>
          </a:stretch>
        </p:blipFill>
        <p:spPr bwMode="auto">
          <a:xfrm>
            <a:off x="395536" y="1412776"/>
            <a:ext cx="8064896" cy="4514949"/>
          </a:xfrm>
          <a:prstGeom prst="rect">
            <a:avLst/>
          </a:prstGeom>
          <a:noFill/>
          <a:ln w="76200">
            <a:pattFill prst="lgCheck">
              <a:fgClr>
                <a:schemeClr val="bg1"/>
              </a:fgClr>
              <a:bgClr>
                <a:srgbClr val="FFFFFF"/>
              </a:bgClr>
            </a:pattFill>
            <a:miter lim="800000"/>
            <a:headEnd/>
            <a:tailEnd/>
          </a:ln>
        </p:spPr>
      </p:pic>
      <p:sp>
        <p:nvSpPr>
          <p:cNvPr id="303108" name="Rectangle 4"/>
          <p:cNvSpPr>
            <a:spLocks noChangeArrowheads="1"/>
          </p:cNvSpPr>
          <p:nvPr/>
        </p:nvSpPr>
        <p:spPr bwMode="auto">
          <a:xfrm>
            <a:off x="107504" y="78827"/>
            <a:ext cx="8928992" cy="1200329"/>
          </a:xfrm>
          <a:prstGeom prst="rect">
            <a:avLst/>
          </a:prstGeom>
          <a:solidFill>
            <a:srgbClr val="FFFF00"/>
          </a:solidFill>
          <a:ln w="9525">
            <a:noFill/>
            <a:miter lim="800000"/>
            <a:headEnd/>
            <a:tailEnd/>
          </a:ln>
          <a:effectLst/>
        </p:spPr>
        <p:txBody>
          <a:bodyPr wrap="square">
            <a:spAutoFit/>
          </a:bodyPr>
          <a:lstStyle/>
          <a:p>
            <a:pPr algn="ctr">
              <a:defRPr/>
            </a:pPr>
            <a:r>
              <a:rPr lang="en-US" b="1" dirty="0">
                <a:solidFill>
                  <a:prstClr val="black"/>
                </a:solidFill>
                <a:latin typeface="Times New Roman" panose="02020603050405020304" pitchFamily="18" charset="0"/>
                <a:cs typeface="Times New Roman" panose="02020603050405020304" pitchFamily="18" charset="0"/>
              </a:rPr>
              <a:t>It is so much important to stress that </a:t>
            </a:r>
            <a:r>
              <a:rPr lang="en-US" b="1" i="1" dirty="0">
                <a:solidFill>
                  <a:srgbClr val="FF0000"/>
                </a:solidFill>
                <a:latin typeface="Times New Roman" panose="02020603050405020304" pitchFamily="18" charset="0"/>
                <a:cs typeface="Times New Roman" panose="02020603050405020304" pitchFamily="18" charset="0"/>
              </a:rPr>
              <a:t>a spread </a:t>
            </a:r>
            <a:r>
              <a:rPr lang="en-US" b="1" dirty="0">
                <a:solidFill>
                  <a:prstClr val="black"/>
                </a:solidFill>
                <a:latin typeface="Times New Roman" panose="02020603050405020304" pitchFamily="18" charset="0"/>
                <a:cs typeface="Times New Roman" panose="02020603050405020304" pitchFamily="18" charset="0"/>
              </a:rPr>
              <a:t>from one type of epitope to the other one could also be a </a:t>
            </a:r>
            <a:r>
              <a:rPr lang="en-US" b="1" i="1" dirty="0">
                <a:solidFill>
                  <a:srgbClr val="FF0000"/>
                </a:solidFill>
                <a:latin typeface="Times New Roman" panose="02020603050405020304" pitchFamily="18" charset="0"/>
                <a:cs typeface="Times New Roman" panose="02020603050405020304" pitchFamily="18" charset="0"/>
              </a:rPr>
              <a:t>combinatorial biomarker event </a:t>
            </a:r>
            <a:r>
              <a:rPr lang="en-US" b="1" dirty="0">
                <a:solidFill>
                  <a:prstClr val="black"/>
                </a:solidFill>
                <a:latin typeface="Times New Roman" panose="02020603050405020304" pitchFamily="18" charset="0"/>
                <a:cs typeface="Times New Roman" panose="02020603050405020304" pitchFamily="18" charset="0"/>
              </a:rPr>
              <a:t>to serve as a </a:t>
            </a:r>
            <a:r>
              <a:rPr lang="en-US" b="1" i="1" dirty="0" err="1" smtClean="0">
                <a:solidFill>
                  <a:srgbClr val="FF0000"/>
                </a:solidFill>
                <a:latin typeface="Times New Roman" panose="02020603050405020304" pitchFamily="18" charset="0"/>
                <a:cs typeface="Times New Roman" panose="02020603050405020304" pitchFamily="18" charset="0"/>
              </a:rPr>
              <a:t>biopredictor</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of the </a:t>
            </a:r>
            <a:r>
              <a:rPr lang="en-US" b="1" dirty="0" err="1">
                <a:solidFill>
                  <a:prstClr val="black"/>
                </a:solidFill>
                <a:latin typeface="Times New Roman" panose="02020603050405020304" pitchFamily="18" charset="0"/>
                <a:cs typeface="Times New Roman" panose="02020603050405020304" pitchFamily="18" charset="0"/>
              </a:rPr>
              <a:t>interstage</a:t>
            </a:r>
            <a:r>
              <a:rPr lang="en-US" b="1" dirty="0">
                <a:solidFill>
                  <a:prstClr val="black"/>
                </a:solidFill>
                <a:latin typeface="Times New Roman" panose="02020603050405020304" pitchFamily="18" charset="0"/>
                <a:cs typeface="Times New Roman" panose="02020603050405020304" pitchFamily="18" charset="0"/>
              </a:rPr>
              <a:t> </a:t>
            </a:r>
            <a:r>
              <a:rPr lang="en-US" b="1" dirty="0" smtClean="0">
                <a:solidFill>
                  <a:prstClr val="black"/>
                </a:solidFill>
                <a:latin typeface="Times New Roman" panose="02020603050405020304" pitchFamily="18" charset="0"/>
                <a:cs typeface="Times New Roman" panose="02020603050405020304" pitchFamily="18" charset="0"/>
              </a:rPr>
              <a:t>transitions </a:t>
            </a:r>
            <a:r>
              <a:rPr lang="en-US" b="1" dirty="0">
                <a:solidFill>
                  <a:prstClr val="black"/>
                </a:solidFill>
                <a:latin typeface="Times New Roman" panose="02020603050405020304" pitchFamily="18" charset="0"/>
                <a:cs typeface="Times New Roman" panose="02020603050405020304" pitchFamily="18" charset="0"/>
              </a:rPr>
              <a:t>and </a:t>
            </a:r>
            <a:r>
              <a:rPr lang="en-US" b="1" dirty="0" smtClean="0">
                <a:solidFill>
                  <a:prstClr val="black"/>
                </a:solidFill>
                <a:latin typeface="Times New Roman" panose="02020603050405020304" pitchFamily="18" charset="0"/>
                <a:cs typeface="Times New Roman" panose="02020603050405020304" pitchFamily="18" charset="0"/>
              </a:rPr>
              <a:t>to be a </a:t>
            </a:r>
            <a:r>
              <a:rPr lang="en-US" b="1" i="1" dirty="0" smtClean="0">
                <a:solidFill>
                  <a:srgbClr val="FF0000"/>
                </a:solidFill>
                <a:latin typeface="Times New Roman" panose="02020603050405020304" pitchFamily="18" charset="0"/>
                <a:cs typeface="Times New Roman" panose="02020603050405020304" pitchFamily="18" charset="0"/>
              </a:rPr>
              <a:t>biomarker</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for monitoring MS patients and persons at-risk at both </a:t>
            </a:r>
            <a:r>
              <a:rPr lang="en-US" b="1" i="1" dirty="0">
                <a:solidFill>
                  <a:srgbClr val="FF0000"/>
                </a:solidFill>
                <a:latin typeface="Times New Roman" panose="02020603050405020304" pitchFamily="18" charset="0"/>
                <a:cs typeface="Times New Roman" panose="02020603050405020304" pitchFamily="18" charset="0"/>
              </a:rPr>
              <a:t>subclinical </a:t>
            </a:r>
            <a:r>
              <a:rPr lang="en-US" b="1" dirty="0">
                <a:solidFill>
                  <a:prstClr val="black"/>
                </a:solidFill>
                <a:latin typeface="Times New Roman" panose="02020603050405020304" pitchFamily="18" charset="0"/>
                <a:cs typeface="Times New Roman" panose="02020603050405020304" pitchFamily="18" charset="0"/>
              </a:rPr>
              <a:t>and </a:t>
            </a:r>
            <a:r>
              <a:rPr lang="en-US" b="1" i="1" dirty="0">
                <a:solidFill>
                  <a:srgbClr val="FF0000"/>
                </a:solidFill>
                <a:latin typeface="Times New Roman" panose="02020603050405020304" pitchFamily="18" charset="0"/>
                <a:cs typeface="Times New Roman" panose="02020603050405020304" pitchFamily="18" charset="0"/>
              </a:rPr>
              <a:t>clinical</a:t>
            </a:r>
            <a:r>
              <a:rPr lang="en-US" b="1" dirty="0">
                <a:solidFill>
                  <a:prstClr val="black"/>
                </a:solidFill>
                <a:latin typeface="Times New Roman" panose="02020603050405020304" pitchFamily="18" charset="0"/>
                <a:cs typeface="Times New Roman" panose="02020603050405020304" pitchFamily="18" charset="0"/>
              </a:rPr>
              <a:t> stages to use a panel of specific Abs defined</a:t>
            </a: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71685" name="Picture 5"/>
          <p:cNvPicPr>
            <a:picLocks noChangeAspect="1" noChangeArrowheads="1"/>
          </p:cNvPicPr>
          <p:nvPr/>
        </p:nvPicPr>
        <p:blipFill>
          <a:blip r:embed="rId5"/>
          <a:srcRect/>
          <a:stretch>
            <a:fillRect/>
          </a:stretch>
        </p:blipFill>
        <p:spPr bwMode="auto">
          <a:xfrm>
            <a:off x="251520" y="6092825"/>
            <a:ext cx="8535321" cy="600075"/>
          </a:xfrm>
          <a:prstGeom prst="rect">
            <a:avLst/>
          </a:prstGeom>
          <a:noFill/>
          <a:ln w="9525">
            <a:noFill/>
            <a:miter lim="800000"/>
            <a:headEnd/>
            <a:tailEnd/>
          </a:ln>
        </p:spPr>
      </p:pic>
    </p:spTree>
    <p:extLst>
      <p:ext uri="{BB962C8B-B14F-4D97-AF65-F5344CB8AC3E}">
        <p14:creationId xmlns:p14="http://schemas.microsoft.com/office/powerpoint/2010/main" val="3728747560"/>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153400" y="6629400"/>
            <a:ext cx="990600" cy="228600"/>
          </a:xfrm>
          <a:prstGeom prst="rect">
            <a:avLst/>
          </a:prstGeom>
          <a:noFill/>
          <a:ln w="9525">
            <a:noFill/>
            <a:miter lim="800000"/>
            <a:headEnd/>
            <a:tailEnd/>
          </a:ln>
        </p:spPr>
        <p:txBody>
          <a:bodyPr wrap="none">
            <a:spAutoFit/>
          </a:bodyPr>
          <a:lstStyle/>
          <a:p>
            <a:pPr algn="ctr"/>
            <a:r>
              <a:rPr lang="ru-RU" sz="900">
                <a:solidFill>
                  <a:prstClr val="black"/>
                </a:solidFill>
                <a:latin typeface="Verdana" pitchFamily="34" charset="0"/>
              </a:rPr>
              <a:t>Лупатов А.Ю.</a:t>
            </a:r>
          </a:p>
        </p:txBody>
      </p:sp>
      <p:sp>
        <p:nvSpPr>
          <p:cNvPr id="2" name="Прямоугольник 1"/>
          <p:cNvSpPr/>
          <p:nvPr/>
        </p:nvSpPr>
        <p:spPr>
          <a:xfrm>
            <a:off x="179512" y="116632"/>
            <a:ext cx="8856984" cy="6647974"/>
          </a:xfrm>
          <a:prstGeom prst="rect">
            <a:avLst/>
          </a:prstGeom>
          <a:solidFill>
            <a:srgbClr val="C00000"/>
          </a:solidFill>
        </p:spPr>
        <p:txBody>
          <a:bodyPr wrap="square">
            <a:spAutoFit/>
          </a:bodyPr>
          <a:lstStyle/>
          <a:p>
            <a:pPr algn="ctr"/>
            <a:r>
              <a:rPr lang="en-US" sz="2600" b="1" dirty="0">
                <a:solidFill>
                  <a:prstClr val="white"/>
                </a:solidFill>
              </a:rPr>
              <a:t>There is a regular sequence in the development of </a:t>
            </a:r>
            <a:r>
              <a:rPr lang="en-US" sz="2600" b="1" dirty="0" err="1">
                <a:solidFill>
                  <a:prstClr val="white"/>
                </a:solidFill>
              </a:rPr>
              <a:t>autoAbs</a:t>
            </a:r>
            <a:r>
              <a:rPr lang="en-US" sz="2600" b="1" dirty="0">
                <a:solidFill>
                  <a:prstClr val="white"/>
                </a:solidFill>
              </a:rPr>
              <a:t> of different specificities and </a:t>
            </a:r>
            <a:r>
              <a:rPr lang="en-US" sz="2600" b="1" dirty="0" smtClean="0">
                <a:solidFill>
                  <a:prstClr val="white"/>
                </a:solidFill>
              </a:rPr>
              <a:t>functionality</a:t>
            </a:r>
          </a:p>
          <a:p>
            <a:pPr algn="ctr"/>
            <a:r>
              <a:rPr lang="en-US" sz="2600" b="1" dirty="0" smtClean="0">
                <a:solidFill>
                  <a:prstClr val="white"/>
                </a:solidFill>
              </a:rPr>
              <a:t>illustrating </a:t>
            </a:r>
            <a:r>
              <a:rPr lang="en-US" sz="2600" b="1" dirty="0">
                <a:solidFill>
                  <a:prstClr val="white"/>
                </a:solidFill>
              </a:rPr>
              <a:t>a </a:t>
            </a:r>
            <a:r>
              <a:rPr lang="en-US" sz="2600" b="1" dirty="0">
                <a:solidFill>
                  <a:schemeClr val="bg1"/>
                </a:solidFill>
              </a:rPr>
              <a:t>phenomenon of </a:t>
            </a:r>
            <a:r>
              <a:rPr lang="en-US" sz="2600" b="1" i="1" dirty="0">
                <a:solidFill>
                  <a:srgbClr val="FFFF00"/>
                </a:solidFill>
              </a:rPr>
              <a:t>epitope </a:t>
            </a:r>
            <a:r>
              <a:rPr lang="en-US" sz="2600" b="1" i="1" dirty="0" smtClean="0">
                <a:solidFill>
                  <a:srgbClr val="FFFF00"/>
                </a:solidFill>
              </a:rPr>
              <a:t>spreading.</a:t>
            </a:r>
          </a:p>
          <a:p>
            <a:pPr algn="ctr"/>
            <a:endParaRPr lang="en-US" b="1" dirty="0">
              <a:solidFill>
                <a:prstClr val="white"/>
              </a:solidFill>
            </a:endParaRPr>
          </a:p>
          <a:p>
            <a:pPr algn="ctr"/>
            <a:r>
              <a:rPr lang="en-US" sz="2600" b="1" dirty="0" smtClean="0">
                <a:solidFill>
                  <a:prstClr val="white"/>
                </a:solidFill>
              </a:rPr>
              <a:t>That </a:t>
            </a:r>
            <a:r>
              <a:rPr lang="en-US" sz="2600" b="1" dirty="0">
                <a:solidFill>
                  <a:prstClr val="white"/>
                </a:solidFill>
              </a:rPr>
              <a:t>“immune escalation” illustrating re-orienting of the sequence specificity to accent the more important targeted sites for proteolysis might be an early </a:t>
            </a:r>
            <a:r>
              <a:rPr lang="en-US" sz="2600" b="1" i="1" dirty="0">
                <a:solidFill>
                  <a:srgbClr val="FFFF00"/>
                </a:solidFill>
              </a:rPr>
              <a:t>prognostic</a:t>
            </a:r>
            <a:r>
              <a:rPr lang="en-US" sz="2600" b="1" dirty="0">
                <a:solidFill>
                  <a:prstClr val="white"/>
                </a:solidFill>
              </a:rPr>
              <a:t> and </a:t>
            </a:r>
            <a:r>
              <a:rPr lang="en-US" sz="2600" b="1" i="1" dirty="0">
                <a:solidFill>
                  <a:srgbClr val="FFFF00"/>
                </a:solidFill>
              </a:rPr>
              <a:t>predictive</a:t>
            </a:r>
            <a:r>
              <a:rPr lang="en-US" sz="2600" b="1" dirty="0">
                <a:solidFill>
                  <a:prstClr val="white"/>
                </a:solidFill>
              </a:rPr>
              <a:t> sign of progressing demyelination and </a:t>
            </a:r>
            <a:r>
              <a:rPr lang="en-US" sz="2600" b="1" dirty="0" smtClean="0">
                <a:solidFill>
                  <a:prstClr val="white"/>
                </a:solidFill>
              </a:rPr>
              <a:t>thus the </a:t>
            </a:r>
            <a:r>
              <a:rPr lang="en-US" sz="2600" b="1" dirty="0">
                <a:solidFill>
                  <a:prstClr val="white"/>
                </a:solidFill>
              </a:rPr>
              <a:t>clinical illness to </a:t>
            </a:r>
            <a:r>
              <a:rPr lang="en-US" sz="2600" b="1" dirty="0" smtClean="0">
                <a:solidFill>
                  <a:prstClr val="white"/>
                </a:solidFill>
              </a:rPr>
              <a:t>come.</a:t>
            </a:r>
          </a:p>
          <a:p>
            <a:pPr algn="ctr"/>
            <a:endParaRPr lang="en-US" b="1" dirty="0">
              <a:solidFill>
                <a:prstClr val="white"/>
              </a:solidFill>
            </a:endParaRPr>
          </a:p>
          <a:p>
            <a:pPr algn="ctr"/>
            <a:r>
              <a:rPr lang="en-US" sz="2600" b="1" dirty="0" smtClean="0">
                <a:solidFill>
                  <a:prstClr val="white"/>
                </a:solidFill>
              </a:rPr>
              <a:t>It </a:t>
            </a:r>
            <a:r>
              <a:rPr lang="en-US" sz="2600" b="1" dirty="0">
                <a:solidFill>
                  <a:prstClr val="white"/>
                </a:solidFill>
              </a:rPr>
              <a:t>is not excluded that the accretion of multiple MBP-associated </a:t>
            </a:r>
            <a:r>
              <a:rPr lang="en-US" sz="2600" b="1" dirty="0" err="1">
                <a:solidFill>
                  <a:prstClr val="white"/>
                </a:solidFill>
              </a:rPr>
              <a:t>autoepitopes</a:t>
            </a:r>
            <a:r>
              <a:rPr lang="en-US" sz="2600" b="1" dirty="0">
                <a:solidFill>
                  <a:prstClr val="white"/>
                </a:solidFill>
              </a:rPr>
              <a:t> is an indication of an ongoing autoimmune demyelination. In fact, we found that </a:t>
            </a:r>
            <a:r>
              <a:rPr lang="en-US" sz="2600" b="1" i="1" dirty="0">
                <a:solidFill>
                  <a:srgbClr val="FFFF00"/>
                </a:solidFill>
              </a:rPr>
              <a:t>spread</a:t>
            </a:r>
            <a:r>
              <a:rPr lang="en-US" sz="2600" b="1" dirty="0">
                <a:solidFill>
                  <a:prstClr val="white"/>
                </a:solidFill>
              </a:rPr>
              <a:t> from one sequence to </a:t>
            </a:r>
            <a:r>
              <a:rPr lang="en-US" sz="2600" b="1" dirty="0" smtClean="0">
                <a:solidFill>
                  <a:prstClr val="white"/>
                </a:solidFill>
              </a:rPr>
              <a:t>another</a:t>
            </a:r>
          </a:p>
          <a:p>
            <a:pPr algn="ctr"/>
            <a:r>
              <a:rPr lang="en-US" sz="2600" b="1" dirty="0" smtClean="0">
                <a:solidFill>
                  <a:prstClr val="white"/>
                </a:solidFill>
              </a:rPr>
              <a:t>could </a:t>
            </a:r>
            <a:r>
              <a:rPr lang="en-US" sz="2600" b="1" dirty="0">
                <a:solidFill>
                  <a:prstClr val="white"/>
                </a:solidFill>
              </a:rPr>
              <a:t>also be used </a:t>
            </a:r>
            <a:r>
              <a:rPr lang="en-US" sz="2600" b="1" i="1" dirty="0" err="1">
                <a:solidFill>
                  <a:srgbClr val="FFFF00"/>
                </a:solidFill>
              </a:rPr>
              <a:t>prognostically</a:t>
            </a:r>
            <a:r>
              <a:rPr lang="en-US" sz="2600" b="1" dirty="0">
                <a:solidFill>
                  <a:prstClr val="white"/>
                </a:solidFill>
              </a:rPr>
              <a:t> in the development of chronic autoimmune inflammation and thus </a:t>
            </a:r>
            <a:r>
              <a:rPr lang="en-US" sz="2600" b="1" dirty="0" smtClean="0">
                <a:solidFill>
                  <a:prstClr val="white"/>
                </a:solidFill>
              </a:rPr>
              <a:t>degeneration (</a:t>
            </a:r>
            <a:r>
              <a:rPr lang="en-US" sz="2600" b="1" i="1" dirty="0" smtClean="0">
                <a:solidFill>
                  <a:srgbClr val="FFFF00"/>
                </a:solidFill>
              </a:rPr>
              <a:t>demyelination </a:t>
            </a:r>
            <a:r>
              <a:rPr lang="en-US" sz="2600" b="1" dirty="0">
                <a:solidFill>
                  <a:prstClr val="white"/>
                </a:solidFill>
              </a:rPr>
              <a:t>and </a:t>
            </a:r>
            <a:r>
              <a:rPr lang="en-US" sz="2600" b="1" i="1" dirty="0">
                <a:solidFill>
                  <a:srgbClr val="FFFF00"/>
                </a:solidFill>
              </a:rPr>
              <a:t>axon loss</a:t>
            </a:r>
            <a:r>
              <a:rPr lang="en-US" sz="2600" b="1" dirty="0" smtClean="0">
                <a:solidFill>
                  <a:prstClr val="white"/>
                </a:solidFill>
              </a:rPr>
              <a:t>) </a:t>
            </a:r>
            <a:r>
              <a:rPr lang="en-US" sz="2600" b="1" i="1" dirty="0" smtClean="0">
                <a:solidFill>
                  <a:srgbClr val="FFFF00"/>
                </a:solidFill>
              </a:rPr>
              <a:t>(Fig. 56).</a:t>
            </a:r>
            <a:endParaRPr lang="ru-RU" sz="2600" b="1" i="1" dirty="0">
              <a:solidFill>
                <a:srgbClr val="FFFF00"/>
              </a:solidFill>
            </a:endParaRPr>
          </a:p>
        </p:txBody>
      </p:sp>
    </p:spTree>
    <p:extLst>
      <p:ext uri="{BB962C8B-B14F-4D97-AF65-F5344CB8AC3E}">
        <p14:creationId xmlns:p14="http://schemas.microsoft.com/office/powerpoint/2010/main" val="2545930829"/>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rrowheads="1"/>
          </p:cNvSpPr>
          <p:nvPr>
            <p:ph type="title"/>
          </p:nvPr>
        </p:nvSpPr>
        <p:spPr>
          <a:xfrm>
            <a:off x="192088" y="0"/>
            <a:ext cx="8769350" cy="889000"/>
          </a:xfrm>
          <a:solidFill>
            <a:srgbClr val="000066"/>
          </a:solidFill>
        </p:spPr>
        <p:txBody>
          <a:bodyPr/>
          <a:lstStyle/>
          <a:p>
            <a:pPr algn="ctr" eaLnBrk="1" hangingPunct="1">
              <a:defRPr/>
            </a:pPr>
            <a:r>
              <a:rPr lang="en-US" sz="2400" i="1" dirty="0" smtClean="0">
                <a:solidFill>
                  <a:srgbClr val="FFFF00"/>
                </a:solidFill>
                <a:latin typeface="Times New Roman" pitchFamily="18" charset="0"/>
              </a:rPr>
              <a:t>Epitope spreading</a:t>
            </a:r>
            <a:r>
              <a:rPr lang="en-US" sz="2400" i="1" dirty="0">
                <a:solidFill>
                  <a:srgbClr val="FFFF00"/>
                </a:solidFill>
                <a:latin typeface="Times New Roman" pitchFamily="18" charset="0"/>
              </a:rPr>
              <a:t> </a:t>
            </a:r>
            <a:r>
              <a:rPr lang="en-US" sz="2400" dirty="0" smtClean="0">
                <a:solidFill>
                  <a:srgbClr val="FFFF00"/>
                </a:solidFill>
                <a:latin typeface="Times New Roman" pitchFamily="18" charset="0"/>
              </a:rPr>
              <a:t>and changing of  sequence specificity of</a:t>
            </a:r>
            <a:br>
              <a:rPr lang="en-US" sz="2400" dirty="0" smtClean="0">
                <a:solidFill>
                  <a:srgbClr val="FFFF00"/>
                </a:solidFill>
                <a:latin typeface="Times New Roman" pitchFamily="18" charset="0"/>
              </a:rPr>
            </a:br>
            <a:r>
              <a:rPr lang="en-US" sz="2400" dirty="0" smtClean="0">
                <a:solidFill>
                  <a:srgbClr val="FFFF00"/>
                </a:solidFill>
                <a:latin typeface="Times New Roman" pitchFamily="18" charset="0"/>
              </a:rPr>
              <a:t>Ab-proteases during the evolution of demyelination</a:t>
            </a:r>
            <a:endParaRPr lang="ru-RU" sz="2400" i="1" dirty="0" smtClean="0">
              <a:solidFill>
                <a:schemeClr val="tx1"/>
              </a:solidFill>
              <a:latin typeface="Times New Roman" pitchFamily="18" charset="0"/>
            </a:endParaRPr>
          </a:p>
        </p:txBody>
      </p:sp>
      <p:pic>
        <p:nvPicPr>
          <p:cNvPr id="2365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675" y="1052513"/>
            <a:ext cx="8583613" cy="4795837"/>
          </a:xfrm>
          <a:noFill/>
          <a:ln w="76200">
            <a:pattFill prst="lgCheck">
              <a:fgClr>
                <a:schemeClr val="bg1"/>
              </a:fgClr>
              <a:bgClr>
                <a:srgbClr val="FFFFFF"/>
              </a:bgClr>
            </a:pattFill>
          </a:ln>
          <a:extLst>
            <a:ext uri="{909E8E84-426E-40DD-AFC4-6F175D3DCCD1}">
              <a14:hiddenFill xmlns:a14="http://schemas.microsoft.com/office/drawing/2010/main">
                <a:solidFill>
                  <a:srgbClr val="FFFFFF"/>
                </a:solidFill>
              </a14:hiddenFill>
            </a:ext>
          </a:extLst>
        </p:spPr>
      </p:pic>
      <p:pic>
        <p:nvPicPr>
          <p:cNvPr id="236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6092825"/>
            <a:ext cx="85407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9" name="Rectangle 5" descr="Пергамент"/>
          <p:cNvSpPr>
            <a:spLocks noChangeArrowheads="1"/>
          </p:cNvSpPr>
          <p:nvPr/>
        </p:nvSpPr>
        <p:spPr bwMode="auto">
          <a:xfrm>
            <a:off x="1495425" y="1079353"/>
            <a:ext cx="2938047" cy="463846"/>
          </a:xfrm>
          <a:prstGeom prst="rect">
            <a:avLst/>
          </a:prstGeom>
          <a:blipFill dpi="0" rotWithShape="1">
            <a:blip r:embed="rId4"/>
            <a:srcRect/>
            <a:tile tx="0" ty="0" sx="100000" sy="100000" flip="none" algn="tl"/>
          </a:blipFill>
          <a:ln w="6350" algn="ctr">
            <a:solidFill>
              <a:srgbClr val="350201"/>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2400" b="1" dirty="0" smtClean="0">
                <a:solidFill>
                  <a:srgbClr val="FF0000"/>
                </a:solidFill>
                <a:latin typeface="Times New Roman" pitchFamily="18" charset="0"/>
              </a:rPr>
              <a:t>Epitope spreading</a:t>
            </a:r>
            <a:endParaRPr lang="ru-RU" altLang="ru-RU" sz="2400" b="1" dirty="0" smtClean="0">
              <a:solidFill>
                <a:srgbClr val="FF0000"/>
              </a:solidFill>
              <a:latin typeface="Times New Roman" pitchFamily="18" charset="0"/>
            </a:endParaRPr>
          </a:p>
        </p:txBody>
      </p:sp>
      <p:sp>
        <p:nvSpPr>
          <p:cNvPr id="236550" name="Oval 7"/>
          <p:cNvSpPr>
            <a:spLocks noChangeArrowheads="1"/>
          </p:cNvSpPr>
          <p:nvPr/>
        </p:nvSpPr>
        <p:spPr bwMode="auto">
          <a:xfrm>
            <a:off x="6948488" y="3032125"/>
            <a:ext cx="1878012" cy="1173163"/>
          </a:xfrm>
          <a:prstGeom prst="ellipse">
            <a:avLst/>
          </a:prstGeom>
          <a:gradFill rotWithShape="1">
            <a:gsLst>
              <a:gs pos="0">
                <a:srgbClr val="764700"/>
              </a:gs>
              <a:gs pos="50000">
                <a:srgbClr val="FF9900"/>
              </a:gs>
              <a:gs pos="100000">
                <a:srgbClr val="764700"/>
              </a:gs>
            </a:gsLst>
            <a:lin ang="5400000" scaled="1"/>
          </a:gra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600" b="1" i="1" dirty="0" smtClean="0">
                <a:solidFill>
                  <a:srgbClr val="3399FF"/>
                </a:solidFill>
                <a:latin typeface="Times New Roman" pitchFamily="18" charset="0"/>
              </a:rPr>
              <a:t>MAP</a:t>
            </a:r>
            <a:r>
              <a:rPr lang="ru-RU" altLang="ru-RU" sz="1600" b="1" dirty="0" smtClean="0">
                <a:solidFill>
                  <a:srgbClr val="000000"/>
                </a:solidFill>
                <a:latin typeface="Times New Roman" pitchFamily="18" charset="0"/>
              </a:rPr>
              <a:t>-</a:t>
            </a:r>
            <a:r>
              <a:rPr lang="en-US" altLang="ru-RU" sz="1600" b="1" dirty="0" smtClean="0">
                <a:solidFill>
                  <a:srgbClr val="000000"/>
                </a:solidFill>
                <a:latin typeface="Times New Roman" pitchFamily="18" charset="0"/>
              </a:rPr>
              <a:t>Th1-</a:t>
            </a:r>
          </a:p>
          <a:p>
            <a:pPr algn="ctr" eaLnBrk="0" hangingPunct="0">
              <a:spcBef>
                <a:spcPct val="0"/>
              </a:spcBef>
              <a:buClrTx/>
              <a:buFontTx/>
              <a:buNone/>
            </a:pPr>
            <a:r>
              <a:rPr lang="en-US" altLang="ru-RU" sz="1600" b="1" dirty="0" smtClean="0">
                <a:solidFill>
                  <a:srgbClr val="000000"/>
                </a:solidFill>
                <a:latin typeface="Times New Roman" pitchFamily="18" charset="0"/>
              </a:rPr>
              <a:t>cell</a:t>
            </a:r>
            <a:endParaRPr lang="ru-RU" altLang="ru-RU" sz="1600" b="1" dirty="0" smtClean="0">
              <a:solidFill>
                <a:srgbClr val="000000"/>
              </a:solidFill>
              <a:latin typeface="Times New Roman" pitchFamily="18" charset="0"/>
            </a:endParaRPr>
          </a:p>
          <a:p>
            <a:pPr algn="ctr" eaLnBrk="0" hangingPunct="0">
              <a:spcBef>
                <a:spcPct val="0"/>
              </a:spcBef>
              <a:buClrTx/>
              <a:buFontTx/>
              <a:buNone/>
            </a:pPr>
            <a:endParaRPr lang="ru-RU" altLang="ru-RU" sz="1600" dirty="0" smtClean="0">
              <a:solidFill>
                <a:srgbClr val="FFFFFF"/>
              </a:solidFill>
              <a:latin typeface="Times New Roman" pitchFamily="18" charset="0"/>
            </a:endParaRPr>
          </a:p>
        </p:txBody>
      </p:sp>
      <p:sp>
        <p:nvSpPr>
          <p:cNvPr id="236551" name="Oval 8"/>
          <p:cNvSpPr>
            <a:spLocks noChangeArrowheads="1"/>
          </p:cNvSpPr>
          <p:nvPr/>
        </p:nvSpPr>
        <p:spPr bwMode="auto">
          <a:xfrm>
            <a:off x="6918325" y="4594225"/>
            <a:ext cx="1962150" cy="1173163"/>
          </a:xfrm>
          <a:prstGeom prst="ellipse">
            <a:avLst/>
          </a:prstGeom>
          <a:gradFill rotWithShape="1">
            <a:gsLst>
              <a:gs pos="0">
                <a:srgbClr val="764700"/>
              </a:gs>
              <a:gs pos="50000">
                <a:srgbClr val="FF9900"/>
              </a:gs>
              <a:gs pos="100000">
                <a:srgbClr val="764700"/>
              </a:gs>
            </a:gsLst>
            <a:lin ang="5400000" scaled="1"/>
          </a:gra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600" b="1" i="1" dirty="0" smtClean="0">
                <a:solidFill>
                  <a:srgbClr val="3399FF"/>
                </a:solidFill>
                <a:latin typeface="Times New Roman" pitchFamily="18" charset="0"/>
              </a:rPr>
              <a:t>MAP</a:t>
            </a:r>
            <a:r>
              <a:rPr lang="ru-RU" altLang="ru-RU" sz="1600" b="1" dirty="0" smtClean="0">
                <a:solidFill>
                  <a:srgbClr val="000000"/>
                </a:solidFill>
                <a:latin typeface="Times New Roman" pitchFamily="18" charset="0"/>
              </a:rPr>
              <a:t>-</a:t>
            </a:r>
            <a:r>
              <a:rPr lang="en-US" altLang="ru-RU" sz="1600" b="1" dirty="0" smtClean="0">
                <a:solidFill>
                  <a:srgbClr val="000000"/>
                </a:solidFill>
                <a:latin typeface="Times New Roman" pitchFamily="18" charset="0"/>
              </a:rPr>
              <a:t>Th1-</a:t>
            </a:r>
          </a:p>
          <a:p>
            <a:pPr algn="ctr" eaLnBrk="0" hangingPunct="0">
              <a:spcBef>
                <a:spcPct val="0"/>
              </a:spcBef>
              <a:buClrTx/>
              <a:buFontTx/>
              <a:buNone/>
            </a:pPr>
            <a:r>
              <a:rPr lang="en-US" altLang="ru-RU" sz="1600" b="1" dirty="0" smtClean="0">
                <a:solidFill>
                  <a:srgbClr val="000000"/>
                </a:solidFill>
                <a:latin typeface="Times New Roman" pitchFamily="18" charset="0"/>
              </a:rPr>
              <a:t>cell</a:t>
            </a:r>
            <a:endParaRPr lang="ru-RU" altLang="ru-RU" sz="1600" b="1" dirty="0" smtClean="0">
              <a:solidFill>
                <a:srgbClr val="000000"/>
              </a:solidFill>
              <a:latin typeface="Times New Roman" pitchFamily="18" charset="0"/>
            </a:endParaRPr>
          </a:p>
          <a:p>
            <a:pPr algn="ctr" eaLnBrk="0" hangingPunct="0">
              <a:spcBef>
                <a:spcPct val="0"/>
              </a:spcBef>
              <a:buClrTx/>
              <a:buFontTx/>
              <a:buNone/>
            </a:pPr>
            <a:endParaRPr lang="ru-RU" altLang="ru-RU" sz="1600" dirty="0" smtClean="0">
              <a:solidFill>
                <a:srgbClr val="FFFFFF"/>
              </a:solidFill>
              <a:latin typeface="Times New Roman" pitchFamily="18" charset="0"/>
            </a:endParaRPr>
          </a:p>
        </p:txBody>
      </p:sp>
      <p:sp>
        <p:nvSpPr>
          <p:cNvPr id="236552" name="Rectangle 9" descr="80%"/>
          <p:cNvSpPr>
            <a:spLocks noChangeArrowheads="1"/>
          </p:cNvSpPr>
          <p:nvPr/>
        </p:nvSpPr>
        <p:spPr bwMode="auto">
          <a:xfrm>
            <a:off x="6918325" y="1993752"/>
            <a:ext cx="2012950" cy="463846"/>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200" b="1" dirty="0" smtClean="0">
                <a:solidFill>
                  <a:srgbClr val="002060"/>
                </a:solidFill>
                <a:latin typeface="Times New Roman" pitchFamily="18" charset="0"/>
              </a:rPr>
              <a:t>Primary infection</a:t>
            </a:r>
          </a:p>
          <a:p>
            <a:pPr algn="ctr" eaLnBrk="0" hangingPunct="0">
              <a:spcBef>
                <a:spcPct val="0"/>
              </a:spcBef>
              <a:buClrTx/>
              <a:buFontTx/>
              <a:buNone/>
            </a:pPr>
            <a:r>
              <a:rPr lang="en-US" altLang="ru-RU" sz="1200" b="1" dirty="0" smtClean="0">
                <a:solidFill>
                  <a:srgbClr val="002060"/>
                </a:solidFill>
                <a:latin typeface="Times New Roman" pitchFamily="18" charset="0"/>
              </a:rPr>
              <a:t>to trigger </a:t>
            </a:r>
            <a:r>
              <a:rPr lang="en-US" altLang="ru-RU" sz="1200" b="1" dirty="0" err="1" smtClean="0">
                <a:solidFill>
                  <a:srgbClr val="002060"/>
                </a:solidFill>
                <a:latin typeface="Times New Roman" pitchFamily="18" charset="0"/>
              </a:rPr>
              <a:t>mimickry</a:t>
            </a:r>
            <a:endParaRPr lang="ru-RU" altLang="ru-RU" sz="1200" b="1" dirty="0" smtClean="0">
              <a:solidFill>
                <a:srgbClr val="002060"/>
              </a:solidFill>
              <a:latin typeface="Times New Roman" pitchFamily="18" charset="0"/>
            </a:endParaRPr>
          </a:p>
        </p:txBody>
      </p:sp>
      <p:sp>
        <p:nvSpPr>
          <p:cNvPr id="236553" name="Rectangle 10" descr="80%"/>
          <p:cNvSpPr>
            <a:spLocks noChangeArrowheads="1"/>
          </p:cNvSpPr>
          <p:nvPr/>
        </p:nvSpPr>
        <p:spPr bwMode="auto">
          <a:xfrm>
            <a:off x="6516688" y="2660145"/>
            <a:ext cx="2417762" cy="340735"/>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600" b="1" dirty="0" smtClean="0">
                <a:solidFill>
                  <a:srgbClr val="000000"/>
                </a:solidFill>
                <a:latin typeface="Times New Roman" pitchFamily="18" charset="0"/>
              </a:rPr>
              <a:t>Viral peptides (VP)</a:t>
            </a:r>
            <a:endParaRPr lang="ru-RU" altLang="ru-RU" sz="1600" b="1" dirty="0" smtClean="0">
              <a:solidFill>
                <a:srgbClr val="000000"/>
              </a:solidFill>
              <a:latin typeface="Times New Roman" pitchFamily="18" charset="0"/>
            </a:endParaRPr>
          </a:p>
        </p:txBody>
      </p:sp>
      <p:sp>
        <p:nvSpPr>
          <p:cNvPr id="236554" name="AutoShape 11"/>
          <p:cNvSpPr>
            <a:spLocks noChangeArrowheads="1"/>
          </p:cNvSpPr>
          <p:nvPr/>
        </p:nvSpPr>
        <p:spPr bwMode="auto">
          <a:xfrm>
            <a:off x="7740650" y="1670050"/>
            <a:ext cx="163513" cy="287338"/>
          </a:xfrm>
          <a:prstGeom prst="upArrow">
            <a:avLst>
              <a:gd name="adj1" fmla="val 50000"/>
              <a:gd name="adj2" fmla="val 43932"/>
            </a:avLst>
          </a:prstGeom>
          <a:solidFill>
            <a:srgbClr val="3399FF"/>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eaLnBrk="0" hangingPunct="0">
              <a:spcBef>
                <a:spcPct val="0"/>
              </a:spcBef>
              <a:buClrTx/>
              <a:buFontTx/>
              <a:buNone/>
            </a:pPr>
            <a:endParaRPr lang="ru-RU" altLang="ru-RU" sz="2400" smtClean="0">
              <a:solidFill>
                <a:srgbClr val="FFFFFF"/>
              </a:solidFill>
              <a:latin typeface="Times New Roman" pitchFamily="18" charset="0"/>
            </a:endParaRPr>
          </a:p>
        </p:txBody>
      </p:sp>
      <p:sp>
        <p:nvSpPr>
          <p:cNvPr id="236555" name="AutoShape 12"/>
          <p:cNvSpPr>
            <a:spLocks noChangeArrowheads="1"/>
          </p:cNvSpPr>
          <p:nvPr/>
        </p:nvSpPr>
        <p:spPr bwMode="auto">
          <a:xfrm rot="-7880925">
            <a:off x="6323013" y="2962275"/>
            <a:ext cx="163512" cy="287338"/>
          </a:xfrm>
          <a:prstGeom prst="upArrow">
            <a:avLst>
              <a:gd name="adj1" fmla="val 50000"/>
              <a:gd name="adj2" fmla="val 43932"/>
            </a:avLst>
          </a:prstGeom>
          <a:solidFill>
            <a:srgbClr val="3399FF"/>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eaLnBrk="0" hangingPunct="0">
              <a:spcBef>
                <a:spcPct val="0"/>
              </a:spcBef>
              <a:buClrTx/>
              <a:buFontTx/>
              <a:buNone/>
            </a:pPr>
            <a:endParaRPr lang="ru-RU" altLang="ru-RU" sz="2400" smtClean="0">
              <a:solidFill>
                <a:srgbClr val="FFFFFF"/>
              </a:solidFill>
              <a:latin typeface="Times New Roman" pitchFamily="18" charset="0"/>
            </a:endParaRPr>
          </a:p>
        </p:txBody>
      </p:sp>
      <p:sp>
        <p:nvSpPr>
          <p:cNvPr id="236556" name="Line 13"/>
          <p:cNvSpPr>
            <a:spLocks noChangeShapeType="1"/>
          </p:cNvSpPr>
          <p:nvPr/>
        </p:nvSpPr>
        <p:spPr bwMode="auto">
          <a:xfrm>
            <a:off x="7812088" y="2492375"/>
            <a:ext cx="0" cy="215900"/>
          </a:xfrm>
          <a:prstGeom prst="line">
            <a:avLst/>
          </a:prstGeom>
          <a:noFill/>
          <a:ln w="6350">
            <a:solidFill>
              <a:srgbClr val="350201"/>
            </a:solidFill>
            <a:round/>
            <a:headEnd/>
            <a:tailEnd type="triangle"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txBody>
          <a:bodyPr wrap="none" lIns="90000" tIns="46800" rIns="90000" bIns="46800" anchor="ctr">
            <a:spAutoFit/>
          </a:bodyPr>
          <a:lstStyle/>
          <a:p>
            <a:pPr eaLnBrk="0" hangingPunct="0"/>
            <a:endParaRPr lang="ru-RU" sz="2400" smtClean="0">
              <a:solidFill>
                <a:srgbClr val="FFFFFF"/>
              </a:solidFill>
              <a:latin typeface="Times New Roman" pitchFamily="18" charset="0"/>
            </a:endParaRPr>
          </a:p>
        </p:txBody>
      </p:sp>
      <p:sp>
        <p:nvSpPr>
          <p:cNvPr id="236557" name="Rectangle 14" descr="80%"/>
          <p:cNvSpPr>
            <a:spLocks noChangeArrowheads="1"/>
          </p:cNvSpPr>
          <p:nvPr/>
        </p:nvSpPr>
        <p:spPr bwMode="auto">
          <a:xfrm>
            <a:off x="4356100" y="2409519"/>
            <a:ext cx="1328738" cy="956288"/>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400" b="1" dirty="0" smtClean="0">
                <a:solidFill>
                  <a:srgbClr val="000000"/>
                </a:solidFill>
                <a:latin typeface="Times New Roman" pitchFamily="18" charset="0"/>
              </a:rPr>
              <a:t>Myelin-associated peptides (MAP)</a:t>
            </a:r>
            <a:endParaRPr lang="ru-RU" altLang="ru-RU" sz="1400" b="1" dirty="0" smtClean="0">
              <a:solidFill>
                <a:srgbClr val="000000"/>
              </a:solidFill>
              <a:latin typeface="Times New Roman" pitchFamily="18" charset="0"/>
            </a:endParaRPr>
          </a:p>
        </p:txBody>
      </p:sp>
      <p:sp>
        <p:nvSpPr>
          <p:cNvPr id="236558" name="AutoShape 15"/>
          <p:cNvSpPr>
            <a:spLocks noChangeArrowheads="1"/>
          </p:cNvSpPr>
          <p:nvPr/>
        </p:nvSpPr>
        <p:spPr bwMode="auto">
          <a:xfrm>
            <a:off x="5684838" y="2636838"/>
            <a:ext cx="136525" cy="287337"/>
          </a:xfrm>
          <a:prstGeom prst="upArrow">
            <a:avLst>
              <a:gd name="adj1" fmla="val 50000"/>
              <a:gd name="adj2" fmla="val 52616"/>
            </a:avLst>
          </a:prstGeom>
          <a:solidFill>
            <a:srgbClr val="3399FF"/>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eaLnBrk="0" hangingPunct="0">
              <a:spcBef>
                <a:spcPct val="0"/>
              </a:spcBef>
              <a:buClrTx/>
              <a:buFontTx/>
              <a:buNone/>
            </a:pPr>
            <a:endParaRPr lang="ru-RU" altLang="ru-RU" sz="2400" smtClean="0">
              <a:solidFill>
                <a:srgbClr val="FFFFFF"/>
              </a:solidFill>
              <a:latin typeface="Times New Roman" pitchFamily="18" charset="0"/>
            </a:endParaRPr>
          </a:p>
        </p:txBody>
      </p:sp>
      <p:sp>
        <p:nvSpPr>
          <p:cNvPr id="236559" name="Oval 16"/>
          <p:cNvSpPr>
            <a:spLocks noChangeArrowheads="1"/>
          </p:cNvSpPr>
          <p:nvPr/>
        </p:nvSpPr>
        <p:spPr bwMode="auto">
          <a:xfrm>
            <a:off x="900113" y="3865587"/>
            <a:ext cx="2017712" cy="998489"/>
          </a:xfrm>
          <a:prstGeom prst="ellipse">
            <a:avLst/>
          </a:prstGeom>
          <a:gradFill rotWithShape="1">
            <a:gsLst>
              <a:gs pos="0">
                <a:srgbClr val="764700"/>
              </a:gs>
              <a:gs pos="50000">
                <a:srgbClr val="FF9900"/>
              </a:gs>
              <a:gs pos="100000">
                <a:srgbClr val="764700"/>
              </a:gs>
            </a:gsLst>
            <a:lin ang="5400000" scaled="1"/>
          </a:gra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2000" b="1" i="1" dirty="0" smtClean="0">
                <a:solidFill>
                  <a:srgbClr val="3399FF"/>
                </a:solidFill>
                <a:latin typeface="Times New Roman" pitchFamily="18" charset="0"/>
              </a:rPr>
              <a:t>VP</a:t>
            </a:r>
            <a:r>
              <a:rPr lang="ru-RU" altLang="ru-RU" sz="2000" b="1" dirty="0" smtClean="0">
                <a:solidFill>
                  <a:srgbClr val="000000"/>
                </a:solidFill>
                <a:latin typeface="Times New Roman" pitchFamily="18" charset="0"/>
              </a:rPr>
              <a:t>-</a:t>
            </a:r>
            <a:r>
              <a:rPr lang="en-US" altLang="ru-RU" sz="2000" b="1" dirty="0" smtClean="0">
                <a:solidFill>
                  <a:srgbClr val="000000"/>
                </a:solidFill>
                <a:latin typeface="Times New Roman" pitchFamily="18" charset="0"/>
              </a:rPr>
              <a:t>Th1-cell</a:t>
            </a:r>
            <a:endParaRPr lang="ru-RU" altLang="ru-RU" sz="1600" dirty="0" smtClean="0">
              <a:solidFill>
                <a:srgbClr val="FFFFFF"/>
              </a:solidFill>
              <a:latin typeface="Times New Roman" pitchFamily="18" charset="0"/>
            </a:endParaRPr>
          </a:p>
        </p:txBody>
      </p:sp>
      <p:sp>
        <p:nvSpPr>
          <p:cNvPr id="236560" name="Rectangle 18" descr="Пергамент"/>
          <p:cNvSpPr>
            <a:spLocks noChangeArrowheads="1"/>
          </p:cNvSpPr>
          <p:nvPr/>
        </p:nvSpPr>
        <p:spPr bwMode="auto">
          <a:xfrm>
            <a:off x="3398838" y="4882486"/>
            <a:ext cx="3519487" cy="833178"/>
          </a:xfrm>
          <a:prstGeom prst="rect">
            <a:avLst/>
          </a:prstGeom>
          <a:solidFill>
            <a:srgbClr val="00206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600" b="1" i="1" dirty="0" smtClean="0">
                <a:solidFill>
                  <a:srgbClr val="FFFF00"/>
                </a:solidFill>
                <a:latin typeface="Times New Roman" pitchFamily="18" charset="0"/>
              </a:rPr>
              <a:t>Epitope spreading </a:t>
            </a:r>
            <a:r>
              <a:rPr lang="en-US" altLang="ru-RU" sz="1600" b="1" dirty="0" smtClean="0">
                <a:latin typeface="Times New Roman" pitchFamily="18" charset="0"/>
              </a:rPr>
              <a:t>in a direction</a:t>
            </a:r>
          </a:p>
          <a:p>
            <a:pPr algn="ctr" eaLnBrk="0" hangingPunct="0">
              <a:spcBef>
                <a:spcPct val="0"/>
              </a:spcBef>
              <a:buClrTx/>
              <a:buFontTx/>
              <a:buNone/>
            </a:pPr>
            <a:r>
              <a:rPr lang="en-US" altLang="ru-RU" sz="1600" b="1" dirty="0" smtClean="0">
                <a:latin typeface="Times New Roman" pitchFamily="18" charset="0"/>
              </a:rPr>
              <a:t>from viral epitopes towards</a:t>
            </a:r>
          </a:p>
          <a:p>
            <a:pPr algn="ctr" eaLnBrk="0" hangingPunct="0">
              <a:spcBef>
                <a:spcPct val="0"/>
              </a:spcBef>
              <a:buClrTx/>
              <a:buFontTx/>
              <a:buNone/>
            </a:pPr>
            <a:r>
              <a:rPr lang="en-US" altLang="ru-RU" sz="1600" b="1" dirty="0" smtClean="0">
                <a:latin typeface="Times New Roman" pitchFamily="18" charset="0"/>
              </a:rPr>
              <a:t>tissue </a:t>
            </a:r>
            <a:r>
              <a:rPr lang="en-US" altLang="ru-RU" sz="1600" b="1" dirty="0" err="1" smtClean="0">
                <a:latin typeface="Times New Roman" pitchFamily="18" charset="0"/>
              </a:rPr>
              <a:t>autoepitopes</a:t>
            </a:r>
            <a:endParaRPr lang="ru-RU" altLang="ru-RU" sz="1600" b="1" i="1" dirty="0" smtClean="0">
              <a:latin typeface="Times New Roman" pitchFamily="18" charset="0"/>
            </a:endParaRPr>
          </a:p>
        </p:txBody>
      </p:sp>
      <p:sp>
        <p:nvSpPr>
          <p:cNvPr id="236561" name="Oval 19"/>
          <p:cNvSpPr>
            <a:spLocks noChangeArrowheads="1"/>
          </p:cNvSpPr>
          <p:nvPr/>
        </p:nvSpPr>
        <p:spPr bwMode="auto">
          <a:xfrm>
            <a:off x="4572000" y="4203844"/>
            <a:ext cx="919163" cy="479138"/>
          </a:xfrm>
          <a:prstGeom prst="ellipse">
            <a:avLst/>
          </a:prstGeom>
          <a:gradFill rotWithShape="1">
            <a:gsLst>
              <a:gs pos="0">
                <a:srgbClr val="764700"/>
              </a:gs>
              <a:gs pos="50000">
                <a:srgbClr val="FF9900"/>
              </a:gs>
              <a:gs pos="100000">
                <a:srgbClr val="764700"/>
              </a:gs>
            </a:gsLst>
            <a:lin ang="5400000" scaled="1"/>
          </a:gra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600" b="1" dirty="0" smtClean="0">
                <a:solidFill>
                  <a:srgbClr val="000000"/>
                </a:solidFill>
                <a:latin typeface="Times New Roman" pitchFamily="18" charset="0"/>
              </a:rPr>
              <a:t>APC</a:t>
            </a:r>
            <a:endParaRPr lang="ru-RU" altLang="ru-RU" sz="1600" b="1" dirty="0" smtClean="0">
              <a:solidFill>
                <a:srgbClr val="000000"/>
              </a:solidFill>
              <a:latin typeface="Times New Roman" pitchFamily="18" charset="0"/>
            </a:endParaRPr>
          </a:p>
        </p:txBody>
      </p:sp>
      <p:sp>
        <p:nvSpPr>
          <p:cNvPr id="236562" name="Rectangle 28"/>
          <p:cNvSpPr>
            <a:spLocks noChangeArrowheads="1"/>
          </p:cNvSpPr>
          <p:nvPr/>
        </p:nvSpPr>
        <p:spPr bwMode="auto">
          <a:xfrm>
            <a:off x="434975" y="6164263"/>
            <a:ext cx="2120900" cy="342900"/>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en-US" altLang="ru-RU" sz="1600" b="1" dirty="0" smtClean="0">
                <a:solidFill>
                  <a:srgbClr val="000066"/>
                </a:solidFill>
                <a:latin typeface="Times New Roman" pitchFamily="18" charset="0"/>
              </a:rPr>
              <a:t>Multiple sclerosis</a:t>
            </a:r>
            <a:endParaRPr lang="ru-RU" altLang="ru-RU" sz="1600" b="1" dirty="0" smtClean="0">
              <a:solidFill>
                <a:srgbClr val="000066"/>
              </a:solidFill>
              <a:latin typeface="Times New Roman" pitchFamily="18" charset="0"/>
            </a:endParaRPr>
          </a:p>
        </p:txBody>
      </p:sp>
      <p:sp>
        <p:nvSpPr>
          <p:cNvPr id="236563" name="Line 29"/>
          <p:cNvSpPr>
            <a:spLocks noChangeShapeType="1"/>
          </p:cNvSpPr>
          <p:nvPr/>
        </p:nvSpPr>
        <p:spPr bwMode="auto">
          <a:xfrm flipH="1">
            <a:off x="6443663" y="6237288"/>
            <a:ext cx="1152525" cy="0"/>
          </a:xfrm>
          <a:prstGeom prst="line">
            <a:avLst/>
          </a:prstGeom>
          <a:noFill/>
          <a:ln w="6350">
            <a:solidFill>
              <a:srgbClr val="350201"/>
            </a:solidFill>
            <a:round/>
            <a:headEnd/>
            <a:tailEnd type="triangle"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txBody>
          <a:bodyPr wrap="none" lIns="90000" tIns="46800" rIns="90000" bIns="46800" anchor="ctr">
            <a:spAutoFit/>
          </a:bodyPr>
          <a:lstStyle/>
          <a:p>
            <a:pPr eaLnBrk="0" hangingPunct="0"/>
            <a:endParaRPr lang="ru-RU" sz="2400" smtClean="0">
              <a:solidFill>
                <a:srgbClr val="FFFFFF"/>
              </a:solidFill>
              <a:latin typeface="Times New Roman" pitchFamily="18" charset="0"/>
            </a:endParaRPr>
          </a:p>
        </p:txBody>
      </p:sp>
      <p:sp>
        <p:nvSpPr>
          <p:cNvPr id="236564" name="Line 30"/>
          <p:cNvSpPr>
            <a:spLocks noChangeShapeType="1"/>
          </p:cNvSpPr>
          <p:nvPr/>
        </p:nvSpPr>
        <p:spPr bwMode="auto">
          <a:xfrm flipH="1">
            <a:off x="6372225" y="6524625"/>
            <a:ext cx="1152525" cy="0"/>
          </a:xfrm>
          <a:prstGeom prst="line">
            <a:avLst/>
          </a:prstGeom>
          <a:noFill/>
          <a:ln w="6350">
            <a:solidFill>
              <a:srgbClr val="350201"/>
            </a:solidFill>
            <a:round/>
            <a:headEnd/>
            <a:tailEnd type="triangle"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txBody>
          <a:bodyPr wrap="none" lIns="90000" tIns="46800" rIns="90000" bIns="46800" anchor="ctr">
            <a:spAutoFit/>
          </a:bodyPr>
          <a:lstStyle/>
          <a:p>
            <a:pPr eaLnBrk="0" hangingPunct="0"/>
            <a:endParaRPr lang="ru-RU" sz="2400" smtClean="0">
              <a:solidFill>
                <a:srgbClr val="FFFFFF"/>
              </a:solidFill>
              <a:latin typeface="Times New Roman" pitchFamily="18" charset="0"/>
            </a:endParaRPr>
          </a:p>
        </p:txBody>
      </p:sp>
      <p:sp>
        <p:nvSpPr>
          <p:cNvPr id="236565" name="Rectangle 20"/>
          <p:cNvSpPr>
            <a:spLocks noChangeArrowheads="1"/>
          </p:cNvSpPr>
          <p:nvPr/>
        </p:nvSpPr>
        <p:spPr bwMode="auto">
          <a:xfrm>
            <a:off x="1909763" y="5115571"/>
            <a:ext cx="1366093" cy="463846"/>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ru-RU" altLang="ru-RU" sz="2400" b="1" dirty="0" smtClean="0">
                <a:solidFill>
                  <a:srgbClr val="FF0000"/>
                </a:solidFill>
                <a:latin typeface="Times New Roman" pitchFamily="18" charset="0"/>
              </a:rPr>
              <a:t>81-103</a:t>
            </a:r>
            <a:endParaRPr lang="ru-RU" altLang="ru-RU" sz="2400" b="1" i="1" dirty="0" smtClean="0">
              <a:solidFill>
                <a:srgbClr val="FF0000"/>
              </a:solidFill>
              <a:latin typeface="Times New Roman" pitchFamily="18" charset="0"/>
            </a:endParaRPr>
          </a:p>
        </p:txBody>
      </p:sp>
      <p:sp>
        <p:nvSpPr>
          <p:cNvPr id="236566" name="Rectangle 20"/>
          <p:cNvSpPr>
            <a:spLocks noChangeArrowheads="1"/>
          </p:cNvSpPr>
          <p:nvPr/>
        </p:nvSpPr>
        <p:spPr bwMode="auto">
          <a:xfrm>
            <a:off x="411163" y="5036940"/>
            <a:ext cx="1208087" cy="309958"/>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ru-RU" altLang="ru-RU" sz="1400" b="1" dirty="0" smtClean="0">
                <a:solidFill>
                  <a:srgbClr val="FF0000"/>
                </a:solidFill>
                <a:latin typeface="Times New Roman" pitchFamily="18" charset="0"/>
              </a:rPr>
              <a:t>43-68</a:t>
            </a:r>
            <a:r>
              <a:rPr lang="en-US" altLang="ru-RU" sz="1400" b="1" dirty="0" smtClean="0">
                <a:solidFill>
                  <a:srgbClr val="FF0000"/>
                </a:solidFill>
                <a:latin typeface="Times New Roman" pitchFamily="18" charset="0"/>
              </a:rPr>
              <a:t> </a:t>
            </a:r>
            <a:endParaRPr lang="ru-RU" altLang="ru-RU" sz="1400" b="1" dirty="0" smtClean="0">
              <a:solidFill>
                <a:srgbClr val="FF0000"/>
              </a:solidFill>
              <a:latin typeface="Times New Roman" pitchFamily="18" charset="0"/>
            </a:endParaRPr>
          </a:p>
        </p:txBody>
      </p:sp>
      <p:sp>
        <p:nvSpPr>
          <p:cNvPr id="236567" name="Rectangle 20"/>
          <p:cNvSpPr>
            <a:spLocks noChangeArrowheads="1"/>
          </p:cNvSpPr>
          <p:nvPr/>
        </p:nvSpPr>
        <p:spPr bwMode="auto">
          <a:xfrm>
            <a:off x="436563" y="5445721"/>
            <a:ext cx="1223962" cy="309958"/>
          </a:xfrm>
          <a:prstGeom prst="rect">
            <a:avLst/>
          </a:prstGeom>
          <a:solidFill>
            <a:srgbClr val="FFFF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a:spcBef>
                <a:spcPct val="20000"/>
              </a:spcBef>
              <a:buClr>
                <a:schemeClr val="hlink"/>
              </a:buClr>
              <a:buFont typeface="Wingdings" pitchFamily="2" charset="2"/>
              <a:buChar char="§"/>
              <a:defRPr sz="3200">
                <a:solidFill>
                  <a:schemeClr val="tx1"/>
                </a:solidFill>
                <a:latin typeface="Arial"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0" hangingPunct="0">
              <a:spcBef>
                <a:spcPct val="0"/>
              </a:spcBef>
              <a:buClrTx/>
              <a:buFontTx/>
              <a:buNone/>
            </a:pPr>
            <a:r>
              <a:rPr lang="ru-RU" altLang="ru-RU" sz="1400" b="1" dirty="0" smtClean="0">
                <a:solidFill>
                  <a:srgbClr val="FF0000"/>
                </a:solidFill>
                <a:latin typeface="Times New Roman" pitchFamily="18" charset="0"/>
              </a:rPr>
              <a:t>146-170</a:t>
            </a:r>
            <a:endParaRPr lang="en-US" altLang="ru-RU" sz="1400" b="1" dirty="0" smtClean="0">
              <a:solidFill>
                <a:srgbClr val="FF0000"/>
              </a:solidFill>
              <a:latin typeface="Times New Roman" pitchFamily="18" charset="0"/>
            </a:endParaRPr>
          </a:p>
        </p:txBody>
      </p:sp>
      <p:cxnSp>
        <p:nvCxnSpPr>
          <p:cNvPr id="236568" name="Прямая со стрелкой 4"/>
          <p:cNvCxnSpPr>
            <a:cxnSpLocks noChangeShapeType="1"/>
            <a:stCxn id="236566" idx="3"/>
          </p:cNvCxnSpPr>
          <p:nvPr/>
        </p:nvCxnSpPr>
        <p:spPr bwMode="auto">
          <a:xfrm>
            <a:off x="1619250" y="5191919"/>
            <a:ext cx="290513" cy="794"/>
          </a:xfrm>
          <a:prstGeom prst="straightConnector1">
            <a:avLst/>
          </a:prstGeom>
          <a:noFill/>
          <a:ln w="6350" algn="ctr">
            <a:solidFill>
              <a:srgbClr val="350201"/>
            </a:solidFill>
            <a:round/>
            <a:headEnd/>
            <a:tailEnd type="arrow"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cxnSp>
      <p:cxnSp>
        <p:nvCxnSpPr>
          <p:cNvPr id="236569" name="Прямая со стрелкой 6"/>
          <p:cNvCxnSpPr>
            <a:cxnSpLocks noChangeShapeType="1"/>
          </p:cNvCxnSpPr>
          <p:nvPr/>
        </p:nvCxnSpPr>
        <p:spPr bwMode="auto">
          <a:xfrm flipH="1">
            <a:off x="1619250" y="5299075"/>
            <a:ext cx="290513" cy="0"/>
          </a:xfrm>
          <a:prstGeom prst="straightConnector1">
            <a:avLst/>
          </a:prstGeom>
          <a:noFill/>
          <a:ln w="6350" algn="ctr">
            <a:solidFill>
              <a:srgbClr val="350201"/>
            </a:solidFill>
            <a:round/>
            <a:headEnd/>
            <a:tailEnd type="arrow"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cxnSp>
      <p:cxnSp>
        <p:nvCxnSpPr>
          <p:cNvPr id="236570" name="Прямая со стрелкой 8"/>
          <p:cNvCxnSpPr>
            <a:cxnSpLocks noChangeShapeType="1"/>
            <a:stCxn id="236567" idx="3"/>
          </p:cNvCxnSpPr>
          <p:nvPr/>
        </p:nvCxnSpPr>
        <p:spPr bwMode="auto">
          <a:xfrm flipV="1">
            <a:off x="1660525" y="5441951"/>
            <a:ext cx="249238" cy="158749"/>
          </a:xfrm>
          <a:prstGeom prst="straightConnector1">
            <a:avLst/>
          </a:prstGeom>
          <a:noFill/>
          <a:ln w="6350" algn="ctr">
            <a:solidFill>
              <a:srgbClr val="350201"/>
            </a:solidFill>
            <a:round/>
            <a:headEnd/>
            <a:tailEnd type="arrow"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cxnSp>
      <p:cxnSp>
        <p:nvCxnSpPr>
          <p:cNvPr id="236571" name="Прямая со стрелкой 10"/>
          <p:cNvCxnSpPr>
            <a:cxnSpLocks noChangeShapeType="1"/>
          </p:cNvCxnSpPr>
          <p:nvPr/>
        </p:nvCxnSpPr>
        <p:spPr bwMode="auto">
          <a:xfrm flipH="1">
            <a:off x="1495425" y="5548313"/>
            <a:ext cx="414338" cy="219075"/>
          </a:xfrm>
          <a:prstGeom prst="straightConnector1">
            <a:avLst/>
          </a:prstGeom>
          <a:noFill/>
          <a:ln w="6350" algn="ctr">
            <a:solidFill>
              <a:srgbClr val="350201"/>
            </a:solidFill>
            <a:round/>
            <a:headEnd/>
            <a:tailEnd type="arrow"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7826397"/>
      </p:ext>
    </p:extLst>
  </p:cSld>
  <p:clrMapOvr>
    <a:masterClrMapping/>
  </p:clrMapOvr>
  <p:transition spd="slow">
    <p:wipe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153400" y="6629400"/>
            <a:ext cx="990600" cy="228600"/>
          </a:xfrm>
          <a:prstGeom prst="rect">
            <a:avLst/>
          </a:prstGeom>
          <a:noFill/>
          <a:ln w="9525">
            <a:noFill/>
            <a:miter lim="800000"/>
            <a:headEnd/>
            <a:tailEnd/>
          </a:ln>
        </p:spPr>
        <p:txBody>
          <a:bodyPr wrap="none">
            <a:spAutoFit/>
          </a:bodyPr>
          <a:lstStyle/>
          <a:p>
            <a:pPr algn="ctr"/>
            <a:r>
              <a:rPr lang="ru-RU" sz="900">
                <a:solidFill>
                  <a:prstClr val="black"/>
                </a:solidFill>
                <a:latin typeface="Verdana" pitchFamily="34" charset="0"/>
              </a:rPr>
              <a:t>Лупатов А.Ю.</a:t>
            </a:r>
          </a:p>
        </p:txBody>
      </p:sp>
      <p:sp>
        <p:nvSpPr>
          <p:cNvPr id="2" name="Прямоугольник 1"/>
          <p:cNvSpPr/>
          <p:nvPr/>
        </p:nvSpPr>
        <p:spPr>
          <a:xfrm>
            <a:off x="179512" y="116632"/>
            <a:ext cx="8856984" cy="6494085"/>
          </a:xfrm>
          <a:prstGeom prst="rect">
            <a:avLst/>
          </a:prstGeom>
          <a:solidFill>
            <a:srgbClr val="C00000"/>
          </a:solidFill>
        </p:spPr>
        <p:txBody>
          <a:bodyPr wrap="square">
            <a:spAutoFit/>
          </a:bodyPr>
          <a:lstStyle/>
          <a:p>
            <a:pPr algn="ctr"/>
            <a:r>
              <a:rPr lang="en-US" sz="3200" b="1" dirty="0">
                <a:solidFill>
                  <a:schemeClr val="bg1"/>
                </a:solidFill>
              </a:rPr>
              <a:t>As it is </a:t>
            </a:r>
            <a:r>
              <a:rPr lang="en-US" sz="3200" b="1" dirty="0" smtClean="0">
                <a:solidFill>
                  <a:schemeClr val="bg1"/>
                </a:solidFill>
              </a:rPr>
              <a:t>known,</a:t>
            </a:r>
          </a:p>
          <a:p>
            <a:pPr algn="ctr"/>
            <a:r>
              <a:rPr lang="en-US" sz="3600" b="1" i="1" dirty="0" smtClean="0">
                <a:solidFill>
                  <a:srgbClr val="FFFF00"/>
                </a:solidFill>
              </a:rPr>
              <a:t>canonical </a:t>
            </a:r>
            <a:r>
              <a:rPr lang="en-US" sz="3600" b="1" i="1" dirty="0" err="1" smtClean="0">
                <a:solidFill>
                  <a:srgbClr val="FFFF00"/>
                </a:solidFill>
              </a:rPr>
              <a:t>autoAbs</a:t>
            </a:r>
            <a:endParaRPr lang="en-US" sz="3600" b="1" i="1" dirty="0" smtClean="0">
              <a:solidFill>
                <a:srgbClr val="FFFF00"/>
              </a:solidFill>
            </a:endParaRPr>
          </a:p>
          <a:p>
            <a:pPr algn="ctr"/>
            <a:r>
              <a:rPr lang="en-US" sz="3200" b="1" dirty="0" smtClean="0">
                <a:solidFill>
                  <a:schemeClr val="bg1"/>
                </a:solidFill>
              </a:rPr>
              <a:t>play </a:t>
            </a:r>
            <a:r>
              <a:rPr lang="en-US" sz="3200" b="1" dirty="0">
                <a:solidFill>
                  <a:schemeClr val="bg1"/>
                </a:solidFill>
              </a:rPr>
              <a:t>neither </a:t>
            </a:r>
            <a:r>
              <a:rPr lang="en-US" sz="3200" b="1" i="1" dirty="0">
                <a:solidFill>
                  <a:srgbClr val="FFFF00"/>
                </a:solidFill>
              </a:rPr>
              <a:t>predictive</a:t>
            </a:r>
            <a:r>
              <a:rPr lang="en-US" sz="3200" b="1" dirty="0">
                <a:solidFill>
                  <a:schemeClr val="bg1"/>
                </a:solidFill>
              </a:rPr>
              <a:t> nor </a:t>
            </a:r>
            <a:r>
              <a:rPr lang="en-US" sz="3200" b="1" i="1" dirty="0">
                <a:solidFill>
                  <a:srgbClr val="FFFF00"/>
                </a:solidFill>
              </a:rPr>
              <a:t>discriminative</a:t>
            </a:r>
            <a:r>
              <a:rPr lang="en-US" sz="3200" b="1" dirty="0">
                <a:solidFill>
                  <a:schemeClr val="bg1"/>
                </a:solidFill>
              </a:rPr>
              <a:t> role to affect the </a:t>
            </a:r>
            <a:r>
              <a:rPr lang="en-US" sz="3200" b="1" i="1" dirty="0">
                <a:solidFill>
                  <a:srgbClr val="FFFF00"/>
                </a:solidFill>
              </a:rPr>
              <a:t>subclinical </a:t>
            </a:r>
            <a:r>
              <a:rPr lang="en-US" sz="3200" b="1" dirty="0">
                <a:solidFill>
                  <a:schemeClr val="bg1"/>
                </a:solidFill>
              </a:rPr>
              <a:t>stage of </a:t>
            </a:r>
            <a:r>
              <a:rPr lang="en-US" sz="3200" b="1" dirty="0" smtClean="0">
                <a:solidFill>
                  <a:schemeClr val="bg1"/>
                </a:solidFill>
              </a:rPr>
              <a:t>MS.</a:t>
            </a:r>
          </a:p>
          <a:p>
            <a:pPr algn="ctr"/>
            <a:endParaRPr lang="en-US" sz="1200" b="1" dirty="0">
              <a:solidFill>
                <a:schemeClr val="bg1"/>
              </a:solidFill>
            </a:endParaRPr>
          </a:p>
          <a:p>
            <a:pPr algn="ctr"/>
            <a:r>
              <a:rPr lang="en-US" sz="3200" b="1" dirty="0" smtClean="0">
                <a:solidFill>
                  <a:schemeClr val="bg1"/>
                </a:solidFill>
              </a:rPr>
              <a:t>Meanwhile,</a:t>
            </a:r>
          </a:p>
          <a:p>
            <a:pPr algn="ctr"/>
            <a:r>
              <a:rPr lang="en-US" sz="3600" b="1" i="1" dirty="0" smtClean="0">
                <a:solidFill>
                  <a:srgbClr val="FFFF00"/>
                </a:solidFill>
              </a:rPr>
              <a:t>sequence-specific Ab-proteases</a:t>
            </a:r>
          </a:p>
          <a:p>
            <a:pPr algn="ctr"/>
            <a:r>
              <a:rPr lang="en-US" sz="3200" b="1" dirty="0" smtClean="0">
                <a:solidFill>
                  <a:schemeClr val="bg1"/>
                </a:solidFill>
              </a:rPr>
              <a:t>have </a:t>
            </a:r>
            <a:r>
              <a:rPr lang="en-US" sz="3200" b="1" dirty="0">
                <a:solidFill>
                  <a:schemeClr val="bg1"/>
                </a:solidFill>
              </a:rPr>
              <a:t>proved to be greatly informative and thus valuable as </a:t>
            </a:r>
            <a:r>
              <a:rPr lang="en-US" sz="3200" b="1" i="1" dirty="0">
                <a:solidFill>
                  <a:srgbClr val="FFFF00"/>
                </a:solidFill>
              </a:rPr>
              <a:t>biomarkers</a:t>
            </a:r>
            <a:r>
              <a:rPr lang="en-US" sz="3200" b="1" dirty="0">
                <a:solidFill>
                  <a:schemeClr val="bg1"/>
                </a:solidFill>
              </a:rPr>
              <a:t> to monitor </a:t>
            </a:r>
            <a:r>
              <a:rPr lang="en-US" sz="3200" b="1" dirty="0" smtClean="0">
                <a:solidFill>
                  <a:schemeClr val="bg1"/>
                </a:solidFill>
              </a:rPr>
              <a:t>MS</a:t>
            </a:r>
          </a:p>
          <a:p>
            <a:pPr algn="ctr"/>
            <a:r>
              <a:rPr lang="en-US" sz="3200" b="1" dirty="0" smtClean="0">
                <a:solidFill>
                  <a:schemeClr val="bg1"/>
                </a:solidFill>
              </a:rPr>
              <a:t>at </a:t>
            </a:r>
            <a:r>
              <a:rPr lang="en-US" sz="3200" b="1" dirty="0">
                <a:solidFill>
                  <a:schemeClr val="bg1"/>
                </a:solidFill>
              </a:rPr>
              <a:t>both </a:t>
            </a:r>
            <a:r>
              <a:rPr lang="en-US" sz="3200" b="1" i="1" dirty="0">
                <a:solidFill>
                  <a:srgbClr val="FFFF00"/>
                </a:solidFill>
              </a:rPr>
              <a:t>subclinical </a:t>
            </a:r>
            <a:r>
              <a:rPr lang="en-US" sz="3200" b="1" dirty="0">
                <a:solidFill>
                  <a:schemeClr val="bg1"/>
                </a:solidFill>
              </a:rPr>
              <a:t>and </a:t>
            </a:r>
            <a:r>
              <a:rPr lang="en-US" sz="3200" b="1" i="1" dirty="0">
                <a:solidFill>
                  <a:srgbClr val="FFFF00"/>
                </a:solidFill>
              </a:rPr>
              <a:t>clinical </a:t>
            </a:r>
            <a:r>
              <a:rPr lang="en-US" sz="3200" b="1" dirty="0" smtClean="0">
                <a:solidFill>
                  <a:schemeClr val="bg1"/>
                </a:solidFill>
              </a:rPr>
              <a:t>stages!</a:t>
            </a:r>
          </a:p>
          <a:p>
            <a:pPr algn="ctr"/>
            <a:endParaRPr lang="en-US" sz="1200" b="1" dirty="0">
              <a:solidFill>
                <a:schemeClr val="bg1"/>
              </a:solidFill>
            </a:endParaRPr>
          </a:p>
          <a:p>
            <a:pPr algn="ctr"/>
            <a:r>
              <a:rPr lang="en-US" sz="3200" b="1" dirty="0" smtClean="0">
                <a:solidFill>
                  <a:schemeClr val="bg1"/>
                </a:solidFill>
              </a:rPr>
              <a:t>Therefore</a:t>
            </a:r>
            <a:r>
              <a:rPr lang="en-US" sz="3200" b="1" dirty="0">
                <a:solidFill>
                  <a:schemeClr val="bg1"/>
                </a:solidFill>
              </a:rPr>
              <a:t>, the proposed </a:t>
            </a:r>
            <a:r>
              <a:rPr lang="en-US" sz="3200" b="1" i="1" dirty="0">
                <a:solidFill>
                  <a:srgbClr val="FFFF00"/>
                </a:solidFill>
              </a:rPr>
              <a:t>predictive</a:t>
            </a:r>
            <a:r>
              <a:rPr lang="en-US" sz="3200" b="1" dirty="0">
                <a:solidFill>
                  <a:schemeClr val="bg1"/>
                </a:solidFill>
              </a:rPr>
              <a:t> value of </a:t>
            </a:r>
            <a:r>
              <a:rPr lang="en-US" sz="3200" b="1" i="1" dirty="0">
                <a:solidFill>
                  <a:srgbClr val="FFFF00"/>
                </a:solidFill>
              </a:rPr>
              <a:t>MBP-targeted Ab-proteases </a:t>
            </a:r>
            <a:r>
              <a:rPr lang="en-US" sz="3200" b="1" dirty="0" smtClean="0">
                <a:solidFill>
                  <a:schemeClr val="bg1"/>
                </a:solidFill>
              </a:rPr>
              <a:t>for</a:t>
            </a:r>
          </a:p>
          <a:p>
            <a:pPr algn="ctr"/>
            <a:r>
              <a:rPr lang="en-US" sz="3200" b="1" dirty="0" smtClean="0">
                <a:solidFill>
                  <a:schemeClr val="bg1"/>
                </a:solidFill>
              </a:rPr>
              <a:t>the </a:t>
            </a:r>
            <a:r>
              <a:rPr lang="en-US" sz="3200" b="1" dirty="0">
                <a:solidFill>
                  <a:schemeClr val="bg1"/>
                </a:solidFill>
              </a:rPr>
              <a:t>development of MS is being </a:t>
            </a:r>
            <a:r>
              <a:rPr lang="en-US" sz="3200" b="1" dirty="0" smtClean="0">
                <a:solidFill>
                  <a:schemeClr val="bg1"/>
                </a:solidFill>
              </a:rPr>
              <a:t>challenged!</a:t>
            </a:r>
            <a:endParaRPr lang="ru-RU" sz="3200" b="1" dirty="0">
              <a:solidFill>
                <a:schemeClr val="bg1"/>
              </a:solidFill>
            </a:endParaRPr>
          </a:p>
        </p:txBody>
      </p:sp>
    </p:spTree>
    <p:extLst>
      <p:ext uri="{BB962C8B-B14F-4D97-AF65-F5344CB8AC3E}">
        <p14:creationId xmlns:p14="http://schemas.microsoft.com/office/powerpoint/2010/main" val="3063841459"/>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3730" name="Заголовок 1"/>
          <p:cNvSpPr>
            <a:spLocks noGrp="1"/>
          </p:cNvSpPr>
          <p:nvPr>
            <p:ph type="title"/>
          </p:nvPr>
        </p:nvSpPr>
        <p:spPr bwMode="auto">
          <a:xfrm>
            <a:off x="107504" y="116632"/>
            <a:ext cx="8928992" cy="1777672"/>
          </a:xfrm>
          <a:solidFill>
            <a:srgbClr val="FFFF00"/>
          </a:solidFill>
          <a:ln>
            <a:solidFill>
              <a:srgbClr val="0070C0"/>
            </a:solidFill>
            <a:miter lim="800000"/>
            <a:headEnd/>
            <a:tailEnd/>
          </a:ln>
        </p:spPr>
        <p:txBody>
          <a:bodyPr vert="horz" wrap="square" lIns="91440" tIns="45720" rIns="91440" bIns="45720" numCol="1" anchor="t" anchorCtr="0" compatLnSpc="1">
            <a:prstTxWarp prst="textNoShape">
              <a:avLst/>
            </a:prstTxWarp>
          </a:bodyPr>
          <a:lstStyle/>
          <a:p>
            <a:r>
              <a:rPr lang="en-US" sz="1800" b="1" dirty="0">
                <a:latin typeface="Arial" pitchFamily="34" charset="0"/>
                <a:cs typeface="Arial" pitchFamily="34" charset="0"/>
              </a:rPr>
              <a:t>So, the activity of Ab-proteases in combination with their sequence-specificity to attack well-defined but separate sets of epitopes to be released from MBP during </a:t>
            </a:r>
            <a:r>
              <a:rPr lang="en-US" sz="1800" b="1" i="1" dirty="0">
                <a:solidFill>
                  <a:srgbClr val="FF0000"/>
                </a:solidFill>
                <a:latin typeface="Arial" pitchFamily="34" charset="0"/>
                <a:cs typeface="Arial" pitchFamily="34" charset="0"/>
              </a:rPr>
              <a:t>Epitope Spreading, </a:t>
            </a:r>
            <a:r>
              <a:rPr lang="en-US" sz="1800" b="1" dirty="0">
                <a:latin typeface="Arial" pitchFamily="34" charset="0"/>
                <a:cs typeface="Arial" pitchFamily="34" charset="0"/>
              </a:rPr>
              <a:t>would confirm a high practical value of Ab-proteases to monitor both </a:t>
            </a:r>
            <a:r>
              <a:rPr lang="en-US" sz="1800" b="1" i="1" dirty="0">
                <a:solidFill>
                  <a:srgbClr val="FF0000"/>
                </a:solidFill>
                <a:latin typeface="Arial" pitchFamily="34" charset="0"/>
                <a:cs typeface="Arial" pitchFamily="34" charset="0"/>
              </a:rPr>
              <a:t>clinical </a:t>
            </a:r>
            <a:r>
              <a:rPr lang="en-US" sz="1800" b="1" dirty="0">
                <a:latin typeface="Arial" pitchFamily="34" charset="0"/>
                <a:cs typeface="Arial" pitchFamily="34" charset="0"/>
              </a:rPr>
              <a:t>and </a:t>
            </a:r>
            <a:r>
              <a:rPr lang="en-US" sz="1800" b="1" i="1" dirty="0">
                <a:solidFill>
                  <a:srgbClr val="FF0000"/>
                </a:solidFill>
                <a:latin typeface="Arial" pitchFamily="34" charset="0"/>
                <a:cs typeface="Arial" pitchFamily="34" charset="0"/>
              </a:rPr>
              <a:t>subclinical</a:t>
            </a:r>
            <a:r>
              <a:rPr lang="en-US" sz="1800" b="1" dirty="0">
                <a:latin typeface="Arial" pitchFamily="34" charset="0"/>
                <a:cs typeface="Arial" pitchFamily="34" charset="0"/>
              </a:rPr>
              <a:t> courses </a:t>
            </a:r>
            <a:r>
              <a:rPr lang="en-US" sz="1800" b="1" dirty="0" smtClean="0">
                <a:latin typeface="Arial" pitchFamily="34" charset="0"/>
                <a:cs typeface="Arial" pitchFamily="34" charset="0"/>
              </a:rPr>
              <a:t>of</a:t>
            </a:r>
            <a:br>
              <a:rPr lang="en-US" sz="1800" b="1" dirty="0" smtClean="0">
                <a:latin typeface="Arial" pitchFamily="34" charset="0"/>
                <a:cs typeface="Arial" pitchFamily="34" charset="0"/>
              </a:rPr>
            </a:br>
            <a:r>
              <a:rPr lang="en-US" sz="1800" b="1" dirty="0" smtClean="0">
                <a:latin typeface="Arial" pitchFamily="34" charset="0"/>
                <a:cs typeface="Arial" pitchFamily="34" charset="0"/>
              </a:rPr>
              <a:t>chronic </a:t>
            </a:r>
            <a:r>
              <a:rPr lang="en-US" sz="1800" b="1" dirty="0">
                <a:latin typeface="Arial" pitchFamily="34" charset="0"/>
                <a:cs typeface="Arial" pitchFamily="34" charset="0"/>
              </a:rPr>
              <a:t>autoimmune </a:t>
            </a:r>
            <a:r>
              <a:rPr lang="en-US" sz="1800" b="1" dirty="0" smtClean="0">
                <a:latin typeface="Arial" pitchFamily="34" charset="0"/>
                <a:cs typeface="Arial" pitchFamily="34" charset="0"/>
              </a:rPr>
              <a:t>inflammation (</a:t>
            </a:r>
            <a:r>
              <a:rPr lang="en-US" sz="1800" b="1" dirty="0" err="1" smtClean="0">
                <a:latin typeface="Arial" pitchFamily="34" charset="0"/>
                <a:cs typeface="Arial" pitchFamily="34" charset="0"/>
              </a:rPr>
              <a:t>eg</a:t>
            </a:r>
            <a:r>
              <a:rPr lang="en-US" sz="1800" b="1" dirty="0" smtClean="0">
                <a:latin typeface="Arial" pitchFamily="34" charset="0"/>
                <a:cs typeface="Arial" pitchFamily="34" charset="0"/>
              </a:rPr>
              <a:t>, MS)</a:t>
            </a:r>
            <a:br>
              <a:rPr lang="en-US" sz="1800" b="1" dirty="0" smtClean="0">
                <a:latin typeface="Arial" pitchFamily="34" charset="0"/>
                <a:cs typeface="Arial" pitchFamily="34" charset="0"/>
              </a:rPr>
            </a:br>
            <a:r>
              <a:rPr lang="en-US" sz="1800" b="1" dirty="0" smtClean="0">
                <a:latin typeface="Arial" pitchFamily="34" charset="0"/>
                <a:cs typeface="Arial" pitchFamily="34" charset="0"/>
              </a:rPr>
              <a:t>to </a:t>
            </a:r>
            <a:r>
              <a:rPr lang="en-US" sz="1800" b="1" i="1" dirty="0">
                <a:solidFill>
                  <a:srgbClr val="FF0000"/>
                </a:solidFill>
                <a:latin typeface="Arial" pitchFamily="34" charset="0"/>
                <a:cs typeface="Arial" pitchFamily="34" charset="0"/>
              </a:rPr>
              <a:t>predict</a:t>
            </a:r>
            <a:r>
              <a:rPr lang="en-US" sz="1800" b="1" dirty="0">
                <a:latin typeface="Arial" pitchFamily="34" charset="0"/>
                <a:cs typeface="Arial" pitchFamily="34" charset="0"/>
              </a:rPr>
              <a:t> the clinical </a:t>
            </a:r>
            <a:r>
              <a:rPr lang="en-US" sz="1800" b="1" dirty="0" smtClean="0">
                <a:latin typeface="Arial" pitchFamily="34" charset="0"/>
                <a:cs typeface="Arial" pitchFamily="34" charset="0"/>
              </a:rPr>
              <a:t>illness!</a:t>
            </a:r>
            <a:endParaRPr lang="ru-RU" sz="1800" b="1" dirty="0" smtClean="0">
              <a:latin typeface="Arial" pitchFamily="34" charset="0"/>
              <a:cs typeface="Arial" pitchFamily="34" charset="0"/>
            </a:endParaRPr>
          </a:p>
        </p:txBody>
      </p:sp>
      <p:pic>
        <p:nvPicPr>
          <p:cNvPr id="4" name="Рисунок 3" descr="slide30.jpg"/>
          <p:cNvPicPr>
            <a:picLocks noChangeAspect="1"/>
          </p:cNvPicPr>
          <p:nvPr/>
        </p:nvPicPr>
        <p:blipFill>
          <a:blip r:embed="rId3" cstate="print"/>
          <a:stretch>
            <a:fillRect/>
          </a:stretch>
        </p:blipFill>
        <p:spPr>
          <a:xfrm>
            <a:off x="107504" y="1937671"/>
            <a:ext cx="8928992" cy="4786346"/>
          </a:xfrm>
          <a:prstGeom prst="rect">
            <a:avLst/>
          </a:prstGeom>
        </p:spPr>
      </p:pic>
      <p:sp>
        <p:nvSpPr>
          <p:cNvPr id="10" name="Заголовок 1"/>
          <p:cNvSpPr txBox="1">
            <a:spLocks/>
          </p:cNvSpPr>
          <p:nvPr/>
        </p:nvSpPr>
        <p:spPr>
          <a:xfrm>
            <a:off x="2000232" y="2714620"/>
            <a:ext cx="1357322" cy="571504"/>
          </a:xfrm>
          <a:prstGeom prst="rect">
            <a:avLst/>
          </a:prstGeom>
          <a:solidFill>
            <a:srgbClr val="FFFF00"/>
          </a:solidFill>
          <a:ln w="12700">
            <a:solidFill>
              <a:schemeClr val="tx1"/>
            </a:solidFill>
          </a:ln>
        </p:spPr>
        <p:txBody>
          <a:bodyPr vert="horz" lIns="91440" tIns="45720" rIns="91440" bIns="45720" rtlCol="0" anchor="ctr">
            <a:normAutofit/>
          </a:bodyPr>
          <a:lstStyle/>
          <a:p>
            <a:pPr algn="ctr"/>
            <a:r>
              <a:rPr lang="en-US" sz="2000" b="1" i="1" dirty="0" smtClean="0">
                <a:solidFill>
                  <a:srgbClr val="FF0000"/>
                </a:solidFill>
                <a:latin typeface="Arial" pitchFamily="34" charset="0"/>
                <a:cs typeface="Arial" pitchFamily="34" charset="0"/>
              </a:rPr>
              <a:t>43-68</a:t>
            </a:r>
            <a:endParaRPr lang="ru-RU" sz="2000" dirty="0" smtClean="0">
              <a:solidFill>
                <a:srgbClr val="FF0000"/>
              </a:solidFill>
              <a:latin typeface="Arial" pitchFamily="34" charset="0"/>
              <a:ea typeface="+mj-ea"/>
              <a:cs typeface="Arial" pitchFamily="34" charset="0"/>
            </a:endParaRPr>
          </a:p>
        </p:txBody>
      </p:sp>
      <p:sp>
        <p:nvSpPr>
          <p:cNvPr id="11" name="Заголовок 1"/>
          <p:cNvSpPr txBox="1">
            <a:spLocks/>
          </p:cNvSpPr>
          <p:nvPr/>
        </p:nvSpPr>
        <p:spPr>
          <a:xfrm>
            <a:off x="2000232" y="3357562"/>
            <a:ext cx="1357322" cy="571504"/>
          </a:xfrm>
          <a:prstGeom prst="rect">
            <a:avLst/>
          </a:prstGeom>
          <a:solidFill>
            <a:srgbClr val="FFFF00"/>
          </a:solidFill>
          <a:ln w="12700">
            <a:solidFill>
              <a:schemeClr val="tx1"/>
            </a:solidFill>
          </a:ln>
        </p:spPr>
        <p:txBody>
          <a:bodyPr vert="horz" lIns="91440" tIns="45720" rIns="91440" bIns="45720" rtlCol="0" anchor="ctr">
            <a:normAutofit/>
          </a:bodyPr>
          <a:lstStyle/>
          <a:p>
            <a:pPr algn="ctr"/>
            <a:r>
              <a:rPr lang="en-US" sz="2000" b="1" i="1" dirty="0" smtClean="0">
                <a:solidFill>
                  <a:srgbClr val="FF0000"/>
                </a:solidFill>
                <a:latin typeface="Arial" pitchFamily="34" charset="0"/>
                <a:cs typeface="Arial" pitchFamily="34" charset="0"/>
              </a:rPr>
              <a:t>146-170</a:t>
            </a:r>
            <a:endParaRPr lang="ru-RU" sz="2000" dirty="0" smtClean="0">
              <a:solidFill>
                <a:srgbClr val="FF0000"/>
              </a:solidFill>
              <a:latin typeface="Arial" pitchFamily="34" charset="0"/>
              <a:ea typeface="+mj-ea"/>
              <a:cs typeface="Arial" pitchFamily="34" charset="0"/>
            </a:endParaRPr>
          </a:p>
        </p:txBody>
      </p:sp>
      <p:sp>
        <p:nvSpPr>
          <p:cNvPr id="12" name="Заголовок 1"/>
          <p:cNvSpPr txBox="1">
            <a:spLocks/>
          </p:cNvSpPr>
          <p:nvPr/>
        </p:nvSpPr>
        <p:spPr bwMode="auto">
          <a:xfrm>
            <a:off x="1352196" y="1894304"/>
            <a:ext cx="2714644" cy="78581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algn="ctr">
              <a:defRPr/>
            </a:pPr>
            <a:r>
              <a:rPr lang="en-US" sz="2000" b="1" dirty="0" smtClean="0">
                <a:solidFill>
                  <a:srgbClr val="FF0000"/>
                </a:solidFill>
                <a:latin typeface="Times New Roman" pitchFamily="18" charset="0"/>
                <a:ea typeface="+mj-ea"/>
                <a:cs typeface="Times New Roman" pitchFamily="18" charset="0"/>
              </a:rPr>
              <a:t>Low-immunogenicity</a:t>
            </a:r>
          </a:p>
          <a:p>
            <a:pPr algn="ctr">
              <a:defRPr/>
            </a:pPr>
            <a:r>
              <a:rPr lang="en-US" sz="2000" b="1" dirty="0" err="1" smtClean="0">
                <a:solidFill>
                  <a:srgbClr val="FF0000"/>
                </a:solidFill>
                <a:latin typeface="Times New Roman" pitchFamily="18" charset="0"/>
                <a:ea typeface="+mj-ea"/>
                <a:cs typeface="Times New Roman" pitchFamily="18" charset="0"/>
              </a:rPr>
              <a:t>epitopes</a:t>
            </a:r>
            <a:r>
              <a:rPr lang="en-US" sz="2000" b="1" dirty="0" smtClean="0">
                <a:solidFill>
                  <a:srgbClr val="FF0000"/>
                </a:solidFill>
                <a:latin typeface="Times New Roman" pitchFamily="18" charset="0"/>
                <a:ea typeface="+mj-ea"/>
                <a:cs typeface="Times New Roman" pitchFamily="18" charset="0"/>
              </a:rPr>
              <a:t/>
            </a:r>
            <a:br>
              <a:rPr lang="en-US" sz="2000" b="1" dirty="0" smtClean="0">
                <a:solidFill>
                  <a:srgbClr val="FF0000"/>
                </a:solidFill>
                <a:latin typeface="Times New Roman" pitchFamily="18" charset="0"/>
                <a:ea typeface="+mj-ea"/>
                <a:cs typeface="Times New Roman" pitchFamily="18" charset="0"/>
              </a:rPr>
            </a:br>
            <a:r>
              <a:rPr lang="en-US" sz="2400" b="1" dirty="0" smtClean="0">
                <a:solidFill>
                  <a:srgbClr val="002060"/>
                </a:solidFill>
                <a:latin typeface="Arial" pitchFamily="34" charset="0"/>
                <a:ea typeface="+mj-ea"/>
                <a:cs typeface="Arial" pitchFamily="34" charset="0"/>
              </a:rPr>
              <a:t/>
            </a:r>
            <a:br>
              <a:rPr lang="en-US" sz="2400" b="1" dirty="0" smtClean="0">
                <a:solidFill>
                  <a:srgbClr val="002060"/>
                </a:solidFill>
                <a:latin typeface="Arial" pitchFamily="34" charset="0"/>
                <a:ea typeface="+mj-ea"/>
                <a:cs typeface="Arial" pitchFamily="34" charset="0"/>
              </a:rPr>
            </a:br>
            <a:endParaRPr lang="ru-RU" sz="2000" b="1" dirty="0" smtClean="0">
              <a:solidFill>
                <a:srgbClr val="002060"/>
              </a:solidFill>
              <a:latin typeface="Arial" pitchFamily="34" charset="0"/>
              <a:ea typeface="+mj-ea"/>
              <a:cs typeface="Arial" pitchFamily="34" charset="0"/>
            </a:endParaRPr>
          </a:p>
        </p:txBody>
      </p:sp>
      <p:sp>
        <p:nvSpPr>
          <p:cNvPr id="13" name="Стрелка вниз 12"/>
          <p:cNvSpPr/>
          <p:nvPr/>
        </p:nvSpPr>
        <p:spPr>
          <a:xfrm>
            <a:off x="2428860" y="4000504"/>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TextBox 1"/>
          <p:cNvSpPr txBox="1"/>
          <p:nvPr/>
        </p:nvSpPr>
        <p:spPr>
          <a:xfrm>
            <a:off x="333598" y="5728644"/>
            <a:ext cx="2203632" cy="954107"/>
          </a:xfrm>
          <a:prstGeom prst="rect">
            <a:avLst/>
          </a:prstGeom>
          <a:solidFill>
            <a:srgbClr val="00B050"/>
          </a:solidFill>
        </p:spPr>
        <p:txBody>
          <a:bodyPr wrap="square" rtlCol="0">
            <a:spAutoFit/>
          </a:bodyPr>
          <a:lstStyle/>
          <a:p>
            <a:pPr algn="ctr"/>
            <a:r>
              <a:rPr lang="en-US" sz="2800" b="1" dirty="0" smtClean="0">
                <a:solidFill>
                  <a:prstClr val="white"/>
                </a:solidFill>
              </a:rPr>
              <a:t>Types of</a:t>
            </a:r>
          </a:p>
          <a:p>
            <a:pPr algn="ctr"/>
            <a:r>
              <a:rPr lang="en-US" sz="2800" b="1" dirty="0" smtClean="0">
                <a:solidFill>
                  <a:prstClr val="white"/>
                </a:solidFill>
              </a:rPr>
              <a:t>MS courses</a:t>
            </a:r>
            <a:endParaRPr lang="ru-RU" sz="2800" b="1" dirty="0">
              <a:solidFill>
                <a:prstClr val="white"/>
              </a:solidFill>
            </a:endParaRPr>
          </a:p>
        </p:txBody>
      </p:sp>
      <p:sp>
        <p:nvSpPr>
          <p:cNvPr id="9" name="TextBox 8"/>
          <p:cNvSpPr txBox="1"/>
          <p:nvPr/>
        </p:nvSpPr>
        <p:spPr>
          <a:xfrm>
            <a:off x="2671176" y="5733256"/>
            <a:ext cx="2304256" cy="523220"/>
          </a:xfrm>
          <a:prstGeom prst="rect">
            <a:avLst/>
          </a:prstGeom>
          <a:solidFill>
            <a:srgbClr val="002060"/>
          </a:solidFill>
        </p:spPr>
        <p:txBody>
          <a:bodyPr wrap="square" rtlCol="0">
            <a:spAutoFit/>
          </a:bodyPr>
          <a:lstStyle/>
          <a:p>
            <a:pPr algn="ctr"/>
            <a:r>
              <a:rPr lang="en-US" sz="2800" b="1" dirty="0" smtClean="0">
                <a:solidFill>
                  <a:srgbClr val="FFFF00"/>
                </a:solidFill>
              </a:rPr>
              <a:t>Remission</a:t>
            </a:r>
            <a:endParaRPr lang="ru-RU" sz="2800" b="1" dirty="0">
              <a:solidFill>
                <a:srgbClr val="FFFF00"/>
              </a:solidFill>
            </a:endParaRPr>
          </a:p>
        </p:txBody>
      </p:sp>
      <p:sp>
        <p:nvSpPr>
          <p:cNvPr id="14" name="TextBox 13"/>
          <p:cNvSpPr txBox="1"/>
          <p:nvPr/>
        </p:nvSpPr>
        <p:spPr>
          <a:xfrm>
            <a:off x="5013358" y="5753945"/>
            <a:ext cx="2880320" cy="523220"/>
          </a:xfrm>
          <a:prstGeom prst="rect">
            <a:avLst/>
          </a:prstGeom>
          <a:solidFill>
            <a:srgbClr val="002060"/>
          </a:solidFill>
        </p:spPr>
        <p:txBody>
          <a:bodyPr wrap="square" rtlCol="0">
            <a:spAutoFit/>
          </a:bodyPr>
          <a:lstStyle/>
          <a:p>
            <a:pPr algn="ctr"/>
            <a:r>
              <a:rPr lang="en-US" sz="2800" b="1" dirty="0" smtClean="0">
                <a:solidFill>
                  <a:srgbClr val="FFFF00"/>
                </a:solidFill>
              </a:rPr>
              <a:t>Exacerbations</a:t>
            </a:r>
            <a:endParaRPr lang="ru-RU" sz="2800" b="1" dirty="0">
              <a:solidFill>
                <a:srgbClr val="FFFF00"/>
              </a:solidFill>
            </a:endParaRPr>
          </a:p>
        </p:txBody>
      </p:sp>
      <p:sp>
        <p:nvSpPr>
          <p:cNvPr id="15" name="Заголовок 1"/>
          <p:cNvSpPr txBox="1">
            <a:spLocks/>
          </p:cNvSpPr>
          <p:nvPr/>
        </p:nvSpPr>
        <p:spPr bwMode="auto">
          <a:xfrm>
            <a:off x="4427984" y="1928802"/>
            <a:ext cx="2714644" cy="785818"/>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pPr algn="ctr">
              <a:defRPr/>
            </a:pPr>
            <a:r>
              <a:rPr lang="en-US" sz="2000" b="1" dirty="0" smtClean="0">
                <a:solidFill>
                  <a:srgbClr val="FF0000"/>
                </a:solidFill>
                <a:latin typeface="Times New Roman" pitchFamily="18" charset="0"/>
                <a:ea typeface="+mj-ea"/>
                <a:cs typeface="Times New Roman" pitchFamily="18" charset="0"/>
              </a:rPr>
              <a:t>High-immunogenicity</a:t>
            </a:r>
          </a:p>
          <a:p>
            <a:pPr algn="ctr">
              <a:defRPr/>
            </a:pPr>
            <a:r>
              <a:rPr lang="en-US" sz="2000" b="1" dirty="0" err="1" smtClean="0">
                <a:solidFill>
                  <a:srgbClr val="FF0000"/>
                </a:solidFill>
                <a:latin typeface="Times New Roman" pitchFamily="18" charset="0"/>
                <a:ea typeface="+mj-ea"/>
                <a:cs typeface="Times New Roman" pitchFamily="18" charset="0"/>
              </a:rPr>
              <a:t>epitopes</a:t>
            </a:r>
            <a:r>
              <a:rPr lang="en-US" sz="2000" b="1" dirty="0" smtClean="0">
                <a:solidFill>
                  <a:srgbClr val="FF0000"/>
                </a:solidFill>
                <a:latin typeface="Times New Roman" pitchFamily="18" charset="0"/>
                <a:ea typeface="+mj-ea"/>
                <a:cs typeface="Times New Roman" pitchFamily="18" charset="0"/>
              </a:rPr>
              <a:t/>
            </a:r>
            <a:br>
              <a:rPr lang="en-US" sz="2000" b="1" dirty="0" smtClean="0">
                <a:solidFill>
                  <a:srgbClr val="FF0000"/>
                </a:solidFill>
                <a:latin typeface="Times New Roman" pitchFamily="18" charset="0"/>
                <a:ea typeface="+mj-ea"/>
                <a:cs typeface="Times New Roman" pitchFamily="18" charset="0"/>
              </a:rPr>
            </a:br>
            <a:r>
              <a:rPr lang="en-US" sz="2400" b="1" dirty="0" smtClean="0">
                <a:solidFill>
                  <a:srgbClr val="002060"/>
                </a:solidFill>
                <a:latin typeface="Arial" pitchFamily="34" charset="0"/>
                <a:ea typeface="+mj-ea"/>
                <a:cs typeface="Arial" pitchFamily="34" charset="0"/>
              </a:rPr>
              <a:t/>
            </a:r>
            <a:br>
              <a:rPr lang="en-US" sz="2400" b="1" dirty="0" smtClean="0">
                <a:solidFill>
                  <a:srgbClr val="002060"/>
                </a:solidFill>
                <a:latin typeface="Arial" pitchFamily="34" charset="0"/>
                <a:ea typeface="+mj-ea"/>
                <a:cs typeface="Arial" pitchFamily="34" charset="0"/>
              </a:rPr>
            </a:br>
            <a:endParaRPr lang="ru-RU" sz="2000" b="1" dirty="0" smtClean="0">
              <a:solidFill>
                <a:srgbClr val="002060"/>
              </a:solidFill>
              <a:latin typeface="Arial" pitchFamily="34" charset="0"/>
              <a:ea typeface="+mj-ea"/>
              <a:cs typeface="Arial" pitchFamily="34" charset="0"/>
            </a:endParaRPr>
          </a:p>
        </p:txBody>
      </p:sp>
      <p:sp>
        <p:nvSpPr>
          <p:cNvPr id="17" name="Заголовок 1"/>
          <p:cNvSpPr txBox="1">
            <a:spLocks/>
          </p:cNvSpPr>
          <p:nvPr/>
        </p:nvSpPr>
        <p:spPr>
          <a:xfrm>
            <a:off x="5171855" y="2786058"/>
            <a:ext cx="1036437" cy="500066"/>
          </a:xfrm>
          <a:prstGeom prst="rect">
            <a:avLst/>
          </a:prstGeom>
          <a:solidFill>
            <a:srgbClr val="CCFFFF"/>
          </a:solidFill>
          <a:ln w="12700">
            <a:solidFill>
              <a:schemeClr val="tx1"/>
            </a:solidFill>
          </a:ln>
        </p:spPr>
        <p:txBody>
          <a:bodyPr vert="horz" lIns="91440" tIns="45720" rIns="91440" bIns="45720" rtlCol="0" anchor="ctr">
            <a:normAutofit/>
          </a:bodyPr>
          <a:lstStyle/>
          <a:p>
            <a:pPr algn="ctr"/>
            <a:r>
              <a:rPr lang="en-US" sz="1600" b="1" i="1" dirty="0" smtClean="0">
                <a:solidFill>
                  <a:srgbClr val="FF0000"/>
                </a:solidFill>
                <a:latin typeface="Arial" pitchFamily="34" charset="0"/>
                <a:cs typeface="Arial" pitchFamily="34" charset="0"/>
              </a:rPr>
              <a:t>43-170</a:t>
            </a:r>
            <a:endParaRPr lang="ru-RU" sz="1600" dirty="0" smtClean="0">
              <a:solidFill>
                <a:srgbClr val="FF0000"/>
              </a:solidFill>
              <a:latin typeface="Arial" pitchFamily="34" charset="0"/>
              <a:ea typeface="+mj-ea"/>
              <a:cs typeface="Arial" pitchFamily="34" charset="0"/>
            </a:endParaRPr>
          </a:p>
        </p:txBody>
      </p:sp>
      <p:sp>
        <p:nvSpPr>
          <p:cNvPr id="18" name="Заголовок 1"/>
          <p:cNvSpPr txBox="1">
            <a:spLocks/>
          </p:cNvSpPr>
          <p:nvPr/>
        </p:nvSpPr>
        <p:spPr>
          <a:xfrm>
            <a:off x="5642138" y="3393281"/>
            <a:ext cx="1036437" cy="500066"/>
          </a:xfrm>
          <a:prstGeom prst="rect">
            <a:avLst/>
          </a:prstGeom>
          <a:solidFill>
            <a:srgbClr val="CCFFFF"/>
          </a:solidFill>
          <a:ln w="12700">
            <a:solidFill>
              <a:schemeClr val="tx1"/>
            </a:solidFill>
          </a:ln>
        </p:spPr>
        <p:txBody>
          <a:bodyPr vert="horz" lIns="91440" tIns="45720" rIns="91440" bIns="45720" rtlCol="0" anchor="ctr">
            <a:normAutofit/>
          </a:bodyPr>
          <a:lstStyle/>
          <a:p>
            <a:pPr algn="ctr"/>
            <a:r>
              <a:rPr lang="en-US" sz="1600" b="1" i="1" dirty="0" smtClean="0">
                <a:solidFill>
                  <a:srgbClr val="FF0000"/>
                </a:solidFill>
                <a:latin typeface="Arial" pitchFamily="34" charset="0"/>
                <a:cs typeface="Arial" pitchFamily="34" charset="0"/>
              </a:rPr>
              <a:t>82-98</a:t>
            </a:r>
            <a:endParaRPr lang="ru-RU" sz="1600" dirty="0" smtClean="0">
              <a:solidFill>
                <a:srgbClr val="FF0000"/>
              </a:solidFill>
              <a:latin typeface="Arial" pitchFamily="34" charset="0"/>
              <a:ea typeface="+mj-ea"/>
              <a:cs typeface="Arial" pitchFamily="34" charset="0"/>
            </a:endParaRPr>
          </a:p>
        </p:txBody>
      </p:sp>
      <p:sp>
        <p:nvSpPr>
          <p:cNvPr id="19" name="Заголовок 1"/>
          <p:cNvSpPr txBox="1">
            <a:spLocks/>
          </p:cNvSpPr>
          <p:nvPr/>
        </p:nvSpPr>
        <p:spPr>
          <a:xfrm>
            <a:off x="4485829" y="3393281"/>
            <a:ext cx="1036437" cy="500066"/>
          </a:xfrm>
          <a:prstGeom prst="rect">
            <a:avLst/>
          </a:prstGeom>
          <a:solidFill>
            <a:srgbClr val="CCFFFF"/>
          </a:solidFill>
          <a:ln w="12700">
            <a:solidFill>
              <a:schemeClr val="tx1"/>
            </a:solidFill>
          </a:ln>
        </p:spPr>
        <p:txBody>
          <a:bodyPr vert="horz" lIns="91440" tIns="45720" rIns="91440" bIns="45720" rtlCol="0" anchor="ctr">
            <a:normAutofit/>
          </a:bodyPr>
          <a:lstStyle/>
          <a:p>
            <a:pPr algn="ctr"/>
            <a:r>
              <a:rPr lang="en-US" sz="1600" b="1" i="1" dirty="0" smtClean="0">
                <a:solidFill>
                  <a:srgbClr val="FF0000"/>
                </a:solidFill>
                <a:latin typeface="Arial" pitchFamily="34" charset="0"/>
                <a:cs typeface="Arial" pitchFamily="34" charset="0"/>
              </a:rPr>
              <a:t>81-103</a:t>
            </a:r>
            <a:endParaRPr lang="ru-RU" sz="1600" dirty="0" smtClean="0">
              <a:solidFill>
                <a:srgbClr val="FF0000"/>
              </a:solidFill>
              <a:latin typeface="Arial" pitchFamily="34" charset="0"/>
              <a:ea typeface="+mj-ea"/>
              <a:cs typeface="Arial" pitchFamily="34" charset="0"/>
            </a:endParaRPr>
          </a:p>
        </p:txBody>
      </p:sp>
      <p:sp>
        <p:nvSpPr>
          <p:cNvPr id="20" name="TextBox 19"/>
          <p:cNvSpPr txBox="1"/>
          <p:nvPr/>
        </p:nvSpPr>
        <p:spPr>
          <a:xfrm>
            <a:off x="2699791" y="6312809"/>
            <a:ext cx="2304256" cy="400110"/>
          </a:xfrm>
          <a:prstGeom prst="rect">
            <a:avLst/>
          </a:prstGeom>
          <a:solidFill>
            <a:srgbClr val="C00000"/>
          </a:solidFill>
        </p:spPr>
        <p:txBody>
          <a:bodyPr wrap="square" rtlCol="0">
            <a:spAutoFit/>
          </a:bodyPr>
          <a:lstStyle/>
          <a:p>
            <a:pPr algn="ctr"/>
            <a:r>
              <a:rPr lang="en-US" sz="2000" b="1" dirty="0" smtClean="0">
                <a:solidFill>
                  <a:srgbClr val="FFFF00"/>
                </a:solidFill>
              </a:rPr>
              <a:t>Progression</a:t>
            </a:r>
            <a:endParaRPr lang="ru-RU" sz="2000" b="1" dirty="0">
              <a:solidFill>
                <a:srgbClr val="FFFF00"/>
              </a:solidFill>
            </a:endParaRPr>
          </a:p>
        </p:txBody>
      </p:sp>
      <p:sp>
        <p:nvSpPr>
          <p:cNvPr id="21" name="TextBox 20"/>
          <p:cNvSpPr txBox="1"/>
          <p:nvPr/>
        </p:nvSpPr>
        <p:spPr>
          <a:xfrm>
            <a:off x="5056164" y="6341378"/>
            <a:ext cx="2304256" cy="400110"/>
          </a:xfrm>
          <a:prstGeom prst="rect">
            <a:avLst/>
          </a:prstGeom>
          <a:solidFill>
            <a:srgbClr val="C00000"/>
          </a:solidFill>
        </p:spPr>
        <p:txBody>
          <a:bodyPr wrap="square" rtlCol="0">
            <a:spAutoFit/>
          </a:bodyPr>
          <a:lstStyle/>
          <a:p>
            <a:pPr algn="ctr"/>
            <a:r>
              <a:rPr lang="en-US" sz="2000" b="1" dirty="0" err="1" smtClean="0">
                <a:solidFill>
                  <a:srgbClr val="FFFF00"/>
                </a:solidFill>
              </a:rPr>
              <a:t>Stabilzation</a:t>
            </a:r>
            <a:endParaRPr lang="ru-RU" sz="2000" b="1" dirty="0">
              <a:solidFill>
                <a:srgbClr val="FFFF00"/>
              </a:solidFill>
            </a:endParaRPr>
          </a:p>
        </p:txBody>
      </p:sp>
    </p:spTree>
    <p:extLst>
      <p:ext uri="{BB962C8B-B14F-4D97-AF65-F5344CB8AC3E}">
        <p14:creationId xmlns:p14="http://schemas.microsoft.com/office/powerpoint/2010/main" val="477769975"/>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Прямоугольник 2"/>
          <p:cNvSpPr/>
          <p:nvPr/>
        </p:nvSpPr>
        <p:spPr>
          <a:xfrm>
            <a:off x="179512" y="188640"/>
            <a:ext cx="8712968" cy="6617196"/>
          </a:xfrm>
          <a:prstGeom prst="rect">
            <a:avLst/>
          </a:prstGeom>
          <a:solidFill>
            <a:srgbClr val="660033"/>
          </a:solidFill>
        </p:spPr>
        <p:txBody>
          <a:bodyPr wrap="square">
            <a:spAutoFit/>
          </a:bodyPr>
          <a:lstStyle/>
          <a:p>
            <a:pPr algn="ctr"/>
            <a:r>
              <a:rPr lang="en-US" sz="2800" b="1" dirty="0">
                <a:solidFill>
                  <a:schemeClr val="bg1"/>
                </a:solidFill>
              </a:rPr>
              <a:t>The primary translational potential of this knowledge is in </a:t>
            </a:r>
            <a:r>
              <a:rPr lang="en-US" sz="2800" b="1" dirty="0" smtClean="0">
                <a:solidFill>
                  <a:schemeClr val="bg1"/>
                </a:solidFill>
              </a:rPr>
              <a:t>the</a:t>
            </a:r>
          </a:p>
          <a:p>
            <a:pPr algn="ctr"/>
            <a:r>
              <a:rPr lang="en-US" sz="4000" b="1" i="1" dirty="0" smtClean="0">
                <a:solidFill>
                  <a:srgbClr val="FFFF00"/>
                </a:solidFill>
              </a:rPr>
              <a:t>rational </a:t>
            </a:r>
            <a:r>
              <a:rPr lang="en-US" sz="4000" b="1" i="1" dirty="0">
                <a:solidFill>
                  <a:srgbClr val="FFFF00"/>
                </a:solidFill>
              </a:rPr>
              <a:t>design of new </a:t>
            </a:r>
            <a:r>
              <a:rPr lang="en-US" sz="4000" b="1" i="1" dirty="0" smtClean="0">
                <a:solidFill>
                  <a:srgbClr val="FFFF00"/>
                </a:solidFill>
              </a:rPr>
              <a:t>therapeutics</a:t>
            </a:r>
          </a:p>
          <a:p>
            <a:pPr algn="ctr"/>
            <a:r>
              <a:rPr lang="en-US" sz="2800" b="1" dirty="0" smtClean="0">
                <a:solidFill>
                  <a:schemeClr val="bg1"/>
                </a:solidFill>
              </a:rPr>
              <a:t>to </a:t>
            </a:r>
            <a:r>
              <a:rPr lang="en-US" sz="2800" b="1" dirty="0">
                <a:solidFill>
                  <a:schemeClr val="bg1"/>
                </a:solidFill>
              </a:rPr>
              <a:t>exploit the role of </a:t>
            </a:r>
            <a:r>
              <a:rPr lang="en-US" sz="2800" b="1" dirty="0" smtClean="0">
                <a:solidFill>
                  <a:schemeClr val="bg1"/>
                </a:solidFill>
              </a:rPr>
              <a:t>the </a:t>
            </a:r>
            <a:r>
              <a:rPr lang="en-US" sz="2800" b="1" dirty="0">
                <a:solidFill>
                  <a:schemeClr val="bg1"/>
                </a:solidFill>
              </a:rPr>
              <a:t>key pathways in influencing </a:t>
            </a:r>
            <a:r>
              <a:rPr lang="en-US" sz="2800" b="1" dirty="0" smtClean="0">
                <a:solidFill>
                  <a:schemeClr val="bg1"/>
                </a:solidFill>
              </a:rPr>
              <a:t>disease.</a:t>
            </a:r>
          </a:p>
          <a:p>
            <a:pPr algn="ctr"/>
            <a:endParaRPr lang="en-US" sz="2400" b="1" dirty="0">
              <a:solidFill>
                <a:schemeClr val="bg1"/>
              </a:solidFill>
            </a:endParaRPr>
          </a:p>
          <a:p>
            <a:pPr algn="ctr"/>
            <a:r>
              <a:rPr lang="en-US" sz="2800" b="1" dirty="0" smtClean="0">
                <a:solidFill>
                  <a:schemeClr val="bg1"/>
                </a:solidFill>
              </a:rPr>
              <a:t>In </a:t>
            </a:r>
            <a:r>
              <a:rPr lang="en-US" sz="2800" b="1" dirty="0">
                <a:solidFill>
                  <a:schemeClr val="bg1"/>
                </a:solidFill>
              </a:rPr>
              <a:t>this </a:t>
            </a:r>
            <a:r>
              <a:rPr lang="en-US" sz="2800" b="1" dirty="0" smtClean="0">
                <a:solidFill>
                  <a:schemeClr val="bg1"/>
                </a:solidFill>
              </a:rPr>
              <a:t>sense </a:t>
            </a:r>
            <a:r>
              <a:rPr lang="en-US" sz="2800" b="1" dirty="0">
                <a:solidFill>
                  <a:schemeClr val="bg1"/>
                </a:solidFill>
              </a:rPr>
              <a:t>and in terms of </a:t>
            </a:r>
            <a:r>
              <a:rPr lang="en-US" sz="2800" b="1" dirty="0" smtClean="0">
                <a:solidFill>
                  <a:schemeClr val="bg1"/>
                </a:solidFill>
              </a:rPr>
              <a:t>PPPM,</a:t>
            </a:r>
          </a:p>
          <a:p>
            <a:pPr algn="ctr"/>
            <a:r>
              <a:rPr lang="en-US" sz="4000" b="1" i="1" dirty="0" smtClean="0">
                <a:solidFill>
                  <a:srgbClr val="FFFF00"/>
                </a:solidFill>
              </a:rPr>
              <a:t>Ab-proteases </a:t>
            </a:r>
            <a:r>
              <a:rPr lang="en-US" sz="4000" b="1" i="1" dirty="0">
                <a:solidFill>
                  <a:srgbClr val="FFFF00"/>
                </a:solidFill>
              </a:rPr>
              <a:t>can be </a:t>
            </a:r>
            <a:r>
              <a:rPr lang="en-US" sz="4000" b="1" i="1" dirty="0" smtClean="0">
                <a:solidFill>
                  <a:srgbClr val="FFFF00"/>
                </a:solidFill>
              </a:rPr>
              <a:t>programmed</a:t>
            </a:r>
          </a:p>
          <a:p>
            <a:pPr algn="ctr"/>
            <a:r>
              <a:rPr lang="en-US" sz="2800" b="1" dirty="0" smtClean="0">
                <a:solidFill>
                  <a:schemeClr val="bg1"/>
                </a:solidFill>
              </a:rPr>
              <a:t>and</a:t>
            </a:r>
          </a:p>
          <a:p>
            <a:pPr algn="ctr"/>
            <a:r>
              <a:rPr lang="en-US" sz="4000" b="1" i="1" dirty="0" smtClean="0">
                <a:solidFill>
                  <a:srgbClr val="FFFF00"/>
                </a:solidFill>
              </a:rPr>
              <a:t>re-programmed</a:t>
            </a:r>
            <a:endParaRPr lang="en-US" sz="4000" b="1" dirty="0">
              <a:solidFill>
                <a:schemeClr val="bg1"/>
              </a:solidFill>
            </a:endParaRPr>
          </a:p>
          <a:p>
            <a:pPr algn="ctr"/>
            <a:r>
              <a:rPr lang="en-US" sz="2800" b="1" dirty="0" smtClean="0">
                <a:solidFill>
                  <a:schemeClr val="bg1"/>
                </a:solidFill>
              </a:rPr>
              <a:t>to </a:t>
            </a:r>
            <a:r>
              <a:rPr lang="en-US" sz="2800" b="1" dirty="0">
                <a:solidFill>
                  <a:schemeClr val="bg1"/>
                </a:solidFill>
              </a:rPr>
              <a:t>suit the needs of the body metabolism </a:t>
            </a:r>
            <a:r>
              <a:rPr lang="en-US" sz="2800" b="1" dirty="0" smtClean="0">
                <a:solidFill>
                  <a:schemeClr val="bg1"/>
                </a:solidFill>
              </a:rPr>
              <a:t>or</a:t>
            </a:r>
          </a:p>
          <a:p>
            <a:pPr algn="ctr"/>
            <a:r>
              <a:rPr lang="en-US" sz="2800" b="1" dirty="0" smtClean="0">
                <a:solidFill>
                  <a:schemeClr val="bg1"/>
                </a:solidFill>
              </a:rPr>
              <a:t>could </a:t>
            </a:r>
            <a:r>
              <a:rPr lang="en-US" sz="2800" b="1" dirty="0">
                <a:solidFill>
                  <a:schemeClr val="bg1"/>
                </a:solidFill>
              </a:rPr>
              <a:t>be designed for the development of principally new </a:t>
            </a:r>
            <a:r>
              <a:rPr lang="en-US" sz="2800" b="1" dirty="0" smtClean="0">
                <a:solidFill>
                  <a:schemeClr val="bg1"/>
                </a:solidFill>
              </a:rPr>
              <a:t>catalysts</a:t>
            </a:r>
          </a:p>
          <a:p>
            <a:pPr algn="ctr"/>
            <a:r>
              <a:rPr lang="en-US" sz="2800" b="1" dirty="0" smtClean="0">
                <a:solidFill>
                  <a:schemeClr val="bg1"/>
                </a:solidFill>
              </a:rPr>
              <a:t>with </a:t>
            </a:r>
            <a:r>
              <a:rPr lang="en-US" sz="2800" b="1" dirty="0">
                <a:solidFill>
                  <a:schemeClr val="bg1"/>
                </a:solidFill>
              </a:rPr>
              <a:t>no natural </a:t>
            </a:r>
            <a:r>
              <a:rPr lang="en-US" sz="2800" b="1" dirty="0" smtClean="0">
                <a:solidFill>
                  <a:schemeClr val="bg1"/>
                </a:solidFill>
              </a:rPr>
              <a:t>counterparts</a:t>
            </a:r>
            <a:endParaRPr lang="ru-RU" sz="2800" b="1" dirty="0">
              <a:solidFill>
                <a:schemeClr val="bg1"/>
              </a:solidFill>
            </a:endParaRPr>
          </a:p>
        </p:txBody>
      </p:sp>
    </p:spTree>
    <p:extLst>
      <p:ext uri="{BB962C8B-B14F-4D97-AF65-F5344CB8AC3E}">
        <p14:creationId xmlns:p14="http://schemas.microsoft.com/office/powerpoint/2010/main" val="1731001963"/>
      </p:ext>
    </p:extLst>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457200" y="274638"/>
            <a:ext cx="8229600" cy="1582737"/>
          </a:xfrm>
          <a:solidFill>
            <a:srgbClr val="C00000"/>
          </a:solidFill>
          <a:ln w="12700">
            <a:solidFill>
              <a:srgbClr val="FFFF00"/>
            </a:solidFill>
          </a:ln>
        </p:spPr>
        <p:txBody>
          <a:bodyPr/>
          <a:lstStyle/>
          <a:p>
            <a:r>
              <a:rPr lang="en-US" sz="3200" b="1" smtClean="0">
                <a:solidFill>
                  <a:srgbClr val="FFFF00"/>
                </a:solidFill>
                <a:latin typeface="Arial" charset="0"/>
                <a:cs typeface="Arial" charset="0"/>
              </a:rPr>
              <a:t>Autoantibodies  as biopredictors of specific disease manifestations in SLE</a:t>
            </a:r>
            <a:endParaRPr lang="ru-RU" sz="3200" b="1" smtClean="0">
              <a:solidFill>
                <a:srgbClr val="FFFF00"/>
              </a:solidFill>
              <a:latin typeface="Arial" charset="0"/>
              <a:cs typeface="Arial" charset="0"/>
            </a:endParaRPr>
          </a:p>
        </p:txBody>
      </p:sp>
      <p:pic>
        <p:nvPicPr>
          <p:cNvPr id="55299" name="Picture 2"/>
          <p:cNvPicPr>
            <a:picLocks noChangeAspect="1" noChangeArrowheads="1"/>
          </p:cNvPicPr>
          <p:nvPr/>
        </p:nvPicPr>
        <p:blipFill>
          <a:blip r:embed="rId2"/>
          <a:srcRect/>
          <a:stretch>
            <a:fillRect/>
          </a:stretch>
        </p:blipFill>
        <p:spPr bwMode="auto">
          <a:xfrm>
            <a:off x="285750" y="2071688"/>
            <a:ext cx="8643938" cy="3786187"/>
          </a:xfrm>
          <a:prstGeom prst="rect">
            <a:avLst/>
          </a:prstGeom>
          <a:noFill/>
          <a:ln w="28575">
            <a:solidFill>
              <a:srgbClr val="FFFF00"/>
            </a:solidFill>
            <a:miter lim="800000"/>
            <a:headEnd/>
            <a:tailEnd/>
          </a:ln>
        </p:spPr>
      </p:pic>
      <p:pic>
        <p:nvPicPr>
          <p:cNvPr id="55300" name="Picture 3"/>
          <p:cNvPicPr>
            <a:picLocks noChangeAspect="1" noChangeArrowheads="1"/>
          </p:cNvPicPr>
          <p:nvPr/>
        </p:nvPicPr>
        <p:blipFill>
          <a:blip r:embed="rId3"/>
          <a:srcRect/>
          <a:stretch>
            <a:fillRect/>
          </a:stretch>
        </p:blipFill>
        <p:spPr bwMode="auto">
          <a:xfrm>
            <a:off x="357188" y="6000750"/>
            <a:ext cx="6362700" cy="642938"/>
          </a:xfrm>
          <a:prstGeom prst="rect">
            <a:avLst/>
          </a:prstGeom>
          <a:solidFill>
            <a:srgbClr val="C00000"/>
          </a:solidFill>
          <a:ln w="28575">
            <a:solidFill>
              <a:schemeClr val="tx1"/>
            </a:solidFill>
            <a:miter lim="800000"/>
            <a:headEnd/>
            <a:tailEnd/>
          </a:ln>
        </p:spPr>
      </p:pic>
      <p:sp>
        <p:nvSpPr>
          <p:cNvPr id="5" name="Прямоугольник 4"/>
          <p:cNvSpPr/>
          <p:nvPr/>
        </p:nvSpPr>
        <p:spPr>
          <a:xfrm>
            <a:off x="6858000" y="6072188"/>
            <a:ext cx="2071688"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i="1" dirty="0">
                <a:solidFill>
                  <a:srgbClr val="FFFF00"/>
                </a:solidFill>
                <a:latin typeface="Times New Roman" pitchFamily="18" charset="0"/>
                <a:cs typeface="Times New Roman" pitchFamily="18" charset="0"/>
              </a:rPr>
              <a:t>from Y. </a:t>
            </a:r>
            <a:r>
              <a:rPr lang="en-US" b="1" i="1" dirty="0" err="1">
                <a:solidFill>
                  <a:srgbClr val="FFFF00"/>
                </a:solidFill>
                <a:latin typeface="Times New Roman" pitchFamily="18" charset="0"/>
                <a:cs typeface="Times New Roman" pitchFamily="18" charset="0"/>
              </a:rPr>
              <a:t>Shoenfeld</a:t>
            </a:r>
            <a:endParaRPr lang="ru-RU"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89093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Прямоугольник 2"/>
          <p:cNvSpPr/>
          <p:nvPr/>
        </p:nvSpPr>
        <p:spPr>
          <a:xfrm>
            <a:off x="179512" y="188640"/>
            <a:ext cx="8712968" cy="6463308"/>
          </a:xfrm>
          <a:prstGeom prst="rect">
            <a:avLst/>
          </a:prstGeom>
          <a:solidFill>
            <a:srgbClr val="660033"/>
          </a:solidFill>
        </p:spPr>
        <p:txBody>
          <a:bodyPr wrap="square">
            <a:spAutoFit/>
          </a:bodyPr>
          <a:lstStyle/>
          <a:p>
            <a:pPr algn="ctr"/>
            <a:r>
              <a:rPr lang="en-US" sz="4400" b="1" dirty="0" smtClean="0">
                <a:solidFill>
                  <a:schemeClr val="bg1"/>
                </a:solidFill>
              </a:rPr>
              <a:t> </a:t>
            </a:r>
            <a:r>
              <a:rPr lang="en-US" sz="4000" b="1" dirty="0">
                <a:solidFill>
                  <a:schemeClr val="bg1"/>
                </a:solidFill>
              </a:rPr>
              <a:t>Of tremendous </a:t>
            </a:r>
            <a:r>
              <a:rPr lang="en-US" sz="4000" b="1" dirty="0" smtClean="0">
                <a:solidFill>
                  <a:schemeClr val="bg1"/>
                </a:solidFill>
              </a:rPr>
              <a:t>value</a:t>
            </a:r>
          </a:p>
          <a:p>
            <a:pPr algn="ctr"/>
            <a:r>
              <a:rPr lang="en-US" sz="4000" b="1" dirty="0" smtClean="0">
                <a:solidFill>
                  <a:schemeClr val="bg1"/>
                </a:solidFill>
              </a:rPr>
              <a:t>in </a:t>
            </a:r>
            <a:r>
              <a:rPr lang="en-US" sz="4000" b="1" dirty="0">
                <a:solidFill>
                  <a:schemeClr val="bg1"/>
                </a:solidFill>
              </a:rPr>
              <a:t>this sense </a:t>
            </a:r>
            <a:r>
              <a:rPr lang="en-US" sz="4000" b="1" dirty="0" smtClean="0">
                <a:solidFill>
                  <a:schemeClr val="bg1"/>
                </a:solidFill>
              </a:rPr>
              <a:t>are</a:t>
            </a:r>
          </a:p>
          <a:p>
            <a:pPr algn="ctr"/>
            <a:r>
              <a:rPr lang="en-US" sz="6000" b="1" i="1" dirty="0" smtClean="0">
                <a:solidFill>
                  <a:srgbClr val="FFFF00"/>
                </a:solidFill>
              </a:rPr>
              <a:t>Ab-proteases</a:t>
            </a:r>
          </a:p>
          <a:p>
            <a:pPr algn="ctr"/>
            <a:endParaRPr lang="en-US" sz="1200" b="1" i="1" dirty="0" smtClean="0">
              <a:solidFill>
                <a:srgbClr val="FFFF00"/>
              </a:solidFill>
            </a:endParaRPr>
          </a:p>
          <a:p>
            <a:pPr algn="ctr"/>
            <a:r>
              <a:rPr lang="en-US" sz="4000" b="1" dirty="0" smtClean="0">
                <a:solidFill>
                  <a:schemeClr val="bg1"/>
                </a:solidFill>
              </a:rPr>
              <a:t>directly </a:t>
            </a:r>
            <a:r>
              <a:rPr lang="en-US" sz="4000" b="1" dirty="0">
                <a:solidFill>
                  <a:schemeClr val="bg1"/>
                </a:solidFill>
              </a:rPr>
              <a:t>affecting the physiologic </a:t>
            </a:r>
            <a:r>
              <a:rPr lang="en-US" sz="4000" b="1" dirty="0" err="1">
                <a:solidFill>
                  <a:schemeClr val="bg1"/>
                </a:solidFill>
              </a:rPr>
              <a:t>remodelling</a:t>
            </a:r>
            <a:r>
              <a:rPr lang="en-US" sz="4000" b="1" dirty="0">
                <a:solidFill>
                  <a:schemeClr val="bg1"/>
                </a:solidFill>
              </a:rPr>
              <a:t> </a:t>
            </a:r>
            <a:r>
              <a:rPr lang="en-US" sz="4000" b="1" dirty="0" smtClean="0">
                <a:solidFill>
                  <a:schemeClr val="bg1"/>
                </a:solidFill>
              </a:rPr>
              <a:t>of</a:t>
            </a:r>
          </a:p>
          <a:p>
            <a:pPr algn="ctr"/>
            <a:endParaRPr lang="en-US" sz="800" b="1" i="1" dirty="0" smtClean="0">
              <a:solidFill>
                <a:srgbClr val="FFFF00"/>
              </a:solidFill>
            </a:endParaRPr>
          </a:p>
          <a:p>
            <a:pPr algn="ctr"/>
            <a:r>
              <a:rPr lang="en-US" sz="6600" b="1" i="1" dirty="0" smtClean="0">
                <a:solidFill>
                  <a:srgbClr val="FFFF00"/>
                </a:solidFill>
              </a:rPr>
              <a:t>Tissues</a:t>
            </a:r>
          </a:p>
          <a:p>
            <a:pPr algn="ctr"/>
            <a:endParaRPr lang="en-US" sz="800" b="1" dirty="0">
              <a:solidFill>
                <a:schemeClr val="bg1"/>
              </a:solidFill>
            </a:endParaRPr>
          </a:p>
          <a:p>
            <a:pPr algn="ctr"/>
            <a:r>
              <a:rPr lang="en-US" sz="4000" b="1" dirty="0" smtClean="0">
                <a:solidFill>
                  <a:schemeClr val="bg1"/>
                </a:solidFill>
              </a:rPr>
              <a:t>with multilevel architectonics</a:t>
            </a:r>
          </a:p>
          <a:p>
            <a:pPr algn="ctr"/>
            <a:r>
              <a:rPr lang="en-US" sz="4000" b="1" dirty="0" smtClean="0">
                <a:solidFill>
                  <a:schemeClr val="bg1"/>
                </a:solidFill>
              </a:rPr>
              <a:t>(for </a:t>
            </a:r>
            <a:r>
              <a:rPr lang="en-US" sz="4000" b="1" dirty="0">
                <a:solidFill>
                  <a:schemeClr val="bg1"/>
                </a:solidFill>
              </a:rPr>
              <a:t>instance, myelin</a:t>
            </a:r>
            <a:r>
              <a:rPr lang="en-US" sz="4000" b="1" dirty="0" smtClean="0">
                <a:solidFill>
                  <a:schemeClr val="bg1"/>
                </a:solidFill>
              </a:rPr>
              <a:t>).</a:t>
            </a:r>
          </a:p>
          <a:p>
            <a:pPr algn="ctr"/>
            <a:endParaRPr lang="en-US" sz="1200" b="1" dirty="0">
              <a:solidFill>
                <a:schemeClr val="bg1"/>
              </a:solidFill>
            </a:endParaRPr>
          </a:p>
        </p:txBody>
      </p:sp>
    </p:spTree>
    <p:extLst>
      <p:ext uri="{BB962C8B-B14F-4D97-AF65-F5344CB8AC3E}">
        <p14:creationId xmlns:p14="http://schemas.microsoft.com/office/powerpoint/2010/main" val="154551170"/>
      </p:ext>
    </p:extLst>
  </p:cSld>
  <p:clrMapOvr>
    <a:masterClrMapping/>
  </p:clrMapOvr>
  <p:transition spd="slow">
    <p:wipe dir="u"/>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0836" name="TextBox 3"/>
          <p:cNvSpPr txBox="1">
            <a:spLocks noChangeArrowheads="1"/>
          </p:cNvSpPr>
          <p:nvPr/>
        </p:nvSpPr>
        <p:spPr bwMode="auto">
          <a:xfrm>
            <a:off x="7072313" y="21431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ru-RU" smtClean="0">
              <a:solidFill>
                <a:prstClr val="black"/>
              </a:solidFill>
            </a:endParaRPr>
          </a:p>
        </p:txBody>
      </p:sp>
      <p:pic>
        <p:nvPicPr>
          <p:cNvPr id="364546" name="Picture 2" descr="The sequence of the MBP isoforms and the purified BG21 and J37.A, Sequence alignment of murine Golli-MBP BG21 (GenBank #AAA37721), murine Golli-MBP J37 (GenBank #AAA37720) and human MBP (18.5 kDa; GenBank AAH08749). The immunogenic fragments are boxed. Identical residues between two proteins are in grey. Identical residues among three proteins are in yellow. B. Constructs and purification of BG21 and J37. Upper panel - BG21 includes the 1–133 Golli domain and the 1–56 MBP domain. J37 includes the 1–133 Golli domain and the 1–102 and 155–168 fragments of the MBP domain. The constructs were C-terminally tagged with a Hisx6 tag. Bottom panel – purified BG21 and J37. CS, Coomassie staining. WB, Western blotting with a rabbit polyclonal antibody raised against amino acids 1–133 of the Golli domain [21], [49]. C, Sequence alignment of the human and murine MBP, BG21 and J37 isoforms. Identical residue positions are in yellow. Immunogenic peptide sequences are boxed."/>
          <p:cNvPicPr>
            <a:picLocks noChangeAspect="1" noChangeArrowheads="1"/>
          </p:cNvPicPr>
          <p:nvPr/>
        </p:nvPicPr>
        <p:blipFill>
          <a:blip r:embed="rId3"/>
          <a:srcRect/>
          <a:stretch>
            <a:fillRect/>
          </a:stretch>
        </p:blipFill>
        <p:spPr bwMode="auto">
          <a:xfrm>
            <a:off x="214282" y="214290"/>
            <a:ext cx="8643998" cy="6286544"/>
          </a:xfrm>
          <a:prstGeom prst="rect">
            <a:avLst/>
          </a:prstGeom>
          <a:noFill/>
        </p:spPr>
      </p:pic>
      <p:sp>
        <p:nvSpPr>
          <p:cNvPr id="5" name="Стрелка вниз 4"/>
          <p:cNvSpPr/>
          <p:nvPr/>
        </p:nvSpPr>
        <p:spPr>
          <a:xfrm flipH="1">
            <a:off x="5286380" y="50004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Стрелка вниз 5"/>
          <p:cNvSpPr/>
          <p:nvPr/>
        </p:nvSpPr>
        <p:spPr>
          <a:xfrm flipH="1">
            <a:off x="5572132" y="50004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Стрелка вниз 6"/>
          <p:cNvSpPr/>
          <p:nvPr/>
        </p:nvSpPr>
        <p:spPr>
          <a:xfrm flipH="1">
            <a:off x="5857884" y="50004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Стрелка вниз 7"/>
          <p:cNvSpPr/>
          <p:nvPr/>
        </p:nvSpPr>
        <p:spPr>
          <a:xfrm flipH="1">
            <a:off x="1142976" y="1285860"/>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Стрелка вниз 8"/>
          <p:cNvSpPr/>
          <p:nvPr/>
        </p:nvSpPr>
        <p:spPr>
          <a:xfrm flipH="1">
            <a:off x="1357290" y="1285860"/>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Стрелка вниз 9"/>
          <p:cNvSpPr/>
          <p:nvPr/>
        </p:nvSpPr>
        <p:spPr>
          <a:xfrm flipH="1">
            <a:off x="1571604" y="1285860"/>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Стрелка вниз 10"/>
          <p:cNvSpPr/>
          <p:nvPr/>
        </p:nvSpPr>
        <p:spPr>
          <a:xfrm flipH="1">
            <a:off x="1785918" y="1285860"/>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трелка вниз 11"/>
          <p:cNvSpPr/>
          <p:nvPr/>
        </p:nvSpPr>
        <p:spPr>
          <a:xfrm flipH="1">
            <a:off x="2643174"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Стрелка вниз 12"/>
          <p:cNvSpPr/>
          <p:nvPr/>
        </p:nvSpPr>
        <p:spPr>
          <a:xfrm flipH="1">
            <a:off x="2857488"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Стрелка вниз 13"/>
          <p:cNvSpPr/>
          <p:nvPr/>
        </p:nvSpPr>
        <p:spPr>
          <a:xfrm flipH="1">
            <a:off x="3071802"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Стрелка вниз 14"/>
          <p:cNvSpPr/>
          <p:nvPr/>
        </p:nvSpPr>
        <p:spPr>
          <a:xfrm flipH="1">
            <a:off x="3286116"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Стрелка вниз 15"/>
          <p:cNvSpPr/>
          <p:nvPr/>
        </p:nvSpPr>
        <p:spPr>
          <a:xfrm flipH="1">
            <a:off x="3500430"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Стрелка вниз 16"/>
          <p:cNvSpPr/>
          <p:nvPr/>
        </p:nvSpPr>
        <p:spPr>
          <a:xfrm flipH="1">
            <a:off x="3714744"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Стрелка вниз 17"/>
          <p:cNvSpPr/>
          <p:nvPr/>
        </p:nvSpPr>
        <p:spPr>
          <a:xfrm flipH="1">
            <a:off x="5000628"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Стрелка вниз 18"/>
          <p:cNvSpPr/>
          <p:nvPr/>
        </p:nvSpPr>
        <p:spPr>
          <a:xfrm flipH="1">
            <a:off x="5214942"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Стрелка вниз 19"/>
          <p:cNvSpPr/>
          <p:nvPr/>
        </p:nvSpPr>
        <p:spPr>
          <a:xfrm flipH="1">
            <a:off x="5429256"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Стрелка вниз 20"/>
          <p:cNvSpPr/>
          <p:nvPr/>
        </p:nvSpPr>
        <p:spPr>
          <a:xfrm flipH="1">
            <a:off x="5643570"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Стрелка вниз 21"/>
          <p:cNvSpPr/>
          <p:nvPr/>
        </p:nvSpPr>
        <p:spPr>
          <a:xfrm flipH="1">
            <a:off x="5857884" y="1214422"/>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Заголовок 1"/>
          <p:cNvSpPr>
            <a:spLocks noGrp="1"/>
          </p:cNvSpPr>
          <p:nvPr>
            <p:ph type="title"/>
          </p:nvPr>
        </p:nvSpPr>
        <p:spPr>
          <a:xfrm>
            <a:off x="214282" y="3990988"/>
            <a:ext cx="8715405" cy="2750380"/>
          </a:xfrm>
          <a:solidFill>
            <a:srgbClr val="660066"/>
          </a:solidFill>
          <a:ln w="28575">
            <a:solidFill>
              <a:srgbClr val="FFFF00"/>
            </a:solidFill>
          </a:ln>
        </p:spPr>
        <p:txBody>
          <a:bodyPr/>
          <a:lstStyle/>
          <a:p>
            <a:pPr algn="ctr">
              <a:defRPr/>
            </a:pPr>
            <a:r>
              <a:rPr lang="en-US" sz="2800" b="1" i="1" dirty="0">
                <a:solidFill>
                  <a:srgbClr val="FFFF00"/>
                </a:solidFill>
                <a:latin typeface="Times New Roman" pitchFamily="18" charset="0"/>
                <a:cs typeface="Times New Roman" pitchFamily="18" charset="0"/>
              </a:rPr>
              <a:t>Look:</a:t>
            </a:r>
            <a:r>
              <a:rPr lang="en-US" sz="2800" b="1" dirty="0">
                <a:solidFill>
                  <a:srgbClr val="FFFF00"/>
                </a:solidFill>
                <a:latin typeface="Times New Roman" pitchFamily="18" charset="0"/>
                <a:cs typeface="Times New Roman" pitchFamily="18" charset="0"/>
              </a:rPr>
              <a:t> by changing sequence specificity of the Ab-mediated proteolysis one may reach reduction of a density of negative shots made by Ab-proteases against MBP as a target and thus could minimize the overall </a:t>
            </a:r>
            <a:r>
              <a:rPr lang="en-US" sz="2800" b="1" dirty="0" err="1">
                <a:solidFill>
                  <a:srgbClr val="FFFF00"/>
                </a:solidFill>
                <a:latin typeface="Times New Roman" pitchFamily="18" charset="0"/>
                <a:cs typeface="Times New Roman" pitchFamily="18" charset="0"/>
              </a:rPr>
              <a:t>hegative</a:t>
            </a:r>
            <a:r>
              <a:rPr lang="en-US" sz="2800" b="1" dirty="0">
                <a:solidFill>
                  <a:srgbClr val="FFFF00"/>
                </a:solidFill>
                <a:latin typeface="Times New Roman" pitchFamily="18" charset="0"/>
                <a:cs typeface="Times New Roman" pitchFamily="18" charset="0"/>
              </a:rPr>
              <a:t> effect within the myelin sheath and, finally, minimizing scales of demyelination.</a:t>
            </a:r>
          </a:p>
        </p:txBody>
      </p:sp>
      <p:sp>
        <p:nvSpPr>
          <p:cNvPr id="24" name="TextBox 23"/>
          <p:cNvSpPr txBox="1"/>
          <p:nvPr/>
        </p:nvSpPr>
        <p:spPr>
          <a:xfrm>
            <a:off x="5143504" y="357166"/>
            <a:ext cx="979755" cy="369332"/>
          </a:xfrm>
          <a:prstGeom prst="rect">
            <a:avLst/>
          </a:prstGeom>
          <a:solidFill>
            <a:srgbClr val="FF0000"/>
          </a:solidFill>
        </p:spPr>
        <p:txBody>
          <a:bodyPr wrap="none" rtlCol="0">
            <a:spAutoFit/>
          </a:bodyPr>
          <a:lstStyle/>
          <a:p>
            <a:r>
              <a:rPr lang="en-US" b="1" dirty="0" smtClean="0">
                <a:solidFill>
                  <a:srgbClr val="FFFF00"/>
                </a:solidFill>
              </a:rPr>
              <a:t>SHOTS</a:t>
            </a:r>
            <a:endParaRPr lang="ru-RU" b="1" dirty="0">
              <a:solidFill>
                <a:srgbClr val="FFFF00"/>
              </a:solidFill>
            </a:endParaRPr>
          </a:p>
        </p:txBody>
      </p:sp>
      <p:sp>
        <p:nvSpPr>
          <p:cNvPr id="25" name="TextBox 24"/>
          <p:cNvSpPr txBox="1"/>
          <p:nvPr/>
        </p:nvSpPr>
        <p:spPr>
          <a:xfrm>
            <a:off x="1071538" y="1071546"/>
            <a:ext cx="979755" cy="369332"/>
          </a:xfrm>
          <a:prstGeom prst="rect">
            <a:avLst/>
          </a:prstGeom>
          <a:solidFill>
            <a:srgbClr val="FF0000"/>
          </a:solidFill>
        </p:spPr>
        <p:txBody>
          <a:bodyPr wrap="none" rtlCol="0">
            <a:spAutoFit/>
          </a:bodyPr>
          <a:lstStyle/>
          <a:p>
            <a:r>
              <a:rPr lang="en-US" b="1" dirty="0" smtClean="0">
                <a:solidFill>
                  <a:srgbClr val="FFFF00"/>
                </a:solidFill>
              </a:rPr>
              <a:t>SHOTS</a:t>
            </a:r>
            <a:endParaRPr lang="ru-RU" b="1" dirty="0">
              <a:solidFill>
                <a:srgbClr val="FFFF00"/>
              </a:solidFill>
            </a:endParaRPr>
          </a:p>
        </p:txBody>
      </p:sp>
      <p:sp>
        <p:nvSpPr>
          <p:cNvPr id="26" name="TextBox 25"/>
          <p:cNvSpPr txBox="1"/>
          <p:nvPr/>
        </p:nvSpPr>
        <p:spPr>
          <a:xfrm>
            <a:off x="5000628" y="1071546"/>
            <a:ext cx="979755" cy="369332"/>
          </a:xfrm>
          <a:prstGeom prst="rect">
            <a:avLst/>
          </a:prstGeom>
          <a:solidFill>
            <a:srgbClr val="FF0000"/>
          </a:solidFill>
        </p:spPr>
        <p:txBody>
          <a:bodyPr wrap="none" rtlCol="0">
            <a:spAutoFit/>
          </a:bodyPr>
          <a:lstStyle/>
          <a:p>
            <a:r>
              <a:rPr lang="en-US" b="1" dirty="0" smtClean="0">
                <a:solidFill>
                  <a:srgbClr val="FFFF00"/>
                </a:solidFill>
              </a:rPr>
              <a:t>SHOTS</a:t>
            </a:r>
            <a:endParaRPr lang="ru-RU" b="1" dirty="0">
              <a:solidFill>
                <a:srgbClr val="FFFF00"/>
              </a:solidFill>
            </a:endParaRPr>
          </a:p>
        </p:txBody>
      </p:sp>
      <p:sp>
        <p:nvSpPr>
          <p:cNvPr id="27" name="TextBox 26"/>
          <p:cNvSpPr txBox="1"/>
          <p:nvPr/>
        </p:nvSpPr>
        <p:spPr>
          <a:xfrm>
            <a:off x="2571736" y="1071546"/>
            <a:ext cx="1428760" cy="369332"/>
          </a:xfrm>
          <a:prstGeom prst="rect">
            <a:avLst/>
          </a:prstGeom>
          <a:solidFill>
            <a:srgbClr val="FF0000"/>
          </a:solidFill>
        </p:spPr>
        <p:txBody>
          <a:bodyPr wrap="square" rtlCol="0">
            <a:spAutoFit/>
          </a:bodyPr>
          <a:lstStyle/>
          <a:p>
            <a:r>
              <a:rPr lang="en-US" b="1" dirty="0" smtClean="0">
                <a:solidFill>
                  <a:srgbClr val="FFFF00"/>
                </a:solidFill>
              </a:rPr>
              <a:t>SHOTS</a:t>
            </a:r>
            <a:endParaRPr lang="ru-RU" b="1" dirty="0">
              <a:solidFill>
                <a:srgbClr val="FFFF00"/>
              </a:solidFill>
            </a:endParaRPr>
          </a:p>
        </p:txBody>
      </p:sp>
      <p:sp>
        <p:nvSpPr>
          <p:cNvPr id="28" name="Прямоугольник 27"/>
          <p:cNvSpPr/>
          <p:nvPr/>
        </p:nvSpPr>
        <p:spPr>
          <a:xfrm>
            <a:off x="6500826" y="214290"/>
            <a:ext cx="2357454" cy="15716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C00000"/>
                </a:solidFill>
                <a:latin typeface="Arial" pitchFamily="34" charset="0"/>
                <a:cs typeface="Arial" pitchFamily="34" charset="0"/>
              </a:rPr>
              <a:t>82-98</a:t>
            </a:r>
            <a:endParaRPr lang="ru-RU" sz="5400" b="1" dirty="0">
              <a:solidFill>
                <a:srgbClr val="C00000"/>
              </a:solidFill>
              <a:latin typeface="Arial" pitchFamily="34" charset="0"/>
              <a:cs typeface="Arial" pitchFamily="34" charset="0"/>
            </a:endParaRPr>
          </a:p>
        </p:txBody>
      </p:sp>
      <p:sp>
        <p:nvSpPr>
          <p:cNvPr id="29" name="TextBox 28"/>
          <p:cNvSpPr txBox="1"/>
          <p:nvPr/>
        </p:nvSpPr>
        <p:spPr>
          <a:xfrm>
            <a:off x="6500826" y="1857364"/>
            <a:ext cx="2357454" cy="584775"/>
          </a:xfrm>
          <a:prstGeom prst="rect">
            <a:avLst/>
          </a:prstGeom>
          <a:solidFill>
            <a:srgbClr val="FFC000"/>
          </a:solidFill>
        </p:spPr>
        <p:txBody>
          <a:bodyPr wrap="square" rtlCol="0">
            <a:spAutoFit/>
          </a:bodyPr>
          <a:lstStyle/>
          <a:p>
            <a:pPr algn="ctr"/>
            <a:r>
              <a:rPr lang="en-US" sz="3200" b="1" dirty="0" smtClean="0">
                <a:solidFill>
                  <a:srgbClr val="C00000"/>
                </a:solidFill>
                <a:latin typeface="Arial" pitchFamily="34" charset="0"/>
                <a:cs typeface="Arial" pitchFamily="34" charset="0"/>
              </a:rPr>
              <a:t>81-103</a:t>
            </a:r>
            <a:endParaRPr lang="ru-RU" sz="3200" b="1" dirty="0">
              <a:solidFill>
                <a:srgbClr val="C00000"/>
              </a:solidFill>
            </a:endParaRPr>
          </a:p>
        </p:txBody>
      </p:sp>
      <p:sp>
        <p:nvSpPr>
          <p:cNvPr id="30" name="TextBox 29"/>
          <p:cNvSpPr txBox="1"/>
          <p:nvPr/>
        </p:nvSpPr>
        <p:spPr>
          <a:xfrm>
            <a:off x="6500826" y="2500306"/>
            <a:ext cx="2357454" cy="584775"/>
          </a:xfrm>
          <a:prstGeom prst="rect">
            <a:avLst/>
          </a:prstGeom>
          <a:solidFill>
            <a:srgbClr val="FFC000"/>
          </a:solidFill>
        </p:spPr>
        <p:txBody>
          <a:bodyPr wrap="square" rtlCol="0">
            <a:spAutoFit/>
          </a:bodyPr>
          <a:lstStyle/>
          <a:p>
            <a:pPr algn="ctr"/>
            <a:r>
              <a:rPr lang="en-US" sz="3200" b="1" dirty="0" smtClean="0">
                <a:solidFill>
                  <a:srgbClr val="C00000"/>
                </a:solidFill>
                <a:latin typeface="Arial" pitchFamily="34" charset="0"/>
                <a:cs typeface="Arial" pitchFamily="34" charset="0"/>
              </a:rPr>
              <a:t>43-68</a:t>
            </a:r>
            <a:endParaRPr lang="ru-RU" sz="3200" b="1" dirty="0">
              <a:solidFill>
                <a:srgbClr val="C00000"/>
              </a:solidFill>
            </a:endParaRPr>
          </a:p>
        </p:txBody>
      </p:sp>
      <p:sp>
        <p:nvSpPr>
          <p:cNvPr id="32" name="TextBox 31"/>
          <p:cNvSpPr txBox="1"/>
          <p:nvPr/>
        </p:nvSpPr>
        <p:spPr>
          <a:xfrm>
            <a:off x="6500826" y="3143248"/>
            <a:ext cx="2357454" cy="584775"/>
          </a:xfrm>
          <a:prstGeom prst="rect">
            <a:avLst/>
          </a:prstGeom>
          <a:solidFill>
            <a:srgbClr val="FFC000"/>
          </a:solidFill>
        </p:spPr>
        <p:txBody>
          <a:bodyPr wrap="square" rtlCol="0">
            <a:spAutoFit/>
          </a:bodyPr>
          <a:lstStyle/>
          <a:p>
            <a:pPr algn="ctr"/>
            <a:r>
              <a:rPr lang="en-US" sz="3200" b="1" dirty="0" smtClean="0">
                <a:solidFill>
                  <a:srgbClr val="C00000"/>
                </a:solidFill>
                <a:latin typeface="Arial" pitchFamily="34" charset="0"/>
                <a:cs typeface="Arial" pitchFamily="34" charset="0"/>
              </a:rPr>
              <a:t>146-170</a:t>
            </a:r>
            <a:endParaRPr lang="ru-RU" sz="3200" b="1" dirty="0">
              <a:solidFill>
                <a:srgbClr val="C00000"/>
              </a:solidFill>
            </a:endParaRPr>
          </a:p>
        </p:txBody>
      </p:sp>
      <p:sp>
        <p:nvSpPr>
          <p:cNvPr id="33" name="TextBox 32"/>
          <p:cNvSpPr txBox="1"/>
          <p:nvPr/>
        </p:nvSpPr>
        <p:spPr>
          <a:xfrm>
            <a:off x="1071538" y="2143116"/>
            <a:ext cx="979755" cy="369332"/>
          </a:xfrm>
          <a:prstGeom prst="rect">
            <a:avLst/>
          </a:prstGeom>
          <a:solidFill>
            <a:srgbClr val="FF0000"/>
          </a:solidFill>
        </p:spPr>
        <p:txBody>
          <a:bodyPr wrap="none" rtlCol="0">
            <a:spAutoFit/>
          </a:bodyPr>
          <a:lstStyle/>
          <a:p>
            <a:r>
              <a:rPr lang="en-US" b="1" dirty="0" smtClean="0">
                <a:solidFill>
                  <a:srgbClr val="FFFF00"/>
                </a:solidFill>
              </a:rPr>
              <a:t>SHOTS</a:t>
            </a:r>
            <a:endParaRPr lang="ru-RU" b="1" dirty="0">
              <a:solidFill>
                <a:srgbClr val="FFFF00"/>
              </a:solidFill>
            </a:endParaRPr>
          </a:p>
        </p:txBody>
      </p:sp>
      <p:sp>
        <p:nvSpPr>
          <p:cNvPr id="34" name="Стрелка вниз 33"/>
          <p:cNvSpPr/>
          <p:nvPr/>
        </p:nvSpPr>
        <p:spPr>
          <a:xfrm flipH="1">
            <a:off x="1500166" y="2500306"/>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5" name="TextBox 34"/>
          <p:cNvSpPr txBox="1"/>
          <p:nvPr/>
        </p:nvSpPr>
        <p:spPr>
          <a:xfrm>
            <a:off x="3714744" y="3000372"/>
            <a:ext cx="979755" cy="369332"/>
          </a:xfrm>
          <a:prstGeom prst="rect">
            <a:avLst/>
          </a:prstGeom>
          <a:solidFill>
            <a:srgbClr val="FF0000"/>
          </a:solidFill>
        </p:spPr>
        <p:txBody>
          <a:bodyPr wrap="none" rtlCol="0">
            <a:spAutoFit/>
          </a:bodyPr>
          <a:lstStyle/>
          <a:p>
            <a:r>
              <a:rPr lang="en-US" b="1" dirty="0" smtClean="0">
                <a:solidFill>
                  <a:srgbClr val="FFFF00"/>
                </a:solidFill>
              </a:rPr>
              <a:t>SHOTS</a:t>
            </a:r>
            <a:endParaRPr lang="ru-RU" b="1" dirty="0">
              <a:solidFill>
                <a:srgbClr val="FFFF00"/>
              </a:solidFill>
            </a:endParaRPr>
          </a:p>
        </p:txBody>
      </p:sp>
      <p:sp>
        <p:nvSpPr>
          <p:cNvPr id="36" name="Стрелка вниз 35"/>
          <p:cNvSpPr/>
          <p:nvPr/>
        </p:nvSpPr>
        <p:spPr>
          <a:xfrm flipH="1">
            <a:off x="4143372" y="3286124"/>
            <a:ext cx="168595" cy="406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3277180536"/>
      </p:ext>
    </p:extLst>
  </p:cSld>
  <p:clrMapOvr>
    <a:overrideClrMapping bg1="lt1" tx1="dk1" bg2="lt2" tx2="dk2" accent1="accent1" accent2="accent2" accent3="accent3" accent4="accent4" accent5="accent5" accent6="accent6" hlink="hlink" folHlink="folHlink"/>
  </p:clrMapOvr>
  <p:transition spd="slow">
    <p:wipe dir="u"/>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Прямоугольник 2"/>
          <p:cNvSpPr/>
          <p:nvPr/>
        </p:nvSpPr>
        <p:spPr>
          <a:xfrm>
            <a:off x="126124" y="188640"/>
            <a:ext cx="8939048" cy="6663363"/>
          </a:xfrm>
          <a:prstGeom prst="rect">
            <a:avLst/>
          </a:prstGeom>
          <a:solidFill>
            <a:srgbClr val="660033"/>
          </a:solidFill>
        </p:spPr>
        <p:txBody>
          <a:bodyPr wrap="square">
            <a:spAutoFit/>
          </a:bodyPr>
          <a:lstStyle/>
          <a:p>
            <a:pPr algn="ctr"/>
            <a:r>
              <a:rPr lang="en-US" sz="3200" b="1" i="1" dirty="0">
                <a:solidFill>
                  <a:srgbClr val="FFFF00"/>
                </a:solidFill>
              </a:rPr>
              <a:t>Targeted Ab-mediated </a:t>
            </a:r>
            <a:r>
              <a:rPr lang="en-US" sz="3200" b="1" i="1" dirty="0" smtClean="0">
                <a:solidFill>
                  <a:srgbClr val="FFFF00"/>
                </a:solidFill>
              </a:rPr>
              <a:t>proteolysis</a:t>
            </a:r>
          </a:p>
          <a:p>
            <a:pPr algn="ctr"/>
            <a:r>
              <a:rPr lang="en-US" sz="2900" b="1" dirty="0" smtClean="0">
                <a:solidFill>
                  <a:schemeClr val="bg1"/>
                </a:solidFill>
              </a:rPr>
              <a:t>could </a:t>
            </a:r>
            <a:r>
              <a:rPr lang="en-US" sz="2900" b="1" dirty="0">
                <a:solidFill>
                  <a:schemeClr val="bg1"/>
                </a:solidFill>
              </a:rPr>
              <a:t>be also applied to </a:t>
            </a:r>
            <a:r>
              <a:rPr lang="en-US" sz="2900" b="1" dirty="0" smtClean="0">
                <a:solidFill>
                  <a:schemeClr val="bg1"/>
                </a:solidFill>
              </a:rPr>
              <a:t>isolate</a:t>
            </a:r>
          </a:p>
          <a:p>
            <a:pPr algn="ctr"/>
            <a:r>
              <a:rPr lang="en-US" sz="2900" b="1" dirty="0" smtClean="0">
                <a:solidFill>
                  <a:schemeClr val="bg1"/>
                </a:solidFill>
              </a:rPr>
              <a:t>from </a:t>
            </a:r>
            <a:r>
              <a:rPr lang="en-US" sz="2900" b="1" dirty="0">
                <a:solidFill>
                  <a:schemeClr val="bg1"/>
                </a:solidFill>
              </a:rPr>
              <a:t>Ig molecules catalytic domains directed against </a:t>
            </a:r>
            <a:r>
              <a:rPr lang="en-US" sz="2900" b="1" dirty="0" err="1">
                <a:solidFill>
                  <a:schemeClr val="bg1"/>
                </a:solidFill>
              </a:rPr>
              <a:t>encephalitogenic</a:t>
            </a:r>
            <a:r>
              <a:rPr lang="en-US" sz="2900" b="1" dirty="0">
                <a:solidFill>
                  <a:schemeClr val="bg1"/>
                </a:solidFill>
              </a:rPr>
              <a:t> </a:t>
            </a:r>
            <a:r>
              <a:rPr lang="en-US" sz="2900" b="1" dirty="0" err="1">
                <a:solidFill>
                  <a:schemeClr val="bg1"/>
                </a:solidFill>
              </a:rPr>
              <a:t>autoepitopes</a:t>
            </a:r>
            <a:r>
              <a:rPr lang="en-US" sz="2900" b="1" dirty="0">
                <a:solidFill>
                  <a:schemeClr val="bg1"/>
                </a:solidFill>
              </a:rPr>
              <a:t> or domains containing segments to exert </a:t>
            </a:r>
            <a:r>
              <a:rPr lang="en-US" sz="2900" b="1" dirty="0" err="1">
                <a:solidFill>
                  <a:schemeClr val="bg1"/>
                </a:solidFill>
              </a:rPr>
              <a:t>proteolytic</a:t>
            </a:r>
            <a:r>
              <a:rPr lang="en-US" sz="2900" b="1" dirty="0">
                <a:solidFill>
                  <a:schemeClr val="bg1"/>
                </a:solidFill>
              </a:rPr>
              <a:t> activity.</a:t>
            </a:r>
          </a:p>
          <a:p>
            <a:pPr algn="ctr"/>
            <a:endParaRPr lang="en-US" b="1" dirty="0" smtClean="0">
              <a:solidFill>
                <a:schemeClr val="bg1"/>
              </a:solidFill>
            </a:endParaRPr>
          </a:p>
          <a:p>
            <a:pPr algn="ctr"/>
            <a:r>
              <a:rPr lang="en-US" sz="2900" b="1" dirty="0" smtClean="0">
                <a:solidFill>
                  <a:schemeClr val="bg1"/>
                </a:solidFill>
              </a:rPr>
              <a:t>So</a:t>
            </a:r>
            <a:r>
              <a:rPr lang="en-US" sz="2900" b="1" dirty="0">
                <a:solidFill>
                  <a:schemeClr val="bg1"/>
                </a:solidFill>
              </a:rPr>
              <a:t>, further studies on Ab-mediated MBP degradation and other </a:t>
            </a:r>
            <a:r>
              <a:rPr lang="en-US" sz="2900" b="1" dirty="0" smtClean="0">
                <a:solidFill>
                  <a:schemeClr val="bg1"/>
                </a:solidFill>
              </a:rPr>
              <a:t>targeted</a:t>
            </a:r>
          </a:p>
          <a:p>
            <a:pPr algn="ctr"/>
            <a:r>
              <a:rPr lang="en-US" sz="2900" b="1" dirty="0" smtClean="0">
                <a:solidFill>
                  <a:schemeClr val="bg1"/>
                </a:solidFill>
              </a:rPr>
              <a:t>Ab-mediated proteolysis</a:t>
            </a:r>
          </a:p>
          <a:p>
            <a:pPr algn="ctr"/>
            <a:r>
              <a:rPr lang="en-US" sz="2900" b="1" dirty="0">
                <a:solidFill>
                  <a:schemeClr val="bg1"/>
                </a:solidFill>
              </a:rPr>
              <a:t>may provide </a:t>
            </a:r>
            <a:r>
              <a:rPr lang="en-US" sz="2900" b="1" dirty="0" smtClean="0">
                <a:solidFill>
                  <a:schemeClr val="bg1"/>
                </a:solidFill>
              </a:rPr>
              <a:t>biomarkers </a:t>
            </a:r>
            <a:r>
              <a:rPr lang="en-US" sz="2900" b="1" dirty="0">
                <a:solidFill>
                  <a:schemeClr val="bg1"/>
                </a:solidFill>
              </a:rPr>
              <a:t>of new generations and thus a supplementary tool </a:t>
            </a:r>
            <a:r>
              <a:rPr lang="en-US" sz="2900" b="1" dirty="0" smtClean="0">
                <a:solidFill>
                  <a:schemeClr val="bg1"/>
                </a:solidFill>
              </a:rPr>
              <a:t>for</a:t>
            </a:r>
          </a:p>
          <a:p>
            <a:pPr algn="ctr"/>
            <a:r>
              <a:rPr lang="en-US" sz="2900" b="1" dirty="0" smtClean="0">
                <a:solidFill>
                  <a:schemeClr val="bg1"/>
                </a:solidFill>
              </a:rPr>
              <a:t>Assessing the </a:t>
            </a:r>
            <a:r>
              <a:rPr lang="en-US" sz="2900" b="1" dirty="0">
                <a:solidFill>
                  <a:schemeClr val="bg1"/>
                </a:solidFill>
              </a:rPr>
              <a:t>disease progression </a:t>
            </a:r>
            <a:r>
              <a:rPr lang="en-US" sz="2900" b="1" dirty="0" smtClean="0">
                <a:solidFill>
                  <a:schemeClr val="bg1"/>
                </a:solidFill>
              </a:rPr>
              <a:t>and</a:t>
            </a:r>
          </a:p>
          <a:p>
            <a:pPr algn="ctr"/>
            <a:r>
              <a:rPr lang="en-US" sz="2900" b="1" i="1" dirty="0" smtClean="0">
                <a:solidFill>
                  <a:srgbClr val="FFFF00"/>
                </a:solidFill>
              </a:rPr>
              <a:t>predicting</a:t>
            </a:r>
            <a:r>
              <a:rPr lang="en-US" sz="2900" b="1" dirty="0" smtClean="0">
                <a:solidFill>
                  <a:schemeClr val="bg1"/>
                </a:solidFill>
              </a:rPr>
              <a:t> </a:t>
            </a:r>
            <a:r>
              <a:rPr lang="en-US" sz="2900" b="1" dirty="0">
                <a:solidFill>
                  <a:schemeClr val="bg1"/>
                </a:solidFill>
              </a:rPr>
              <a:t>disability of the </a:t>
            </a:r>
            <a:r>
              <a:rPr lang="en-US" sz="2900" b="1" dirty="0" smtClean="0">
                <a:solidFill>
                  <a:schemeClr val="bg1"/>
                </a:solidFill>
              </a:rPr>
              <a:t>patients and</a:t>
            </a:r>
          </a:p>
          <a:p>
            <a:pPr algn="ctr"/>
            <a:r>
              <a:rPr lang="en-US" sz="2900" b="1" dirty="0" smtClean="0">
                <a:solidFill>
                  <a:schemeClr val="bg1"/>
                </a:solidFill>
              </a:rPr>
              <a:t>persons-at-risks</a:t>
            </a:r>
            <a:endParaRPr lang="en-US" sz="1200" b="1" dirty="0">
              <a:solidFill>
                <a:schemeClr val="bg1"/>
              </a:solidFill>
            </a:endParaRPr>
          </a:p>
        </p:txBody>
      </p:sp>
    </p:spTree>
    <p:extLst>
      <p:ext uri="{BB962C8B-B14F-4D97-AF65-F5344CB8AC3E}">
        <p14:creationId xmlns:p14="http://schemas.microsoft.com/office/powerpoint/2010/main" val="2288879390"/>
      </p:ext>
    </p:extLst>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427288" y="3347463"/>
            <a:ext cx="9193213" cy="504826"/>
          </a:xfrm>
          <a:prstGeom prst="rect">
            <a:avLst/>
          </a:prstGeom>
          <a:noFill/>
          <a:ln w="9525">
            <a:noFill/>
            <a:miter lim="800000"/>
            <a:headEnd/>
            <a:tailEnd/>
          </a:ln>
          <a:effectLst/>
        </p:spPr>
        <p:txBody>
          <a:bodyPr/>
          <a:lstStyle/>
          <a:p>
            <a:pPr algn="ctr" eaLnBrk="0" hangingPunct="0">
              <a:spcBef>
                <a:spcPct val="20000"/>
              </a:spcBef>
            </a:pPr>
            <a:endParaRPr lang="de-DE" sz="2600" b="1" dirty="0">
              <a:solidFill>
                <a:srgbClr val="FFFFFF"/>
              </a:solidFill>
              <a:latin typeface="Times New Roman" pitchFamily="18" charset="0"/>
            </a:endParaRPr>
          </a:p>
        </p:txBody>
      </p:sp>
      <p:sp>
        <p:nvSpPr>
          <p:cNvPr id="2" name="Прямоугольник 1"/>
          <p:cNvSpPr/>
          <p:nvPr/>
        </p:nvSpPr>
        <p:spPr>
          <a:xfrm>
            <a:off x="141288" y="188640"/>
            <a:ext cx="8892353" cy="6586418"/>
          </a:xfrm>
          <a:prstGeom prst="rect">
            <a:avLst/>
          </a:prstGeom>
          <a:solidFill>
            <a:srgbClr val="C00000"/>
          </a:solidFill>
        </p:spPr>
        <p:txBody>
          <a:bodyPr wrap="square">
            <a:spAutoFit/>
          </a:bodyPr>
          <a:lstStyle/>
          <a:p>
            <a:pPr algn="ctr"/>
            <a:r>
              <a:rPr lang="en-US" sz="3000" b="1" dirty="0">
                <a:solidFill>
                  <a:schemeClr val="bg1"/>
                </a:solidFill>
              </a:rPr>
              <a:t>Meanwhile, the utility </a:t>
            </a:r>
            <a:r>
              <a:rPr lang="en-US" sz="3000" b="1" dirty="0" smtClean="0">
                <a:solidFill>
                  <a:schemeClr val="bg1"/>
                </a:solidFill>
              </a:rPr>
              <a:t>of</a:t>
            </a:r>
          </a:p>
          <a:p>
            <a:pPr algn="ctr"/>
            <a:r>
              <a:rPr lang="en-US" sz="3000" b="1" i="1" dirty="0" smtClean="0">
                <a:solidFill>
                  <a:srgbClr val="FFFF00"/>
                </a:solidFill>
              </a:rPr>
              <a:t>predictive </a:t>
            </a:r>
            <a:r>
              <a:rPr lang="en-US" sz="3000" b="1" i="1" dirty="0">
                <a:solidFill>
                  <a:srgbClr val="FFFF00"/>
                </a:solidFill>
              </a:rPr>
              <a:t>biomarkers </a:t>
            </a:r>
            <a:r>
              <a:rPr lang="en-US" sz="3000" b="1" dirty="0">
                <a:solidFill>
                  <a:schemeClr val="bg1"/>
                </a:solidFill>
              </a:rPr>
              <a:t>(including </a:t>
            </a:r>
            <a:r>
              <a:rPr lang="en-US" sz="3000" b="1" i="1" dirty="0" err="1" smtClean="0">
                <a:solidFill>
                  <a:srgbClr val="FFFF00"/>
                </a:solidFill>
              </a:rPr>
              <a:t>autoAbs</a:t>
            </a:r>
            <a:r>
              <a:rPr lang="en-US" sz="3000" b="1" dirty="0" smtClean="0">
                <a:solidFill>
                  <a:schemeClr val="bg1"/>
                </a:solidFill>
              </a:rPr>
              <a:t>) to </a:t>
            </a:r>
            <a:r>
              <a:rPr lang="en-US" sz="3000" b="1" dirty="0">
                <a:solidFill>
                  <a:schemeClr val="bg1"/>
                </a:solidFill>
              </a:rPr>
              <a:t>monitor chronic autoimmune inflammation and </a:t>
            </a:r>
            <a:r>
              <a:rPr lang="en-US" sz="3000" b="1" i="1" dirty="0">
                <a:solidFill>
                  <a:srgbClr val="FFFF00"/>
                </a:solidFill>
              </a:rPr>
              <a:t>to predict </a:t>
            </a:r>
            <a:r>
              <a:rPr lang="en-US" sz="3000" b="1" dirty="0">
                <a:solidFill>
                  <a:schemeClr val="bg1"/>
                </a:solidFill>
              </a:rPr>
              <a:t>stepwise </a:t>
            </a:r>
            <a:r>
              <a:rPr lang="en-US" sz="3000" b="1" dirty="0" smtClean="0">
                <a:solidFill>
                  <a:schemeClr val="bg1"/>
                </a:solidFill>
              </a:rPr>
              <a:t>transitions</a:t>
            </a:r>
          </a:p>
          <a:p>
            <a:pPr algn="ctr"/>
            <a:r>
              <a:rPr lang="en-US" sz="3000" b="1" dirty="0" smtClean="0">
                <a:solidFill>
                  <a:schemeClr val="bg1"/>
                </a:solidFill>
              </a:rPr>
              <a:t>is </a:t>
            </a:r>
            <a:r>
              <a:rPr lang="en-US" sz="3000" b="1" dirty="0" err="1" smtClean="0">
                <a:solidFill>
                  <a:schemeClr val="bg1"/>
                </a:solidFill>
              </a:rPr>
              <a:t>dependant</a:t>
            </a:r>
            <a:r>
              <a:rPr lang="en-US" sz="3000" b="1" dirty="0" smtClean="0">
                <a:solidFill>
                  <a:schemeClr val="bg1"/>
                </a:solidFill>
              </a:rPr>
              <a:t> </a:t>
            </a:r>
            <a:r>
              <a:rPr lang="en-US" sz="3000" b="1" dirty="0">
                <a:solidFill>
                  <a:schemeClr val="bg1"/>
                </a:solidFill>
              </a:rPr>
              <a:t>on three key </a:t>
            </a:r>
            <a:r>
              <a:rPr lang="en-US" sz="3000" b="1" dirty="0" smtClean="0">
                <a:solidFill>
                  <a:schemeClr val="bg1"/>
                </a:solidFill>
              </a:rPr>
              <a:t>parameters,</a:t>
            </a:r>
          </a:p>
          <a:p>
            <a:pPr algn="ctr"/>
            <a:r>
              <a:rPr lang="en-US" sz="3000" b="1" dirty="0" smtClean="0">
                <a:solidFill>
                  <a:schemeClr val="bg1"/>
                </a:solidFill>
              </a:rPr>
              <a:t>which </a:t>
            </a:r>
            <a:r>
              <a:rPr lang="en-US" sz="3000" b="1" dirty="0">
                <a:solidFill>
                  <a:schemeClr val="bg1"/>
                </a:solidFill>
              </a:rPr>
              <a:t>must be carefully </a:t>
            </a:r>
            <a:r>
              <a:rPr lang="en-US" sz="3000" b="1" dirty="0" smtClean="0">
                <a:solidFill>
                  <a:schemeClr val="bg1"/>
                </a:solidFill>
              </a:rPr>
              <a:t>assessed:</a:t>
            </a:r>
          </a:p>
          <a:p>
            <a:pPr algn="ctr"/>
            <a:endParaRPr lang="en-US" sz="800" b="1" i="1" dirty="0">
              <a:solidFill>
                <a:schemeClr val="bg1"/>
              </a:solidFill>
            </a:endParaRPr>
          </a:p>
          <a:p>
            <a:pPr algn="ctr"/>
            <a:r>
              <a:rPr lang="en-US" sz="3000" b="1" i="1" dirty="0" smtClean="0">
                <a:solidFill>
                  <a:srgbClr val="FFFF00"/>
                </a:solidFill>
              </a:rPr>
              <a:t>● sensitivity</a:t>
            </a:r>
            <a:r>
              <a:rPr lang="en-US" sz="3000" b="1" i="1" dirty="0">
                <a:solidFill>
                  <a:srgbClr val="FFFF00"/>
                </a:solidFill>
              </a:rPr>
              <a:t>, </a:t>
            </a:r>
            <a:r>
              <a:rPr lang="en-US" sz="3000" b="1" i="1" dirty="0" smtClean="0">
                <a:solidFill>
                  <a:srgbClr val="FFFF00"/>
                </a:solidFill>
              </a:rPr>
              <a:t>● specificity </a:t>
            </a:r>
            <a:r>
              <a:rPr lang="en-US" sz="3000" b="1" dirty="0" smtClean="0">
                <a:solidFill>
                  <a:schemeClr val="bg1"/>
                </a:solidFill>
              </a:rPr>
              <a:t>and</a:t>
            </a:r>
          </a:p>
          <a:p>
            <a:pPr algn="ctr"/>
            <a:r>
              <a:rPr lang="en-US" sz="3000" b="1" i="1" dirty="0">
                <a:solidFill>
                  <a:srgbClr val="FFFF00"/>
                </a:solidFill>
              </a:rPr>
              <a:t>● </a:t>
            </a:r>
            <a:r>
              <a:rPr lang="en-US" sz="3000" b="1" i="1" dirty="0" smtClean="0">
                <a:solidFill>
                  <a:srgbClr val="FFFF00"/>
                </a:solidFill>
              </a:rPr>
              <a:t>positive </a:t>
            </a:r>
            <a:r>
              <a:rPr lang="en-US" sz="3000" b="1" i="1" dirty="0">
                <a:solidFill>
                  <a:srgbClr val="FFFF00"/>
                </a:solidFill>
              </a:rPr>
              <a:t>predictive </a:t>
            </a:r>
            <a:r>
              <a:rPr lang="en-US" sz="3000" b="1" i="1" dirty="0" smtClean="0">
                <a:solidFill>
                  <a:srgbClr val="FFFF00"/>
                </a:solidFill>
              </a:rPr>
              <a:t>value.</a:t>
            </a:r>
          </a:p>
          <a:p>
            <a:pPr algn="ctr"/>
            <a:endParaRPr lang="en-US" sz="2400" b="1" dirty="0">
              <a:solidFill>
                <a:schemeClr val="bg1"/>
              </a:solidFill>
            </a:endParaRPr>
          </a:p>
          <a:p>
            <a:pPr algn="ctr"/>
            <a:r>
              <a:rPr lang="en-US" sz="3000" b="1" dirty="0" smtClean="0">
                <a:solidFill>
                  <a:schemeClr val="bg1"/>
                </a:solidFill>
              </a:rPr>
              <a:t>So</a:t>
            </a:r>
            <a:r>
              <a:rPr lang="en-US" sz="3000" b="1" dirty="0">
                <a:solidFill>
                  <a:schemeClr val="bg1"/>
                </a:solidFill>
              </a:rPr>
              <a:t>, accurate </a:t>
            </a:r>
            <a:r>
              <a:rPr lang="en-US" sz="3000" b="1" i="1" dirty="0">
                <a:solidFill>
                  <a:srgbClr val="FFFF00"/>
                </a:solidFill>
              </a:rPr>
              <a:t>prediction</a:t>
            </a:r>
            <a:r>
              <a:rPr lang="en-US" sz="3000" b="1" dirty="0">
                <a:solidFill>
                  <a:schemeClr val="bg1"/>
                </a:solidFill>
              </a:rPr>
              <a:t> is vital for </a:t>
            </a:r>
            <a:r>
              <a:rPr lang="en-US" sz="3000" b="1" i="1" dirty="0">
                <a:solidFill>
                  <a:srgbClr val="FFFF00"/>
                </a:solidFill>
              </a:rPr>
              <a:t>prevention</a:t>
            </a:r>
            <a:r>
              <a:rPr lang="en-US" sz="3000" b="1" dirty="0">
                <a:solidFill>
                  <a:schemeClr val="bg1"/>
                </a:solidFill>
              </a:rPr>
              <a:t> of </a:t>
            </a:r>
            <a:r>
              <a:rPr lang="en-US" sz="3000" b="1" dirty="0" err="1">
                <a:solidFill>
                  <a:schemeClr val="bg1"/>
                </a:solidFill>
              </a:rPr>
              <a:t>autoaggression</a:t>
            </a:r>
            <a:r>
              <a:rPr lang="en-US" sz="3000" b="1" dirty="0">
                <a:solidFill>
                  <a:schemeClr val="bg1"/>
                </a:solidFill>
              </a:rPr>
              <a:t>, and the </a:t>
            </a:r>
            <a:r>
              <a:rPr lang="en-US" sz="3000" b="1" dirty="0" smtClean="0">
                <a:solidFill>
                  <a:schemeClr val="bg1"/>
                </a:solidFill>
              </a:rPr>
              <a:t>targeted</a:t>
            </a:r>
          </a:p>
          <a:p>
            <a:pPr algn="ctr"/>
            <a:r>
              <a:rPr lang="en-US" sz="3000" b="1" i="1" dirty="0" smtClean="0">
                <a:solidFill>
                  <a:srgbClr val="FFFF00"/>
                </a:solidFill>
              </a:rPr>
              <a:t>preventive </a:t>
            </a:r>
            <a:r>
              <a:rPr lang="en-US" sz="3000" b="1" i="1" dirty="0">
                <a:solidFill>
                  <a:srgbClr val="FFFF00"/>
                </a:solidFill>
              </a:rPr>
              <a:t>treatment </a:t>
            </a:r>
            <a:r>
              <a:rPr lang="en-US" sz="3000" b="1" dirty="0">
                <a:solidFill>
                  <a:schemeClr val="bg1"/>
                </a:solidFill>
              </a:rPr>
              <a:t>could thus be given to those individuals who are most </a:t>
            </a:r>
            <a:r>
              <a:rPr lang="en-US" sz="3000" b="1" dirty="0" smtClean="0">
                <a:solidFill>
                  <a:schemeClr val="bg1"/>
                </a:solidFill>
              </a:rPr>
              <a:t>likely</a:t>
            </a:r>
          </a:p>
          <a:p>
            <a:pPr algn="ctr"/>
            <a:r>
              <a:rPr lang="en-US" sz="3000" b="1" dirty="0" smtClean="0">
                <a:solidFill>
                  <a:schemeClr val="bg1"/>
                </a:solidFill>
              </a:rPr>
              <a:t>to </a:t>
            </a:r>
            <a:r>
              <a:rPr lang="en-US" sz="3000" b="1" dirty="0">
                <a:solidFill>
                  <a:schemeClr val="bg1"/>
                </a:solidFill>
              </a:rPr>
              <a:t>develop the disease.</a:t>
            </a:r>
          </a:p>
        </p:txBody>
      </p:sp>
    </p:spTree>
    <p:extLst>
      <p:ext uri="{BB962C8B-B14F-4D97-AF65-F5344CB8AC3E}">
        <p14:creationId xmlns:p14="http://schemas.microsoft.com/office/powerpoint/2010/main" val="3049396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427288" y="3347463"/>
            <a:ext cx="9193213" cy="504826"/>
          </a:xfrm>
          <a:prstGeom prst="rect">
            <a:avLst/>
          </a:prstGeom>
          <a:noFill/>
          <a:ln w="9525">
            <a:noFill/>
            <a:miter lim="800000"/>
            <a:headEnd/>
            <a:tailEnd/>
          </a:ln>
          <a:effectLst/>
        </p:spPr>
        <p:txBody>
          <a:bodyPr/>
          <a:lstStyle/>
          <a:p>
            <a:pPr algn="ctr" eaLnBrk="0" hangingPunct="0">
              <a:spcBef>
                <a:spcPct val="20000"/>
              </a:spcBef>
            </a:pPr>
            <a:endParaRPr lang="de-DE" sz="2600" b="1" dirty="0">
              <a:solidFill>
                <a:srgbClr val="FFFFFF"/>
              </a:solidFill>
              <a:latin typeface="Times New Roman" pitchFamily="18" charset="0"/>
            </a:endParaRPr>
          </a:p>
        </p:txBody>
      </p:sp>
      <p:sp>
        <p:nvSpPr>
          <p:cNvPr id="2" name="Прямоугольник 1"/>
          <p:cNvSpPr/>
          <p:nvPr/>
        </p:nvSpPr>
        <p:spPr>
          <a:xfrm>
            <a:off x="141288" y="188640"/>
            <a:ext cx="8892353" cy="6586418"/>
          </a:xfrm>
          <a:prstGeom prst="rect">
            <a:avLst/>
          </a:prstGeom>
          <a:solidFill>
            <a:srgbClr val="C00000"/>
          </a:solidFill>
        </p:spPr>
        <p:txBody>
          <a:bodyPr wrap="square">
            <a:spAutoFit/>
          </a:bodyPr>
          <a:lstStyle/>
          <a:p>
            <a:pPr algn="ctr"/>
            <a:r>
              <a:rPr lang="en-US" sz="5000" b="1" dirty="0">
                <a:solidFill>
                  <a:schemeClr val="bg1"/>
                </a:solidFill>
              </a:rPr>
              <a:t>MS is just one </a:t>
            </a:r>
            <a:r>
              <a:rPr lang="en-US" sz="5000" b="1" dirty="0" smtClean="0">
                <a:solidFill>
                  <a:schemeClr val="bg1"/>
                </a:solidFill>
              </a:rPr>
              <a:t>of the</a:t>
            </a:r>
          </a:p>
          <a:p>
            <a:pPr algn="ctr"/>
            <a:r>
              <a:rPr lang="en-US" sz="5000" b="1" dirty="0" smtClean="0">
                <a:solidFill>
                  <a:schemeClr val="bg1"/>
                </a:solidFill>
              </a:rPr>
              <a:t>chronic </a:t>
            </a:r>
            <a:r>
              <a:rPr lang="en-US" sz="5000" b="1" i="1" dirty="0" smtClean="0">
                <a:solidFill>
                  <a:srgbClr val="FFFF00"/>
                </a:solidFill>
              </a:rPr>
              <a:t>tissue-specific</a:t>
            </a:r>
            <a:r>
              <a:rPr lang="en-US" sz="5000" b="1" dirty="0" smtClean="0">
                <a:solidFill>
                  <a:schemeClr val="bg1"/>
                </a:solidFill>
              </a:rPr>
              <a:t> autoimmune diseases</a:t>
            </a:r>
          </a:p>
          <a:p>
            <a:pPr algn="ctr"/>
            <a:r>
              <a:rPr lang="en-US" sz="5000" b="1" dirty="0" smtClean="0">
                <a:solidFill>
                  <a:schemeClr val="bg1"/>
                </a:solidFill>
              </a:rPr>
              <a:t>resulting </a:t>
            </a:r>
            <a:r>
              <a:rPr lang="en-US" sz="5000" b="1" dirty="0">
                <a:solidFill>
                  <a:schemeClr val="bg1"/>
                </a:solidFill>
              </a:rPr>
              <a:t>in a </a:t>
            </a:r>
            <a:r>
              <a:rPr lang="en-US" sz="5000" b="1" dirty="0" smtClean="0">
                <a:solidFill>
                  <a:schemeClr val="bg1"/>
                </a:solidFill>
              </a:rPr>
              <a:t>destruction </a:t>
            </a:r>
            <a:r>
              <a:rPr lang="en-US" sz="5000" b="1" dirty="0">
                <a:solidFill>
                  <a:schemeClr val="bg1"/>
                </a:solidFill>
              </a:rPr>
              <a:t>of myelin </a:t>
            </a:r>
            <a:r>
              <a:rPr lang="en-US" sz="5000" b="1" dirty="0" smtClean="0">
                <a:solidFill>
                  <a:schemeClr val="bg1"/>
                </a:solidFill>
              </a:rPr>
              <a:t>by different tools,</a:t>
            </a:r>
          </a:p>
          <a:p>
            <a:pPr algn="ctr"/>
            <a:r>
              <a:rPr lang="en-US" sz="5000" b="1" dirty="0" smtClean="0">
                <a:solidFill>
                  <a:schemeClr val="bg1"/>
                </a:solidFill>
              </a:rPr>
              <a:t>including:</a:t>
            </a:r>
          </a:p>
          <a:p>
            <a:pPr algn="ctr"/>
            <a:r>
              <a:rPr lang="en-US" sz="5000" b="1" dirty="0" smtClean="0">
                <a:solidFill>
                  <a:schemeClr val="bg1"/>
                </a:solidFill>
              </a:rPr>
              <a:t>● </a:t>
            </a:r>
            <a:r>
              <a:rPr lang="en-US" sz="5000" b="1" dirty="0" err="1" smtClean="0">
                <a:solidFill>
                  <a:schemeClr val="bg1"/>
                </a:solidFill>
              </a:rPr>
              <a:t>autoreactive</a:t>
            </a:r>
            <a:r>
              <a:rPr lang="en-US" sz="5000" b="1" dirty="0" smtClean="0">
                <a:solidFill>
                  <a:schemeClr val="bg1"/>
                </a:solidFill>
              </a:rPr>
              <a:t> CTLs and </a:t>
            </a:r>
            <a:r>
              <a:rPr lang="en-US" sz="7200" b="1" i="1" dirty="0" smtClean="0">
                <a:solidFill>
                  <a:srgbClr val="FFFF00"/>
                </a:solidFill>
              </a:rPr>
              <a:t>●</a:t>
            </a:r>
            <a:r>
              <a:rPr lang="en-US" sz="7200" b="1" i="1" dirty="0" err="1" smtClean="0">
                <a:solidFill>
                  <a:srgbClr val="FFFF00"/>
                </a:solidFill>
              </a:rPr>
              <a:t>autoAbs</a:t>
            </a:r>
            <a:r>
              <a:rPr lang="en-US" sz="7200" b="1" i="1" dirty="0" smtClean="0">
                <a:solidFill>
                  <a:srgbClr val="FFFF00"/>
                </a:solidFill>
              </a:rPr>
              <a:t> </a:t>
            </a:r>
            <a:r>
              <a:rPr lang="en-US" sz="5400" b="1" i="1" dirty="0">
                <a:solidFill>
                  <a:schemeClr val="bg1"/>
                </a:solidFill>
              </a:rPr>
              <a:t>(Fig </a:t>
            </a:r>
            <a:r>
              <a:rPr lang="en-US" sz="5400" b="1" i="1" dirty="0" smtClean="0">
                <a:solidFill>
                  <a:schemeClr val="bg1"/>
                </a:solidFill>
              </a:rPr>
              <a:t>9-11)</a:t>
            </a:r>
            <a:endParaRPr lang="en-US" sz="5400" b="1" i="1" dirty="0">
              <a:solidFill>
                <a:schemeClr val="bg1"/>
              </a:solidFill>
            </a:endParaRPr>
          </a:p>
        </p:txBody>
      </p:sp>
    </p:spTree>
    <p:extLst>
      <p:ext uri="{BB962C8B-B14F-4D97-AF65-F5344CB8AC3E}">
        <p14:creationId xmlns:p14="http://schemas.microsoft.com/office/powerpoint/2010/main" val="11959835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8178" name="Rectangle 2" descr="80%"/>
          <p:cNvSpPr>
            <a:spLocks noGrp="1" noChangeArrowheads="1"/>
          </p:cNvSpPr>
          <p:nvPr>
            <p:ph type="title"/>
          </p:nvPr>
        </p:nvSpPr>
        <p:spPr>
          <a:xfrm>
            <a:off x="77788" y="111125"/>
            <a:ext cx="8953500" cy="1414463"/>
          </a:xfrm>
          <a:pattFill prst="pct80">
            <a:fgClr>
              <a:srgbClr val="FFFFCC"/>
            </a:fgClr>
            <a:bgClr>
              <a:schemeClr val="bg1"/>
            </a:bgClr>
          </a:pattFill>
          <a:ln w="12700">
            <a:solidFill>
              <a:srgbClr val="C00000"/>
            </a:solidFill>
            <a:miter lim="800000"/>
            <a:headEnd/>
            <a:tailEnd/>
          </a:ln>
        </p:spPr>
        <p:txBody>
          <a:bodyPr/>
          <a:lstStyle/>
          <a:p>
            <a:pPr eaLnBrk="1" hangingPunct="1"/>
            <a:r>
              <a:rPr lang="en-US" altLang="ru-RU" sz="2600" b="1" smtClean="0">
                <a:solidFill>
                  <a:srgbClr val="CC0066"/>
                </a:solidFill>
              </a:rPr>
              <a:t>MS: autoimmunity, demyelination and neurodegeneration</a:t>
            </a:r>
            <a:r>
              <a:rPr lang="en-US" altLang="ru-RU" sz="1800" b="1" smtClean="0">
                <a:solidFill>
                  <a:srgbClr val="CC0066"/>
                </a:solidFill>
              </a:rPr>
              <a:t/>
            </a:r>
            <a:br>
              <a:rPr lang="en-US" altLang="ru-RU" sz="1800" b="1" smtClean="0">
                <a:solidFill>
                  <a:srgbClr val="CC0066"/>
                </a:solidFill>
              </a:rPr>
            </a:br>
            <a:r>
              <a:rPr lang="en-US" altLang="ru-RU" sz="2000" b="1" smtClean="0">
                <a:solidFill>
                  <a:schemeClr val="tx1"/>
                </a:solidFill>
              </a:rPr>
              <a:t>Anti-myelin autoAbs and autoreactive CTLs are able to to make oligodendrocytes and axons damaged in direct and indirect ways to result in </a:t>
            </a:r>
            <a:r>
              <a:rPr lang="en-US" altLang="ru-RU" sz="2000" b="1" i="1" smtClean="0">
                <a:solidFill>
                  <a:srgbClr val="C00000"/>
                </a:solidFill>
              </a:rPr>
              <a:t>demyelination</a:t>
            </a:r>
            <a:r>
              <a:rPr lang="en-US" altLang="ru-RU" sz="2000" b="1" i="1" smtClean="0">
                <a:solidFill>
                  <a:schemeClr val="tx1"/>
                </a:solidFill>
              </a:rPr>
              <a:t> </a:t>
            </a:r>
            <a:r>
              <a:rPr lang="en-US" altLang="ru-RU" sz="2000" b="1" smtClean="0">
                <a:solidFill>
                  <a:schemeClr val="tx1"/>
                </a:solidFill>
              </a:rPr>
              <a:t>and</a:t>
            </a:r>
            <a:r>
              <a:rPr lang="en-US" altLang="ru-RU" sz="2000" b="1" i="1" smtClean="0">
                <a:solidFill>
                  <a:schemeClr val="tx1"/>
                </a:solidFill>
              </a:rPr>
              <a:t> </a:t>
            </a:r>
            <a:r>
              <a:rPr lang="en-US" altLang="ru-RU" sz="2000" b="1" i="1" smtClean="0">
                <a:solidFill>
                  <a:srgbClr val="C00000"/>
                </a:solidFill>
              </a:rPr>
              <a:t>neurodegeneration</a:t>
            </a:r>
            <a:r>
              <a:rPr lang="en-US" altLang="ru-RU" sz="2000" b="1" smtClean="0">
                <a:solidFill>
                  <a:schemeClr val="tx1"/>
                </a:solidFill>
              </a:rPr>
              <a:t>, respectively</a:t>
            </a:r>
            <a:endParaRPr lang="ru-RU" altLang="ru-RU" sz="2000" b="1" smtClean="0"/>
          </a:p>
        </p:txBody>
      </p:sp>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41488"/>
            <a:ext cx="8643938" cy="4902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78180" name="Rectangle 4"/>
          <p:cNvSpPr>
            <a:spLocks noChangeArrowheads="1"/>
          </p:cNvSpPr>
          <p:nvPr/>
        </p:nvSpPr>
        <p:spPr bwMode="auto">
          <a:xfrm>
            <a:off x="468313" y="6305550"/>
            <a:ext cx="1081087" cy="463550"/>
          </a:xfrm>
          <a:prstGeom prst="rect">
            <a:avLst/>
          </a:prstGeom>
          <a:gradFill rotWithShape="1">
            <a:gsLst>
              <a:gs pos="0">
                <a:srgbClr val="2F0018"/>
              </a:gs>
              <a:gs pos="50000">
                <a:srgbClr val="660033"/>
              </a:gs>
              <a:gs pos="100000">
                <a:srgbClr val="2F0018"/>
              </a:gs>
            </a:gsLst>
            <a:lin ang="5400000" scaled="1"/>
          </a:gra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smtClean="0">
                <a:solidFill>
                  <a:srgbClr val="FFFFFF"/>
                </a:solidFill>
                <a:latin typeface="Arial" pitchFamily="34" charset="0"/>
                <a:cs typeface="Arial" pitchFamily="34" charset="0"/>
              </a:rPr>
              <a:t>Blood</a:t>
            </a:r>
            <a:endParaRPr lang="ru-RU" altLang="ru-RU" sz="1800" smtClean="0">
              <a:solidFill>
                <a:srgbClr val="FFFFFF"/>
              </a:solidFill>
              <a:latin typeface="Arial" pitchFamily="34" charset="0"/>
              <a:cs typeface="Arial" pitchFamily="34" charset="0"/>
            </a:endParaRPr>
          </a:p>
        </p:txBody>
      </p:sp>
      <p:sp>
        <p:nvSpPr>
          <p:cNvPr id="178181" name="Rectangle 5"/>
          <p:cNvSpPr>
            <a:spLocks noChangeArrowheads="1"/>
          </p:cNvSpPr>
          <p:nvPr/>
        </p:nvSpPr>
        <p:spPr bwMode="auto">
          <a:xfrm>
            <a:off x="7885113" y="6305550"/>
            <a:ext cx="1081087" cy="46355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800" smtClean="0">
                <a:solidFill>
                  <a:srgbClr val="000000"/>
                </a:solidFill>
                <a:latin typeface="Arial" pitchFamily="34" charset="0"/>
                <a:cs typeface="Arial" pitchFamily="34" charset="0"/>
              </a:rPr>
              <a:t>CNS</a:t>
            </a:r>
            <a:endParaRPr lang="ru-RU" altLang="ru-RU" sz="1800" smtClean="0">
              <a:solidFill>
                <a:srgbClr val="000000"/>
              </a:solidFill>
              <a:latin typeface="Arial" pitchFamily="34" charset="0"/>
              <a:cs typeface="Arial" pitchFamily="34" charset="0"/>
            </a:endParaRPr>
          </a:p>
        </p:txBody>
      </p:sp>
      <p:sp>
        <p:nvSpPr>
          <p:cNvPr id="178182" name="Rectangle 7"/>
          <p:cNvSpPr>
            <a:spLocks noChangeArrowheads="1"/>
          </p:cNvSpPr>
          <p:nvPr/>
        </p:nvSpPr>
        <p:spPr bwMode="auto">
          <a:xfrm>
            <a:off x="357188" y="4500563"/>
            <a:ext cx="647700" cy="311150"/>
          </a:xfrm>
          <a:prstGeom prst="rect">
            <a:avLst/>
          </a:prstGeom>
          <a:solidFill>
            <a:srgbClr val="FFFF66"/>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000000"/>
                </a:solidFill>
                <a:latin typeface="Arial" pitchFamily="34" charset="0"/>
                <a:cs typeface="Arial" pitchFamily="34" charset="0"/>
              </a:rPr>
              <a:t>TCR</a:t>
            </a:r>
            <a:endParaRPr lang="ru-RU" altLang="ru-RU" sz="1400" b="1" smtClean="0">
              <a:solidFill>
                <a:srgbClr val="000000"/>
              </a:solidFill>
              <a:latin typeface="Arial" pitchFamily="34" charset="0"/>
              <a:cs typeface="Arial" pitchFamily="34" charset="0"/>
            </a:endParaRPr>
          </a:p>
        </p:txBody>
      </p:sp>
      <p:sp>
        <p:nvSpPr>
          <p:cNvPr id="178183" name="Rectangle 10"/>
          <p:cNvSpPr>
            <a:spLocks noChangeArrowheads="1"/>
          </p:cNvSpPr>
          <p:nvPr/>
        </p:nvSpPr>
        <p:spPr bwMode="auto">
          <a:xfrm>
            <a:off x="6948488" y="2219325"/>
            <a:ext cx="1009650" cy="339725"/>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600" b="1" smtClean="0">
                <a:solidFill>
                  <a:srgbClr val="000000"/>
                </a:solidFill>
                <a:latin typeface="Arial" pitchFamily="34" charset="0"/>
                <a:cs typeface="Arial" pitchFamily="34" charset="0"/>
              </a:rPr>
              <a:t>Neuron</a:t>
            </a:r>
            <a:endParaRPr lang="ru-RU" altLang="ru-RU" sz="1600" b="1" smtClean="0">
              <a:solidFill>
                <a:srgbClr val="000000"/>
              </a:solidFill>
              <a:latin typeface="Arial" pitchFamily="34" charset="0"/>
              <a:cs typeface="Arial" pitchFamily="34" charset="0"/>
            </a:endParaRPr>
          </a:p>
        </p:txBody>
      </p:sp>
      <p:sp>
        <p:nvSpPr>
          <p:cNvPr id="178184" name="Rectangle 13"/>
          <p:cNvSpPr>
            <a:spLocks noChangeArrowheads="1"/>
          </p:cNvSpPr>
          <p:nvPr/>
        </p:nvSpPr>
        <p:spPr bwMode="auto">
          <a:xfrm>
            <a:off x="6732588" y="3141663"/>
            <a:ext cx="1727200" cy="27940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Myelin sheath</a:t>
            </a:r>
            <a:endParaRPr lang="ru-RU" altLang="ru-RU" sz="1200" b="1" smtClean="0">
              <a:solidFill>
                <a:srgbClr val="000000"/>
              </a:solidFill>
              <a:latin typeface="Arial" pitchFamily="34" charset="0"/>
              <a:cs typeface="Arial" pitchFamily="34" charset="0"/>
            </a:endParaRPr>
          </a:p>
        </p:txBody>
      </p:sp>
      <p:sp>
        <p:nvSpPr>
          <p:cNvPr id="178185" name="Rectangle 14"/>
          <p:cNvSpPr>
            <a:spLocks noChangeArrowheads="1"/>
          </p:cNvSpPr>
          <p:nvPr/>
        </p:nvSpPr>
        <p:spPr bwMode="auto">
          <a:xfrm>
            <a:off x="6659563" y="3435350"/>
            <a:ext cx="863600" cy="27940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Axon</a:t>
            </a:r>
            <a:endParaRPr lang="ru-RU" altLang="ru-RU" sz="1200" b="1" smtClean="0">
              <a:solidFill>
                <a:srgbClr val="000000"/>
              </a:solidFill>
              <a:latin typeface="Arial" pitchFamily="34" charset="0"/>
              <a:cs typeface="Arial" pitchFamily="34" charset="0"/>
            </a:endParaRPr>
          </a:p>
        </p:txBody>
      </p:sp>
      <p:sp>
        <p:nvSpPr>
          <p:cNvPr id="178186" name="Rectangle 15"/>
          <p:cNvSpPr>
            <a:spLocks noChangeArrowheads="1"/>
          </p:cNvSpPr>
          <p:nvPr/>
        </p:nvSpPr>
        <p:spPr bwMode="auto">
          <a:xfrm>
            <a:off x="6227763" y="3699521"/>
            <a:ext cx="2520701" cy="463846"/>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wrap="square"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2400" b="1" dirty="0" err="1" smtClean="0">
                <a:solidFill>
                  <a:srgbClr val="FF0000"/>
                </a:solidFill>
                <a:latin typeface="Arial" pitchFamily="34" charset="0"/>
                <a:cs typeface="Arial" pitchFamily="34" charset="0"/>
              </a:rPr>
              <a:t>Antimyelin</a:t>
            </a:r>
            <a:r>
              <a:rPr lang="en-US" altLang="ru-RU" sz="2400" b="1" dirty="0" smtClean="0">
                <a:solidFill>
                  <a:srgbClr val="FF0000"/>
                </a:solidFill>
                <a:latin typeface="Arial" pitchFamily="34" charset="0"/>
                <a:cs typeface="Arial" pitchFamily="34" charset="0"/>
              </a:rPr>
              <a:t> Abs</a:t>
            </a:r>
            <a:endParaRPr lang="ru-RU" altLang="ru-RU" sz="2400" b="1" dirty="0" smtClean="0">
              <a:solidFill>
                <a:srgbClr val="FF0000"/>
              </a:solidFill>
              <a:latin typeface="Arial" pitchFamily="34" charset="0"/>
              <a:cs typeface="Arial" pitchFamily="34" charset="0"/>
            </a:endParaRPr>
          </a:p>
        </p:txBody>
      </p:sp>
      <p:sp>
        <p:nvSpPr>
          <p:cNvPr id="178187" name="Rectangle 20"/>
          <p:cNvSpPr>
            <a:spLocks noChangeArrowheads="1"/>
          </p:cNvSpPr>
          <p:nvPr/>
        </p:nvSpPr>
        <p:spPr bwMode="auto">
          <a:xfrm>
            <a:off x="4935538" y="4329113"/>
            <a:ext cx="1346200" cy="309562"/>
          </a:xfrm>
          <a:prstGeom prst="rect">
            <a:avLst/>
          </a:prstGeom>
          <a:solidFill>
            <a:srgbClr val="FF00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FF99"/>
                </a:solidFill>
                <a:latin typeface="Arial" pitchFamily="34" charset="0"/>
                <a:cs typeface="Arial" pitchFamily="34" charset="0"/>
              </a:rPr>
              <a:t>Damage</a:t>
            </a:r>
            <a:endParaRPr lang="ru-RU" altLang="ru-RU" sz="1400" b="1" smtClean="0">
              <a:solidFill>
                <a:srgbClr val="FFFF99"/>
              </a:solidFill>
              <a:latin typeface="Arial" pitchFamily="34" charset="0"/>
              <a:cs typeface="Arial" pitchFamily="34" charset="0"/>
            </a:endParaRPr>
          </a:p>
        </p:txBody>
      </p:sp>
      <p:sp>
        <p:nvSpPr>
          <p:cNvPr id="178188" name="Rectangle 22"/>
          <p:cNvSpPr>
            <a:spLocks noChangeArrowheads="1"/>
          </p:cNvSpPr>
          <p:nvPr/>
        </p:nvSpPr>
        <p:spPr bwMode="auto">
          <a:xfrm>
            <a:off x="5148263" y="5991225"/>
            <a:ext cx="1081087" cy="311150"/>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000000"/>
                </a:solidFill>
                <a:latin typeface="Arial" pitchFamily="34" charset="0"/>
                <a:cs typeface="Arial" pitchFamily="34" charset="0"/>
              </a:rPr>
              <a:t>Microglia</a:t>
            </a:r>
            <a:endParaRPr lang="ru-RU" altLang="ru-RU" sz="1400" b="1" smtClean="0">
              <a:solidFill>
                <a:srgbClr val="000000"/>
              </a:solidFill>
              <a:latin typeface="Arial" pitchFamily="34" charset="0"/>
              <a:cs typeface="Arial" pitchFamily="34" charset="0"/>
            </a:endParaRPr>
          </a:p>
        </p:txBody>
      </p:sp>
      <p:sp>
        <p:nvSpPr>
          <p:cNvPr id="178189" name="Line 23"/>
          <p:cNvSpPr>
            <a:spLocks noChangeShapeType="1"/>
          </p:cNvSpPr>
          <p:nvPr/>
        </p:nvSpPr>
        <p:spPr bwMode="auto">
          <a:xfrm flipH="1" flipV="1">
            <a:off x="5580063" y="5876925"/>
            <a:ext cx="144462" cy="144463"/>
          </a:xfrm>
          <a:prstGeom prst="line">
            <a:avLst/>
          </a:prstGeom>
          <a:noFill/>
          <a:ln w="6350">
            <a:solidFill>
              <a:srgbClr val="350201"/>
            </a:solidFill>
            <a:round/>
            <a:headEnd/>
            <a:tailEnd type="triangle" w="med" len="med"/>
          </a:ln>
          <a:effectLst>
            <a:outerShdw dist="35921" dir="2700000" sy="50000" rotWithShape="0">
              <a:srgbClr val="875B0D">
                <a:alpha val="70000"/>
              </a:srgbClr>
            </a:outerShdw>
          </a:effectLst>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ru-RU" smtClean="0">
              <a:solidFill>
                <a:srgbClr val="000000"/>
              </a:solidFill>
              <a:latin typeface="Arial" pitchFamily="34" charset="0"/>
              <a:cs typeface="Arial" pitchFamily="34" charset="0"/>
            </a:endParaRPr>
          </a:p>
        </p:txBody>
      </p:sp>
      <p:sp>
        <p:nvSpPr>
          <p:cNvPr id="178190" name="Rectangle 24"/>
          <p:cNvSpPr>
            <a:spLocks noChangeArrowheads="1"/>
          </p:cNvSpPr>
          <p:nvPr/>
        </p:nvSpPr>
        <p:spPr bwMode="auto">
          <a:xfrm>
            <a:off x="6443663" y="6078538"/>
            <a:ext cx="1512887" cy="295275"/>
          </a:xfrm>
          <a:prstGeom prst="rect">
            <a:avLst/>
          </a:prstGeom>
          <a:solidFill>
            <a:srgbClr val="99CCFF"/>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300" b="1" smtClean="0">
                <a:solidFill>
                  <a:srgbClr val="000000"/>
                </a:solidFill>
                <a:latin typeface="Arial" pitchFamily="34" charset="0"/>
                <a:cs typeface="Arial" pitchFamily="34" charset="0"/>
              </a:rPr>
              <a:t>Oligodendrocyte</a:t>
            </a:r>
            <a:endParaRPr lang="ru-RU" altLang="ru-RU" sz="1300" b="1" smtClean="0">
              <a:solidFill>
                <a:srgbClr val="000000"/>
              </a:solidFill>
              <a:latin typeface="Arial" pitchFamily="34" charset="0"/>
              <a:cs typeface="Arial" pitchFamily="34" charset="0"/>
            </a:endParaRPr>
          </a:p>
        </p:txBody>
      </p:sp>
      <p:sp>
        <p:nvSpPr>
          <p:cNvPr id="178191" name="Rectangle 25"/>
          <p:cNvSpPr>
            <a:spLocks noChangeArrowheads="1"/>
          </p:cNvSpPr>
          <p:nvPr/>
        </p:nvSpPr>
        <p:spPr bwMode="auto">
          <a:xfrm>
            <a:off x="7740650" y="5414963"/>
            <a:ext cx="1293813" cy="309562"/>
          </a:xfrm>
          <a:prstGeom prst="rect">
            <a:avLst/>
          </a:prstGeom>
          <a:solidFill>
            <a:srgbClr val="FF0000"/>
          </a:solidFill>
          <a:ln w="6350" algn="ctr">
            <a:solidFill>
              <a:srgbClr val="350201"/>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FF99"/>
                </a:solidFill>
                <a:latin typeface="Arial" pitchFamily="34" charset="0"/>
                <a:cs typeface="Arial" pitchFamily="34" charset="0"/>
              </a:rPr>
              <a:t>Damage</a:t>
            </a:r>
            <a:endParaRPr lang="ru-RU" altLang="ru-RU" sz="1400" b="1" smtClean="0">
              <a:solidFill>
                <a:srgbClr val="FFFF99"/>
              </a:solidFill>
              <a:latin typeface="Arial" pitchFamily="34" charset="0"/>
              <a:cs typeface="Arial" pitchFamily="34" charset="0"/>
            </a:endParaRPr>
          </a:p>
        </p:txBody>
      </p:sp>
      <p:sp>
        <p:nvSpPr>
          <p:cNvPr id="178192" name="Rectangle 26"/>
          <p:cNvSpPr>
            <a:spLocks noChangeArrowheads="1"/>
          </p:cNvSpPr>
          <p:nvPr/>
        </p:nvSpPr>
        <p:spPr bwMode="auto">
          <a:xfrm>
            <a:off x="6588125" y="5127625"/>
            <a:ext cx="1225550" cy="309563"/>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0000"/>
                </a:solidFill>
                <a:latin typeface="Arial" pitchFamily="34" charset="0"/>
                <a:cs typeface="Arial" pitchFamily="34" charset="0"/>
              </a:rPr>
              <a:t>Complement</a:t>
            </a:r>
            <a:endParaRPr lang="ru-RU" altLang="ru-RU" sz="1400" b="1" smtClean="0">
              <a:solidFill>
                <a:srgbClr val="FF0000"/>
              </a:solidFill>
              <a:latin typeface="Arial" pitchFamily="34" charset="0"/>
              <a:cs typeface="Arial" pitchFamily="34" charset="0"/>
            </a:endParaRPr>
          </a:p>
        </p:txBody>
      </p:sp>
      <p:sp>
        <p:nvSpPr>
          <p:cNvPr id="178193" name="Oval 29"/>
          <p:cNvSpPr>
            <a:spLocks noChangeArrowheads="1"/>
          </p:cNvSpPr>
          <p:nvPr/>
        </p:nvSpPr>
        <p:spPr bwMode="auto">
          <a:xfrm>
            <a:off x="285750" y="2357438"/>
            <a:ext cx="931863" cy="393700"/>
          </a:xfrm>
          <a:prstGeom prst="ellipse">
            <a:avLst/>
          </a:prstGeom>
          <a:solidFill>
            <a:srgbClr val="FFFF66"/>
          </a:solidFill>
          <a:ln w="6350" algn="ctr">
            <a:solidFill>
              <a:srgbClr val="350201"/>
            </a:solidFill>
            <a:round/>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smtClean="0">
                <a:solidFill>
                  <a:srgbClr val="000000"/>
                </a:solidFill>
                <a:latin typeface="Arial" pitchFamily="34" charset="0"/>
                <a:cs typeface="Arial" pitchFamily="34" charset="0"/>
              </a:rPr>
              <a:t>T cell</a:t>
            </a:r>
            <a:endParaRPr lang="ru-RU" altLang="ru-RU" sz="1200" b="1" smtClean="0">
              <a:solidFill>
                <a:srgbClr val="000000"/>
              </a:solidFill>
              <a:latin typeface="Arial" pitchFamily="34" charset="0"/>
              <a:cs typeface="Arial" pitchFamily="34" charset="0"/>
            </a:endParaRPr>
          </a:p>
        </p:txBody>
      </p:sp>
      <p:sp>
        <p:nvSpPr>
          <p:cNvPr id="178194" name="Line 31"/>
          <p:cNvSpPr>
            <a:spLocks noChangeShapeType="1"/>
          </p:cNvSpPr>
          <p:nvPr/>
        </p:nvSpPr>
        <p:spPr bwMode="auto">
          <a:xfrm flipV="1">
            <a:off x="827088" y="4581525"/>
            <a:ext cx="730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195" name="Line 32"/>
          <p:cNvSpPr>
            <a:spLocks noChangeShapeType="1"/>
          </p:cNvSpPr>
          <p:nvPr/>
        </p:nvSpPr>
        <p:spPr bwMode="auto">
          <a:xfrm>
            <a:off x="971550" y="1916113"/>
            <a:ext cx="1444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196" name="Line 33"/>
          <p:cNvSpPr>
            <a:spLocks noChangeShapeType="1"/>
          </p:cNvSpPr>
          <p:nvPr/>
        </p:nvSpPr>
        <p:spPr bwMode="auto">
          <a:xfrm>
            <a:off x="755650" y="2781300"/>
            <a:ext cx="4318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197" name="Line 34"/>
          <p:cNvSpPr>
            <a:spLocks noChangeShapeType="1"/>
          </p:cNvSpPr>
          <p:nvPr/>
        </p:nvSpPr>
        <p:spPr bwMode="auto">
          <a:xfrm>
            <a:off x="2124075" y="23495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198" name="Line 35"/>
          <p:cNvSpPr>
            <a:spLocks noChangeShapeType="1"/>
          </p:cNvSpPr>
          <p:nvPr/>
        </p:nvSpPr>
        <p:spPr bwMode="auto">
          <a:xfrm>
            <a:off x="4500563" y="3429000"/>
            <a:ext cx="3587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199" name="Line 36"/>
          <p:cNvSpPr>
            <a:spLocks noChangeShapeType="1"/>
          </p:cNvSpPr>
          <p:nvPr/>
        </p:nvSpPr>
        <p:spPr bwMode="auto">
          <a:xfrm flipV="1">
            <a:off x="4500563" y="3716338"/>
            <a:ext cx="287337"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200" name="Line 37"/>
          <p:cNvSpPr>
            <a:spLocks noChangeShapeType="1"/>
          </p:cNvSpPr>
          <p:nvPr/>
        </p:nvSpPr>
        <p:spPr bwMode="auto">
          <a:xfrm flipH="1" flipV="1">
            <a:off x="6443663" y="3284538"/>
            <a:ext cx="2889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201" name="Line 38"/>
          <p:cNvSpPr>
            <a:spLocks noChangeShapeType="1"/>
          </p:cNvSpPr>
          <p:nvPr/>
        </p:nvSpPr>
        <p:spPr bwMode="auto">
          <a:xfrm flipH="1">
            <a:off x="6443663" y="3573463"/>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202" name="Line 39"/>
          <p:cNvSpPr>
            <a:spLocks noChangeShapeType="1"/>
          </p:cNvSpPr>
          <p:nvPr/>
        </p:nvSpPr>
        <p:spPr bwMode="auto">
          <a:xfrm>
            <a:off x="7164388" y="400526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203" name="AutoShape 40"/>
          <p:cNvSpPr>
            <a:spLocks noChangeArrowheads="1"/>
          </p:cNvSpPr>
          <p:nvPr/>
        </p:nvSpPr>
        <p:spPr bwMode="auto">
          <a:xfrm>
            <a:off x="6372225" y="2276475"/>
            <a:ext cx="504825" cy="215900"/>
          </a:xfrm>
          <a:prstGeom prst="leftArrow">
            <a:avLst>
              <a:gd name="adj1" fmla="val 50000"/>
              <a:gd name="adj2" fmla="val 58456"/>
            </a:avLst>
          </a:prstGeom>
          <a:solidFill>
            <a:srgbClr val="99CC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smtClean="0">
              <a:solidFill>
                <a:srgbClr val="000000"/>
              </a:solidFill>
              <a:latin typeface="Arial" pitchFamily="34" charset="0"/>
              <a:cs typeface="Arial" pitchFamily="34" charset="0"/>
            </a:endParaRPr>
          </a:p>
        </p:txBody>
      </p:sp>
      <p:sp>
        <p:nvSpPr>
          <p:cNvPr id="178204" name="Line 41"/>
          <p:cNvSpPr>
            <a:spLocks noChangeShapeType="1"/>
          </p:cNvSpPr>
          <p:nvPr/>
        </p:nvSpPr>
        <p:spPr bwMode="auto">
          <a:xfrm flipH="1" flipV="1">
            <a:off x="8101013" y="5084763"/>
            <a:ext cx="2873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205" name="Line 42"/>
          <p:cNvSpPr>
            <a:spLocks noChangeShapeType="1"/>
          </p:cNvSpPr>
          <p:nvPr/>
        </p:nvSpPr>
        <p:spPr bwMode="auto">
          <a:xfrm>
            <a:off x="6011863" y="45815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smtClean="0">
              <a:solidFill>
                <a:srgbClr val="000000"/>
              </a:solidFill>
              <a:latin typeface="Arial" pitchFamily="34" charset="0"/>
              <a:cs typeface="Arial" pitchFamily="34" charset="0"/>
            </a:endParaRPr>
          </a:p>
        </p:txBody>
      </p:sp>
      <p:sp>
        <p:nvSpPr>
          <p:cNvPr id="178206" name="Rectangle 43"/>
          <p:cNvSpPr>
            <a:spLocks noChangeArrowheads="1"/>
          </p:cNvSpPr>
          <p:nvPr/>
        </p:nvSpPr>
        <p:spPr bwMode="auto">
          <a:xfrm>
            <a:off x="5508625" y="3425825"/>
            <a:ext cx="647700" cy="311150"/>
          </a:xfrm>
          <a:prstGeom prst="rect">
            <a:avLst/>
          </a:prstGeom>
          <a:solidFill>
            <a:srgbClr val="FFFF00"/>
          </a:solidFill>
          <a:ln w="6350" algn="ctr">
            <a:solidFill>
              <a:srgbClr val="FF3300"/>
            </a:solidFill>
            <a:miter lim="800000"/>
            <a:headEnd/>
            <a:tailEnd/>
          </a:ln>
          <a:effectLst>
            <a:outerShdw dist="35921" dir="2700000" sy="50000" rotWithShape="0">
              <a:srgbClr val="875B0D">
                <a:alpha val="70000"/>
              </a:srgbClr>
            </a:outerShdw>
          </a:effec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400" b="1" smtClean="0">
                <a:solidFill>
                  <a:srgbClr val="FF0000"/>
                </a:solidFill>
                <a:latin typeface="Arial" pitchFamily="34" charset="0"/>
                <a:cs typeface="Arial" pitchFamily="34" charset="0"/>
              </a:rPr>
              <a:t>CTLs</a:t>
            </a:r>
            <a:endParaRPr lang="ru-RU" altLang="ru-RU" sz="1400" b="1" smtClean="0">
              <a:solidFill>
                <a:srgbClr val="FF0000"/>
              </a:solidFill>
              <a:latin typeface="Arial" pitchFamily="34" charset="0"/>
              <a:cs typeface="Arial" pitchFamily="34" charset="0"/>
            </a:endParaRPr>
          </a:p>
        </p:txBody>
      </p:sp>
      <p:sp>
        <p:nvSpPr>
          <p:cNvPr id="178207" name="AutoShape 44"/>
          <p:cNvSpPr>
            <a:spLocks noChangeArrowheads="1"/>
          </p:cNvSpPr>
          <p:nvPr/>
        </p:nvSpPr>
        <p:spPr bwMode="auto">
          <a:xfrm>
            <a:off x="6156325" y="3500438"/>
            <a:ext cx="328613" cy="144462"/>
          </a:xfrm>
          <a:prstGeom prst="rightArrow">
            <a:avLst>
              <a:gd name="adj1" fmla="val 50000"/>
              <a:gd name="adj2" fmla="val 56868"/>
            </a:avLst>
          </a:prstGeom>
          <a:solidFill>
            <a:srgbClr val="FFFF00"/>
          </a:solidFill>
          <a:ln w="9525">
            <a:solidFill>
              <a:srgbClr val="FF33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25476577"/>
      </p:ext>
    </p:ext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м”‘”–€ “Њ€‘‘€">
  <a:themeElements>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fontScheme name="1_м”‘”–€ “Њ€‘‘€">
      <a:majorFont>
        <a:latin typeface="Arial"/>
        <a:ea typeface=""/>
        <a:cs typeface=""/>
      </a:majorFont>
      <a:minorFont>
        <a:latin typeface="Times New Roman Cyr"/>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м”‘”–€ “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м”‘”–€ “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м”‘”–€ “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м”‘”–€ “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м”‘”–€ “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м”‘”–€ “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м”‘”–€ “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м”‘”–€ “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м”‘”–€ “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м”‘”–€ “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м”‘”–€ “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м”‘”–€ “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7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Ïîëîñà ìåòàëëà">
  <a:themeElements>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fontScheme name="Ïîëîñà ìåòàëëà">
      <a:majorFont>
        <a:latin typeface="Helvetica"/>
        <a:ea typeface=""/>
        <a:cs typeface=""/>
      </a:majorFont>
      <a:minorFont>
        <a:latin typeface="Times New Roman Cyr"/>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Ïîëîñà ìåòàëëà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Ïîëîñà ìåòàëëà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Ïîëîñà ìåòàëëà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Ïîëîñà ìåòàëëà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Ïîëîñà ìåòàëëà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Ïîëîñà ìåòàëëà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Ïîëîñà ìåòàëëà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Ïîëîñà ìåòàëëà">
  <a:themeElements>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fontScheme name="Ïîëîñà ìåòàëëà">
      <a:majorFont>
        <a:latin typeface="Helvetica"/>
        <a:ea typeface=""/>
        <a:cs typeface=""/>
      </a:majorFont>
      <a:minorFont>
        <a:latin typeface="Times New Roman Cyr"/>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rgbClr val="350201"/>
          </a:solidFill>
          <a:prstDash val="solid"/>
          <a:round/>
          <a:headEnd type="none" w="med" len="med"/>
          <a:tailEnd type="none" w="med" len="med"/>
        </a:ln>
        <a:effectLst>
          <a:outerShdw dist="35921" dir="2700000" sy="50000" rotWithShape="0">
            <a:srgbClr val="875B0D">
              <a:alpha val="70000"/>
            </a:srgbClr>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Ïîëîñà ìåòàëëà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Ïîëîñà ìåòàëëà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Ïîëîñà ìåòàëëà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Ïîëîñà ìåòàëëà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Ïîëîñà ìåòàëëà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Ïîëîñà ìåòàëëà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Ïîëîñà ìåòàëëà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REN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REN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RE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RE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RE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RE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RE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RE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RE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RE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RE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RE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Радар">
  <a:themeElements>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Радар">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Радар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Радар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Радар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Радар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2.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3.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4.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6.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7.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8.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19.xml><?xml version="1.0" encoding="utf-8"?>
<a:themeOverride xmlns:a="http://schemas.openxmlformats.org/drawingml/2006/main">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Радар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themeOverride>
</file>

<file path=ppt/theme/themeOverride21.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3.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4.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5.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6.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7.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8.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9.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0.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1.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32.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3.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4.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5.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36.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7.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38.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39.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41.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4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43.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4.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5.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66"/>
    </a:dk1>
    <a:lt1>
      <a:srgbClr val="FFFFFF"/>
    </a:lt1>
    <a:dk2>
      <a:srgbClr val="0000A4"/>
    </a:dk2>
    <a:lt2>
      <a:srgbClr val="FFFF00"/>
    </a:lt2>
    <a:accent1>
      <a:srgbClr val="FFCC00"/>
    </a:accent1>
    <a:accent2>
      <a:srgbClr val="CC0066"/>
    </a:accent2>
    <a:accent3>
      <a:srgbClr val="AAAACF"/>
    </a:accent3>
    <a:accent4>
      <a:srgbClr val="DADADA"/>
    </a:accent4>
    <a:accent5>
      <a:srgbClr val="FFE2AA"/>
    </a:accent5>
    <a:accent6>
      <a:srgbClr val="B9005C"/>
    </a:accent6>
    <a:hlink>
      <a:srgbClr val="00CCCC"/>
    </a:hlink>
    <a:folHlink>
      <a:srgbClr val="6699FF"/>
    </a:folHlink>
  </a:clrScheme>
</a:themeOverride>
</file>

<file path=docProps/app.xml><?xml version="1.0" encoding="utf-8"?>
<Properties xmlns="http://schemas.openxmlformats.org/officeDocument/2006/extended-properties" xmlns:vt="http://schemas.openxmlformats.org/officeDocument/2006/docPropsVTypes">
  <Template/>
  <TotalTime>5526</TotalTime>
  <Words>2877</Words>
  <Application>Microsoft Office PowerPoint</Application>
  <PresentationFormat>Экран (4:3)</PresentationFormat>
  <Paragraphs>608</Paragraphs>
  <Slides>62</Slides>
  <Notes>29</Notes>
  <HiddenSlides>0</HiddenSlides>
  <MMClips>0</MMClips>
  <ScaleCrop>false</ScaleCrop>
  <HeadingPairs>
    <vt:vector size="6" baseType="variant">
      <vt:variant>
        <vt:lpstr>Тема</vt:lpstr>
      </vt:variant>
      <vt:variant>
        <vt:i4>21</vt:i4>
      </vt:variant>
      <vt:variant>
        <vt:lpstr>Внедренные серверы OLE</vt:lpstr>
      </vt:variant>
      <vt:variant>
        <vt:i4>4</vt:i4>
      </vt:variant>
      <vt:variant>
        <vt:lpstr>Заголовки слайдов</vt:lpstr>
      </vt:variant>
      <vt:variant>
        <vt:i4>62</vt:i4>
      </vt:variant>
    </vt:vector>
  </HeadingPairs>
  <TitlesOfParts>
    <vt:vector size="87" baseType="lpstr">
      <vt:lpstr>1_м”‘”–€ “Њ€‘‘€</vt:lpstr>
      <vt:lpstr>Ïîëîñà ìåòàëëà</vt:lpstr>
      <vt:lpstr>4_Тема Office</vt:lpstr>
      <vt:lpstr>1_Ïîëîñà ìåòàëëà</vt:lpstr>
      <vt:lpstr>SERENE</vt:lpstr>
      <vt:lpstr>Радар</vt:lpstr>
      <vt:lpstr>Standarddesign</vt:lpstr>
      <vt:lpstr>1_Городская</vt:lpstr>
      <vt:lpstr>3_Default Design</vt:lpstr>
      <vt:lpstr>1_Тема Office</vt:lpstr>
      <vt:lpstr>3_Оформление по умолчанию</vt:lpstr>
      <vt:lpstr>Тема Office</vt:lpstr>
      <vt:lpstr>8_Тема Office</vt:lpstr>
      <vt:lpstr>Default Design</vt:lpstr>
      <vt:lpstr>5_Тема Office</vt:lpstr>
      <vt:lpstr>6_Тема Office</vt:lpstr>
      <vt:lpstr>1_Апекс</vt:lpstr>
      <vt:lpstr>2_Апекс</vt:lpstr>
      <vt:lpstr>7_Тема Office</vt:lpstr>
      <vt:lpstr>1_Трава</vt:lpstr>
      <vt:lpstr>9_Тема Office</vt:lpstr>
      <vt:lpstr>Слайд</vt:lpstr>
      <vt:lpstr>Document</vt:lpstr>
      <vt:lpstr>Документ</vt:lpstr>
      <vt:lpstr>Acrobat Document</vt:lpstr>
      <vt:lpstr>Translational tools as applicable to autoimmune disorders: antibody-proteases as a generation of highly informative and unique biomarkers to monitor subclinical and clinical stages of demyelination in multiple sclerosis (MS)</vt:lpstr>
      <vt:lpstr>Презентация PowerPoint</vt:lpstr>
      <vt:lpstr>Презентация PowerPoint</vt:lpstr>
      <vt:lpstr>Презентация PowerPoint</vt:lpstr>
      <vt:lpstr>Predictive Abs as biomarkers to monitor chronic autoimmune diseases (due to Y.Shoenfeld)</vt:lpstr>
      <vt:lpstr>Autoantibodies  as biopredictors of specific disease manifestations in SLE</vt:lpstr>
      <vt:lpstr>Презентация PowerPoint</vt:lpstr>
      <vt:lpstr>Презентация PowerPoint</vt:lpstr>
      <vt:lpstr>MS: autoimmunity, demyelination and neurodegeneration Anti-myelin autoAbs and autoreactive CTLs are able to to make oligodendrocytes and axons damaged in direct and indirect ways to result in demyelination and neurodegeneration, respectively</vt:lpstr>
      <vt:lpstr>Презентация PowerPoint</vt:lpstr>
      <vt:lpstr>Презентация PowerPoint</vt:lpstr>
      <vt:lpstr>The crucial step in the pathogenesis of MS is a primary myelin damage which is mediated by autoAbs to trigger a release of separate and pathogenically valuable myelin-associated epitopes into the bloodstream.  Those epitopes act as sensitizing factors to generate autoAbs more and more, which, in turn, would drive the demyelination and thus the disease progression (Fig. 13)</vt:lpstr>
      <vt:lpstr>MS: autoimmunity, demyelination and neurodegeneration Anti-myelin autoAbs and autoreactive CTLs are able to to make oligodendrocytes and axons damaged in direct and indirect ways to result in demyelination and neurodegeneration, respectively</vt:lpstr>
      <vt:lpstr>At present, a spectrum of myeline-associated autoAbs occurring in MS patients has been confirmed to be very large.  Along with canonical Abs, some of the families proven to occur are Abs possessing with catalytic activity (catAbs or abzymes) and thus to belong to Abs with a feature of functionality!  Meanwhile, the likelihood of autoAbs and biochemical evidence of MS has been proven to be proportional to the presence of antimyeline autoAbs, and anti-MBP Abs, in particular! </vt:lpstr>
      <vt:lpstr>Презентация PowerPoint</vt:lpstr>
      <vt:lpstr>     </vt:lpstr>
      <vt:lpstr>Презентация PowerPoint</vt:lpstr>
      <vt:lpstr>Презентация PowerPoint</vt:lpstr>
      <vt:lpstr>Ab-proteases in autoimmune myocarditis</vt:lpstr>
      <vt:lpstr>Презентация PowerPoint</vt:lpstr>
      <vt:lpstr>MS: autoimmunity, demyelination and neurodegeneration Anti-myelin autoAbs and autoreactive CTLs are able to to make oligodendrocytes and axons damaged in direct and indirect ways to result in demyelination and neurodegeneration, respectively</vt:lpstr>
      <vt:lpstr>We have established that anti-MBP autoAbs from MS patients and mice with EAE exhibited MBP-specific proteolytic cleavage of the MBP molecule</vt:lpstr>
      <vt:lpstr>Autoantibodies to myelin basic protein catalyze site-specific degradation of their antigen</vt:lpstr>
      <vt:lpstr> The activity of Ab-proteases markedly differs between: MS patients and healthy controls </vt:lpstr>
      <vt:lpstr>The activity of Ab-proteases markedly differs in patients with different courses of MS</vt:lpstr>
      <vt:lpstr>And, finally, the activity demonstrated also significant correlation with scales of demyelination, neurological deficiency and thus with the disability of the patients (it is seen from the EDSS scores)</vt:lpstr>
      <vt:lpstr>Презентация PowerPoint</vt:lpstr>
      <vt:lpstr>Презентация PowerPoint</vt:lpstr>
      <vt:lpstr>Презентация PowerPoint</vt:lpstr>
      <vt:lpstr>Презентация PowerPoint</vt:lpstr>
      <vt:lpstr>Sequence specificity of the MBP-targeted proteolysis by anti-MBP autoAbs harvested from MS patients and EAE animals As you might see, Ab-mediated proteolysis of MBP results in generating a set of peptides with MW ranged in various but fixed boundaries to suit common principles of the molecular architectonics of MBP. The final statistical data revealed FIVE sites of preferential proteolysis</vt:lpstr>
      <vt:lpstr>Презентация PowerPoint</vt:lpstr>
      <vt:lpstr>Презентация PowerPoint</vt:lpstr>
      <vt:lpstr>Презентация PowerPoint</vt:lpstr>
      <vt:lpstr>The extra two sites from the same 43-170 set are located within 43-68 and 146-170 subsequences that whilst being sequence-specific but low immunogeneic and encephalitogeneic both, proved to be inducers of moderate EAE </vt:lpstr>
      <vt:lpstr>As we have established, the most immunogeneic and encephalitogeneic epitopes of immunodominant category responsible for generating aggressive bursts of demyelination are concentrated in three areas of MBP molecule:</vt:lpstr>
      <vt:lpstr>Презентация PowerPoint</vt:lpstr>
      <vt:lpstr>Презентация PowerPoint</vt:lpstr>
      <vt:lpstr>Презентация PowerPoint</vt:lpstr>
      <vt:lpstr>Low- and highly-immunogenicity epitopes 43-170 – immunodominant area of the chain to accumulate the epitopes: 81-103  -  is a sequence-specific immunogeneic epitope 82-98   -   is a subsequence-specific highly immunogeneic &amp; highly encephalitogenic epitope</vt:lpstr>
      <vt:lpstr>Презентация PowerPoint</vt:lpstr>
      <vt:lpstr>Презентация PowerPoint</vt:lpstr>
      <vt:lpstr>The activity of Ab-proteases among MS patients, their direct relatives and healthy volunteers (at a starting point of monitoring)</vt:lpstr>
      <vt:lpstr>Презентация PowerPoint</vt:lpstr>
      <vt:lpstr>Stable growth of the MBP-targeted Ab-associated proteolytic activity during 2-3 years when were being under the study </vt:lpstr>
      <vt:lpstr>Evolution of MBP-targeted Ab-associated proteolytic activity in the subclinical and clinical courses of MS progression</vt:lpstr>
      <vt:lpstr>And when the activity reached its mid-level, we identified in those patients primary clinical and MRI manifestations to be coincided with the Ab-associated proteolytic activity. And then the proteolytic activity was being further escalated due to the time of progression, type of the disease, and disability of the person </vt:lpstr>
      <vt:lpstr>Презентация PowerPoint</vt:lpstr>
      <vt:lpstr>The activity of Ab-proteases is first registered at the very early (subclinical) stages of the disease, when Ab-proteases are low-active, the inflammation is minimized, and the manifestations are thus moderate.</vt:lpstr>
      <vt:lpstr>At this point, Ab-proteases would attack presumably low-immunogeneic epitopes. Low-active Ab-proteases are typical for moderate cases of EAU in animals and for most of MS remittent (moderate) types in humans</vt:lpstr>
      <vt:lpstr>As the disease progresses to transform from subclinical into clinical stages, the activity of Ab-proteases is being escalated to reach the indices we have established for MS patients with a diagnosis of clinical illness confirmed</vt:lpstr>
      <vt:lpstr>Moreover, in exacerbations of the remittent course (ERP) or in secondary-progradient courses, progression phase (SPPP), the highest activity of Ab-proteases to attack the highly-immunogenic epitotes occurs as well!!!! And, when bursts of the Ab-associated proteolytic activity were evident, the pre-early stages of the exacerbation could be predicted, even at no seeing any clinical manifestations.</vt:lpstr>
      <vt:lpstr>And moreover again, along with changes of the sequence specificity, when we saw an extensive growth of the activity, we could predict transformations into the clinical course, i.e., changing of a remitting type (moderate one) into the secondary progradient type (severe one) prior to changing of the clinical manifestations</vt:lpstr>
      <vt:lpstr>Презентация PowerPoint</vt:lpstr>
      <vt:lpstr>Презентация PowerPoint</vt:lpstr>
      <vt:lpstr>Epitope spreading and changing of  sequence specificity of Ab-proteases during the evolution of demyelination</vt:lpstr>
      <vt:lpstr>Презентация PowerPoint</vt:lpstr>
      <vt:lpstr>So, the activity of Ab-proteases in combination with their sequence-specificity to attack well-defined but separate sets of epitopes to be released from MBP during Epitope Spreading, would confirm a high practical value of Ab-proteases to monitor both clinical and subclinical courses of chronic autoimmune inflammation (eg, MS) to predict the clinical illness!</vt:lpstr>
      <vt:lpstr>Презентация PowerPoint</vt:lpstr>
      <vt:lpstr>Презентация PowerPoint</vt:lpstr>
      <vt:lpstr>Look: by changing sequence specificity of the Ab-mediated proteolysis one may reach reduction of a density of negative shots made by Ab-proteases against MBP as a target and thus could minimize the overall hegative effect within the myelin sheath and, finally, minimizing scales of demyelination.</vt:lpstr>
      <vt:lpstr>Презентация PowerPoint</vt:lpstr>
    </vt:vector>
  </TitlesOfParts>
  <Company>fdp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Наномедицина  сегодня и завтра</dc:title>
  <dc:creator>Artyuhov</dc:creator>
  <cp:lastModifiedBy>Сергей</cp:lastModifiedBy>
  <cp:revision>653</cp:revision>
  <dcterms:created xsi:type="dcterms:W3CDTF">2006-05-24T12:40:33Z</dcterms:created>
  <dcterms:modified xsi:type="dcterms:W3CDTF">2015-10-16T16:08:24Z</dcterms:modified>
</cp:coreProperties>
</file>