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handoutMasterIdLst>
    <p:handoutMasterId r:id="rId33"/>
  </p:handoutMasterIdLst>
  <p:sldIdLst>
    <p:sldId id="288" r:id="rId2"/>
    <p:sldId id="499" r:id="rId3"/>
    <p:sldId id="467" r:id="rId4"/>
    <p:sldId id="523" r:id="rId5"/>
    <p:sldId id="515" r:id="rId6"/>
    <p:sldId id="518" r:id="rId7"/>
    <p:sldId id="445" r:id="rId8"/>
    <p:sldId id="400" r:id="rId9"/>
    <p:sldId id="501" r:id="rId10"/>
    <p:sldId id="513" r:id="rId11"/>
    <p:sldId id="447" r:id="rId12"/>
    <p:sldId id="512" r:id="rId13"/>
    <p:sldId id="448" r:id="rId14"/>
    <p:sldId id="506" r:id="rId15"/>
    <p:sldId id="449" r:id="rId16"/>
    <p:sldId id="504" r:id="rId17"/>
    <p:sldId id="503" r:id="rId18"/>
    <p:sldId id="452" r:id="rId19"/>
    <p:sldId id="486" r:id="rId20"/>
    <p:sldId id="508" r:id="rId21"/>
    <p:sldId id="487" r:id="rId22"/>
    <p:sldId id="510" r:id="rId23"/>
    <p:sldId id="466" r:id="rId24"/>
    <p:sldId id="517" r:id="rId25"/>
    <p:sldId id="520" r:id="rId26"/>
    <p:sldId id="522" r:id="rId27"/>
    <p:sldId id="482" r:id="rId28"/>
    <p:sldId id="494" r:id="rId29"/>
    <p:sldId id="488" r:id="rId30"/>
    <p:sldId id="525" r:id="rId31"/>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ctr"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ctr"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ctr"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ctr"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779"/>
    <a:srgbClr val="99FF33"/>
    <a:srgbClr val="1D039D"/>
    <a:srgbClr val="66FF33"/>
    <a:srgbClr val="F7F7F7"/>
    <a:srgbClr val="E8E8E8"/>
    <a:srgbClr val="0404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79314" autoAdjust="0"/>
  </p:normalViewPr>
  <p:slideViewPr>
    <p:cSldViewPr>
      <p:cViewPr varScale="1">
        <p:scale>
          <a:sx n="54" d="100"/>
          <a:sy n="54" d="100"/>
        </p:scale>
        <p:origin x="-1764" y="-84"/>
      </p:cViewPr>
      <p:guideLst>
        <p:guide orient="horz" pos="2160"/>
        <p:guide pos="2880"/>
      </p:guideLst>
    </p:cSldViewPr>
  </p:slideViewPr>
  <p:outlineViewPr>
    <p:cViewPr>
      <p:scale>
        <a:sx n="33" d="100"/>
        <a:sy n="33" d="100"/>
      </p:scale>
      <p:origin x="0" y="525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Arial" charset="0"/>
                <a:ea typeface="ＭＳ Ｐゴシック" charset="-128"/>
                <a:cs typeface="ＭＳ Ｐゴシック" charset="-128"/>
              </a:defRPr>
            </a:lvl1pPr>
          </a:lstStyle>
          <a:p>
            <a:pPr>
              <a:defRPr/>
            </a:pPr>
            <a:endParaRPr lang="en-AU"/>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9D37C9F0-DA5A-4CEC-B4B0-2E1BE73C4142}" type="datetime1">
              <a:rPr lang="en-AU"/>
              <a:pPr>
                <a:defRPr/>
              </a:pPr>
              <a:t>22/10/2014</a:t>
            </a:fld>
            <a:endParaRPr lang="en-AU"/>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Arial" charset="0"/>
                <a:ea typeface="ＭＳ Ｐゴシック" charset="-128"/>
                <a:cs typeface="ＭＳ Ｐゴシック" charset="-128"/>
              </a:defRPr>
            </a:lvl1pPr>
          </a:lstStyle>
          <a:p>
            <a:pPr>
              <a:defRPr/>
            </a:pPr>
            <a:endParaRPr lang="en-AU"/>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67B1BDE-FC93-4D81-A285-F98FA141C0A5}" type="slidenum">
              <a:rPr lang="en-AU"/>
              <a:pPr>
                <a:defRPr/>
              </a:pPr>
              <a:t>‹#›</a:t>
            </a:fld>
            <a:endParaRPr lang="en-AU"/>
          </a:p>
        </p:txBody>
      </p:sp>
    </p:spTree>
    <p:extLst>
      <p:ext uri="{BB962C8B-B14F-4D97-AF65-F5344CB8AC3E}">
        <p14:creationId xmlns:p14="http://schemas.microsoft.com/office/powerpoint/2010/main" val="1125912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4C55FA3-ABE8-49C7-86BA-4D4A2FAF2B02}" type="datetime1">
              <a:rPr lang="en-US"/>
              <a:pPr>
                <a:defRPr/>
              </a:pPr>
              <a:t>10/22/2014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6970223-E5DA-4C78-BD05-7603E69CC0D4}" type="slidenum">
              <a:rPr lang="en-US"/>
              <a:pPr>
                <a:defRPr/>
              </a:pPr>
              <a:t>‹#›</a:t>
            </a:fld>
            <a:endParaRPr lang="en-US"/>
          </a:p>
        </p:txBody>
      </p:sp>
    </p:spTree>
    <p:extLst>
      <p:ext uri="{BB962C8B-B14F-4D97-AF65-F5344CB8AC3E}">
        <p14:creationId xmlns:p14="http://schemas.microsoft.com/office/powerpoint/2010/main" val="26149079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C6970223-E5DA-4C78-BD05-7603E69CC0D4}" type="slidenum">
              <a:rPr lang="en-US" smtClean="0"/>
              <a:pPr>
                <a:defRPr/>
              </a:pPr>
              <a:t>1</a:t>
            </a:fld>
            <a:endParaRPr lang="en-US"/>
          </a:p>
        </p:txBody>
      </p:sp>
    </p:spTree>
    <p:extLst>
      <p:ext uri="{BB962C8B-B14F-4D97-AF65-F5344CB8AC3E}">
        <p14:creationId xmlns:p14="http://schemas.microsoft.com/office/powerpoint/2010/main" val="1987142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C6970223-E5DA-4C78-BD05-7603E69CC0D4}" type="slidenum">
              <a:rPr lang="en-US" smtClean="0"/>
              <a:pPr>
                <a:defRPr/>
              </a:pPr>
              <a:t>3</a:t>
            </a:fld>
            <a:endParaRPr lang="en-US"/>
          </a:p>
        </p:txBody>
      </p:sp>
    </p:spTree>
    <p:extLst>
      <p:ext uri="{BB962C8B-B14F-4D97-AF65-F5344CB8AC3E}">
        <p14:creationId xmlns:p14="http://schemas.microsoft.com/office/powerpoint/2010/main" val="70386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C6970223-E5DA-4C78-BD05-7603E69CC0D4}" type="slidenum">
              <a:rPr lang="en-US" smtClean="0"/>
              <a:pPr>
                <a:defRPr/>
              </a:pPr>
              <a:t>4</a:t>
            </a:fld>
            <a:endParaRPr lang="en-US"/>
          </a:p>
        </p:txBody>
      </p:sp>
    </p:spTree>
    <p:extLst>
      <p:ext uri="{BB962C8B-B14F-4D97-AF65-F5344CB8AC3E}">
        <p14:creationId xmlns:p14="http://schemas.microsoft.com/office/powerpoint/2010/main" val="662250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AU" dirty="0" smtClean="0"/>
              <a:t>RO is one of the most IT-demanding areas of the hospital. Computer programs such as Treatment Planning Systems (TPS), Treatment Management Systems (TMS), Treatment Delivery Systems (TDS), RO specific EMR (RO EMR), and image viewing systems (</a:t>
            </a:r>
            <a:r>
              <a:rPr lang="en-AU" dirty="0" err="1" smtClean="0"/>
              <a:t>e.g.Picture</a:t>
            </a:r>
            <a:r>
              <a:rPr lang="en-AU" dirty="0" smtClean="0"/>
              <a:t> Archiving and Communication Systems (PACS)) are used on a routine basis. The term “Record and Verify (R&amp;V)” has been used to describe systems that receive data from the TPS and interact with the TDS to deliver radiation. All of these systems, controls, and networks must operate smoothly if the RO process is to be safe and efficient.</a:t>
            </a:r>
          </a:p>
          <a:p>
            <a:endParaRPr lang="en-AU" dirty="0" smtClean="0"/>
          </a:p>
          <a:p>
            <a:r>
              <a:rPr lang="en-AU" dirty="0" smtClean="0"/>
              <a:t>Because image manipulation is not usually done through the imaging device software, the images are sent to the treatment planning system (TPS). This transfer is most often accomplished via a local area network, but could also be through some transportable media such as DVDs.</a:t>
            </a:r>
          </a:p>
          <a:p>
            <a:endParaRPr lang="en-AU" dirty="0" smtClean="0"/>
          </a:p>
          <a:p>
            <a:r>
              <a:rPr lang="en-AU" dirty="0" smtClean="0"/>
              <a:t>The TPS is the heart of the RO process. It consists of hardware and software specifically designed for RO. Images are uploaded and prepared for the treatment planning process. Physicians delineate areas to be treated on CT images, for example, and generate a prescription that includes a set of treatment parameters. These parameters include the amount of radiation (absorbed dose) to be delivered to the target, as well as limitations on the maximum amount of radiation to be delivered to uninvolved areas in the patient. A </a:t>
            </a:r>
            <a:r>
              <a:rPr lang="en-AU" dirty="0" err="1" smtClean="0"/>
              <a:t>dosimetrist</a:t>
            </a:r>
            <a:r>
              <a:rPr lang="en-AU" dirty="0" smtClean="0"/>
              <a:t> or physicist then works with the TPS to achieve the physician’s goals. In some cases, plan information is sent to remote workstations for review and approval by other medical specialists. The resultant treatment plan is a combination of images, contours, calculated radiation dose distributions, and parameters used to control the treatment machine. These data, frequently consisting of hundreds of megabytes per patient, are then stored on the local hard drive of the TPS. Older data are eventually archived and removed.</a:t>
            </a:r>
          </a:p>
          <a:p>
            <a:r>
              <a:rPr lang="en-AU" dirty="0" smtClean="0"/>
              <a:t>In order to execute the treatment plan, the parameters that control the linear accelerator (</a:t>
            </a:r>
            <a:r>
              <a:rPr lang="en-AU" dirty="0" err="1" smtClean="0"/>
              <a:t>linac</a:t>
            </a:r>
            <a:r>
              <a:rPr lang="en-AU" dirty="0" smtClean="0"/>
              <a:t>) are then transferred from the TPS to a database accessible by the RO EMR. Before final approval of the treatment, a physicist reviews the plan. In the case of complex plans such as IMRT, the treatment is delivered to a test phantom and measurements of the radiation distribution are compared to calculated values. This involves yet another transfer of data among systems.</a:t>
            </a:r>
          </a:p>
          <a:p>
            <a:endParaRPr lang="en-AU" dirty="0" smtClean="0"/>
          </a:p>
          <a:p>
            <a:r>
              <a:rPr lang="en-AU" dirty="0" smtClean="0"/>
              <a:t>Once the plan has been reviewed and approved, the plan in the RO EMR is electronically signed and released for treatment. This EMR may not be from the same manufacturer as either the TPS or </a:t>
            </a:r>
            <a:r>
              <a:rPr lang="en-AU" dirty="0" err="1" smtClean="0"/>
              <a:t>linac</a:t>
            </a:r>
            <a:r>
              <a:rPr lang="en-AU" dirty="0" smtClean="0"/>
              <a:t>, so communication and networking compatibility issues require careful consideration. The </a:t>
            </a:r>
            <a:r>
              <a:rPr lang="en-AU" dirty="0" err="1" smtClean="0"/>
              <a:t>linac</a:t>
            </a:r>
            <a:r>
              <a:rPr lang="en-AU" dirty="0" smtClean="0"/>
              <a:t> itself consists of many computer-controlled subsystems that may or may not be affected by network issues. </a:t>
            </a:r>
          </a:p>
          <a:p>
            <a:endParaRPr lang="en-AU" dirty="0" smtClean="0"/>
          </a:p>
          <a:p>
            <a:r>
              <a:rPr lang="en-AU" dirty="0" smtClean="0"/>
              <a:t>The RO EMR controls, verifies, and records all aspects of each individual treatment. Patients are typically treated once a day, five days a week, for a period of two to seven weeks, depending on the type of cancer. Each time the patient is treated, the </a:t>
            </a:r>
            <a:r>
              <a:rPr lang="en-AU" dirty="0" err="1" smtClean="0"/>
              <a:t>linac</a:t>
            </a:r>
            <a:r>
              <a:rPr lang="en-AU" dirty="0" smtClean="0"/>
              <a:t> requests the treatment parameters from the EMR, positions the beam-defining devices, informs the EMR database of its positions, and waits for the EMR to verify that the positions are within tolerance. Once the </a:t>
            </a:r>
            <a:r>
              <a:rPr lang="en-AU" dirty="0" err="1" smtClean="0"/>
              <a:t>linac</a:t>
            </a:r>
            <a:r>
              <a:rPr lang="en-AU" dirty="0" smtClean="0"/>
              <a:t> receives the approval, it delivers the radiation and sends the delivered treatment information to the EMR so that it can record the dose and treatment parameters that were used to treat the patient. This process of downloading, verifying, treating, and recording is repeated for every single treatment field. For simple cases, patients may be treated by anywhere from 1 to 4 fields, while for IMRT, as many as 100 fields may be used. It is important that the network infrastructure efficiently handle the transfer of these large amounts of data - otherwise, patient treatment could be either delayed or compromised. The interaction between the </a:t>
            </a:r>
            <a:r>
              <a:rPr lang="en-AU" dirty="0" err="1" smtClean="0"/>
              <a:t>linac</a:t>
            </a:r>
            <a:r>
              <a:rPr lang="en-AU" dirty="0" smtClean="0"/>
              <a:t> and the EMR also requires real-time support; the patient must be treated as quickly as possible in order to minimize the chance that the patient has moved from the target position. </a:t>
            </a:r>
          </a:p>
          <a:p>
            <a:endParaRPr lang="en-AU" dirty="0" smtClean="0"/>
          </a:p>
          <a:p>
            <a:r>
              <a:rPr lang="en-AU" dirty="0" smtClean="0"/>
              <a:t>Those who interact with the RO EMR must recognize that incorrect data or the incorrect operation, use, installation, and maintenance of this EMR can have disastrous consequences, potentially delivering fatal doses of radiation in a very short time. The RO EMR is very different from the typical concept of an EMR in that the RO EMR supplies critical information for the control of radiation treatment machines. Nor is it the Record and Verify system of the early days of computer-controlled treatment deliveries, because it contains much more information than what is required to monitor a treatment. Appropriate permission levels must be given to users so that only those who fully understand the </a:t>
            </a:r>
            <a:r>
              <a:rPr lang="en-AU" dirty="0" err="1" smtClean="0"/>
              <a:t>linac</a:t>
            </a:r>
            <a:r>
              <a:rPr lang="en-AU" dirty="0" smtClean="0"/>
              <a:t> control data in the EMR are allowed access to it.</a:t>
            </a:r>
          </a:p>
          <a:p>
            <a:endParaRPr lang="en-AU" dirty="0" smtClean="0"/>
          </a:p>
          <a:p>
            <a:r>
              <a:rPr lang="en-AU" dirty="0" smtClean="0"/>
              <a:t>There are many hardware, software, and networking issues in RO. Integration of all of these systems is essential for proper and efficient treatment of the patients. This integration may be provided by a single vendor, multiple vendors, or may have to be performed by local personnel. Each process generally has its own hardware and software. It is not uncommon to find Windows, UNIX and Linux operating systems, which all need to communicate. Changes to hardware, software, and network infrastructure all need to be tested to preserve proper integration. It is therefore essential that the RO personnel have trained, cooperative and accessible IT support. Conversely, the IT personnel need to have the support and cooperation of the RO department.</a:t>
            </a:r>
          </a:p>
          <a:p>
            <a:endParaRPr lang="en-AU" dirty="0"/>
          </a:p>
        </p:txBody>
      </p:sp>
      <p:sp>
        <p:nvSpPr>
          <p:cNvPr id="4" name="Slide Number Placeholder 3"/>
          <p:cNvSpPr>
            <a:spLocks noGrp="1"/>
          </p:cNvSpPr>
          <p:nvPr>
            <p:ph type="sldNum" sz="quarter" idx="10"/>
          </p:nvPr>
        </p:nvSpPr>
        <p:spPr/>
        <p:txBody>
          <a:bodyPr/>
          <a:lstStyle/>
          <a:p>
            <a:pPr>
              <a:defRPr/>
            </a:pPr>
            <a:fld id="{C6970223-E5DA-4C78-BD05-7603E69CC0D4}" type="slidenum">
              <a:rPr lang="en-US" smtClean="0"/>
              <a:pPr>
                <a:defRPr/>
              </a:pPr>
              <a:t>5</a:t>
            </a:fld>
            <a:endParaRPr lang="en-US"/>
          </a:p>
        </p:txBody>
      </p:sp>
    </p:spTree>
    <p:extLst>
      <p:ext uri="{BB962C8B-B14F-4D97-AF65-F5344CB8AC3E}">
        <p14:creationId xmlns:p14="http://schemas.microsoft.com/office/powerpoint/2010/main" val="561629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smtClean="0">
              <a:ea typeface="ＭＳ Ｐゴシック" pitchFamily="-1"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algn="ctr"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algn="ctr"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algn="ctr"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algn="ctr"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fld id="{5FD8A32B-E9E3-4B7A-BCDD-151E971F8B40}" type="slidenum">
              <a:rPr lang="en-US" smtClean="0"/>
              <a:pPr eaLnBrk="1" hangingPunct="1"/>
              <a:t>18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C6970223-E5DA-4C78-BD05-7603E69CC0D4}" type="slidenum">
              <a:rPr lang="en-US" smtClean="0"/>
              <a:pPr>
                <a:defRPr/>
              </a:pPr>
              <a:t>25</a:t>
            </a:fld>
            <a:endParaRPr lang="en-US"/>
          </a:p>
        </p:txBody>
      </p:sp>
    </p:spTree>
    <p:extLst>
      <p:ext uri="{BB962C8B-B14F-4D97-AF65-F5344CB8AC3E}">
        <p14:creationId xmlns:p14="http://schemas.microsoft.com/office/powerpoint/2010/main" val="1512315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C6970223-E5DA-4C78-BD05-7603E69CC0D4}" type="slidenum">
              <a:rPr lang="en-US" smtClean="0"/>
              <a:pPr>
                <a:defRPr/>
              </a:pPr>
              <a:t>26</a:t>
            </a:fld>
            <a:endParaRPr lang="en-US"/>
          </a:p>
        </p:txBody>
      </p:sp>
    </p:spTree>
    <p:extLst>
      <p:ext uri="{BB962C8B-B14F-4D97-AF65-F5344CB8AC3E}">
        <p14:creationId xmlns:p14="http://schemas.microsoft.com/office/powerpoint/2010/main" val="1512315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C6970223-E5DA-4C78-BD05-7603E69CC0D4}" type="slidenum">
              <a:rPr lang="en-US" smtClean="0"/>
              <a:pPr>
                <a:defRPr/>
              </a:pPr>
              <a:t>30</a:t>
            </a:fld>
            <a:endParaRPr lang="en-US"/>
          </a:p>
        </p:txBody>
      </p:sp>
    </p:spTree>
    <p:extLst>
      <p:ext uri="{BB962C8B-B14F-4D97-AF65-F5344CB8AC3E}">
        <p14:creationId xmlns:p14="http://schemas.microsoft.com/office/powerpoint/2010/main" val="2657399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B4767F-6653-476A-A68E-A60B67F816B7}" type="slidenum">
              <a:rPr lang="en-US"/>
              <a:pPr>
                <a:defRPr/>
              </a:pPr>
              <a:t>‹#›</a:t>
            </a:fld>
            <a:endParaRPr lang="en-US"/>
          </a:p>
        </p:txBody>
      </p:sp>
    </p:spTree>
    <p:extLst>
      <p:ext uri="{BB962C8B-B14F-4D97-AF65-F5344CB8AC3E}">
        <p14:creationId xmlns:p14="http://schemas.microsoft.com/office/powerpoint/2010/main" val="323853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D5434B-82B3-4CEE-8E71-C8C1A84AD073}" type="slidenum">
              <a:rPr lang="en-US"/>
              <a:pPr>
                <a:defRPr/>
              </a:pPr>
              <a:t>‹#›</a:t>
            </a:fld>
            <a:endParaRPr lang="en-US"/>
          </a:p>
        </p:txBody>
      </p:sp>
    </p:spTree>
    <p:extLst>
      <p:ext uri="{BB962C8B-B14F-4D97-AF65-F5344CB8AC3E}">
        <p14:creationId xmlns:p14="http://schemas.microsoft.com/office/powerpoint/2010/main" val="1233519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E4FA73-443F-4F81-BFC2-29D96256ED20}" type="slidenum">
              <a:rPr lang="en-US"/>
              <a:pPr>
                <a:defRPr/>
              </a:pPr>
              <a:t>‹#›</a:t>
            </a:fld>
            <a:endParaRPr lang="en-US"/>
          </a:p>
        </p:txBody>
      </p:sp>
    </p:spTree>
    <p:extLst>
      <p:ext uri="{BB962C8B-B14F-4D97-AF65-F5344CB8AC3E}">
        <p14:creationId xmlns:p14="http://schemas.microsoft.com/office/powerpoint/2010/main" val="324034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60563A-6730-4008-9FC4-47731ECFB9E8}" type="slidenum">
              <a:rPr lang="en-US"/>
              <a:pPr>
                <a:defRPr/>
              </a:pPr>
              <a:t>‹#›</a:t>
            </a:fld>
            <a:endParaRPr lang="en-US"/>
          </a:p>
        </p:txBody>
      </p:sp>
    </p:spTree>
    <p:extLst>
      <p:ext uri="{BB962C8B-B14F-4D97-AF65-F5344CB8AC3E}">
        <p14:creationId xmlns:p14="http://schemas.microsoft.com/office/powerpoint/2010/main" val="226668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514478-AAD2-432F-A389-C4B8F4E2A73D}" type="slidenum">
              <a:rPr lang="en-US"/>
              <a:pPr>
                <a:defRPr/>
              </a:pPr>
              <a:t>‹#›</a:t>
            </a:fld>
            <a:endParaRPr lang="en-US"/>
          </a:p>
        </p:txBody>
      </p:sp>
    </p:spTree>
    <p:extLst>
      <p:ext uri="{BB962C8B-B14F-4D97-AF65-F5344CB8AC3E}">
        <p14:creationId xmlns:p14="http://schemas.microsoft.com/office/powerpoint/2010/main" val="336663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978A94-1100-4DC9-839B-E50F7910E917}" type="slidenum">
              <a:rPr lang="en-US"/>
              <a:pPr>
                <a:defRPr/>
              </a:pPr>
              <a:t>‹#›</a:t>
            </a:fld>
            <a:endParaRPr lang="en-US"/>
          </a:p>
        </p:txBody>
      </p:sp>
    </p:spTree>
    <p:extLst>
      <p:ext uri="{BB962C8B-B14F-4D97-AF65-F5344CB8AC3E}">
        <p14:creationId xmlns:p14="http://schemas.microsoft.com/office/powerpoint/2010/main" val="32828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5D4D4D2-133F-4D2C-BE35-4D3EDD9D9018}" type="slidenum">
              <a:rPr lang="en-US"/>
              <a:pPr>
                <a:defRPr/>
              </a:pPr>
              <a:t>‹#›</a:t>
            </a:fld>
            <a:endParaRPr lang="en-US"/>
          </a:p>
        </p:txBody>
      </p:sp>
    </p:spTree>
    <p:extLst>
      <p:ext uri="{BB962C8B-B14F-4D97-AF65-F5344CB8AC3E}">
        <p14:creationId xmlns:p14="http://schemas.microsoft.com/office/powerpoint/2010/main" val="347605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7276521-6FA6-4DC1-8844-52CDB92E0D7C}" type="slidenum">
              <a:rPr lang="en-US"/>
              <a:pPr>
                <a:defRPr/>
              </a:pPr>
              <a:t>‹#›</a:t>
            </a:fld>
            <a:endParaRPr lang="en-US"/>
          </a:p>
        </p:txBody>
      </p:sp>
    </p:spTree>
    <p:extLst>
      <p:ext uri="{BB962C8B-B14F-4D97-AF65-F5344CB8AC3E}">
        <p14:creationId xmlns:p14="http://schemas.microsoft.com/office/powerpoint/2010/main" val="75222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7D4C56-A609-423C-A840-20296123D857}" type="slidenum">
              <a:rPr lang="en-US"/>
              <a:pPr>
                <a:defRPr/>
              </a:pPr>
              <a:t>‹#›</a:t>
            </a:fld>
            <a:endParaRPr lang="en-US"/>
          </a:p>
        </p:txBody>
      </p:sp>
    </p:spTree>
    <p:extLst>
      <p:ext uri="{BB962C8B-B14F-4D97-AF65-F5344CB8AC3E}">
        <p14:creationId xmlns:p14="http://schemas.microsoft.com/office/powerpoint/2010/main" val="85399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EF0F3C-2735-4B41-A76B-EC1862A15872}" type="slidenum">
              <a:rPr lang="en-US"/>
              <a:pPr>
                <a:defRPr/>
              </a:pPr>
              <a:t>‹#›</a:t>
            </a:fld>
            <a:endParaRPr lang="en-US"/>
          </a:p>
        </p:txBody>
      </p:sp>
    </p:spTree>
    <p:extLst>
      <p:ext uri="{BB962C8B-B14F-4D97-AF65-F5344CB8AC3E}">
        <p14:creationId xmlns:p14="http://schemas.microsoft.com/office/powerpoint/2010/main" val="260951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26C497-AECB-4C1E-8069-8B8394764525}" type="slidenum">
              <a:rPr lang="en-US"/>
              <a:pPr>
                <a:defRPr/>
              </a:pPr>
              <a:t>‹#›</a:t>
            </a:fld>
            <a:endParaRPr lang="en-US"/>
          </a:p>
        </p:txBody>
      </p:sp>
    </p:spTree>
    <p:extLst>
      <p:ext uri="{BB962C8B-B14F-4D97-AF65-F5344CB8AC3E}">
        <p14:creationId xmlns:p14="http://schemas.microsoft.com/office/powerpoint/2010/main" val="233651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3B68453-0911-45AA-BF42-71A51EBC3A4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3657600"/>
            <a:ext cx="5791200" cy="1371600"/>
          </a:xfrm>
        </p:spPr>
        <p:txBody>
          <a:bodyPr/>
          <a:lstStyle/>
          <a:p>
            <a:pPr algn="l" eaLnBrk="1" hangingPunct="1"/>
            <a:r>
              <a:rPr lang="en-US" sz="2000" b="1" dirty="0" smtClean="0">
                <a:solidFill>
                  <a:schemeClr val="tx1"/>
                </a:solidFill>
                <a:ea typeface="ＭＳ Ｐゴシック" pitchFamily="-1" charset="-128"/>
              </a:rPr>
              <a:t>Dr. </a:t>
            </a:r>
            <a:r>
              <a:rPr lang="en-US" sz="2000" b="1" dirty="0" err="1" smtClean="0">
                <a:solidFill>
                  <a:schemeClr val="tx1"/>
                </a:solidFill>
                <a:ea typeface="ＭＳ Ｐゴシック" pitchFamily="-1" charset="-128"/>
              </a:rPr>
              <a:t>Senthilkumar</a:t>
            </a:r>
            <a:r>
              <a:rPr lang="en-US" sz="2000" b="1" dirty="0" smtClean="0">
                <a:solidFill>
                  <a:schemeClr val="tx1"/>
                </a:solidFill>
                <a:ea typeface="ＭＳ Ｐゴシック" pitchFamily="-1" charset="-128"/>
              </a:rPr>
              <a:t> </a:t>
            </a:r>
            <a:r>
              <a:rPr lang="en-US" sz="2000" b="1" dirty="0" err="1" smtClean="0">
                <a:solidFill>
                  <a:schemeClr val="tx1"/>
                </a:solidFill>
                <a:ea typeface="ＭＳ Ｐゴシック" pitchFamily="-1" charset="-128"/>
              </a:rPr>
              <a:t>Gandhidasan</a:t>
            </a:r>
            <a:r>
              <a:rPr lang="en-US" sz="2000" b="1" dirty="0" smtClean="0">
                <a:solidFill>
                  <a:schemeClr val="tx1"/>
                </a:solidFill>
                <a:ea typeface="ＭＳ Ｐゴシック" pitchFamily="-1" charset="-128"/>
              </a:rPr>
              <a:t>  MD, MPH, MHI</a:t>
            </a:r>
            <a:r>
              <a:rPr lang="en-US" sz="2000" dirty="0" smtClean="0">
                <a:solidFill>
                  <a:schemeClr val="tx1"/>
                </a:solidFill>
                <a:ea typeface="ＭＳ Ｐゴシック" pitchFamily="-1" charset="-128"/>
              </a:rPr>
              <a:t/>
            </a:r>
            <a:br>
              <a:rPr lang="en-US" sz="2000" dirty="0" smtClean="0">
                <a:solidFill>
                  <a:schemeClr val="tx1"/>
                </a:solidFill>
                <a:ea typeface="ＭＳ Ｐゴシック" pitchFamily="-1" charset="-128"/>
              </a:rPr>
            </a:br>
            <a:r>
              <a:rPr lang="en-US" sz="2000" i="1" dirty="0" smtClean="0">
                <a:solidFill>
                  <a:schemeClr val="tx1"/>
                </a:solidFill>
                <a:ea typeface="ＭＳ Ｐゴシック" pitchFamily="-1" charset="-128"/>
              </a:rPr>
              <a:t>Senior</a:t>
            </a:r>
            <a:r>
              <a:rPr lang="en-US" sz="2000" dirty="0" smtClean="0">
                <a:solidFill>
                  <a:schemeClr val="tx1"/>
                </a:solidFill>
                <a:ea typeface="ＭＳ Ｐゴシック" pitchFamily="-1" charset="-128"/>
              </a:rPr>
              <a:t> </a:t>
            </a:r>
            <a:r>
              <a:rPr lang="en-US" sz="2000" i="1" dirty="0" smtClean="0">
                <a:solidFill>
                  <a:schemeClr val="tx1"/>
                </a:solidFill>
                <a:ea typeface="ＭＳ Ｐゴシック" pitchFamily="-1" charset="-128"/>
              </a:rPr>
              <a:t>Radiation Oncology Registrar </a:t>
            </a:r>
            <a:br>
              <a:rPr lang="en-US" sz="2000" i="1" dirty="0" smtClean="0">
                <a:solidFill>
                  <a:schemeClr val="tx1"/>
                </a:solidFill>
                <a:ea typeface="ＭＳ Ｐゴシック" pitchFamily="-1" charset="-128"/>
              </a:rPr>
            </a:br>
            <a:r>
              <a:rPr lang="en-US" sz="2000" i="1" dirty="0" smtClean="0">
                <a:solidFill>
                  <a:schemeClr val="tx1"/>
                </a:solidFill>
                <a:ea typeface="ＭＳ Ｐゴシック" pitchFamily="-1" charset="-128"/>
              </a:rPr>
              <a:t>Liverpool Hospital, Australia</a:t>
            </a:r>
          </a:p>
        </p:txBody>
      </p:sp>
      <p:sp>
        <p:nvSpPr>
          <p:cNvPr id="2051" name="Line 4"/>
          <p:cNvSpPr>
            <a:spLocks noChangeShapeType="1"/>
          </p:cNvSpPr>
          <p:nvPr/>
        </p:nvSpPr>
        <p:spPr bwMode="auto">
          <a:xfrm>
            <a:off x="990600" y="3581400"/>
            <a:ext cx="7162800" cy="0"/>
          </a:xfrm>
          <a:prstGeom prst="line">
            <a:avLst/>
          </a:prstGeom>
          <a:noFill/>
          <a:ln w="3810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052" name="Rectangle 5"/>
          <p:cNvSpPr>
            <a:spLocks noChangeArrowheads="1"/>
          </p:cNvSpPr>
          <p:nvPr/>
        </p:nvSpPr>
        <p:spPr bwMode="auto">
          <a:xfrm>
            <a:off x="762000" y="733425"/>
            <a:ext cx="76200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rgbClr val="0404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400" b="1" dirty="0" smtClean="0"/>
              <a:t>Clinical leadership – an essential requirement for successful health information system implementation</a:t>
            </a:r>
            <a:endParaRPr lang="en-AU" sz="3400" b="1" dirty="0"/>
          </a:p>
        </p:txBody>
      </p:sp>
      <p:sp>
        <p:nvSpPr>
          <p:cNvPr id="2" name="TextBox 1"/>
          <p:cNvSpPr txBox="1"/>
          <p:nvPr/>
        </p:nvSpPr>
        <p:spPr>
          <a:xfrm>
            <a:off x="152400" y="3770053"/>
            <a:ext cx="8686800" cy="2554545"/>
          </a:xfrm>
          <a:prstGeom prst="rect">
            <a:avLst/>
          </a:prstGeom>
          <a:noFill/>
        </p:spPr>
        <p:txBody>
          <a:bodyPr wrap="square" rtlCol="0">
            <a:spAutoFit/>
          </a:bodyPr>
          <a:lstStyle/>
          <a:p>
            <a:pPr algn="r"/>
            <a:r>
              <a:rPr lang="en-AU" sz="1400" dirty="0" smtClean="0"/>
              <a:t>Dr Ping Yu</a:t>
            </a:r>
          </a:p>
          <a:p>
            <a:pPr algn="r"/>
            <a:r>
              <a:rPr lang="en-AU" sz="1400" dirty="0" smtClean="0"/>
              <a:t>Senior Lecturer</a:t>
            </a:r>
          </a:p>
          <a:p>
            <a:pPr algn="r"/>
            <a:r>
              <a:rPr lang="en-AU" sz="1400" dirty="0" smtClean="0"/>
              <a:t>Faculty of Informatics</a:t>
            </a:r>
          </a:p>
          <a:p>
            <a:pPr algn="r"/>
            <a:r>
              <a:rPr lang="en-AU" sz="1400" dirty="0" smtClean="0"/>
              <a:t>University of Wollongong, Australia</a:t>
            </a:r>
          </a:p>
          <a:p>
            <a:pPr algn="r"/>
            <a:endParaRPr lang="en-AU" sz="1400" dirty="0" smtClean="0"/>
          </a:p>
          <a:p>
            <a:pPr algn="r"/>
            <a:endParaRPr lang="en-AU" sz="1400" dirty="0" smtClean="0"/>
          </a:p>
          <a:p>
            <a:pPr algn="r"/>
            <a:r>
              <a:rPr lang="en-AU" sz="1400" dirty="0" err="1" smtClean="0"/>
              <a:t>Prof.</a:t>
            </a:r>
            <a:r>
              <a:rPr lang="en-AU" sz="1400" dirty="0" smtClean="0"/>
              <a:t> Andrew Miller</a:t>
            </a:r>
          </a:p>
          <a:p>
            <a:pPr algn="r"/>
            <a:r>
              <a:rPr lang="en-AU" sz="1400" dirty="0" smtClean="0"/>
              <a:t>Radiation Oncologist</a:t>
            </a:r>
          </a:p>
          <a:p>
            <a:pPr algn="r"/>
            <a:r>
              <a:rPr lang="en-AU" sz="1400" dirty="0" smtClean="0"/>
              <a:t>                                                                  Illawarra Cancer Care Centre</a:t>
            </a:r>
          </a:p>
          <a:p>
            <a:pPr algn="r"/>
            <a:r>
              <a:rPr lang="en-AU" sz="1400" dirty="0" smtClean="0"/>
              <a:t>Wollongong, Australia</a:t>
            </a:r>
          </a:p>
          <a:p>
            <a:r>
              <a:rPr lang="en-AU" sz="2000" b="1" dirty="0" smtClean="0"/>
              <a:t>HITC 2014 – 21</a:t>
            </a:r>
            <a:r>
              <a:rPr lang="en-AU" sz="2000" b="1" baseline="30000" dirty="0" smtClean="0"/>
              <a:t>st</a:t>
            </a:r>
            <a:r>
              <a:rPr lang="en-AU" sz="2000" b="1" dirty="0" smtClean="0"/>
              <a:t> Oct 2014</a:t>
            </a:r>
          </a:p>
        </p:txBody>
      </p:sp>
      <p:pic>
        <p:nvPicPr>
          <p:cNvPr id="1026" name="Picture 2" descr="C:\Users\drgsenthil\AppData\Local\Microsoft\Windows\Temporary Internet Files\Content.IE5\LAVRMP07\uow1714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 y="5047326"/>
            <a:ext cx="2903220" cy="7438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a:p>
        </p:txBody>
      </p:sp>
      <p:pic>
        <p:nvPicPr>
          <p:cNvPr id="1026" name="Picture 2" descr="C:\Users\drgsenthil\AppData\Local\Microsoft\Windows\Temporary Internet Files\Content.IE5\WQC285IF\snapsh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485775"/>
            <a:ext cx="8629650" cy="588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828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4579"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defRPr/>
            </a:pPr>
            <a:r>
              <a:rPr lang="en-GB" sz="2800" b="1" dirty="0" smtClean="0">
                <a:ea typeface="ＭＳ Ｐゴシック" pitchFamily="-1" charset="-128"/>
              </a:rPr>
              <a:t>Results: </a:t>
            </a:r>
            <a:endParaRPr lang="en-GB" sz="2400" dirty="0">
              <a:ea typeface="ＭＳ Ｐゴシック" pitchFamily="-1" charset="-128"/>
            </a:endParaRPr>
          </a:p>
          <a:p>
            <a:pPr marL="914400" lvl="2" indent="0" eaLnBrk="1" hangingPunct="1">
              <a:buClr>
                <a:srgbClr val="0404DC"/>
              </a:buClr>
              <a:buFontTx/>
              <a:buNone/>
              <a:defRPr/>
            </a:pPr>
            <a:endParaRPr lang="en-US" sz="2200" dirty="0">
              <a:solidFill>
                <a:srgbClr val="99FF33"/>
              </a:solidFill>
              <a:ea typeface="ＭＳ Ｐゴシック" pitchFamily="-1" charset="-128"/>
            </a:endParaRPr>
          </a:p>
          <a:p>
            <a:pPr lvl="2" eaLnBrk="1" hangingPunct="1">
              <a:buClr>
                <a:srgbClr val="0404DC"/>
              </a:buClr>
              <a:buFont typeface="Wingdings" pitchFamily="2" charset="2"/>
              <a:buChar char="ú"/>
              <a:defRPr/>
            </a:pPr>
            <a:endParaRPr lang="en-US" sz="2200" dirty="0" smtClean="0">
              <a:solidFill>
                <a:srgbClr val="99FF33"/>
              </a:solidFill>
              <a:ea typeface="ＭＳ Ｐゴシック" pitchFamily="-1" charset="-128"/>
            </a:endParaRPr>
          </a:p>
        </p:txBody>
      </p:sp>
      <p:sp>
        <p:nvSpPr>
          <p:cNvPr id="6148"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8" name="Content Placeholder 3"/>
          <p:cNvGraphicFramePr>
            <a:graphicFrameLocks/>
          </p:cNvGraphicFramePr>
          <p:nvPr>
            <p:extLst>
              <p:ext uri="{D42A27DB-BD31-4B8C-83A1-F6EECF244321}">
                <p14:modId xmlns:p14="http://schemas.microsoft.com/office/powerpoint/2010/main" val="2426841099"/>
              </p:ext>
            </p:extLst>
          </p:nvPr>
        </p:nvGraphicFramePr>
        <p:xfrm>
          <a:off x="1057821" y="1600200"/>
          <a:ext cx="5800179" cy="3896946"/>
        </p:xfrm>
        <a:graphic>
          <a:graphicData uri="http://schemas.openxmlformats.org/drawingml/2006/table">
            <a:tbl>
              <a:tblPr firstRow="1" firstCol="1" lastRow="1" lastCol="1" bandRow="1" bandCol="1">
                <a:tableStyleId>{37CE84F3-28C3-443E-9E96-99CF82512B78}</a:tableStyleId>
              </a:tblPr>
              <a:tblGrid>
                <a:gridCol w="4648200"/>
                <a:gridCol w="1151979"/>
              </a:tblGrid>
              <a:tr h="369075">
                <a:tc>
                  <a:txBody>
                    <a:bodyPr/>
                    <a:lstStyle/>
                    <a:p>
                      <a:pPr algn="just">
                        <a:lnSpc>
                          <a:spcPct val="115000"/>
                        </a:lnSpc>
                        <a:spcAft>
                          <a:spcPts val="0"/>
                        </a:spcAft>
                      </a:pPr>
                      <a:r>
                        <a:rPr lang="en-US" sz="1600" dirty="0" smtClean="0">
                          <a:effectLst/>
                        </a:rPr>
                        <a:t>Functionalities </a:t>
                      </a:r>
                      <a:r>
                        <a:rPr lang="en-US" sz="1600" dirty="0">
                          <a:effectLst/>
                        </a:rPr>
                        <a:t>used </a:t>
                      </a:r>
                      <a:r>
                        <a:rPr lang="en-US" sz="1600" dirty="0" smtClean="0">
                          <a:effectLst/>
                        </a:rPr>
                        <a:t>by Radiation Oncologists</a:t>
                      </a:r>
                      <a:endParaRPr lang="en-AU" sz="1600" b="0" dirty="0">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chemeClr val="tx1"/>
                          </a:solidFill>
                          <a:effectLst/>
                        </a:rPr>
                        <a:t>Hospital A</a:t>
                      </a:r>
                      <a:endParaRPr lang="en-AU" sz="1600" b="1" dirty="0">
                        <a:solidFill>
                          <a:schemeClr val="tx1"/>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Patients </a:t>
                      </a:r>
                      <a:r>
                        <a:rPr lang="en-US" sz="1600" dirty="0">
                          <a:effectLst/>
                        </a:rPr>
                        <a:t>listed </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a:effectLst/>
                        </a:rPr>
                        <a:t>Patients queued</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Patient </a:t>
                      </a:r>
                      <a:r>
                        <a:rPr lang="en-US" sz="1600" dirty="0">
                          <a:effectLst/>
                        </a:rPr>
                        <a:t>history and examination results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Electronic Radiation </a:t>
                      </a:r>
                      <a:r>
                        <a:rPr lang="en-US" sz="1600" dirty="0">
                          <a:effectLst/>
                        </a:rPr>
                        <a:t>prescription</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Electronic Approval </a:t>
                      </a:r>
                      <a:r>
                        <a:rPr lang="en-US" sz="1600" dirty="0">
                          <a:effectLst/>
                        </a:rPr>
                        <a:t>of </a:t>
                      </a:r>
                      <a:r>
                        <a:rPr lang="en-US" sz="1600" dirty="0" smtClean="0">
                          <a:effectLst/>
                        </a:rPr>
                        <a:t>prescription</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838">
                <a:tc>
                  <a:txBody>
                    <a:bodyPr/>
                    <a:lstStyle/>
                    <a:p>
                      <a:pPr algn="l">
                        <a:lnSpc>
                          <a:spcPct val="115000"/>
                        </a:lnSpc>
                        <a:spcAft>
                          <a:spcPts val="0"/>
                        </a:spcAft>
                      </a:pPr>
                      <a:r>
                        <a:rPr lang="en-US" sz="1600" dirty="0">
                          <a:effectLst/>
                        </a:rPr>
                        <a:t>Acute side effects recorded at weekly treatment </a:t>
                      </a:r>
                      <a:r>
                        <a:rPr lang="en-US" sz="1600" dirty="0" smtClean="0">
                          <a:effectLst/>
                        </a:rPr>
                        <a:t>review</a:t>
                      </a:r>
                    </a:p>
                    <a:p>
                      <a:pPr algn="l">
                        <a:lnSpc>
                          <a:spcPct val="115000"/>
                        </a:lnSpc>
                        <a:spcAft>
                          <a:spcPts val="0"/>
                        </a:spcAft>
                      </a:pPr>
                      <a:r>
                        <a:rPr lang="en-US" sz="1600" dirty="0" smtClean="0">
                          <a:effectLst/>
                        </a:rPr>
                        <a:t>(electronic RTOG assessments or notes)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l">
                        <a:lnSpc>
                          <a:spcPct val="115000"/>
                        </a:lnSpc>
                        <a:spcAft>
                          <a:spcPts val="0"/>
                        </a:spcAft>
                      </a:pPr>
                      <a:r>
                        <a:rPr lang="en-US" sz="1600" dirty="0">
                          <a:effectLst/>
                        </a:rPr>
                        <a:t>Disease outcome </a:t>
                      </a:r>
                      <a:r>
                        <a:rPr lang="en-US" sz="1600" dirty="0" smtClean="0">
                          <a:effectLst/>
                        </a:rPr>
                        <a:t>&amp; late </a:t>
                      </a:r>
                      <a:r>
                        <a:rPr lang="en-US" sz="1600" dirty="0">
                          <a:effectLst/>
                        </a:rPr>
                        <a:t>side effects recorded during follow </a:t>
                      </a:r>
                      <a:r>
                        <a:rPr lang="en-US" sz="1600" dirty="0" smtClean="0">
                          <a:effectLst/>
                        </a:rPr>
                        <a:t>up</a:t>
                      </a:r>
                    </a:p>
                    <a:p>
                      <a:pPr algn="l">
                        <a:lnSpc>
                          <a:spcPct val="115000"/>
                        </a:lnSpc>
                        <a:spcAft>
                          <a:spcPts val="0"/>
                        </a:spcAft>
                      </a:pPr>
                      <a:r>
                        <a:rPr lang="en-US" sz="1600" dirty="0" smtClean="0">
                          <a:effectLst/>
                        </a:rPr>
                        <a:t>(electronic RTOG assessments or notes)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4579"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defRPr/>
            </a:pPr>
            <a:r>
              <a:rPr lang="en-GB" sz="2800" b="1" dirty="0" smtClean="0">
                <a:ea typeface="ＭＳ Ｐゴシック" pitchFamily="-1" charset="-128"/>
              </a:rPr>
              <a:t>Results: </a:t>
            </a:r>
            <a:endParaRPr lang="en-GB" sz="2400" dirty="0">
              <a:ea typeface="ＭＳ Ｐゴシック" pitchFamily="-1" charset="-128"/>
            </a:endParaRPr>
          </a:p>
          <a:p>
            <a:pPr marL="914400" lvl="2" indent="0" eaLnBrk="1" hangingPunct="1">
              <a:buClr>
                <a:srgbClr val="0404DC"/>
              </a:buClr>
              <a:buFontTx/>
              <a:buNone/>
              <a:defRPr/>
            </a:pPr>
            <a:endParaRPr lang="en-US" sz="2200" dirty="0">
              <a:solidFill>
                <a:srgbClr val="99FF33"/>
              </a:solidFill>
              <a:ea typeface="ＭＳ Ｐゴシック" pitchFamily="-1" charset="-128"/>
            </a:endParaRPr>
          </a:p>
          <a:p>
            <a:pPr lvl="2" eaLnBrk="1" hangingPunct="1">
              <a:buClr>
                <a:srgbClr val="0404DC"/>
              </a:buClr>
              <a:buFont typeface="Wingdings" pitchFamily="2" charset="2"/>
              <a:buChar char="ú"/>
              <a:defRPr/>
            </a:pPr>
            <a:endParaRPr lang="en-US" sz="2200" dirty="0" smtClean="0">
              <a:solidFill>
                <a:srgbClr val="99FF33"/>
              </a:solidFill>
              <a:ea typeface="ＭＳ Ｐゴシック" pitchFamily="-1" charset="-128"/>
            </a:endParaRPr>
          </a:p>
        </p:txBody>
      </p:sp>
      <p:sp>
        <p:nvSpPr>
          <p:cNvPr id="6148"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8" name="Content Placeholder 3"/>
          <p:cNvGraphicFramePr>
            <a:graphicFrameLocks/>
          </p:cNvGraphicFramePr>
          <p:nvPr>
            <p:extLst>
              <p:ext uri="{D42A27DB-BD31-4B8C-83A1-F6EECF244321}">
                <p14:modId xmlns:p14="http://schemas.microsoft.com/office/powerpoint/2010/main" val="2023492514"/>
              </p:ext>
            </p:extLst>
          </p:nvPr>
        </p:nvGraphicFramePr>
        <p:xfrm>
          <a:off x="1057821" y="1600200"/>
          <a:ext cx="6952158" cy="3896946"/>
        </p:xfrm>
        <a:graphic>
          <a:graphicData uri="http://schemas.openxmlformats.org/drawingml/2006/table">
            <a:tbl>
              <a:tblPr firstRow="1" firstCol="1" lastRow="1" lastCol="1" bandRow="1" bandCol="1">
                <a:tableStyleId>{37CE84F3-28C3-443E-9E96-99CF82512B78}</a:tableStyleId>
              </a:tblPr>
              <a:tblGrid>
                <a:gridCol w="4648200"/>
                <a:gridCol w="1151979"/>
                <a:gridCol w="1151979"/>
              </a:tblGrid>
              <a:tr h="369075">
                <a:tc>
                  <a:txBody>
                    <a:bodyPr/>
                    <a:lstStyle/>
                    <a:p>
                      <a:pPr algn="just">
                        <a:lnSpc>
                          <a:spcPct val="115000"/>
                        </a:lnSpc>
                        <a:spcAft>
                          <a:spcPts val="0"/>
                        </a:spcAft>
                      </a:pPr>
                      <a:r>
                        <a:rPr lang="en-US" sz="1600" dirty="0" smtClean="0">
                          <a:effectLst/>
                        </a:rPr>
                        <a:t>Functionalities </a:t>
                      </a:r>
                      <a:r>
                        <a:rPr lang="en-US" sz="1600" dirty="0">
                          <a:effectLst/>
                        </a:rPr>
                        <a:t>used </a:t>
                      </a:r>
                      <a:r>
                        <a:rPr lang="en-US" sz="1600" dirty="0" smtClean="0">
                          <a:effectLst/>
                        </a:rPr>
                        <a:t>by Radiation Oncologists</a:t>
                      </a:r>
                      <a:endParaRPr lang="en-AU" sz="1600" b="0" dirty="0">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chemeClr val="tx1"/>
                          </a:solidFill>
                          <a:effectLst/>
                        </a:rPr>
                        <a:t>Hospital A</a:t>
                      </a:r>
                      <a:endParaRPr lang="en-AU" sz="1600" b="1" dirty="0">
                        <a:solidFill>
                          <a:schemeClr val="tx1"/>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chemeClr val="tx1"/>
                          </a:solidFill>
                          <a:effectLst/>
                        </a:rPr>
                        <a:t>Hospital B</a:t>
                      </a:r>
                      <a:endParaRPr lang="en-AU" sz="1600" b="0" dirty="0">
                        <a:solidFill>
                          <a:schemeClr val="tx1"/>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Patients </a:t>
                      </a:r>
                      <a:r>
                        <a:rPr lang="en-US" sz="1600" dirty="0">
                          <a:effectLst/>
                        </a:rPr>
                        <a:t>listed </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0000"/>
                          </a:solidFill>
                          <a:effectLst/>
                        </a:rPr>
                        <a:t>Yes</a:t>
                      </a:r>
                      <a:endParaRPr lang="en-AU" sz="1600" b="0"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a:effectLst/>
                        </a:rPr>
                        <a:t>Patients queued</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Patient </a:t>
                      </a:r>
                      <a:r>
                        <a:rPr lang="en-US" sz="1600" dirty="0">
                          <a:effectLst/>
                        </a:rPr>
                        <a:t>history and examination results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Electronic Radiation </a:t>
                      </a:r>
                      <a:r>
                        <a:rPr lang="en-US" sz="1600" dirty="0">
                          <a:effectLst/>
                        </a:rPr>
                        <a:t>prescription</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Electronic Approval </a:t>
                      </a:r>
                      <a:r>
                        <a:rPr lang="en-US" sz="1600" dirty="0">
                          <a:effectLst/>
                        </a:rPr>
                        <a:t>of </a:t>
                      </a:r>
                      <a:r>
                        <a:rPr lang="en-US" sz="1600" dirty="0" smtClean="0">
                          <a:effectLst/>
                        </a:rPr>
                        <a:t>prescription</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838">
                <a:tc>
                  <a:txBody>
                    <a:bodyPr/>
                    <a:lstStyle/>
                    <a:p>
                      <a:pPr algn="l">
                        <a:lnSpc>
                          <a:spcPct val="115000"/>
                        </a:lnSpc>
                        <a:spcAft>
                          <a:spcPts val="0"/>
                        </a:spcAft>
                      </a:pPr>
                      <a:r>
                        <a:rPr lang="en-US" sz="1600" dirty="0">
                          <a:effectLst/>
                        </a:rPr>
                        <a:t>Acute side effects recorded at weekly treatment </a:t>
                      </a:r>
                      <a:r>
                        <a:rPr lang="en-US" sz="1600" dirty="0" smtClean="0">
                          <a:effectLst/>
                        </a:rPr>
                        <a:t>review</a:t>
                      </a:r>
                    </a:p>
                    <a:p>
                      <a:pPr algn="l">
                        <a:lnSpc>
                          <a:spcPct val="115000"/>
                        </a:lnSpc>
                        <a:spcAft>
                          <a:spcPts val="0"/>
                        </a:spcAft>
                      </a:pPr>
                      <a:r>
                        <a:rPr lang="en-US" sz="1600" dirty="0" smtClean="0">
                          <a:effectLst/>
                        </a:rPr>
                        <a:t>(electronic RTOG assessments or notes)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l">
                        <a:lnSpc>
                          <a:spcPct val="115000"/>
                        </a:lnSpc>
                        <a:spcAft>
                          <a:spcPts val="0"/>
                        </a:spcAft>
                      </a:pPr>
                      <a:r>
                        <a:rPr lang="en-US" sz="1600" dirty="0">
                          <a:effectLst/>
                        </a:rPr>
                        <a:t>Disease outcome </a:t>
                      </a:r>
                      <a:r>
                        <a:rPr lang="en-US" sz="1600" dirty="0" smtClean="0">
                          <a:effectLst/>
                        </a:rPr>
                        <a:t>&amp; late </a:t>
                      </a:r>
                      <a:r>
                        <a:rPr lang="en-US" sz="1600" dirty="0">
                          <a:effectLst/>
                        </a:rPr>
                        <a:t>side effects recorded during follow </a:t>
                      </a:r>
                      <a:r>
                        <a:rPr lang="en-US" sz="1600" dirty="0" smtClean="0">
                          <a:effectLst/>
                        </a:rPr>
                        <a:t>up</a:t>
                      </a:r>
                    </a:p>
                    <a:p>
                      <a:pPr algn="l">
                        <a:lnSpc>
                          <a:spcPct val="115000"/>
                        </a:lnSpc>
                        <a:spcAft>
                          <a:spcPts val="0"/>
                        </a:spcAft>
                      </a:pPr>
                      <a:r>
                        <a:rPr lang="en-US" sz="1600" dirty="0" smtClean="0">
                          <a:effectLst/>
                        </a:rPr>
                        <a:t>(electronic RTOG assessments or notes)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600" b="1" dirty="0" smtClean="0">
                          <a:solidFill>
                            <a:srgbClr val="FFFF00"/>
                          </a:solidFill>
                          <a:effectLst/>
                          <a:latin typeface="+mn-lt"/>
                          <a:ea typeface="+mn-ea"/>
                          <a:cs typeface="+mn-cs"/>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0919033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Results</a:t>
            </a:r>
          </a:p>
        </p:txBody>
      </p:sp>
      <p:sp>
        <p:nvSpPr>
          <p:cNvPr id="8195"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pPr>
            <a:r>
              <a:rPr lang="en-GB" sz="2400" b="1" dirty="0" smtClean="0">
                <a:ea typeface="ＭＳ Ｐゴシック" pitchFamily="-1" charset="-128"/>
              </a:rPr>
              <a:t>Pre-implementation phase</a:t>
            </a:r>
          </a:p>
        </p:txBody>
      </p:sp>
      <p:sp>
        <p:nvSpPr>
          <p:cNvPr id="8196"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2" name="Table 1"/>
          <p:cNvGraphicFramePr>
            <a:graphicFrameLocks noGrp="1"/>
          </p:cNvGraphicFramePr>
          <p:nvPr>
            <p:extLst>
              <p:ext uri="{D42A27DB-BD31-4B8C-83A1-F6EECF244321}">
                <p14:modId xmlns:p14="http://schemas.microsoft.com/office/powerpoint/2010/main" val="2176525066"/>
              </p:ext>
            </p:extLst>
          </p:nvPr>
        </p:nvGraphicFramePr>
        <p:xfrm>
          <a:off x="1504950" y="1615440"/>
          <a:ext cx="3048000" cy="4785360"/>
        </p:xfrm>
        <a:graphic>
          <a:graphicData uri="http://schemas.openxmlformats.org/drawingml/2006/table">
            <a:tbl>
              <a:tblPr firstRow="1" bandRow="1">
                <a:tableStyleId>{AF606853-7671-496A-8E4F-DF71F8EC918B}</a:tableStyleId>
              </a:tblPr>
              <a:tblGrid>
                <a:gridCol w="3048000"/>
              </a:tblGrid>
              <a:tr h="0">
                <a:tc>
                  <a:txBody>
                    <a:bodyPr/>
                    <a:lstStyle/>
                    <a:p>
                      <a:pPr algn="ctr"/>
                      <a:r>
                        <a:rPr lang="en-AU" dirty="0" smtClean="0"/>
                        <a:t>Hospital A</a:t>
                      </a:r>
                      <a:endParaRPr lang="en-AU"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767840">
                <a:tc>
                  <a:txBody>
                    <a:bodyPr/>
                    <a:lstStyle/>
                    <a:p>
                      <a:pPr marL="285750" indent="-285750">
                        <a:buFont typeface="Wingdings" pitchFamily="2" charset="2"/>
                        <a:buChar char="§"/>
                      </a:pPr>
                      <a:r>
                        <a:rPr lang="en-AU" dirty="0" smtClean="0"/>
                        <a:t>Single radiation oncology department established satellite</a:t>
                      </a:r>
                      <a:r>
                        <a:rPr lang="en-AU" baseline="0" dirty="0" smtClean="0"/>
                        <a:t> centre 25 km away</a:t>
                      </a:r>
                      <a:endParaRPr lang="en-A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285750" indent="-285750">
                        <a:buFont typeface="Wingdings" pitchFamily="2" charset="2"/>
                        <a:buChar char="§"/>
                      </a:pPr>
                      <a:r>
                        <a:rPr lang="en-AU" dirty="0" smtClean="0"/>
                        <a:t>Paper file transportation cumbersome &gt; need for paperless system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1508760">
                <a:tc>
                  <a:txBody>
                    <a:bodyPr/>
                    <a:lstStyle/>
                    <a:p>
                      <a:pPr marL="285750" indent="-285750">
                        <a:buFont typeface="Wingdings" pitchFamily="2" charset="2"/>
                        <a:buChar char="§"/>
                      </a:pPr>
                      <a:r>
                        <a:rPr lang="en-AU" dirty="0" smtClean="0"/>
                        <a:t>State</a:t>
                      </a:r>
                      <a:r>
                        <a:rPr lang="en-AU" baseline="0" dirty="0" smtClean="0"/>
                        <a:t> Health </a:t>
                      </a:r>
                      <a:r>
                        <a:rPr lang="en-AU" dirty="0" smtClean="0"/>
                        <a:t>Department  -</a:t>
                      </a:r>
                      <a:r>
                        <a:rPr lang="en-AU" baseline="0" dirty="0" smtClean="0"/>
                        <a:t> took</a:t>
                      </a:r>
                      <a:r>
                        <a:rPr lang="en-AU" dirty="0" smtClean="0"/>
                        <a:t> ownership  leading to bulk purchase of oncology</a:t>
                      </a:r>
                      <a:r>
                        <a:rPr lang="en-AU" baseline="0" dirty="0" smtClean="0"/>
                        <a:t> information systems</a:t>
                      </a:r>
                      <a:r>
                        <a:rPr lang="en-AU" dirty="0" smtClean="0"/>
                        <a:t> for entire</a:t>
                      </a:r>
                      <a:r>
                        <a:rPr lang="en-AU" baseline="0" dirty="0" smtClean="0"/>
                        <a:t> state</a:t>
                      </a:r>
                      <a:endParaRPr lang="en-AU" dirty="0" smtClean="0"/>
                    </a:p>
                    <a:p>
                      <a:endParaRPr lang="en-AU" dirty="0" smtClean="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Results</a:t>
            </a:r>
          </a:p>
        </p:txBody>
      </p:sp>
      <p:sp>
        <p:nvSpPr>
          <p:cNvPr id="8195"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pPr>
            <a:r>
              <a:rPr lang="en-GB" sz="2400" b="1" dirty="0" smtClean="0">
                <a:ea typeface="ＭＳ Ｐゴシック" pitchFamily="-1" charset="-128"/>
              </a:rPr>
              <a:t>Pre-implementation phase</a:t>
            </a:r>
          </a:p>
        </p:txBody>
      </p:sp>
      <p:sp>
        <p:nvSpPr>
          <p:cNvPr id="8196"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2" name="Table 1"/>
          <p:cNvGraphicFramePr>
            <a:graphicFrameLocks noGrp="1"/>
          </p:cNvGraphicFramePr>
          <p:nvPr>
            <p:extLst>
              <p:ext uri="{D42A27DB-BD31-4B8C-83A1-F6EECF244321}">
                <p14:modId xmlns:p14="http://schemas.microsoft.com/office/powerpoint/2010/main" val="3546919792"/>
              </p:ext>
            </p:extLst>
          </p:nvPr>
        </p:nvGraphicFramePr>
        <p:xfrm>
          <a:off x="1504950" y="1615440"/>
          <a:ext cx="6057900" cy="4785360"/>
        </p:xfrm>
        <a:graphic>
          <a:graphicData uri="http://schemas.openxmlformats.org/drawingml/2006/table">
            <a:tbl>
              <a:tblPr firstRow="1" bandRow="1">
                <a:tableStyleId>{AF606853-7671-496A-8E4F-DF71F8EC918B}</a:tableStyleId>
              </a:tblPr>
              <a:tblGrid>
                <a:gridCol w="3048000"/>
                <a:gridCol w="3009900"/>
              </a:tblGrid>
              <a:tr h="0">
                <a:tc>
                  <a:txBody>
                    <a:bodyPr/>
                    <a:lstStyle/>
                    <a:p>
                      <a:pPr algn="ctr"/>
                      <a:r>
                        <a:rPr lang="en-AU" dirty="0" smtClean="0"/>
                        <a:t>Hospital A</a:t>
                      </a:r>
                      <a:endParaRPr lang="en-AU"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AU" dirty="0" smtClean="0"/>
                        <a:t>Hospital B</a:t>
                      </a:r>
                      <a:endParaRPr lang="en-AU"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767840">
                <a:tc>
                  <a:txBody>
                    <a:bodyPr/>
                    <a:lstStyle/>
                    <a:p>
                      <a:pPr marL="285750" indent="-285750">
                        <a:buFont typeface="Wingdings" pitchFamily="2" charset="2"/>
                        <a:buChar char="§"/>
                      </a:pPr>
                      <a:r>
                        <a:rPr lang="en-AU" dirty="0" smtClean="0"/>
                        <a:t>Single radiation oncology department established satellite</a:t>
                      </a:r>
                      <a:r>
                        <a:rPr lang="en-AU" baseline="0" dirty="0" smtClean="0"/>
                        <a:t> centre 25 km away</a:t>
                      </a:r>
                      <a:endParaRPr lang="en-AU"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dirty="0" smtClean="0"/>
                        <a:t>DORIS</a:t>
                      </a:r>
                      <a:r>
                        <a:rPr lang="en-AU" baseline="0" dirty="0" smtClean="0"/>
                        <a:t> in </a:t>
                      </a:r>
                      <a:r>
                        <a:rPr lang="en-AU" dirty="0" smtClean="0"/>
                        <a:t>1980s  containing</a:t>
                      </a:r>
                      <a:r>
                        <a:rPr lang="en-AU" baseline="0" dirty="0" smtClean="0"/>
                        <a:t>  </a:t>
                      </a:r>
                      <a:r>
                        <a:rPr lang="en-AU" dirty="0" smtClean="0"/>
                        <a:t>50,000 patients basic demographic data</a:t>
                      </a:r>
                      <a:r>
                        <a:rPr lang="en-AU" baseline="0" dirty="0" smtClean="0"/>
                        <a:t> (</a:t>
                      </a:r>
                      <a:r>
                        <a:rPr lang="en-AU" dirty="0" smtClean="0"/>
                        <a:t>home grown system)</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285750" indent="-285750">
                        <a:buFont typeface="Wingdings" pitchFamily="2" charset="2"/>
                        <a:buChar char="§"/>
                      </a:pPr>
                      <a:r>
                        <a:rPr lang="en-AU" dirty="0" smtClean="0"/>
                        <a:t>Paper file transportation cumbersome &gt; need for paperless system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endParaRPr lang="en-A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1508760">
                <a:tc>
                  <a:txBody>
                    <a:bodyPr/>
                    <a:lstStyle/>
                    <a:p>
                      <a:pPr marL="285750" indent="-285750">
                        <a:buFont typeface="Wingdings" pitchFamily="2" charset="2"/>
                        <a:buChar char="§"/>
                      </a:pPr>
                      <a:r>
                        <a:rPr lang="en-AU" dirty="0" smtClean="0"/>
                        <a:t>State</a:t>
                      </a:r>
                      <a:r>
                        <a:rPr lang="en-AU" baseline="0" dirty="0" smtClean="0"/>
                        <a:t> Health </a:t>
                      </a:r>
                      <a:r>
                        <a:rPr lang="en-AU" dirty="0" smtClean="0"/>
                        <a:t>Department  -</a:t>
                      </a:r>
                      <a:r>
                        <a:rPr lang="en-AU" baseline="0" dirty="0" smtClean="0"/>
                        <a:t> took</a:t>
                      </a:r>
                      <a:r>
                        <a:rPr lang="en-AU" dirty="0" smtClean="0"/>
                        <a:t> ownership  leading to bulk purchase of oncology</a:t>
                      </a:r>
                      <a:r>
                        <a:rPr lang="en-AU" baseline="0" dirty="0" smtClean="0"/>
                        <a:t> information systems</a:t>
                      </a:r>
                      <a:r>
                        <a:rPr lang="en-AU" dirty="0" smtClean="0"/>
                        <a:t> for entire</a:t>
                      </a:r>
                      <a:r>
                        <a:rPr lang="en-AU" baseline="0" dirty="0" smtClean="0"/>
                        <a:t> state</a:t>
                      </a:r>
                      <a:endParaRPr lang="en-AU" dirty="0" smtClean="0"/>
                    </a:p>
                    <a:p>
                      <a:endParaRPr lang="en-AU" dirty="0" smtClean="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AU"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260794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6627" name="Rectangle 3"/>
          <p:cNvSpPr>
            <a:spLocks noGrp="1" noChangeArrowheads="1"/>
          </p:cNvSpPr>
          <p:nvPr>
            <p:ph type="body" idx="1"/>
          </p:nvPr>
        </p:nvSpPr>
        <p:spPr>
          <a:xfrm>
            <a:off x="457200" y="533400"/>
            <a:ext cx="8229600" cy="5364163"/>
          </a:xfrm>
        </p:spPr>
        <p:txBody>
          <a:bodyPr/>
          <a:lstStyle/>
          <a:p>
            <a:pPr eaLnBrk="1" hangingPunct="1">
              <a:buFontTx/>
              <a:buBlip>
                <a:blip r:embed="rId2"/>
              </a:buBlip>
              <a:defRPr/>
            </a:pPr>
            <a:r>
              <a:rPr lang="en-GB" sz="2400" b="1" dirty="0" smtClean="0">
                <a:ea typeface="ＭＳ Ｐゴシック" pitchFamily="-1" charset="-128"/>
              </a:rPr>
              <a:t> Implementation process</a:t>
            </a:r>
          </a:p>
          <a:p>
            <a:pPr marL="0" indent="0" eaLnBrk="1" hangingPunct="1">
              <a:buFontTx/>
              <a:buNone/>
              <a:defRPr/>
            </a:pPr>
            <a:endParaRPr lang="en-GB" sz="2400" dirty="0" smtClean="0">
              <a:ea typeface="ＭＳ Ｐゴシック" pitchFamily="-1" charset="-128"/>
            </a:endParaRPr>
          </a:p>
        </p:txBody>
      </p:sp>
      <p:sp>
        <p:nvSpPr>
          <p:cNvPr id="9220"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3" name="Table 2"/>
          <p:cNvGraphicFramePr>
            <a:graphicFrameLocks noGrp="1"/>
          </p:cNvGraphicFramePr>
          <p:nvPr>
            <p:extLst>
              <p:ext uri="{D42A27DB-BD31-4B8C-83A1-F6EECF244321}">
                <p14:modId xmlns:p14="http://schemas.microsoft.com/office/powerpoint/2010/main" val="708016936"/>
              </p:ext>
            </p:extLst>
          </p:nvPr>
        </p:nvGraphicFramePr>
        <p:xfrm>
          <a:off x="1066800" y="1143000"/>
          <a:ext cx="6858000" cy="2133836"/>
        </p:xfrm>
        <a:graphic>
          <a:graphicData uri="http://schemas.openxmlformats.org/drawingml/2006/table">
            <a:tbl>
              <a:tblPr firstRow="1" bandRow="1">
                <a:tableStyleId>{AF606853-7671-496A-8E4F-DF71F8EC918B}</a:tableStyleId>
              </a:tblPr>
              <a:tblGrid>
                <a:gridCol w="1295400"/>
                <a:gridCol w="2921000"/>
                <a:gridCol w="2641600"/>
              </a:tblGrid>
              <a:tr h="335317">
                <a:tc>
                  <a:txBody>
                    <a:bodyPr/>
                    <a:lstStyle/>
                    <a:p>
                      <a:endParaRPr lang="en-AU" sz="1600" dirty="0"/>
                    </a:p>
                  </a:txBody>
                  <a:tcPr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AU" sz="1600" dirty="0" smtClean="0"/>
                        <a:t>Hospital A</a:t>
                      </a:r>
                      <a:endParaRPr lang="en-AU" sz="1600" dirty="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AU" sz="1600" dirty="0" smtClean="0"/>
                        <a:t>Hospital B</a:t>
                      </a:r>
                      <a:endParaRPr lang="en-AU" sz="1600" dirty="0"/>
                    </a:p>
                  </a:txBody>
                  <a:tcPr marT="45725" marB="45725">
                    <a:lnL w="12700" cap="flat" cmpd="sng" algn="ctr">
                      <a:solidFill>
                        <a:schemeClr val="tx1"/>
                      </a:solidFill>
                      <a:prstDash val="solid"/>
                      <a:round/>
                      <a:headEnd type="none" w="med" len="med"/>
                      <a:tailEnd type="none" w="med" len="med"/>
                    </a:lnL>
                  </a:tcPr>
                </a:tc>
              </a:tr>
              <a:tr h="1798519">
                <a:tc>
                  <a:txBody>
                    <a:bodyPr/>
                    <a:lstStyle/>
                    <a:p>
                      <a:r>
                        <a:rPr lang="en-AU" sz="1600" b="1" dirty="0" smtClean="0">
                          <a:solidFill>
                            <a:srgbClr val="FFFF00"/>
                          </a:solidFill>
                        </a:rPr>
                        <a:t>Aim</a:t>
                      </a:r>
                      <a:endParaRPr lang="en-AU" sz="1600" b="1" dirty="0">
                        <a:solidFill>
                          <a:srgbClr val="FFFF00"/>
                        </a:solidFill>
                      </a:endParaRPr>
                    </a:p>
                  </a:txBody>
                  <a:tcPr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solidFill>
                            <a:srgbClr val="FFFF00"/>
                          </a:solidFill>
                        </a:rPr>
                        <a:t>To become</a:t>
                      </a:r>
                      <a:r>
                        <a:rPr lang="en-AU" sz="1600" b="1" baseline="0" dirty="0" smtClean="0">
                          <a:solidFill>
                            <a:srgbClr val="FFFF00"/>
                          </a:solidFill>
                        </a:rPr>
                        <a:t> paperless</a:t>
                      </a:r>
                    </a:p>
                    <a:p>
                      <a:pPr marL="285750" indent="-285750">
                        <a:buFont typeface="Wingdings" pitchFamily="2" charset="2"/>
                        <a:buChar char="§"/>
                      </a:pPr>
                      <a:r>
                        <a:rPr lang="en-AU" sz="1600" b="1" baseline="0" dirty="0" smtClean="0"/>
                        <a:t>To improve patient care through  increased efficiency</a:t>
                      </a:r>
                      <a:endParaRPr lang="en-AU" sz="1600" b="1" dirty="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solidFill>
                            <a:srgbClr val="FFFF00"/>
                          </a:solidFill>
                        </a:rPr>
                        <a:t>To transfer </a:t>
                      </a:r>
                      <a:r>
                        <a:rPr lang="en-AU" sz="1600" b="1" dirty="0" smtClean="0">
                          <a:solidFill>
                            <a:schemeClr val="tx1"/>
                          </a:solidFill>
                        </a:rPr>
                        <a:t>DORIS </a:t>
                      </a:r>
                      <a:r>
                        <a:rPr lang="en-AU" sz="1600" b="1" dirty="0" smtClean="0">
                          <a:solidFill>
                            <a:srgbClr val="FFFF00"/>
                          </a:solidFill>
                        </a:rPr>
                        <a:t>data</a:t>
                      </a:r>
                      <a:r>
                        <a:rPr lang="en-AU" sz="1600" b="1" baseline="0" dirty="0" smtClean="0">
                          <a:solidFill>
                            <a:srgbClr val="FFFF00"/>
                          </a:solidFill>
                        </a:rPr>
                        <a:t> </a:t>
                      </a:r>
                      <a:r>
                        <a:rPr lang="en-AU" sz="1600" b="1" baseline="0" dirty="0" smtClean="0"/>
                        <a:t>into LANTIS</a:t>
                      </a:r>
                      <a:endParaRPr lang="en-AU" sz="1600" b="1" dirty="0"/>
                    </a:p>
                  </a:txBody>
                  <a:tcPr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6627" name="Rectangle 3"/>
          <p:cNvSpPr>
            <a:spLocks noGrp="1" noChangeArrowheads="1"/>
          </p:cNvSpPr>
          <p:nvPr>
            <p:ph type="body" idx="1"/>
          </p:nvPr>
        </p:nvSpPr>
        <p:spPr>
          <a:xfrm>
            <a:off x="457200" y="533400"/>
            <a:ext cx="8229600" cy="5364163"/>
          </a:xfrm>
        </p:spPr>
        <p:txBody>
          <a:bodyPr/>
          <a:lstStyle/>
          <a:p>
            <a:pPr eaLnBrk="1" hangingPunct="1">
              <a:buFontTx/>
              <a:buBlip>
                <a:blip r:embed="rId2"/>
              </a:buBlip>
              <a:defRPr/>
            </a:pPr>
            <a:r>
              <a:rPr lang="en-GB" sz="2400" b="1" dirty="0" smtClean="0">
                <a:ea typeface="ＭＳ Ｐゴシック" pitchFamily="-1" charset="-128"/>
              </a:rPr>
              <a:t> Implementation process</a:t>
            </a:r>
          </a:p>
          <a:p>
            <a:pPr marL="0" indent="0" eaLnBrk="1" hangingPunct="1">
              <a:buFontTx/>
              <a:buNone/>
              <a:defRPr/>
            </a:pPr>
            <a:endParaRPr lang="en-GB" sz="2400" dirty="0" smtClean="0">
              <a:ea typeface="ＭＳ Ｐゴシック" pitchFamily="-1" charset="-128"/>
            </a:endParaRPr>
          </a:p>
        </p:txBody>
      </p:sp>
      <p:sp>
        <p:nvSpPr>
          <p:cNvPr id="9220"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3" name="Table 2"/>
          <p:cNvGraphicFramePr>
            <a:graphicFrameLocks noGrp="1"/>
          </p:cNvGraphicFramePr>
          <p:nvPr>
            <p:extLst>
              <p:ext uri="{D42A27DB-BD31-4B8C-83A1-F6EECF244321}">
                <p14:modId xmlns:p14="http://schemas.microsoft.com/office/powerpoint/2010/main" val="4103084999"/>
              </p:ext>
            </p:extLst>
          </p:nvPr>
        </p:nvGraphicFramePr>
        <p:xfrm>
          <a:off x="1066800" y="1143000"/>
          <a:ext cx="6858000" cy="3733800"/>
        </p:xfrm>
        <a:graphic>
          <a:graphicData uri="http://schemas.openxmlformats.org/drawingml/2006/table">
            <a:tbl>
              <a:tblPr firstRow="1" bandRow="1">
                <a:tableStyleId>{AF606853-7671-496A-8E4F-DF71F8EC918B}</a:tableStyleId>
              </a:tblPr>
              <a:tblGrid>
                <a:gridCol w="1295400"/>
                <a:gridCol w="2921000"/>
                <a:gridCol w="2641600"/>
              </a:tblGrid>
              <a:tr h="335317">
                <a:tc>
                  <a:txBody>
                    <a:bodyPr/>
                    <a:lstStyle/>
                    <a:p>
                      <a:endParaRPr lang="en-AU" sz="1600" dirty="0"/>
                    </a:p>
                  </a:txBody>
                  <a:tcPr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AU" sz="1600" dirty="0" smtClean="0"/>
                        <a:t>Hospital A</a:t>
                      </a:r>
                      <a:endParaRPr lang="en-AU" sz="1600" dirty="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AU" sz="1600" dirty="0" smtClean="0"/>
                        <a:t>Hospital B</a:t>
                      </a:r>
                      <a:endParaRPr lang="en-AU" sz="1600" dirty="0"/>
                    </a:p>
                  </a:txBody>
                  <a:tcPr marT="45725" marB="45725">
                    <a:lnL w="12700" cap="flat" cmpd="sng" algn="ctr">
                      <a:solidFill>
                        <a:schemeClr val="tx1"/>
                      </a:solidFill>
                      <a:prstDash val="solid"/>
                      <a:round/>
                      <a:headEnd type="none" w="med" len="med"/>
                      <a:tailEnd type="none" w="med" len="med"/>
                    </a:lnL>
                  </a:tcPr>
                </a:tc>
              </a:tr>
              <a:tr h="1798519">
                <a:tc>
                  <a:txBody>
                    <a:bodyPr/>
                    <a:lstStyle/>
                    <a:p>
                      <a:r>
                        <a:rPr lang="en-AU" sz="1600" b="1" dirty="0" smtClean="0">
                          <a:solidFill>
                            <a:srgbClr val="FFFF00"/>
                          </a:solidFill>
                        </a:rPr>
                        <a:t>Aim</a:t>
                      </a:r>
                      <a:endParaRPr lang="en-AU" sz="1600" b="1" dirty="0">
                        <a:solidFill>
                          <a:srgbClr val="FFFF00"/>
                        </a:solidFill>
                      </a:endParaRPr>
                    </a:p>
                  </a:txBody>
                  <a:tcPr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solidFill>
                            <a:srgbClr val="FFFF00"/>
                          </a:solidFill>
                        </a:rPr>
                        <a:t>To become</a:t>
                      </a:r>
                      <a:r>
                        <a:rPr lang="en-AU" sz="1600" b="1" baseline="0" dirty="0" smtClean="0">
                          <a:solidFill>
                            <a:srgbClr val="FFFF00"/>
                          </a:solidFill>
                        </a:rPr>
                        <a:t> paperless</a:t>
                      </a:r>
                    </a:p>
                    <a:p>
                      <a:pPr marL="285750" indent="-285750">
                        <a:buFont typeface="Wingdings" pitchFamily="2" charset="2"/>
                        <a:buChar char="§"/>
                      </a:pPr>
                      <a:r>
                        <a:rPr lang="en-AU" sz="1600" b="1" baseline="0" dirty="0" smtClean="0"/>
                        <a:t>To improve patient care through  increased efficiency</a:t>
                      </a:r>
                      <a:endParaRPr lang="en-AU" sz="1600" b="1" dirty="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solidFill>
                            <a:srgbClr val="FFFF00"/>
                          </a:solidFill>
                        </a:rPr>
                        <a:t>To transfer </a:t>
                      </a:r>
                      <a:r>
                        <a:rPr lang="en-AU" sz="1600" b="1" dirty="0" smtClean="0">
                          <a:solidFill>
                            <a:schemeClr val="tx1"/>
                          </a:solidFill>
                        </a:rPr>
                        <a:t>DORIS </a:t>
                      </a:r>
                      <a:r>
                        <a:rPr lang="en-AU" sz="1600" b="1" dirty="0" smtClean="0">
                          <a:solidFill>
                            <a:srgbClr val="FFFF00"/>
                          </a:solidFill>
                        </a:rPr>
                        <a:t>data</a:t>
                      </a:r>
                      <a:r>
                        <a:rPr lang="en-AU" sz="1600" b="1" baseline="0" dirty="0" smtClean="0">
                          <a:solidFill>
                            <a:srgbClr val="FFFF00"/>
                          </a:solidFill>
                        </a:rPr>
                        <a:t> </a:t>
                      </a:r>
                      <a:r>
                        <a:rPr lang="en-AU" sz="1600" b="1" baseline="0" dirty="0" smtClean="0"/>
                        <a:t>into LANTIS</a:t>
                      </a:r>
                      <a:endParaRPr lang="en-AU" sz="1600" b="1" dirty="0"/>
                    </a:p>
                  </a:txBody>
                  <a:tcPr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599964">
                <a:tc>
                  <a:txBody>
                    <a:bodyPr/>
                    <a:lstStyle/>
                    <a:p>
                      <a:r>
                        <a:rPr lang="en-AU" sz="1600" b="1" dirty="0" smtClean="0">
                          <a:solidFill>
                            <a:srgbClr val="FFFF00"/>
                          </a:solidFill>
                        </a:rPr>
                        <a:t>Difficulties</a:t>
                      </a:r>
                      <a:endParaRPr lang="en-AU" sz="1600" b="1" dirty="0">
                        <a:solidFill>
                          <a:srgbClr val="FFFF00"/>
                        </a:solidFill>
                      </a:endParaRPr>
                    </a:p>
                  </a:txBody>
                  <a:tcPr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t>Organizational, Size, getting everyone on board,  finance</a:t>
                      </a:r>
                    </a:p>
                    <a:p>
                      <a:endParaRPr lang="en-AU" sz="1600" b="1" dirty="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solidFill>
                            <a:srgbClr val="FFFF00"/>
                          </a:solidFill>
                        </a:rPr>
                        <a:t>Loss of project manager-</a:t>
                      </a:r>
                      <a:r>
                        <a:rPr lang="en-AU" sz="1600" b="1" baseline="0" dirty="0" smtClean="0">
                          <a:solidFill>
                            <a:srgbClr val="FFFF00"/>
                          </a:solidFill>
                        </a:rPr>
                        <a:t> </a:t>
                      </a:r>
                      <a:r>
                        <a:rPr lang="en-AU" sz="1600" b="1" dirty="0" smtClean="0">
                          <a:solidFill>
                            <a:srgbClr val="FFFF00"/>
                          </a:solidFill>
                        </a:rPr>
                        <a:t>management made no replacement</a:t>
                      </a:r>
                    </a:p>
                    <a:p>
                      <a:pPr marL="285750" indent="-285750">
                        <a:buFont typeface="Wingdings" pitchFamily="2" charset="2"/>
                        <a:buChar char="§"/>
                      </a:pPr>
                      <a:r>
                        <a:rPr lang="en-AU" sz="1600" b="1" dirty="0" smtClean="0">
                          <a:solidFill>
                            <a:srgbClr val="FFFF00"/>
                          </a:solidFill>
                        </a:rPr>
                        <a:t>Loss of director</a:t>
                      </a:r>
                    </a:p>
                  </a:txBody>
                  <a:tcPr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170285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6627" name="Rectangle 3"/>
          <p:cNvSpPr>
            <a:spLocks noGrp="1" noChangeArrowheads="1"/>
          </p:cNvSpPr>
          <p:nvPr>
            <p:ph type="body" idx="1"/>
          </p:nvPr>
        </p:nvSpPr>
        <p:spPr>
          <a:xfrm>
            <a:off x="457200" y="533400"/>
            <a:ext cx="8229600" cy="5364163"/>
          </a:xfrm>
        </p:spPr>
        <p:txBody>
          <a:bodyPr/>
          <a:lstStyle/>
          <a:p>
            <a:pPr eaLnBrk="1" hangingPunct="1">
              <a:buFontTx/>
              <a:buBlip>
                <a:blip r:embed="rId2"/>
              </a:buBlip>
              <a:defRPr/>
            </a:pPr>
            <a:r>
              <a:rPr lang="en-GB" sz="2400" b="1" dirty="0" smtClean="0">
                <a:ea typeface="ＭＳ Ｐゴシック" pitchFamily="-1" charset="-128"/>
              </a:rPr>
              <a:t> Implementation process</a:t>
            </a:r>
          </a:p>
          <a:p>
            <a:pPr marL="0" indent="0" eaLnBrk="1" hangingPunct="1">
              <a:buFontTx/>
              <a:buNone/>
              <a:defRPr/>
            </a:pPr>
            <a:endParaRPr lang="en-GB" sz="2400" dirty="0" smtClean="0">
              <a:ea typeface="ＭＳ Ｐゴシック" pitchFamily="-1" charset="-128"/>
            </a:endParaRPr>
          </a:p>
        </p:txBody>
      </p:sp>
      <p:sp>
        <p:nvSpPr>
          <p:cNvPr id="9220"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3" name="Table 2"/>
          <p:cNvGraphicFramePr>
            <a:graphicFrameLocks noGrp="1"/>
          </p:cNvGraphicFramePr>
          <p:nvPr>
            <p:extLst>
              <p:ext uri="{D42A27DB-BD31-4B8C-83A1-F6EECF244321}">
                <p14:modId xmlns:p14="http://schemas.microsoft.com/office/powerpoint/2010/main" val="2407230471"/>
              </p:ext>
            </p:extLst>
          </p:nvPr>
        </p:nvGraphicFramePr>
        <p:xfrm>
          <a:off x="1066800" y="1143000"/>
          <a:ext cx="6858000" cy="5532319"/>
        </p:xfrm>
        <a:graphic>
          <a:graphicData uri="http://schemas.openxmlformats.org/drawingml/2006/table">
            <a:tbl>
              <a:tblPr firstRow="1" bandRow="1">
                <a:tableStyleId>{AF606853-7671-496A-8E4F-DF71F8EC918B}</a:tableStyleId>
              </a:tblPr>
              <a:tblGrid>
                <a:gridCol w="1295400"/>
                <a:gridCol w="2921000"/>
                <a:gridCol w="2641600"/>
              </a:tblGrid>
              <a:tr h="335317">
                <a:tc>
                  <a:txBody>
                    <a:bodyPr/>
                    <a:lstStyle/>
                    <a:p>
                      <a:endParaRPr lang="en-AU" sz="1600" dirty="0"/>
                    </a:p>
                  </a:txBody>
                  <a:tcPr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AU" sz="1600" dirty="0" smtClean="0"/>
                        <a:t>Hospital A</a:t>
                      </a:r>
                      <a:endParaRPr lang="en-AU" sz="1600" dirty="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AU" sz="1600" dirty="0" smtClean="0"/>
                        <a:t>Hospital B</a:t>
                      </a:r>
                      <a:endParaRPr lang="en-AU" sz="1600" dirty="0"/>
                    </a:p>
                  </a:txBody>
                  <a:tcPr marT="45725" marB="45725">
                    <a:lnL w="12700" cap="flat" cmpd="sng" algn="ctr">
                      <a:solidFill>
                        <a:schemeClr val="tx1"/>
                      </a:solidFill>
                      <a:prstDash val="solid"/>
                      <a:round/>
                      <a:headEnd type="none" w="med" len="med"/>
                      <a:tailEnd type="none" w="med" len="med"/>
                    </a:lnL>
                  </a:tcPr>
                </a:tc>
              </a:tr>
              <a:tr h="1798519">
                <a:tc>
                  <a:txBody>
                    <a:bodyPr/>
                    <a:lstStyle/>
                    <a:p>
                      <a:r>
                        <a:rPr lang="en-AU" sz="1600" b="1" dirty="0" smtClean="0">
                          <a:solidFill>
                            <a:srgbClr val="FFFF00"/>
                          </a:solidFill>
                        </a:rPr>
                        <a:t>Aim</a:t>
                      </a:r>
                      <a:endParaRPr lang="en-AU" sz="1600" b="1" dirty="0">
                        <a:solidFill>
                          <a:srgbClr val="FFFF00"/>
                        </a:solidFill>
                      </a:endParaRPr>
                    </a:p>
                  </a:txBody>
                  <a:tcPr marT="45725" marB="45725">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solidFill>
                            <a:srgbClr val="FFFF00"/>
                          </a:solidFill>
                        </a:rPr>
                        <a:t>To become</a:t>
                      </a:r>
                      <a:r>
                        <a:rPr lang="en-AU" sz="1600" b="1" baseline="0" dirty="0" smtClean="0">
                          <a:solidFill>
                            <a:srgbClr val="FFFF00"/>
                          </a:solidFill>
                        </a:rPr>
                        <a:t> paperless</a:t>
                      </a:r>
                    </a:p>
                    <a:p>
                      <a:pPr marL="285750" indent="-285750">
                        <a:buFont typeface="Wingdings" pitchFamily="2" charset="2"/>
                        <a:buChar char="§"/>
                      </a:pPr>
                      <a:r>
                        <a:rPr lang="en-AU" sz="1600" b="1" baseline="0" dirty="0" smtClean="0"/>
                        <a:t>To improve patient care through  increased efficiency</a:t>
                      </a:r>
                      <a:endParaRPr lang="en-AU" sz="1600" b="1" dirty="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solidFill>
                            <a:srgbClr val="FFFF00"/>
                          </a:solidFill>
                        </a:rPr>
                        <a:t>To transfer </a:t>
                      </a:r>
                      <a:r>
                        <a:rPr lang="en-AU" sz="1600" b="1" dirty="0" smtClean="0">
                          <a:solidFill>
                            <a:schemeClr val="tx1"/>
                          </a:solidFill>
                        </a:rPr>
                        <a:t>DORIS </a:t>
                      </a:r>
                      <a:r>
                        <a:rPr lang="en-AU" sz="1600" b="1" dirty="0" smtClean="0">
                          <a:solidFill>
                            <a:srgbClr val="FFFF00"/>
                          </a:solidFill>
                        </a:rPr>
                        <a:t>data</a:t>
                      </a:r>
                      <a:r>
                        <a:rPr lang="en-AU" sz="1600" b="1" baseline="0" dirty="0" smtClean="0">
                          <a:solidFill>
                            <a:srgbClr val="FFFF00"/>
                          </a:solidFill>
                        </a:rPr>
                        <a:t> </a:t>
                      </a:r>
                      <a:r>
                        <a:rPr lang="en-AU" sz="1600" b="1" baseline="0" dirty="0" smtClean="0"/>
                        <a:t>into LANTIS</a:t>
                      </a:r>
                      <a:endParaRPr lang="en-AU" sz="1600" b="1" dirty="0"/>
                    </a:p>
                  </a:txBody>
                  <a:tcPr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599964">
                <a:tc>
                  <a:txBody>
                    <a:bodyPr/>
                    <a:lstStyle/>
                    <a:p>
                      <a:r>
                        <a:rPr lang="en-AU" sz="1600" b="1" dirty="0" smtClean="0">
                          <a:solidFill>
                            <a:srgbClr val="FFFF00"/>
                          </a:solidFill>
                        </a:rPr>
                        <a:t>Difficulties</a:t>
                      </a:r>
                      <a:endParaRPr lang="en-AU" sz="1600" b="1" dirty="0">
                        <a:solidFill>
                          <a:srgbClr val="FFFF00"/>
                        </a:solidFill>
                      </a:endParaRPr>
                    </a:p>
                  </a:txBody>
                  <a:tcPr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t>Organizational, Size, getting everyone on board,  finance</a:t>
                      </a:r>
                    </a:p>
                    <a:p>
                      <a:endParaRPr lang="en-AU" sz="1600" b="1" dirty="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itchFamily="2" charset="2"/>
                        <a:buChar char="§"/>
                      </a:pPr>
                      <a:r>
                        <a:rPr lang="en-AU" sz="1600" b="1" dirty="0" smtClean="0">
                          <a:solidFill>
                            <a:srgbClr val="FFFF00"/>
                          </a:solidFill>
                        </a:rPr>
                        <a:t>Loss of project manager-</a:t>
                      </a:r>
                      <a:r>
                        <a:rPr lang="en-AU" sz="1600" b="1" baseline="0" dirty="0" smtClean="0">
                          <a:solidFill>
                            <a:srgbClr val="FFFF00"/>
                          </a:solidFill>
                        </a:rPr>
                        <a:t> </a:t>
                      </a:r>
                      <a:r>
                        <a:rPr lang="en-AU" sz="1600" b="1" dirty="0" smtClean="0">
                          <a:solidFill>
                            <a:srgbClr val="FFFF00"/>
                          </a:solidFill>
                        </a:rPr>
                        <a:t>management made no replacement</a:t>
                      </a:r>
                    </a:p>
                    <a:p>
                      <a:pPr marL="285750" indent="-285750">
                        <a:buFont typeface="Wingdings" pitchFamily="2" charset="2"/>
                        <a:buChar char="§"/>
                      </a:pPr>
                      <a:r>
                        <a:rPr lang="en-AU" sz="1600" b="1" dirty="0" smtClean="0">
                          <a:solidFill>
                            <a:srgbClr val="FFFF00"/>
                          </a:solidFill>
                        </a:rPr>
                        <a:t>Loss of director</a:t>
                      </a:r>
                    </a:p>
                  </a:txBody>
                  <a:tcPr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8519">
                <a:tc>
                  <a:txBody>
                    <a:bodyPr/>
                    <a:lstStyle/>
                    <a:p>
                      <a:r>
                        <a:rPr lang="en-AU" sz="1600" b="1" dirty="0" smtClean="0">
                          <a:solidFill>
                            <a:srgbClr val="FFFF00"/>
                          </a:solidFill>
                        </a:rPr>
                        <a:t>Strategies</a:t>
                      </a:r>
                      <a:endParaRPr lang="en-AU" sz="1600" b="1" dirty="0">
                        <a:solidFill>
                          <a:srgbClr val="FFFF00"/>
                        </a:solidFill>
                      </a:endParaRPr>
                    </a:p>
                  </a:txBody>
                  <a:tcPr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85750" indent="-285750">
                        <a:buFont typeface="Wingdings" pitchFamily="2" charset="2"/>
                        <a:buChar char="§"/>
                      </a:pPr>
                      <a:r>
                        <a:rPr lang="en-AU" sz="1600" b="1" baseline="0" dirty="0" smtClean="0">
                          <a:solidFill>
                            <a:srgbClr val="FFFF00"/>
                          </a:solidFill>
                        </a:rPr>
                        <a:t>Clear vision from leader</a:t>
                      </a:r>
                      <a:r>
                        <a:rPr lang="en-AU" sz="1600" b="1" baseline="0" dirty="0" smtClean="0"/>
                        <a:t>, </a:t>
                      </a:r>
                      <a:r>
                        <a:rPr lang="en-AU" sz="1600" b="1" dirty="0" smtClean="0"/>
                        <a:t>Support</a:t>
                      </a:r>
                      <a:r>
                        <a:rPr lang="en-AU" sz="1600" b="1" baseline="0" dirty="0" smtClean="0"/>
                        <a:t> from General Manager and NSW Dept. of Health, Project Manager, supportive training</a:t>
                      </a:r>
                      <a:endParaRPr lang="en-AU" sz="1600" b="1" dirty="0" smtClean="0"/>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285750" marR="0" indent="-2857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AU" sz="1600" b="1" dirty="0" smtClean="0"/>
                        <a:t>Project</a:t>
                      </a:r>
                      <a:r>
                        <a:rPr lang="en-AU" sz="1600" b="1" baseline="0" dirty="0" smtClean="0"/>
                        <a:t> Manager who understood the clinical workflow and technical knowledge for data transfer</a:t>
                      </a:r>
                      <a:endParaRPr lang="en-AU" sz="1600" b="1" dirty="0" smtClean="0"/>
                    </a:p>
                  </a:txBody>
                  <a:tcPr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3170285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Results</a:t>
            </a:r>
          </a:p>
        </p:txBody>
      </p:sp>
      <p:sp>
        <p:nvSpPr>
          <p:cNvPr id="12291" name="Rectangle 3"/>
          <p:cNvSpPr>
            <a:spLocks noGrp="1" noChangeArrowheads="1"/>
          </p:cNvSpPr>
          <p:nvPr>
            <p:ph type="body" idx="1"/>
          </p:nvPr>
        </p:nvSpPr>
        <p:spPr>
          <a:xfrm>
            <a:off x="457200" y="762000"/>
            <a:ext cx="8229600" cy="5364163"/>
          </a:xfrm>
        </p:spPr>
        <p:txBody>
          <a:bodyPr/>
          <a:lstStyle/>
          <a:p>
            <a:pPr eaLnBrk="1" hangingPunct="1">
              <a:buFontTx/>
              <a:buBlip>
                <a:blip r:embed="rId3"/>
              </a:buBlip>
            </a:pPr>
            <a:r>
              <a:rPr lang="en-GB" sz="2400" dirty="0" smtClean="0">
                <a:ea typeface="ＭＳ Ｐゴシック" pitchFamily="-1" charset="-128"/>
              </a:rPr>
              <a:t> </a:t>
            </a:r>
            <a:r>
              <a:rPr lang="en-GB" sz="2400" b="1" dirty="0" smtClean="0">
                <a:ea typeface="ＭＳ Ｐゴシック" pitchFamily="-1" charset="-128"/>
              </a:rPr>
              <a:t>Similarities between two departments</a:t>
            </a:r>
          </a:p>
          <a:p>
            <a:pPr marL="0" indent="0" eaLnBrk="1" hangingPunct="1">
              <a:buNone/>
            </a:pPr>
            <a:endParaRPr lang="en-US" sz="1800" b="1" dirty="0" smtClean="0">
              <a:ea typeface="ＭＳ Ｐゴシック" pitchFamily="-1" charset="-128"/>
            </a:endParaRPr>
          </a:p>
          <a:p>
            <a:pPr lvl="1" eaLnBrk="1" hangingPunct="1">
              <a:buClr>
                <a:srgbClr val="0404DC"/>
              </a:buClr>
              <a:buFont typeface="Wingdings" pitchFamily="2" charset="2"/>
              <a:buChar char="§"/>
            </a:pPr>
            <a:r>
              <a:rPr lang="en-AU" sz="2400" dirty="0" smtClean="0">
                <a:ea typeface="ＭＳ Ｐゴシック" pitchFamily="-1" charset="-128"/>
              </a:rPr>
              <a:t>Profile of radiation oncologist</a:t>
            </a:r>
          </a:p>
          <a:p>
            <a:pPr lvl="2" eaLnBrk="1" hangingPunct="1">
              <a:buClr>
                <a:srgbClr val="0404DC"/>
              </a:buClr>
              <a:buFont typeface="Wingdings" pitchFamily="2" charset="2"/>
              <a:buChar char="§"/>
            </a:pPr>
            <a:r>
              <a:rPr lang="en-AU" sz="2200" dirty="0" smtClean="0">
                <a:ea typeface="ＭＳ Ｐゴシック" pitchFamily="-1" charset="-128"/>
              </a:rPr>
              <a:t>Age, computing skills</a:t>
            </a:r>
          </a:p>
          <a:p>
            <a:pPr lvl="1" eaLnBrk="1" hangingPunct="1">
              <a:buClr>
                <a:srgbClr val="0404DC"/>
              </a:buClr>
              <a:buFont typeface="Wingdings" pitchFamily="2" charset="2"/>
              <a:buChar char="§"/>
            </a:pPr>
            <a:r>
              <a:rPr lang="en-AU" sz="2400" dirty="0" smtClean="0">
                <a:ea typeface="ＭＳ Ｐゴシック" pitchFamily="-1" charset="-128"/>
              </a:rPr>
              <a:t>Attitudes of the radiation oncologists</a:t>
            </a:r>
          </a:p>
          <a:p>
            <a:pPr lvl="2" eaLnBrk="1" hangingPunct="1">
              <a:buClr>
                <a:srgbClr val="0404DC"/>
              </a:buClr>
              <a:buFont typeface="Wingdings" pitchFamily="2" charset="2"/>
              <a:buChar char="§"/>
            </a:pPr>
            <a:r>
              <a:rPr lang="en-AU" sz="2200" dirty="0" smtClean="0">
                <a:ea typeface="ＭＳ Ｐゴシック" pitchFamily="-1" charset="-128"/>
              </a:rPr>
              <a:t>positive, not too enthusiastic, not negative</a:t>
            </a:r>
          </a:p>
          <a:p>
            <a:pPr lvl="1" eaLnBrk="1" hangingPunct="1">
              <a:buClr>
                <a:srgbClr val="0404DC"/>
              </a:buClr>
              <a:buFont typeface="Wingdings" pitchFamily="2" charset="2"/>
              <a:buChar char="§"/>
            </a:pPr>
            <a:r>
              <a:rPr lang="en-AU" sz="2400" dirty="0" smtClean="0">
                <a:ea typeface="ＭＳ Ｐゴシック" pitchFamily="-1" charset="-128"/>
              </a:rPr>
              <a:t>Evaluation by the radiation oncologists</a:t>
            </a:r>
          </a:p>
          <a:p>
            <a:pPr lvl="2" eaLnBrk="1" hangingPunct="1">
              <a:buClr>
                <a:srgbClr val="0404DC"/>
              </a:buClr>
              <a:buFont typeface="Wingdings" pitchFamily="2" charset="2"/>
              <a:buChar char="§"/>
            </a:pPr>
            <a:r>
              <a:rPr lang="en-AU" sz="2200" dirty="0" smtClean="0">
                <a:ea typeface="ＭＳ Ｐゴシック" pitchFamily="-1" charset="-128"/>
              </a:rPr>
              <a:t>“implementation is a success”</a:t>
            </a:r>
          </a:p>
          <a:p>
            <a:pPr lvl="2" eaLnBrk="1" hangingPunct="1">
              <a:buClr>
                <a:srgbClr val="0404DC"/>
              </a:buClr>
              <a:buFont typeface="Wingdings" pitchFamily="2" charset="2"/>
              <a:buChar char="§"/>
            </a:pPr>
            <a:r>
              <a:rPr lang="en-AU" sz="2200" dirty="0" smtClean="0">
                <a:ea typeface="ＭＳ Ｐゴシック" pitchFamily="-1" charset="-128"/>
              </a:rPr>
              <a:t>“implementation is still incomplete” </a:t>
            </a:r>
          </a:p>
          <a:p>
            <a:pPr lvl="2" eaLnBrk="1" hangingPunct="1">
              <a:buClr>
                <a:srgbClr val="0404DC"/>
              </a:buClr>
              <a:buFont typeface="Wingdings" pitchFamily="2" charset="2"/>
              <a:buChar char="§"/>
            </a:pPr>
            <a:r>
              <a:rPr lang="en-AU" sz="2200" dirty="0" smtClean="0">
                <a:ea typeface="ＭＳ Ｐゴシック" pitchFamily="-1" charset="-128"/>
              </a:rPr>
              <a:t>User support and training adequate</a:t>
            </a:r>
          </a:p>
          <a:p>
            <a:pPr lvl="1" eaLnBrk="1" hangingPunct="1">
              <a:buClr>
                <a:srgbClr val="0404DC"/>
              </a:buClr>
              <a:buFont typeface="Wingdings" pitchFamily="2" charset="2"/>
              <a:buChar char="§"/>
            </a:pPr>
            <a:r>
              <a:rPr lang="en-AU" sz="2400" dirty="0" smtClean="0">
                <a:ea typeface="ＭＳ Ｐゴシック" pitchFamily="-1" charset="-128"/>
              </a:rPr>
              <a:t>Perception of the Project manager </a:t>
            </a:r>
          </a:p>
          <a:p>
            <a:pPr lvl="2" eaLnBrk="1" hangingPunct="1">
              <a:buClr>
                <a:srgbClr val="0404DC"/>
              </a:buClr>
              <a:buFont typeface="Wingdings" pitchFamily="2" charset="2"/>
              <a:buChar char="§"/>
            </a:pPr>
            <a:r>
              <a:rPr lang="en-AU" sz="2200" dirty="0" smtClean="0">
                <a:ea typeface="ＭＳ Ｐゴシック" pitchFamily="-1" charset="-128"/>
              </a:rPr>
              <a:t>Competent</a:t>
            </a:r>
          </a:p>
          <a:p>
            <a:pPr lvl="2" eaLnBrk="1" hangingPunct="1">
              <a:buClr>
                <a:srgbClr val="0404DC"/>
              </a:buClr>
              <a:buFont typeface="Wingdings" pitchFamily="2" charset="2"/>
              <a:buChar char="§"/>
            </a:pPr>
            <a:r>
              <a:rPr lang="en-AU" sz="2200" dirty="0" smtClean="0">
                <a:ea typeface="ＭＳ Ｐゴシック" pitchFamily="-1" charset="-128"/>
              </a:rPr>
              <a:t>Achieved  goals</a:t>
            </a:r>
          </a:p>
          <a:p>
            <a:pPr lvl="1" eaLnBrk="1" hangingPunct="1">
              <a:buClr>
                <a:srgbClr val="0404DC"/>
              </a:buClr>
              <a:buFont typeface="Wingdings" pitchFamily="2" charset="2"/>
              <a:buChar char="§"/>
            </a:pPr>
            <a:endParaRPr lang="en-US" sz="2400" dirty="0" smtClean="0">
              <a:ea typeface="ＭＳ Ｐゴシック" pitchFamily="-1" charset="-128"/>
            </a:endParaRPr>
          </a:p>
        </p:txBody>
      </p:sp>
      <p:sp>
        <p:nvSpPr>
          <p:cNvPr id="12292"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 calcmode="lin" valueType="num">
                                      <p:cBhvr additive="base">
                                        <p:cTn id="7"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anim calcmode="lin" valueType="num">
                                      <p:cBhvr additive="base">
                                        <p:cTn id="11"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 calcmode="lin" valueType="num">
                                      <p:cBhvr additive="base">
                                        <p:cTn id="17"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1">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2291">
                                            <p:txEl>
                                              <p:pRg st="5" end="5"/>
                                            </p:txEl>
                                          </p:spTgt>
                                        </p:tgtEl>
                                        <p:attrNameLst>
                                          <p:attrName>style.visibility</p:attrName>
                                        </p:attrNameLst>
                                      </p:cBhvr>
                                      <p:to>
                                        <p:strVal val="visible"/>
                                      </p:to>
                                    </p:set>
                                    <p:anim calcmode="lin" valueType="num">
                                      <p:cBhvr additive="base">
                                        <p:cTn id="21" dur="500" fill="hold"/>
                                        <p:tgtEl>
                                          <p:spTgt spid="12291">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22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anim calcmode="lin" valueType="num">
                                      <p:cBhvr additive="base">
                                        <p:cTn id="27" dur="500" fill="hold"/>
                                        <p:tgtEl>
                                          <p:spTgt spid="12291">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291">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2291">
                                            <p:txEl>
                                              <p:pRg st="7" end="7"/>
                                            </p:txEl>
                                          </p:spTgt>
                                        </p:tgtEl>
                                        <p:attrNameLst>
                                          <p:attrName>style.visibility</p:attrName>
                                        </p:attrNameLst>
                                      </p:cBhvr>
                                      <p:to>
                                        <p:strVal val="visible"/>
                                      </p:to>
                                    </p:set>
                                    <p:anim calcmode="lin" valueType="num">
                                      <p:cBhvr additive="base">
                                        <p:cTn id="31" dur="500" fill="hold"/>
                                        <p:tgtEl>
                                          <p:spTgt spid="12291">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12291">
                                            <p:txEl>
                                              <p:pRg st="8" end="8"/>
                                            </p:txEl>
                                          </p:spTgt>
                                        </p:tgtEl>
                                        <p:attrNameLst>
                                          <p:attrName>style.visibility</p:attrName>
                                        </p:attrNameLst>
                                      </p:cBhvr>
                                      <p:to>
                                        <p:strVal val="visible"/>
                                      </p:to>
                                    </p:set>
                                    <p:anim calcmode="lin" valueType="num">
                                      <p:cBhvr additive="base">
                                        <p:cTn id="35" dur="500" fill="hold"/>
                                        <p:tgtEl>
                                          <p:spTgt spid="12291">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2291">
                                            <p:txEl>
                                              <p:pRg st="8" end="8"/>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12291">
                                            <p:txEl>
                                              <p:pRg st="9" end="9"/>
                                            </p:txEl>
                                          </p:spTgt>
                                        </p:tgtEl>
                                        <p:attrNameLst>
                                          <p:attrName>style.visibility</p:attrName>
                                        </p:attrNameLst>
                                      </p:cBhvr>
                                      <p:to>
                                        <p:strVal val="visible"/>
                                      </p:to>
                                    </p:set>
                                    <p:anim calcmode="lin" valueType="num">
                                      <p:cBhvr additive="base">
                                        <p:cTn id="39" dur="500" fill="hold"/>
                                        <p:tgtEl>
                                          <p:spTgt spid="12291">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229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12291">
                                            <p:txEl>
                                              <p:pRg st="10" end="10"/>
                                            </p:txEl>
                                          </p:spTgt>
                                        </p:tgtEl>
                                        <p:attrNameLst>
                                          <p:attrName>style.visibility</p:attrName>
                                        </p:attrNameLst>
                                      </p:cBhvr>
                                      <p:to>
                                        <p:strVal val="visible"/>
                                      </p:to>
                                    </p:set>
                                    <p:anim calcmode="lin" valueType="num">
                                      <p:cBhvr additive="base">
                                        <p:cTn id="45" dur="500" fill="hold"/>
                                        <p:tgtEl>
                                          <p:spTgt spid="12291">
                                            <p:txEl>
                                              <p:pRg st="10" end="1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2291">
                                            <p:txEl>
                                              <p:pRg st="10" end="10"/>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12291">
                                            <p:txEl>
                                              <p:pRg st="11" end="11"/>
                                            </p:txEl>
                                          </p:spTgt>
                                        </p:tgtEl>
                                        <p:attrNameLst>
                                          <p:attrName>style.visibility</p:attrName>
                                        </p:attrNameLst>
                                      </p:cBhvr>
                                      <p:to>
                                        <p:strVal val="visible"/>
                                      </p:to>
                                    </p:set>
                                    <p:anim calcmode="lin" valueType="num">
                                      <p:cBhvr additive="base">
                                        <p:cTn id="49" dur="500" fill="hold"/>
                                        <p:tgtEl>
                                          <p:spTgt spid="12291">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291">
                                            <p:txEl>
                                              <p:pRg st="11" end="11"/>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2291">
                                            <p:txEl>
                                              <p:pRg st="12" end="12"/>
                                            </p:txEl>
                                          </p:spTgt>
                                        </p:tgtEl>
                                        <p:attrNameLst>
                                          <p:attrName>style.visibility</p:attrName>
                                        </p:attrNameLst>
                                      </p:cBhvr>
                                      <p:to>
                                        <p:strVal val="visible"/>
                                      </p:to>
                                    </p:set>
                                    <p:anim calcmode="lin" valueType="num">
                                      <p:cBhvr additive="base">
                                        <p:cTn id="53" dur="500" fill="hold"/>
                                        <p:tgtEl>
                                          <p:spTgt spid="12291">
                                            <p:txEl>
                                              <p:pRg st="12" end="12"/>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2291">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10243"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pPr>
            <a:r>
              <a:rPr lang="en-GB" sz="2400" b="1" dirty="0" smtClean="0">
                <a:ea typeface="ＭＳ Ｐゴシック" pitchFamily="-1" charset="-128"/>
              </a:rPr>
              <a:t>Comparison of </a:t>
            </a:r>
            <a:r>
              <a:rPr lang="en-GB" sz="2400" b="1" dirty="0">
                <a:ea typeface="ＭＳ Ｐゴシック" pitchFamily="-1" charset="-128"/>
              </a:rPr>
              <a:t>P</a:t>
            </a:r>
            <a:r>
              <a:rPr lang="en-GB" sz="2400" b="1" dirty="0" smtClean="0">
                <a:ea typeface="ＭＳ Ｐゴシック" pitchFamily="-1" charset="-128"/>
              </a:rPr>
              <a:t>roject leaders of implementation</a:t>
            </a:r>
          </a:p>
          <a:p>
            <a:pPr lvl="1" eaLnBrk="1" hangingPunct="1">
              <a:buClr>
                <a:srgbClr val="0404DC"/>
              </a:buClr>
              <a:buFontTx/>
              <a:buNone/>
            </a:pPr>
            <a:endParaRPr lang="en-US" sz="2400" dirty="0" smtClean="0">
              <a:ea typeface="ＭＳ Ｐゴシック" pitchFamily="-1" charset="-128"/>
            </a:endParaRPr>
          </a:p>
        </p:txBody>
      </p:sp>
      <p:sp>
        <p:nvSpPr>
          <p:cNvPr id="10244"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7" name="Content Placeholder 3"/>
          <p:cNvGraphicFramePr>
            <a:graphicFrameLocks/>
          </p:cNvGraphicFramePr>
          <p:nvPr>
            <p:extLst>
              <p:ext uri="{D42A27DB-BD31-4B8C-83A1-F6EECF244321}">
                <p14:modId xmlns:p14="http://schemas.microsoft.com/office/powerpoint/2010/main" val="3441437096"/>
              </p:ext>
            </p:extLst>
          </p:nvPr>
        </p:nvGraphicFramePr>
        <p:xfrm>
          <a:off x="457200" y="1727632"/>
          <a:ext cx="8435280" cy="2028271"/>
        </p:xfrm>
        <a:graphic>
          <a:graphicData uri="http://schemas.openxmlformats.org/drawingml/2006/table">
            <a:tbl>
              <a:tblPr firstRow="1" firstCol="1" bandRow="1" bandCol="1">
                <a:tableStyleId>{AF606853-7671-496A-8E4F-DF71F8EC918B}</a:tableStyleId>
              </a:tblPr>
              <a:tblGrid>
                <a:gridCol w="5915000"/>
                <a:gridCol w="1224136"/>
                <a:gridCol w="1296144"/>
              </a:tblGrid>
              <a:tr h="333216">
                <a:tc>
                  <a:txBody>
                    <a:bodyPr/>
                    <a:lstStyle/>
                    <a:p>
                      <a:pPr algn="just">
                        <a:lnSpc>
                          <a:spcPct val="115000"/>
                        </a:lnSpc>
                        <a:spcAft>
                          <a:spcPts val="0"/>
                        </a:spcAft>
                      </a:pPr>
                      <a:r>
                        <a:rPr lang="en-AU" sz="1600" dirty="0">
                          <a:ln>
                            <a:solidFill>
                              <a:schemeClr val="bg1"/>
                            </a:solidFill>
                          </a:ln>
                          <a:effectLst/>
                        </a:rPr>
                        <a:t> </a:t>
                      </a:r>
                      <a:endParaRPr lang="en-AU" sz="1600" b="0" dirty="0">
                        <a:ln>
                          <a:solidFill>
                            <a:schemeClr val="bg1"/>
                          </a:solidFill>
                        </a:ln>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dirty="0">
                          <a:effectLst/>
                        </a:rPr>
                        <a:t>Hospital A</a:t>
                      </a:r>
                      <a:endParaRPr lang="en-AU" sz="1600" b="0"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dirty="0">
                          <a:effectLst/>
                        </a:rPr>
                        <a:t>Hospital B</a:t>
                      </a:r>
                      <a:endParaRPr lang="en-AU" sz="1600" b="0"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56155">
                <a:tc>
                  <a:txBody>
                    <a:bodyPr/>
                    <a:lstStyle/>
                    <a:p>
                      <a:pPr algn="just">
                        <a:lnSpc>
                          <a:spcPct val="115000"/>
                        </a:lnSpc>
                        <a:spcAft>
                          <a:spcPts val="0"/>
                        </a:spcAft>
                      </a:pPr>
                      <a:r>
                        <a:rPr lang="en-AU" sz="1600" dirty="0" smtClean="0">
                          <a:effectLst/>
                        </a:rPr>
                        <a:t>Project leader for </a:t>
                      </a:r>
                      <a:r>
                        <a:rPr lang="en-AU" sz="1600" dirty="0">
                          <a:effectLst/>
                        </a:rPr>
                        <a:t>the </a:t>
                      </a:r>
                      <a:r>
                        <a:rPr lang="en-AU" sz="1600" dirty="0" smtClean="0">
                          <a:effectLst/>
                        </a:rPr>
                        <a:t>IS introduction</a:t>
                      </a:r>
                      <a:endParaRPr lang="en-AU" sz="1600" b="1"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FF00"/>
                          </a:solidFill>
                          <a:effectLst/>
                        </a:rPr>
                        <a:t>Radiation Oncologist</a:t>
                      </a:r>
                      <a:endParaRPr lang="en-AU" sz="1600" b="1" dirty="0">
                        <a:solidFill>
                          <a:srgbClr val="FFFF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FF00"/>
                          </a:solidFill>
                          <a:effectLst/>
                        </a:rPr>
                        <a:t>Radiation Oncologist</a:t>
                      </a:r>
                      <a:endParaRPr lang="en-AU" sz="1600" b="1" dirty="0">
                        <a:solidFill>
                          <a:srgbClr val="FFFF00"/>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079">
                <a:tc>
                  <a:txBody>
                    <a:bodyPr/>
                    <a:lstStyle/>
                    <a:p>
                      <a:pPr marL="342900" lvl="0" indent="-342900" algn="just">
                        <a:lnSpc>
                          <a:spcPct val="115000"/>
                        </a:lnSpc>
                        <a:spcAft>
                          <a:spcPts val="0"/>
                        </a:spcAft>
                        <a:buFont typeface="Symbol"/>
                        <a:buChar char=""/>
                      </a:pPr>
                      <a:r>
                        <a:rPr lang="en-AU" sz="1600" dirty="0" smtClean="0">
                          <a:effectLst/>
                        </a:rPr>
                        <a:t>A </a:t>
                      </a:r>
                      <a:r>
                        <a:rPr lang="en-AU" sz="1600" dirty="0">
                          <a:effectLst/>
                        </a:rPr>
                        <a:t>computer </a:t>
                      </a:r>
                      <a:r>
                        <a:rPr lang="en-AU" sz="1600" dirty="0" smtClean="0">
                          <a:effectLst/>
                        </a:rPr>
                        <a:t>expert?</a:t>
                      </a:r>
                      <a:endParaRPr lang="en-AU" sz="1600" b="0"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AU" sz="1600" b="1" u="none" strike="noStrike" kern="1200" cap="none" spc="0" normalizeH="0" baseline="0" noProof="0" dirty="0" smtClean="0">
                          <a:ln>
                            <a:noFill/>
                          </a:ln>
                          <a:effectLst/>
                          <a:uLnTx/>
                          <a:uFillTx/>
                        </a:rPr>
                        <a:t>No</a:t>
                      </a:r>
                      <a:endParaRPr kumimoji="0" lang="en-AU" sz="1600" b="1" i="0" u="none" strike="noStrike" kern="1200" cap="none" spc="0" normalizeH="0" baseline="0" noProof="0" dirty="0" smtClean="0">
                        <a:ln>
                          <a:noFill/>
                        </a:ln>
                        <a:solidFill>
                          <a:prstClr val="white"/>
                        </a:solidFill>
                        <a:effectLst/>
                        <a:uLnTx/>
                        <a:uFillTx/>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No</a:t>
                      </a:r>
                      <a:endParaRPr lang="en-AU" sz="1600" b="1"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43836">
                <a:tc>
                  <a:txBody>
                    <a:bodyPr/>
                    <a:lstStyle/>
                    <a:p>
                      <a:pPr marL="342900" lvl="0" indent="-342900" algn="just">
                        <a:lnSpc>
                          <a:spcPct val="115000"/>
                        </a:lnSpc>
                        <a:spcAft>
                          <a:spcPts val="0"/>
                        </a:spcAft>
                        <a:buFont typeface="Symbol"/>
                        <a:buChar char=""/>
                      </a:pPr>
                      <a:r>
                        <a:rPr lang="en-AU" sz="1600" dirty="0" smtClean="0">
                          <a:effectLst/>
                        </a:rPr>
                        <a:t>A </a:t>
                      </a:r>
                      <a:r>
                        <a:rPr lang="en-AU" sz="1600" dirty="0">
                          <a:effectLst/>
                        </a:rPr>
                        <a:t>senior staff </a:t>
                      </a:r>
                      <a:r>
                        <a:rPr lang="en-AU" sz="1600" dirty="0" smtClean="0">
                          <a:effectLst/>
                        </a:rPr>
                        <a:t>member?</a:t>
                      </a:r>
                    </a:p>
                    <a:p>
                      <a:pPr marL="342900" lvl="0" indent="-342900" algn="just">
                        <a:lnSpc>
                          <a:spcPct val="115000"/>
                        </a:lnSpc>
                        <a:spcAft>
                          <a:spcPts val="0"/>
                        </a:spcAft>
                        <a:buFont typeface="Symbol"/>
                        <a:buChar char=""/>
                      </a:pPr>
                      <a:endParaRPr lang="en-AU" sz="600" b="0"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836">
                <a:tc>
                  <a:txBody>
                    <a:bodyPr/>
                    <a:lstStyle/>
                    <a:p>
                      <a:pPr marL="342900" lvl="0" indent="-342900" algn="just">
                        <a:lnSpc>
                          <a:spcPct val="115000"/>
                        </a:lnSpc>
                        <a:spcAft>
                          <a:spcPts val="0"/>
                        </a:spcAft>
                        <a:buFont typeface="Symbol"/>
                        <a:buChar char=""/>
                      </a:pPr>
                      <a:r>
                        <a:rPr lang="en-AU" sz="1600" dirty="0" smtClean="0">
                          <a:effectLst/>
                        </a:rPr>
                        <a:t>In </a:t>
                      </a:r>
                      <a:r>
                        <a:rPr lang="en-AU" sz="1600" dirty="0">
                          <a:effectLst/>
                        </a:rPr>
                        <a:t>a position of </a:t>
                      </a:r>
                      <a:r>
                        <a:rPr lang="en-AU" sz="1600" dirty="0" smtClean="0">
                          <a:effectLst/>
                        </a:rPr>
                        <a:t>authority?</a:t>
                      </a:r>
                    </a:p>
                    <a:p>
                      <a:pPr marL="342900" lvl="0" indent="-342900" algn="just">
                        <a:lnSpc>
                          <a:spcPct val="115000"/>
                        </a:lnSpc>
                        <a:spcAft>
                          <a:spcPts val="0"/>
                        </a:spcAft>
                        <a:buFont typeface="Symbol"/>
                        <a:buChar char=""/>
                      </a:pPr>
                      <a:endParaRPr lang="en-AU" sz="600" b="0"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bl>
          </a:graphicData>
        </a:graphic>
      </p:graphicFrame>
    </p:spTree>
    <p:extLst>
      <p:ext uri="{BB962C8B-B14F-4D97-AF65-F5344CB8AC3E}">
        <p14:creationId xmlns:p14="http://schemas.microsoft.com/office/powerpoint/2010/main" val="311703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Disclosure</a:t>
            </a:r>
          </a:p>
        </p:txBody>
      </p:sp>
      <p:sp>
        <p:nvSpPr>
          <p:cNvPr id="18435" name="Rectangle 3"/>
          <p:cNvSpPr>
            <a:spLocks noGrp="1" noChangeArrowheads="1"/>
          </p:cNvSpPr>
          <p:nvPr>
            <p:ph type="body" idx="1"/>
          </p:nvPr>
        </p:nvSpPr>
        <p:spPr>
          <a:xfrm>
            <a:off x="381000" y="685800"/>
            <a:ext cx="8229600" cy="5364163"/>
          </a:xfrm>
        </p:spPr>
        <p:txBody>
          <a:bodyPr/>
          <a:lstStyle/>
          <a:p>
            <a:pPr eaLnBrk="1" hangingPunct="1">
              <a:buFontTx/>
              <a:buBlip>
                <a:blip r:embed="rId2"/>
              </a:buBlip>
              <a:defRPr/>
            </a:pPr>
            <a:r>
              <a:rPr lang="en-GB" sz="2800" b="1" dirty="0" smtClean="0">
                <a:ea typeface="ＭＳ Ｐゴシック" pitchFamily="-1" charset="-128"/>
              </a:rPr>
              <a:t>Disclosure</a:t>
            </a:r>
            <a:r>
              <a:rPr lang="en-GB" sz="2400" b="1" dirty="0" smtClean="0">
                <a:ea typeface="ＭＳ Ｐゴシック" pitchFamily="-1" charset="-128"/>
              </a:rPr>
              <a:t>:</a:t>
            </a:r>
          </a:p>
          <a:p>
            <a:pPr marL="0" indent="0" eaLnBrk="1" hangingPunct="1">
              <a:buNone/>
              <a:defRPr/>
            </a:pPr>
            <a:endParaRPr lang="en-GB" sz="2400" b="1" dirty="0" smtClean="0">
              <a:ea typeface="ＭＳ Ｐゴシック" pitchFamily="-1" charset="-128"/>
            </a:endParaRPr>
          </a:p>
          <a:p>
            <a:pPr marL="0" indent="0" algn="ctr" eaLnBrk="1" hangingPunct="1">
              <a:buNone/>
              <a:defRPr/>
            </a:pPr>
            <a:r>
              <a:rPr lang="en-GB" sz="2400" b="1" dirty="0" smtClean="0">
                <a:ea typeface="ＭＳ Ｐゴシック" pitchFamily="-1" charset="-128"/>
              </a:rPr>
              <a:t>I have no conflicts of interest to disclose. </a:t>
            </a:r>
            <a:endParaRPr lang="en-GB" sz="2400" dirty="0">
              <a:ea typeface="ＭＳ Ｐゴシック" pitchFamily="-1" charset="-128"/>
            </a:endParaRPr>
          </a:p>
          <a:p>
            <a:pPr marL="457200" lvl="1" indent="0" eaLnBrk="1" hangingPunct="1">
              <a:buClr>
                <a:srgbClr val="0404DC"/>
              </a:buClr>
              <a:buFontTx/>
              <a:buNone/>
              <a:defRPr/>
            </a:pPr>
            <a:endParaRPr lang="en-AU" sz="2400" dirty="0" smtClean="0">
              <a:ea typeface="ＭＳ Ｐゴシック" pitchFamily="-1" charset="-128"/>
            </a:endParaRPr>
          </a:p>
          <a:p>
            <a:pPr marL="633413" lvl="2" indent="-384175" algn="just" eaLnBrk="1" hangingPunct="1">
              <a:buClr>
                <a:srgbClr val="0404DC"/>
              </a:buClr>
              <a:buNone/>
              <a:defRPr/>
            </a:pPr>
            <a:r>
              <a:rPr lang="en-NZ" dirty="0" smtClean="0"/>
              <a:t>    </a:t>
            </a:r>
            <a:endParaRPr lang="en-US" sz="2000" dirty="0" smtClean="0">
              <a:ea typeface="ＭＳ Ｐゴシック" pitchFamily="-1" charset="-128"/>
            </a:endParaRPr>
          </a:p>
        </p:txBody>
      </p:sp>
      <p:sp>
        <p:nvSpPr>
          <p:cNvPr id="3076" name="Line 5"/>
          <p:cNvSpPr>
            <a:spLocks noChangeShapeType="1"/>
          </p:cNvSpPr>
          <p:nvPr/>
        </p:nvSpPr>
        <p:spPr bwMode="auto">
          <a:xfrm>
            <a:off x="381000" y="4572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extLst>
      <p:ext uri="{BB962C8B-B14F-4D97-AF65-F5344CB8AC3E}">
        <p14:creationId xmlns:p14="http://schemas.microsoft.com/office/powerpoint/2010/main" val="2479747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10243"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pPr>
            <a:r>
              <a:rPr lang="en-GB" sz="2400" b="1" dirty="0" smtClean="0">
                <a:ea typeface="ＭＳ Ｐゴシック" pitchFamily="-1" charset="-128"/>
              </a:rPr>
              <a:t>Comparison of </a:t>
            </a:r>
            <a:r>
              <a:rPr lang="en-GB" sz="2400" b="1" dirty="0">
                <a:ea typeface="ＭＳ Ｐゴシック" pitchFamily="-1" charset="-128"/>
              </a:rPr>
              <a:t>P</a:t>
            </a:r>
            <a:r>
              <a:rPr lang="en-GB" sz="2400" b="1" dirty="0" smtClean="0">
                <a:ea typeface="ＭＳ Ｐゴシック" pitchFamily="-1" charset="-128"/>
              </a:rPr>
              <a:t>roject leaders of implementation</a:t>
            </a:r>
          </a:p>
          <a:p>
            <a:pPr lvl="1" eaLnBrk="1" hangingPunct="1">
              <a:buClr>
                <a:srgbClr val="0404DC"/>
              </a:buClr>
              <a:buFontTx/>
              <a:buNone/>
            </a:pPr>
            <a:endParaRPr lang="en-US" sz="2400" dirty="0" smtClean="0">
              <a:ea typeface="ＭＳ Ｐゴシック" pitchFamily="-1" charset="-128"/>
            </a:endParaRPr>
          </a:p>
        </p:txBody>
      </p:sp>
      <p:sp>
        <p:nvSpPr>
          <p:cNvPr id="10244"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7" name="Content Placeholder 3"/>
          <p:cNvGraphicFramePr>
            <a:graphicFrameLocks/>
          </p:cNvGraphicFramePr>
          <p:nvPr>
            <p:extLst>
              <p:ext uri="{D42A27DB-BD31-4B8C-83A1-F6EECF244321}">
                <p14:modId xmlns:p14="http://schemas.microsoft.com/office/powerpoint/2010/main" val="1209126695"/>
              </p:ext>
            </p:extLst>
          </p:nvPr>
        </p:nvGraphicFramePr>
        <p:xfrm>
          <a:off x="457200" y="1727632"/>
          <a:ext cx="8435280" cy="3209933"/>
        </p:xfrm>
        <a:graphic>
          <a:graphicData uri="http://schemas.openxmlformats.org/drawingml/2006/table">
            <a:tbl>
              <a:tblPr firstRow="1" firstCol="1" bandRow="1" bandCol="1">
                <a:tableStyleId>{AF606853-7671-496A-8E4F-DF71F8EC918B}</a:tableStyleId>
              </a:tblPr>
              <a:tblGrid>
                <a:gridCol w="5915000"/>
                <a:gridCol w="1224136"/>
                <a:gridCol w="1296144"/>
              </a:tblGrid>
              <a:tr h="333216">
                <a:tc>
                  <a:txBody>
                    <a:bodyPr/>
                    <a:lstStyle/>
                    <a:p>
                      <a:pPr algn="just">
                        <a:lnSpc>
                          <a:spcPct val="115000"/>
                        </a:lnSpc>
                        <a:spcAft>
                          <a:spcPts val="0"/>
                        </a:spcAft>
                      </a:pPr>
                      <a:r>
                        <a:rPr lang="en-AU" sz="1600" dirty="0">
                          <a:ln>
                            <a:solidFill>
                              <a:schemeClr val="bg1"/>
                            </a:solidFill>
                          </a:ln>
                          <a:effectLst/>
                        </a:rPr>
                        <a:t> </a:t>
                      </a:r>
                      <a:endParaRPr lang="en-AU" sz="1600" b="0" dirty="0">
                        <a:ln>
                          <a:solidFill>
                            <a:schemeClr val="bg1"/>
                          </a:solidFill>
                        </a:ln>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dirty="0">
                          <a:effectLst/>
                        </a:rPr>
                        <a:t>Hospital A</a:t>
                      </a:r>
                      <a:endParaRPr lang="en-AU" sz="1600" b="0"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dirty="0">
                          <a:effectLst/>
                        </a:rPr>
                        <a:t>Hospital B</a:t>
                      </a:r>
                      <a:endParaRPr lang="en-AU" sz="1600" b="0"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56155">
                <a:tc>
                  <a:txBody>
                    <a:bodyPr/>
                    <a:lstStyle/>
                    <a:p>
                      <a:pPr algn="just">
                        <a:lnSpc>
                          <a:spcPct val="115000"/>
                        </a:lnSpc>
                        <a:spcAft>
                          <a:spcPts val="0"/>
                        </a:spcAft>
                      </a:pPr>
                      <a:r>
                        <a:rPr lang="en-AU" sz="1600" dirty="0" smtClean="0">
                          <a:effectLst/>
                        </a:rPr>
                        <a:t>Project leader for </a:t>
                      </a:r>
                      <a:r>
                        <a:rPr lang="en-AU" sz="1600" dirty="0">
                          <a:effectLst/>
                        </a:rPr>
                        <a:t>the </a:t>
                      </a:r>
                      <a:r>
                        <a:rPr lang="en-AU" sz="1600" dirty="0" smtClean="0">
                          <a:effectLst/>
                        </a:rPr>
                        <a:t>IS introduction</a:t>
                      </a:r>
                      <a:endParaRPr lang="en-AU" sz="1600" b="1"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FF00"/>
                          </a:solidFill>
                          <a:effectLst/>
                        </a:rPr>
                        <a:t>Radiation Oncologist</a:t>
                      </a:r>
                      <a:endParaRPr lang="en-AU" sz="1600" b="1" dirty="0">
                        <a:solidFill>
                          <a:srgbClr val="FFFF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FF00"/>
                          </a:solidFill>
                          <a:effectLst/>
                        </a:rPr>
                        <a:t>Radiation Oncologist</a:t>
                      </a:r>
                      <a:endParaRPr lang="en-AU" sz="1600" b="1" dirty="0">
                        <a:solidFill>
                          <a:srgbClr val="FFFF00"/>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079">
                <a:tc>
                  <a:txBody>
                    <a:bodyPr/>
                    <a:lstStyle/>
                    <a:p>
                      <a:pPr marL="342900" lvl="0" indent="-342900" algn="just">
                        <a:lnSpc>
                          <a:spcPct val="115000"/>
                        </a:lnSpc>
                        <a:spcAft>
                          <a:spcPts val="0"/>
                        </a:spcAft>
                        <a:buFont typeface="Symbol"/>
                        <a:buChar char=""/>
                      </a:pPr>
                      <a:r>
                        <a:rPr lang="en-AU" sz="1600" dirty="0" smtClean="0">
                          <a:effectLst/>
                        </a:rPr>
                        <a:t>A </a:t>
                      </a:r>
                      <a:r>
                        <a:rPr lang="en-AU" sz="1600" dirty="0">
                          <a:effectLst/>
                        </a:rPr>
                        <a:t>computer </a:t>
                      </a:r>
                      <a:r>
                        <a:rPr lang="en-AU" sz="1600" dirty="0" smtClean="0">
                          <a:effectLst/>
                        </a:rPr>
                        <a:t>expert?</a:t>
                      </a:r>
                      <a:endParaRPr lang="en-AU" sz="1600" b="0"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AU" sz="1600" b="1" u="none" strike="noStrike" kern="1200" cap="none" spc="0" normalizeH="0" baseline="0" noProof="0" dirty="0" smtClean="0">
                          <a:ln>
                            <a:noFill/>
                          </a:ln>
                          <a:effectLst/>
                          <a:uLnTx/>
                          <a:uFillTx/>
                        </a:rPr>
                        <a:t>No</a:t>
                      </a:r>
                      <a:endParaRPr kumimoji="0" lang="en-AU" sz="1600" b="1" i="0" u="none" strike="noStrike" kern="1200" cap="none" spc="0" normalizeH="0" baseline="0" noProof="0" dirty="0" smtClean="0">
                        <a:ln>
                          <a:noFill/>
                        </a:ln>
                        <a:solidFill>
                          <a:prstClr val="white"/>
                        </a:solidFill>
                        <a:effectLst/>
                        <a:uLnTx/>
                        <a:uFillTx/>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No</a:t>
                      </a:r>
                      <a:endParaRPr lang="en-AU" sz="1600" b="1"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43836">
                <a:tc>
                  <a:txBody>
                    <a:bodyPr/>
                    <a:lstStyle/>
                    <a:p>
                      <a:pPr marL="342900" lvl="0" indent="-342900" algn="just">
                        <a:lnSpc>
                          <a:spcPct val="115000"/>
                        </a:lnSpc>
                        <a:spcAft>
                          <a:spcPts val="0"/>
                        </a:spcAft>
                        <a:buFont typeface="Symbol"/>
                        <a:buChar char=""/>
                      </a:pPr>
                      <a:r>
                        <a:rPr lang="en-AU" sz="1600" dirty="0" smtClean="0">
                          <a:effectLst/>
                        </a:rPr>
                        <a:t>A </a:t>
                      </a:r>
                      <a:r>
                        <a:rPr lang="en-AU" sz="1600" dirty="0">
                          <a:effectLst/>
                        </a:rPr>
                        <a:t>senior staff </a:t>
                      </a:r>
                      <a:r>
                        <a:rPr lang="en-AU" sz="1600" dirty="0" smtClean="0">
                          <a:effectLst/>
                        </a:rPr>
                        <a:t>member?</a:t>
                      </a:r>
                    </a:p>
                    <a:p>
                      <a:pPr marL="342900" lvl="0" indent="-342900" algn="just">
                        <a:lnSpc>
                          <a:spcPct val="115000"/>
                        </a:lnSpc>
                        <a:spcAft>
                          <a:spcPts val="0"/>
                        </a:spcAft>
                        <a:buFont typeface="Symbol"/>
                        <a:buChar char=""/>
                      </a:pPr>
                      <a:endParaRPr lang="en-AU" sz="600" b="0"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836">
                <a:tc>
                  <a:txBody>
                    <a:bodyPr/>
                    <a:lstStyle/>
                    <a:p>
                      <a:pPr marL="342900" lvl="0" indent="-342900" algn="just">
                        <a:lnSpc>
                          <a:spcPct val="115000"/>
                        </a:lnSpc>
                        <a:spcAft>
                          <a:spcPts val="0"/>
                        </a:spcAft>
                        <a:buFont typeface="Symbol"/>
                        <a:buChar char=""/>
                      </a:pPr>
                      <a:r>
                        <a:rPr lang="en-AU" sz="1600" dirty="0" smtClean="0">
                          <a:effectLst/>
                        </a:rPr>
                        <a:t>In </a:t>
                      </a:r>
                      <a:r>
                        <a:rPr lang="en-AU" sz="1600" dirty="0">
                          <a:effectLst/>
                        </a:rPr>
                        <a:t>a position of </a:t>
                      </a:r>
                      <a:r>
                        <a:rPr lang="en-AU" sz="1600" dirty="0" smtClean="0">
                          <a:effectLst/>
                        </a:rPr>
                        <a:t>authority?</a:t>
                      </a:r>
                    </a:p>
                    <a:p>
                      <a:pPr marL="342900" lvl="0" indent="-342900" algn="just">
                        <a:lnSpc>
                          <a:spcPct val="115000"/>
                        </a:lnSpc>
                        <a:spcAft>
                          <a:spcPts val="0"/>
                        </a:spcAft>
                        <a:buFont typeface="Symbol"/>
                        <a:buChar char=""/>
                      </a:pPr>
                      <a:endParaRPr lang="en-AU" sz="600" b="0"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590831">
                <a:tc>
                  <a:txBody>
                    <a:bodyPr/>
                    <a:lstStyle/>
                    <a:p>
                      <a:pPr marL="342900" lvl="0" indent="-342900" algn="just">
                        <a:lnSpc>
                          <a:spcPct val="115000"/>
                        </a:lnSpc>
                        <a:spcAft>
                          <a:spcPts val="0"/>
                        </a:spcAft>
                        <a:buFont typeface="Symbol"/>
                        <a:buChar char=""/>
                      </a:pPr>
                      <a:r>
                        <a:rPr lang="en-AU" sz="1600" dirty="0">
                          <a:effectLst/>
                        </a:rPr>
                        <a:t>Was there a </a:t>
                      </a:r>
                      <a:r>
                        <a:rPr lang="en-AU" sz="1600" dirty="0" smtClean="0">
                          <a:solidFill>
                            <a:srgbClr val="FFFF00"/>
                          </a:solidFill>
                          <a:effectLst/>
                        </a:rPr>
                        <a:t>absence of leadership </a:t>
                      </a:r>
                      <a:r>
                        <a:rPr lang="en-AU" sz="1600" dirty="0">
                          <a:effectLst/>
                        </a:rPr>
                        <a:t>either at or immediately after the </a:t>
                      </a:r>
                      <a:r>
                        <a:rPr lang="en-AU" sz="1600" dirty="0" smtClean="0">
                          <a:effectLst/>
                        </a:rPr>
                        <a:t>implementation?</a:t>
                      </a:r>
                      <a:endParaRPr lang="en-AU" sz="1600" b="0"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FF00"/>
                          </a:solidFill>
                          <a:effectLst/>
                        </a:rPr>
                        <a:t>No</a:t>
                      </a:r>
                      <a:endParaRPr lang="en-AU" sz="1600" b="1" dirty="0">
                        <a:solidFill>
                          <a:srgbClr val="FFFF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590831">
                <a:tc>
                  <a:txBody>
                    <a:bodyPr/>
                    <a:lstStyle/>
                    <a:p>
                      <a:pPr marL="342900" lvl="0" indent="-342900" algn="just">
                        <a:lnSpc>
                          <a:spcPct val="115000"/>
                        </a:lnSpc>
                        <a:spcAft>
                          <a:spcPts val="0"/>
                        </a:spcAft>
                        <a:buFont typeface="Symbol"/>
                        <a:buChar char=""/>
                      </a:pPr>
                      <a:r>
                        <a:rPr lang="en-AU" sz="1600" dirty="0" smtClean="0">
                          <a:effectLst/>
                        </a:rPr>
                        <a:t>Able to articulate a </a:t>
                      </a:r>
                      <a:r>
                        <a:rPr lang="en-AU" sz="1600" dirty="0" smtClean="0">
                          <a:solidFill>
                            <a:srgbClr val="FFFF00"/>
                          </a:solidFill>
                          <a:effectLst/>
                        </a:rPr>
                        <a:t>‘paperless’ vision </a:t>
                      </a:r>
                      <a:r>
                        <a:rPr lang="en-AU" sz="1600" dirty="0" smtClean="0">
                          <a:effectLst/>
                        </a:rPr>
                        <a:t>at start of project?</a:t>
                      </a:r>
                      <a:endParaRPr lang="en-AU" sz="1600" b="0" dirty="0">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AU" sz="1600" b="1" dirty="0" smtClean="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AU" sz="1600" b="1" dirty="0" smtClean="0">
                          <a:solidFill>
                            <a:srgbClr val="FFFF00"/>
                          </a:solidFill>
                          <a:effectLst/>
                        </a:rPr>
                        <a:t>No</a:t>
                      </a:r>
                      <a:endParaRPr lang="en-AU" sz="1600" b="1" dirty="0">
                        <a:solidFill>
                          <a:srgbClr val="FFFF00"/>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75000"/>
                      </a:schemeClr>
                    </a:solidFill>
                  </a:tcPr>
                </a:tc>
              </a:tr>
            </a:tbl>
          </a:graphicData>
        </a:graphic>
      </p:graphicFrame>
    </p:spTree>
    <p:extLst>
      <p:ext uri="{BB962C8B-B14F-4D97-AF65-F5344CB8AC3E}">
        <p14:creationId xmlns:p14="http://schemas.microsoft.com/office/powerpoint/2010/main" val="2593136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8675"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defRPr/>
            </a:pPr>
            <a:r>
              <a:rPr lang="en-GB" sz="2400" b="1" dirty="0" smtClean="0">
                <a:ea typeface="ＭＳ Ｐゴシック" pitchFamily="-1" charset="-128"/>
              </a:rPr>
              <a:t>Comparison of Project Manager of implementation</a:t>
            </a:r>
          </a:p>
          <a:p>
            <a:pPr marL="0" indent="0" eaLnBrk="1" hangingPunct="1">
              <a:buNone/>
              <a:defRPr/>
            </a:pPr>
            <a:endParaRPr lang="en-GB" sz="2400" dirty="0" smtClean="0">
              <a:ea typeface="ＭＳ Ｐゴシック" pitchFamily="-1" charset="-128"/>
            </a:endParaRPr>
          </a:p>
          <a:p>
            <a:pPr marL="0" indent="0" eaLnBrk="1" hangingPunct="1">
              <a:buFontTx/>
              <a:buNone/>
              <a:defRPr/>
            </a:pPr>
            <a:endParaRPr lang="en-GB" sz="2400" dirty="0" smtClean="0">
              <a:ea typeface="ＭＳ Ｐゴシック" pitchFamily="-1" charset="-128"/>
            </a:endParaRPr>
          </a:p>
          <a:p>
            <a:pPr lvl="1" eaLnBrk="1" hangingPunct="1">
              <a:buClr>
                <a:srgbClr val="0404DC"/>
              </a:buClr>
              <a:buFontTx/>
              <a:buNone/>
              <a:defRPr/>
            </a:pPr>
            <a:endParaRPr lang="en-US" sz="2400" dirty="0" smtClean="0">
              <a:ea typeface="ＭＳ Ｐゴシック" pitchFamily="-1" charset="-128"/>
            </a:endParaRPr>
          </a:p>
        </p:txBody>
      </p:sp>
      <p:sp>
        <p:nvSpPr>
          <p:cNvPr id="11268"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7" name="Table 6"/>
          <p:cNvGraphicFramePr>
            <a:graphicFrameLocks noGrp="1"/>
          </p:cNvGraphicFramePr>
          <p:nvPr>
            <p:extLst>
              <p:ext uri="{D42A27DB-BD31-4B8C-83A1-F6EECF244321}">
                <p14:modId xmlns:p14="http://schemas.microsoft.com/office/powerpoint/2010/main" val="2166862702"/>
              </p:ext>
            </p:extLst>
          </p:nvPr>
        </p:nvGraphicFramePr>
        <p:xfrm>
          <a:off x="381000" y="1545189"/>
          <a:ext cx="7067128" cy="4246011"/>
        </p:xfrm>
        <a:graphic>
          <a:graphicData uri="http://schemas.openxmlformats.org/drawingml/2006/table">
            <a:tbl>
              <a:tblPr firstRow="1" firstCol="1" bandRow="1" bandCol="1">
                <a:tableStyleId>{AF606853-7671-496A-8E4F-DF71F8EC918B}</a:tableStyleId>
              </a:tblPr>
              <a:tblGrid>
                <a:gridCol w="5482952"/>
                <a:gridCol w="1584176"/>
              </a:tblGrid>
              <a:tr h="360040">
                <a:tc>
                  <a:txBody>
                    <a:bodyPr/>
                    <a:lstStyle/>
                    <a:p>
                      <a:pPr algn="just">
                        <a:lnSpc>
                          <a:spcPct val="115000"/>
                        </a:lnSpc>
                        <a:spcAft>
                          <a:spcPts val="0"/>
                        </a:spcAft>
                      </a:pPr>
                      <a:r>
                        <a:rPr lang="en-AU" sz="1600" dirty="0">
                          <a:effectLst/>
                        </a:rPr>
                        <a:t> </a:t>
                      </a:r>
                      <a:endParaRPr lang="en-AU" sz="1600" b="0" dirty="0">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dirty="0">
                          <a:effectLst/>
                        </a:rPr>
                        <a:t>Hospital A</a:t>
                      </a:r>
                      <a:endParaRPr lang="en-AU" sz="1600" b="0"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606522">
                <a:tc>
                  <a:txBody>
                    <a:bodyPr/>
                    <a:lstStyle/>
                    <a:p>
                      <a:pPr algn="l">
                        <a:lnSpc>
                          <a:spcPct val="115000"/>
                        </a:lnSpc>
                        <a:spcAft>
                          <a:spcPts val="0"/>
                        </a:spcAft>
                      </a:pPr>
                      <a:r>
                        <a:rPr lang="en-AU" sz="1600" dirty="0" smtClean="0">
                          <a:effectLst/>
                        </a:rPr>
                        <a:t>Project Manager (day </a:t>
                      </a:r>
                      <a:r>
                        <a:rPr lang="en-AU" sz="1600" dirty="0">
                          <a:effectLst/>
                        </a:rPr>
                        <a:t>to day running </a:t>
                      </a:r>
                      <a:r>
                        <a:rPr lang="en-AU" sz="1600" dirty="0" smtClean="0">
                          <a:effectLst/>
                        </a:rPr>
                        <a:t>of IS introduction)</a:t>
                      </a:r>
                      <a:endParaRPr lang="en-AU" sz="1600" b="1"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smtClean="0">
                          <a:solidFill>
                            <a:srgbClr val="FFFF00"/>
                          </a:solidFill>
                          <a:effectLst/>
                        </a:rPr>
                        <a:t>Senior</a:t>
                      </a:r>
                      <a:r>
                        <a:rPr lang="en-AU" sz="1600" b="1" baseline="0" dirty="0" smtClean="0">
                          <a:solidFill>
                            <a:srgbClr val="FFFF00"/>
                          </a:solidFill>
                          <a:effectLst/>
                        </a:rPr>
                        <a:t> </a:t>
                      </a:r>
                      <a:r>
                        <a:rPr lang="en-AU" sz="1600" b="1" dirty="0" smtClean="0">
                          <a:solidFill>
                            <a:srgbClr val="FFFF00"/>
                          </a:solidFill>
                          <a:effectLst/>
                        </a:rPr>
                        <a:t>Radiation </a:t>
                      </a:r>
                      <a:r>
                        <a:rPr lang="en-AU" sz="1600" b="1" dirty="0">
                          <a:solidFill>
                            <a:srgbClr val="FFFF00"/>
                          </a:solidFill>
                          <a:effectLst/>
                        </a:rPr>
                        <a:t>Therapist</a:t>
                      </a:r>
                      <a:endParaRPr lang="en-AU" sz="1600" b="1" dirty="0">
                        <a:solidFill>
                          <a:srgbClr val="FFFF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524">
                <a:tc>
                  <a:txBody>
                    <a:bodyPr/>
                    <a:lstStyle/>
                    <a:p>
                      <a:pPr marL="342900" lvl="0" indent="-342900" algn="l">
                        <a:lnSpc>
                          <a:spcPct val="115000"/>
                        </a:lnSpc>
                        <a:spcAft>
                          <a:spcPts val="0"/>
                        </a:spcAft>
                        <a:buFont typeface="Symbol"/>
                        <a:buChar char=""/>
                      </a:pPr>
                      <a:r>
                        <a:rPr lang="en-AU" sz="1600" dirty="0" smtClean="0">
                          <a:effectLst/>
                        </a:rPr>
                        <a:t>A </a:t>
                      </a:r>
                      <a:r>
                        <a:rPr lang="en-AU" sz="1600" dirty="0">
                          <a:effectLst/>
                        </a:rPr>
                        <a:t>computer </a:t>
                      </a:r>
                      <a:r>
                        <a:rPr lang="en-AU" sz="1600" dirty="0" smtClean="0">
                          <a:effectLst/>
                        </a:rPr>
                        <a:t>expert?</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chemeClr val="tx1"/>
                          </a:solidFill>
                          <a:effectLst/>
                        </a:rPr>
                        <a:t>No</a:t>
                      </a:r>
                      <a:endParaRPr lang="en-AU" sz="1600" b="1" dirty="0">
                        <a:solidFill>
                          <a:schemeClr val="tx1"/>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3836">
                <a:tc>
                  <a:txBody>
                    <a:bodyPr/>
                    <a:lstStyle/>
                    <a:p>
                      <a:pPr marL="342900" lvl="0" indent="-342900" algn="l">
                        <a:lnSpc>
                          <a:spcPct val="115000"/>
                        </a:lnSpc>
                        <a:spcAft>
                          <a:spcPts val="0"/>
                        </a:spcAft>
                        <a:buFont typeface="Symbol"/>
                        <a:buChar char=""/>
                      </a:pPr>
                      <a:r>
                        <a:rPr lang="en-AU" sz="1600" dirty="0" smtClean="0">
                          <a:effectLst/>
                        </a:rPr>
                        <a:t>A </a:t>
                      </a:r>
                      <a:r>
                        <a:rPr lang="en-AU" sz="1600" dirty="0">
                          <a:effectLst/>
                        </a:rPr>
                        <a:t>senior staff </a:t>
                      </a:r>
                      <a:r>
                        <a:rPr lang="en-AU" sz="1600" dirty="0" smtClean="0">
                          <a:effectLst/>
                        </a:rPr>
                        <a:t>member?</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chemeClr val="tx1"/>
                          </a:solidFill>
                          <a:effectLst/>
                        </a:rPr>
                        <a:t>Yes</a:t>
                      </a:r>
                      <a:endParaRPr lang="en-AU" sz="1600" b="1" dirty="0">
                        <a:solidFill>
                          <a:schemeClr val="tx1"/>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034">
                <a:tc>
                  <a:txBody>
                    <a:bodyPr/>
                    <a:lstStyle/>
                    <a:p>
                      <a:pPr marL="342900" lvl="0" indent="-342900" algn="l">
                        <a:lnSpc>
                          <a:spcPct val="115000"/>
                        </a:lnSpc>
                        <a:spcAft>
                          <a:spcPts val="0"/>
                        </a:spcAft>
                        <a:buFont typeface="Symbol"/>
                        <a:buChar char=""/>
                      </a:pPr>
                      <a:r>
                        <a:rPr lang="en-AU" sz="1600" dirty="0" smtClean="0">
                          <a:solidFill>
                            <a:srgbClr val="FFFF00"/>
                          </a:solidFill>
                          <a:effectLst/>
                        </a:rPr>
                        <a:t>Supported by higher authority to change clinical practice?</a:t>
                      </a:r>
                      <a:endParaRPr lang="en-AU" sz="1600" b="0" dirty="0">
                        <a:solidFill>
                          <a:srgbClr val="FFFF00"/>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0831">
                <a:tc>
                  <a:txBody>
                    <a:bodyPr/>
                    <a:lstStyle/>
                    <a:p>
                      <a:pPr marL="342900" lvl="0" indent="-342900" algn="l">
                        <a:lnSpc>
                          <a:spcPct val="115000"/>
                        </a:lnSpc>
                        <a:spcAft>
                          <a:spcPts val="0"/>
                        </a:spcAft>
                        <a:buFont typeface="Symbol"/>
                        <a:buChar char=""/>
                      </a:pPr>
                      <a:r>
                        <a:rPr lang="en-AU" sz="1600" dirty="0">
                          <a:effectLst/>
                        </a:rPr>
                        <a:t>Was there a vacancy or gap in the project manager role at or immediately after the </a:t>
                      </a:r>
                      <a:r>
                        <a:rPr lang="en-AU" sz="1600" dirty="0" smtClean="0">
                          <a:effectLst/>
                        </a:rPr>
                        <a:t>implementation?</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solidFill>
                          <a:schemeClr val="bg1"/>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34">
                <a:tc>
                  <a:txBody>
                    <a:bodyPr/>
                    <a:lstStyle/>
                    <a:p>
                      <a:pPr marL="342900" lvl="0" indent="-342900" algn="l">
                        <a:lnSpc>
                          <a:spcPct val="115000"/>
                        </a:lnSpc>
                        <a:spcAft>
                          <a:spcPts val="0"/>
                        </a:spcAft>
                        <a:buFont typeface="Symbol"/>
                        <a:buChar char=""/>
                      </a:pPr>
                      <a:r>
                        <a:rPr lang="en-AU" sz="1600" dirty="0" smtClean="0">
                          <a:effectLst/>
                        </a:rPr>
                        <a:t>Understand </a:t>
                      </a:r>
                      <a:r>
                        <a:rPr lang="en-AU" sz="1600" dirty="0">
                          <a:effectLst/>
                        </a:rPr>
                        <a:t>the clinical </a:t>
                      </a:r>
                      <a:r>
                        <a:rPr lang="en-AU" sz="1600" dirty="0" smtClean="0">
                          <a:effectLst/>
                        </a:rPr>
                        <a:t>workflow?</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solidFill>
                          <a:schemeClr val="bg1"/>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6155">
                <a:tc>
                  <a:txBody>
                    <a:bodyPr/>
                    <a:lstStyle/>
                    <a:p>
                      <a:pPr marL="342900" lvl="0" indent="-342900" algn="l">
                        <a:lnSpc>
                          <a:spcPct val="115000"/>
                        </a:lnSpc>
                        <a:spcAft>
                          <a:spcPts val="0"/>
                        </a:spcAft>
                        <a:buFont typeface="Symbol"/>
                        <a:buChar char=""/>
                      </a:pPr>
                      <a:r>
                        <a:rPr lang="en-AU" sz="1600" dirty="0" smtClean="0">
                          <a:effectLst/>
                        </a:rPr>
                        <a:t>Perceived </a:t>
                      </a:r>
                      <a:r>
                        <a:rPr lang="en-AU" sz="1600" dirty="0">
                          <a:effectLst/>
                        </a:rPr>
                        <a:t>to be competent in their role of </a:t>
                      </a:r>
                      <a:r>
                        <a:rPr lang="en-AU" sz="1600" dirty="0" smtClean="0">
                          <a:effectLst/>
                        </a:rPr>
                        <a:t>implementation?</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34">
                <a:tc>
                  <a:txBody>
                    <a:bodyPr/>
                    <a:lstStyle/>
                    <a:p>
                      <a:pPr marL="342900" lvl="0" indent="-342900" algn="l">
                        <a:lnSpc>
                          <a:spcPct val="115000"/>
                        </a:lnSpc>
                        <a:spcAft>
                          <a:spcPts val="0"/>
                        </a:spcAft>
                        <a:buFont typeface="Symbol"/>
                        <a:buChar char=""/>
                      </a:pPr>
                      <a:r>
                        <a:rPr lang="en-AU" sz="1600" dirty="0" smtClean="0">
                          <a:effectLst/>
                        </a:rPr>
                        <a:t>Achieve </a:t>
                      </a:r>
                      <a:r>
                        <a:rPr lang="en-AU" sz="1600" dirty="0">
                          <a:effectLst/>
                        </a:rPr>
                        <a:t>the aim of the </a:t>
                      </a:r>
                      <a:r>
                        <a:rPr lang="en-AU" sz="1600" dirty="0" smtClean="0">
                          <a:effectLst/>
                        </a:rPr>
                        <a:t>implementation?</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830293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8675"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defRPr/>
            </a:pPr>
            <a:r>
              <a:rPr lang="en-GB" sz="2400" b="1" dirty="0" smtClean="0">
                <a:ea typeface="ＭＳ Ｐゴシック" pitchFamily="-1" charset="-128"/>
              </a:rPr>
              <a:t>Comparison of Project Manager of implementation</a:t>
            </a:r>
          </a:p>
          <a:p>
            <a:pPr marL="0" indent="0" eaLnBrk="1" hangingPunct="1">
              <a:buNone/>
              <a:defRPr/>
            </a:pPr>
            <a:endParaRPr lang="en-GB" sz="2400" dirty="0" smtClean="0">
              <a:ea typeface="ＭＳ Ｐゴシック" pitchFamily="-1" charset="-128"/>
            </a:endParaRPr>
          </a:p>
          <a:p>
            <a:pPr marL="0" indent="0" eaLnBrk="1" hangingPunct="1">
              <a:buFontTx/>
              <a:buNone/>
              <a:defRPr/>
            </a:pPr>
            <a:endParaRPr lang="en-GB" sz="2400" dirty="0" smtClean="0">
              <a:ea typeface="ＭＳ Ｐゴシック" pitchFamily="-1" charset="-128"/>
            </a:endParaRPr>
          </a:p>
          <a:p>
            <a:pPr lvl="1" eaLnBrk="1" hangingPunct="1">
              <a:buClr>
                <a:srgbClr val="0404DC"/>
              </a:buClr>
              <a:buFontTx/>
              <a:buNone/>
              <a:defRPr/>
            </a:pPr>
            <a:endParaRPr lang="en-US" sz="2400" dirty="0" smtClean="0">
              <a:ea typeface="ＭＳ Ｐゴシック" pitchFamily="-1" charset="-128"/>
            </a:endParaRPr>
          </a:p>
        </p:txBody>
      </p:sp>
      <p:sp>
        <p:nvSpPr>
          <p:cNvPr id="11268"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7" name="Table 6"/>
          <p:cNvGraphicFramePr>
            <a:graphicFrameLocks noGrp="1"/>
          </p:cNvGraphicFramePr>
          <p:nvPr>
            <p:extLst>
              <p:ext uri="{D42A27DB-BD31-4B8C-83A1-F6EECF244321}">
                <p14:modId xmlns:p14="http://schemas.microsoft.com/office/powerpoint/2010/main" val="576179333"/>
              </p:ext>
            </p:extLst>
          </p:nvPr>
        </p:nvGraphicFramePr>
        <p:xfrm>
          <a:off x="381000" y="1545189"/>
          <a:ext cx="8435280" cy="4246011"/>
        </p:xfrm>
        <a:graphic>
          <a:graphicData uri="http://schemas.openxmlformats.org/drawingml/2006/table">
            <a:tbl>
              <a:tblPr firstRow="1" firstCol="1" bandRow="1" bandCol="1">
                <a:tableStyleId>{AF606853-7671-496A-8E4F-DF71F8EC918B}</a:tableStyleId>
              </a:tblPr>
              <a:tblGrid>
                <a:gridCol w="5482952"/>
                <a:gridCol w="1584176"/>
                <a:gridCol w="1368152"/>
              </a:tblGrid>
              <a:tr h="360040">
                <a:tc>
                  <a:txBody>
                    <a:bodyPr/>
                    <a:lstStyle/>
                    <a:p>
                      <a:pPr algn="just">
                        <a:lnSpc>
                          <a:spcPct val="115000"/>
                        </a:lnSpc>
                        <a:spcAft>
                          <a:spcPts val="0"/>
                        </a:spcAft>
                      </a:pPr>
                      <a:r>
                        <a:rPr lang="en-AU" sz="1600" dirty="0">
                          <a:effectLst/>
                        </a:rPr>
                        <a:t> </a:t>
                      </a:r>
                      <a:endParaRPr lang="en-AU" sz="1600" b="0" dirty="0">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dirty="0">
                          <a:effectLst/>
                        </a:rPr>
                        <a:t>Hospital A</a:t>
                      </a:r>
                      <a:endParaRPr lang="en-AU" sz="1600" b="0"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dirty="0">
                          <a:effectLst/>
                        </a:rPr>
                        <a:t>Hospital B</a:t>
                      </a:r>
                      <a:endParaRPr lang="en-AU" sz="1600" b="0" dirty="0">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06522">
                <a:tc>
                  <a:txBody>
                    <a:bodyPr/>
                    <a:lstStyle/>
                    <a:p>
                      <a:pPr algn="l">
                        <a:lnSpc>
                          <a:spcPct val="115000"/>
                        </a:lnSpc>
                        <a:spcAft>
                          <a:spcPts val="0"/>
                        </a:spcAft>
                      </a:pPr>
                      <a:r>
                        <a:rPr lang="en-AU" sz="1600" dirty="0" smtClean="0">
                          <a:effectLst/>
                        </a:rPr>
                        <a:t>Project Manager (day </a:t>
                      </a:r>
                      <a:r>
                        <a:rPr lang="en-AU" sz="1600" dirty="0">
                          <a:effectLst/>
                        </a:rPr>
                        <a:t>to day running </a:t>
                      </a:r>
                      <a:r>
                        <a:rPr lang="en-AU" sz="1600" dirty="0" smtClean="0">
                          <a:effectLst/>
                        </a:rPr>
                        <a:t>of IS introduction)</a:t>
                      </a:r>
                      <a:endParaRPr lang="en-AU" sz="1600" b="1"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smtClean="0">
                          <a:solidFill>
                            <a:srgbClr val="FFFF00"/>
                          </a:solidFill>
                          <a:effectLst/>
                        </a:rPr>
                        <a:t>Senior</a:t>
                      </a:r>
                      <a:r>
                        <a:rPr lang="en-AU" sz="1600" b="1" baseline="0" dirty="0" smtClean="0">
                          <a:solidFill>
                            <a:srgbClr val="FFFF00"/>
                          </a:solidFill>
                          <a:effectLst/>
                        </a:rPr>
                        <a:t> </a:t>
                      </a:r>
                      <a:r>
                        <a:rPr lang="en-AU" sz="1600" b="1" dirty="0" smtClean="0">
                          <a:solidFill>
                            <a:srgbClr val="FFFF00"/>
                          </a:solidFill>
                          <a:effectLst/>
                        </a:rPr>
                        <a:t>Radiation </a:t>
                      </a:r>
                      <a:r>
                        <a:rPr lang="en-AU" sz="1600" b="1" dirty="0">
                          <a:solidFill>
                            <a:srgbClr val="FFFF00"/>
                          </a:solidFill>
                          <a:effectLst/>
                        </a:rPr>
                        <a:t>Therapist</a:t>
                      </a:r>
                      <a:endParaRPr lang="en-AU" sz="1600" b="1" dirty="0">
                        <a:solidFill>
                          <a:srgbClr val="FFFF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FF00"/>
                          </a:solidFill>
                          <a:effectLst/>
                        </a:rPr>
                        <a:t>Radiation Physicist</a:t>
                      </a:r>
                      <a:endParaRPr lang="en-AU" sz="1600" b="1" dirty="0">
                        <a:solidFill>
                          <a:srgbClr val="FFFF00"/>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524">
                <a:tc>
                  <a:txBody>
                    <a:bodyPr/>
                    <a:lstStyle/>
                    <a:p>
                      <a:pPr marL="342900" lvl="0" indent="-342900" algn="l">
                        <a:lnSpc>
                          <a:spcPct val="115000"/>
                        </a:lnSpc>
                        <a:spcAft>
                          <a:spcPts val="0"/>
                        </a:spcAft>
                        <a:buFont typeface="Symbol"/>
                        <a:buChar char=""/>
                      </a:pPr>
                      <a:r>
                        <a:rPr lang="en-AU" sz="1600" dirty="0" smtClean="0">
                          <a:effectLst/>
                        </a:rPr>
                        <a:t>A </a:t>
                      </a:r>
                      <a:r>
                        <a:rPr lang="en-AU" sz="1600" dirty="0">
                          <a:effectLst/>
                        </a:rPr>
                        <a:t>computer </a:t>
                      </a:r>
                      <a:r>
                        <a:rPr lang="en-AU" sz="1600" dirty="0" smtClean="0">
                          <a:effectLst/>
                        </a:rPr>
                        <a:t>expert?</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chemeClr val="tx1"/>
                          </a:solidFill>
                          <a:effectLst/>
                        </a:rPr>
                        <a:t>No</a:t>
                      </a:r>
                      <a:endParaRPr lang="en-AU" sz="1600" b="1" dirty="0">
                        <a:solidFill>
                          <a:schemeClr val="tx1"/>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chemeClr val="tx1"/>
                          </a:solidFill>
                          <a:effectLst/>
                        </a:rPr>
                        <a:t>Yes</a:t>
                      </a:r>
                      <a:endParaRPr lang="en-AU" sz="1600" b="1" dirty="0">
                        <a:solidFill>
                          <a:schemeClr val="tx1"/>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43836">
                <a:tc>
                  <a:txBody>
                    <a:bodyPr/>
                    <a:lstStyle/>
                    <a:p>
                      <a:pPr marL="342900" lvl="0" indent="-342900" algn="l">
                        <a:lnSpc>
                          <a:spcPct val="115000"/>
                        </a:lnSpc>
                        <a:spcAft>
                          <a:spcPts val="0"/>
                        </a:spcAft>
                        <a:buFont typeface="Symbol"/>
                        <a:buChar char=""/>
                      </a:pPr>
                      <a:r>
                        <a:rPr lang="en-AU" sz="1600" dirty="0" smtClean="0">
                          <a:effectLst/>
                        </a:rPr>
                        <a:t>A </a:t>
                      </a:r>
                      <a:r>
                        <a:rPr lang="en-AU" sz="1600" dirty="0">
                          <a:effectLst/>
                        </a:rPr>
                        <a:t>senior staff </a:t>
                      </a:r>
                      <a:r>
                        <a:rPr lang="en-AU" sz="1600" dirty="0" smtClean="0">
                          <a:effectLst/>
                        </a:rPr>
                        <a:t>member?</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chemeClr val="tx1"/>
                          </a:solidFill>
                          <a:effectLst/>
                        </a:rPr>
                        <a:t>Yes</a:t>
                      </a:r>
                      <a:endParaRPr lang="en-AU" sz="1600" b="1" dirty="0">
                        <a:solidFill>
                          <a:schemeClr val="tx1"/>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chemeClr val="tx1"/>
                          </a:solidFill>
                          <a:effectLst/>
                        </a:rPr>
                        <a:t>No</a:t>
                      </a:r>
                      <a:endParaRPr lang="en-AU" sz="1600" b="1" dirty="0">
                        <a:solidFill>
                          <a:schemeClr val="tx1"/>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034">
                <a:tc>
                  <a:txBody>
                    <a:bodyPr/>
                    <a:lstStyle/>
                    <a:p>
                      <a:pPr marL="342900" lvl="0" indent="-342900" algn="l">
                        <a:lnSpc>
                          <a:spcPct val="115000"/>
                        </a:lnSpc>
                        <a:spcAft>
                          <a:spcPts val="0"/>
                        </a:spcAft>
                        <a:buFont typeface="Symbol"/>
                        <a:buChar char=""/>
                      </a:pPr>
                      <a:r>
                        <a:rPr lang="en-AU" sz="1600" dirty="0" smtClean="0">
                          <a:solidFill>
                            <a:srgbClr val="FFFF00"/>
                          </a:solidFill>
                          <a:effectLst/>
                        </a:rPr>
                        <a:t>Supported by higher authority to change clinical practice?</a:t>
                      </a:r>
                      <a:endParaRPr lang="en-AU" sz="1600" b="0" dirty="0">
                        <a:solidFill>
                          <a:srgbClr val="FFFF00"/>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FF00"/>
                          </a:solidFill>
                          <a:effectLst/>
                        </a:rPr>
                        <a:t>No</a:t>
                      </a:r>
                      <a:endParaRPr lang="en-AU" sz="1600" b="1" dirty="0">
                        <a:solidFill>
                          <a:srgbClr val="FFFF00"/>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590831">
                <a:tc>
                  <a:txBody>
                    <a:bodyPr/>
                    <a:lstStyle/>
                    <a:p>
                      <a:pPr marL="342900" lvl="0" indent="-342900" algn="l">
                        <a:lnSpc>
                          <a:spcPct val="115000"/>
                        </a:lnSpc>
                        <a:spcAft>
                          <a:spcPts val="0"/>
                        </a:spcAft>
                        <a:buFont typeface="Symbol"/>
                        <a:buChar char=""/>
                      </a:pPr>
                      <a:r>
                        <a:rPr lang="en-AU" sz="1600" dirty="0">
                          <a:effectLst/>
                        </a:rPr>
                        <a:t>Was there a vacancy or gap in the project manager role at or immediately after the </a:t>
                      </a:r>
                      <a:r>
                        <a:rPr lang="en-AU" sz="1600" dirty="0" smtClean="0">
                          <a:effectLst/>
                        </a:rPr>
                        <a:t>implementation?</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solidFill>
                          <a:schemeClr val="bg1"/>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p>
                    <a:p>
                      <a:pPr algn="ctr">
                        <a:lnSpc>
                          <a:spcPct val="115000"/>
                        </a:lnSpc>
                        <a:spcAft>
                          <a:spcPts val="0"/>
                        </a:spcAft>
                      </a:pPr>
                      <a:r>
                        <a:rPr lang="en-AU" sz="1600" b="1" dirty="0">
                          <a:effectLst/>
                        </a:rPr>
                        <a:t> </a:t>
                      </a:r>
                      <a:endParaRPr lang="en-AU" sz="1600" b="1" dirty="0">
                        <a:solidFill>
                          <a:schemeClr val="bg1"/>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34">
                <a:tc>
                  <a:txBody>
                    <a:bodyPr/>
                    <a:lstStyle/>
                    <a:p>
                      <a:pPr marL="342900" lvl="0" indent="-342900" algn="l">
                        <a:lnSpc>
                          <a:spcPct val="115000"/>
                        </a:lnSpc>
                        <a:spcAft>
                          <a:spcPts val="0"/>
                        </a:spcAft>
                        <a:buFont typeface="Symbol"/>
                        <a:buChar char=""/>
                      </a:pPr>
                      <a:r>
                        <a:rPr lang="en-AU" sz="1600" dirty="0" smtClean="0">
                          <a:effectLst/>
                        </a:rPr>
                        <a:t>Understand </a:t>
                      </a:r>
                      <a:r>
                        <a:rPr lang="en-AU" sz="1600" dirty="0">
                          <a:effectLst/>
                        </a:rPr>
                        <a:t>the clinical </a:t>
                      </a:r>
                      <a:r>
                        <a:rPr lang="en-AU" sz="1600" dirty="0" smtClean="0">
                          <a:effectLst/>
                        </a:rPr>
                        <a:t>workflow?</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solidFill>
                          <a:schemeClr val="bg1"/>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effectLst/>
                        </a:rPr>
                        <a:t>Yes</a:t>
                      </a:r>
                      <a:endParaRPr lang="en-AU" sz="1600" b="1" dirty="0">
                        <a:solidFill>
                          <a:schemeClr val="bg1"/>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556155">
                <a:tc>
                  <a:txBody>
                    <a:bodyPr/>
                    <a:lstStyle/>
                    <a:p>
                      <a:pPr marL="342900" lvl="0" indent="-342900" algn="l">
                        <a:lnSpc>
                          <a:spcPct val="115000"/>
                        </a:lnSpc>
                        <a:spcAft>
                          <a:spcPts val="0"/>
                        </a:spcAft>
                        <a:buFont typeface="Symbol"/>
                        <a:buChar char=""/>
                      </a:pPr>
                      <a:r>
                        <a:rPr lang="en-AU" sz="1600" dirty="0" smtClean="0">
                          <a:effectLst/>
                        </a:rPr>
                        <a:t>Perceived </a:t>
                      </a:r>
                      <a:r>
                        <a:rPr lang="en-AU" sz="1600" dirty="0">
                          <a:effectLst/>
                        </a:rPr>
                        <a:t>to be competent in their role of </a:t>
                      </a:r>
                      <a:r>
                        <a:rPr lang="en-AU" sz="1600" dirty="0" smtClean="0">
                          <a:effectLst/>
                        </a:rPr>
                        <a:t>implementation?</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434">
                <a:tc>
                  <a:txBody>
                    <a:bodyPr/>
                    <a:lstStyle/>
                    <a:p>
                      <a:pPr marL="342900" lvl="0" indent="-342900" algn="l">
                        <a:lnSpc>
                          <a:spcPct val="115000"/>
                        </a:lnSpc>
                        <a:spcAft>
                          <a:spcPts val="0"/>
                        </a:spcAft>
                        <a:buFont typeface="Symbol"/>
                        <a:buChar char=""/>
                      </a:pPr>
                      <a:r>
                        <a:rPr lang="en-AU" sz="1600" dirty="0" smtClean="0">
                          <a:effectLst/>
                        </a:rPr>
                        <a:t>Achieve </a:t>
                      </a:r>
                      <a:r>
                        <a:rPr lang="en-AU" sz="1600" dirty="0">
                          <a:effectLst/>
                        </a:rPr>
                        <a:t>the aim of the </a:t>
                      </a:r>
                      <a:r>
                        <a:rPr lang="en-AU" sz="1600" dirty="0" smtClean="0">
                          <a:effectLst/>
                        </a:rPr>
                        <a:t>implementation?</a:t>
                      </a:r>
                      <a:endParaRPr lang="en-AU" sz="1600" b="0" dirty="0">
                        <a:solidFill>
                          <a:schemeClr val="bg1"/>
                        </a:solidFill>
                        <a:effectLst/>
                        <a:latin typeface="+mn-lt"/>
                        <a:ea typeface="Calibri"/>
                        <a:cs typeface="Times New Roman"/>
                      </a:endParaRPr>
                    </a:p>
                  </a:txBody>
                  <a:tcPr marL="39709" marR="39709" marT="0" marB="0">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AU" sz="1600" b="1" dirty="0">
                          <a:solidFill>
                            <a:srgbClr val="FF0000"/>
                          </a:solidFill>
                          <a:effectLst/>
                        </a:rPr>
                        <a:t>Yes</a:t>
                      </a:r>
                      <a:endParaRPr lang="en-AU" sz="1600" b="1" dirty="0">
                        <a:solidFill>
                          <a:srgbClr val="FF0000"/>
                        </a:solidFill>
                        <a:effectLst/>
                        <a:latin typeface="+mn-lt"/>
                        <a:ea typeface="Calibri"/>
                        <a:cs typeface="Times New Roman"/>
                      </a:endParaRPr>
                    </a:p>
                  </a:txBody>
                  <a:tcPr marL="39709" marR="39709"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75000"/>
                      </a:schemeClr>
                    </a:solidFill>
                  </a:tcPr>
                </a:tc>
              </a:tr>
            </a:tbl>
          </a:graphicData>
        </a:graphic>
      </p:graphicFrame>
    </p:spTree>
    <p:extLst>
      <p:ext uri="{BB962C8B-B14F-4D97-AF65-F5344CB8AC3E}">
        <p14:creationId xmlns:p14="http://schemas.microsoft.com/office/powerpoint/2010/main" val="3919586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Results</a:t>
            </a:r>
          </a:p>
        </p:txBody>
      </p:sp>
      <p:sp>
        <p:nvSpPr>
          <p:cNvPr id="40963"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defRPr/>
            </a:pPr>
            <a:r>
              <a:rPr lang="en-GB" sz="2400" b="1" dirty="0" smtClean="0">
                <a:ea typeface="ＭＳ Ｐゴシック" pitchFamily="-1" charset="-128"/>
              </a:rPr>
              <a:t>Advantages in </a:t>
            </a:r>
            <a:r>
              <a:rPr lang="en-AU" sz="2400" b="1" dirty="0" smtClean="0"/>
              <a:t>Hospital A over Hospital B in health care delivery</a:t>
            </a:r>
          </a:p>
          <a:p>
            <a:pPr marL="457200" lvl="1" indent="0" eaLnBrk="1" hangingPunct="1">
              <a:buClr>
                <a:srgbClr val="0404DC"/>
              </a:buClr>
              <a:buFontTx/>
              <a:buNone/>
              <a:defRPr/>
            </a:pPr>
            <a:endParaRPr lang="en-AU" sz="1200" dirty="0" smtClean="0">
              <a:solidFill>
                <a:srgbClr val="FFFFFF"/>
              </a:solidFill>
              <a:ea typeface="ＭＳ Ｐゴシック" pitchFamily="-1" charset="-128"/>
            </a:endParaRPr>
          </a:p>
          <a:p>
            <a:pPr lvl="1" eaLnBrk="1" hangingPunct="1">
              <a:buClr>
                <a:srgbClr val="0404DC"/>
              </a:buClr>
              <a:buFont typeface="Wingdings" pitchFamily="2" charset="2"/>
              <a:buChar char="§"/>
              <a:defRPr/>
            </a:pPr>
            <a:r>
              <a:rPr lang="en-AU" sz="2400" dirty="0" smtClean="0">
                <a:solidFill>
                  <a:srgbClr val="FFFFFF"/>
                </a:solidFill>
                <a:ea typeface="ＭＳ Ｐゴシック" pitchFamily="-1" charset="-128"/>
              </a:rPr>
              <a:t>Efficient - Data</a:t>
            </a:r>
            <a:endParaRPr lang="en-AU" sz="2400" dirty="0">
              <a:solidFill>
                <a:srgbClr val="FFFFFF"/>
              </a:solidFill>
              <a:ea typeface="ＭＳ Ｐゴシック" pitchFamily="-1" charset="-128"/>
            </a:endParaRPr>
          </a:p>
          <a:p>
            <a:pPr lvl="2" eaLnBrk="1" hangingPunct="1">
              <a:buClr>
                <a:srgbClr val="0404DC"/>
              </a:buClr>
              <a:buFont typeface="Wingdings" pitchFamily="2" charset="2"/>
              <a:buChar char="§"/>
              <a:defRPr/>
            </a:pPr>
            <a:r>
              <a:rPr lang="en-AU" sz="2200" dirty="0">
                <a:solidFill>
                  <a:srgbClr val="FFFFFF"/>
                </a:solidFill>
                <a:ea typeface="ＭＳ Ｐゴシック" pitchFamily="-1" charset="-128"/>
              </a:rPr>
              <a:t>Never ‘</a:t>
            </a:r>
            <a:r>
              <a:rPr lang="en-AU" sz="2200" dirty="0" smtClean="0">
                <a:solidFill>
                  <a:srgbClr val="FFFFFF"/>
                </a:solidFill>
                <a:ea typeface="ＭＳ Ｐゴシック" pitchFamily="-1" charset="-128"/>
              </a:rPr>
              <a:t>missing”, Real time, entire </a:t>
            </a:r>
            <a:r>
              <a:rPr lang="en-AU" sz="2200" dirty="0">
                <a:solidFill>
                  <a:srgbClr val="FFFFFF"/>
                </a:solidFill>
                <a:ea typeface="ＭＳ Ｐゴシック" pitchFamily="-1" charset="-128"/>
              </a:rPr>
              <a:t>multidisciplinary team adds </a:t>
            </a:r>
            <a:r>
              <a:rPr lang="en-AU" sz="2200" dirty="0" smtClean="0">
                <a:solidFill>
                  <a:srgbClr val="FFFFFF"/>
                </a:solidFill>
                <a:ea typeface="ＭＳ Ｐゴシック" pitchFamily="-1" charset="-128"/>
              </a:rPr>
              <a:t>data (med </a:t>
            </a:r>
            <a:r>
              <a:rPr lang="en-AU" sz="2200" dirty="0" err="1" smtClean="0">
                <a:solidFill>
                  <a:srgbClr val="FFFFFF"/>
                </a:solidFill>
                <a:ea typeface="ＭＳ Ｐゴシック" pitchFamily="-1" charset="-128"/>
              </a:rPr>
              <a:t>onc</a:t>
            </a:r>
            <a:r>
              <a:rPr lang="en-AU" sz="2200" dirty="0" smtClean="0">
                <a:solidFill>
                  <a:srgbClr val="FFFFFF"/>
                </a:solidFill>
                <a:ea typeface="ＭＳ Ｐゴシック" pitchFamily="-1" charset="-128"/>
              </a:rPr>
              <a:t>, pall care, </a:t>
            </a:r>
            <a:r>
              <a:rPr lang="en-AU" sz="2200" dirty="0" err="1" smtClean="0">
                <a:solidFill>
                  <a:srgbClr val="FFFFFF"/>
                </a:solidFill>
                <a:ea typeface="ＭＳ Ｐゴシック" pitchFamily="-1" charset="-128"/>
              </a:rPr>
              <a:t>etc</a:t>
            </a:r>
            <a:r>
              <a:rPr lang="en-AU" sz="2200" dirty="0" smtClean="0">
                <a:solidFill>
                  <a:srgbClr val="FFFFFF"/>
                </a:solidFill>
                <a:ea typeface="ＭＳ Ｐゴシック" pitchFamily="-1" charset="-128"/>
              </a:rPr>
              <a:t>), wide </a:t>
            </a:r>
            <a:r>
              <a:rPr lang="en-AU" sz="2200" dirty="0">
                <a:solidFill>
                  <a:srgbClr val="FFFFFF"/>
                </a:solidFill>
                <a:ea typeface="ＭＳ Ｐゴシック" pitchFamily="-1" charset="-128"/>
              </a:rPr>
              <a:t>accessibility</a:t>
            </a:r>
          </a:p>
          <a:p>
            <a:pPr lvl="1" eaLnBrk="1" hangingPunct="1">
              <a:buClr>
                <a:srgbClr val="0404DC"/>
              </a:buClr>
              <a:buFont typeface="Wingdings" pitchFamily="2" charset="2"/>
              <a:buChar char="§"/>
              <a:defRPr/>
            </a:pPr>
            <a:r>
              <a:rPr lang="en-AU" sz="2400" dirty="0" smtClean="0">
                <a:solidFill>
                  <a:srgbClr val="FFFFFF"/>
                </a:solidFill>
                <a:ea typeface="ＭＳ Ｐゴシック" pitchFamily="-1" charset="-128"/>
              </a:rPr>
              <a:t>Quality assurance </a:t>
            </a:r>
            <a:r>
              <a:rPr lang="en-AU" sz="2400" dirty="0">
                <a:solidFill>
                  <a:srgbClr val="FFFFFF"/>
                </a:solidFill>
                <a:ea typeface="ＭＳ Ｐゴシック" pitchFamily="-1" charset="-128"/>
              </a:rPr>
              <a:t>of data</a:t>
            </a:r>
          </a:p>
          <a:p>
            <a:pPr lvl="2" eaLnBrk="1" hangingPunct="1">
              <a:buClr>
                <a:srgbClr val="0404DC"/>
              </a:buClr>
              <a:buFont typeface="Wingdings" pitchFamily="2" charset="2"/>
              <a:buChar char="§"/>
              <a:defRPr/>
            </a:pPr>
            <a:r>
              <a:rPr lang="en-AU" sz="2200" dirty="0">
                <a:solidFill>
                  <a:srgbClr val="FFFFFF"/>
                </a:solidFill>
                <a:ea typeface="ＭＳ Ｐゴシック" pitchFamily="-1" charset="-128"/>
              </a:rPr>
              <a:t>Improved quality of data and reduced error </a:t>
            </a:r>
          </a:p>
          <a:p>
            <a:pPr lvl="2" eaLnBrk="1" hangingPunct="1">
              <a:buClr>
                <a:srgbClr val="0404DC"/>
              </a:buClr>
              <a:buFont typeface="Wingdings" pitchFamily="2" charset="2"/>
              <a:buChar char="§"/>
              <a:defRPr/>
            </a:pPr>
            <a:r>
              <a:rPr lang="en-AU" sz="2200" dirty="0">
                <a:solidFill>
                  <a:srgbClr val="FFFFFF"/>
                </a:solidFill>
                <a:ea typeface="ＭＳ Ｐゴシック" pitchFamily="-1" charset="-128"/>
              </a:rPr>
              <a:t>standard prescription, now </a:t>
            </a:r>
            <a:r>
              <a:rPr lang="en-AU" sz="2200" dirty="0" smtClean="0">
                <a:solidFill>
                  <a:srgbClr val="FFFFFF"/>
                </a:solidFill>
                <a:ea typeface="ＭＳ Ｐゴシック" pitchFamily="-1" charset="-128"/>
              </a:rPr>
              <a:t>legible</a:t>
            </a:r>
          </a:p>
          <a:p>
            <a:pPr lvl="1" eaLnBrk="1" hangingPunct="1">
              <a:buClr>
                <a:srgbClr val="0404DC"/>
              </a:buClr>
              <a:buFont typeface="Wingdings" pitchFamily="2" charset="2"/>
              <a:buChar char="§"/>
              <a:defRPr/>
            </a:pPr>
            <a:r>
              <a:rPr lang="en-AU" sz="2400" dirty="0" smtClean="0">
                <a:solidFill>
                  <a:srgbClr val="FFFFFF"/>
                </a:solidFill>
                <a:ea typeface="ＭＳ Ｐゴシック" pitchFamily="-1" charset="-128"/>
              </a:rPr>
              <a:t>Research Database </a:t>
            </a:r>
          </a:p>
          <a:p>
            <a:pPr lvl="1" eaLnBrk="1" hangingPunct="1">
              <a:buClr>
                <a:srgbClr val="0404DC"/>
              </a:buClr>
              <a:buFont typeface="Wingdings" pitchFamily="2" charset="2"/>
              <a:buChar char="§"/>
              <a:defRPr/>
            </a:pPr>
            <a:r>
              <a:rPr lang="en-AU" sz="2400" dirty="0" smtClean="0">
                <a:solidFill>
                  <a:srgbClr val="FFFFFF"/>
                </a:solidFill>
                <a:ea typeface="ＭＳ Ｐゴシック" pitchFamily="-1" charset="-128"/>
              </a:rPr>
              <a:t>Statistics on workflow – process reports</a:t>
            </a:r>
          </a:p>
          <a:p>
            <a:pPr lvl="1" eaLnBrk="1" hangingPunct="1">
              <a:buClr>
                <a:srgbClr val="0404DC"/>
              </a:buClr>
              <a:buFont typeface="Wingdings" pitchFamily="2" charset="2"/>
              <a:buChar char="§"/>
              <a:defRPr/>
            </a:pPr>
            <a:r>
              <a:rPr lang="en-AU" sz="2400" dirty="0" smtClean="0">
                <a:solidFill>
                  <a:srgbClr val="FFFFFF"/>
                </a:solidFill>
                <a:ea typeface="ＭＳ Ｐゴシック" pitchFamily="-1" charset="-128"/>
              </a:rPr>
              <a:t>Changed clinical workflow </a:t>
            </a:r>
          </a:p>
          <a:p>
            <a:pPr lvl="2" eaLnBrk="1" hangingPunct="1">
              <a:buClr>
                <a:srgbClr val="0404DC"/>
              </a:buClr>
              <a:buFont typeface="Wingdings" pitchFamily="2" charset="2"/>
              <a:buChar char="§"/>
              <a:defRPr/>
            </a:pPr>
            <a:r>
              <a:rPr lang="en-AU" sz="2200" dirty="0" smtClean="0">
                <a:solidFill>
                  <a:srgbClr val="FFFFFF"/>
                </a:solidFill>
                <a:ea typeface="ＭＳ Ｐゴシック" pitchFamily="-1" charset="-128"/>
              </a:rPr>
              <a:t>Checklist functionality</a:t>
            </a:r>
          </a:p>
          <a:p>
            <a:pPr lvl="2" eaLnBrk="1" hangingPunct="1">
              <a:buClr>
                <a:srgbClr val="0404DC"/>
              </a:buClr>
              <a:buFont typeface="Wingdings" pitchFamily="2" charset="2"/>
              <a:buChar char="§"/>
              <a:defRPr/>
            </a:pPr>
            <a:endParaRPr lang="en-AU" sz="1400" dirty="0">
              <a:solidFill>
                <a:srgbClr val="FFFFFF"/>
              </a:solidFill>
              <a:ea typeface="ＭＳ Ｐゴシック" pitchFamily="-1" charset="-128"/>
            </a:endParaRPr>
          </a:p>
          <a:p>
            <a:pPr lvl="0" eaLnBrk="1" hangingPunct="1">
              <a:buBlip>
                <a:blip r:embed="rId2"/>
              </a:buBlip>
              <a:defRPr/>
            </a:pPr>
            <a:r>
              <a:rPr lang="en-AU" sz="2400" b="1" dirty="0" smtClean="0">
                <a:solidFill>
                  <a:srgbClr val="FFFFFF"/>
                </a:solidFill>
                <a:ea typeface="ＭＳ Ｐゴシック" pitchFamily="-1" charset="-128"/>
              </a:rPr>
              <a:t>Disadvantage – disaster when the system crashes</a:t>
            </a:r>
          </a:p>
          <a:p>
            <a:pPr lvl="1" eaLnBrk="1" hangingPunct="1">
              <a:buClr>
                <a:srgbClr val="0404DC"/>
              </a:buClr>
              <a:buFont typeface="Wingdings" pitchFamily="2" charset="2"/>
              <a:buChar char="§"/>
              <a:defRPr/>
            </a:pPr>
            <a:endParaRPr lang="en-GB" sz="2400" dirty="0">
              <a:solidFill>
                <a:srgbClr val="FFFFFF"/>
              </a:solidFill>
              <a:ea typeface="ＭＳ Ｐゴシック" pitchFamily="-1" charset="-128"/>
            </a:endParaRPr>
          </a:p>
          <a:p>
            <a:pPr marL="0" indent="0" eaLnBrk="1" hangingPunct="1">
              <a:buFontTx/>
              <a:buNone/>
              <a:defRPr/>
            </a:pPr>
            <a:endParaRPr lang="en-AU" sz="2400" dirty="0" smtClean="0"/>
          </a:p>
          <a:p>
            <a:pPr marL="0" indent="0" eaLnBrk="1" hangingPunct="1">
              <a:buFontTx/>
              <a:buNone/>
              <a:defRPr/>
            </a:pPr>
            <a:endParaRPr lang="en-GB" sz="2400" dirty="0" smtClean="0">
              <a:ea typeface="ＭＳ Ｐゴシック" pitchFamily="-1" charset="-128"/>
            </a:endParaRPr>
          </a:p>
          <a:p>
            <a:pPr lvl="1" eaLnBrk="1" hangingPunct="1">
              <a:buClr>
                <a:srgbClr val="0404DC"/>
              </a:buClr>
              <a:buFontTx/>
              <a:buNone/>
              <a:defRPr/>
            </a:pPr>
            <a:endParaRPr lang="en-US" sz="2400" dirty="0" smtClean="0">
              <a:ea typeface="ＭＳ Ｐゴシック" pitchFamily="-1" charset="-128"/>
            </a:endParaRPr>
          </a:p>
        </p:txBody>
      </p:sp>
      <p:sp>
        <p:nvSpPr>
          <p:cNvPr id="14340"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anim calcmode="lin" valueType="num">
                                      <p:cBhvr additive="base">
                                        <p:cTn id="7"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0963">
                                            <p:txEl>
                                              <p:pRg st="3" end="3"/>
                                            </p:txEl>
                                          </p:spTgt>
                                        </p:tgtEl>
                                        <p:attrNameLst>
                                          <p:attrName>style.visibility</p:attrName>
                                        </p:attrNameLst>
                                      </p:cBhvr>
                                      <p:to>
                                        <p:strVal val="visible"/>
                                      </p:to>
                                    </p:set>
                                    <p:anim calcmode="lin" valueType="num">
                                      <p:cBhvr additive="base">
                                        <p:cTn id="11"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0963">
                                            <p:txEl>
                                              <p:pRg st="4" end="4"/>
                                            </p:txEl>
                                          </p:spTgt>
                                        </p:tgtEl>
                                        <p:attrNameLst>
                                          <p:attrName>style.visibility</p:attrName>
                                        </p:attrNameLst>
                                      </p:cBhvr>
                                      <p:to>
                                        <p:strVal val="visible"/>
                                      </p:to>
                                    </p:set>
                                    <p:anim calcmode="lin" valueType="num">
                                      <p:cBhvr additive="base">
                                        <p:cTn id="17"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096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anim calcmode="lin" valueType="num">
                                      <p:cBhvr additive="base">
                                        <p:cTn id="21"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0963">
                                            <p:txEl>
                                              <p:pRg st="5" end="5"/>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40963">
                                            <p:txEl>
                                              <p:pRg st="6" end="6"/>
                                            </p:txEl>
                                          </p:spTgt>
                                        </p:tgtEl>
                                        <p:attrNameLst>
                                          <p:attrName>style.visibility</p:attrName>
                                        </p:attrNameLst>
                                      </p:cBhvr>
                                      <p:to>
                                        <p:strVal val="visible"/>
                                      </p:to>
                                    </p:set>
                                    <p:anim calcmode="lin" valueType="num">
                                      <p:cBhvr additive="base">
                                        <p:cTn id="25"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0963">
                                            <p:txEl>
                                              <p:pRg st="7" end="7"/>
                                            </p:txEl>
                                          </p:spTgt>
                                        </p:tgtEl>
                                        <p:attrNameLst>
                                          <p:attrName>style.visibility</p:attrName>
                                        </p:attrNameLst>
                                      </p:cBhvr>
                                      <p:to>
                                        <p:strVal val="visible"/>
                                      </p:to>
                                    </p:set>
                                    <p:anim calcmode="lin" valueType="num">
                                      <p:cBhvr additive="base">
                                        <p:cTn id="31" dur="500" fill="hold"/>
                                        <p:tgtEl>
                                          <p:spTgt spid="4096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3">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40963">
                                            <p:txEl>
                                              <p:pRg st="8" end="8"/>
                                            </p:txEl>
                                          </p:spTgt>
                                        </p:tgtEl>
                                        <p:attrNameLst>
                                          <p:attrName>style.visibility</p:attrName>
                                        </p:attrNameLst>
                                      </p:cBhvr>
                                      <p:to>
                                        <p:strVal val="visible"/>
                                      </p:to>
                                    </p:set>
                                    <p:anim calcmode="lin" valueType="num">
                                      <p:cBhvr additive="base">
                                        <p:cTn id="35" dur="500" fill="hold"/>
                                        <p:tgtEl>
                                          <p:spTgt spid="40963">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09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40963">
                                            <p:txEl>
                                              <p:pRg st="9" end="9"/>
                                            </p:txEl>
                                          </p:spTgt>
                                        </p:tgtEl>
                                        <p:attrNameLst>
                                          <p:attrName>style.visibility</p:attrName>
                                        </p:attrNameLst>
                                      </p:cBhvr>
                                      <p:to>
                                        <p:strVal val="visible"/>
                                      </p:to>
                                    </p:set>
                                    <p:anim calcmode="lin" valueType="num">
                                      <p:cBhvr additive="base">
                                        <p:cTn id="41" dur="500" fill="hold"/>
                                        <p:tgtEl>
                                          <p:spTgt spid="40963">
                                            <p:txEl>
                                              <p:pRg st="9" end="9"/>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0963">
                                            <p:txEl>
                                              <p:pRg st="9" end="9"/>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40963">
                                            <p:txEl>
                                              <p:pRg st="10" end="10"/>
                                            </p:txEl>
                                          </p:spTgt>
                                        </p:tgtEl>
                                        <p:attrNameLst>
                                          <p:attrName>style.visibility</p:attrName>
                                        </p:attrNameLst>
                                      </p:cBhvr>
                                      <p:to>
                                        <p:strVal val="visible"/>
                                      </p:to>
                                    </p:set>
                                    <p:anim calcmode="lin" valueType="num">
                                      <p:cBhvr additive="base">
                                        <p:cTn id="45" dur="500" fill="hold"/>
                                        <p:tgtEl>
                                          <p:spTgt spid="40963">
                                            <p:txEl>
                                              <p:pRg st="10" end="1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096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40963">
                                            <p:txEl>
                                              <p:pRg st="12" end="12"/>
                                            </p:txEl>
                                          </p:spTgt>
                                        </p:tgtEl>
                                        <p:attrNameLst>
                                          <p:attrName>style.visibility</p:attrName>
                                        </p:attrNameLst>
                                      </p:cBhvr>
                                      <p:to>
                                        <p:strVal val="visible"/>
                                      </p:to>
                                    </p:set>
                                    <p:anim calcmode="lin" valueType="num">
                                      <p:cBhvr additive="base">
                                        <p:cTn id="51" dur="500" fill="hold"/>
                                        <p:tgtEl>
                                          <p:spTgt spid="40963">
                                            <p:txEl>
                                              <p:pRg st="12" end="12"/>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096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4579"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defRPr/>
            </a:pPr>
            <a:r>
              <a:rPr lang="en-GB" sz="2800" b="1" dirty="0" smtClean="0">
                <a:ea typeface="ＭＳ Ｐゴシック" pitchFamily="-1" charset="-128"/>
              </a:rPr>
              <a:t>Results: </a:t>
            </a:r>
            <a:endParaRPr lang="en-GB" sz="2400" dirty="0">
              <a:ea typeface="ＭＳ Ｐゴシック" pitchFamily="-1" charset="-128"/>
            </a:endParaRPr>
          </a:p>
          <a:p>
            <a:pPr marL="914400" lvl="2" indent="0" eaLnBrk="1" hangingPunct="1">
              <a:buClr>
                <a:srgbClr val="0404DC"/>
              </a:buClr>
              <a:buFontTx/>
              <a:buNone/>
              <a:defRPr/>
            </a:pPr>
            <a:endParaRPr lang="en-US" sz="2200" dirty="0">
              <a:solidFill>
                <a:srgbClr val="99FF33"/>
              </a:solidFill>
              <a:ea typeface="ＭＳ Ｐゴシック" pitchFamily="-1" charset="-128"/>
            </a:endParaRPr>
          </a:p>
          <a:p>
            <a:pPr lvl="2" eaLnBrk="1" hangingPunct="1">
              <a:buClr>
                <a:srgbClr val="0404DC"/>
              </a:buClr>
              <a:buFont typeface="Wingdings" pitchFamily="2" charset="2"/>
              <a:buChar char="ú"/>
              <a:defRPr/>
            </a:pPr>
            <a:endParaRPr lang="en-US" sz="2200" dirty="0" smtClean="0">
              <a:solidFill>
                <a:srgbClr val="99FF33"/>
              </a:solidFill>
              <a:ea typeface="ＭＳ Ｐゴシック" pitchFamily="-1" charset="-128"/>
            </a:endParaRPr>
          </a:p>
        </p:txBody>
      </p:sp>
      <p:sp>
        <p:nvSpPr>
          <p:cNvPr id="6148"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8" name="Content Placeholder 3"/>
          <p:cNvGraphicFramePr>
            <a:graphicFrameLocks/>
          </p:cNvGraphicFramePr>
          <p:nvPr>
            <p:extLst>
              <p:ext uri="{D42A27DB-BD31-4B8C-83A1-F6EECF244321}">
                <p14:modId xmlns:p14="http://schemas.microsoft.com/office/powerpoint/2010/main" val="2009207224"/>
              </p:ext>
            </p:extLst>
          </p:nvPr>
        </p:nvGraphicFramePr>
        <p:xfrm>
          <a:off x="1057821" y="1600200"/>
          <a:ext cx="6952158" cy="4088703"/>
        </p:xfrm>
        <a:graphic>
          <a:graphicData uri="http://schemas.openxmlformats.org/drawingml/2006/table">
            <a:tbl>
              <a:tblPr firstRow="1" firstCol="1" lastRow="1" lastCol="1" bandRow="1" bandCol="1">
                <a:tableStyleId>{37CE84F3-28C3-443E-9E96-99CF82512B78}</a:tableStyleId>
              </a:tblPr>
              <a:tblGrid>
                <a:gridCol w="4648200"/>
                <a:gridCol w="1151979"/>
                <a:gridCol w="1151979"/>
              </a:tblGrid>
              <a:tr h="369075">
                <a:tc>
                  <a:txBody>
                    <a:bodyPr/>
                    <a:lstStyle/>
                    <a:p>
                      <a:pPr algn="just">
                        <a:lnSpc>
                          <a:spcPct val="115000"/>
                        </a:lnSpc>
                        <a:spcAft>
                          <a:spcPts val="0"/>
                        </a:spcAft>
                      </a:pPr>
                      <a:r>
                        <a:rPr lang="en-US" sz="1600" dirty="0" smtClean="0">
                          <a:effectLst/>
                        </a:rPr>
                        <a:t>Functionalities </a:t>
                      </a:r>
                      <a:r>
                        <a:rPr lang="en-US" sz="1600" dirty="0">
                          <a:effectLst/>
                        </a:rPr>
                        <a:t>used </a:t>
                      </a:r>
                      <a:r>
                        <a:rPr lang="en-US" sz="1600" dirty="0" smtClean="0">
                          <a:effectLst/>
                        </a:rPr>
                        <a:t>by Radiation Oncologists</a:t>
                      </a:r>
                      <a:endParaRPr lang="en-AU" sz="1600" b="0" dirty="0">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chemeClr val="tx1"/>
                          </a:solidFill>
                          <a:effectLst/>
                        </a:rPr>
                        <a:t>Hospital </a:t>
                      </a:r>
                      <a:r>
                        <a:rPr lang="en-US" sz="1600" b="1" dirty="0" smtClean="0">
                          <a:solidFill>
                            <a:schemeClr val="tx1"/>
                          </a:solidFill>
                          <a:effectLst/>
                        </a:rPr>
                        <a:t>A</a:t>
                      </a:r>
                    </a:p>
                    <a:p>
                      <a:pPr algn="ctr">
                        <a:lnSpc>
                          <a:spcPct val="115000"/>
                        </a:lnSpc>
                        <a:spcAft>
                          <a:spcPts val="0"/>
                        </a:spcAft>
                      </a:pPr>
                      <a:r>
                        <a:rPr lang="en-US" sz="1600" b="0" dirty="0" smtClean="0">
                          <a:solidFill>
                            <a:schemeClr val="tx1"/>
                          </a:solidFill>
                          <a:effectLst/>
                          <a:latin typeface="Gill Sans MT" pitchFamily="34" charset="0"/>
                          <a:ea typeface="Calibri"/>
                          <a:cs typeface="Arial" pitchFamily="34" charset="0"/>
                        </a:rPr>
                        <a:t>2007</a:t>
                      </a:r>
                      <a:endParaRPr lang="en-AU" sz="1600" b="0" dirty="0">
                        <a:solidFill>
                          <a:schemeClr val="tx1"/>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chemeClr val="tx1"/>
                          </a:solidFill>
                          <a:effectLst/>
                        </a:rPr>
                        <a:t>Hospital </a:t>
                      </a:r>
                      <a:r>
                        <a:rPr lang="en-US" sz="1600" dirty="0" smtClean="0">
                          <a:solidFill>
                            <a:schemeClr val="tx1"/>
                          </a:solidFill>
                          <a:effectLst/>
                        </a:rPr>
                        <a:t>B</a:t>
                      </a:r>
                    </a:p>
                    <a:p>
                      <a:pPr algn="ctr">
                        <a:lnSpc>
                          <a:spcPct val="115000"/>
                        </a:lnSpc>
                        <a:spcAft>
                          <a:spcPts val="0"/>
                        </a:spcAft>
                      </a:pPr>
                      <a:r>
                        <a:rPr lang="en-US" sz="1600" b="0" dirty="0" smtClean="0">
                          <a:solidFill>
                            <a:schemeClr val="tx1"/>
                          </a:solidFill>
                          <a:effectLst/>
                          <a:latin typeface="Gill Sans MT" pitchFamily="34" charset="0"/>
                          <a:ea typeface="Calibri"/>
                          <a:cs typeface="Arial" pitchFamily="34" charset="0"/>
                        </a:rPr>
                        <a:t>2007</a:t>
                      </a:r>
                      <a:endParaRPr lang="en-AU" sz="1600" b="0" dirty="0">
                        <a:solidFill>
                          <a:schemeClr val="tx1"/>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Patients </a:t>
                      </a:r>
                      <a:r>
                        <a:rPr lang="en-US" sz="1600" dirty="0">
                          <a:effectLst/>
                        </a:rPr>
                        <a:t>listed </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0000"/>
                          </a:solidFill>
                          <a:effectLst/>
                        </a:rPr>
                        <a:t>Yes</a:t>
                      </a:r>
                      <a:endParaRPr lang="en-AU" sz="1600" b="0"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a:effectLst/>
                        </a:rPr>
                        <a:t>Patients queued</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Patient </a:t>
                      </a:r>
                      <a:r>
                        <a:rPr lang="en-US" sz="1600" dirty="0">
                          <a:effectLst/>
                        </a:rPr>
                        <a:t>history and examination results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Electronic Radiation </a:t>
                      </a:r>
                      <a:r>
                        <a:rPr lang="en-US" sz="1600" dirty="0">
                          <a:effectLst/>
                        </a:rPr>
                        <a:t>prescription</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Electronic Approval </a:t>
                      </a:r>
                      <a:r>
                        <a:rPr lang="en-US" sz="1600" dirty="0">
                          <a:effectLst/>
                        </a:rPr>
                        <a:t>of </a:t>
                      </a:r>
                      <a:r>
                        <a:rPr lang="en-US" sz="1600" dirty="0" smtClean="0">
                          <a:effectLst/>
                        </a:rPr>
                        <a:t>prescription</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838">
                <a:tc>
                  <a:txBody>
                    <a:bodyPr/>
                    <a:lstStyle/>
                    <a:p>
                      <a:pPr algn="l">
                        <a:lnSpc>
                          <a:spcPct val="115000"/>
                        </a:lnSpc>
                        <a:spcAft>
                          <a:spcPts val="0"/>
                        </a:spcAft>
                      </a:pPr>
                      <a:r>
                        <a:rPr lang="en-US" sz="1600" dirty="0">
                          <a:effectLst/>
                        </a:rPr>
                        <a:t>Acute side effects recorded at weekly treatment </a:t>
                      </a:r>
                      <a:r>
                        <a:rPr lang="en-US" sz="1600" dirty="0" smtClean="0">
                          <a:effectLst/>
                        </a:rPr>
                        <a:t>review</a:t>
                      </a:r>
                    </a:p>
                    <a:p>
                      <a:pPr algn="l">
                        <a:lnSpc>
                          <a:spcPct val="115000"/>
                        </a:lnSpc>
                        <a:spcAft>
                          <a:spcPts val="0"/>
                        </a:spcAft>
                      </a:pPr>
                      <a:r>
                        <a:rPr lang="en-US" sz="1600" dirty="0" smtClean="0">
                          <a:effectLst/>
                        </a:rPr>
                        <a:t>(electronic RTOG assessments or notes)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l">
                        <a:lnSpc>
                          <a:spcPct val="115000"/>
                        </a:lnSpc>
                        <a:spcAft>
                          <a:spcPts val="0"/>
                        </a:spcAft>
                      </a:pPr>
                      <a:r>
                        <a:rPr lang="en-US" sz="1600" dirty="0">
                          <a:effectLst/>
                        </a:rPr>
                        <a:t>Disease outcome </a:t>
                      </a:r>
                      <a:r>
                        <a:rPr lang="en-US" sz="1600" dirty="0" smtClean="0">
                          <a:effectLst/>
                        </a:rPr>
                        <a:t>&amp; late </a:t>
                      </a:r>
                      <a:r>
                        <a:rPr lang="en-US" sz="1600" dirty="0">
                          <a:effectLst/>
                        </a:rPr>
                        <a:t>side effects recorded during follow </a:t>
                      </a:r>
                      <a:r>
                        <a:rPr lang="en-US" sz="1600" dirty="0" smtClean="0">
                          <a:effectLst/>
                        </a:rPr>
                        <a:t>up</a:t>
                      </a:r>
                    </a:p>
                    <a:p>
                      <a:pPr algn="l">
                        <a:lnSpc>
                          <a:spcPct val="115000"/>
                        </a:lnSpc>
                        <a:spcAft>
                          <a:spcPts val="0"/>
                        </a:spcAft>
                      </a:pPr>
                      <a:r>
                        <a:rPr lang="en-US" sz="1600" dirty="0" smtClean="0">
                          <a:effectLst/>
                        </a:rPr>
                        <a:t>(electronic RTOG assessments or notes)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600" b="1" dirty="0" smtClean="0">
                          <a:solidFill>
                            <a:srgbClr val="FFFF00"/>
                          </a:solidFill>
                          <a:effectLst/>
                          <a:latin typeface="+mn-lt"/>
                          <a:ea typeface="+mn-ea"/>
                          <a:cs typeface="+mn-cs"/>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792549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4579" name="Rectangle 3"/>
          <p:cNvSpPr>
            <a:spLocks noGrp="1" noChangeArrowheads="1"/>
          </p:cNvSpPr>
          <p:nvPr>
            <p:ph type="body" idx="1"/>
          </p:nvPr>
        </p:nvSpPr>
        <p:spPr>
          <a:xfrm>
            <a:off x="457200" y="762000"/>
            <a:ext cx="8229600" cy="5364163"/>
          </a:xfrm>
        </p:spPr>
        <p:txBody>
          <a:bodyPr/>
          <a:lstStyle/>
          <a:p>
            <a:pPr eaLnBrk="1" hangingPunct="1">
              <a:buFontTx/>
              <a:buBlip>
                <a:blip r:embed="rId3"/>
              </a:buBlip>
              <a:defRPr/>
            </a:pPr>
            <a:r>
              <a:rPr lang="en-GB" sz="2800" b="1" dirty="0" smtClean="0">
                <a:ea typeface="ＭＳ Ｐゴシック" pitchFamily="-1" charset="-128"/>
              </a:rPr>
              <a:t>Results updated: </a:t>
            </a:r>
            <a:endParaRPr lang="en-GB" sz="2400" dirty="0">
              <a:ea typeface="ＭＳ Ｐゴシック" pitchFamily="-1" charset="-128"/>
            </a:endParaRPr>
          </a:p>
          <a:p>
            <a:pPr marL="914400" lvl="2" indent="0" eaLnBrk="1" hangingPunct="1">
              <a:buClr>
                <a:srgbClr val="0404DC"/>
              </a:buClr>
              <a:buFontTx/>
              <a:buNone/>
              <a:defRPr/>
            </a:pPr>
            <a:endParaRPr lang="en-US" sz="2200" dirty="0">
              <a:solidFill>
                <a:srgbClr val="99FF33"/>
              </a:solidFill>
              <a:ea typeface="ＭＳ Ｐゴシック" pitchFamily="-1" charset="-128"/>
            </a:endParaRPr>
          </a:p>
          <a:p>
            <a:pPr lvl="2" eaLnBrk="1" hangingPunct="1">
              <a:buClr>
                <a:srgbClr val="0404DC"/>
              </a:buClr>
              <a:buFont typeface="Wingdings" pitchFamily="2" charset="2"/>
              <a:buChar char="ú"/>
              <a:defRPr/>
            </a:pPr>
            <a:endParaRPr lang="en-US" sz="2200" dirty="0" smtClean="0">
              <a:solidFill>
                <a:srgbClr val="99FF33"/>
              </a:solidFill>
              <a:ea typeface="ＭＳ Ｐゴシック" pitchFamily="-1" charset="-128"/>
            </a:endParaRPr>
          </a:p>
        </p:txBody>
      </p:sp>
      <p:sp>
        <p:nvSpPr>
          <p:cNvPr id="6148"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graphicFrame>
        <p:nvGraphicFramePr>
          <p:cNvPr id="8" name="Content Placeholder 3"/>
          <p:cNvGraphicFramePr>
            <a:graphicFrameLocks/>
          </p:cNvGraphicFramePr>
          <p:nvPr>
            <p:extLst>
              <p:ext uri="{D42A27DB-BD31-4B8C-83A1-F6EECF244321}">
                <p14:modId xmlns:p14="http://schemas.microsoft.com/office/powerpoint/2010/main" val="4067122675"/>
              </p:ext>
            </p:extLst>
          </p:nvPr>
        </p:nvGraphicFramePr>
        <p:xfrm>
          <a:off x="304800" y="1752600"/>
          <a:ext cx="8686799" cy="4088703"/>
        </p:xfrm>
        <a:graphic>
          <a:graphicData uri="http://schemas.openxmlformats.org/drawingml/2006/table">
            <a:tbl>
              <a:tblPr firstRow="1" firstCol="1" lastRow="1" lastCol="1" bandRow="1" bandCol="1">
                <a:tableStyleId>{37CE84F3-28C3-443E-9E96-99CF82512B78}</a:tableStyleId>
              </a:tblPr>
              <a:tblGrid>
                <a:gridCol w="4982391"/>
                <a:gridCol w="1282128"/>
                <a:gridCol w="1279281"/>
                <a:gridCol w="1142999"/>
              </a:tblGrid>
              <a:tr h="369075">
                <a:tc>
                  <a:txBody>
                    <a:bodyPr/>
                    <a:lstStyle/>
                    <a:p>
                      <a:pPr algn="just">
                        <a:lnSpc>
                          <a:spcPct val="115000"/>
                        </a:lnSpc>
                        <a:spcAft>
                          <a:spcPts val="0"/>
                        </a:spcAft>
                      </a:pPr>
                      <a:r>
                        <a:rPr lang="en-US" sz="1600" dirty="0" smtClean="0">
                          <a:effectLst/>
                        </a:rPr>
                        <a:t>Functionalities </a:t>
                      </a:r>
                      <a:r>
                        <a:rPr lang="en-US" sz="1600" dirty="0">
                          <a:effectLst/>
                        </a:rPr>
                        <a:t>used </a:t>
                      </a:r>
                      <a:r>
                        <a:rPr lang="en-US" sz="1600" dirty="0" smtClean="0">
                          <a:effectLst/>
                        </a:rPr>
                        <a:t>by Radiation Oncologists</a:t>
                      </a:r>
                      <a:endParaRPr lang="en-AU" sz="1600" b="0" dirty="0">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chemeClr val="tx1"/>
                          </a:solidFill>
                          <a:effectLst/>
                        </a:rPr>
                        <a:t>Hospital </a:t>
                      </a:r>
                      <a:r>
                        <a:rPr lang="en-US" sz="1600" b="1" dirty="0" smtClean="0">
                          <a:solidFill>
                            <a:schemeClr val="tx1"/>
                          </a:solidFill>
                          <a:effectLst/>
                        </a:rPr>
                        <a:t>A</a:t>
                      </a:r>
                    </a:p>
                    <a:p>
                      <a:pPr algn="ctr">
                        <a:lnSpc>
                          <a:spcPct val="115000"/>
                        </a:lnSpc>
                        <a:spcAft>
                          <a:spcPts val="0"/>
                        </a:spcAft>
                      </a:pPr>
                      <a:r>
                        <a:rPr lang="en-US" sz="1600" b="0" dirty="0" smtClean="0">
                          <a:solidFill>
                            <a:schemeClr val="tx1"/>
                          </a:solidFill>
                          <a:effectLst/>
                          <a:latin typeface="Gill Sans MT" pitchFamily="34" charset="0"/>
                          <a:ea typeface="Calibri"/>
                          <a:cs typeface="Arial" pitchFamily="34" charset="0"/>
                        </a:rPr>
                        <a:t>2007</a:t>
                      </a:r>
                      <a:endParaRPr lang="en-AU" sz="1600" b="0" dirty="0">
                        <a:solidFill>
                          <a:schemeClr val="tx1"/>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chemeClr val="tx1"/>
                          </a:solidFill>
                          <a:effectLst/>
                        </a:rPr>
                        <a:t>Hospital </a:t>
                      </a:r>
                      <a:r>
                        <a:rPr lang="en-US" sz="1600" dirty="0" smtClean="0">
                          <a:solidFill>
                            <a:schemeClr val="tx1"/>
                          </a:solidFill>
                          <a:effectLst/>
                        </a:rPr>
                        <a:t>B</a:t>
                      </a:r>
                    </a:p>
                    <a:p>
                      <a:pPr algn="ctr">
                        <a:lnSpc>
                          <a:spcPct val="115000"/>
                        </a:lnSpc>
                        <a:spcAft>
                          <a:spcPts val="0"/>
                        </a:spcAft>
                      </a:pPr>
                      <a:r>
                        <a:rPr lang="en-US" sz="1600" b="0" dirty="0" smtClean="0">
                          <a:solidFill>
                            <a:schemeClr val="tx1"/>
                          </a:solidFill>
                          <a:effectLst/>
                          <a:latin typeface="Gill Sans MT" pitchFamily="34" charset="0"/>
                          <a:ea typeface="Calibri"/>
                          <a:cs typeface="Arial" pitchFamily="34" charset="0"/>
                        </a:rPr>
                        <a:t>2007</a:t>
                      </a:r>
                      <a:endParaRPr lang="en-AU" sz="1600" b="0" dirty="0">
                        <a:solidFill>
                          <a:schemeClr val="tx1"/>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AU" sz="1600" b="1" dirty="0" smtClean="0">
                          <a:solidFill>
                            <a:schemeClr val="tx1"/>
                          </a:solidFill>
                          <a:effectLst/>
                          <a:latin typeface="+mn-lt"/>
                          <a:ea typeface="Calibri"/>
                          <a:cs typeface="Arial" pitchFamily="34" charset="0"/>
                        </a:rPr>
                        <a:t>Hospital B</a:t>
                      </a:r>
                    </a:p>
                    <a:p>
                      <a:pPr algn="ctr">
                        <a:lnSpc>
                          <a:spcPct val="115000"/>
                        </a:lnSpc>
                        <a:spcAft>
                          <a:spcPts val="0"/>
                        </a:spcAft>
                      </a:pPr>
                      <a:r>
                        <a:rPr lang="en-AU" sz="1600" b="0" dirty="0" smtClean="0">
                          <a:solidFill>
                            <a:schemeClr val="tx1"/>
                          </a:solidFill>
                          <a:effectLst/>
                          <a:latin typeface="+mn-lt"/>
                          <a:ea typeface="Calibri"/>
                          <a:cs typeface="Arial" pitchFamily="34" charset="0"/>
                        </a:rPr>
                        <a:t>2014</a:t>
                      </a:r>
                      <a:endParaRPr lang="en-AU" sz="1600" b="0" dirty="0">
                        <a:solidFill>
                          <a:schemeClr val="tx1"/>
                        </a:solidFill>
                        <a:effectLst/>
                        <a:latin typeface="+mn-lt"/>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Patients </a:t>
                      </a:r>
                      <a:r>
                        <a:rPr lang="en-US" sz="1600" dirty="0">
                          <a:effectLst/>
                        </a:rPr>
                        <a:t>listed </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600" dirty="0" smtClean="0">
                          <a:solidFill>
                            <a:srgbClr val="FF0000"/>
                          </a:solidFill>
                          <a:effectLst/>
                        </a:rPr>
                        <a:t>Yes</a:t>
                      </a:r>
                      <a:endParaRPr lang="en-AU" sz="1600" b="0" dirty="0" smtClean="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a:effectLst/>
                        </a:rPr>
                        <a:t>Patients queued</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FF00"/>
                          </a:solidFill>
                          <a:effectLst/>
                        </a:rPr>
                        <a:t>No</a:t>
                      </a:r>
                      <a:endParaRPr lang="en-AU" sz="1600" b="1"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2779"/>
                    </a:solidFill>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Patient </a:t>
                      </a:r>
                      <a:r>
                        <a:rPr lang="en-US" sz="1600" dirty="0">
                          <a:effectLst/>
                        </a:rPr>
                        <a:t>history and examination results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FF00"/>
                          </a:solidFill>
                          <a:effectLst/>
                        </a:rPr>
                        <a:t>No</a:t>
                      </a:r>
                      <a:endParaRPr lang="en-AU" sz="1600" b="1"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Electronic Radiation </a:t>
                      </a:r>
                      <a:r>
                        <a:rPr lang="en-US" sz="1600" dirty="0">
                          <a:effectLst/>
                        </a:rPr>
                        <a:t>prescription</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FF00"/>
                          </a:solidFill>
                          <a:effectLst/>
                        </a:rPr>
                        <a:t>No</a:t>
                      </a:r>
                      <a:endParaRPr lang="en-AU" sz="1600" b="1"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2779"/>
                    </a:solidFill>
                  </a:tcPr>
                </a:tc>
                <a:tc>
                  <a:txBody>
                    <a:bodyPr/>
                    <a:lstStyle/>
                    <a:p>
                      <a:pPr algn="ctr">
                        <a:lnSpc>
                          <a:spcPct val="115000"/>
                        </a:lnSpc>
                        <a:spcAft>
                          <a:spcPts val="0"/>
                        </a:spcAft>
                      </a:pPr>
                      <a:r>
                        <a:rPr lang="en-US" sz="1600" dirty="0" smtClean="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75">
                <a:tc>
                  <a:txBody>
                    <a:bodyPr/>
                    <a:lstStyle/>
                    <a:p>
                      <a:pPr algn="l">
                        <a:lnSpc>
                          <a:spcPct val="115000"/>
                        </a:lnSpc>
                        <a:spcAft>
                          <a:spcPts val="0"/>
                        </a:spcAft>
                      </a:pPr>
                      <a:r>
                        <a:rPr lang="en-US" sz="1600" dirty="0" smtClean="0">
                          <a:effectLst/>
                        </a:rPr>
                        <a:t>Electronic Approval </a:t>
                      </a:r>
                      <a:r>
                        <a:rPr lang="en-US" sz="1600" dirty="0">
                          <a:effectLst/>
                        </a:rPr>
                        <a:t>of </a:t>
                      </a:r>
                      <a:r>
                        <a:rPr lang="en-US" sz="1600" dirty="0" smtClean="0">
                          <a:effectLst/>
                        </a:rPr>
                        <a:t>prescription</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FF00"/>
                          </a:solidFill>
                          <a:effectLst/>
                        </a:rPr>
                        <a:t>No</a:t>
                      </a:r>
                      <a:endParaRPr lang="en-AU" sz="1600" b="1"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838">
                <a:tc>
                  <a:txBody>
                    <a:bodyPr/>
                    <a:lstStyle/>
                    <a:p>
                      <a:pPr algn="l">
                        <a:lnSpc>
                          <a:spcPct val="115000"/>
                        </a:lnSpc>
                        <a:spcAft>
                          <a:spcPts val="0"/>
                        </a:spcAft>
                      </a:pPr>
                      <a:r>
                        <a:rPr lang="en-US" sz="1600" dirty="0">
                          <a:effectLst/>
                        </a:rPr>
                        <a:t>Acute side effects recorded at weekly treatment </a:t>
                      </a:r>
                      <a:r>
                        <a:rPr lang="en-US" sz="1600" dirty="0" smtClean="0">
                          <a:effectLst/>
                        </a:rPr>
                        <a:t>review</a:t>
                      </a:r>
                    </a:p>
                    <a:p>
                      <a:pPr algn="l">
                        <a:lnSpc>
                          <a:spcPct val="115000"/>
                        </a:lnSpc>
                        <a:spcAft>
                          <a:spcPts val="0"/>
                        </a:spcAft>
                      </a:pPr>
                      <a:r>
                        <a:rPr lang="en-US" sz="1600" dirty="0" smtClean="0">
                          <a:effectLst/>
                        </a:rPr>
                        <a:t>(electronic RTOG assessments or notes)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FFFF00"/>
                          </a:solidFill>
                          <a:effectLst/>
                        </a:rPr>
                        <a:t>No</a:t>
                      </a:r>
                      <a:endParaRPr lang="en-AU" sz="1600" b="1"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2779"/>
                    </a:solidFill>
                  </a:tcPr>
                </a:tc>
                <a:tc>
                  <a:txBody>
                    <a:bodyPr/>
                    <a:lstStyle/>
                    <a:p>
                      <a:pPr algn="ctr">
                        <a:lnSpc>
                          <a:spcPct val="115000"/>
                        </a:lnSpc>
                        <a:spcAft>
                          <a:spcPts val="0"/>
                        </a:spcAft>
                      </a:pPr>
                      <a:r>
                        <a:rPr lang="en-US" sz="1600" dirty="0">
                          <a:solidFill>
                            <a:srgbClr val="FFFF00"/>
                          </a:solidFill>
                          <a:effectLst/>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pPr algn="l">
                        <a:lnSpc>
                          <a:spcPct val="115000"/>
                        </a:lnSpc>
                        <a:spcAft>
                          <a:spcPts val="0"/>
                        </a:spcAft>
                      </a:pPr>
                      <a:r>
                        <a:rPr lang="en-US" sz="1600" dirty="0">
                          <a:effectLst/>
                        </a:rPr>
                        <a:t>Disease outcome </a:t>
                      </a:r>
                      <a:r>
                        <a:rPr lang="en-US" sz="1600" dirty="0" smtClean="0">
                          <a:effectLst/>
                        </a:rPr>
                        <a:t>&amp; late </a:t>
                      </a:r>
                      <a:r>
                        <a:rPr lang="en-US" sz="1600" dirty="0">
                          <a:effectLst/>
                        </a:rPr>
                        <a:t>side effects recorded during follow </a:t>
                      </a:r>
                      <a:r>
                        <a:rPr lang="en-US" sz="1600" dirty="0" smtClean="0">
                          <a:effectLst/>
                        </a:rPr>
                        <a:t>up</a:t>
                      </a:r>
                    </a:p>
                    <a:p>
                      <a:pPr algn="l">
                        <a:lnSpc>
                          <a:spcPct val="115000"/>
                        </a:lnSpc>
                        <a:spcAft>
                          <a:spcPts val="0"/>
                        </a:spcAft>
                      </a:pPr>
                      <a:r>
                        <a:rPr lang="en-US" sz="1600" dirty="0" smtClean="0">
                          <a:effectLst/>
                        </a:rPr>
                        <a:t>(electronic RTOG assessments or notes)</a:t>
                      </a:r>
                      <a:endParaRPr lang="en-AU" sz="1600" b="0" dirty="0">
                        <a:solidFill>
                          <a:schemeClr val="bg1"/>
                        </a:solidFill>
                        <a:effectLst/>
                        <a:latin typeface="Gill Sans MT"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600" b="1" dirty="0">
                          <a:solidFill>
                            <a:srgbClr val="FF0000"/>
                          </a:solidFill>
                          <a:effectLst/>
                        </a:rPr>
                        <a:t>Yes</a:t>
                      </a:r>
                      <a:endParaRPr lang="en-AU" sz="1600" b="1" dirty="0">
                        <a:solidFill>
                          <a:srgbClr val="FF00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600" b="1" dirty="0" smtClean="0">
                          <a:solidFill>
                            <a:srgbClr val="FFFF00"/>
                          </a:solidFill>
                          <a:effectLst/>
                          <a:latin typeface="+mn-lt"/>
                          <a:ea typeface="+mn-ea"/>
                          <a:cs typeface="+mn-cs"/>
                        </a:rPr>
                        <a:t>No</a:t>
                      </a:r>
                      <a:endParaRPr lang="en-AU" sz="1600" b="1"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lnSpc>
                          <a:spcPct val="115000"/>
                        </a:lnSpc>
                        <a:spcAft>
                          <a:spcPts val="0"/>
                        </a:spcAft>
                      </a:pPr>
                      <a:r>
                        <a:rPr lang="en-US" sz="1600" b="1" dirty="0" smtClean="0">
                          <a:solidFill>
                            <a:srgbClr val="FFFF00"/>
                          </a:solidFill>
                          <a:effectLst/>
                          <a:latin typeface="+mn-lt"/>
                          <a:ea typeface="+mn-ea"/>
                          <a:cs typeface="+mn-cs"/>
                        </a:rPr>
                        <a:t>No</a:t>
                      </a:r>
                      <a:endParaRPr lang="en-AU" sz="1600" b="0" dirty="0">
                        <a:solidFill>
                          <a:srgbClr val="FFFF00"/>
                        </a:solidFill>
                        <a:effectLst/>
                        <a:latin typeface="Gill Sans MT"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4037239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Results</a:t>
            </a:r>
          </a:p>
        </p:txBody>
      </p:sp>
      <p:sp>
        <p:nvSpPr>
          <p:cNvPr id="24579" name="Rectangle 3"/>
          <p:cNvSpPr>
            <a:spLocks noGrp="1" noChangeArrowheads="1"/>
          </p:cNvSpPr>
          <p:nvPr>
            <p:ph type="body" idx="1"/>
          </p:nvPr>
        </p:nvSpPr>
        <p:spPr>
          <a:xfrm>
            <a:off x="457200" y="762000"/>
            <a:ext cx="8229600" cy="5364163"/>
          </a:xfrm>
        </p:spPr>
        <p:txBody>
          <a:bodyPr/>
          <a:lstStyle/>
          <a:p>
            <a:pPr eaLnBrk="1" hangingPunct="1">
              <a:buFontTx/>
              <a:buBlip>
                <a:blip r:embed="rId3"/>
              </a:buBlip>
              <a:defRPr/>
            </a:pPr>
            <a:r>
              <a:rPr lang="en-GB" sz="2800" b="1" dirty="0" smtClean="0">
                <a:ea typeface="ＭＳ Ｐゴシック" pitchFamily="-1" charset="-128"/>
              </a:rPr>
              <a:t>Results updated: </a:t>
            </a:r>
            <a:endParaRPr lang="en-GB" sz="2400" dirty="0">
              <a:ea typeface="ＭＳ Ｐゴシック" pitchFamily="-1" charset="-128"/>
            </a:endParaRPr>
          </a:p>
          <a:p>
            <a:pPr marL="914400" lvl="2" indent="0" eaLnBrk="1" hangingPunct="1">
              <a:buClr>
                <a:srgbClr val="0404DC"/>
              </a:buClr>
              <a:buFontTx/>
              <a:buNone/>
              <a:defRPr/>
            </a:pPr>
            <a:endParaRPr lang="en-US" sz="2200" dirty="0">
              <a:solidFill>
                <a:srgbClr val="99FF33"/>
              </a:solidFill>
              <a:ea typeface="ＭＳ Ｐゴシック" pitchFamily="-1" charset="-128"/>
            </a:endParaRPr>
          </a:p>
          <a:p>
            <a:pPr lvl="1" eaLnBrk="1" hangingPunct="1">
              <a:buClr>
                <a:srgbClr val="0404DC"/>
              </a:buClr>
              <a:buFont typeface="Wingdings" pitchFamily="2" charset="2"/>
              <a:buChar char="§"/>
            </a:pPr>
            <a:r>
              <a:rPr lang="en-AU" sz="2400" dirty="0" smtClean="0">
                <a:solidFill>
                  <a:srgbClr val="FFFFFF"/>
                </a:solidFill>
                <a:ea typeface="ＭＳ Ｐゴシック" pitchFamily="-1" charset="-128"/>
              </a:rPr>
              <a:t>Hospital B acquires a new head of department</a:t>
            </a:r>
          </a:p>
          <a:p>
            <a:pPr lvl="2" eaLnBrk="1" hangingPunct="1">
              <a:buClr>
                <a:srgbClr val="0404DC"/>
              </a:buClr>
              <a:buFont typeface="Wingdings" pitchFamily="2" charset="2"/>
              <a:buChar char="§"/>
            </a:pPr>
            <a:r>
              <a:rPr lang="en-AU" dirty="0" smtClean="0">
                <a:solidFill>
                  <a:srgbClr val="FFFFFF"/>
                </a:solidFill>
                <a:ea typeface="ＭＳ Ｐゴシック" pitchFamily="-1" charset="-128"/>
              </a:rPr>
              <a:t>Leadership and aim of implementation to be paperless</a:t>
            </a:r>
          </a:p>
          <a:p>
            <a:pPr lvl="2" eaLnBrk="1" hangingPunct="1">
              <a:buClr>
                <a:srgbClr val="0404DC"/>
              </a:buClr>
              <a:buFont typeface="Wingdings" pitchFamily="2" charset="2"/>
              <a:buChar char="§"/>
            </a:pPr>
            <a:r>
              <a:rPr lang="en-AU" dirty="0" smtClean="0">
                <a:solidFill>
                  <a:srgbClr val="FFFFFF"/>
                </a:solidFill>
                <a:ea typeface="ＭＳ Ｐゴシック" pitchFamily="-1" charset="-128"/>
              </a:rPr>
              <a:t>Training</a:t>
            </a:r>
          </a:p>
          <a:p>
            <a:pPr lvl="2" eaLnBrk="1" hangingPunct="1">
              <a:buClr>
                <a:srgbClr val="0404DC"/>
              </a:buClr>
              <a:buFont typeface="Wingdings" pitchFamily="2" charset="2"/>
              <a:buChar char="§"/>
            </a:pPr>
            <a:r>
              <a:rPr lang="en-AU" dirty="0" smtClean="0">
                <a:solidFill>
                  <a:srgbClr val="FFFFFF"/>
                </a:solidFill>
                <a:ea typeface="ＭＳ Ｐゴシック" pitchFamily="-1" charset="-128"/>
              </a:rPr>
              <a:t>User support</a:t>
            </a:r>
          </a:p>
          <a:p>
            <a:pPr lvl="2" eaLnBrk="1" hangingPunct="1">
              <a:buClr>
                <a:srgbClr val="0404DC"/>
              </a:buClr>
              <a:buFont typeface="Wingdings" pitchFamily="2" charset="2"/>
              <a:buChar char="§"/>
            </a:pPr>
            <a:r>
              <a:rPr lang="en-AU" dirty="0" smtClean="0">
                <a:solidFill>
                  <a:srgbClr val="FFFFFF"/>
                </a:solidFill>
                <a:ea typeface="ＭＳ Ｐゴシック" pitchFamily="-1" charset="-128"/>
              </a:rPr>
              <a:t>Increased usage by multidisciplinary team</a:t>
            </a:r>
          </a:p>
          <a:p>
            <a:pPr lvl="2" eaLnBrk="1" hangingPunct="1">
              <a:buClr>
                <a:srgbClr val="0404DC"/>
              </a:buClr>
              <a:buFont typeface="Wingdings" pitchFamily="2" charset="2"/>
              <a:buChar char="§"/>
            </a:pPr>
            <a:r>
              <a:rPr lang="en-AU" dirty="0" smtClean="0">
                <a:solidFill>
                  <a:srgbClr val="FFFFFF"/>
                </a:solidFill>
                <a:ea typeface="ＭＳ Ｐゴシック" pitchFamily="-1" charset="-128"/>
              </a:rPr>
              <a:t>Obstacles more easily overcome</a:t>
            </a:r>
          </a:p>
          <a:p>
            <a:pPr lvl="2" eaLnBrk="1" hangingPunct="1">
              <a:buClr>
                <a:srgbClr val="0404DC"/>
              </a:buClr>
              <a:buFont typeface="Wingdings" pitchFamily="2" charset="2"/>
              <a:buChar char="§"/>
            </a:pPr>
            <a:endParaRPr lang="en-AU" dirty="0" smtClean="0">
              <a:solidFill>
                <a:srgbClr val="FFFFFF"/>
              </a:solidFill>
              <a:ea typeface="ＭＳ Ｐゴシック" pitchFamily="-1" charset="-128"/>
            </a:endParaRPr>
          </a:p>
          <a:p>
            <a:pPr lvl="2" eaLnBrk="1" hangingPunct="1">
              <a:buClr>
                <a:srgbClr val="0404DC"/>
              </a:buClr>
              <a:buFont typeface="Wingdings" pitchFamily="2" charset="2"/>
              <a:buChar char="ú"/>
              <a:defRPr/>
            </a:pPr>
            <a:endParaRPr lang="en-US" sz="2200" dirty="0" smtClean="0">
              <a:solidFill>
                <a:srgbClr val="99FF33"/>
              </a:solidFill>
              <a:ea typeface="ＭＳ Ｐゴシック" pitchFamily="-1" charset="-128"/>
            </a:endParaRPr>
          </a:p>
        </p:txBody>
      </p:sp>
      <p:sp>
        <p:nvSpPr>
          <p:cNvPr id="6148"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extLst>
      <p:ext uri="{BB962C8B-B14F-4D97-AF65-F5344CB8AC3E}">
        <p14:creationId xmlns:p14="http://schemas.microsoft.com/office/powerpoint/2010/main" val="21935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Conclusion</a:t>
            </a:r>
          </a:p>
        </p:txBody>
      </p:sp>
      <p:sp>
        <p:nvSpPr>
          <p:cNvPr id="15363"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pPr>
            <a:r>
              <a:rPr lang="en-GB" sz="2800" b="1" dirty="0" smtClean="0">
                <a:ea typeface="ＭＳ Ｐゴシック" pitchFamily="-1" charset="-128"/>
              </a:rPr>
              <a:t>Conclusion:</a:t>
            </a:r>
          </a:p>
          <a:p>
            <a:pPr lvl="1" eaLnBrk="1" hangingPunct="1">
              <a:buClr>
                <a:srgbClr val="0404DC"/>
              </a:buClr>
              <a:buFontTx/>
              <a:buNone/>
            </a:pPr>
            <a:endParaRPr lang="en-US" sz="2400" dirty="0" smtClean="0">
              <a:ea typeface="ＭＳ Ｐゴシック" pitchFamily="-1" charset="-128"/>
            </a:endParaRPr>
          </a:p>
          <a:p>
            <a:pPr lvl="1" eaLnBrk="1" hangingPunct="1">
              <a:buClr>
                <a:srgbClr val="0404DC"/>
              </a:buClr>
              <a:buFont typeface="Wingdings" pitchFamily="2" charset="2"/>
              <a:buChar char="§"/>
            </a:pPr>
            <a:r>
              <a:rPr lang="en-AU" sz="2400" dirty="0" smtClean="0">
                <a:ea typeface="ＭＳ Ｐゴシック" pitchFamily="-1" charset="-128"/>
              </a:rPr>
              <a:t>OIS has changed work practice </a:t>
            </a:r>
          </a:p>
          <a:p>
            <a:pPr lvl="2" eaLnBrk="1" hangingPunct="1">
              <a:buClr>
                <a:srgbClr val="0404DC"/>
              </a:buClr>
              <a:buFont typeface="Wingdings" pitchFamily="2" charset="2"/>
              <a:buChar char="§"/>
            </a:pPr>
            <a:r>
              <a:rPr lang="en-AU" sz="2200" dirty="0" smtClean="0">
                <a:ea typeface="ＭＳ Ｐゴシック" pitchFamily="-1" charset="-128"/>
              </a:rPr>
              <a:t>easier to use and safer than the paper-based system</a:t>
            </a:r>
          </a:p>
          <a:p>
            <a:pPr marL="722313" lvl="2" indent="-279400" eaLnBrk="1" hangingPunct="1">
              <a:buClr>
                <a:srgbClr val="0404DC"/>
              </a:buClr>
              <a:buFont typeface="Wingdings" panose="05000000000000000000" pitchFamily="2" charset="2"/>
              <a:buChar char="§"/>
            </a:pPr>
            <a:r>
              <a:rPr lang="en-AU" dirty="0" smtClean="0">
                <a:ea typeface="ＭＳ Ｐゴシック" pitchFamily="-1" charset="-128"/>
              </a:rPr>
              <a:t>Supports previous literature - </a:t>
            </a:r>
            <a:r>
              <a:rPr lang="en-AU" dirty="0">
                <a:ea typeface="ＭＳ Ｐゴシック" pitchFamily="-1" charset="-128"/>
              </a:rPr>
              <a:t>positive user attitudes, leadership, training/ user </a:t>
            </a:r>
            <a:r>
              <a:rPr lang="en-AU" dirty="0" smtClean="0">
                <a:ea typeface="ＭＳ Ｐゴシック" pitchFamily="-1" charset="-128"/>
              </a:rPr>
              <a:t>support</a:t>
            </a:r>
          </a:p>
          <a:p>
            <a:pPr marL="722313" lvl="2" indent="-279400" eaLnBrk="1" hangingPunct="1">
              <a:buClr>
                <a:srgbClr val="0404DC"/>
              </a:buClr>
              <a:buFont typeface="Wingdings" panose="05000000000000000000" pitchFamily="2" charset="2"/>
              <a:buChar char="§"/>
            </a:pPr>
            <a:r>
              <a:rPr lang="en-AU" sz="2400" dirty="0" smtClean="0">
                <a:ea typeface="ＭＳ Ｐゴシック" pitchFamily="-1" charset="-128"/>
              </a:rPr>
              <a:t>Critical factors for success in this case study</a:t>
            </a:r>
          </a:p>
          <a:p>
            <a:pPr lvl="2" eaLnBrk="1" hangingPunct="1">
              <a:buClr>
                <a:srgbClr val="0404DC"/>
              </a:buClr>
              <a:buFont typeface="Wingdings" pitchFamily="2" charset="2"/>
              <a:buChar char="§"/>
            </a:pPr>
            <a:r>
              <a:rPr lang="en-AU" sz="2200" dirty="0" smtClean="0">
                <a:ea typeface="ＭＳ Ｐゴシック" pitchFamily="-1" charset="-128"/>
              </a:rPr>
              <a:t>Strong clinical leadership within the department</a:t>
            </a:r>
          </a:p>
          <a:p>
            <a:pPr lvl="2" eaLnBrk="1" hangingPunct="1">
              <a:buClr>
                <a:srgbClr val="0404DC"/>
              </a:buClr>
              <a:buFont typeface="Wingdings" pitchFamily="2" charset="2"/>
              <a:buChar char="§"/>
            </a:pPr>
            <a:r>
              <a:rPr lang="en-AU" sz="2200" dirty="0" smtClean="0">
                <a:ea typeface="ＭＳ Ｐゴシック" pitchFamily="-1" charset="-128"/>
              </a:rPr>
              <a:t>Clear vision prior to implementation</a:t>
            </a:r>
          </a:p>
          <a:p>
            <a:pPr lvl="1" eaLnBrk="1" hangingPunct="1">
              <a:buClr>
                <a:srgbClr val="0404DC"/>
              </a:buClr>
              <a:buFont typeface="Wingdings" pitchFamily="2" charset="2"/>
              <a:buChar char="§"/>
            </a:pPr>
            <a:r>
              <a:rPr lang="en-AU" sz="2400" dirty="0" smtClean="0">
                <a:ea typeface="ＭＳ Ｐゴシック" pitchFamily="-1" charset="-128"/>
              </a:rPr>
              <a:t>Advantages in health care delivery </a:t>
            </a:r>
          </a:p>
          <a:p>
            <a:pPr lvl="2" eaLnBrk="1" hangingPunct="1">
              <a:buClr>
                <a:srgbClr val="0404DC"/>
              </a:buClr>
              <a:buFont typeface="Wingdings" pitchFamily="2" charset="2"/>
              <a:buChar char="§"/>
            </a:pPr>
            <a:r>
              <a:rPr lang="en-AU" sz="2200" dirty="0" smtClean="0">
                <a:ea typeface="ＭＳ Ｐゴシック" pitchFamily="-1" charset="-128"/>
              </a:rPr>
              <a:t>Timeliness of data and benefits through the organization of data most appreciated</a:t>
            </a:r>
          </a:p>
          <a:p>
            <a:pPr lvl="1" eaLnBrk="1" hangingPunct="1">
              <a:buClr>
                <a:srgbClr val="0404DC"/>
              </a:buClr>
              <a:buFont typeface="Wingdings" pitchFamily="2" charset="2"/>
              <a:buChar char="§"/>
            </a:pPr>
            <a:endParaRPr lang="en-US" sz="2400" dirty="0" smtClean="0">
              <a:ea typeface="ＭＳ Ｐゴシック" pitchFamily="-1" charset="-128"/>
            </a:endParaRPr>
          </a:p>
        </p:txBody>
      </p:sp>
      <p:sp>
        <p:nvSpPr>
          <p:cNvPr id="15364"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182562"/>
          </a:xfrm>
        </p:spPr>
        <p:txBody>
          <a:bodyPr/>
          <a:lstStyle/>
          <a:p>
            <a:pPr algn="r" eaLnBrk="1" hangingPunct="1"/>
            <a:endParaRPr lang="en-US" sz="1200" b="1" dirty="0" smtClean="0">
              <a:solidFill>
                <a:schemeClr val="tx1"/>
              </a:solidFill>
              <a:ea typeface="ＭＳ Ｐゴシック" pitchFamily="-1" charset="-128"/>
            </a:endParaRPr>
          </a:p>
        </p:txBody>
      </p:sp>
      <p:sp>
        <p:nvSpPr>
          <p:cNvPr id="15363" name="Rectangle 3"/>
          <p:cNvSpPr>
            <a:spLocks noGrp="1" noChangeArrowheads="1"/>
          </p:cNvSpPr>
          <p:nvPr>
            <p:ph type="body" idx="1"/>
          </p:nvPr>
        </p:nvSpPr>
        <p:spPr>
          <a:xfrm>
            <a:off x="457200" y="762000"/>
            <a:ext cx="8229600" cy="5791200"/>
          </a:xfrm>
        </p:spPr>
        <p:txBody>
          <a:bodyPr/>
          <a:lstStyle/>
          <a:p>
            <a:pPr eaLnBrk="1" hangingPunct="1">
              <a:buFontTx/>
              <a:buBlip>
                <a:blip r:embed="rId2"/>
              </a:buBlip>
            </a:pPr>
            <a:r>
              <a:rPr lang="en-GB" sz="2800" b="1" dirty="0" smtClean="0">
                <a:ea typeface="ＭＳ Ｐゴシック" pitchFamily="-1" charset="-128"/>
              </a:rPr>
              <a:t>Key points:</a:t>
            </a:r>
          </a:p>
          <a:p>
            <a:pPr lvl="0"/>
            <a:endParaRPr lang="en-AU" sz="2800" dirty="0" smtClean="0"/>
          </a:p>
          <a:p>
            <a:pPr lvl="1">
              <a:buClr>
                <a:srgbClr val="0404DC"/>
              </a:buClr>
              <a:buFont typeface="Wingdings" panose="05000000000000000000" pitchFamily="2" charset="2"/>
              <a:buChar char="§"/>
            </a:pPr>
            <a:r>
              <a:rPr lang="en-AU" sz="2400" dirty="0" smtClean="0"/>
              <a:t>OIS implementation is a culture </a:t>
            </a:r>
            <a:r>
              <a:rPr lang="en-AU" sz="2400" dirty="0"/>
              <a:t>change in the workplace</a:t>
            </a:r>
          </a:p>
          <a:p>
            <a:pPr lvl="1">
              <a:buClr>
                <a:srgbClr val="0404DC"/>
              </a:buClr>
              <a:buFont typeface="Wingdings" panose="05000000000000000000" pitchFamily="2" charset="2"/>
              <a:buChar char="§"/>
            </a:pPr>
            <a:r>
              <a:rPr lang="en-AU" sz="2400" dirty="0"/>
              <a:t>Don’t need IT expertise to </a:t>
            </a:r>
            <a:r>
              <a:rPr lang="en-AU" sz="2400" dirty="0" smtClean="0"/>
              <a:t>implement the information </a:t>
            </a:r>
            <a:r>
              <a:rPr lang="en-AU" sz="2400" smtClean="0"/>
              <a:t>systems side, </a:t>
            </a:r>
            <a:r>
              <a:rPr lang="en-AU" sz="2400" dirty="0"/>
              <a:t>project management skills are desirable</a:t>
            </a:r>
          </a:p>
          <a:p>
            <a:pPr lvl="1">
              <a:buClr>
                <a:srgbClr val="0404DC"/>
              </a:buClr>
              <a:buFont typeface="Wingdings" panose="05000000000000000000" pitchFamily="2" charset="2"/>
              <a:buChar char="§"/>
            </a:pPr>
            <a:r>
              <a:rPr lang="en-AU" sz="2400" dirty="0"/>
              <a:t>Clinical leadership essential</a:t>
            </a:r>
          </a:p>
          <a:p>
            <a:pPr lvl="1">
              <a:buClr>
                <a:srgbClr val="0404DC"/>
              </a:buClr>
              <a:buFont typeface="Wingdings" panose="05000000000000000000" pitchFamily="2" charset="2"/>
              <a:buChar char="§"/>
            </a:pPr>
            <a:r>
              <a:rPr lang="en-AU" sz="2400" dirty="0"/>
              <a:t>Implement slow and </a:t>
            </a:r>
            <a:r>
              <a:rPr lang="en-AU" sz="2400" dirty="0" smtClean="0"/>
              <a:t>steady seems to more effective</a:t>
            </a:r>
            <a:endParaRPr lang="en-AU" sz="2400" dirty="0"/>
          </a:p>
          <a:p>
            <a:pPr lvl="1">
              <a:buClr>
                <a:srgbClr val="0404DC"/>
              </a:buClr>
              <a:buFont typeface="Wingdings" panose="05000000000000000000" pitchFamily="2" charset="2"/>
              <a:buChar char="§"/>
            </a:pPr>
            <a:r>
              <a:rPr lang="en-AU" sz="2400" dirty="0"/>
              <a:t>Obstacles to implementation are common (resistance to </a:t>
            </a:r>
            <a:r>
              <a:rPr lang="en-AU" sz="2400" dirty="0" smtClean="0"/>
              <a:t>change, getting everyone on board)</a:t>
            </a:r>
            <a:endParaRPr lang="en-AU" sz="2400" dirty="0"/>
          </a:p>
          <a:p>
            <a:pPr lvl="1">
              <a:buClr>
                <a:srgbClr val="0404DC"/>
              </a:buClr>
              <a:buFont typeface="Wingdings" panose="05000000000000000000" pitchFamily="2" charset="2"/>
              <a:buChar char="§"/>
            </a:pPr>
            <a:r>
              <a:rPr lang="en-AU" sz="2400" dirty="0"/>
              <a:t>Advantages of </a:t>
            </a:r>
            <a:r>
              <a:rPr lang="en-AU" sz="2400" dirty="0" smtClean="0"/>
              <a:t>having an oncology information </a:t>
            </a:r>
            <a:r>
              <a:rPr lang="en-AU" sz="2400" dirty="0"/>
              <a:t>system outnumber the </a:t>
            </a:r>
            <a:r>
              <a:rPr lang="en-AU" sz="2400" dirty="0" smtClean="0"/>
              <a:t>disadvantages</a:t>
            </a:r>
            <a:endParaRPr lang="en-AU" sz="2400" dirty="0"/>
          </a:p>
          <a:p>
            <a:pPr marL="0" indent="0" eaLnBrk="1" hangingPunct="1">
              <a:buClr>
                <a:srgbClr val="0404DC"/>
              </a:buClr>
              <a:buNone/>
            </a:pPr>
            <a:endParaRPr lang="en-GB" sz="2800" b="1" dirty="0" smtClean="0">
              <a:ea typeface="ＭＳ Ｐゴシック" pitchFamily="-1" charset="-128"/>
            </a:endParaRPr>
          </a:p>
          <a:p>
            <a:pPr lvl="1" eaLnBrk="1" hangingPunct="1">
              <a:buClr>
                <a:srgbClr val="0404DC"/>
              </a:buClr>
              <a:buFontTx/>
              <a:buNone/>
            </a:pPr>
            <a:endParaRPr lang="en-US" sz="2400" dirty="0" smtClean="0">
              <a:ea typeface="ＭＳ Ｐゴシック" pitchFamily="-1" charset="-128"/>
            </a:endParaRPr>
          </a:p>
          <a:p>
            <a:pPr lvl="1" eaLnBrk="1" hangingPunct="1">
              <a:buClr>
                <a:srgbClr val="0404DC"/>
              </a:buClr>
              <a:buFont typeface="Wingdings" pitchFamily="2" charset="2"/>
              <a:buChar char="§"/>
            </a:pPr>
            <a:endParaRPr lang="en-US" sz="2400" dirty="0" smtClean="0">
              <a:ea typeface="ＭＳ Ｐゴシック" pitchFamily="-1" charset="-128"/>
            </a:endParaRPr>
          </a:p>
        </p:txBody>
      </p:sp>
      <p:sp>
        <p:nvSpPr>
          <p:cNvPr id="15364"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solidFill>
                <a:srgbClr val="FFFFFF"/>
              </a:solidFill>
            </a:endParaRPr>
          </a:p>
        </p:txBody>
      </p:sp>
    </p:spTree>
    <p:extLst>
      <p:ext uri="{BB962C8B-B14F-4D97-AF65-F5344CB8AC3E}">
        <p14:creationId xmlns:p14="http://schemas.microsoft.com/office/powerpoint/2010/main" val="14008830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Acknowledgements</a:t>
            </a:r>
          </a:p>
        </p:txBody>
      </p:sp>
      <p:sp>
        <p:nvSpPr>
          <p:cNvPr id="15363"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pPr>
            <a:r>
              <a:rPr lang="en-GB" sz="2800" b="1" dirty="0" smtClean="0">
                <a:ea typeface="ＭＳ Ｐゴシック" pitchFamily="-1" charset="-128"/>
              </a:rPr>
              <a:t>Acknowledgements:</a:t>
            </a:r>
          </a:p>
          <a:p>
            <a:pPr lvl="1" eaLnBrk="1" hangingPunct="1">
              <a:buClr>
                <a:srgbClr val="0404DC"/>
              </a:buClr>
              <a:buFontTx/>
              <a:buNone/>
            </a:pPr>
            <a:endParaRPr lang="en-AU" sz="2400" dirty="0">
              <a:ea typeface="ＭＳ Ｐゴシック" pitchFamily="-1" charset="-128"/>
            </a:endParaRPr>
          </a:p>
          <a:p>
            <a:pPr lvl="1" eaLnBrk="1" hangingPunct="1">
              <a:buClr>
                <a:srgbClr val="0404DC"/>
              </a:buClr>
              <a:buFont typeface="Wingdings" pitchFamily="2" charset="2"/>
              <a:buChar char="§"/>
            </a:pPr>
            <a:r>
              <a:rPr lang="en-AU" sz="2400" dirty="0" smtClean="0">
                <a:ea typeface="ＭＳ Ｐゴシック" pitchFamily="-1" charset="-128"/>
              </a:rPr>
              <a:t>Project supervisors</a:t>
            </a:r>
          </a:p>
          <a:p>
            <a:pPr lvl="1" eaLnBrk="1" hangingPunct="1">
              <a:buClr>
                <a:srgbClr val="0404DC"/>
              </a:buClr>
              <a:buFont typeface="Wingdings" pitchFamily="2" charset="2"/>
              <a:buChar char="§"/>
            </a:pPr>
            <a:r>
              <a:rPr lang="en-AU" sz="2400" dirty="0">
                <a:ea typeface="ＭＳ Ｐゴシック" pitchFamily="-1" charset="-128"/>
              </a:rPr>
              <a:t>Radiation oncologists in both </a:t>
            </a:r>
            <a:r>
              <a:rPr lang="en-AU" sz="2400" dirty="0" smtClean="0">
                <a:ea typeface="ＭＳ Ｐゴシック" pitchFamily="-1" charset="-128"/>
              </a:rPr>
              <a:t>departments</a:t>
            </a:r>
          </a:p>
          <a:p>
            <a:pPr lvl="1" eaLnBrk="1" hangingPunct="1">
              <a:buClr>
                <a:srgbClr val="0404DC"/>
              </a:buClr>
              <a:buFont typeface="Wingdings" pitchFamily="2" charset="2"/>
              <a:buChar char="§"/>
            </a:pPr>
            <a:r>
              <a:rPr lang="en-AU" sz="2400" dirty="0">
                <a:ea typeface="ＭＳ Ｐゴシック" pitchFamily="-1" charset="-128"/>
              </a:rPr>
              <a:t>Informatics department of University of </a:t>
            </a:r>
            <a:r>
              <a:rPr lang="en-AU" sz="2400" dirty="0" smtClean="0">
                <a:ea typeface="ＭＳ Ｐゴシック" pitchFamily="-1" charset="-128"/>
              </a:rPr>
              <a:t>Wollongong </a:t>
            </a:r>
            <a:r>
              <a:rPr lang="en-AU" sz="2400" dirty="0">
                <a:ea typeface="ＭＳ Ｐゴシック" pitchFamily="-1" charset="-128"/>
              </a:rPr>
              <a:t>for providing NVIVO </a:t>
            </a:r>
            <a:r>
              <a:rPr lang="en-AU" sz="2400" dirty="0" smtClean="0">
                <a:ea typeface="ＭＳ Ｐゴシック" pitchFamily="-1" charset="-128"/>
              </a:rPr>
              <a:t>software</a:t>
            </a:r>
          </a:p>
          <a:p>
            <a:pPr lvl="1" eaLnBrk="1" hangingPunct="1">
              <a:buClr>
                <a:srgbClr val="0404DC"/>
              </a:buClr>
              <a:buFont typeface="Wingdings" pitchFamily="2" charset="2"/>
              <a:buChar char="§"/>
            </a:pPr>
            <a:r>
              <a:rPr lang="en-AU" sz="2400" dirty="0" err="1" smtClean="0">
                <a:ea typeface="ＭＳ Ｐゴシック" pitchFamily="-1" charset="-128"/>
              </a:rPr>
              <a:t>Yiyu</a:t>
            </a:r>
            <a:r>
              <a:rPr lang="en-AU" sz="2400" dirty="0" smtClean="0">
                <a:ea typeface="ＭＳ Ｐゴシック" pitchFamily="-1" charset="-128"/>
              </a:rPr>
              <a:t> </a:t>
            </a:r>
            <a:r>
              <a:rPr lang="en-AU" sz="2400" dirty="0" err="1" smtClean="0">
                <a:ea typeface="ＭＳ Ｐゴシック" pitchFamily="-1" charset="-128"/>
              </a:rPr>
              <a:t>Qiu</a:t>
            </a:r>
            <a:r>
              <a:rPr lang="en-AU" sz="2400" dirty="0" smtClean="0">
                <a:ea typeface="ＭＳ Ｐゴシック" pitchFamily="-1" charset="-128"/>
              </a:rPr>
              <a:t> – independently conducted coding </a:t>
            </a:r>
          </a:p>
          <a:p>
            <a:pPr lvl="1" eaLnBrk="1" hangingPunct="1">
              <a:buClr>
                <a:srgbClr val="0404DC"/>
              </a:buClr>
              <a:buFont typeface="Wingdings" pitchFamily="2" charset="2"/>
              <a:buChar char="§"/>
            </a:pPr>
            <a:r>
              <a:rPr lang="en-AU" sz="2400" dirty="0" err="1" smtClean="0">
                <a:ea typeface="ＭＳ Ｐゴシック" pitchFamily="-1" charset="-128"/>
              </a:rPr>
              <a:t>Rashmi</a:t>
            </a:r>
            <a:r>
              <a:rPr lang="en-AU" sz="2400" dirty="0" smtClean="0">
                <a:ea typeface="ＭＳ Ｐゴシック" pitchFamily="-1" charset="-128"/>
              </a:rPr>
              <a:t> Nigam, </a:t>
            </a:r>
            <a:r>
              <a:rPr lang="en-AU" sz="2400" dirty="0" err="1" smtClean="0">
                <a:ea typeface="ＭＳ Ｐゴシック" pitchFamily="-1" charset="-128"/>
              </a:rPr>
              <a:t>Swapna</a:t>
            </a:r>
            <a:r>
              <a:rPr lang="en-AU" sz="2400" dirty="0" smtClean="0">
                <a:ea typeface="ＭＳ Ｐゴシック" pitchFamily="-1" charset="-128"/>
              </a:rPr>
              <a:t> Nair, </a:t>
            </a:r>
            <a:r>
              <a:rPr lang="en-AU" sz="2400" dirty="0" err="1" smtClean="0">
                <a:ea typeface="ＭＳ Ｐゴシック" pitchFamily="-1" charset="-128"/>
              </a:rPr>
              <a:t>Gowri</a:t>
            </a:r>
            <a:r>
              <a:rPr lang="en-AU" sz="2400" dirty="0" smtClean="0">
                <a:ea typeface="ＭＳ Ｐゴシック" pitchFamily="-1" charset="-128"/>
              </a:rPr>
              <a:t> </a:t>
            </a:r>
            <a:r>
              <a:rPr lang="en-AU" sz="2400" dirty="0" err="1" smtClean="0">
                <a:ea typeface="ＭＳ Ｐゴシック" pitchFamily="-1" charset="-128"/>
              </a:rPr>
              <a:t>Lachmana</a:t>
            </a:r>
            <a:r>
              <a:rPr lang="en-AU" sz="2400" dirty="0" smtClean="0">
                <a:ea typeface="ＭＳ Ｐゴシック" pitchFamily="-1" charset="-128"/>
              </a:rPr>
              <a:t> – transcription</a:t>
            </a:r>
          </a:p>
          <a:p>
            <a:pPr lvl="1" eaLnBrk="1" hangingPunct="1">
              <a:buClr>
                <a:srgbClr val="0404DC"/>
              </a:buClr>
              <a:buFont typeface="Wingdings" pitchFamily="2" charset="2"/>
              <a:buChar char="§"/>
            </a:pPr>
            <a:r>
              <a:rPr lang="en-AU" sz="2400" dirty="0" err="1">
                <a:ea typeface="ＭＳ Ｐゴシック" pitchFamily="-1" charset="-128"/>
              </a:rPr>
              <a:t>Dr.</a:t>
            </a:r>
            <a:r>
              <a:rPr lang="en-AU" sz="2400" dirty="0">
                <a:ea typeface="ＭＳ Ｐゴシック" pitchFamily="-1" charset="-128"/>
              </a:rPr>
              <a:t> Tony </a:t>
            </a:r>
            <a:r>
              <a:rPr lang="en-AU" sz="2400" dirty="0" smtClean="0">
                <a:ea typeface="ＭＳ Ｐゴシック" pitchFamily="-1" charset="-128"/>
              </a:rPr>
              <a:t>Sara</a:t>
            </a:r>
          </a:p>
          <a:p>
            <a:pPr marL="457200" lvl="1" indent="0" eaLnBrk="1" hangingPunct="1">
              <a:buClr>
                <a:srgbClr val="0404DC"/>
              </a:buClr>
              <a:buNone/>
            </a:pPr>
            <a:endParaRPr lang="en-AU" sz="2400" dirty="0">
              <a:ea typeface="ＭＳ Ｐゴシック" pitchFamily="-1" charset="-128"/>
            </a:endParaRPr>
          </a:p>
          <a:p>
            <a:pPr lvl="1" eaLnBrk="1" hangingPunct="1">
              <a:buClr>
                <a:srgbClr val="0404DC"/>
              </a:buClr>
              <a:buFont typeface="Wingdings" pitchFamily="2" charset="2"/>
              <a:buChar char="§"/>
            </a:pPr>
            <a:endParaRPr lang="en-AU" sz="2400" dirty="0" smtClean="0">
              <a:ea typeface="ＭＳ Ｐゴシック" pitchFamily="-1" charset="-128"/>
            </a:endParaRPr>
          </a:p>
          <a:p>
            <a:pPr lvl="1" eaLnBrk="1" hangingPunct="1">
              <a:buClr>
                <a:srgbClr val="0404DC"/>
              </a:buClr>
              <a:buFont typeface="Wingdings" pitchFamily="2" charset="2"/>
              <a:buChar char="§"/>
            </a:pPr>
            <a:endParaRPr lang="en-US" sz="2400" dirty="0" smtClean="0">
              <a:ea typeface="ＭＳ Ｐゴシック" pitchFamily="-1" charset="-128"/>
            </a:endParaRPr>
          </a:p>
        </p:txBody>
      </p:sp>
      <p:sp>
        <p:nvSpPr>
          <p:cNvPr id="15364"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extLst>
      <p:ext uri="{BB962C8B-B14F-4D97-AF65-F5344CB8AC3E}">
        <p14:creationId xmlns:p14="http://schemas.microsoft.com/office/powerpoint/2010/main" val="2942718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Background</a:t>
            </a:r>
          </a:p>
        </p:txBody>
      </p:sp>
      <p:sp>
        <p:nvSpPr>
          <p:cNvPr id="18435" name="Rectangle 3"/>
          <p:cNvSpPr>
            <a:spLocks noGrp="1" noChangeArrowheads="1"/>
          </p:cNvSpPr>
          <p:nvPr>
            <p:ph type="body" idx="1"/>
          </p:nvPr>
        </p:nvSpPr>
        <p:spPr>
          <a:xfrm>
            <a:off x="381000" y="685800"/>
            <a:ext cx="8229600" cy="5364163"/>
          </a:xfrm>
        </p:spPr>
        <p:txBody>
          <a:bodyPr/>
          <a:lstStyle/>
          <a:p>
            <a:pPr eaLnBrk="1" hangingPunct="1">
              <a:buFontTx/>
              <a:buBlip>
                <a:blip r:embed="rId3"/>
              </a:buBlip>
              <a:defRPr/>
            </a:pPr>
            <a:r>
              <a:rPr lang="en-GB" sz="2800" b="1" dirty="0" smtClean="0">
                <a:ea typeface="ＭＳ Ｐゴシック" pitchFamily="-1" charset="-128"/>
              </a:rPr>
              <a:t>Background</a:t>
            </a:r>
            <a:r>
              <a:rPr lang="en-GB" sz="2400" b="1" dirty="0" smtClean="0">
                <a:ea typeface="ＭＳ Ｐゴシック" pitchFamily="-1" charset="-128"/>
              </a:rPr>
              <a:t>:</a:t>
            </a:r>
            <a:endParaRPr lang="en-GB" sz="2400" dirty="0">
              <a:ea typeface="ＭＳ Ｐゴシック" pitchFamily="-1" charset="-128"/>
            </a:endParaRPr>
          </a:p>
          <a:p>
            <a:pPr marL="457200" lvl="1" indent="0" eaLnBrk="1" hangingPunct="1">
              <a:buClr>
                <a:srgbClr val="0404DC"/>
              </a:buClr>
              <a:buFontTx/>
              <a:buNone/>
              <a:defRPr/>
            </a:pPr>
            <a:endParaRPr lang="en-AU" sz="2400" dirty="0" smtClean="0">
              <a:ea typeface="ＭＳ Ｐゴシック" pitchFamily="-1" charset="-128"/>
            </a:endParaRPr>
          </a:p>
          <a:p>
            <a:pPr lvl="1" eaLnBrk="1" hangingPunct="1">
              <a:buClr>
                <a:srgbClr val="0404DC"/>
              </a:buClr>
              <a:buFont typeface="Wingdings" pitchFamily="2" charset="2"/>
              <a:buChar char="§"/>
              <a:defRPr/>
            </a:pPr>
            <a:r>
              <a:rPr lang="en-AU" sz="2400" dirty="0" smtClean="0">
                <a:ea typeface="ＭＳ Ｐゴシック" pitchFamily="-1" charset="-128"/>
              </a:rPr>
              <a:t>Health information system (HIS) implementation </a:t>
            </a:r>
          </a:p>
          <a:p>
            <a:pPr lvl="2" eaLnBrk="1" hangingPunct="1">
              <a:buClr>
                <a:srgbClr val="0404DC"/>
              </a:buClr>
              <a:buFont typeface="Wingdings" pitchFamily="2" charset="2"/>
              <a:buChar char="§"/>
              <a:defRPr/>
            </a:pPr>
            <a:r>
              <a:rPr lang="en-AU" sz="2200" dirty="0" smtClean="0">
                <a:ea typeface="ＭＳ Ｐゴシック" pitchFamily="-1" charset="-128"/>
              </a:rPr>
              <a:t>large challenge due to high cost and frequent failures</a:t>
            </a:r>
            <a:endParaRPr lang="en-AU" sz="2400" dirty="0" smtClean="0">
              <a:ea typeface="ＭＳ Ｐゴシック" pitchFamily="-1" charset="-128"/>
            </a:endParaRPr>
          </a:p>
          <a:p>
            <a:pPr lvl="1" eaLnBrk="1" hangingPunct="1">
              <a:buClr>
                <a:srgbClr val="0404DC"/>
              </a:buClr>
              <a:buFont typeface="Wingdings" pitchFamily="2" charset="2"/>
              <a:buChar char="§"/>
              <a:defRPr/>
            </a:pPr>
            <a:r>
              <a:rPr lang="en-US" altLang="en-US" sz="2400" dirty="0" smtClean="0"/>
              <a:t>HIS aims to eliminate and reduce human error and improve efficiency of health care.</a:t>
            </a:r>
            <a:endParaRPr lang="en-AU" sz="2400" dirty="0" smtClean="0">
              <a:ea typeface="ＭＳ Ｐゴシック" pitchFamily="-1" charset="-128"/>
            </a:endParaRPr>
          </a:p>
          <a:p>
            <a:pPr lvl="1" eaLnBrk="1" hangingPunct="1">
              <a:buClr>
                <a:srgbClr val="0404DC"/>
              </a:buClr>
              <a:buFont typeface="Wingdings" pitchFamily="2" charset="2"/>
              <a:buChar char="§"/>
              <a:defRPr/>
            </a:pPr>
            <a:r>
              <a:rPr lang="en-AU" sz="2400" dirty="0" smtClean="0">
                <a:ea typeface="ＭＳ Ｐゴシック" pitchFamily="-1" charset="-128"/>
              </a:rPr>
              <a:t>Factors influencing success – positive user attitudes, leadership, training/ user support, ill-defined project objectives</a:t>
            </a:r>
          </a:p>
          <a:p>
            <a:pPr lvl="1" eaLnBrk="1" hangingPunct="1">
              <a:buClr>
                <a:srgbClr val="0404DC"/>
              </a:buClr>
              <a:buFont typeface="Wingdings" pitchFamily="2" charset="2"/>
              <a:buChar char="§"/>
              <a:defRPr/>
            </a:pPr>
            <a:r>
              <a:rPr lang="en-AU" sz="2400" dirty="0" smtClean="0">
                <a:ea typeface="ＭＳ Ｐゴシック" pitchFamily="-1" charset="-128"/>
              </a:rPr>
              <a:t>Poorly </a:t>
            </a:r>
            <a:r>
              <a:rPr lang="en-AU" sz="2400" dirty="0">
                <a:ea typeface="ＭＳ Ｐゴシック" pitchFamily="-1" charset="-128"/>
              </a:rPr>
              <a:t>studied in the oncology </a:t>
            </a:r>
            <a:r>
              <a:rPr lang="en-AU" sz="2400" dirty="0" smtClean="0">
                <a:ea typeface="ＭＳ Ｐゴシック" pitchFamily="-1" charset="-128"/>
              </a:rPr>
              <a:t>setting</a:t>
            </a:r>
            <a:endParaRPr lang="en-AU" sz="2400" dirty="0">
              <a:ea typeface="ＭＳ Ｐゴシック" pitchFamily="-1" charset="-128"/>
            </a:endParaRPr>
          </a:p>
          <a:p>
            <a:pPr lvl="1" eaLnBrk="1" hangingPunct="1">
              <a:buClr>
                <a:srgbClr val="0404DC"/>
              </a:buClr>
              <a:buFont typeface="Wingdings" pitchFamily="2" charset="2"/>
              <a:buChar char="§"/>
              <a:defRPr/>
            </a:pPr>
            <a:r>
              <a:rPr lang="en-AU" sz="2400" dirty="0">
                <a:ea typeface="ＭＳ Ｐゴシック" pitchFamily="-1" charset="-128"/>
              </a:rPr>
              <a:t> Sydney</a:t>
            </a:r>
          </a:p>
          <a:p>
            <a:pPr lvl="2" eaLnBrk="1" hangingPunct="1">
              <a:buClr>
                <a:srgbClr val="0404DC"/>
              </a:buClr>
              <a:buFont typeface="Wingdings" pitchFamily="2" charset="2"/>
              <a:buChar char="§"/>
              <a:defRPr/>
            </a:pPr>
            <a:r>
              <a:rPr lang="en-AU" sz="2200" dirty="0">
                <a:ea typeface="ＭＳ Ｐゴシック" pitchFamily="-1" charset="-128"/>
              </a:rPr>
              <a:t>2 radiation oncology departments </a:t>
            </a:r>
            <a:r>
              <a:rPr lang="en-AU" sz="2200" dirty="0" smtClean="0">
                <a:ea typeface="ＭＳ Ｐゴシック" pitchFamily="-1" charset="-128"/>
              </a:rPr>
              <a:t>have implemented </a:t>
            </a:r>
            <a:r>
              <a:rPr lang="en-AU" sz="2200" dirty="0">
                <a:ea typeface="ＭＳ Ｐゴシック" pitchFamily="-1" charset="-128"/>
              </a:rPr>
              <a:t>Oncology Information System (LANTIS®) </a:t>
            </a:r>
            <a:r>
              <a:rPr lang="en-AU" sz="2200" dirty="0" smtClean="0">
                <a:ea typeface="ＭＳ Ｐゴシック" pitchFamily="-1" charset="-128"/>
              </a:rPr>
              <a:t> 2002-2003 and preliminary discussion reveals </a:t>
            </a:r>
            <a:r>
              <a:rPr lang="en-AU" sz="2200" dirty="0">
                <a:ea typeface="ＭＳ Ｐゴシック" pitchFamily="-1" charset="-128"/>
              </a:rPr>
              <a:t>“different levels of usage” 5</a:t>
            </a:r>
            <a:r>
              <a:rPr lang="en-AU" sz="2200" dirty="0" smtClean="0">
                <a:ea typeface="ＭＳ Ｐゴシック" pitchFamily="-1" charset="-128"/>
              </a:rPr>
              <a:t> years post implementation</a:t>
            </a:r>
            <a:endParaRPr lang="en-AU" sz="2200" dirty="0">
              <a:ea typeface="ＭＳ Ｐゴシック" pitchFamily="-1" charset="-128"/>
            </a:endParaRPr>
          </a:p>
          <a:p>
            <a:pPr lvl="1" eaLnBrk="1" hangingPunct="1">
              <a:buClr>
                <a:srgbClr val="0404DC"/>
              </a:buClr>
              <a:buFont typeface="Wingdings" pitchFamily="2" charset="2"/>
              <a:buChar char="§"/>
              <a:defRPr/>
            </a:pPr>
            <a:endParaRPr lang="en-AU" sz="1400" dirty="0" smtClean="0">
              <a:ea typeface="ＭＳ Ｐゴシック" pitchFamily="-1" charset="-128"/>
            </a:endParaRPr>
          </a:p>
          <a:p>
            <a:pPr lvl="2" eaLnBrk="1" hangingPunct="1">
              <a:buClr>
                <a:srgbClr val="0404DC"/>
              </a:buClr>
              <a:buFont typeface="Wingdings" pitchFamily="2" charset="2"/>
              <a:buChar char="§"/>
              <a:defRPr/>
            </a:pPr>
            <a:endParaRPr lang="en-US" sz="2000" dirty="0" smtClean="0">
              <a:ea typeface="ＭＳ Ｐゴシック" pitchFamily="-1" charset="-128"/>
            </a:endParaRPr>
          </a:p>
        </p:txBody>
      </p:sp>
      <p:sp>
        <p:nvSpPr>
          <p:cNvPr id="3076" name="Line 5"/>
          <p:cNvSpPr>
            <a:spLocks noChangeShapeType="1"/>
          </p:cNvSpPr>
          <p:nvPr/>
        </p:nvSpPr>
        <p:spPr bwMode="auto">
          <a:xfrm>
            <a:off x="381000" y="4572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762000"/>
            <a:ext cx="8229600" cy="5791200"/>
          </a:xfrm>
        </p:spPr>
        <p:txBody>
          <a:bodyPr/>
          <a:lstStyle/>
          <a:p>
            <a:pPr marL="0" indent="0" eaLnBrk="1" hangingPunct="1">
              <a:buClr>
                <a:srgbClr val="0404DC"/>
              </a:buClr>
              <a:buNone/>
            </a:pPr>
            <a:endParaRPr lang="en-GB" sz="2800" b="1" dirty="0" smtClean="0">
              <a:ea typeface="ＭＳ Ｐゴシック" pitchFamily="-1" charset="-128"/>
            </a:endParaRPr>
          </a:p>
          <a:p>
            <a:pPr lvl="1" algn="ctr" eaLnBrk="1" hangingPunct="1">
              <a:buClr>
                <a:srgbClr val="0404DC"/>
              </a:buClr>
              <a:buFontTx/>
              <a:buNone/>
            </a:pPr>
            <a:r>
              <a:rPr lang="en-US" sz="2400" b="1" dirty="0" smtClean="0">
                <a:ea typeface="ＭＳ Ｐゴシック" pitchFamily="-1" charset="-128"/>
              </a:rPr>
              <a:t>Questions ?</a:t>
            </a:r>
          </a:p>
          <a:p>
            <a:pPr lvl="1" eaLnBrk="1" hangingPunct="1">
              <a:buClr>
                <a:srgbClr val="0404DC"/>
              </a:buClr>
              <a:buFont typeface="Wingdings" pitchFamily="2" charset="2"/>
              <a:buChar char="§"/>
            </a:pPr>
            <a:endParaRPr lang="en-US" sz="2400" dirty="0" smtClean="0">
              <a:ea typeface="ＭＳ Ｐゴシック" pitchFamily="-1" charset="-128"/>
            </a:endParaRPr>
          </a:p>
        </p:txBody>
      </p:sp>
      <p:sp>
        <p:nvSpPr>
          <p:cNvPr id="15364"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solidFill>
                <a:srgbClr val="FFFFFF"/>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2000250"/>
            <a:ext cx="85725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endParaRPr lang="en-AU"/>
          </a:p>
        </p:txBody>
      </p:sp>
    </p:spTree>
    <p:extLst>
      <p:ext uri="{BB962C8B-B14F-4D97-AF65-F5344CB8AC3E}">
        <p14:creationId xmlns:p14="http://schemas.microsoft.com/office/powerpoint/2010/main" val="3923465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 Clinical Workflow</a:t>
            </a:r>
          </a:p>
        </p:txBody>
      </p:sp>
      <p:sp>
        <p:nvSpPr>
          <p:cNvPr id="20483" name="Rectangle 3"/>
          <p:cNvSpPr>
            <a:spLocks noGrp="1" noChangeArrowheads="1"/>
          </p:cNvSpPr>
          <p:nvPr>
            <p:ph type="body" idx="1"/>
          </p:nvPr>
        </p:nvSpPr>
        <p:spPr>
          <a:xfrm>
            <a:off x="381000" y="609600"/>
            <a:ext cx="8229600" cy="6019800"/>
          </a:xfrm>
        </p:spPr>
        <p:txBody>
          <a:bodyPr/>
          <a:lstStyle/>
          <a:p>
            <a:pPr eaLnBrk="1" hangingPunct="1">
              <a:buFontTx/>
              <a:buBlip>
                <a:blip r:embed="rId3"/>
              </a:buBlip>
              <a:defRPr/>
            </a:pPr>
            <a:r>
              <a:rPr lang="en-GB" sz="2800" b="1" dirty="0" smtClean="0">
                <a:ea typeface="ＭＳ Ｐゴシック" pitchFamily="-1" charset="-128"/>
              </a:rPr>
              <a:t>Clinical Workflow</a:t>
            </a:r>
            <a:r>
              <a:rPr lang="en-GB" sz="2400" dirty="0" smtClean="0">
                <a:ea typeface="ＭＳ Ｐゴシック" pitchFamily="-1" charset="-128"/>
              </a:rPr>
              <a:t>:</a:t>
            </a:r>
            <a:endParaRPr lang="en-US" sz="2200" dirty="0">
              <a:ea typeface="ＭＳ Ｐゴシック" pitchFamily="-1" charset="-128"/>
            </a:endParaRPr>
          </a:p>
        </p:txBody>
      </p:sp>
      <p:sp>
        <p:nvSpPr>
          <p:cNvPr id="4100"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dirty="0">
              <a:solidFill>
                <a:srgbClr val="FFFFFF"/>
              </a:solidFill>
            </a:endParaRPr>
          </a:p>
        </p:txBody>
      </p:sp>
      <p:sp>
        <p:nvSpPr>
          <p:cNvPr id="3" name="Rounded Rectangle 2"/>
          <p:cNvSpPr/>
          <p:nvPr/>
        </p:nvSpPr>
        <p:spPr>
          <a:xfrm>
            <a:off x="1066800" y="1371600"/>
            <a:ext cx="2133600" cy="57943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Patient enters clinic (listed)</a:t>
            </a:r>
          </a:p>
        </p:txBody>
      </p:sp>
      <p:sp>
        <p:nvSpPr>
          <p:cNvPr id="10" name="Rounded Rectangle 9"/>
          <p:cNvSpPr/>
          <p:nvPr/>
        </p:nvSpPr>
        <p:spPr>
          <a:xfrm>
            <a:off x="4366846" y="1371599"/>
            <a:ext cx="2872154" cy="76200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Patient seen by clerical staff (queued)</a:t>
            </a:r>
          </a:p>
        </p:txBody>
      </p:sp>
      <p:sp>
        <p:nvSpPr>
          <p:cNvPr id="4" name="Rounded Rectangle 3"/>
          <p:cNvSpPr/>
          <p:nvPr/>
        </p:nvSpPr>
        <p:spPr>
          <a:xfrm>
            <a:off x="5067300" y="2514600"/>
            <a:ext cx="37719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Seen by doctor – enters notes, diagnosis, plan</a:t>
            </a:r>
          </a:p>
        </p:txBody>
      </p:sp>
      <p:sp>
        <p:nvSpPr>
          <p:cNvPr id="5" name="Rounded Rectangle 4"/>
          <p:cNvSpPr/>
          <p:nvPr/>
        </p:nvSpPr>
        <p:spPr>
          <a:xfrm>
            <a:off x="2743200" y="2514600"/>
            <a:ext cx="1752600" cy="6246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CT simulation</a:t>
            </a:r>
          </a:p>
        </p:txBody>
      </p:sp>
      <p:sp>
        <p:nvSpPr>
          <p:cNvPr id="8" name="Rounded Rectangle 7"/>
          <p:cNvSpPr/>
          <p:nvPr/>
        </p:nvSpPr>
        <p:spPr>
          <a:xfrm>
            <a:off x="304800" y="2438400"/>
            <a:ext cx="1752600" cy="762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Plan reviewed </a:t>
            </a:r>
          </a:p>
        </p:txBody>
      </p:sp>
      <p:cxnSp>
        <p:nvCxnSpPr>
          <p:cNvPr id="11" name="Straight Arrow Connector 10"/>
          <p:cNvCxnSpPr>
            <a:stCxn id="3" idx="3"/>
          </p:cNvCxnSpPr>
          <p:nvPr/>
        </p:nvCxnSpPr>
        <p:spPr>
          <a:xfrm flipV="1">
            <a:off x="3200400" y="1661318"/>
            <a:ext cx="1166446" cy="1"/>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13" name="Elbow Connector 12"/>
          <p:cNvCxnSpPr>
            <a:stCxn id="10" idx="3"/>
          </p:cNvCxnSpPr>
          <p:nvPr/>
        </p:nvCxnSpPr>
        <p:spPr>
          <a:xfrm>
            <a:off x="7239000" y="1752600"/>
            <a:ext cx="381000" cy="762000"/>
          </a:xfrm>
          <a:prstGeom prst="bentConnector2">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4495800" y="2857500"/>
            <a:ext cx="533400"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5" idx="1"/>
            <a:endCxn id="8" idx="3"/>
          </p:cNvCxnSpPr>
          <p:nvPr/>
        </p:nvCxnSpPr>
        <p:spPr>
          <a:xfrm flipH="1" flipV="1">
            <a:off x="2057400" y="2819400"/>
            <a:ext cx="685800" cy="7541"/>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18" name="Rounded Rectangle 17"/>
          <p:cNvSpPr/>
          <p:nvPr/>
        </p:nvSpPr>
        <p:spPr>
          <a:xfrm>
            <a:off x="304800" y="3886200"/>
            <a:ext cx="2819400" cy="685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Plan approved – prescription approved</a:t>
            </a:r>
          </a:p>
        </p:txBody>
      </p:sp>
      <p:sp>
        <p:nvSpPr>
          <p:cNvPr id="19" name="Rounded Rectangle 18"/>
          <p:cNvSpPr/>
          <p:nvPr/>
        </p:nvSpPr>
        <p:spPr>
          <a:xfrm>
            <a:off x="3810000" y="3886200"/>
            <a:ext cx="1524000" cy="5715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Physics check</a:t>
            </a:r>
          </a:p>
        </p:txBody>
      </p:sp>
      <p:sp>
        <p:nvSpPr>
          <p:cNvPr id="20" name="Rounded Rectangle 19"/>
          <p:cNvSpPr/>
          <p:nvPr/>
        </p:nvSpPr>
        <p:spPr>
          <a:xfrm>
            <a:off x="5943600" y="3810000"/>
            <a:ext cx="30480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Patient has treatment – seen in treatment reviews (acute toxicity)</a:t>
            </a:r>
          </a:p>
        </p:txBody>
      </p:sp>
      <p:sp>
        <p:nvSpPr>
          <p:cNvPr id="21" name="Rounded Rectangle 20"/>
          <p:cNvSpPr/>
          <p:nvPr/>
        </p:nvSpPr>
        <p:spPr>
          <a:xfrm>
            <a:off x="4595446" y="5410200"/>
            <a:ext cx="4472354" cy="7619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Patient seen in follow up (late toxicity)</a:t>
            </a:r>
          </a:p>
        </p:txBody>
      </p:sp>
      <p:sp>
        <p:nvSpPr>
          <p:cNvPr id="22" name="Rounded Rectangle 21"/>
          <p:cNvSpPr/>
          <p:nvPr/>
        </p:nvSpPr>
        <p:spPr>
          <a:xfrm>
            <a:off x="381000" y="5410200"/>
            <a:ext cx="3352800" cy="60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AU" b="1" kern="0" dirty="0">
                <a:solidFill>
                  <a:schemeClr val="bg1"/>
                </a:solidFill>
              </a:rPr>
              <a:t>Discharged from follow up</a:t>
            </a:r>
          </a:p>
        </p:txBody>
      </p:sp>
      <p:cxnSp>
        <p:nvCxnSpPr>
          <p:cNvPr id="24" name="Straight Arrow Connector 23"/>
          <p:cNvCxnSpPr/>
          <p:nvPr/>
        </p:nvCxnSpPr>
        <p:spPr>
          <a:xfrm>
            <a:off x="1143000" y="3276600"/>
            <a:ext cx="0" cy="60960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0" idx="1"/>
          </p:cNvCxnSpPr>
          <p:nvPr/>
        </p:nvCxnSpPr>
        <p:spPr>
          <a:xfrm flipH="1">
            <a:off x="5334000" y="4267200"/>
            <a:ext cx="609600" cy="0"/>
          </a:xfrm>
          <a:prstGeom prst="straightConnector1">
            <a:avLst/>
          </a:prstGeom>
          <a:ln w="38100">
            <a:headEnd type="arrow"/>
            <a:tailEnd type="none"/>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9" idx="1"/>
          </p:cNvCxnSpPr>
          <p:nvPr/>
        </p:nvCxnSpPr>
        <p:spPr>
          <a:xfrm flipH="1">
            <a:off x="3124200" y="4171950"/>
            <a:ext cx="685800" cy="0"/>
          </a:xfrm>
          <a:prstGeom prst="straightConnector1">
            <a:avLst/>
          </a:prstGeom>
          <a:ln w="38100">
            <a:headEnd type="arrow"/>
            <a:tailEnd type="non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7239000" y="4572000"/>
            <a:ext cx="0" cy="83820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cxnSp>
        <p:nvCxnSpPr>
          <p:cNvPr id="4096" name="Straight Arrow Connector 4095"/>
          <p:cNvCxnSpPr/>
          <p:nvPr/>
        </p:nvCxnSpPr>
        <p:spPr>
          <a:xfrm flipV="1">
            <a:off x="3786554" y="5715000"/>
            <a:ext cx="785446" cy="1"/>
          </a:xfrm>
          <a:prstGeom prst="straightConnector1">
            <a:avLst/>
          </a:prstGeom>
          <a:ln w="38100">
            <a:headEnd type="arrow"/>
            <a:tailEnd type="non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390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5171" y="2214563"/>
            <a:ext cx="5396229" cy="289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2"/>
          <p:cNvSpPr txBox="1">
            <a:spLocks noChangeArrowheads="1"/>
          </p:cNvSpPr>
          <p:nvPr/>
        </p:nvSpPr>
        <p:spPr bwMode="auto">
          <a:xfrm>
            <a:off x="457200" y="274638"/>
            <a:ext cx="8229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eaLnBrk="1" hangingPunct="1"/>
            <a:r>
              <a:rPr lang="en-US" sz="1200" b="1" kern="0" dirty="0" smtClean="0">
                <a:solidFill>
                  <a:schemeClr val="tx1"/>
                </a:solidFill>
                <a:ea typeface="ＭＳ Ｐゴシック" pitchFamily="-1" charset="-128"/>
              </a:rPr>
              <a:t>Process Flow</a:t>
            </a:r>
          </a:p>
        </p:txBody>
      </p:sp>
      <p:sp>
        <p:nvSpPr>
          <p:cNvPr id="6"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8" name="Rectangle 7"/>
          <p:cNvSpPr/>
          <p:nvPr/>
        </p:nvSpPr>
        <p:spPr>
          <a:xfrm>
            <a:off x="228600" y="772180"/>
            <a:ext cx="8906605" cy="523220"/>
          </a:xfrm>
          <a:prstGeom prst="rect">
            <a:avLst/>
          </a:prstGeom>
        </p:spPr>
        <p:txBody>
          <a:bodyPr wrap="none">
            <a:spAutoFit/>
          </a:bodyPr>
          <a:lstStyle/>
          <a:p>
            <a:pPr marL="342900" lvl="0" indent="-342900" algn="l">
              <a:spcBef>
                <a:spcPct val="20000"/>
              </a:spcBef>
              <a:buBlip>
                <a:blip r:embed="rId4"/>
              </a:buBlip>
              <a:defRPr/>
            </a:pPr>
            <a:r>
              <a:rPr lang="en-AU" sz="2800" dirty="0"/>
              <a:t>Schematic of a typical radiation therapy process flow</a:t>
            </a:r>
            <a:endParaRPr lang="en-GB" sz="2400" kern="0" dirty="0">
              <a:solidFill>
                <a:srgbClr val="FFFFFF"/>
              </a:solidFill>
              <a:latin typeface="Arial"/>
            </a:endParaRPr>
          </a:p>
        </p:txBody>
      </p:sp>
    </p:spTree>
    <p:extLst>
      <p:ext uri="{BB962C8B-B14F-4D97-AF65-F5344CB8AC3E}">
        <p14:creationId xmlns:p14="http://schemas.microsoft.com/office/powerpoint/2010/main" val="2731643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dirty="0"/>
          </a:p>
        </p:txBody>
      </p:sp>
      <p:pic>
        <p:nvPicPr>
          <p:cNvPr id="3074" name="Picture 2" descr="C:\Users\gandhs\AppData\Local\Microsoft\Windows\Temporary Internet Files\Content.Outlook\R554QVOS\XV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28800"/>
            <a:ext cx="5562600" cy="4038600"/>
          </a:xfrm>
          <a:prstGeom prst="rect">
            <a:avLst/>
          </a:prstGeom>
          <a:noFill/>
          <a:extLst>
            <a:ext uri="{909E8E84-426E-40DD-AFC4-6F175D3DCCD1}">
              <a14:hiddenFill xmlns:a14="http://schemas.microsoft.com/office/drawing/2010/main">
                <a:solidFill>
                  <a:srgbClr val="FFFFFF"/>
                </a:solidFill>
              </a14:hiddenFill>
            </a:ext>
          </a:extLst>
        </p:spPr>
      </p:pic>
      <p:sp>
        <p:nvSpPr>
          <p:cNvPr id="5"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6" name="Rectangle 2"/>
          <p:cNvSpPr txBox="1">
            <a:spLocks noChangeArrowheads="1"/>
          </p:cNvSpPr>
          <p:nvPr/>
        </p:nvSpPr>
        <p:spPr bwMode="auto">
          <a:xfrm>
            <a:off x="457200" y="274638"/>
            <a:ext cx="82296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r" eaLnBrk="1" hangingPunct="1"/>
            <a:r>
              <a:rPr lang="en-US" sz="1200" b="1" kern="0" dirty="0" smtClean="0">
                <a:solidFill>
                  <a:schemeClr val="tx1"/>
                </a:solidFill>
                <a:ea typeface="ＭＳ Ｐゴシック" pitchFamily="-1" charset="-128"/>
              </a:rPr>
              <a:t>Linear Accelerator</a:t>
            </a:r>
          </a:p>
        </p:txBody>
      </p:sp>
      <p:sp>
        <p:nvSpPr>
          <p:cNvPr id="4" name="Rectangle 3"/>
          <p:cNvSpPr/>
          <p:nvPr/>
        </p:nvSpPr>
        <p:spPr>
          <a:xfrm>
            <a:off x="533400" y="685800"/>
            <a:ext cx="4711546" cy="646331"/>
          </a:xfrm>
          <a:prstGeom prst="rect">
            <a:avLst/>
          </a:prstGeom>
        </p:spPr>
        <p:txBody>
          <a:bodyPr wrap="none">
            <a:spAutoFit/>
          </a:bodyPr>
          <a:lstStyle/>
          <a:p>
            <a:pPr marL="342900" lvl="0" indent="-342900" algn="l">
              <a:spcBef>
                <a:spcPct val="20000"/>
              </a:spcBef>
              <a:buBlip>
                <a:blip r:embed="rId3"/>
              </a:buBlip>
              <a:defRPr/>
            </a:pPr>
            <a:r>
              <a:rPr lang="en-GB" sz="3600" b="1" kern="0" dirty="0" smtClean="0">
                <a:solidFill>
                  <a:srgbClr val="FFFFFF"/>
                </a:solidFill>
                <a:latin typeface="Arial"/>
              </a:rPr>
              <a:t>Linear Accelerator</a:t>
            </a:r>
            <a:r>
              <a:rPr lang="en-GB" sz="3600" kern="0" dirty="0" smtClean="0">
                <a:solidFill>
                  <a:srgbClr val="FFFFFF"/>
                </a:solidFill>
                <a:latin typeface="Arial"/>
              </a:rPr>
              <a:t>:</a:t>
            </a:r>
            <a:endParaRPr lang="en-GB" sz="3600" kern="0" dirty="0">
              <a:solidFill>
                <a:srgbClr val="FFFFFF"/>
              </a:solidFill>
              <a:latin typeface="Arial"/>
            </a:endParaRPr>
          </a:p>
        </p:txBody>
      </p:sp>
    </p:spTree>
    <p:extLst>
      <p:ext uri="{BB962C8B-B14F-4D97-AF65-F5344CB8AC3E}">
        <p14:creationId xmlns:p14="http://schemas.microsoft.com/office/powerpoint/2010/main" val="1860454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 Objectives</a:t>
            </a:r>
          </a:p>
        </p:txBody>
      </p:sp>
      <p:sp>
        <p:nvSpPr>
          <p:cNvPr id="20483" name="Rectangle 3"/>
          <p:cNvSpPr>
            <a:spLocks noGrp="1" noChangeArrowheads="1"/>
          </p:cNvSpPr>
          <p:nvPr>
            <p:ph type="body" idx="1"/>
          </p:nvPr>
        </p:nvSpPr>
        <p:spPr>
          <a:xfrm>
            <a:off x="457200" y="762000"/>
            <a:ext cx="8229600" cy="5364163"/>
          </a:xfrm>
        </p:spPr>
        <p:txBody>
          <a:bodyPr/>
          <a:lstStyle/>
          <a:p>
            <a:pPr eaLnBrk="1" hangingPunct="1">
              <a:buFontTx/>
              <a:buBlip>
                <a:blip r:embed="rId2"/>
              </a:buBlip>
              <a:defRPr/>
            </a:pPr>
            <a:r>
              <a:rPr lang="en-GB" sz="2800" b="1" dirty="0" smtClean="0">
                <a:ea typeface="ＭＳ Ｐゴシック" pitchFamily="-1" charset="-128"/>
              </a:rPr>
              <a:t>Objectives</a:t>
            </a:r>
            <a:r>
              <a:rPr lang="en-GB" sz="2400" dirty="0">
                <a:ea typeface="ＭＳ Ｐゴシック" pitchFamily="-1" charset="-128"/>
              </a:rPr>
              <a:t>:</a:t>
            </a:r>
            <a:endParaRPr lang="en-GB" sz="2400" dirty="0" smtClean="0">
              <a:ea typeface="ＭＳ Ｐゴシック" pitchFamily="-1" charset="-128"/>
            </a:endParaRPr>
          </a:p>
          <a:p>
            <a:pPr eaLnBrk="1" hangingPunct="1">
              <a:buFontTx/>
              <a:buBlip>
                <a:blip r:embed="rId2"/>
              </a:buBlip>
              <a:defRPr/>
            </a:pPr>
            <a:endParaRPr lang="en-GB" sz="2400" dirty="0" smtClean="0">
              <a:ea typeface="ＭＳ Ｐゴシック" pitchFamily="-1" charset="-128"/>
            </a:endParaRPr>
          </a:p>
          <a:p>
            <a:pPr lvl="1" eaLnBrk="1" hangingPunct="1">
              <a:buClr>
                <a:srgbClr val="0404DC"/>
              </a:buClr>
              <a:buFont typeface="Wingdings" pitchFamily="2" charset="2"/>
              <a:buChar char="§"/>
              <a:defRPr/>
            </a:pPr>
            <a:r>
              <a:rPr lang="en-AU" sz="2400" dirty="0" smtClean="0">
                <a:ea typeface="ＭＳ Ｐゴシック" pitchFamily="-1" charset="-128"/>
              </a:rPr>
              <a:t>To identify </a:t>
            </a:r>
          </a:p>
          <a:p>
            <a:pPr lvl="2" eaLnBrk="1" hangingPunct="1">
              <a:buClr>
                <a:srgbClr val="0404DC"/>
              </a:buClr>
              <a:buFont typeface="Wingdings" pitchFamily="2" charset="2"/>
              <a:buChar char="§"/>
              <a:defRPr/>
            </a:pPr>
            <a:r>
              <a:rPr lang="en-AU" dirty="0" smtClean="0">
                <a:ea typeface="ＭＳ Ｐゴシック" pitchFamily="-1" charset="-128"/>
              </a:rPr>
              <a:t>differences in the implementation practices and usage of LANTIS®</a:t>
            </a:r>
          </a:p>
          <a:p>
            <a:pPr lvl="2" eaLnBrk="1" hangingPunct="1">
              <a:buClr>
                <a:srgbClr val="0404DC"/>
              </a:buClr>
              <a:buFont typeface="Wingdings" pitchFamily="2" charset="2"/>
              <a:buChar char="§"/>
              <a:defRPr/>
            </a:pPr>
            <a:r>
              <a:rPr lang="en-AU" dirty="0">
                <a:ea typeface="ＭＳ Ｐゴシック" pitchFamily="-1" charset="-128"/>
              </a:rPr>
              <a:t>critical factors and strategies for </a:t>
            </a:r>
            <a:r>
              <a:rPr lang="en-AU" dirty="0" smtClean="0">
                <a:ea typeface="ＭＳ Ｐゴシック" pitchFamily="-1" charset="-128"/>
              </a:rPr>
              <a:t>success</a:t>
            </a:r>
          </a:p>
          <a:p>
            <a:pPr lvl="2" eaLnBrk="1" hangingPunct="1">
              <a:buClr>
                <a:srgbClr val="0404DC"/>
              </a:buClr>
              <a:buFont typeface="Wingdings" pitchFamily="2" charset="2"/>
              <a:buChar char="§"/>
              <a:defRPr/>
            </a:pPr>
            <a:r>
              <a:rPr lang="en-AU" dirty="0" smtClean="0">
                <a:ea typeface="ＭＳ Ｐゴシック" pitchFamily="-1" charset="-128"/>
              </a:rPr>
              <a:t>advantages or disadvantages in the health care delivery</a:t>
            </a:r>
          </a:p>
          <a:p>
            <a:pPr lvl="1" eaLnBrk="1" hangingPunct="1">
              <a:buClr>
                <a:srgbClr val="0404DC"/>
              </a:buClr>
              <a:buFont typeface="Wingdings" pitchFamily="2" charset="2"/>
              <a:buChar char="§"/>
              <a:defRPr/>
            </a:pPr>
            <a:r>
              <a:rPr lang="en-AU" sz="2400" dirty="0" smtClean="0">
                <a:solidFill>
                  <a:srgbClr val="FFFFFF"/>
                </a:solidFill>
                <a:ea typeface="ＭＳ Ｐゴシック" pitchFamily="-1" charset="-128"/>
              </a:rPr>
              <a:t>To understand </a:t>
            </a:r>
            <a:endParaRPr lang="en-AU" sz="2400" dirty="0" smtClean="0">
              <a:ea typeface="ＭＳ Ｐゴシック" pitchFamily="-1" charset="-128"/>
            </a:endParaRPr>
          </a:p>
          <a:p>
            <a:pPr lvl="2" eaLnBrk="1" hangingPunct="1">
              <a:buClr>
                <a:srgbClr val="0404DC"/>
              </a:buClr>
              <a:buFont typeface="Wingdings" pitchFamily="2" charset="2"/>
              <a:buChar char="§"/>
              <a:defRPr/>
            </a:pPr>
            <a:r>
              <a:rPr lang="en-AU" dirty="0" smtClean="0">
                <a:ea typeface="ＭＳ Ｐゴシック" pitchFamily="-1" charset="-128"/>
              </a:rPr>
              <a:t>impact of different implementation practices  on the clinical practice</a:t>
            </a:r>
          </a:p>
          <a:p>
            <a:pPr lvl="2" eaLnBrk="1" hangingPunct="1">
              <a:buClr>
                <a:srgbClr val="0404DC"/>
              </a:buClr>
              <a:buFont typeface="Wingdings" pitchFamily="2" charset="2"/>
              <a:buChar char="ú"/>
              <a:defRPr/>
            </a:pPr>
            <a:endParaRPr lang="en-US" sz="2200" dirty="0" smtClean="0">
              <a:ea typeface="ＭＳ Ｐゴシック" pitchFamily="-1" charset="-128"/>
            </a:endParaRPr>
          </a:p>
          <a:p>
            <a:pPr marL="914400" lvl="2" indent="0" eaLnBrk="1" hangingPunct="1">
              <a:buClr>
                <a:srgbClr val="0404DC"/>
              </a:buClr>
              <a:buFontTx/>
              <a:buNone/>
              <a:defRPr/>
            </a:pPr>
            <a:endParaRPr lang="en-US" sz="2200" dirty="0" smtClean="0">
              <a:ea typeface="ＭＳ Ｐゴシック" pitchFamily="-1" charset="-128"/>
            </a:endParaRPr>
          </a:p>
          <a:p>
            <a:pPr marL="914400" lvl="2" indent="0" eaLnBrk="1" hangingPunct="1">
              <a:buClr>
                <a:srgbClr val="0404DC"/>
              </a:buClr>
              <a:buFontTx/>
              <a:buNone/>
              <a:defRPr/>
            </a:pPr>
            <a:endParaRPr lang="en-US" sz="2200" dirty="0">
              <a:ea typeface="ＭＳ Ｐゴシック" pitchFamily="-1" charset="-128"/>
            </a:endParaRPr>
          </a:p>
        </p:txBody>
      </p:sp>
      <p:sp>
        <p:nvSpPr>
          <p:cNvPr id="4100"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82562"/>
          </a:xfrm>
        </p:spPr>
        <p:txBody>
          <a:bodyPr/>
          <a:lstStyle/>
          <a:p>
            <a:pPr algn="r" eaLnBrk="1" hangingPunct="1"/>
            <a:r>
              <a:rPr lang="en-US" sz="1200" b="1" smtClean="0">
                <a:solidFill>
                  <a:schemeClr val="tx1"/>
                </a:solidFill>
                <a:ea typeface="ＭＳ Ｐゴシック" pitchFamily="-1" charset="-128"/>
              </a:rPr>
              <a:t>Methods </a:t>
            </a:r>
          </a:p>
        </p:txBody>
      </p:sp>
      <p:sp>
        <p:nvSpPr>
          <p:cNvPr id="5123" name="Rectangle 3"/>
          <p:cNvSpPr>
            <a:spLocks noGrp="1" noChangeArrowheads="1"/>
          </p:cNvSpPr>
          <p:nvPr>
            <p:ph type="body" idx="1"/>
          </p:nvPr>
        </p:nvSpPr>
        <p:spPr>
          <a:xfrm>
            <a:off x="457200" y="762000"/>
            <a:ext cx="8229600" cy="5791200"/>
          </a:xfrm>
        </p:spPr>
        <p:txBody>
          <a:bodyPr/>
          <a:lstStyle/>
          <a:p>
            <a:pPr eaLnBrk="1" hangingPunct="1">
              <a:buFontTx/>
              <a:buBlip>
                <a:blip r:embed="rId2"/>
              </a:buBlip>
            </a:pPr>
            <a:r>
              <a:rPr lang="en-GB" sz="2800" b="1" dirty="0" smtClean="0">
                <a:ea typeface="ＭＳ Ｐゴシック" pitchFamily="-1" charset="-128"/>
              </a:rPr>
              <a:t>Methods:</a:t>
            </a:r>
            <a:r>
              <a:rPr lang="en-GB" sz="2400" b="1" dirty="0" smtClean="0">
                <a:ea typeface="ＭＳ Ｐゴシック" pitchFamily="-1" charset="-128"/>
              </a:rPr>
              <a:t> </a:t>
            </a:r>
          </a:p>
          <a:p>
            <a:pPr marL="0" indent="0" eaLnBrk="1" hangingPunct="1">
              <a:buNone/>
            </a:pPr>
            <a:endParaRPr lang="en-GB" sz="2400" dirty="0">
              <a:ea typeface="ＭＳ Ｐゴシック" pitchFamily="-1" charset="-128"/>
            </a:endParaRPr>
          </a:p>
          <a:p>
            <a:pPr lvl="1" eaLnBrk="1" hangingPunct="1">
              <a:buClr>
                <a:srgbClr val="0404DC"/>
              </a:buClr>
              <a:buFont typeface="Wingdings" pitchFamily="2" charset="2"/>
              <a:buChar char="§"/>
            </a:pPr>
            <a:r>
              <a:rPr lang="en-AU" sz="2400" dirty="0" smtClean="0">
                <a:ea typeface="ＭＳ Ｐゴシック" pitchFamily="-1" charset="-128"/>
              </a:rPr>
              <a:t>Interview questions based on literature review</a:t>
            </a:r>
            <a:endParaRPr lang="en-AU" sz="2200" dirty="0" smtClean="0">
              <a:solidFill>
                <a:srgbClr val="FFFFFF"/>
              </a:solidFill>
              <a:ea typeface="ＭＳ Ｐゴシック" pitchFamily="-1" charset="-128"/>
            </a:endParaRPr>
          </a:p>
          <a:p>
            <a:pPr marL="1341438" lvl="1" indent="-441325" eaLnBrk="1" hangingPunct="1">
              <a:buClr>
                <a:srgbClr val="0404DC"/>
              </a:buClr>
              <a:buFont typeface="Courier New" panose="02070309020205020404" pitchFamily="49" charset="0"/>
              <a:buChar char="o"/>
            </a:pPr>
            <a:r>
              <a:rPr lang="en-AU" sz="2200" dirty="0" smtClean="0">
                <a:solidFill>
                  <a:srgbClr val="FFFFFF"/>
                </a:solidFill>
                <a:ea typeface="ＭＳ Ｐゴシック" pitchFamily="-1" charset="-128"/>
              </a:rPr>
              <a:t>computer use</a:t>
            </a:r>
            <a:r>
              <a:rPr lang="en-AU" sz="2200" dirty="0">
                <a:solidFill>
                  <a:srgbClr val="FFFFFF"/>
                </a:solidFill>
                <a:ea typeface="ＭＳ Ｐゴシック" pitchFamily="-1" charset="-128"/>
              </a:rPr>
              <a:t> </a:t>
            </a:r>
            <a:endParaRPr lang="en-AU" sz="2200" dirty="0" smtClean="0">
              <a:solidFill>
                <a:srgbClr val="FFFFFF"/>
              </a:solidFill>
              <a:ea typeface="ＭＳ Ｐゴシック" pitchFamily="-1" charset="-128"/>
            </a:endParaRPr>
          </a:p>
          <a:p>
            <a:pPr marL="1341438" lvl="1" indent="-441325" eaLnBrk="1" hangingPunct="1">
              <a:buClr>
                <a:srgbClr val="0404DC"/>
              </a:buClr>
              <a:buFont typeface="Courier New" panose="02070309020205020404" pitchFamily="49" charset="0"/>
              <a:buChar char="o"/>
            </a:pPr>
            <a:r>
              <a:rPr lang="en-AU" sz="2200" dirty="0" smtClean="0">
                <a:solidFill>
                  <a:srgbClr val="FFFFFF"/>
                </a:solidFill>
                <a:ea typeface="ＭＳ Ｐゴシック" pitchFamily="-1" charset="-128"/>
              </a:rPr>
              <a:t>implementation </a:t>
            </a:r>
            <a:endParaRPr lang="en-US" altLang="en-US" sz="2200" dirty="0"/>
          </a:p>
          <a:p>
            <a:pPr marL="1341438" lvl="2" indent="-427038" eaLnBrk="1" hangingPunct="1">
              <a:buClr>
                <a:srgbClr val="0404DC"/>
              </a:buClr>
              <a:buFont typeface="Courier New" panose="02070309020205020404" pitchFamily="49" charset="0"/>
              <a:buChar char="o"/>
            </a:pPr>
            <a:r>
              <a:rPr lang="en-AU" sz="2200" dirty="0" smtClean="0">
                <a:solidFill>
                  <a:srgbClr val="FFFFFF"/>
                </a:solidFill>
                <a:ea typeface="ＭＳ Ｐゴシック" pitchFamily="-1" charset="-128"/>
              </a:rPr>
              <a:t>evaluation of current LANTIS® use </a:t>
            </a:r>
          </a:p>
          <a:p>
            <a:pPr marL="1341438" lvl="2" indent="-427038" eaLnBrk="1" hangingPunct="1">
              <a:buClr>
                <a:srgbClr val="0404DC"/>
              </a:buClr>
              <a:buFont typeface="Courier New" panose="02070309020205020404" pitchFamily="49" charset="0"/>
              <a:buChar char="o"/>
            </a:pPr>
            <a:r>
              <a:rPr lang="en-AU" sz="2200" dirty="0" smtClean="0">
                <a:solidFill>
                  <a:srgbClr val="FFFFFF"/>
                </a:solidFill>
                <a:ea typeface="ＭＳ Ｐゴシック" pitchFamily="-1" charset="-128"/>
              </a:rPr>
              <a:t>current clinical workflow </a:t>
            </a:r>
          </a:p>
          <a:p>
            <a:pPr marL="914400" lvl="2" indent="0" eaLnBrk="1" hangingPunct="1">
              <a:buClr>
                <a:srgbClr val="0404DC"/>
              </a:buClr>
              <a:buNone/>
            </a:pPr>
            <a:endParaRPr lang="en-AU" altLang="en-US" sz="2200" dirty="0" smtClean="0">
              <a:solidFill>
                <a:srgbClr val="FFFFFF"/>
              </a:solidFill>
              <a:ea typeface="ＭＳ Ｐゴシック" pitchFamily="-1" charset="-128"/>
            </a:endParaRPr>
          </a:p>
          <a:p>
            <a:pPr lvl="1" eaLnBrk="1" hangingPunct="1">
              <a:buClr>
                <a:srgbClr val="0404DC"/>
              </a:buClr>
              <a:buFont typeface="Wingdings" pitchFamily="2" charset="2"/>
              <a:buChar char="§"/>
            </a:pPr>
            <a:r>
              <a:rPr lang="en-AU" sz="2400" dirty="0">
                <a:solidFill>
                  <a:srgbClr val="FFFFFF"/>
                </a:solidFill>
                <a:ea typeface="ＭＳ Ｐゴシック" pitchFamily="-1" charset="-128"/>
              </a:rPr>
              <a:t>Validity assessed by 2 radiation oncologists in a third hospital</a:t>
            </a:r>
          </a:p>
          <a:p>
            <a:pPr marL="914400" lvl="2" indent="0" eaLnBrk="1" hangingPunct="1">
              <a:buClr>
                <a:srgbClr val="0404DC"/>
              </a:buClr>
              <a:buNone/>
            </a:pPr>
            <a:endParaRPr lang="en-US" altLang="en-US" sz="2200" dirty="0"/>
          </a:p>
          <a:p>
            <a:pPr marL="914400" lvl="2" indent="0" eaLnBrk="1" hangingPunct="1">
              <a:buClr>
                <a:srgbClr val="0404DC"/>
              </a:buClr>
              <a:buNone/>
            </a:pPr>
            <a:endParaRPr lang="en-AU" sz="2200" dirty="0" smtClean="0">
              <a:solidFill>
                <a:srgbClr val="FFFFFF"/>
              </a:solidFill>
              <a:ea typeface="ＭＳ Ｐゴシック" pitchFamily="-1" charset="-128"/>
            </a:endParaRPr>
          </a:p>
          <a:p>
            <a:pPr marL="914400" lvl="2" indent="0" eaLnBrk="1" hangingPunct="1">
              <a:buClr>
                <a:srgbClr val="0404DC"/>
              </a:buClr>
              <a:buNone/>
            </a:pPr>
            <a:endParaRPr lang="en-AU" sz="2200" dirty="0" smtClean="0">
              <a:ea typeface="ＭＳ Ｐゴシック" pitchFamily="-1" charset="-128"/>
            </a:endParaRPr>
          </a:p>
          <a:p>
            <a:pPr marL="914400" lvl="2" indent="0" eaLnBrk="1" hangingPunct="1">
              <a:buClr>
                <a:srgbClr val="0404DC"/>
              </a:buClr>
              <a:buNone/>
            </a:pPr>
            <a:endParaRPr lang="en-AU" sz="2200" dirty="0" smtClean="0">
              <a:ea typeface="ＭＳ Ｐゴシック" pitchFamily="-1" charset="-128"/>
            </a:endParaRPr>
          </a:p>
          <a:p>
            <a:pPr lvl="2" eaLnBrk="1" hangingPunct="1">
              <a:buClr>
                <a:srgbClr val="0404DC"/>
              </a:buClr>
              <a:buFont typeface="Wingdings" pitchFamily="2" charset="2"/>
              <a:buChar char="§"/>
            </a:pPr>
            <a:endParaRPr lang="en-AU" sz="2200" dirty="0" smtClean="0">
              <a:ea typeface="ＭＳ Ｐゴシック" pitchFamily="-1" charset="-128"/>
            </a:endParaRPr>
          </a:p>
          <a:p>
            <a:pPr marL="457200" lvl="1" indent="0" eaLnBrk="1" hangingPunct="1">
              <a:buClr>
                <a:srgbClr val="0404DC"/>
              </a:buClr>
              <a:buNone/>
            </a:pPr>
            <a:endParaRPr lang="en-US" sz="2200" dirty="0" smtClean="0">
              <a:ea typeface="ＭＳ Ｐゴシック" pitchFamily="-1" charset="-128"/>
            </a:endParaRPr>
          </a:p>
          <a:p>
            <a:pPr lvl="1" eaLnBrk="1" hangingPunct="1">
              <a:buClr>
                <a:srgbClr val="0404DC"/>
              </a:buClr>
              <a:buFont typeface="Wingdings" pitchFamily="2" charset="2"/>
              <a:buChar char="§"/>
            </a:pPr>
            <a:endParaRPr lang="en-US" sz="2200" dirty="0" smtClean="0">
              <a:ea typeface="ＭＳ Ｐゴシック" pitchFamily="-1" charset="-128"/>
            </a:endParaRPr>
          </a:p>
        </p:txBody>
      </p:sp>
      <p:sp>
        <p:nvSpPr>
          <p:cNvPr id="5"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182562"/>
          </a:xfrm>
        </p:spPr>
        <p:txBody>
          <a:bodyPr/>
          <a:lstStyle/>
          <a:p>
            <a:pPr algn="r" eaLnBrk="1" hangingPunct="1"/>
            <a:r>
              <a:rPr lang="en-US" sz="1200" b="1" dirty="0" smtClean="0">
                <a:solidFill>
                  <a:schemeClr val="tx1"/>
                </a:solidFill>
                <a:ea typeface="ＭＳ Ｐゴシック" pitchFamily="-1" charset="-128"/>
              </a:rPr>
              <a:t>Methods </a:t>
            </a:r>
          </a:p>
        </p:txBody>
      </p:sp>
      <p:sp>
        <p:nvSpPr>
          <p:cNvPr id="5123" name="Rectangle 3"/>
          <p:cNvSpPr>
            <a:spLocks noGrp="1" noChangeArrowheads="1"/>
          </p:cNvSpPr>
          <p:nvPr>
            <p:ph type="body" idx="1"/>
          </p:nvPr>
        </p:nvSpPr>
        <p:spPr>
          <a:xfrm>
            <a:off x="457200" y="762000"/>
            <a:ext cx="8229600" cy="5791200"/>
          </a:xfrm>
        </p:spPr>
        <p:txBody>
          <a:bodyPr/>
          <a:lstStyle/>
          <a:p>
            <a:pPr eaLnBrk="1" hangingPunct="1">
              <a:buFontTx/>
              <a:buBlip>
                <a:blip r:embed="rId2"/>
              </a:buBlip>
            </a:pPr>
            <a:r>
              <a:rPr lang="en-GB" sz="2800" b="1" dirty="0" smtClean="0">
                <a:ea typeface="ＭＳ Ｐゴシック" pitchFamily="-1" charset="-128"/>
              </a:rPr>
              <a:t>Methods:</a:t>
            </a:r>
            <a:r>
              <a:rPr lang="en-GB" sz="2400" b="1" dirty="0" smtClean="0">
                <a:ea typeface="ＭＳ Ｐゴシック" pitchFamily="-1" charset="-128"/>
              </a:rPr>
              <a:t> </a:t>
            </a:r>
          </a:p>
          <a:p>
            <a:pPr marL="0" indent="0" eaLnBrk="1" hangingPunct="1">
              <a:buNone/>
            </a:pPr>
            <a:endParaRPr lang="en-GB" sz="2400" dirty="0">
              <a:ea typeface="ＭＳ Ｐゴシック" pitchFamily="-1" charset="-128"/>
            </a:endParaRPr>
          </a:p>
          <a:p>
            <a:pPr lvl="1" eaLnBrk="1" hangingPunct="1">
              <a:buClr>
                <a:srgbClr val="0404DC"/>
              </a:buClr>
              <a:buFont typeface="Wingdings" pitchFamily="2" charset="2"/>
              <a:buChar char="§"/>
            </a:pPr>
            <a:r>
              <a:rPr lang="en-AU" sz="2400" dirty="0" smtClean="0">
                <a:ea typeface="ＭＳ Ｐゴシック" pitchFamily="-1" charset="-128"/>
              </a:rPr>
              <a:t>Focussed</a:t>
            </a:r>
            <a:r>
              <a:rPr lang="en-AU" sz="2400" dirty="0">
                <a:ea typeface="ＭＳ Ｐゴシック" pitchFamily="-1" charset="-128"/>
              </a:rPr>
              <a:t>, open-ended, semi-structured interviews (30-45 min) in Hospital A and B</a:t>
            </a:r>
          </a:p>
          <a:p>
            <a:pPr lvl="2" eaLnBrk="1" hangingPunct="1">
              <a:buClr>
                <a:srgbClr val="0404DC"/>
              </a:buClr>
              <a:buFont typeface="Courier New" panose="02070309020205020404" pitchFamily="49" charset="0"/>
              <a:buChar char="o"/>
            </a:pPr>
            <a:r>
              <a:rPr lang="en-AU" sz="2200" dirty="0">
                <a:ea typeface="ＭＳ Ｐゴシック" pitchFamily="-1" charset="-128"/>
              </a:rPr>
              <a:t>13 of 15 radiation oncologists </a:t>
            </a:r>
          </a:p>
          <a:p>
            <a:pPr lvl="2" eaLnBrk="1" hangingPunct="1">
              <a:buClr>
                <a:srgbClr val="0404DC"/>
              </a:buClr>
              <a:buFont typeface="Courier New" panose="02070309020205020404" pitchFamily="49" charset="0"/>
              <a:buChar char="o"/>
            </a:pPr>
            <a:r>
              <a:rPr lang="en-AU" sz="2200" dirty="0">
                <a:ea typeface="ＭＳ Ｐゴシック" pitchFamily="-1" charset="-128"/>
              </a:rPr>
              <a:t>discussion was recorded and transcribed - analysis by coding concepts (NVIVO® software</a:t>
            </a:r>
            <a:r>
              <a:rPr lang="en-AU" sz="2200" dirty="0" smtClean="0">
                <a:ea typeface="ＭＳ Ｐゴシック" pitchFamily="-1" charset="-128"/>
              </a:rPr>
              <a:t>)</a:t>
            </a:r>
            <a:endParaRPr lang="en-GB" dirty="0" smtClean="0"/>
          </a:p>
          <a:p>
            <a:pPr marL="785813" lvl="2" indent="-342900" algn="just" eaLnBrk="1" hangingPunct="1">
              <a:buClr>
                <a:srgbClr val="0404DC"/>
              </a:buClr>
              <a:buFont typeface="Wingdings" panose="05000000000000000000" pitchFamily="2" charset="2"/>
              <a:buChar char="§"/>
            </a:pPr>
            <a:r>
              <a:rPr lang="en-GB" dirty="0" smtClean="0"/>
              <a:t>Two </a:t>
            </a:r>
            <a:r>
              <a:rPr lang="en-GB" dirty="0"/>
              <a:t>researchers independently conducted the coding to ensure that the coding was accurate and comprehensive. </a:t>
            </a:r>
            <a:endParaRPr lang="en-GB" dirty="0" smtClean="0"/>
          </a:p>
          <a:p>
            <a:pPr marL="785813" lvl="2" indent="-342900" algn="just" eaLnBrk="1" hangingPunct="1">
              <a:buClr>
                <a:srgbClr val="0404DC"/>
              </a:buClr>
              <a:buFont typeface="Wingdings" panose="05000000000000000000" pitchFamily="2" charset="2"/>
              <a:buChar char="§"/>
            </a:pPr>
            <a:r>
              <a:rPr lang="en-GB" dirty="0"/>
              <a:t>The final interpretation was reached through discussion and consensus.</a:t>
            </a:r>
            <a:endParaRPr lang="en-AU" dirty="0"/>
          </a:p>
          <a:p>
            <a:pPr marL="785813" lvl="2" indent="-342900" algn="just" eaLnBrk="1" hangingPunct="1">
              <a:buClr>
                <a:srgbClr val="0404DC"/>
              </a:buClr>
              <a:buFont typeface="Wingdings" panose="05000000000000000000" pitchFamily="2" charset="2"/>
              <a:buChar char="§"/>
            </a:pPr>
            <a:endParaRPr lang="en-AU" dirty="0" smtClean="0">
              <a:ea typeface="ＭＳ Ｐゴシック" pitchFamily="-1" charset="-128"/>
            </a:endParaRPr>
          </a:p>
          <a:p>
            <a:pPr lvl="2" eaLnBrk="1" hangingPunct="1">
              <a:buClr>
                <a:srgbClr val="0404DC"/>
              </a:buClr>
              <a:buFont typeface="Wingdings" pitchFamily="2" charset="2"/>
              <a:buChar char="§"/>
            </a:pPr>
            <a:endParaRPr lang="en-AU" sz="2200" dirty="0" smtClean="0">
              <a:ea typeface="ＭＳ Ｐゴシック" pitchFamily="-1" charset="-128"/>
            </a:endParaRPr>
          </a:p>
          <a:p>
            <a:pPr lvl="2" eaLnBrk="1" hangingPunct="1">
              <a:buClr>
                <a:srgbClr val="0404DC"/>
              </a:buClr>
              <a:buFont typeface="Wingdings" pitchFamily="2" charset="2"/>
              <a:buChar char="§"/>
            </a:pPr>
            <a:endParaRPr lang="en-AU" sz="2200" dirty="0" smtClean="0">
              <a:ea typeface="ＭＳ Ｐゴシック" pitchFamily="-1" charset="-128"/>
            </a:endParaRPr>
          </a:p>
          <a:p>
            <a:pPr marL="457200" lvl="1" indent="0" eaLnBrk="1" hangingPunct="1">
              <a:buClr>
                <a:srgbClr val="0404DC"/>
              </a:buClr>
              <a:buNone/>
            </a:pPr>
            <a:endParaRPr lang="en-US" sz="2200" dirty="0" smtClean="0">
              <a:ea typeface="ＭＳ Ｐゴシック" pitchFamily="-1" charset="-128"/>
            </a:endParaRPr>
          </a:p>
          <a:p>
            <a:pPr lvl="1" eaLnBrk="1" hangingPunct="1">
              <a:buClr>
                <a:srgbClr val="0404DC"/>
              </a:buClr>
              <a:buFont typeface="Wingdings" pitchFamily="2" charset="2"/>
              <a:buChar char="§"/>
            </a:pPr>
            <a:endParaRPr lang="en-US" sz="2200" dirty="0" smtClean="0">
              <a:ea typeface="ＭＳ Ｐゴシック" pitchFamily="-1" charset="-128"/>
            </a:endParaRPr>
          </a:p>
        </p:txBody>
      </p:sp>
      <p:sp>
        <p:nvSpPr>
          <p:cNvPr id="5124" name="Line 5"/>
          <p:cNvSpPr>
            <a:spLocks noChangeShapeType="1"/>
          </p:cNvSpPr>
          <p:nvPr/>
        </p:nvSpPr>
        <p:spPr bwMode="auto">
          <a:xfrm>
            <a:off x="381000" y="533400"/>
            <a:ext cx="8305800" cy="0"/>
          </a:xfrm>
          <a:prstGeom prst="line">
            <a:avLst/>
          </a:prstGeom>
          <a:noFill/>
          <a:ln w="19050">
            <a:solidFill>
              <a:srgbClr val="0404DC"/>
            </a:solidFill>
            <a:round/>
            <a:headEnd/>
            <a:tailEnd/>
          </a:ln>
          <a:extLst>
            <a:ext uri="{909E8E84-426E-40DD-AFC4-6F175D3DCCD1}">
              <a14:hiddenFill xmlns:a14="http://schemas.microsoft.com/office/drawing/2010/main">
                <a:noFill/>
              </a14:hiddenFill>
            </a:ext>
          </a:extLst>
        </p:spPr>
        <p:txBody>
          <a:bodyPr/>
          <a:lstStyle/>
          <a:p>
            <a:endParaRPr lang="en-AU"/>
          </a:p>
        </p:txBody>
      </p:sp>
    </p:spTree>
    <p:extLst>
      <p:ext uri="{BB962C8B-B14F-4D97-AF65-F5344CB8AC3E}">
        <p14:creationId xmlns:p14="http://schemas.microsoft.com/office/powerpoint/2010/main" val="405152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9062</TotalTime>
  <Words>2586</Words>
  <Application>Microsoft Office PowerPoint</Application>
  <PresentationFormat>On-screen Show (4:3)</PresentationFormat>
  <Paragraphs>432</Paragraphs>
  <Slides>30</Slides>
  <Notes>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Dr. Senthilkumar Gandhidasan  MD, MPH, MHI Senior Radiation Oncology Registrar  Liverpool Hospital, Australia</vt:lpstr>
      <vt:lpstr>Disclosure</vt:lpstr>
      <vt:lpstr>Background</vt:lpstr>
      <vt:lpstr> Clinical Workflow</vt:lpstr>
      <vt:lpstr>PowerPoint Presentation</vt:lpstr>
      <vt:lpstr>PowerPoint Presentation</vt:lpstr>
      <vt:lpstr> Objectives</vt:lpstr>
      <vt:lpstr>Methods </vt:lpstr>
      <vt:lpstr>Methods </vt:lpstr>
      <vt:lpstr>PowerPoint Presentation</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Conclusion</vt:lpstr>
      <vt:lpstr>PowerPoint Presentation</vt:lpstr>
      <vt:lpstr>Acknowledgements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Presentation</dc:title>
  <dc:creator>dell</dc:creator>
  <cp:lastModifiedBy>drgsenthil</cp:lastModifiedBy>
  <cp:revision>410</cp:revision>
  <dcterms:created xsi:type="dcterms:W3CDTF">2012-08-21T10:03:13Z</dcterms:created>
  <dcterms:modified xsi:type="dcterms:W3CDTF">2014-10-21T14:01:23Z</dcterms:modified>
</cp:coreProperties>
</file>