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45" r:id="rId3"/>
    <p:sldId id="344" r:id="rId4"/>
    <p:sldId id="277" r:id="rId5"/>
    <p:sldId id="275" r:id="rId6"/>
    <p:sldId id="273" r:id="rId7"/>
    <p:sldId id="276" r:id="rId8"/>
    <p:sldId id="340" r:id="rId9"/>
    <p:sldId id="337" r:id="rId10"/>
    <p:sldId id="339" r:id="rId11"/>
    <p:sldId id="341" r:id="rId12"/>
    <p:sldId id="333" r:id="rId13"/>
    <p:sldId id="338" r:id="rId14"/>
    <p:sldId id="336" r:id="rId15"/>
    <p:sldId id="342" r:id="rId16"/>
    <p:sldId id="257" r:id="rId17"/>
    <p:sldId id="330" r:id="rId18"/>
    <p:sldId id="331" r:id="rId19"/>
    <p:sldId id="34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RU"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smtClean="0"/>
              <a:t>Asıl başlık stili için tıklatın</a:t>
            </a:r>
            <a:endParaRPr lang="en-GB"/>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8058705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3219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0"/>
            <a:ext cx="2057400" cy="5851525"/>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310826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40811870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GB"/>
          </a:p>
        </p:txBody>
      </p:sp>
      <p:sp>
        <p:nvSpPr>
          <p:cNvPr id="3" name="Metin Yer Tutucusu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170578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201891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GB"/>
          </a:p>
        </p:txBody>
      </p:sp>
      <p:sp>
        <p:nvSpPr>
          <p:cNvPr id="3" name="Metin Yer Tutucusu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37020023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1790479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374572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en-GB"/>
          </a:p>
        </p:txBody>
      </p:sp>
      <p:sp>
        <p:nvSpPr>
          <p:cNvPr id="3" name="İçerik Yer Tutucus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70251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en-GB"/>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0294C51-01F4-4E4F-9AF6-C5165B52023C}" type="datetimeFigureOut">
              <a:rPr lang="en-GB" smtClean="0"/>
              <a:pPr/>
              <a:t>29/09/2014</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22663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94C51-01F4-4E4F-9AF6-C5165B52023C}" type="datetimeFigureOut">
              <a:rPr lang="en-GB" smtClean="0"/>
              <a:pPr/>
              <a:t>29/09/2014</a:t>
            </a:fld>
            <a:endParaRPr lang="en-GB"/>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EAC12-5807-491D-9CBE-6BB60566BF88}" type="slidenum">
              <a:rPr lang="en-GB" smtClean="0"/>
              <a:pPr/>
              <a:t>‹#›</a:t>
            </a:fld>
            <a:endParaRPr lang="en-GB"/>
          </a:p>
        </p:txBody>
      </p:sp>
    </p:spTree>
    <p:extLst>
      <p:ext uri="{BB962C8B-B14F-4D97-AF65-F5344CB8AC3E}">
        <p14:creationId xmlns:p14="http://schemas.microsoft.com/office/powerpoint/2010/main" xmlns="" val="155985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01005 Fıçı sekilli santraller cro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8286" y="260648"/>
            <a:ext cx="7188624" cy="5650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6"/>
          <p:cNvSpPr txBox="1">
            <a:spLocks noChangeArrowheads="1"/>
          </p:cNvSpPr>
          <p:nvPr/>
        </p:nvSpPr>
        <p:spPr bwMode="auto">
          <a:xfrm>
            <a:off x="1547664" y="6093296"/>
            <a:ext cx="547278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r>
              <a:rPr lang="tr-TR" dirty="0" err="1" smtClean="0"/>
              <a:t>Spherical</a:t>
            </a:r>
            <a:r>
              <a:rPr lang="tr-TR" dirty="0" smtClean="0"/>
              <a:t> </a:t>
            </a:r>
            <a:r>
              <a:rPr lang="tr-TR" dirty="0"/>
              <a:t>incisal </a:t>
            </a:r>
            <a:r>
              <a:rPr lang="tr-TR" dirty="0" err="1"/>
              <a:t>crowns</a:t>
            </a:r>
            <a:r>
              <a:rPr lang="tr-TR" dirty="0"/>
              <a:t> of </a:t>
            </a:r>
            <a:r>
              <a:rPr lang="tr-TR" dirty="0" err="1"/>
              <a:t>the</a:t>
            </a:r>
            <a:r>
              <a:rPr lang="tr-TR" dirty="0"/>
              <a:t> </a:t>
            </a:r>
            <a:r>
              <a:rPr lang="tr-TR" dirty="0" err="1"/>
              <a:t>deciduous</a:t>
            </a:r>
            <a:r>
              <a:rPr lang="tr-TR" dirty="0"/>
              <a:t> </a:t>
            </a:r>
            <a:r>
              <a:rPr lang="tr-TR" dirty="0" err="1" smtClean="0"/>
              <a:t>dentition</a:t>
            </a:r>
            <a:r>
              <a:rPr lang="tr-TR" dirty="0" smtClean="0">
                <a:solidFill>
                  <a:srgbClr val="FF0000"/>
                </a:solidFill>
              </a:rPr>
              <a:t> </a:t>
            </a:r>
            <a:endParaRPr lang="tr-TR" sz="1200" dirty="0">
              <a:solidFill>
                <a:srgbClr val="FF0000"/>
              </a:solidFill>
            </a:endParaRPr>
          </a:p>
        </p:txBody>
      </p:sp>
    </p:spTree>
    <p:extLst>
      <p:ext uri="{BB962C8B-B14F-4D97-AF65-F5344CB8AC3E}">
        <p14:creationId xmlns:p14="http://schemas.microsoft.com/office/powerpoint/2010/main" xmlns="" val="2563001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504" y="116632"/>
            <a:ext cx="8928992" cy="2308324"/>
          </a:xfrm>
          <a:prstGeom prst="rect">
            <a:avLst/>
          </a:prstGeom>
          <a:noFill/>
        </p:spPr>
        <p:txBody>
          <a:bodyPr wrap="square" rtlCol="0">
            <a:spAutoFit/>
          </a:bodyPr>
          <a:lstStyle/>
          <a:p>
            <a:r>
              <a:rPr lang="tr-TR" sz="2400" b="1" dirty="0" smtClean="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The </a:t>
            </a:r>
            <a:r>
              <a:rPr lang="en-US" sz="2400" b="1" dirty="0">
                <a:solidFill>
                  <a:schemeClr val="tx2">
                    <a:lumMod val="50000"/>
                  </a:schemeClr>
                </a:solidFill>
                <a:latin typeface="Arial" pitchFamily="34" charset="0"/>
                <a:cs typeface="Arial" pitchFamily="34" charset="0"/>
              </a:rPr>
              <a:t>aim of this study is to determine the age of fetuses or infants by measuring the tooth development from the </a:t>
            </a:r>
            <a:r>
              <a:rPr lang="tr-TR" sz="2400" b="1" dirty="0" smtClean="0">
                <a:solidFill>
                  <a:schemeClr val="tx2">
                    <a:lumMod val="50000"/>
                  </a:schemeClr>
                </a:solidFill>
                <a:latin typeface="Arial" pitchFamily="34" charset="0"/>
                <a:cs typeface="Arial" pitchFamily="34" charset="0"/>
              </a:rPr>
              <a:t>f</a:t>
            </a:r>
            <a:r>
              <a:rPr lang="en-GB" sz="2400" b="1" dirty="0" err="1" smtClean="0">
                <a:solidFill>
                  <a:schemeClr val="tx2">
                    <a:lumMod val="50000"/>
                  </a:schemeClr>
                </a:solidFill>
                <a:latin typeface="Arial" pitchFamily="34" charset="0"/>
                <a:cs typeface="Arial" pitchFamily="34" charset="0"/>
              </a:rPr>
              <a:t>ive</a:t>
            </a:r>
            <a:r>
              <a:rPr lang="en-GB" sz="2400" b="1" dirty="0" smtClean="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aspects</a:t>
            </a:r>
            <a:r>
              <a:rPr lang="tr-TR" sz="2400" b="1" dirty="0" smtClean="0">
                <a:solidFill>
                  <a:schemeClr val="tx2">
                    <a:lumMod val="50000"/>
                  </a:schemeClr>
                </a:solidFill>
                <a:latin typeface="Arial" pitchFamily="34" charset="0"/>
                <a:cs typeface="Arial" pitchFamily="34" charset="0"/>
              </a:rPr>
              <a:t> as; </a:t>
            </a:r>
            <a:r>
              <a:rPr lang="en-GB" sz="2400" b="1" dirty="0">
                <a:solidFill>
                  <a:schemeClr val="tx2">
                    <a:lumMod val="50000"/>
                  </a:schemeClr>
                </a:solidFill>
                <a:latin typeface="Arial" pitchFamily="34" charset="0"/>
                <a:cs typeface="Arial" pitchFamily="34" charset="0"/>
              </a:rPr>
              <a:t>mesio-distal</a:t>
            </a:r>
            <a:r>
              <a:rPr lang="tr-TR" sz="2400" b="1" dirty="0">
                <a:solidFill>
                  <a:schemeClr val="tx2">
                    <a:lumMod val="50000"/>
                  </a:schemeClr>
                </a:solidFill>
                <a:latin typeface="Arial" pitchFamily="34" charset="0"/>
                <a:cs typeface="Arial" pitchFamily="34" charset="0"/>
              </a:rPr>
              <a:t> (</a:t>
            </a:r>
            <a:r>
              <a:rPr lang="en-US" sz="2400" b="1" dirty="0">
                <a:solidFill>
                  <a:schemeClr val="tx2">
                    <a:lumMod val="50000"/>
                  </a:schemeClr>
                </a:solidFill>
                <a:latin typeface="Arial" pitchFamily="34" charset="0"/>
                <a:cs typeface="Arial" pitchFamily="34" charset="0"/>
              </a:rPr>
              <a:t>MD</a:t>
            </a:r>
            <a:r>
              <a:rPr lang="tr-TR" sz="2400" b="1" dirty="0">
                <a:solidFill>
                  <a:schemeClr val="tx2">
                    <a:lumMod val="50000"/>
                  </a:schemeClr>
                </a:solidFill>
                <a:latin typeface="Arial" pitchFamily="34" charset="0"/>
                <a:cs typeface="Arial" pitchFamily="34" charset="0"/>
              </a:rPr>
              <a:t>)</a:t>
            </a:r>
            <a:r>
              <a:rPr lang="en-US" sz="2400" b="1" dirty="0">
                <a:solidFill>
                  <a:schemeClr val="tx2">
                    <a:lumMod val="50000"/>
                  </a:schemeClr>
                </a:solidFill>
                <a:latin typeface="Arial" pitchFamily="34" charset="0"/>
                <a:cs typeface="Arial" pitchFamily="34" charset="0"/>
              </a:rPr>
              <a:t>, </a:t>
            </a:r>
            <a:r>
              <a:rPr lang="en-GB" sz="2400" b="1" dirty="0" err="1">
                <a:solidFill>
                  <a:schemeClr val="tx2">
                    <a:lumMod val="50000"/>
                  </a:schemeClr>
                </a:solidFill>
                <a:latin typeface="Arial" pitchFamily="34" charset="0"/>
                <a:cs typeface="Arial" pitchFamily="34" charset="0"/>
              </a:rPr>
              <a:t>bucco</a:t>
            </a:r>
            <a:r>
              <a:rPr lang="en-GB" sz="2400" b="1" dirty="0">
                <a:solidFill>
                  <a:schemeClr val="tx2">
                    <a:lumMod val="50000"/>
                  </a:schemeClr>
                </a:solidFill>
                <a:latin typeface="Arial" pitchFamily="34" charset="0"/>
                <a:cs typeface="Arial" pitchFamily="34" charset="0"/>
              </a:rPr>
              <a:t>-lingual (BL)</a:t>
            </a:r>
            <a:r>
              <a:rPr lang="tr-TR" sz="2400" b="1" dirty="0">
                <a:solidFill>
                  <a:schemeClr val="tx2">
                    <a:lumMod val="50000"/>
                  </a:schemeClr>
                </a:solidFill>
                <a:latin typeface="Arial" pitchFamily="34" charset="0"/>
                <a:cs typeface="Arial" pitchFamily="34" charset="0"/>
              </a:rPr>
              <a:t>,</a:t>
            </a:r>
            <a:r>
              <a:rPr lang="en-US"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crown height</a:t>
            </a:r>
            <a:r>
              <a:rPr lang="tr-TR" sz="2400" b="1" dirty="0">
                <a:solidFill>
                  <a:schemeClr val="tx2">
                    <a:lumMod val="50000"/>
                  </a:schemeClr>
                </a:solidFill>
                <a:latin typeface="Arial" pitchFamily="34" charset="0"/>
                <a:cs typeface="Arial" pitchFamily="34" charset="0"/>
              </a:rPr>
              <a:t> (</a:t>
            </a:r>
            <a:r>
              <a:rPr lang="en-US" sz="2400" b="1" dirty="0">
                <a:solidFill>
                  <a:schemeClr val="tx2">
                    <a:lumMod val="50000"/>
                  </a:schemeClr>
                </a:solidFill>
                <a:latin typeface="Arial" pitchFamily="34" charset="0"/>
                <a:cs typeface="Arial" pitchFamily="34" charset="0"/>
              </a:rPr>
              <a:t>CH</a:t>
            </a:r>
            <a:r>
              <a:rPr lang="tr-TR" sz="2400" b="1" dirty="0">
                <a:solidFill>
                  <a:schemeClr val="tx2">
                    <a:lumMod val="50000"/>
                  </a:schemeClr>
                </a:solidFill>
                <a:latin typeface="Arial" pitchFamily="34" charset="0"/>
                <a:cs typeface="Arial" pitchFamily="34" charset="0"/>
              </a:rPr>
              <a:t>),</a:t>
            </a:r>
            <a:r>
              <a:rPr lang="en-US"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crown thickness (</a:t>
            </a:r>
            <a:r>
              <a:rPr lang="en-GB" sz="2400" b="1" dirty="0" smtClean="0">
                <a:solidFill>
                  <a:schemeClr val="tx2">
                    <a:lumMod val="50000"/>
                  </a:schemeClr>
                </a:solidFill>
                <a:latin typeface="Arial" pitchFamily="34" charset="0"/>
                <a:cs typeface="Arial" pitchFamily="34" charset="0"/>
              </a:rPr>
              <a:t>C</a:t>
            </a:r>
            <a:r>
              <a:rPr lang="tr-TR" sz="2400" b="1" dirty="0" smtClean="0">
                <a:solidFill>
                  <a:schemeClr val="tx2">
                    <a:lumMod val="50000"/>
                  </a:schemeClr>
                </a:solidFill>
                <a:latin typeface="Arial" pitchFamily="34" charset="0"/>
                <a:cs typeface="Arial" pitchFamily="34" charset="0"/>
              </a:rPr>
              <a:t>r</a:t>
            </a:r>
            <a:r>
              <a:rPr lang="en-GB" sz="2400" b="1" dirty="0" smtClean="0">
                <a:solidFill>
                  <a:schemeClr val="tx2">
                    <a:lumMod val="50000"/>
                  </a:schemeClr>
                </a:solidFill>
                <a:latin typeface="Arial" pitchFamily="34" charset="0"/>
                <a:cs typeface="Arial" pitchFamily="34" charset="0"/>
              </a:rPr>
              <a:t>T</a:t>
            </a:r>
            <a:r>
              <a:rPr lang="en-GB" sz="2400" b="1" dirty="0">
                <a:solidFill>
                  <a:schemeClr val="tx2">
                    <a:lumMod val="50000"/>
                  </a:schemeClr>
                </a:solidFill>
                <a:latin typeface="Arial" pitchFamily="34" charset="0"/>
                <a:cs typeface="Arial" pitchFamily="34" charset="0"/>
              </a:rPr>
              <a:t>)</a:t>
            </a:r>
            <a:r>
              <a:rPr lang="tr-TR" sz="2400" b="1" dirty="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and </a:t>
            </a:r>
            <a:r>
              <a:rPr lang="tr-TR" sz="2400" b="1" dirty="0" err="1">
                <a:solidFill>
                  <a:schemeClr val="tx2">
                    <a:lumMod val="50000"/>
                  </a:schemeClr>
                </a:solidFill>
                <a:latin typeface="Arial" pitchFamily="34" charset="0"/>
                <a:cs typeface="Arial" pitchFamily="34" charset="0"/>
              </a:rPr>
              <a:t>root</a:t>
            </a:r>
            <a:r>
              <a:rPr lang="tr-TR"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height</a:t>
            </a:r>
            <a:r>
              <a:rPr lang="tr-TR" sz="2400" b="1" dirty="0">
                <a:solidFill>
                  <a:schemeClr val="tx2">
                    <a:lumMod val="50000"/>
                  </a:schemeClr>
                </a:solidFill>
                <a:latin typeface="Arial" pitchFamily="34" charset="0"/>
                <a:cs typeface="Arial" pitchFamily="34" charset="0"/>
              </a:rPr>
              <a:t> (</a:t>
            </a:r>
            <a:r>
              <a:rPr lang="en-US" sz="2400" b="1" dirty="0">
                <a:solidFill>
                  <a:schemeClr val="tx2">
                    <a:lumMod val="50000"/>
                  </a:schemeClr>
                </a:solidFill>
                <a:latin typeface="Arial" pitchFamily="34" charset="0"/>
                <a:cs typeface="Arial" pitchFamily="34" charset="0"/>
              </a:rPr>
              <a:t>RH</a:t>
            </a:r>
            <a:r>
              <a:rPr lang="tr-TR" sz="2400" b="1" dirty="0">
                <a:solidFill>
                  <a:schemeClr val="tx2">
                    <a:lumMod val="50000"/>
                  </a:schemeClr>
                </a:solidFill>
                <a:latin typeface="Arial" pitchFamily="34" charset="0"/>
                <a:cs typeface="Arial" pitchFamily="34" charset="0"/>
              </a:rPr>
              <a:t>)</a:t>
            </a:r>
            <a:r>
              <a:rPr lang="en-US" sz="2400" b="1" dirty="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dimensions</a:t>
            </a:r>
            <a:r>
              <a:rPr lang="tr-TR" sz="2400" b="1" dirty="0" smtClean="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Measurements</a:t>
            </a:r>
            <a:r>
              <a:rPr lang="tr-TR" sz="2400" b="1" dirty="0" smtClean="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were</a:t>
            </a:r>
            <a:r>
              <a:rPr lang="tr-TR" sz="2400" b="1" dirty="0" smtClean="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taken</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with</a:t>
            </a:r>
            <a:r>
              <a:rPr lang="tr-TR" sz="2400" b="1" dirty="0">
                <a:solidFill>
                  <a:schemeClr val="tx2">
                    <a:lumMod val="50000"/>
                  </a:schemeClr>
                </a:solidFill>
                <a:latin typeface="Arial" pitchFamily="34" charset="0"/>
                <a:cs typeface="Arial" pitchFamily="34" charset="0"/>
              </a:rPr>
              <a:t> </a:t>
            </a:r>
            <a:r>
              <a:rPr lang="tr-TR" sz="2400" b="1" dirty="0">
                <a:solidFill>
                  <a:schemeClr val="tx2">
                    <a:lumMod val="50000"/>
                  </a:schemeClr>
                </a:solidFill>
              </a:rPr>
              <a:t>TWO TYPES OF COMPASSES </a:t>
            </a:r>
            <a:r>
              <a:rPr lang="en-GB" sz="2400" b="1" dirty="0" smtClean="0">
                <a:solidFill>
                  <a:schemeClr val="tx2">
                    <a:lumMod val="50000"/>
                  </a:schemeClr>
                </a:solidFill>
                <a:latin typeface="Arial" pitchFamily="34" charset="0"/>
                <a:cs typeface="Arial" pitchFamily="34" charset="0"/>
              </a:rPr>
              <a:t>in </a:t>
            </a:r>
            <a:r>
              <a:rPr lang="en-GB" sz="2400" b="1" dirty="0" err="1" smtClean="0">
                <a:solidFill>
                  <a:schemeClr val="tx2">
                    <a:lumMod val="50000"/>
                  </a:schemeClr>
                </a:solidFill>
                <a:latin typeface="Arial" pitchFamily="34" charset="0"/>
                <a:cs typeface="Arial" pitchFamily="34" charset="0"/>
              </a:rPr>
              <a:t>millimeters</a:t>
            </a:r>
            <a:r>
              <a:rPr lang="tr-TR" sz="2400" b="1" dirty="0" smtClean="0">
                <a:solidFill>
                  <a:schemeClr val="tx2">
                    <a:lumMod val="50000"/>
                  </a:schemeClr>
                </a:solidFill>
                <a:latin typeface="Arial" pitchFamily="34" charset="0"/>
                <a:cs typeface="Arial" pitchFamily="34" charset="0"/>
              </a:rPr>
              <a:t>.</a:t>
            </a:r>
            <a:endParaRPr lang="tr-TR" sz="2400" b="1" dirty="0">
              <a:solidFill>
                <a:schemeClr val="tx2">
                  <a:lumMod val="50000"/>
                </a:schemeClr>
              </a:solidFill>
              <a:latin typeface="Arial" pitchFamily="34" charset="0"/>
              <a:cs typeface="Arial" pitchFamily="34" charset="0"/>
            </a:endParaRPr>
          </a:p>
        </p:txBody>
      </p:sp>
      <p:pic>
        <p:nvPicPr>
          <p:cNvPr id="6" name="Picture 3" descr="DSC00082re Crown 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424956"/>
            <a:ext cx="3030537"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Fig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2978" y="2298182"/>
            <a:ext cx="3242611" cy="3142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6"/>
          <p:cNvSpPr txBox="1">
            <a:spLocks noChangeArrowheads="1"/>
          </p:cNvSpPr>
          <p:nvPr/>
        </p:nvSpPr>
        <p:spPr bwMode="auto">
          <a:xfrm>
            <a:off x="323850" y="5690610"/>
            <a:ext cx="424815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dirty="0" smtClean="0">
                <a:solidFill>
                  <a:schemeClr val="tx2">
                    <a:lumMod val="50000"/>
                  </a:schemeClr>
                </a:solidFill>
              </a:rPr>
              <a:t>D</a:t>
            </a:r>
            <a:r>
              <a:rPr lang="en-US" sz="2000" b="1" dirty="0" err="1" smtClean="0">
                <a:solidFill>
                  <a:schemeClr val="tx2">
                    <a:lumMod val="50000"/>
                  </a:schemeClr>
                </a:solidFill>
              </a:rPr>
              <a:t>igital</a:t>
            </a:r>
            <a:r>
              <a:rPr lang="en-US" sz="2000" b="1" dirty="0" smtClean="0">
                <a:solidFill>
                  <a:schemeClr val="tx2">
                    <a:lumMod val="50000"/>
                  </a:schemeClr>
                </a:solidFill>
              </a:rPr>
              <a:t> Vernier compass, (</a:t>
            </a:r>
            <a:r>
              <a:rPr lang="en-US" sz="2000" b="1" i="1" dirty="0" smtClean="0">
                <a:solidFill>
                  <a:schemeClr val="tx2">
                    <a:lumMod val="50000"/>
                  </a:schemeClr>
                </a:solidFill>
              </a:rPr>
              <a:t>Mitutoyo, Japan</a:t>
            </a:r>
            <a:r>
              <a:rPr lang="en-US" sz="2000" b="1" dirty="0" smtClean="0">
                <a:solidFill>
                  <a:schemeClr val="tx2">
                    <a:lumMod val="50000"/>
                  </a:schemeClr>
                </a:solidFill>
              </a:rPr>
              <a:t>)</a:t>
            </a:r>
            <a:r>
              <a:rPr lang="tr-TR" sz="2000" b="1" dirty="0" smtClean="0">
                <a:solidFill>
                  <a:schemeClr val="tx2">
                    <a:lumMod val="50000"/>
                  </a:schemeClr>
                </a:solidFill>
              </a:rPr>
              <a:t>,</a:t>
            </a:r>
            <a:r>
              <a:rPr lang="en-US" sz="2000" b="1" dirty="0" smtClean="0">
                <a:solidFill>
                  <a:schemeClr val="tx2">
                    <a:lumMod val="50000"/>
                  </a:schemeClr>
                </a:solidFill>
              </a:rPr>
              <a:t> used for MD, </a:t>
            </a:r>
            <a:r>
              <a:rPr lang="en-GB" sz="2000" b="1" dirty="0" smtClean="0">
                <a:solidFill>
                  <a:schemeClr val="tx2">
                    <a:lumMod val="50000"/>
                  </a:schemeClr>
                </a:solidFill>
              </a:rPr>
              <a:t>BL</a:t>
            </a:r>
            <a:r>
              <a:rPr lang="tr-TR" sz="2000" b="1" dirty="0" smtClean="0">
                <a:solidFill>
                  <a:schemeClr val="tx2">
                    <a:lumMod val="50000"/>
                  </a:schemeClr>
                </a:solidFill>
              </a:rPr>
              <a:t>,</a:t>
            </a:r>
            <a:r>
              <a:rPr lang="en-US" sz="2000" b="1" dirty="0" smtClean="0">
                <a:solidFill>
                  <a:schemeClr val="tx2">
                    <a:lumMod val="50000"/>
                  </a:schemeClr>
                </a:solidFill>
              </a:rPr>
              <a:t> CH</a:t>
            </a:r>
            <a:r>
              <a:rPr lang="tr-TR" sz="2000" b="1" dirty="0" smtClean="0">
                <a:solidFill>
                  <a:schemeClr val="tx2">
                    <a:lumMod val="50000"/>
                  </a:schemeClr>
                </a:solidFill>
              </a:rPr>
              <a:t>,</a:t>
            </a:r>
            <a:r>
              <a:rPr lang="en-US" sz="2000" b="1" dirty="0" smtClean="0">
                <a:solidFill>
                  <a:schemeClr val="tx2">
                    <a:lumMod val="50000"/>
                  </a:schemeClr>
                </a:solidFill>
              </a:rPr>
              <a:t> and RH dimensions</a:t>
            </a:r>
            <a:r>
              <a:rPr lang="tr-TR" sz="2000" b="1" dirty="0" smtClean="0">
                <a:solidFill>
                  <a:schemeClr val="tx2">
                    <a:lumMod val="50000"/>
                  </a:schemeClr>
                </a:solidFill>
              </a:rPr>
              <a:t>.</a:t>
            </a:r>
            <a:endParaRPr lang="tr-TR" sz="2000" b="1" dirty="0">
              <a:solidFill>
                <a:schemeClr val="tx2">
                  <a:lumMod val="50000"/>
                </a:schemeClr>
              </a:solidFill>
            </a:endParaRPr>
          </a:p>
        </p:txBody>
      </p:sp>
      <p:sp>
        <p:nvSpPr>
          <p:cNvPr id="10" name="Text Box 7"/>
          <p:cNvSpPr txBox="1">
            <a:spLocks noChangeArrowheads="1"/>
          </p:cNvSpPr>
          <p:nvPr/>
        </p:nvSpPr>
        <p:spPr bwMode="auto">
          <a:xfrm>
            <a:off x="5242978" y="5440752"/>
            <a:ext cx="36004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tr-TR" sz="2000" b="1" dirty="0">
                <a:solidFill>
                  <a:schemeClr val="tx2">
                    <a:lumMod val="50000"/>
                  </a:schemeClr>
                </a:solidFill>
              </a:rPr>
              <a:t>D</a:t>
            </a:r>
            <a:r>
              <a:rPr lang="en-US" sz="2000" b="1" dirty="0" err="1">
                <a:solidFill>
                  <a:schemeClr val="tx2">
                    <a:lumMod val="50000"/>
                  </a:schemeClr>
                </a:solidFill>
              </a:rPr>
              <a:t>ental</a:t>
            </a:r>
            <a:r>
              <a:rPr lang="en-US" sz="2000" b="1" dirty="0">
                <a:solidFill>
                  <a:schemeClr val="tx2">
                    <a:lumMod val="50000"/>
                  </a:schemeClr>
                </a:solidFill>
              </a:rPr>
              <a:t> metal thickness compass, (</a:t>
            </a:r>
            <a:r>
              <a:rPr lang="en-US" sz="2000" b="1" i="1" dirty="0" err="1">
                <a:solidFill>
                  <a:schemeClr val="tx2">
                    <a:lumMod val="50000"/>
                  </a:schemeClr>
                </a:solidFill>
              </a:rPr>
              <a:t>Fara</a:t>
            </a:r>
            <a:r>
              <a:rPr lang="en-US" sz="2000" b="1" i="1" dirty="0">
                <a:solidFill>
                  <a:schemeClr val="tx2">
                    <a:lumMod val="50000"/>
                  </a:schemeClr>
                </a:solidFill>
              </a:rPr>
              <a:t> Dental, Germany</a:t>
            </a:r>
            <a:r>
              <a:rPr lang="en-US" sz="2000" b="1" dirty="0">
                <a:solidFill>
                  <a:schemeClr val="tx2">
                    <a:lumMod val="50000"/>
                  </a:schemeClr>
                </a:solidFill>
              </a:rPr>
              <a:t>)</a:t>
            </a:r>
            <a:r>
              <a:rPr lang="tr-TR" sz="2000" b="1" dirty="0">
                <a:solidFill>
                  <a:schemeClr val="tx2">
                    <a:lumMod val="50000"/>
                  </a:schemeClr>
                </a:solidFill>
              </a:rPr>
              <a:t>, </a:t>
            </a:r>
            <a:r>
              <a:rPr lang="en-US" sz="2000" b="1" dirty="0">
                <a:solidFill>
                  <a:schemeClr val="tx2">
                    <a:lumMod val="50000"/>
                  </a:schemeClr>
                </a:solidFill>
              </a:rPr>
              <a:t>used for </a:t>
            </a:r>
            <a:r>
              <a:rPr lang="en-GB" sz="2000" b="1" dirty="0" smtClean="0">
                <a:solidFill>
                  <a:schemeClr val="tx2">
                    <a:lumMod val="50000"/>
                  </a:schemeClr>
                </a:solidFill>
              </a:rPr>
              <a:t>(C</a:t>
            </a:r>
            <a:r>
              <a:rPr lang="tr-TR" sz="2000" b="1" dirty="0" smtClean="0">
                <a:solidFill>
                  <a:schemeClr val="tx2">
                    <a:lumMod val="50000"/>
                  </a:schemeClr>
                </a:solidFill>
              </a:rPr>
              <a:t>r</a:t>
            </a:r>
            <a:r>
              <a:rPr lang="en-GB" sz="2000" b="1" dirty="0" smtClean="0">
                <a:solidFill>
                  <a:schemeClr val="tx2">
                    <a:lumMod val="50000"/>
                  </a:schemeClr>
                </a:solidFill>
              </a:rPr>
              <a:t>T</a:t>
            </a:r>
            <a:r>
              <a:rPr lang="en-GB" sz="2000" b="1" dirty="0">
                <a:solidFill>
                  <a:schemeClr val="tx2">
                    <a:lumMod val="50000"/>
                  </a:schemeClr>
                </a:solidFill>
              </a:rPr>
              <a:t>)</a:t>
            </a:r>
            <a:r>
              <a:rPr lang="tr-TR" sz="2000" b="1" dirty="0" smtClean="0">
                <a:solidFill>
                  <a:schemeClr val="tx2">
                    <a:lumMod val="50000"/>
                  </a:schemeClr>
                </a:solidFill>
              </a:rPr>
              <a:t> </a:t>
            </a:r>
            <a:r>
              <a:rPr lang="en-US" sz="2000" b="1" dirty="0">
                <a:solidFill>
                  <a:schemeClr val="tx2">
                    <a:lumMod val="50000"/>
                  </a:schemeClr>
                </a:solidFill>
              </a:rPr>
              <a:t>dimensions</a:t>
            </a:r>
            <a:r>
              <a:rPr lang="tr-TR" sz="2000" b="1" dirty="0">
                <a:solidFill>
                  <a:schemeClr val="tx2">
                    <a:lumMod val="50000"/>
                  </a:schemeClr>
                </a:solidFill>
              </a:rPr>
              <a:t>.</a:t>
            </a:r>
          </a:p>
        </p:txBody>
      </p:sp>
    </p:spTree>
    <p:extLst>
      <p:ext uri="{BB962C8B-B14F-4D97-AF65-F5344CB8AC3E}">
        <p14:creationId xmlns:p14="http://schemas.microsoft.com/office/powerpoint/2010/main" xmlns="" val="563993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0969re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9803" y="2054039"/>
            <a:ext cx="4823892" cy="3972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6"/>
          <p:cNvSpPr>
            <a:spLocks noChangeArrowheads="1"/>
          </p:cNvSpPr>
          <p:nvPr/>
        </p:nvSpPr>
        <p:spPr bwMode="auto">
          <a:xfrm>
            <a:off x="4211638" y="6027003"/>
            <a:ext cx="38164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tr-TR" sz="2400" b="1" dirty="0" smtClean="0">
                <a:solidFill>
                  <a:schemeClr val="tx2">
                    <a:lumMod val="50000"/>
                  </a:schemeClr>
                </a:solidFill>
              </a:rPr>
              <a:t>AKA </a:t>
            </a:r>
            <a:r>
              <a:rPr lang="tr-TR" sz="2400" b="1" dirty="0" err="1" smtClean="0">
                <a:solidFill>
                  <a:schemeClr val="tx2">
                    <a:lumMod val="50000"/>
                  </a:schemeClr>
                </a:solidFill>
              </a:rPr>
              <a:t>and</a:t>
            </a:r>
            <a:r>
              <a:rPr lang="tr-TR" sz="2400" b="1" dirty="0" smtClean="0">
                <a:solidFill>
                  <a:schemeClr val="tx2">
                    <a:lumMod val="50000"/>
                  </a:schemeClr>
                </a:solidFill>
              </a:rPr>
              <a:t> CANTURK</a:t>
            </a:r>
          </a:p>
          <a:p>
            <a:r>
              <a:rPr lang="tr-TR" sz="2400" b="1" dirty="0" err="1" smtClean="0">
                <a:solidFill>
                  <a:schemeClr val="tx2">
                    <a:lumMod val="50000"/>
                  </a:schemeClr>
                </a:solidFill>
              </a:rPr>
              <a:t>during</a:t>
            </a:r>
            <a:r>
              <a:rPr lang="tr-TR" sz="2400" b="1" dirty="0" smtClean="0">
                <a:solidFill>
                  <a:schemeClr val="tx2">
                    <a:lumMod val="50000"/>
                  </a:schemeClr>
                </a:solidFill>
              </a:rPr>
              <a:t> </a:t>
            </a:r>
            <a:r>
              <a:rPr lang="tr-TR" sz="2400" b="1" dirty="0" err="1" smtClean="0">
                <a:solidFill>
                  <a:schemeClr val="tx2">
                    <a:lumMod val="50000"/>
                  </a:schemeClr>
                </a:solidFill>
              </a:rPr>
              <a:t>the</a:t>
            </a:r>
            <a:r>
              <a:rPr lang="tr-TR" sz="2400" b="1" dirty="0" smtClean="0">
                <a:solidFill>
                  <a:schemeClr val="tx2">
                    <a:lumMod val="50000"/>
                  </a:schemeClr>
                </a:solidFill>
              </a:rPr>
              <a:t> </a:t>
            </a:r>
            <a:r>
              <a:rPr lang="tr-TR" sz="2400" b="1" dirty="0" err="1" smtClean="0">
                <a:solidFill>
                  <a:schemeClr val="tx2">
                    <a:lumMod val="50000"/>
                  </a:schemeClr>
                </a:solidFill>
              </a:rPr>
              <a:t>measuring</a:t>
            </a:r>
            <a:r>
              <a:rPr lang="tr-TR" sz="2400" b="1" dirty="0" smtClean="0">
                <a:solidFill>
                  <a:schemeClr val="tx2">
                    <a:lumMod val="50000"/>
                  </a:schemeClr>
                </a:solidFill>
              </a:rPr>
              <a:t> step. </a:t>
            </a:r>
            <a:endParaRPr lang="tr-TR" sz="2400" b="1" dirty="0">
              <a:solidFill>
                <a:schemeClr val="tx2">
                  <a:lumMod val="50000"/>
                </a:schemeClr>
              </a:solidFill>
            </a:endParaRPr>
          </a:p>
        </p:txBody>
      </p:sp>
      <p:sp>
        <p:nvSpPr>
          <p:cNvPr id="5" name="Metin kutusu 4"/>
          <p:cNvSpPr txBox="1"/>
          <p:nvPr/>
        </p:nvSpPr>
        <p:spPr>
          <a:xfrm>
            <a:off x="179511" y="116632"/>
            <a:ext cx="8724183" cy="1569660"/>
          </a:xfrm>
          <a:prstGeom prst="rect">
            <a:avLst/>
          </a:prstGeom>
          <a:noFill/>
        </p:spPr>
        <p:txBody>
          <a:bodyPr wrap="square" rtlCol="0">
            <a:spAutoFit/>
          </a:bodyPr>
          <a:lstStyle/>
          <a:p>
            <a:r>
              <a:rPr lang="tr-TR" sz="2400" b="1" dirty="0" smtClean="0">
                <a:solidFill>
                  <a:schemeClr val="tx2">
                    <a:lumMod val="50000"/>
                  </a:schemeClr>
                </a:solidFill>
                <a:latin typeface="Arial" pitchFamily="34" charset="0"/>
                <a:cs typeface="Arial" pitchFamily="34" charset="0"/>
              </a:rPr>
              <a:t>	A</a:t>
            </a:r>
            <a:r>
              <a:rPr lang="en-GB" sz="2400" b="1" dirty="0" err="1" smtClean="0">
                <a:solidFill>
                  <a:schemeClr val="tx2">
                    <a:lumMod val="50000"/>
                  </a:schemeClr>
                </a:solidFill>
                <a:latin typeface="Arial" pitchFamily="34" charset="0"/>
                <a:cs typeface="Arial" pitchFamily="34" charset="0"/>
              </a:rPr>
              <a:t>rithmetical</a:t>
            </a:r>
            <a:r>
              <a:rPr lang="en-GB"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average </a:t>
            </a:r>
            <a:r>
              <a:rPr lang="tr-TR" sz="2400" b="1" dirty="0" smtClean="0">
                <a:solidFill>
                  <a:schemeClr val="tx2">
                    <a:lumMod val="50000"/>
                  </a:schemeClr>
                </a:solidFill>
                <a:latin typeface="Arial" pitchFamily="34" charset="0"/>
                <a:cs typeface="Arial" pitchFamily="34" charset="0"/>
              </a:rPr>
              <a:t>of t</a:t>
            </a:r>
            <a:r>
              <a:rPr lang="en-GB" sz="2400" b="1" dirty="0" err="1" smtClean="0">
                <a:solidFill>
                  <a:schemeClr val="tx2">
                    <a:lumMod val="50000"/>
                  </a:schemeClr>
                </a:solidFill>
                <a:latin typeface="Arial" pitchFamily="34" charset="0"/>
                <a:cs typeface="Arial" pitchFamily="34" charset="0"/>
              </a:rPr>
              <a:t>wo</a:t>
            </a:r>
            <a:r>
              <a:rPr lang="tr-TR"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measurements were </a:t>
            </a:r>
            <a:r>
              <a:rPr lang="en-GB" sz="2400" b="1" dirty="0" err="1" smtClean="0">
                <a:solidFill>
                  <a:schemeClr val="tx2">
                    <a:lumMod val="50000"/>
                  </a:schemeClr>
                </a:solidFill>
                <a:latin typeface="Arial" pitchFamily="34" charset="0"/>
                <a:cs typeface="Arial" pitchFamily="34" charset="0"/>
              </a:rPr>
              <a:t>were</a:t>
            </a:r>
            <a:r>
              <a:rPr lang="en-GB"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calculated to produce the data, </a:t>
            </a:r>
            <a:r>
              <a:rPr lang="tr-TR" sz="2400" b="1" dirty="0" err="1" smtClean="0">
                <a:solidFill>
                  <a:schemeClr val="tx2">
                    <a:lumMod val="50000"/>
                  </a:schemeClr>
                </a:solidFill>
                <a:latin typeface="Arial" pitchFamily="34" charset="0"/>
                <a:cs typeface="Arial" pitchFamily="34" charset="0"/>
              </a:rPr>
              <a:t>which</a:t>
            </a:r>
            <a:r>
              <a:rPr lang="tr-TR" sz="2400" b="1" dirty="0" smtClean="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were </a:t>
            </a:r>
            <a:r>
              <a:rPr lang="en-US" sz="2400" b="1" dirty="0">
                <a:solidFill>
                  <a:schemeClr val="tx2">
                    <a:lumMod val="50000"/>
                  </a:schemeClr>
                </a:solidFill>
                <a:latin typeface="Arial" pitchFamily="34" charset="0"/>
                <a:cs typeface="Arial" pitchFamily="34" charset="0"/>
              </a:rPr>
              <a:t>statistically processed by regression analysis and </a:t>
            </a:r>
            <a:r>
              <a:rPr lang="tr-TR" sz="2400" b="1" dirty="0" err="1" smtClean="0">
                <a:solidFill>
                  <a:schemeClr val="tx2">
                    <a:lumMod val="50000"/>
                  </a:schemeClr>
                </a:solidFill>
                <a:latin typeface="Arial" pitchFamily="34" charset="0"/>
                <a:cs typeface="Arial" pitchFamily="34" charset="0"/>
              </a:rPr>
              <a:t>various</a:t>
            </a:r>
            <a:r>
              <a:rPr lang="tr-TR" sz="2400" b="1" dirty="0" smtClean="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regression </a:t>
            </a:r>
            <a:r>
              <a:rPr lang="en-US" sz="2400" b="1" dirty="0">
                <a:solidFill>
                  <a:schemeClr val="tx2">
                    <a:lumMod val="50000"/>
                  </a:schemeClr>
                </a:solidFill>
                <a:latin typeface="Arial" pitchFamily="34" charset="0"/>
                <a:cs typeface="Arial" pitchFamily="34" charset="0"/>
              </a:rPr>
              <a:t>formulas were derived. </a:t>
            </a:r>
            <a:endParaRPr lang="en-GB" sz="2400" b="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056635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51520" y="764704"/>
            <a:ext cx="3312368" cy="4893647"/>
          </a:xfrm>
          <a:prstGeom prst="rect">
            <a:avLst/>
          </a:prstGeom>
          <a:noFill/>
        </p:spPr>
        <p:txBody>
          <a:bodyPr wrap="square" rtlCol="0">
            <a:spAutoFit/>
          </a:bodyPr>
          <a:lstStyle/>
          <a:p>
            <a:r>
              <a:rPr lang="tr-TR" sz="2400" b="1" dirty="0" smtClean="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Age </a:t>
            </a:r>
            <a:r>
              <a:rPr lang="en-US" sz="2400" b="1" dirty="0">
                <a:solidFill>
                  <a:schemeClr val="tx2">
                    <a:lumMod val="50000"/>
                  </a:schemeClr>
                </a:solidFill>
                <a:latin typeface="Arial" pitchFamily="34" charset="0"/>
                <a:cs typeface="Arial" pitchFamily="34" charset="0"/>
              </a:rPr>
              <a:t>of teeth could also be estimated through the calculation of indirectly obtained data from the computerized tomography </a:t>
            </a:r>
            <a:r>
              <a:rPr lang="tr-TR" sz="2400" b="1" dirty="0" smtClean="0">
                <a:solidFill>
                  <a:schemeClr val="tx2">
                    <a:lumMod val="50000"/>
                  </a:schemeClr>
                </a:solidFill>
                <a:latin typeface="Arial" pitchFamily="34" charset="0"/>
                <a:cs typeface="Arial" pitchFamily="34" charset="0"/>
              </a:rPr>
              <a:t>(CT) </a:t>
            </a:r>
            <a:r>
              <a:rPr lang="en-US" sz="2400" b="1" dirty="0" smtClean="0">
                <a:solidFill>
                  <a:schemeClr val="tx2">
                    <a:lumMod val="50000"/>
                  </a:schemeClr>
                </a:solidFill>
                <a:latin typeface="Arial" pitchFamily="34" charset="0"/>
                <a:cs typeface="Arial" pitchFamily="34" charset="0"/>
              </a:rPr>
              <a:t>digital </a:t>
            </a:r>
            <a:r>
              <a:rPr lang="en-US" sz="2400" b="1" dirty="0">
                <a:solidFill>
                  <a:schemeClr val="tx2">
                    <a:lumMod val="50000"/>
                  </a:schemeClr>
                </a:solidFill>
                <a:latin typeface="Arial" pitchFamily="34" charset="0"/>
                <a:cs typeface="Arial" pitchFamily="34" charset="0"/>
              </a:rPr>
              <a:t>image measurements, where new regression formulas were derived. </a:t>
            </a:r>
            <a:endParaRPr lang="en-GB" sz="2400" b="1" dirty="0">
              <a:solidFill>
                <a:schemeClr val="tx2">
                  <a:lumMod val="50000"/>
                </a:schemeClr>
              </a:solidFill>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l="6270" t="3563" r="28024" b="8219"/>
          <a:stretch>
            <a:fillRect/>
          </a:stretch>
        </p:blipFill>
        <p:spPr bwMode="auto">
          <a:xfrm>
            <a:off x="3741555" y="560923"/>
            <a:ext cx="5264551" cy="5301208"/>
          </a:xfrm>
          <a:prstGeom prst="rect">
            <a:avLst/>
          </a:prstGeom>
          <a:noFill/>
          <a:ln w="9525">
            <a:noFill/>
            <a:miter lim="800000"/>
            <a:headEnd/>
            <a:tailEnd/>
          </a:ln>
        </p:spPr>
      </p:pic>
    </p:spTree>
    <p:extLst>
      <p:ext uri="{BB962C8B-B14F-4D97-AF65-F5344CB8AC3E}">
        <p14:creationId xmlns:p14="http://schemas.microsoft.com/office/powerpoint/2010/main" xmlns="" val="3960181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504" y="116632"/>
            <a:ext cx="8928992" cy="1938992"/>
          </a:xfrm>
          <a:prstGeom prst="rect">
            <a:avLst/>
          </a:prstGeom>
          <a:noFill/>
        </p:spPr>
        <p:txBody>
          <a:bodyPr wrap="square" rtlCol="0">
            <a:spAutoFit/>
          </a:bodyPr>
          <a:lstStyle/>
          <a:p>
            <a:r>
              <a:rPr lang="tr-TR" sz="2400" b="1" dirty="0" smtClean="0">
                <a:latin typeface="Arial" pitchFamily="34" charset="0"/>
                <a:cs typeface="Arial" pitchFamily="34" charset="0"/>
              </a:rPr>
              <a:t>	</a:t>
            </a:r>
            <a:r>
              <a:rPr lang="en-US" sz="2400" b="1" dirty="0" smtClean="0">
                <a:latin typeface="Arial" pitchFamily="34" charset="0"/>
                <a:cs typeface="Arial" pitchFamily="34" charset="0"/>
              </a:rPr>
              <a:t>This </a:t>
            </a:r>
            <a:r>
              <a:rPr lang="en-US" sz="2400" b="1" dirty="0">
                <a:latin typeface="Arial" pitchFamily="34" charset="0"/>
                <a:cs typeface="Arial" pitchFamily="34" charset="0"/>
              </a:rPr>
              <a:t>method was proposed as Virtual Dental Identification (</a:t>
            </a:r>
            <a:r>
              <a:rPr lang="en-US" sz="2400" b="1" dirty="0" err="1">
                <a:latin typeface="Arial" pitchFamily="34" charset="0"/>
                <a:cs typeface="Arial" pitchFamily="34" charset="0"/>
              </a:rPr>
              <a:t>VirDent</a:t>
            </a:r>
            <a:r>
              <a:rPr lang="en-US" sz="2400" b="1" dirty="0">
                <a:latin typeface="Arial" pitchFamily="34" charset="0"/>
                <a:cs typeface="Arial" pitchFamily="34" charset="0"/>
              </a:rPr>
              <a:t>-ID) by the authors PS. Aka and N. </a:t>
            </a:r>
            <a:r>
              <a:rPr lang="en-US" sz="2400" b="1" dirty="0" err="1">
                <a:latin typeface="Arial" pitchFamily="34" charset="0"/>
                <a:cs typeface="Arial" pitchFamily="34" charset="0"/>
              </a:rPr>
              <a:t>Canturk</a:t>
            </a:r>
            <a:r>
              <a:rPr lang="en-US" sz="2400" b="1" dirty="0">
                <a:latin typeface="Arial" pitchFamily="34" charset="0"/>
                <a:cs typeface="Arial" pitchFamily="34" charset="0"/>
              </a:rPr>
              <a:t>, and is a matter of choice instead of traditional methods. Same dental measurements were tested on the image measurements and reliable results were obtained. </a:t>
            </a:r>
            <a:endParaRPr lang="en-GB" sz="2400" b="1" dirty="0">
              <a:latin typeface="Arial" pitchFamily="34" charset="0"/>
              <a:cs typeface="Arial" pitchFamily="34" charset="0"/>
            </a:endParaRPr>
          </a:p>
        </p:txBody>
      </p:sp>
      <p:pic>
        <p:nvPicPr>
          <p:cNvPr id="5" name="Picture 2"/>
          <p:cNvPicPr>
            <a:picLocks noChangeAspect="1" noChangeArrowheads="1"/>
          </p:cNvPicPr>
          <p:nvPr/>
        </p:nvPicPr>
        <p:blipFill>
          <a:blip r:embed="rId2" cstate="print"/>
          <a:srcRect l="38068" t="46771" r="28521" b="10272"/>
          <a:stretch>
            <a:fillRect/>
          </a:stretch>
        </p:blipFill>
        <p:spPr bwMode="auto">
          <a:xfrm>
            <a:off x="3851920" y="2318865"/>
            <a:ext cx="4364090" cy="4208229"/>
          </a:xfrm>
          <a:prstGeom prst="rect">
            <a:avLst/>
          </a:prstGeom>
          <a:noFill/>
          <a:ln w="9525">
            <a:noFill/>
            <a:miter lim="800000"/>
            <a:headEnd/>
            <a:tailEnd/>
          </a:ln>
        </p:spPr>
      </p:pic>
      <p:sp>
        <p:nvSpPr>
          <p:cNvPr id="6" name="Metin kutusu 5"/>
          <p:cNvSpPr txBox="1"/>
          <p:nvPr/>
        </p:nvSpPr>
        <p:spPr>
          <a:xfrm>
            <a:off x="310414" y="2318865"/>
            <a:ext cx="3325482" cy="3323987"/>
          </a:xfrm>
          <a:prstGeom prst="rect">
            <a:avLst/>
          </a:prstGeom>
          <a:noFill/>
        </p:spPr>
        <p:txBody>
          <a:bodyPr wrap="square" rtlCol="0">
            <a:spAutoFit/>
          </a:bodyPr>
          <a:lstStyle/>
          <a:p>
            <a:r>
              <a:rPr lang="en-US" sz="2400" b="1" dirty="0">
                <a:latin typeface="Arial" pitchFamily="34" charset="0"/>
                <a:cs typeface="Arial" pitchFamily="34" charset="0"/>
              </a:rPr>
              <a:t>The results revealed that age could be estimated from various tooth dimensions within an accuracy of ± 0–2 weeks for both methods. </a:t>
            </a:r>
            <a:endParaRPr lang="en-GB" sz="2400" b="1" dirty="0">
              <a:latin typeface="Arial" pitchFamily="34" charset="0"/>
              <a:cs typeface="Arial" pitchFamily="34" charset="0"/>
            </a:endParaRPr>
          </a:p>
          <a:p>
            <a:endParaRPr lang="en-GB" dirty="0"/>
          </a:p>
        </p:txBody>
      </p:sp>
    </p:spTree>
    <p:extLst>
      <p:ext uri="{BB962C8B-B14F-4D97-AF65-F5344CB8AC3E}">
        <p14:creationId xmlns:p14="http://schemas.microsoft.com/office/powerpoint/2010/main" xmlns="" val="733265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7768" y="434799"/>
            <a:ext cx="3370226" cy="4154984"/>
          </a:xfrm>
          <a:prstGeom prst="rect">
            <a:avLst/>
          </a:prstGeom>
          <a:noFill/>
        </p:spPr>
        <p:txBody>
          <a:bodyPr wrap="square" rtlCol="0">
            <a:spAutoFit/>
          </a:bodyPr>
          <a:lstStyle/>
          <a:p>
            <a:r>
              <a:rPr lang="tr-TR" sz="2400" b="1" dirty="0" smtClean="0">
                <a:latin typeface="Arial" pitchFamily="34" charset="0"/>
                <a:cs typeface="Arial" pitchFamily="34" charset="0"/>
              </a:rPr>
              <a:t>	</a:t>
            </a:r>
            <a:r>
              <a:rPr lang="en-US" sz="2400" b="1" dirty="0" smtClean="0">
                <a:latin typeface="Arial" pitchFamily="34" charset="0"/>
                <a:cs typeface="Arial" pitchFamily="34" charset="0"/>
              </a:rPr>
              <a:t>The </a:t>
            </a:r>
            <a:r>
              <a:rPr lang="en-US" sz="2400" b="1" dirty="0">
                <a:latin typeface="Arial" pitchFamily="34" charset="0"/>
                <a:cs typeface="Arial" pitchFamily="34" charset="0"/>
              </a:rPr>
              <a:t>best measurements for age estimation can be obtained from the longest vertical dimension, which is the tooth height, and the best age estimation formula was also generated from the tooth height. </a:t>
            </a:r>
            <a:endParaRPr lang="en-GB" sz="2400" b="1"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l="38067" t="46771" r="28522" b="10272"/>
          <a:stretch>
            <a:fillRect/>
          </a:stretch>
        </p:blipFill>
        <p:spPr bwMode="auto">
          <a:xfrm>
            <a:off x="3477730" y="404664"/>
            <a:ext cx="5301923" cy="5112568"/>
          </a:xfrm>
          <a:prstGeom prst="rect">
            <a:avLst/>
          </a:prstGeom>
          <a:noFill/>
          <a:ln w="9525">
            <a:noFill/>
            <a:miter lim="800000"/>
            <a:headEnd/>
            <a:tailEnd/>
          </a:ln>
        </p:spPr>
      </p:pic>
    </p:spTree>
    <p:extLst>
      <p:ext uri="{BB962C8B-B14F-4D97-AF65-F5344CB8AC3E}">
        <p14:creationId xmlns:p14="http://schemas.microsoft.com/office/powerpoint/2010/main" xmlns="" val="2321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149080"/>
            <a:ext cx="8229600" cy="4525963"/>
          </a:xfrm>
        </p:spPr>
        <p:txBody>
          <a:bodyPr/>
          <a:lstStyle/>
          <a:p>
            <a:pPr marL="0" indent="0">
              <a:buNone/>
            </a:pPr>
            <a:r>
              <a:rPr lang="tr-TR" sz="2400" b="1" dirty="0" smtClean="0">
                <a:solidFill>
                  <a:schemeClr val="tx2">
                    <a:lumMod val="50000"/>
                  </a:schemeClr>
                </a:solidFill>
                <a:latin typeface="Arial" pitchFamily="34" charset="0"/>
                <a:ea typeface="Times New Roman"/>
                <a:cs typeface="Arial" pitchFamily="34" charset="0"/>
              </a:rPr>
              <a:t>	</a:t>
            </a:r>
            <a:endParaRPr lang="en-GB" dirty="0">
              <a:solidFill>
                <a:srgbClr val="FF0000"/>
              </a:solidFill>
            </a:endParaRPr>
          </a:p>
        </p:txBody>
      </p:sp>
      <p:sp>
        <p:nvSpPr>
          <p:cNvPr id="5" name="Metin kutusu 4"/>
          <p:cNvSpPr txBox="1"/>
          <p:nvPr/>
        </p:nvSpPr>
        <p:spPr>
          <a:xfrm>
            <a:off x="1043608" y="620688"/>
            <a:ext cx="7488832" cy="5262979"/>
          </a:xfrm>
          <a:prstGeom prst="rect">
            <a:avLst/>
          </a:prstGeom>
          <a:noFill/>
        </p:spPr>
        <p:txBody>
          <a:bodyPr wrap="square" rtlCol="0">
            <a:spAutoFit/>
          </a:bodyPr>
          <a:lstStyle/>
          <a:p>
            <a:r>
              <a:rPr lang="tr-TR" sz="2400" b="1" dirty="0" smtClean="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In </a:t>
            </a:r>
            <a:r>
              <a:rPr lang="en-US" sz="2400" b="1" dirty="0">
                <a:solidFill>
                  <a:schemeClr val="tx2">
                    <a:lumMod val="50000"/>
                  </a:schemeClr>
                </a:solidFill>
                <a:latin typeface="Arial" pitchFamily="34" charset="0"/>
                <a:cs typeface="Arial" pitchFamily="34" charset="0"/>
              </a:rPr>
              <a:t>conclusion, age formulas derived from direct or indirect measurements of fetus or infant tooth development stages may be used as an aid for dental identification, until the completion of upper central primary tooth development</a:t>
            </a:r>
            <a:r>
              <a:rPr lang="en-US" sz="2400" b="1" dirty="0" smtClean="0">
                <a:solidFill>
                  <a:schemeClr val="tx2">
                    <a:lumMod val="50000"/>
                  </a:schemeClr>
                </a:solidFill>
                <a:latin typeface="Arial" pitchFamily="34" charset="0"/>
                <a:cs typeface="Arial" pitchFamily="34" charset="0"/>
              </a:rPr>
              <a:t>.</a:t>
            </a:r>
            <a:r>
              <a:rPr lang="tr-TR" sz="2400" b="1" dirty="0" smtClean="0">
                <a:solidFill>
                  <a:schemeClr val="tx2">
                    <a:lumMod val="50000"/>
                  </a:schemeClr>
                </a:solidFill>
                <a:latin typeface="Arial" pitchFamily="34" charset="0"/>
                <a:cs typeface="Arial" pitchFamily="34" charset="0"/>
              </a:rPr>
              <a:t> </a:t>
            </a:r>
          </a:p>
          <a:p>
            <a:endParaRPr lang="tr-TR" sz="2400" b="1" dirty="0" smtClean="0">
              <a:solidFill>
                <a:schemeClr val="tx2">
                  <a:lumMod val="50000"/>
                </a:schemeClr>
              </a:solidFill>
              <a:latin typeface="Arial" pitchFamily="34" charset="0"/>
              <a:cs typeface="Arial" pitchFamily="34" charset="0"/>
            </a:endParaRPr>
          </a:p>
          <a:p>
            <a:r>
              <a:rPr lang="tr-TR" sz="2400" b="1" dirty="0">
                <a:solidFill>
                  <a:schemeClr val="tx2">
                    <a:lumMod val="50000"/>
                  </a:schemeClr>
                </a:solidFill>
                <a:latin typeface="Arial" pitchFamily="34" charset="0"/>
                <a:ea typeface="Times New Roman"/>
                <a:cs typeface="Arial" pitchFamily="34" charset="0"/>
              </a:rPr>
              <a:t>	</a:t>
            </a:r>
            <a:r>
              <a:rPr lang="tr-TR" sz="2400" b="1" dirty="0" err="1" smtClean="0">
                <a:solidFill>
                  <a:schemeClr val="tx2">
                    <a:lumMod val="50000"/>
                  </a:schemeClr>
                </a:solidFill>
                <a:latin typeface="Arial" pitchFamily="34" charset="0"/>
                <a:ea typeface="Times New Roman"/>
                <a:cs typeface="Arial" pitchFamily="34" charset="0"/>
              </a:rPr>
              <a:t>Additionally</a:t>
            </a:r>
            <a:r>
              <a:rPr lang="tr-TR" sz="2400" b="1" dirty="0" smtClean="0">
                <a:solidFill>
                  <a:schemeClr val="tx2">
                    <a:lumMod val="50000"/>
                  </a:schemeClr>
                </a:solidFill>
                <a:latin typeface="Arial" pitchFamily="34" charset="0"/>
                <a:ea typeface="Times New Roman"/>
                <a:cs typeface="Arial" pitchFamily="34" charset="0"/>
              </a:rPr>
              <a:t> a </a:t>
            </a:r>
            <a:r>
              <a:rPr lang="tr-TR" sz="2400" b="1" dirty="0">
                <a:solidFill>
                  <a:schemeClr val="tx2">
                    <a:lumMod val="50000"/>
                  </a:schemeClr>
                </a:solidFill>
                <a:latin typeface="Arial" pitchFamily="34" charset="0"/>
                <a:ea typeface="Times New Roman"/>
                <a:cs typeface="Arial" pitchFamily="34" charset="0"/>
              </a:rPr>
              <a:t>u</a:t>
            </a:r>
            <a:r>
              <a:rPr lang="en-US" sz="2400" b="1" dirty="0" err="1">
                <a:solidFill>
                  <a:schemeClr val="tx2">
                    <a:lumMod val="50000"/>
                  </a:schemeClr>
                </a:solidFill>
                <a:latin typeface="Arial" pitchFamily="34" charset="0"/>
                <a:ea typeface="Times New Roman"/>
                <a:cs typeface="Arial" pitchFamily="34" charset="0"/>
              </a:rPr>
              <a:t>ser</a:t>
            </a:r>
            <a:r>
              <a:rPr lang="en-US" sz="2400" b="1" dirty="0">
                <a:solidFill>
                  <a:schemeClr val="tx2">
                    <a:lumMod val="50000"/>
                  </a:schemeClr>
                </a:solidFill>
                <a:latin typeface="Arial" pitchFamily="34" charset="0"/>
                <a:ea typeface="Times New Roman"/>
                <a:cs typeface="Arial" pitchFamily="34" charset="0"/>
              </a:rPr>
              <a:t>-friendly age estimation software is </a:t>
            </a:r>
            <a:r>
              <a:rPr lang="tr-TR" sz="2400" b="1" dirty="0" err="1" smtClean="0">
                <a:solidFill>
                  <a:schemeClr val="tx2">
                    <a:lumMod val="50000"/>
                  </a:schemeClr>
                </a:solidFill>
                <a:latin typeface="Arial" pitchFamily="34" charset="0"/>
                <a:ea typeface="Times New Roman"/>
                <a:cs typeface="Arial" pitchFamily="34" charset="0"/>
              </a:rPr>
              <a:t>also</a:t>
            </a:r>
            <a:r>
              <a:rPr lang="tr-TR" sz="2400" b="1" dirty="0" smtClean="0">
                <a:solidFill>
                  <a:schemeClr val="tx2">
                    <a:lumMod val="50000"/>
                  </a:schemeClr>
                </a:solidFill>
                <a:latin typeface="Arial" pitchFamily="34" charset="0"/>
                <a:ea typeface="Times New Roman"/>
                <a:cs typeface="Arial" pitchFamily="34" charset="0"/>
              </a:rPr>
              <a:t> </a:t>
            </a:r>
            <a:r>
              <a:rPr lang="tr-TR" sz="2400" b="1" dirty="0" err="1" smtClean="0">
                <a:solidFill>
                  <a:schemeClr val="tx2">
                    <a:lumMod val="50000"/>
                  </a:schemeClr>
                </a:solidFill>
                <a:latin typeface="Arial" pitchFamily="34" charset="0"/>
                <a:ea typeface="Times New Roman"/>
                <a:cs typeface="Arial" pitchFamily="34" charset="0"/>
              </a:rPr>
              <a:t>prepared</a:t>
            </a:r>
            <a:r>
              <a:rPr lang="en-US" sz="2400" b="1" dirty="0" smtClean="0">
                <a:solidFill>
                  <a:schemeClr val="tx2">
                    <a:lumMod val="50000"/>
                  </a:schemeClr>
                </a:solidFill>
                <a:latin typeface="Arial" pitchFamily="34" charset="0"/>
                <a:ea typeface="Times New Roman"/>
                <a:cs typeface="Arial" pitchFamily="34" charset="0"/>
              </a:rPr>
              <a:t> </a:t>
            </a:r>
            <a:r>
              <a:rPr lang="en-US" sz="2400" b="1" dirty="0">
                <a:solidFill>
                  <a:schemeClr val="tx2">
                    <a:lumMod val="50000"/>
                  </a:schemeClr>
                </a:solidFill>
                <a:latin typeface="Arial" pitchFamily="34" charset="0"/>
                <a:ea typeface="Times New Roman"/>
                <a:cs typeface="Arial" pitchFamily="34" charset="0"/>
              </a:rPr>
              <a:t>for quick and easy age estimation from both direct manual and indirect virtual dental measurements taken from the Computerized Tomography images</a:t>
            </a:r>
            <a:r>
              <a:rPr lang="tr-TR" sz="2400" b="1" dirty="0">
                <a:solidFill>
                  <a:schemeClr val="tx2">
                    <a:lumMod val="50000"/>
                  </a:schemeClr>
                </a:solidFill>
                <a:latin typeface="Arial" pitchFamily="34" charset="0"/>
                <a:ea typeface="Times New Roman"/>
                <a:cs typeface="Arial" pitchFamily="34" charset="0"/>
              </a:rPr>
              <a:t> </a:t>
            </a:r>
            <a:r>
              <a:rPr lang="tr-TR" sz="2400" b="1" dirty="0" err="1">
                <a:solidFill>
                  <a:schemeClr val="tx2">
                    <a:lumMod val="50000"/>
                  </a:schemeClr>
                </a:solidFill>
                <a:latin typeface="Arial" pitchFamily="34" charset="0"/>
                <a:ea typeface="Times New Roman"/>
                <a:cs typeface="Arial" pitchFamily="34" charset="0"/>
              </a:rPr>
              <a:t>which</a:t>
            </a:r>
            <a:r>
              <a:rPr lang="tr-TR" sz="2400" b="1" dirty="0">
                <a:solidFill>
                  <a:schemeClr val="tx2">
                    <a:lumMod val="50000"/>
                  </a:schemeClr>
                </a:solidFill>
                <a:latin typeface="Arial" pitchFamily="34" charset="0"/>
                <a:ea typeface="Times New Roman"/>
                <a:cs typeface="Arial" pitchFamily="34" charset="0"/>
              </a:rPr>
              <a:t> </a:t>
            </a:r>
            <a:r>
              <a:rPr lang="tr-TR" sz="2400" b="1" dirty="0" err="1">
                <a:solidFill>
                  <a:schemeClr val="tx2">
                    <a:lumMod val="50000"/>
                  </a:schemeClr>
                </a:solidFill>
                <a:latin typeface="Arial" pitchFamily="34" charset="0"/>
                <a:ea typeface="Times New Roman"/>
                <a:cs typeface="Arial" pitchFamily="34" charset="0"/>
              </a:rPr>
              <a:t>will</a:t>
            </a:r>
            <a:r>
              <a:rPr lang="tr-TR" sz="2400" b="1" dirty="0">
                <a:solidFill>
                  <a:schemeClr val="tx2">
                    <a:lumMod val="50000"/>
                  </a:schemeClr>
                </a:solidFill>
                <a:latin typeface="Arial" pitchFamily="34" charset="0"/>
                <a:ea typeface="Times New Roman"/>
                <a:cs typeface="Arial" pitchFamily="34" charset="0"/>
              </a:rPr>
              <a:t> be </a:t>
            </a:r>
            <a:r>
              <a:rPr lang="tr-TR" sz="2400" b="1" dirty="0" err="1">
                <a:solidFill>
                  <a:schemeClr val="tx2">
                    <a:lumMod val="50000"/>
                  </a:schemeClr>
                </a:solidFill>
                <a:latin typeface="Arial" pitchFamily="34" charset="0"/>
                <a:ea typeface="Times New Roman"/>
                <a:cs typeface="Arial" pitchFamily="34" charset="0"/>
              </a:rPr>
              <a:t>present</a:t>
            </a:r>
            <a:r>
              <a:rPr lang="tr-TR" sz="2400" b="1" dirty="0">
                <a:solidFill>
                  <a:schemeClr val="tx2">
                    <a:lumMod val="50000"/>
                  </a:schemeClr>
                </a:solidFill>
                <a:latin typeface="Arial" pitchFamily="34" charset="0"/>
                <a:ea typeface="Times New Roman"/>
                <a:cs typeface="Arial" pitchFamily="34" charset="0"/>
              </a:rPr>
              <a:t> in </a:t>
            </a:r>
            <a:r>
              <a:rPr lang="tr-TR" sz="2400" b="1" dirty="0" err="1">
                <a:solidFill>
                  <a:schemeClr val="tx2">
                    <a:lumMod val="50000"/>
                  </a:schemeClr>
                </a:solidFill>
                <a:latin typeface="Arial" pitchFamily="34" charset="0"/>
                <a:ea typeface="Times New Roman"/>
                <a:cs typeface="Arial" pitchFamily="34" charset="0"/>
              </a:rPr>
              <a:t>the</a:t>
            </a:r>
            <a:r>
              <a:rPr lang="tr-TR" sz="2400" b="1" dirty="0">
                <a:solidFill>
                  <a:schemeClr val="tx2">
                    <a:lumMod val="50000"/>
                  </a:schemeClr>
                </a:solidFill>
                <a:latin typeface="Arial" pitchFamily="34" charset="0"/>
                <a:ea typeface="Times New Roman"/>
                <a:cs typeface="Arial" pitchFamily="34" charset="0"/>
              </a:rPr>
              <a:t> </a:t>
            </a:r>
            <a:r>
              <a:rPr lang="tr-TR" sz="2400" b="1" dirty="0" smtClean="0">
                <a:solidFill>
                  <a:schemeClr val="tx2">
                    <a:lumMod val="50000"/>
                  </a:schemeClr>
                </a:solidFill>
                <a:latin typeface="Arial" pitchFamily="34" charset="0"/>
                <a:cs typeface="Arial" pitchFamily="34" charset="0"/>
              </a:rPr>
              <a:t>t</a:t>
            </a:r>
            <a:r>
              <a:rPr lang="en-GB" sz="2400" b="1" dirty="0" err="1" smtClean="0">
                <a:solidFill>
                  <a:schemeClr val="tx2">
                    <a:lumMod val="50000"/>
                  </a:schemeClr>
                </a:solidFill>
                <a:latin typeface="Arial" pitchFamily="34" charset="0"/>
                <a:cs typeface="Arial" pitchFamily="34" charset="0"/>
              </a:rPr>
              <a:t>ext</a:t>
            </a:r>
            <a:r>
              <a:rPr lang="en-GB"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and </a:t>
            </a:r>
            <a:r>
              <a:rPr lang="tr-TR" sz="2400" b="1" dirty="0" smtClean="0">
                <a:solidFill>
                  <a:schemeClr val="tx2">
                    <a:lumMod val="50000"/>
                  </a:schemeClr>
                </a:solidFill>
                <a:latin typeface="Arial" pitchFamily="34" charset="0"/>
                <a:cs typeface="Arial" pitchFamily="34" charset="0"/>
              </a:rPr>
              <a:t>a</a:t>
            </a:r>
            <a:r>
              <a:rPr lang="en-GB" sz="2400" b="1" dirty="0" err="1" smtClean="0">
                <a:solidFill>
                  <a:schemeClr val="tx2">
                    <a:lumMod val="50000"/>
                  </a:schemeClr>
                </a:solidFill>
                <a:latin typeface="Arial" pitchFamily="34" charset="0"/>
                <a:cs typeface="Arial" pitchFamily="34" charset="0"/>
              </a:rPr>
              <a:t>tlas</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entitled</a:t>
            </a:r>
            <a:r>
              <a:rPr lang="tr-TR"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Primary Tooth Development in Infancy</a:t>
            </a:r>
            <a:r>
              <a:rPr lang="tr-TR" sz="2400" b="1" dirty="0">
                <a:solidFill>
                  <a:schemeClr val="tx2">
                    <a:lumMod val="50000"/>
                  </a:schemeClr>
                </a:solidFill>
                <a:latin typeface="Arial" pitchFamily="34" charset="0"/>
                <a:cs typeface="Arial" pitchFamily="34" charset="0"/>
              </a:rPr>
              <a:t>»</a:t>
            </a:r>
            <a:r>
              <a:rPr lang="tr-TR" sz="2400" b="1" dirty="0">
                <a:solidFill>
                  <a:schemeClr val="tx2">
                    <a:lumMod val="50000"/>
                  </a:schemeClr>
                </a:solidFill>
                <a:latin typeface="Arial" pitchFamily="34" charset="0"/>
                <a:ea typeface="Times New Roman"/>
                <a:cs typeface="Arial" pitchFamily="34" charset="0"/>
              </a:rPr>
              <a:t>.</a:t>
            </a:r>
            <a:endParaRPr lang="en-GB" sz="2400" b="1" dirty="0">
              <a:solidFill>
                <a:schemeClr val="tx2">
                  <a:lumMod val="50000"/>
                </a:schemeClr>
              </a:solidFill>
              <a:latin typeface="Arial" pitchFamily="34" charset="0"/>
              <a:cs typeface="Arial" pitchFamily="34" charset="0"/>
            </a:endParaRPr>
          </a:p>
          <a:p>
            <a:endParaRPr lang="en-GB" sz="2400" b="1" dirty="0">
              <a:latin typeface="Arial" pitchFamily="34" charset="0"/>
              <a:cs typeface="Arial" pitchFamily="34" charset="0"/>
            </a:endParaRPr>
          </a:p>
        </p:txBody>
      </p:sp>
    </p:spTree>
    <p:extLst>
      <p:ext uri="{BB962C8B-B14F-4D97-AF65-F5344CB8AC3E}">
        <p14:creationId xmlns:p14="http://schemas.microsoft.com/office/powerpoint/2010/main" xmlns="" val="111579862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86727" y="527793"/>
            <a:ext cx="8784976" cy="5262979"/>
          </a:xfrm>
          <a:prstGeom prst="rect">
            <a:avLst/>
          </a:prstGeom>
          <a:noFill/>
        </p:spPr>
        <p:txBody>
          <a:bodyPr wrap="square" rtlCol="0">
            <a:spAutoFit/>
          </a:bodyPr>
          <a:lstStyle/>
          <a:p>
            <a:r>
              <a:rPr lang="tr-TR" sz="2400" b="1" u="sng" dirty="0">
                <a:solidFill>
                  <a:schemeClr val="tx2">
                    <a:lumMod val="50000"/>
                  </a:schemeClr>
                </a:solidFill>
                <a:latin typeface="Arial" pitchFamily="34" charset="0"/>
                <a:cs typeface="Arial" pitchFamily="34" charset="0"/>
              </a:rPr>
              <a:t>AUTHORS RELATED REFERENCES </a:t>
            </a:r>
            <a:r>
              <a:rPr lang="tr-TR" sz="2400" b="1" dirty="0" smtClean="0">
                <a:solidFill>
                  <a:schemeClr val="tx2">
                    <a:lumMod val="50000"/>
                  </a:schemeClr>
                </a:solidFill>
                <a:latin typeface="Arial" pitchFamily="34" charset="0"/>
                <a:cs typeface="Arial" pitchFamily="34" charset="0"/>
              </a:rPr>
              <a:t>:</a:t>
            </a:r>
          </a:p>
          <a:p>
            <a:endParaRPr lang="tr-TR" sz="2400" b="1" dirty="0">
              <a:solidFill>
                <a:schemeClr val="tx2">
                  <a:lumMod val="50000"/>
                </a:schemeClr>
              </a:solidFill>
              <a:latin typeface="Arial" pitchFamily="34" charset="0"/>
              <a:cs typeface="Arial" pitchFamily="34" charset="0"/>
            </a:endParaRPr>
          </a:p>
          <a:p>
            <a:pPr marL="285750" indent="-285750">
              <a:buFont typeface="Arial" pitchFamily="34" charset="0"/>
              <a:buChar char="•"/>
            </a:pPr>
            <a:r>
              <a:rPr lang="en-GB" sz="2400" b="1" dirty="0" smtClean="0">
                <a:solidFill>
                  <a:schemeClr val="tx2">
                    <a:lumMod val="50000"/>
                  </a:schemeClr>
                </a:solidFill>
                <a:latin typeface="Arial" pitchFamily="34" charset="0"/>
                <a:cs typeface="Arial" pitchFamily="34" charset="0"/>
              </a:rPr>
              <a:t>Aka </a:t>
            </a:r>
            <a:r>
              <a:rPr lang="en-GB" sz="2400" b="1" dirty="0">
                <a:solidFill>
                  <a:schemeClr val="tx2">
                    <a:lumMod val="50000"/>
                  </a:schemeClr>
                </a:solidFill>
                <a:latin typeface="Arial" pitchFamily="34" charset="0"/>
                <a:cs typeface="Arial" pitchFamily="34" charset="0"/>
              </a:rPr>
              <a:t>PS, </a:t>
            </a:r>
            <a:r>
              <a:rPr lang="en-GB" sz="2400" b="1" dirty="0" err="1">
                <a:solidFill>
                  <a:schemeClr val="tx2">
                    <a:lumMod val="50000"/>
                  </a:schemeClr>
                </a:solidFill>
                <a:latin typeface="Arial" pitchFamily="34" charset="0"/>
                <a:cs typeface="Arial" pitchFamily="34" charset="0"/>
              </a:rPr>
              <a:t>Canturk</a:t>
            </a:r>
            <a:r>
              <a:rPr lang="en-GB" sz="2400" b="1" dirty="0">
                <a:solidFill>
                  <a:schemeClr val="tx2">
                    <a:lumMod val="50000"/>
                  </a:schemeClr>
                </a:solidFill>
                <a:latin typeface="Arial" pitchFamily="34" charset="0"/>
                <a:cs typeface="Arial" pitchFamily="34" charset="0"/>
              </a:rPr>
              <a:t> N, </a:t>
            </a:r>
            <a:r>
              <a:rPr lang="en-GB" sz="2400" b="1" dirty="0" err="1">
                <a:solidFill>
                  <a:schemeClr val="tx2">
                    <a:lumMod val="50000"/>
                  </a:schemeClr>
                </a:solidFill>
                <a:latin typeface="Arial" pitchFamily="34" charset="0"/>
                <a:cs typeface="Arial" pitchFamily="34" charset="0"/>
              </a:rPr>
              <a:t>Dagalp</a:t>
            </a:r>
            <a:r>
              <a:rPr lang="en-GB" sz="2400" b="1" dirty="0">
                <a:solidFill>
                  <a:schemeClr val="tx2">
                    <a:lumMod val="50000"/>
                  </a:schemeClr>
                </a:solidFill>
                <a:latin typeface="Arial" pitchFamily="34" charset="0"/>
                <a:cs typeface="Arial" pitchFamily="34" charset="0"/>
              </a:rPr>
              <a:t> R, Yagan M</a:t>
            </a:r>
            <a:r>
              <a:rPr lang="en-GB" sz="2400" b="1" dirty="0" smtClean="0">
                <a:solidFill>
                  <a:schemeClr val="tx2">
                    <a:lumMod val="50000"/>
                  </a:schemeClr>
                </a:solidFill>
                <a:latin typeface="Arial" pitchFamily="34" charset="0"/>
                <a:cs typeface="Arial" pitchFamily="34" charset="0"/>
              </a:rPr>
              <a:t>.</a:t>
            </a:r>
            <a:r>
              <a:rPr lang="tr-TR" sz="2400" b="1"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Age </a:t>
            </a:r>
            <a:r>
              <a:rPr lang="en-GB" sz="2400" dirty="0">
                <a:solidFill>
                  <a:schemeClr val="tx2">
                    <a:lumMod val="50000"/>
                  </a:schemeClr>
                </a:solidFill>
                <a:latin typeface="Arial" pitchFamily="34" charset="0"/>
                <a:cs typeface="Arial" pitchFamily="34" charset="0"/>
              </a:rPr>
              <a:t>determination from central incisors of </a:t>
            </a:r>
            <a:r>
              <a:rPr lang="en-GB" sz="2400" dirty="0" err="1">
                <a:solidFill>
                  <a:schemeClr val="tx2">
                    <a:lumMod val="50000"/>
                  </a:schemeClr>
                </a:solidFill>
                <a:latin typeface="Arial" pitchFamily="34" charset="0"/>
                <a:cs typeface="Arial" pitchFamily="34" charset="0"/>
              </a:rPr>
              <a:t>fetuses</a:t>
            </a:r>
            <a:r>
              <a:rPr lang="en-GB" sz="2400" dirty="0">
                <a:solidFill>
                  <a:schemeClr val="tx2">
                    <a:lumMod val="50000"/>
                  </a:schemeClr>
                </a:solidFill>
                <a:latin typeface="Arial" pitchFamily="34" charset="0"/>
                <a:cs typeface="Arial" pitchFamily="34" charset="0"/>
              </a:rPr>
              <a:t> and infants</a:t>
            </a:r>
            <a:r>
              <a:rPr lang="en-GB" sz="2400" dirty="0" smtClean="0">
                <a:solidFill>
                  <a:schemeClr val="tx2">
                    <a:lumMod val="50000"/>
                  </a:schemeClr>
                </a:solidFill>
                <a:latin typeface="Arial" pitchFamily="34" charset="0"/>
                <a:cs typeface="Arial" pitchFamily="34" charset="0"/>
              </a:rPr>
              <a:t>.</a:t>
            </a:r>
            <a:r>
              <a:rPr lang="tr-TR" sz="2400"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Forensic </a:t>
            </a:r>
            <a:r>
              <a:rPr lang="en-GB" sz="2400" dirty="0" err="1">
                <a:solidFill>
                  <a:schemeClr val="tx2">
                    <a:lumMod val="50000"/>
                  </a:schemeClr>
                </a:solidFill>
                <a:latin typeface="Arial" pitchFamily="34" charset="0"/>
                <a:cs typeface="Arial" pitchFamily="34" charset="0"/>
              </a:rPr>
              <a:t>Sci</a:t>
            </a:r>
            <a:r>
              <a:rPr lang="en-GB" sz="2400" dirty="0">
                <a:solidFill>
                  <a:schemeClr val="tx2">
                    <a:lumMod val="50000"/>
                  </a:schemeClr>
                </a:solidFill>
                <a:latin typeface="Arial" pitchFamily="34" charset="0"/>
                <a:cs typeface="Arial" pitchFamily="34" charset="0"/>
              </a:rPr>
              <a:t> Int. 2009 Jan </a:t>
            </a:r>
            <a:r>
              <a:rPr lang="en-GB" sz="2400" dirty="0" smtClean="0">
                <a:solidFill>
                  <a:schemeClr val="tx2">
                    <a:lumMod val="50000"/>
                  </a:schemeClr>
                </a:solidFill>
                <a:latin typeface="Arial" pitchFamily="34" charset="0"/>
                <a:cs typeface="Arial" pitchFamily="34" charset="0"/>
              </a:rPr>
              <a:t>30;184</a:t>
            </a:r>
            <a:r>
              <a:rPr lang="tr-TR" sz="2400"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a:t>
            </a:r>
            <a:r>
              <a:rPr lang="en-GB" sz="2400" dirty="0">
                <a:solidFill>
                  <a:schemeClr val="tx2">
                    <a:lumMod val="50000"/>
                  </a:schemeClr>
                </a:solidFill>
                <a:latin typeface="Arial" pitchFamily="34" charset="0"/>
                <a:cs typeface="Arial" pitchFamily="34" charset="0"/>
              </a:rPr>
              <a:t>1-3):15-20. </a:t>
            </a:r>
            <a:endParaRPr lang="tr-TR" sz="2400" b="1" dirty="0">
              <a:solidFill>
                <a:schemeClr val="tx2">
                  <a:lumMod val="50000"/>
                </a:schemeClr>
              </a:solidFill>
              <a:latin typeface="Arial" pitchFamily="34" charset="0"/>
              <a:cs typeface="Arial" pitchFamily="34" charset="0"/>
            </a:endParaRPr>
          </a:p>
          <a:p>
            <a:pPr marL="342900" indent="-342900">
              <a:buFont typeface="Arial" pitchFamily="34" charset="0"/>
              <a:buChar char="•"/>
            </a:pPr>
            <a:r>
              <a:rPr lang="en-GB" sz="2400" b="1" dirty="0" err="1">
                <a:solidFill>
                  <a:schemeClr val="tx2">
                    <a:lumMod val="50000"/>
                  </a:schemeClr>
                </a:solidFill>
                <a:latin typeface="Arial" pitchFamily="34" charset="0"/>
                <a:cs typeface="Arial" pitchFamily="34" charset="0"/>
              </a:rPr>
              <a:t>Dagalp</a:t>
            </a:r>
            <a:r>
              <a:rPr lang="en-GB" sz="2400" b="1" dirty="0">
                <a:solidFill>
                  <a:schemeClr val="tx2">
                    <a:lumMod val="50000"/>
                  </a:schemeClr>
                </a:solidFill>
                <a:latin typeface="Arial" pitchFamily="34" charset="0"/>
                <a:cs typeface="Arial" pitchFamily="34" charset="0"/>
              </a:rPr>
              <a:t> R, Aka PS, </a:t>
            </a:r>
            <a:r>
              <a:rPr lang="en-GB" sz="2400" b="1" dirty="0" err="1">
                <a:solidFill>
                  <a:schemeClr val="tx2">
                    <a:lumMod val="50000"/>
                  </a:schemeClr>
                </a:solidFill>
                <a:latin typeface="Arial" pitchFamily="34" charset="0"/>
                <a:cs typeface="Arial" pitchFamily="34" charset="0"/>
              </a:rPr>
              <a:t>Canturk</a:t>
            </a:r>
            <a:r>
              <a:rPr lang="en-GB" sz="2400" b="1" dirty="0">
                <a:solidFill>
                  <a:schemeClr val="tx2">
                    <a:lumMod val="50000"/>
                  </a:schemeClr>
                </a:solidFill>
                <a:latin typeface="Arial" pitchFamily="34" charset="0"/>
                <a:cs typeface="Arial" pitchFamily="34" charset="0"/>
              </a:rPr>
              <a:t> N, </a:t>
            </a:r>
            <a:r>
              <a:rPr lang="en-GB" sz="2400" b="1" dirty="0" err="1">
                <a:solidFill>
                  <a:schemeClr val="tx2">
                    <a:lumMod val="50000"/>
                  </a:schemeClr>
                </a:solidFill>
                <a:latin typeface="Arial" pitchFamily="34" charset="0"/>
                <a:cs typeface="Arial" pitchFamily="34" charset="0"/>
              </a:rPr>
              <a:t>Kedici</a:t>
            </a:r>
            <a:r>
              <a:rPr lang="en-GB" sz="2400" b="1" dirty="0">
                <a:solidFill>
                  <a:schemeClr val="tx2">
                    <a:lumMod val="50000"/>
                  </a:schemeClr>
                </a:solidFill>
                <a:latin typeface="Arial" pitchFamily="34" charset="0"/>
                <a:cs typeface="Arial" pitchFamily="34" charset="0"/>
              </a:rPr>
              <a:t> I</a:t>
            </a:r>
            <a:r>
              <a:rPr lang="en-GB" sz="2400" b="1" dirty="0" smtClean="0">
                <a:solidFill>
                  <a:schemeClr val="tx2">
                    <a:lumMod val="50000"/>
                  </a:schemeClr>
                </a:solidFill>
                <a:latin typeface="Arial" pitchFamily="34" charset="0"/>
                <a:cs typeface="Arial" pitchFamily="34" charset="0"/>
              </a:rPr>
              <a:t>.</a:t>
            </a:r>
            <a:r>
              <a:rPr lang="tr-TR" sz="2400" b="1"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Age </a:t>
            </a:r>
            <a:r>
              <a:rPr lang="en-GB" sz="2400" dirty="0">
                <a:solidFill>
                  <a:schemeClr val="tx2">
                    <a:lumMod val="50000"/>
                  </a:schemeClr>
                </a:solidFill>
                <a:latin typeface="Arial" pitchFamily="34" charset="0"/>
                <a:cs typeface="Arial" pitchFamily="34" charset="0"/>
              </a:rPr>
              <a:t>estimation from fetus and infant tooth and head measurements</a:t>
            </a:r>
            <a:r>
              <a:rPr lang="en-GB" sz="2400" dirty="0" smtClean="0">
                <a:solidFill>
                  <a:schemeClr val="tx2">
                    <a:lumMod val="50000"/>
                  </a:schemeClr>
                </a:solidFill>
                <a:latin typeface="Arial" pitchFamily="34" charset="0"/>
                <a:cs typeface="Arial" pitchFamily="34" charset="0"/>
              </a:rPr>
              <a:t>.</a:t>
            </a:r>
            <a:r>
              <a:rPr lang="tr-TR" sz="2400" dirty="0" smtClean="0">
                <a:solidFill>
                  <a:schemeClr val="tx2">
                    <a:lumMod val="50000"/>
                  </a:schemeClr>
                </a:solidFill>
                <a:latin typeface="Arial" pitchFamily="34" charset="0"/>
                <a:cs typeface="Arial" pitchFamily="34" charset="0"/>
              </a:rPr>
              <a:t> </a:t>
            </a:r>
            <a:r>
              <a:rPr lang="en-GB" sz="2400" dirty="0" err="1" smtClean="0">
                <a:solidFill>
                  <a:schemeClr val="tx2">
                    <a:lumMod val="50000"/>
                  </a:schemeClr>
                </a:solidFill>
                <a:latin typeface="Arial" pitchFamily="34" charset="0"/>
                <a:cs typeface="Arial" pitchFamily="34" charset="0"/>
              </a:rPr>
              <a:t>Int</a:t>
            </a:r>
            <a:r>
              <a:rPr lang="en-GB" sz="2400" dirty="0" smtClean="0">
                <a:solidFill>
                  <a:schemeClr val="tx2">
                    <a:lumMod val="50000"/>
                  </a:schemeClr>
                </a:solidFill>
                <a:latin typeface="Arial" pitchFamily="34" charset="0"/>
                <a:cs typeface="Arial" pitchFamily="34" charset="0"/>
              </a:rPr>
              <a:t> </a:t>
            </a:r>
            <a:r>
              <a:rPr lang="en-GB" sz="2400" dirty="0">
                <a:solidFill>
                  <a:schemeClr val="tx2">
                    <a:lumMod val="50000"/>
                  </a:schemeClr>
                </a:solidFill>
                <a:latin typeface="Arial" pitchFamily="34" charset="0"/>
                <a:cs typeface="Arial" pitchFamily="34" charset="0"/>
              </a:rPr>
              <a:t>J Legal Med. 2014 </a:t>
            </a:r>
            <a:r>
              <a:rPr lang="en-GB" sz="2400" dirty="0" smtClean="0">
                <a:solidFill>
                  <a:schemeClr val="tx2">
                    <a:lumMod val="50000"/>
                  </a:schemeClr>
                </a:solidFill>
                <a:latin typeface="Arial" pitchFamily="34" charset="0"/>
                <a:cs typeface="Arial" pitchFamily="34" charset="0"/>
              </a:rPr>
              <a:t>May;128</a:t>
            </a:r>
            <a:r>
              <a:rPr lang="tr-TR" sz="2400"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a:t>
            </a:r>
            <a:r>
              <a:rPr lang="en-GB" sz="2400" dirty="0">
                <a:solidFill>
                  <a:schemeClr val="tx2">
                    <a:lumMod val="50000"/>
                  </a:schemeClr>
                </a:solidFill>
                <a:latin typeface="Arial" pitchFamily="34" charset="0"/>
                <a:cs typeface="Arial" pitchFamily="34" charset="0"/>
              </a:rPr>
              <a:t>3</a:t>
            </a:r>
            <a:r>
              <a:rPr lang="en-GB" sz="2400" dirty="0" smtClean="0">
                <a:solidFill>
                  <a:schemeClr val="tx2">
                    <a:lumMod val="50000"/>
                  </a:schemeClr>
                </a:solidFill>
                <a:latin typeface="Arial" pitchFamily="34" charset="0"/>
                <a:cs typeface="Arial" pitchFamily="34" charset="0"/>
              </a:rPr>
              <a:t>):</a:t>
            </a:r>
            <a:r>
              <a:rPr lang="tr-TR" sz="2400"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501-8</a:t>
            </a:r>
            <a:r>
              <a:rPr lang="en-GB" sz="2400" dirty="0">
                <a:solidFill>
                  <a:schemeClr val="tx2">
                    <a:lumMod val="50000"/>
                  </a:schemeClr>
                </a:solidFill>
                <a:latin typeface="Arial" pitchFamily="34" charset="0"/>
                <a:cs typeface="Arial" pitchFamily="34" charset="0"/>
              </a:rPr>
              <a:t>. </a:t>
            </a:r>
            <a:endParaRPr lang="tr-TR" sz="2400" b="1" dirty="0" smtClean="0">
              <a:solidFill>
                <a:schemeClr val="tx2">
                  <a:lumMod val="50000"/>
                </a:schemeClr>
              </a:solidFill>
              <a:latin typeface="Arial" pitchFamily="34" charset="0"/>
              <a:cs typeface="Arial" pitchFamily="34" charset="0"/>
            </a:endParaRPr>
          </a:p>
          <a:p>
            <a:pPr marL="342900" indent="-342900">
              <a:buFont typeface="Arial" pitchFamily="34" charset="0"/>
              <a:buChar char="•"/>
            </a:pPr>
            <a:r>
              <a:rPr lang="en-GB" sz="2400" b="1" dirty="0" err="1">
                <a:solidFill>
                  <a:schemeClr val="tx2">
                    <a:lumMod val="50000"/>
                  </a:schemeClr>
                </a:solidFill>
                <a:latin typeface="Arial" pitchFamily="34" charset="0"/>
                <a:cs typeface="Arial" pitchFamily="34" charset="0"/>
              </a:rPr>
              <a:t>Canturk</a:t>
            </a:r>
            <a:r>
              <a:rPr lang="en-GB" sz="2400" b="1" dirty="0">
                <a:solidFill>
                  <a:schemeClr val="tx2">
                    <a:lumMod val="50000"/>
                  </a:schemeClr>
                </a:solidFill>
                <a:latin typeface="Arial" pitchFamily="34" charset="0"/>
                <a:cs typeface="Arial" pitchFamily="34" charset="0"/>
              </a:rPr>
              <a:t> N, </a:t>
            </a:r>
            <a:r>
              <a:rPr lang="en-GB" sz="2400" b="1" dirty="0" err="1">
                <a:solidFill>
                  <a:schemeClr val="tx2">
                    <a:lumMod val="50000"/>
                  </a:schemeClr>
                </a:solidFill>
                <a:latin typeface="Arial" pitchFamily="34" charset="0"/>
                <a:cs typeface="Arial" pitchFamily="34" charset="0"/>
              </a:rPr>
              <a:t>Atsu</a:t>
            </a:r>
            <a:r>
              <a:rPr lang="en-GB" sz="2400" b="1" dirty="0">
                <a:solidFill>
                  <a:schemeClr val="tx2">
                    <a:lumMod val="50000"/>
                  </a:schemeClr>
                </a:solidFill>
                <a:latin typeface="Arial" pitchFamily="34" charset="0"/>
                <a:cs typeface="Arial" pitchFamily="34" charset="0"/>
              </a:rPr>
              <a:t> SS, Aka PS, </a:t>
            </a:r>
            <a:r>
              <a:rPr lang="en-GB" sz="2400" b="1" dirty="0" err="1">
                <a:solidFill>
                  <a:schemeClr val="tx2">
                    <a:lumMod val="50000"/>
                  </a:schemeClr>
                </a:solidFill>
                <a:latin typeface="Arial" pitchFamily="34" charset="0"/>
                <a:cs typeface="Arial" pitchFamily="34" charset="0"/>
              </a:rPr>
              <a:t>Dagalp</a:t>
            </a:r>
            <a:r>
              <a:rPr lang="en-GB" sz="2400" b="1" dirty="0">
                <a:solidFill>
                  <a:schemeClr val="tx2">
                    <a:lumMod val="50000"/>
                  </a:schemeClr>
                </a:solidFill>
                <a:latin typeface="Arial" pitchFamily="34" charset="0"/>
                <a:cs typeface="Arial" pitchFamily="34" charset="0"/>
              </a:rPr>
              <a:t> R</a:t>
            </a:r>
            <a:r>
              <a:rPr lang="en-GB" sz="2400" b="1" dirty="0" smtClean="0">
                <a:solidFill>
                  <a:schemeClr val="tx2">
                    <a:lumMod val="50000"/>
                  </a:schemeClr>
                </a:solidFill>
                <a:latin typeface="Arial" pitchFamily="34" charset="0"/>
                <a:cs typeface="Arial" pitchFamily="34" charset="0"/>
              </a:rPr>
              <a:t>.</a:t>
            </a:r>
            <a:r>
              <a:rPr lang="tr-TR" sz="2400" b="1"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Neonatal </a:t>
            </a:r>
            <a:r>
              <a:rPr lang="en-GB" sz="2400" dirty="0">
                <a:solidFill>
                  <a:schemeClr val="tx2">
                    <a:lumMod val="50000"/>
                  </a:schemeClr>
                </a:solidFill>
                <a:latin typeface="Arial" pitchFamily="34" charset="0"/>
                <a:cs typeface="Arial" pitchFamily="34" charset="0"/>
              </a:rPr>
              <a:t>line on fetus and infant teeth: An indicator of live birth and mode of delivery</a:t>
            </a:r>
            <a:r>
              <a:rPr lang="en-GB" sz="2400" dirty="0" smtClean="0">
                <a:solidFill>
                  <a:schemeClr val="tx2">
                    <a:lumMod val="50000"/>
                  </a:schemeClr>
                </a:solidFill>
                <a:latin typeface="Arial" pitchFamily="34" charset="0"/>
                <a:cs typeface="Arial" pitchFamily="34" charset="0"/>
              </a:rPr>
              <a:t>.</a:t>
            </a:r>
            <a:r>
              <a:rPr lang="tr-TR" sz="2400"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Early </a:t>
            </a:r>
            <a:r>
              <a:rPr lang="en-GB" sz="2400" dirty="0">
                <a:solidFill>
                  <a:schemeClr val="tx2">
                    <a:lumMod val="50000"/>
                  </a:schemeClr>
                </a:solidFill>
                <a:latin typeface="Arial" pitchFamily="34" charset="0"/>
                <a:cs typeface="Arial" pitchFamily="34" charset="0"/>
              </a:rPr>
              <a:t>Hum Dev. 2014 Aug</a:t>
            </a:r>
            <a:r>
              <a:rPr lang="en-GB" sz="2400" dirty="0" smtClean="0">
                <a:solidFill>
                  <a:schemeClr val="tx2">
                    <a:lumMod val="50000"/>
                  </a:schemeClr>
                </a:solidFill>
                <a:latin typeface="Arial" pitchFamily="34" charset="0"/>
                <a:cs typeface="Arial" pitchFamily="34" charset="0"/>
              </a:rPr>
              <a:t>;</a:t>
            </a:r>
            <a:r>
              <a:rPr lang="tr-TR" sz="2400" dirty="0" smtClean="0">
                <a:solidFill>
                  <a:schemeClr val="tx2">
                    <a:lumMod val="50000"/>
                  </a:schemeClr>
                </a:solidFill>
                <a:latin typeface="Arial" pitchFamily="34" charset="0"/>
                <a:cs typeface="Arial" pitchFamily="34" charset="0"/>
              </a:rPr>
              <a:t> </a:t>
            </a:r>
            <a:r>
              <a:rPr lang="en-GB" sz="2400" dirty="0" smtClean="0">
                <a:solidFill>
                  <a:schemeClr val="tx2">
                    <a:lumMod val="50000"/>
                  </a:schemeClr>
                </a:solidFill>
                <a:latin typeface="Arial" pitchFamily="34" charset="0"/>
                <a:cs typeface="Arial" pitchFamily="34" charset="0"/>
              </a:rPr>
              <a:t>90(8</a:t>
            </a:r>
            <a:r>
              <a:rPr lang="en-GB" sz="2400" dirty="0">
                <a:solidFill>
                  <a:schemeClr val="tx2">
                    <a:lumMod val="50000"/>
                  </a:schemeClr>
                </a:solidFill>
                <a:latin typeface="Arial" pitchFamily="34" charset="0"/>
                <a:cs typeface="Arial" pitchFamily="34" charset="0"/>
              </a:rPr>
              <a:t>):393-7. </a:t>
            </a:r>
            <a:endParaRPr lang="tr-TR" sz="2400" dirty="0" smtClean="0">
              <a:solidFill>
                <a:schemeClr val="tx2">
                  <a:lumMod val="50000"/>
                </a:schemeClr>
              </a:solidFill>
              <a:latin typeface="Arial" pitchFamily="34" charset="0"/>
              <a:cs typeface="Arial" pitchFamily="34" charset="0"/>
            </a:endParaRPr>
          </a:p>
          <a:p>
            <a:pPr marL="342900" indent="-342900">
              <a:buFont typeface="Arial" pitchFamily="34" charset="0"/>
              <a:buChar char="•"/>
            </a:pPr>
            <a:r>
              <a:rPr lang="tr-TR" sz="2400" b="1" dirty="0">
                <a:solidFill>
                  <a:schemeClr val="tx2">
                    <a:lumMod val="50000"/>
                  </a:schemeClr>
                </a:solidFill>
                <a:latin typeface="Arial" pitchFamily="34" charset="0"/>
                <a:cs typeface="Arial" pitchFamily="34" charset="0"/>
              </a:rPr>
              <a:t>Aka PS , </a:t>
            </a:r>
            <a:r>
              <a:rPr lang="tr-TR" sz="2400" b="1" dirty="0" err="1">
                <a:solidFill>
                  <a:schemeClr val="tx2">
                    <a:lumMod val="50000"/>
                  </a:schemeClr>
                </a:solidFill>
                <a:latin typeface="Arial" pitchFamily="34" charset="0"/>
                <a:cs typeface="Arial" pitchFamily="34" charset="0"/>
              </a:rPr>
              <a:t>Canturk</a:t>
            </a:r>
            <a:r>
              <a:rPr lang="tr-TR" sz="2400" b="1" dirty="0">
                <a:solidFill>
                  <a:schemeClr val="tx2">
                    <a:lumMod val="50000"/>
                  </a:schemeClr>
                </a:solidFill>
                <a:latin typeface="Arial" pitchFamily="34" charset="0"/>
                <a:cs typeface="Arial" pitchFamily="34" charset="0"/>
              </a:rPr>
              <a:t> N, </a:t>
            </a:r>
            <a:r>
              <a:rPr lang="en-US" sz="2400" dirty="0" smtClean="0">
                <a:solidFill>
                  <a:schemeClr val="tx2">
                    <a:lumMod val="50000"/>
                  </a:schemeClr>
                </a:solidFill>
                <a:latin typeface="Arial" pitchFamily="34" charset="0"/>
                <a:cs typeface="Arial" pitchFamily="34" charset="0"/>
              </a:rPr>
              <a:t>Aka </a:t>
            </a:r>
            <a:r>
              <a:rPr lang="en-US" sz="2400" dirty="0" err="1">
                <a:solidFill>
                  <a:schemeClr val="tx2">
                    <a:lumMod val="50000"/>
                  </a:schemeClr>
                </a:solidFill>
                <a:latin typeface="Arial" pitchFamily="34" charset="0"/>
                <a:cs typeface="Arial" pitchFamily="34" charset="0"/>
              </a:rPr>
              <a:t>Canturk</a:t>
            </a:r>
            <a:r>
              <a:rPr lang="en-US" sz="2400" dirty="0">
                <a:solidFill>
                  <a:schemeClr val="tx2">
                    <a:lumMod val="50000"/>
                  </a:schemeClr>
                </a:solidFill>
                <a:latin typeface="Arial" pitchFamily="34" charset="0"/>
                <a:cs typeface="Arial" pitchFamily="34" charset="0"/>
              </a:rPr>
              <a:t> Oral Autopsy Method for the Dental Identification of Fetus and Infant Cases Forensic Medicine and Anatomy Research, 2014, 2, 48-50. </a:t>
            </a:r>
            <a:endParaRPr lang="en-GB" sz="2400"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2850597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43608" y="1124744"/>
            <a:ext cx="4320480" cy="3384376"/>
          </a:xfrm>
          <a:prstGeom prst="rect">
            <a:avLst/>
          </a:prstGeom>
          <a:noFill/>
        </p:spPr>
        <p:txBody>
          <a:bodyPr wrap="square" rtlCol="0">
            <a:spAutoFit/>
          </a:bodyPr>
          <a:lstStyle/>
          <a:p>
            <a:endParaRPr lang="en-GB"/>
          </a:p>
        </p:txBody>
      </p:sp>
      <p:sp>
        <p:nvSpPr>
          <p:cNvPr id="2" name="Metin kutusu 1"/>
          <p:cNvSpPr txBox="1"/>
          <p:nvPr/>
        </p:nvSpPr>
        <p:spPr>
          <a:xfrm>
            <a:off x="179512" y="116632"/>
            <a:ext cx="8964488" cy="6001643"/>
          </a:xfrm>
          <a:prstGeom prst="rect">
            <a:avLst/>
          </a:prstGeom>
          <a:noFill/>
        </p:spPr>
        <p:txBody>
          <a:bodyPr wrap="square" rtlCol="0">
            <a:spAutoFit/>
          </a:bodyPr>
          <a:lstStyle/>
          <a:p>
            <a:pPr marL="342900" lvl="0" indent="-342900" fontAlgn="base">
              <a:spcBef>
                <a:spcPct val="0"/>
              </a:spcBef>
              <a:spcAft>
                <a:spcPct val="0"/>
              </a:spcAft>
              <a:buFont typeface="Arial" pitchFamily="34" charset="0"/>
              <a:buChar char="•"/>
            </a:pPr>
            <a:r>
              <a:rPr lang="en-US" sz="2400" b="1" dirty="0" err="1">
                <a:solidFill>
                  <a:schemeClr val="tx2">
                    <a:lumMod val="50000"/>
                  </a:schemeClr>
                </a:solidFill>
                <a:latin typeface="Arial" pitchFamily="34" charset="0"/>
                <a:cs typeface="Arial" pitchFamily="34" charset="0"/>
              </a:rPr>
              <a:t>Atsu</a:t>
            </a:r>
            <a:r>
              <a:rPr lang="en-US" sz="2400" b="1" dirty="0">
                <a:solidFill>
                  <a:schemeClr val="tx2">
                    <a:lumMod val="50000"/>
                  </a:schemeClr>
                </a:solidFill>
                <a:latin typeface="Arial" pitchFamily="34" charset="0"/>
                <a:cs typeface="Arial" pitchFamily="34" charset="0"/>
              </a:rPr>
              <a:t> SS, </a:t>
            </a:r>
            <a:r>
              <a:rPr lang="en-US" sz="2400" b="1" dirty="0" err="1">
                <a:solidFill>
                  <a:schemeClr val="tx2">
                    <a:lumMod val="50000"/>
                  </a:schemeClr>
                </a:solidFill>
                <a:latin typeface="Arial" pitchFamily="34" charset="0"/>
                <a:cs typeface="Arial" pitchFamily="34" charset="0"/>
              </a:rPr>
              <a:t>Gokdemir</a:t>
            </a:r>
            <a:r>
              <a:rPr lang="en-US" sz="2400" b="1" dirty="0">
                <a:solidFill>
                  <a:schemeClr val="tx2">
                    <a:lumMod val="50000"/>
                  </a:schemeClr>
                </a:solidFill>
                <a:latin typeface="Arial" pitchFamily="34" charset="0"/>
                <a:cs typeface="Arial" pitchFamily="34" charset="0"/>
              </a:rPr>
              <a:t> K, </a:t>
            </a:r>
            <a:r>
              <a:rPr lang="en-US" sz="2400" b="1" dirty="0" err="1">
                <a:solidFill>
                  <a:schemeClr val="tx2">
                    <a:lumMod val="50000"/>
                  </a:schemeClr>
                </a:solidFill>
                <a:latin typeface="Arial" pitchFamily="34" charset="0"/>
                <a:cs typeface="Arial" pitchFamily="34" charset="0"/>
              </a:rPr>
              <a:t>Kedici</a:t>
            </a:r>
            <a:r>
              <a:rPr lang="en-US" sz="2400" b="1" dirty="0">
                <a:solidFill>
                  <a:schemeClr val="tx2">
                    <a:lumMod val="50000"/>
                  </a:schemeClr>
                </a:solidFill>
                <a:latin typeface="Arial" pitchFamily="34" charset="0"/>
                <a:cs typeface="Arial" pitchFamily="34" charset="0"/>
              </a:rPr>
              <a:t> PS. </a:t>
            </a:r>
            <a:r>
              <a:rPr lang="en-US" sz="2400" dirty="0" smtClean="0">
                <a:solidFill>
                  <a:schemeClr val="tx2">
                    <a:lumMod val="50000"/>
                  </a:schemeClr>
                </a:solidFill>
                <a:latin typeface="Arial" pitchFamily="34" charset="0"/>
                <a:cs typeface="Arial" pitchFamily="34" charset="0"/>
              </a:rPr>
              <a:t>Human </a:t>
            </a:r>
            <a:r>
              <a:rPr lang="en-US" sz="2400" dirty="0">
                <a:solidFill>
                  <a:schemeClr val="tx2">
                    <a:lumMod val="50000"/>
                  </a:schemeClr>
                </a:solidFill>
                <a:latin typeface="Arial" pitchFamily="34" charset="0"/>
                <a:cs typeface="Arial" pitchFamily="34" charset="0"/>
              </a:rPr>
              <a:t>dentinal structure as an indicator of age. J Forensic </a:t>
            </a:r>
            <a:r>
              <a:rPr lang="en-US" sz="2400" dirty="0" err="1">
                <a:solidFill>
                  <a:schemeClr val="tx2">
                    <a:lumMod val="50000"/>
                  </a:schemeClr>
                </a:solidFill>
                <a:latin typeface="Arial" pitchFamily="34" charset="0"/>
                <a:cs typeface="Arial" pitchFamily="34" charset="0"/>
              </a:rPr>
              <a:t>Odontostomatol</a:t>
            </a:r>
            <a:r>
              <a:rPr lang="en-US" sz="2400" dirty="0">
                <a:solidFill>
                  <a:schemeClr val="tx2">
                    <a:lumMod val="50000"/>
                  </a:schemeClr>
                </a:solidFill>
                <a:latin typeface="Arial" pitchFamily="34" charset="0"/>
                <a:cs typeface="Arial" pitchFamily="34" charset="0"/>
              </a:rPr>
              <a:t>. 1998 </a:t>
            </a:r>
            <a:r>
              <a:rPr lang="en-US" sz="2400" dirty="0" smtClean="0">
                <a:solidFill>
                  <a:schemeClr val="tx2">
                    <a:lumMod val="50000"/>
                  </a:schemeClr>
                </a:solidFill>
                <a:latin typeface="Arial" pitchFamily="34" charset="0"/>
                <a:cs typeface="Arial" pitchFamily="34" charset="0"/>
              </a:rPr>
              <a:t>Dec;16 </a:t>
            </a:r>
            <a:r>
              <a:rPr lang="en-US" sz="2400" dirty="0">
                <a:solidFill>
                  <a:schemeClr val="tx2">
                    <a:lumMod val="50000"/>
                  </a:schemeClr>
                </a:solidFill>
                <a:latin typeface="Arial" pitchFamily="34" charset="0"/>
                <a:cs typeface="Arial" pitchFamily="34" charset="0"/>
              </a:rPr>
              <a:t>(2):27-9</a:t>
            </a:r>
            <a:r>
              <a:rPr lang="en-US" sz="2400" dirty="0" smtClean="0">
                <a:solidFill>
                  <a:schemeClr val="tx2">
                    <a:lumMod val="50000"/>
                  </a:schemeClr>
                </a:solidFill>
                <a:latin typeface="Arial" pitchFamily="34" charset="0"/>
                <a:cs typeface="Arial" pitchFamily="34" charset="0"/>
              </a:rPr>
              <a:t>.</a:t>
            </a:r>
            <a:endParaRPr lang="en-US" sz="2400" dirty="0">
              <a:solidFill>
                <a:schemeClr val="tx2">
                  <a:lumMod val="50000"/>
                </a:schemeClr>
              </a:solidFill>
              <a:latin typeface="Arial" pitchFamily="34" charset="0"/>
              <a:cs typeface="Arial" pitchFamily="34" charset="0"/>
            </a:endParaRPr>
          </a:p>
          <a:p>
            <a:pPr marL="342900" lvl="0" indent="-342900" eaLnBrk="0" fontAlgn="base" hangingPunct="0">
              <a:spcBef>
                <a:spcPct val="0"/>
              </a:spcBef>
              <a:spcAft>
                <a:spcPct val="0"/>
              </a:spcAft>
              <a:buFont typeface="Arial" pitchFamily="34" charset="0"/>
              <a:buChar char="•"/>
            </a:pPr>
            <a:r>
              <a:rPr lang="en-US" sz="2400" b="1" dirty="0" err="1">
                <a:solidFill>
                  <a:schemeClr val="tx2">
                    <a:lumMod val="50000"/>
                  </a:schemeClr>
                </a:solidFill>
                <a:latin typeface="Arial" pitchFamily="34" charset="0"/>
                <a:cs typeface="Arial" pitchFamily="34" charset="0"/>
              </a:rPr>
              <a:t>Kedici</a:t>
            </a:r>
            <a:r>
              <a:rPr lang="en-US" sz="2400" b="1" dirty="0">
                <a:solidFill>
                  <a:schemeClr val="tx2">
                    <a:lumMod val="50000"/>
                  </a:schemeClr>
                </a:solidFill>
                <a:latin typeface="Arial" pitchFamily="34" charset="0"/>
                <a:cs typeface="Arial" pitchFamily="34" charset="0"/>
              </a:rPr>
              <a:t> PS, </a:t>
            </a:r>
            <a:r>
              <a:rPr lang="en-US" sz="2400" b="1" dirty="0" err="1">
                <a:solidFill>
                  <a:schemeClr val="tx2">
                    <a:lumMod val="50000"/>
                  </a:schemeClr>
                </a:solidFill>
                <a:latin typeface="Arial" pitchFamily="34" charset="0"/>
                <a:cs typeface="Arial" pitchFamily="34" charset="0"/>
              </a:rPr>
              <a:t>Atsu</a:t>
            </a:r>
            <a:r>
              <a:rPr lang="en-US" sz="2400" b="1" dirty="0">
                <a:solidFill>
                  <a:schemeClr val="tx2">
                    <a:lumMod val="50000"/>
                  </a:schemeClr>
                </a:solidFill>
                <a:latin typeface="Arial" pitchFamily="34" charset="0"/>
                <a:cs typeface="Arial" pitchFamily="34" charset="0"/>
              </a:rPr>
              <a:t> S, </a:t>
            </a:r>
            <a:r>
              <a:rPr lang="en-US" sz="2400" b="1" dirty="0" err="1">
                <a:solidFill>
                  <a:schemeClr val="tx2">
                    <a:lumMod val="50000"/>
                  </a:schemeClr>
                </a:solidFill>
                <a:latin typeface="Arial" pitchFamily="34" charset="0"/>
                <a:cs typeface="Arial" pitchFamily="34" charset="0"/>
              </a:rPr>
              <a:t>Gokdemir</a:t>
            </a:r>
            <a:r>
              <a:rPr lang="en-US" sz="2400" b="1" dirty="0">
                <a:solidFill>
                  <a:schemeClr val="tx2">
                    <a:lumMod val="50000"/>
                  </a:schemeClr>
                </a:solidFill>
                <a:latin typeface="Arial" pitchFamily="34" charset="0"/>
                <a:cs typeface="Arial" pitchFamily="34" charset="0"/>
              </a:rPr>
              <a:t> K, </a:t>
            </a:r>
            <a:r>
              <a:rPr lang="en-US" sz="2400" b="1" dirty="0" err="1">
                <a:solidFill>
                  <a:schemeClr val="tx2">
                    <a:lumMod val="50000"/>
                  </a:schemeClr>
                </a:solidFill>
                <a:latin typeface="Arial" pitchFamily="34" charset="0"/>
                <a:cs typeface="Arial" pitchFamily="34" charset="0"/>
              </a:rPr>
              <a:t>Sarikaya</a:t>
            </a:r>
            <a:r>
              <a:rPr lang="en-US" sz="2400" b="1" dirty="0">
                <a:solidFill>
                  <a:schemeClr val="tx2">
                    <a:lumMod val="50000"/>
                  </a:schemeClr>
                </a:solidFill>
                <a:latin typeface="Arial" pitchFamily="34" charset="0"/>
                <a:cs typeface="Arial" pitchFamily="34" charset="0"/>
              </a:rPr>
              <a:t> Y, </a:t>
            </a:r>
            <a:r>
              <a:rPr lang="en-US" sz="2400" b="1" dirty="0" err="1">
                <a:solidFill>
                  <a:schemeClr val="tx2">
                    <a:lumMod val="50000"/>
                  </a:schemeClr>
                </a:solidFill>
                <a:latin typeface="Arial" pitchFamily="34" charset="0"/>
                <a:cs typeface="Arial" pitchFamily="34" charset="0"/>
              </a:rPr>
              <a:t>Gurbuz</a:t>
            </a:r>
            <a:r>
              <a:rPr lang="en-US" sz="2400" b="1" dirty="0">
                <a:solidFill>
                  <a:schemeClr val="tx2">
                    <a:lumMod val="50000"/>
                  </a:schemeClr>
                </a:solidFill>
                <a:latin typeface="Arial" pitchFamily="34" charset="0"/>
                <a:cs typeface="Arial" pitchFamily="34" charset="0"/>
              </a:rPr>
              <a:t> F. </a:t>
            </a:r>
            <a:r>
              <a:rPr lang="tr-TR" sz="2400" b="1" dirty="0" smtClean="0">
                <a:solidFill>
                  <a:schemeClr val="tx2">
                    <a:lumMod val="50000"/>
                  </a:schemeClr>
                </a:solidFill>
                <a:latin typeface="Arial" pitchFamily="34" charset="0"/>
                <a:cs typeface="Arial" pitchFamily="34" charset="0"/>
              </a:rPr>
              <a:t> </a:t>
            </a:r>
            <a:r>
              <a:rPr lang="en-US" sz="2400" dirty="0" smtClean="0">
                <a:solidFill>
                  <a:schemeClr val="tx2">
                    <a:lumMod val="50000"/>
                  </a:schemeClr>
                </a:solidFill>
                <a:latin typeface="Arial" pitchFamily="34" charset="0"/>
                <a:cs typeface="Arial" pitchFamily="34" charset="0"/>
              </a:rPr>
              <a:t>Micrometric </a:t>
            </a:r>
            <a:r>
              <a:rPr lang="en-US" sz="2400" dirty="0">
                <a:solidFill>
                  <a:schemeClr val="tx2">
                    <a:lumMod val="50000"/>
                  </a:schemeClr>
                </a:solidFill>
                <a:latin typeface="Arial" pitchFamily="34" charset="0"/>
                <a:cs typeface="Arial" pitchFamily="34" charset="0"/>
              </a:rPr>
              <a:t>measurements by scanning electron microscope (SEM) for dental age estimation in adults. J Forensic </a:t>
            </a:r>
            <a:r>
              <a:rPr lang="en-US" sz="2400" dirty="0" err="1">
                <a:solidFill>
                  <a:schemeClr val="tx2">
                    <a:lumMod val="50000"/>
                  </a:schemeClr>
                </a:solidFill>
                <a:latin typeface="Arial" pitchFamily="34" charset="0"/>
                <a:cs typeface="Arial" pitchFamily="34" charset="0"/>
              </a:rPr>
              <a:t>Odontostomatol</a:t>
            </a:r>
            <a:r>
              <a:rPr lang="en-US" sz="2400" dirty="0">
                <a:solidFill>
                  <a:schemeClr val="tx2">
                    <a:lumMod val="50000"/>
                  </a:schemeClr>
                </a:solidFill>
                <a:latin typeface="Arial" pitchFamily="34" charset="0"/>
                <a:cs typeface="Arial" pitchFamily="34" charset="0"/>
              </a:rPr>
              <a:t>. 2000</a:t>
            </a:r>
            <a:r>
              <a:rPr lang="en-US" sz="2400" b="1" dirty="0">
                <a:solidFill>
                  <a:schemeClr val="tx2">
                    <a:lumMod val="50000"/>
                  </a:schemeClr>
                </a:solidFill>
                <a:latin typeface="Arial" pitchFamily="34" charset="0"/>
                <a:cs typeface="Arial" pitchFamily="34" charset="0"/>
              </a:rPr>
              <a:t> </a:t>
            </a:r>
            <a:r>
              <a:rPr lang="en-US" sz="2400" dirty="0" smtClean="0">
                <a:solidFill>
                  <a:schemeClr val="tx2">
                    <a:lumMod val="50000"/>
                  </a:schemeClr>
                </a:solidFill>
                <a:latin typeface="Arial" pitchFamily="34" charset="0"/>
                <a:cs typeface="Arial" pitchFamily="34" charset="0"/>
              </a:rPr>
              <a:t>Dec;18(2</a:t>
            </a:r>
            <a:r>
              <a:rPr lang="en-US" sz="2400" dirty="0">
                <a:solidFill>
                  <a:schemeClr val="tx2">
                    <a:lumMod val="50000"/>
                  </a:schemeClr>
                </a:solidFill>
                <a:latin typeface="Arial" pitchFamily="34" charset="0"/>
                <a:cs typeface="Arial" pitchFamily="34" charset="0"/>
              </a:rPr>
              <a:t>):22-6</a:t>
            </a:r>
            <a:r>
              <a:rPr lang="en-US" sz="2400" dirty="0" smtClean="0">
                <a:solidFill>
                  <a:schemeClr val="tx2">
                    <a:lumMod val="50000"/>
                  </a:schemeClr>
                </a:solidFill>
                <a:latin typeface="Arial" pitchFamily="34" charset="0"/>
                <a:cs typeface="Arial" pitchFamily="34" charset="0"/>
              </a:rPr>
              <a:t>.</a:t>
            </a:r>
            <a:endParaRPr lang="en-US" sz="2400" dirty="0">
              <a:solidFill>
                <a:schemeClr val="tx2">
                  <a:lumMod val="50000"/>
                </a:schemeClr>
              </a:solidFill>
              <a:latin typeface="Arial" pitchFamily="34" charset="0"/>
              <a:cs typeface="Arial" pitchFamily="34" charset="0"/>
            </a:endParaRPr>
          </a:p>
          <a:p>
            <a:pPr marL="342900" lvl="0" indent="-342900" eaLnBrk="0" fontAlgn="base" hangingPunct="0">
              <a:spcBef>
                <a:spcPct val="0"/>
              </a:spcBef>
              <a:spcAft>
                <a:spcPct val="0"/>
              </a:spcAft>
              <a:buFont typeface="Arial" pitchFamily="34" charset="0"/>
              <a:buChar char="•"/>
            </a:pPr>
            <a:r>
              <a:rPr lang="tr-TR" sz="2400" b="1" dirty="0">
                <a:solidFill>
                  <a:schemeClr val="tx2">
                    <a:lumMod val="50000"/>
                  </a:schemeClr>
                </a:solidFill>
                <a:latin typeface="Arial" pitchFamily="34" charset="0"/>
                <a:cs typeface="Arial" pitchFamily="34" charset="0"/>
              </a:rPr>
              <a:t>Bilge Y, Kedici PS, </a:t>
            </a:r>
            <a:r>
              <a:rPr lang="tr-TR" sz="2400" b="1" dirty="0" err="1">
                <a:solidFill>
                  <a:schemeClr val="tx2">
                    <a:lumMod val="50000"/>
                  </a:schemeClr>
                </a:solidFill>
                <a:latin typeface="Arial" pitchFamily="34" charset="0"/>
                <a:cs typeface="Arial" pitchFamily="34" charset="0"/>
              </a:rPr>
              <a:t>Alakoç</a:t>
            </a:r>
            <a:r>
              <a:rPr lang="tr-TR" sz="2400" b="1" dirty="0">
                <a:solidFill>
                  <a:schemeClr val="tx2">
                    <a:lumMod val="50000"/>
                  </a:schemeClr>
                </a:solidFill>
                <a:latin typeface="Arial" pitchFamily="34" charset="0"/>
                <a:cs typeface="Arial" pitchFamily="34" charset="0"/>
              </a:rPr>
              <a:t> YD, </a:t>
            </a:r>
            <a:r>
              <a:rPr lang="tr-TR" sz="2400" b="1" dirty="0" err="1">
                <a:solidFill>
                  <a:schemeClr val="tx2">
                    <a:lumMod val="50000"/>
                  </a:schemeClr>
                </a:solidFill>
                <a:latin typeface="Arial" pitchFamily="34" charset="0"/>
                <a:cs typeface="Arial" pitchFamily="34" charset="0"/>
              </a:rPr>
              <a:t>Ülküer</a:t>
            </a:r>
            <a:r>
              <a:rPr lang="tr-TR" sz="2400" b="1" dirty="0">
                <a:solidFill>
                  <a:schemeClr val="tx2">
                    <a:lumMod val="50000"/>
                  </a:schemeClr>
                </a:solidFill>
                <a:latin typeface="Arial" pitchFamily="34" charset="0"/>
                <a:cs typeface="Arial" pitchFamily="34" charset="0"/>
              </a:rPr>
              <a:t> KU, İlkyaz </a:t>
            </a:r>
            <a:r>
              <a:rPr lang="tr-TR" sz="2400" b="1" dirty="0" smtClean="0">
                <a:solidFill>
                  <a:schemeClr val="tx2">
                    <a:lumMod val="50000"/>
                  </a:schemeClr>
                </a:solidFill>
                <a:latin typeface="Arial" pitchFamily="34" charset="0"/>
                <a:cs typeface="Arial" pitchFamily="34" charset="0"/>
              </a:rPr>
              <a:t>YY.</a:t>
            </a:r>
            <a:r>
              <a:rPr lang="tr-TR" sz="2400" b="1"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The</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identification</a:t>
            </a:r>
            <a:r>
              <a:rPr lang="tr-TR" sz="2400" dirty="0">
                <a:solidFill>
                  <a:schemeClr val="tx2">
                    <a:lumMod val="50000"/>
                  </a:schemeClr>
                </a:solidFill>
                <a:latin typeface="Arial" pitchFamily="34" charset="0"/>
                <a:cs typeface="Arial" pitchFamily="34" charset="0"/>
              </a:rPr>
              <a:t> of a </a:t>
            </a:r>
            <a:r>
              <a:rPr lang="tr-TR" sz="2400" dirty="0" err="1">
                <a:solidFill>
                  <a:schemeClr val="tx2">
                    <a:lumMod val="50000"/>
                  </a:schemeClr>
                </a:solidFill>
                <a:latin typeface="Arial" pitchFamily="34" charset="0"/>
                <a:cs typeface="Arial" pitchFamily="34" charset="0"/>
              </a:rPr>
              <a:t>dismembered</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human</a:t>
            </a:r>
            <a:r>
              <a:rPr lang="tr-TR" sz="2400" dirty="0">
                <a:solidFill>
                  <a:schemeClr val="tx2">
                    <a:lumMod val="50000"/>
                  </a:schemeClr>
                </a:solidFill>
                <a:latin typeface="Arial" pitchFamily="34" charset="0"/>
                <a:cs typeface="Arial" pitchFamily="34" charset="0"/>
              </a:rPr>
              <a:t> body: a </a:t>
            </a:r>
            <a:r>
              <a:rPr lang="tr-TR" sz="2400" dirty="0" err="1">
                <a:solidFill>
                  <a:schemeClr val="tx2">
                    <a:lumMod val="50000"/>
                  </a:schemeClr>
                </a:solidFill>
                <a:latin typeface="Arial" pitchFamily="34" charset="0"/>
                <a:cs typeface="Arial" pitchFamily="34" charset="0"/>
              </a:rPr>
              <a:t>multidisciplinary</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approach</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Forensic</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Sci</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Int</a:t>
            </a:r>
            <a:r>
              <a:rPr lang="tr-TR" sz="2400" dirty="0">
                <a:solidFill>
                  <a:schemeClr val="tx2">
                    <a:lumMod val="50000"/>
                  </a:schemeClr>
                </a:solidFill>
                <a:latin typeface="Arial" pitchFamily="34" charset="0"/>
                <a:cs typeface="Arial" pitchFamily="34" charset="0"/>
              </a:rPr>
              <a:t>. </a:t>
            </a:r>
            <a:r>
              <a:rPr lang="tr-TR" sz="2400" dirty="0" smtClean="0">
                <a:solidFill>
                  <a:schemeClr val="tx2">
                    <a:lumMod val="50000"/>
                  </a:schemeClr>
                </a:solidFill>
                <a:latin typeface="Arial" pitchFamily="34" charset="0"/>
                <a:cs typeface="Arial" pitchFamily="34" charset="0"/>
              </a:rPr>
              <a:t>2003</a:t>
            </a:r>
            <a:r>
              <a:rPr lang="tr-TR" sz="2400" b="1" dirty="0" smtClean="0">
                <a:solidFill>
                  <a:schemeClr val="tx2">
                    <a:lumMod val="50000"/>
                  </a:schemeClr>
                </a:solidFill>
                <a:latin typeface="Arial" pitchFamily="34" charset="0"/>
                <a:cs typeface="Arial" pitchFamily="34" charset="0"/>
              </a:rPr>
              <a:t> </a:t>
            </a:r>
            <a:r>
              <a:rPr lang="tr-TR" sz="2400" dirty="0" err="1" smtClean="0">
                <a:solidFill>
                  <a:schemeClr val="tx2">
                    <a:lumMod val="50000"/>
                  </a:schemeClr>
                </a:solidFill>
                <a:latin typeface="Arial" pitchFamily="34" charset="0"/>
                <a:cs typeface="Arial" pitchFamily="34" charset="0"/>
              </a:rPr>
              <a:t>Nov</a:t>
            </a:r>
            <a:r>
              <a:rPr lang="tr-TR" sz="2400" dirty="0" smtClean="0">
                <a:solidFill>
                  <a:schemeClr val="tx2">
                    <a:lumMod val="50000"/>
                  </a:schemeClr>
                </a:solidFill>
                <a:latin typeface="Arial" pitchFamily="34" charset="0"/>
                <a:cs typeface="Arial" pitchFamily="34" charset="0"/>
              </a:rPr>
              <a:t> </a:t>
            </a:r>
            <a:r>
              <a:rPr lang="tr-TR" sz="2400" dirty="0">
                <a:solidFill>
                  <a:schemeClr val="tx2">
                    <a:lumMod val="50000"/>
                  </a:schemeClr>
                </a:solidFill>
                <a:latin typeface="Arial" pitchFamily="34" charset="0"/>
                <a:cs typeface="Arial" pitchFamily="34" charset="0"/>
              </a:rPr>
              <a:t>26;137 (2-3):141-6</a:t>
            </a:r>
            <a:r>
              <a:rPr lang="tr-TR" sz="2400" dirty="0" smtClean="0">
                <a:solidFill>
                  <a:schemeClr val="tx2">
                    <a:lumMod val="50000"/>
                  </a:schemeClr>
                </a:solidFill>
                <a:latin typeface="Arial" pitchFamily="34" charset="0"/>
                <a:cs typeface="Arial" pitchFamily="34" charset="0"/>
              </a:rPr>
              <a:t>.</a:t>
            </a:r>
            <a:endParaRPr lang="tr-TR" sz="2400" dirty="0">
              <a:solidFill>
                <a:schemeClr val="tx2">
                  <a:lumMod val="50000"/>
                </a:schemeClr>
              </a:solidFill>
              <a:latin typeface="Arial" pitchFamily="34" charset="0"/>
              <a:cs typeface="Arial" pitchFamily="34" charset="0"/>
            </a:endParaRPr>
          </a:p>
          <a:p>
            <a:pPr marL="342900" lvl="0" indent="-342900" eaLnBrk="0" fontAlgn="base" hangingPunct="0">
              <a:spcBef>
                <a:spcPct val="0"/>
              </a:spcBef>
              <a:spcAft>
                <a:spcPct val="0"/>
              </a:spcAft>
              <a:buFont typeface="Arial" pitchFamily="34" charset="0"/>
              <a:buChar char="•"/>
            </a:pPr>
            <a:r>
              <a:rPr lang="tr-TR" sz="2400" b="1" dirty="0" err="1">
                <a:solidFill>
                  <a:schemeClr val="tx2">
                    <a:lumMod val="50000"/>
                  </a:schemeClr>
                </a:solidFill>
                <a:latin typeface="Arial" pitchFamily="34" charset="0"/>
                <a:cs typeface="Arial" pitchFamily="34" charset="0"/>
              </a:rPr>
              <a:t>Iscan</a:t>
            </a:r>
            <a:r>
              <a:rPr lang="tr-TR" sz="2400" b="1" dirty="0">
                <a:solidFill>
                  <a:schemeClr val="tx2">
                    <a:lumMod val="50000"/>
                  </a:schemeClr>
                </a:solidFill>
                <a:latin typeface="Arial" pitchFamily="34" charset="0"/>
                <a:cs typeface="Arial" pitchFamily="34" charset="0"/>
              </a:rPr>
              <a:t> MY, Kedici PS. </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Sexual</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variation</a:t>
            </a:r>
            <a:r>
              <a:rPr lang="tr-TR" sz="2400" dirty="0">
                <a:solidFill>
                  <a:schemeClr val="tx2">
                    <a:lumMod val="50000"/>
                  </a:schemeClr>
                </a:solidFill>
                <a:latin typeface="Arial" pitchFamily="34" charset="0"/>
                <a:cs typeface="Arial" pitchFamily="34" charset="0"/>
              </a:rPr>
              <a:t> in </a:t>
            </a:r>
            <a:r>
              <a:rPr lang="tr-TR" sz="2400" dirty="0" err="1">
                <a:solidFill>
                  <a:schemeClr val="tx2">
                    <a:lumMod val="50000"/>
                  </a:schemeClr>
                </a:solidFill>
                <a:latin typeface="Arial" pitchFamily="34" charset="0"/>
                <a:cs typeface="Arial" pitchFamily="34" charset="0"/>
              </a:rPr>
              <a:t>bucco-lingual</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dimensions</a:t>
            </a:r>
            <a:r>
              <a:rPr lang="tr-TR" sz="2400" dirty="0">
                <a:solidFill>
                  <a:schemeClr val="tx2">
                    <a:lumMod val="50000"/>
                  </a:schemeClr>
                </a:solidFill>
                <a:latin typeface="Arial" pitchFamily="34" charset="0"/>
                <a:cs typeface="Arial" pitchFamily="34" charset="0"/>
              </a:rPr>
              <a:t> in </a:t>
            </a:r>
            <a:r>
              <a:rPr lang="tr-TR" sz="2400" dirty="0" err="1">
                <a:solidFill>
                  <a:schemeClr val="tx2">
                    <a:lumMod val="50000"/>
                  </a:schemeClr>
                </a:solidFill>
                <a:latin typeface="Arial" pitchFamily="34" charset="0"/>
                <a:cs typeface="Arial" pitchFamily="34" charset="0"/>
              </a:rPr>
              <a:t>Turkish</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dentition</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Forensic</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Sci</a:t>
            </a:r>
            <a:r>
              <a:rPr lang="tr-TR" sz="2400" dirty="0">
                <a:solidFill>
                  <a:schemeClr val="tx2">
                    <a:lumMod val="50000"/>
                  </a:schemeClr>
                </a:solidFill>
                <a:latin typeface="Arial" pitchFamily="34" charset="0"/>
                <a:cs typeface="Arial" pitchFamily="34" charset="0"/>
              </a:rPr>
              <a:t> </a:t>
            </a:r>
            <a:r>
              <a:rPr lang="tr-TR" sz="2400" dirty="0" err="1">
                <a:solidFill>
                  <a:schemeClr val="tx2">
                    <a:lumMod val="50000"/>
                  </a:schemeClr>
                </a:solidFill>
                <a:latin typeface="Arial" pitchFamily="34" charset="0"/>
                <a:cs typeface="Arial" pitchFamily="34" charset="0"/>
              </a:rPr>
              <a:t>Int</a:t>
            </a:r>
            <a:r>
              <a:rPr lang="tr-TR" sz="2400" dirty="0">
                <a:solidFill>
                  <a:schemeClr val="tx2">
                    <a:lumMod val="50000"/>
                  </a:schemeClr>
                </a:solidFill>
                <a:latin typeface="Arial" pitchFamily="34" charset="0"/>
                <a:cs typeface="Arial" pitchFamily="34" charset="0"/>
              </a:rPr>
              <a:t>. 2003 </a:t>
            </a:r>
            <a:r>
              <a:rPr lang="tr-TR" sz="2400" dirty="0" err="1" smtClean="0">
                <a:solidFill>
                  <a:schemeClr val="tx2">
                    <a:lumMod val="50000"/>
                  </a:schemeClr>
                </a:solidFill>
                <a:latin typeface="Arial" pitchFamily="34" charset="0"/>
                <a:cs typeface="Arial" pitchFamily="34" charset="0"/>
              </a:rPr>
              <a:t>Nov</a:t>
            </a:r>
            <a:r>
              <a:rPr lang="tr-TR" sz="2400" dirty="0" smtClean="0">
                <a:solidFill>
                  <a:schemeClr val="tx2">
                    <a:lumMod val="50000"/>
                  </a:schemeClr>
                </a:solidFill>
                <a:latin typeface="Arial" pitchFamily="34" charset="0"/>
                <a:cs typeface="Arial" pitchFamily="34" charset="0"/>
              </a:rPr>
              <a:t> </a:t>
            </a:r>
            <a:r>
              <a:rPr lang="tr-TR" sz="2400" dirty="0">
                <a:solidFill>
                  <a:schemeClr val="tx2">
                    <a:lumMod val="50000"/>
                  </a:schemeClr>
                </a:solidFill>
                <a:latin typeface="Arial" pitchFamily="34" charset="0"/>
                <a:cs typeface="Arial" pitchFamily="34" charset="0"/>
              </a:rPr>
              <a:t>26; 137(2-3):160-4</a:t>
            </a:r>
            <a:r>
              <a:rPr lang="tr-TR" sz="2400" dirty="0" smtClean="0">
                <a:solidFill>
                  <a:schemeClr val="tx2">
                    <a:lumMod val="50000"/>
                  </a:schemeClr>
                </a:solidFill>
                <a:latin typeface="Arial" pitchFamily="34" charset="0"/>
                <a:cs typeface="Arial" pitchFamily="34" charset="0"/>
              </a:rPr>
              <a:t>.</a:t>
            </a:r>
          </a:p>
          <a:p>
            <a:pPr marL="342900" lvl="0" indent="-342900" eaLnBrk="0" fontAlgn="base" hangingPunct="0">
              <a:spcBef>
                <a:spcPct val="0"/>
              </a:spcBef>
              <a:spcAft>
                <a:spcPct val="0"/>
              </a:spcAft>
              <a:buFont typeface="Arial" pitchFamily="34" charset="0"/>
              <a:buChar char="•"/>
            </a:pPr>
            <a:endParaRPr lang="tr-TR" sz="2400" dirty="0" smtClean="0">
              <a:solidFill>
                <a:schemeClr val="tx2">
                  <a:lumMod val="50000"/>
                </a:schemeClr>
              </a:solidFill>
              <a:latin typeface="Arial" pitchFamily="34" charset="0"/>
              <a:cs typeface="Arial" pitchFamily="34" charset="0"/>
            </a:endParaRPr>
          </a:p>
          <a:p>
            <a:pPr lvl="0" eaLnBrk="0" fontAlgn="base" hangingPunct="0">
              <a:spcBef>
                <a:spcPct val="0"/>
              </a:spcBef>
              <a:spcAft>
                <a:spcPct val="0"/>
              </a:spcAft>
            </a:pPr>
            <a:r>
              <a:rPr lang="tr-TR" sz="2400" dirty="0" smtClean="0"/>
              <a:t>* </a:t>
            </a:r>
            <a:r>
              <a:rPr lang="tr-TR" sz="2000" i="1" dirty="0" smtClean="0"/>
              <a:t>«</a:t>
            </a:r>
            <a:r>
              <a:rPr lang="en-GB" sz="2000" b="1" i="1" dirty="0" err="1" smtClean="0"/>
              <a:t>Kedici</a:t>
            </a:r>
            <a:r>
              <a:rPr lang="tr-TR" sz="2000" b="1" i="1" dirty="0" smtClean="0"/>
              <a:t>»</a:t>
            </a:r>
            <a:r>
              <a:rPr lang="en-GB" sz="2000" i="1" dirty="0" smtClean="0"/>
              <a:t> </a:t>
            </a:r>
            <a:r>
              <a:rPr lang="en-GB" sz="2000" i="1" dirty="0"/>
              <a:t>was the old surname of  P. </a:t>
            </a:r>
            <a:r>
              <a:rPr lang="en-GB" sz="2000" i="1" dirty="0" err="1"/>
              <a:t>Sema</a:t>
            </a:r>
            <a:r>
              <a:rPr lang="en-GB" sz="2000" i="1" dirty="0"/>
              <a:t> AKA between 1976 - 2004.</a:t>
            </a:r>
            <a:endParaRPr lang="tr-TR" sz="2000" i="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1501746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79512" y="6073169"/>
            <a:ext cx="89644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tr-TR" sz="2400" b="1" noProof="1" smtClean="0"/>
              <a:t>3rd </a:t>
            </a:r>
            <a:r>
              <a:rPr lang="tr-TR" sz="2400" b="1" noProof="1"/>
              <a:t>International Conference on Forensic Research &amp; Technology</a:t>
            </a:r>
            <a:r>
              <a:rPr lang="tr-TR" sz="2400" b="1" dirty="0"/>
              <a:t>. </a:t>
            </a:r>
            <a:r>
              <a:rPr lang="tr-TR" sz="2400" b="1" noProof="1"/>
              <a:t>October 06-08, 2014</a:t>
            </a:r>
            <a:r>
              <a:rPr lang="tr-TR" sz="2400" b="1" dirty="0"/>
              <a:t>.</a:t>
            </a:r>
            <a:r>
              <a:rPr lang="tr-TR" sz="2400" b="1" noProof="1"/>
              <a:t> San Antonio, USA. </a:t>
            </a:r>
          </a:p>
        </p:txBody>
      </p:sp>
      <p:sp>
        <p:nvSpPr>
          <p:cNvPr id="2" name="Metin kutusu 1"/>
          <p:cNvSpPr txBox="1"/>
          <p:nvPr/>
        </p:nvSpPr>
        <p:spPr>
          <a:xfrm>
            <a:off x="361264" y="116632"/>
            <a:ext cx="8600984" cy="1323439"/>
          </a:xfrm>
          <a:prstGeom prst="rect">
            <a:avLst/>
          </a:prstGeom>
          <a:noFill/>
        </p:spPr>
        <p:txBody>
          <a:bodyPr wrap="square" rtlCol="0">
            <a:spAutoFit/>
          </a:bodyPr>
          <a:lstStyle/>
          <a:p>
            <a:pPr lvl="0" algn="ctr">
              <a:spcBef>
                <a:spcPct val="50000"/>
              </a:spcBef>
            </a:pPr>
            <a:r>
              <a:rPr lang="en-US" sz="4000" b="1" dirty="0" smtClean="0">
                <a:solidFill>
                  <a:prstClr val="black"/>
                </a:solidFill>
              </a:rPr>
              <a:t>D</a:t>
            </a:r>
            <a:r>
              <a:rPr lang="tr-TR" sz="4000" b="1" dirty="0" smtClean="0">
                <a:solidFill>
                  <a:prstClr val="black"/>
                </a:solidFill>
              </a:rPr>
              <a:t>I</a:t>
            </a:r>
            <a:r>
              <a:rPr lang="en-US" sz="4000" b="1" dirty="0" smtClean="0">
                <a:solidFill>
                  <a:prstClr val="black"/>
                </a:solidFill>
              </a:rPr>
              <a:t>RECT AND IND</a:t>
            </a:r>
            <a:r>
              <a:rPr lang="tr-TR" sz="4000" b="1" dirty="0" smtClean="0">
                <a:solidFill>
                  <a:prstClr val="black"/>
                </a:solidFill>
              </a:rPr>
              <a:t>I</a:t>
            </a:r>
            <a:r>
              <a:rPr lang="en-US" sz="4000" b="1" dirty="0" smtClean="0">
                <a:solidFill>
                  <a:prstClr val="black"/>
                </a:solidFill>
              </a:rPr>
              <a:t>RECT AGE EST</a:t>
            </a:r>
            <a:r>
              <a:rPr lang="tr-TR" sz="4000" b="1" dirty="0" smtClean="0">
                <a:solidFill>
                  <a:prstClr val="black"/>
                </a:solidFill>
              </a:rPr>
              <a:t>I</a:t>
            </a:r>
            <a:r>
              <a:rPr lang="en-US" sz="4000" b="1" dirty="0" smtClean="0">
                <a:solidFill>
                  <a:prstClr val="black"/>
                </a:solidFill>
              </a:rPr>
              <a:t>MAT</a:t>
            </a:r>
            <a:r>
              <a:rPr lang="tr-TR" sz="4000" b="1" dirty="0" smtClean="0">
                <a:solidFill>
                  <a:prstClr val="black"/>
                </a:solidFill>
              </a:rPr>
              <a:t>I</a:t>
            </a:r>
            <a:r>
              <a:rPr lang="en-US" sz="4000" b="1" dirty="0" smtClean="0">
                <a:solidFill>
                  <a:prstClr val="black"/>
                </a:solidFill>
              </a:rPr>
              <a:t>ON METHODS FOR DEC</a:t>
            </a:r>
            <a:r>
              <a:rPr lang="tr-TR" sz="4000" b="1" dirty="0" smtClean="0">
                <a:solidFill>
                  <a:prstClr val="black"/>
                </a:solidFill>
              </a:rPr>
              <a:t>I</a:t>
            </a:r>
            <a:r>
              <a:rPr lang="en-US" sz="4000" b="1" dirty="0" smtClean="0">
                <a:solidFill>
                  <a:prstClr val="black"/>
                </a:solidFill>
              </a:rPr>
              <a:t>DUOUS TEETH</a:t>
            </a:r>
            <a:r>
              <a:rPr lang="en-US" sz="4000" b="1" noProof="1" smtClean="0">
                <a:solidFill>
                  <a:prstClr val="black"/>
                </a:solidFill>
              </a:rPr>
              <a:t> </a:t>
            </a:r>
            <a:endParaRPr lang="tr-TR" sz="4000" b="1" dirty="0">
              <a:solidFill>
                <a:prstClr val="black"/>
              </a:solidFill>
            </a:endParaRPr>
          </a:p>
        </p:txBody>
      </p:sp>
      <p:sp>
        <p:nvSpPr>
          <p:cNvPr id="6" name="Metin kutusu 5"/>
          <p:cNvSpPr txBox="1"/>
          <p:nvPr/>
        </p:nvSpPr>
        <p:spPr>
          <a:xfrm>
            <a:off x="1277144" y="3969638"/>
            <a:ext cx="6769223" cy="2123658"/>
          </a:xfrm>
          <a:prstGeom prst="rect">
            <a:avLst/>
          </a:prstGeom>
          <a:noFill/>
        </p:spPr>
        <p:txBody>
          <a:bodyPr wrap="square" rtlCol="0">
            <a:spAutoFit/>
          </a:bodyPr>
          <a:lstStyle/>
          <a:p>
            <a:pPr marL="457200" lvl="0" indent="-457200">
              <a:spcBef>
                <a:spcPct val="50000"/>
              </a:spcBef>
              <a:buFont typeface="Arial" pitchFamily="34" charset="0"/>
              <a:buChar char="•"/>
            </a:pPr>
            <a:r>
              <a:rPr lang="en-GB" sz="2400" b="1" dirty="0">
                <a:solidFill>
                  <a:srgbClr val="002060"/>
                </a:solidFill>
                <a:latin typeface="Arial" pitchFamily="34" charset="0"/>
                <a:cs typeface="Arial" pitchFamily="34" charset="0"/>
              </a:rPr>
              <a:t>Prof. </a:t>
            </a:r>
            <a:r>
              <a:rPr lang="en-GB" sz="2400" b="1" dirty="0" err="1">
                <a:solidFill>
                  <a:srgbClr val="002060"/>
                </a:solidFill>
                <a:latin typeface="Arial" pitchFamily="34" charset="0"/>
                <a:cs typeface="Arial" pitchFamily="34" charset="0"/>
              </a:rPr>
              <a:t>Dr.</a:t>
            </a:r>
            <a:r>
              <a:rPr lang="en-GB" sz="2400" b="1" dirty="0">
                <a:solidFill>
                  <a:srgbClr val="002060"/>
                </a:solidFill>
                <a:latin typeface="Arial" pitchFamily="34" charset="0"/>
                <a:cs typeface="Arial" pitchFamily="34" charset="0"/>
              </a:rPr>
              <a:t> P. </a:t>
            </a:r>
            <a:r>
              <a:rPr lang="en-GB" sz="2400" b="1" dirty="0" err="1">
                <a:solidFill>
                  <a:srgbClr val="002060"/>
                </a:solidFill>
                <a:latin typeface="Arial" pitchFamily="34" charset="0"/>
                <a:cs typeface="Arial" pitchFamily="34" charset="0"/>
              </a:rPr>
              <a:t>Sema</a:t>
            </a:r>
            <a:r>
              <a:rPr lang="en-GB" sz="2400" b="1" dirty="0">
                <a:solidFill>
                  <a:srgbClr val="002060"/>
                </a:solidFill>
                <a:latin typeface="Arial" pitchFamily="34" charset="0"/>
                <a:cs typeface="Arial" pitchFamily="34" charset="0"/>
              </a:rPr>
              <a:t> AKA (presenter), </a:t>
            </a:r>
            <a:endParaRPr lang="tr-TR" sz="2400" b="1" dirty="0" smtClean="0">
              <a:solidFill>
                <a:srgbClr val="002060"/>
              </a:solidFill>
              <a:latin typeface="Arial" pitchFamily="34" charset="0"/>
              <a:cs typeface="Arial" pitchFamily="34" charset="0"/>
            </a:endParaRPr>
          </a:p>
          <a:p>
            <a:pPr marL="457200" lvl="0" indent="-457200">
              <a:spcBef>
                <a:spcPct val="50000"/>
              </a:spcBef>
              <a:buFont typeface="Arial" pitchFamily="34" charset="0"/>
              <a:buChar char="•"/>
            </a:pPr>
            <a:r>
              <a:rPr lang="en-GB" sz="2400" b="1" dirty="0" err="1" smtClean="0">
                <a:solidFill>
                  <a:srgbClr val="002060"/>
                </a:solidFill>
                <a:latin typeface="Arial" pitchFamily="34" charset="0"/>
                <a:cs typeface="Arial" pitchFamily="34" charset="0"/>
              </a:rPr>
              <a:t>Dr</a:t>
            </a:r>
            <a:r>
              <a:rPr lang="en-GB" sz="2400" b="1" dirty="0" err="1">
                <a:solidFill>
                  <a:srgbClr val="002060"/>
                </a:solidFill>
                <a:latin typeface="Arial" pitchFamily="34" charset="0"/>
                <a:cs typeface="Arial" pitchFamily="34" charset="0"/>
              </a:rPr>
              <a:t>.</a:t>
            </a:r>
            <a:r>
              <a:rPr lang="en-GB" sz="2400" b="1" dirty="0">
                <a:solidFill>
                  <a:srgbClr val="002060"/>
                </a:solidFill>
                <a:latin typeface="Arial" pitchFamily="34" charset="0"/>
                <a:cs typeface="Arial" pitchFamily="34" charset="0"/>
              </a:rPr>
              <a:t> Murat YAGAN, MD, </a:t>
            </a:r>
            <a:r>
              <a:rPr lang="en-GB" sz="2400" b="1" dirty="0" smtClean="0">
                <a:solidFill>
                  <a:srgbClr val="002060"/>
                </a:solidFill>
                <a:latin typeface="Arial" pitchFamily="34" charset="0"/>
                <a:cs typeface="Arial" pitchFamily="34" charset="0"/>
              </a:rPr>
              <a:t>Assoc.</a:t>
            </a:r>
            <a:endParaRPr lang="tr-TR" sz="2400" b="1" dirty="0" smtClean="0">
              <a:solidFill>
                <a:srgbClr val="002060"/>
              </a:solidFill>
              <a:latin typeface="Arial" pitchFamily="34" charset="0"/>
              <a:cs typeface="Arial" pitchFamily="34" charset="0"/>
            </a:endParaRPr>
          </a:p>
          <a:p>
            <a:pPr marL="457200" lvl="0" indent="-457200">
              <a:spcBef>
                <a:spcPct val="50000"/>
              </a:spcBef>
              <a:buFont typeface="Arial" pitchFamily="34" charset="0"/>
              <a:buChar char="•"/>
            </a:pPr>
            <a:r>
              <a:rPr lang="en-GB" sz="2400" b="1" dirty="0" smtClean="0">
                <a:solidFill>
                  <a:srgbClr val="002060"/>
                </a:solidFill>
                <a:latin typeface="Arial" pitchFamily="34" charset="0"/>
                <a:cs typeface="Arial" pitchFamily="34" charset="0"/>
              </a:rPr>
              <a:t>Prof</a:t>
            </a:r>
            <a:r>
              <a:rPr lang="en-GB" sz="2400" b="1" dirty="0">
                <a:solidFill>
                  <a:srgbClr val="002060"/>
                </a:solidFill>
                <a:latin typeface="Arial" pitchFamily="34" charset="0"/>
                <a:cs typeface="Arial" pitchFamily="34" charset="0"/>
              </a:rPr>
              <a:t>. </a:t>
            </a:r>
            <a:r>
              <a:rPr lang="en-GB" sz="2400" b="1" dirty="0" err="1">
                <a:solidFill>
                  <a:srgbClr val="002060"/>
                </a:solidFill>
                <a:latin typeface="Arial" pitchFamily="34" charset="0"/>
                <a:cs typeface="Arial" pitchFamily="34" charset="0"/>
              </a:rPr>
              <a:t>Nergis</a:t>
            </a:r>
            <a:r>
              <a:rPr lang="en-GB" sz="2400" b="1" dirty="0">
                <a:solidFill>
                  <a:srgbClr val="002060"/>
                </a:solidFill>
                <a:latin typeface="Arial" pitchFamily="34" charset="0"/>
                <a:cs typeface="Arial" pitchFamily="34" charset="0"/>
              </a:rPr>
              <a:t> CANTURK, MD, </a:t>
            </a:r>
            <a:endParaRPr lang="tr-TR" sz="2400" b="1" dirty="0" smtClean="0">
              <a:solidFill>
                <a:srgbClr val="002060"/>
              </a:solidFill>
              <a:latin typeface="Arial" pitchFamily="34" charset="0"/>
              <a:cs typeface="Arial" pitchFamily="34" charset="0"/>
            </a:endParaRPr>
          </a:p>
          <a:p>
            <a:pPr marL="457200" lvl="0" indent="-457200">
              <a:spcBef>
                <a:spcPct val="50000"/>
              </a:spcBef>
              <a:buFont typeface="Arial" pitchFamily="34" charset="0"/>
              <a:buChar char="•"/>
            </a:pPr>
            <a:r>
              <a:rPr lang="en-GB" sz="2400" b="1" dirty="0" smtClean="0">
                <a:solidFill>
                  <a:srgbClr val="002060"/>
                </a:solidFill>
                <a:latin typeface="Arial" pitchFamily="34" charset="0"/>
                <a:cs typeface="Arial" pitchFamily="34" charset="0"/>
              </a:rPr>
              <a:t>Assist</a:t>
            </a:r>
            <a:r>
              <a:rPr lang="en-GB" sz="2400" b="1" dirty="0">
                <a:solidFill>
                  <a:srgbClr val="002060"/>
                </a:solidFill>
                <a:latin typeface="Arial" pitchFamily="34" charset="0"/>
                <a:cs typeface="Arial" pitchFamily="34" charset="0"/>
              </a:rPr>
              <a:t>. Prof. </a:t>
            </a:r>
            <a:r>
              <a:rPr lang="en-GB" sz="2400" b="1" dirty="0" err="1">
                <a:solidFill>
                  <a:srgbClr val="002060"/>
                </a:solidFill>
                <a:latin typeface="Arial" pitchFamily="34" charset="0"/>
                <a:cs typeface="Arial" pitchFamily="34" charset="0"/>
              </a:rPr>
              <a:t>Rukiye</a:t>
            </a:r>
            <a:r>
              <a:rPr lang="en-GB" sz="2400" b="1" dirty="0">
                <a:solidFill>
                  <a:srgbClr val="002060"/>
                </a:solidFill>
                <a:latin typeface="Arial" pitchFamily="34" charset="0"/>
                <a:cs typeface="Arial" pitchFamily="34" charset="0"/>
              </a:rPr>
              <a:t> DAGALP, </a:t>
            </a:r>
            <a:r>
              <a:rPr lang="en-GB" sz="2400" b="1" dirty="0" smtClean="0">
                <a:solidFill>
                  <a:srgbClr val="002060"/>
                </a:solidFill>
                <a:latin typeface="Arial" pitchFamily="34" charset="0"/>
                <a:cs typeface="Arial" pitchFamily="34" charset="0"/>
              </a:rPr>
              <a:t>PhD</a:t>
            </a:r>
            <a:endParaRPr lang="tr-TR" sz="2400" b="1" dirty="0">
              <a:solidFill>
                <a:srgbClr val="002060"/>
              </a:solidFill>
              <a:latin typeface="Arial" pitchFamily="34" charset="0"/>
              <a:cs typeface="Arial"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6136" y="1421136"/>
            <a:ext cx="2305196" cy="2306186"/>
          </a:xfrm>
          <a:prstGeom prst="rect">
            <a:avLst/>
          </a:prstGeom>
        </p:spPr>
      </p:pic>
      <p:pic>
        <p:nvPicPr>
          <p:cNvPr id="9" name="Picture 5" descr="DSC00082re Crown H"/>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421136"/>
            <a:ext cx="2164990" cy="231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329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95536" y="188640"/>
            <a:ext cx="4392488" cy="4176464"/>
          </a:xfrm>
        </p:spPr>
        <p:txBody>
          <a:bodyPr>
            <a:noAutofit/>
          </a:bodyPr>
          <a:lstStyle/>
          <a:p>
            <a:pPr marL="0" indent="0">
              <a:buNone/>
            </a:pPr>
            <a:r>
              <a:rPr lang="tr-TR" sz="2400" b="1" dirty="0" smtClean="0">
                <a:latin typeface="Arial" pitchFamily="34" charset="0"/>
                <a:cs typeface="Arial" pitchFamily="34" charset="0"/>
              </a:rPr>
              <a:t>	</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This</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presentation</a:t>
            </a:r>
            <a:r>
              <a:rPr lang="tr-TR" sz="2400" b="1" dirty="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and</a:t>
            </a:r>
            <a:r>
              <a:rPr lang="tr-TR" sz="2400" b="1" dirty="0" smtClean="0">
                <a:solidFill>
                  <a:schemeClr val="tx2">
                    <a:lumMod val="50000"/>
                  </a:schemeClr>
                </a:solidFill>
                <a:latin typeface="Arial" pitchFamily="34" charset="0"/>
                <a:cs typeface="Arial" pitchFamily="34" charset="0"/>
              </a:rPr>
              <a:t> a </a:t>
            </a:r>
            <a:r>
              <a:rPr lang="tr-TR" sz="2400" b="1" dirty="0" err="1" smtClean="0">
                <a:solidFill>
                  <a:schemeClr val="tx2">
                    <a:lumMod val="50000"/>
                  </a:schemeClr>
                </a:solidFill>
                <a:latin typeface="Arial" pitchFamily="34" charset="0"/>
                <a:cs typeface="Arial" pitchFamily="34" charset="0"/>
              </a:rPr>
              <a:t>book</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entitled</a:t>
            </a:r>
            <a:r>
              <a:rPr lang="tr-TR"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Primary Tooth Development in Infancy: A Text and Atlas</a:t>
            </a:r>
            <a:r>
              <a:rPr lang="tr-TR" sz="2400" b="1" dirty="0" smtClean="0">
                <a:solidFill>
                  <a:schemeClr val="tx2">
                    <a:lumMod val="50000"/>
                  </a:schemeClr>
                </a:solidFill>
                <a:latin typeface="Arial" pitchFamily="34" charset="0"/>
                <a:cs typeface="Arial" pitchFamily="34" charset="0"/>
              </a:rPr>
              <a:t>»</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which</a:t>
            </a:r>
            <a:r>
              <a:rPr lang="tr-TR"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will be published</a:t>
            </a:r>
            <a:r>
              <a:rPr lang="tr-TR"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in January </a:t>
            </a:r>
            <a:r>
              <a:rPr lang="en-GB" sz="2400" b="1" dirty="0" smtClean="0">
                <a:solidFill>
                  <a:schemeClr val="tx2">
                    <a:lumMod val="50000"/>
                  </a:schemeClr>
                </a:solidFill>
                <a:latin typeface="Arial" pitchFamily="34" charset="0"/>
                <a:cs typeface="Arial" pitchFamily="34" charset="0"/>
              </a:rPr>
              <a:t>2015</a:t>
            </a:r>
            <a:r>
              <a:rPr lang="tr-TR" sz="2400" b="1" dirty="0" smtClean="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are</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the</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end</a:t>
            </a:r>
            <a:r>
              <a:rPr lang="tr-TR" sz="2400" b="1" dirty="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products</a:t>
            </a:r>
            <a:r>
              <a:rPr lang="tr-TR" sz="2400" b="1" dirty="0" smtClean="0">
                <a:solidFill>
                  <a:schemeClr val="tx2">
                    <a:lumMod val="50000"/>
                  </a:schemeClr>
                </a:solidFill>
                <a:latin typeface="Arial" pitchFamily="34" charset="0"/>
                <a:cs typeface="Arial" pitchFamily="34" charset="0"/>
              </a:rPr>
              <a:t> </a:t>
            </a:r>
            <a:r>
              <a:rPr lang="tr-TR" sz="2400" b="1" dirty="0">
                <a:solidFill>
                  <a:schemeClr val="tx2">
                    <a:lumMod val="50000"/>
                  </a:schemeClr>
                </a:solidFill>
                <a:latin typeface="Arial" pitchFamily="34" charset="0"/>
                <a:cs typeface="Arial" pitchFamily="34" charset="0"/>
              </a:rPr>
              <a:t>of a </a:t>
            </a:r>
            <a:r>
              <a:rPr lang="tr-TR" sz="2400" b="1" dirty="0" err="1">
                <a:solidFill>
                  <a:schemeClr val="tx2">
                    <a:lumMod val="50000"/>
                  </a:schemeClr>
                </a:solidFill>
                <a:latin typeface="Arial" pitchFamily="34" charset="0"/>
                <a:cs typeface="Arial" pitchFamily="34" charset="0"/>
              </a:rPr>
              <a:t>long</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span</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research</a:t>
            </a:r>
            <a:r>
              <a:rPr lang="tr-TR" sz="2400" b="1" dirty="0">
                <a:solidFill>
                  <a:schemeClr val="tx2">
                    <a:lumMod val="50000"/>
                  </a:schemeClr>
                </a:solidFill>
                <a:latin typeface="Arial" pitchFamily="34" charset="0"/>
                <a:cs typeface="Arial" pitchFamily="34" charset="0"/>
              </a:rPr>
              <a:t> </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which</a:t>
            </a:r>
            <a:r>
              <a:rPr lang="tr-TR" sz="2400" b="1" dirty="0">
                <a:solidFill>
                  <a:schemeClr val="tx2">
                    <a:lumMod val="50000"/>
                  </a:schemeClr>
                </a:solidFill>
                <a:latin typeface="Arial" pitchFamily="34" charset="0"/>
                <a:cs typeface="Arial" pitchFamily="34" charset="0"/>
              </a:rPr>
              <a:t> </a:t>
            </a:r>
            <a:r>
              <a:rPr lang="en-GB" sz="2400" b="1" dirty="0" smtClean="0">
                <a:solidFill>
                  <a:schemeClr val="tx2">
                    <a:lumMod val="50000"/>
                  </a:schemeClr>
                </a:solidFill>
                <a:latin typeface="Arial" pitchFamily="34" charset="0"/>
                <a:cs typeface="Arial" pitchFamily="34" charset="0"/>
              </a:rPr>
              <a:t>ha</a:t>
            </a:r>
            <a:r>
              <a:rPr lang="tr-TR" sz="2400" b="1" dirty="0">
                <a:solidFill>
                  <a:schemeClr val="tx2">
                    <a:lumMod val="50000"/>
                  </a:schemeClr>
                </a:solidFill>
                <a:latin typeface="Arial" pitchFamily="34" charset="0"/>
                <a:cs typeface="Arial" pitchFamily="34" charset="0"/>
              </a:rPr>
              <a:t>s </a:t>
            </a:r>
            <a:r>
              <a:rPr lang="tr-TR" sz="2400" b="1" dirty="0" err="1" smtClean="0">
                <a:solidFill>
                  <a:schemeClr val="tx2">
                    <a:lumMod val="50000"/>
                  </a:schemeClr>
                </a:solidFill>
                <a:latin typeface="Arial" pitchFamily="34" charset="0"/>
                <a:cs typeface="Arial" pitchFamily="34" charset="0"/>
              </a:rPr>
              <a:t>been</a:t>
            </a:r>
            <a:r>
              <a:rPr lang="en-GB"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prepared</a:t>
            </a:r>
            <a:r>
              <a:rPr lang="tr-TR" sz="2400" b="1" dirty="0" smtClean="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by</a:t>
            </a:r>
            <a:r>
              <a:rPr lang="tr-TR" sz="2400" b="1" dirty="0">
                <a:solidFill>
                  <a:schemeClr val="tx2">
                    <a:lumMod val="50000"/>
                  </a:schemeClr>
                </a:solidFill>
                <a:latin typeface="Arial" pitchFamily="34" charset="0"/>
                <a:cs typeface="Arial" pitchFamily="34" charset="0"/>
              </a:rPr>
              <a:t> a </a:t>
            </a:r>
            <a:r>
              <a:rPr lang="tr-TR" sz="2400" b="1" dirty="0" err="1">
                <a:solidFill>
                  <a:schemeClr val="tx2">
                    <a:lumMod val="50000"/>
                  </a:schemeClr>
                </a:solidFill>
                <a:latin typeface="Arial" pitchFamily="34" charset="0"/>
                <a:cs typeface="Arial" pitchFamily="34" charset="0"/>
              </a:rPr>
              <a:t>group</a:t>
            </a:r>
            <a:r>
              <a:rPr lang="tr-TR" sz="2400" b="1" dirty="0">
                <a:solidFill>
                  <a:schemeClr val="tx2">
                    <a:lumMod val="50000"/>
                  </a:schemeClr>
                </a:solidFill>
                <a:latin typeface="Arial" pitchFamily="34" charset="0"/>
                <a:cs typeface="Arial" pitchFamily="34" charset="0"/>
              </a:rPr>
              <a:t> of </a:t>
            </a:r>
            <a:r>
              <a:rPr lang="tr-TR" sz="2400" b="1" dirty="0" err="1" smtClean="0">
                <a:solidFill>
                  <a:schemeClr val="tx2">
                    <a:lumMod val="50000"/>
                  </a:schemeClr>
                </a:solidFill>
                <a:latin typeface="Arial" pitchFamily="34" charset="0"/>
                <a:cs typeface="Arial" pitchFamily="34" charset="0"/>
              </a:rPr>
              <a:t>researchers</a:t>
            </a:r>
            <a:r>
              <a:rPr lang="tr-TR" sz="2400" b="1" dirty="0">
                <a:solidFill>
                  <a:schemeClr val="tx2">
                    <a:lumMod val="50000"/>
                  </a:schemeClr>
                </a:solidFill>
                <a:latin typeface="Arial" pitchFamily="34" charset="0"/>
                <a:cs typeface="Arial" pitchFamily="34" charset="0"/>
              </a:rPr>
              <a:t>:</a:t>
            </a:r>
            <a:r>
              <a:rPr lang="tr-TR"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P. </a:t>
            </a:r>
            <a:r>
              <a:rPr lang="en-GB" sz="2400" b="1" dirty="0" err="1">
                <a:solidFill>
                  <a:schemeClr val="tx2">
                    <a:lumMod val="50000"/>
                  </a:schemeClr>
                </a:solidFill>
                <a:latin typeface="Arial" pitchFamily="34" charset="0"/>
                <a:cs typeface="Arial" pitchFamily="34" charset="0"/>
              </a:rPr>
              <a:t>Sema</a:t>
            </a:r>
            <a:r>
              <a:rPr lang="en-GB" sz="2400" b="1" dirty="0">
                <a:solidFill>
                  <a:schemeClr val="tx2">
                    <a:lumMod val="50000"/>
                  </a:schemeClr>
                </a:solidFill>
                <a:latin typeface="Arial" pitchFamily="34" charset="0"/>
                <a:cs typeface="Arial" pitchFamily="34" charset="0"/>
              </a:rPr>
              <a:t> Aka, Murat Yagan, </a:t>
            </a:r>
            <a:r>
              <a:rPr lang="en-GB" sz="2400" b="1" dirty="0" err="1">
                <a:solidFill>
                  <a:schemeClr val="tx2">
                    <a:lumMod val="50000"/>
                  </a:schemeClr>
                </a:solidFill>
                <a:latin typeface="Arial" pitchFamily="34" charset="0"/>
                <a:cs typeface="Arial" pitchFamily="34" charset="0"/>
              </a:rPr>
              <a:t>Nergis</a:t>
            </a:r>
            <a:r>
              <a:rPr lang="en-GB" sz="2400" b="1" dirty="0">
                <a:solidFill>
                  <a:schemeClr val="tx2">
                    <a:lumMod val="50000"/>
                  </a:schemeClr>
                </a:solidFill>
                <a:latin typeface="Arial" pitchFamily="34" charset="0"/>
                <a:cs typeface="Arial" pitchFamily="34" charset="0"/>
              </a:rPr>
              <a:t> </a:t>
            </a:r>
            <a:r>
              <a:rPr lang="en-GB" sz="2400" b="1" dirty="0" err="1">
                <a:solidFill>
                  <a:schemeClr val="tx2">
                    <a:lumMod val="50000"/>
                  </a:schemeClr>
                </a:solidFill>
                <a:latin typeface="Arial" pitchFamily="34" charset="0"/>
                <a:cs typeface="Arial" pitchFamily="34" charset="0"/>
              </a:rPr>
              <a:t>Canturk</a:t>
            </a:r>
            <a:r>
              <a:rPr lang="en-GB" sz="2400" b="1" dirty="0">
                <a:solidFill>
                  <a:schemeClr val="tx2">
                    <a:lumMod val="50000"/>
                  </a:schemeClr>
                </a:solidFill>
                <a:latin typeface="Arial" pitchFamily="34" charset="0"/>
                <a:cs typeface="Arial" pitchFamily="34" charset="0"/>
              </a:rPr>
              <a:t>, </a:t>
            </a:r>
            <a:r>
              <a:rPr lang="en-GB" sz="2400" b="1" dirty="0" err="1">
                <a:solidFill>
                  <a:schemeClr val="tx2">
                    <a:lumMod val="50000"/>
                  </a:schemeClr>
                </a:solidFill>
                <a:latin typeface="Arial" pitchFamily="34" charset="0"/>
                <a:cs typeface="Arial" pitchFamily="34" charset="0"/>
              </a:rPr>
              <a:t>Rukiye</a:t>
            </a:r>
            <a:r>
              <a:rPr lang="en-GB" sz="2400" b="1" dirty="0">
                <a:solidFill>
                  <a:schemeClr val="tx2">
                    <a:lumMod val="50000"/>
                  </a:schemeClr>
                </a:solidFill>
                <a:latin typeface="Arial" pitchFamily="34" charset="0"/>
                <a:cs typeface="Arial" pitchFamily="34" charset="0"/>
              </a:rPr>
              <a:t> </a:t>
            </a:r>
            <a:r>
              <a:rPr lang="en-GB" sz="2400" b="1" dirty="0" err="1" smtClean="0">
                <a:solidFill>
                  <a:schemeClr val="tx2">
                    <a:lumMod val="50000"/>
                  </a:schemeClr>
                </a:solidFill>
                <a:latin typeface="Arial" pitchFamily="34" charset="0"/>
                <a:cs typeface="Arial" pitchFamily="34" charset="0"/>
              </a:rPr>
              <a:t>Dagalp</a:t>
            </a:r>
            <a:r>
              <a:rPr lang="tr-TR" sz="2400" b="1" dirty="0" smtClean="0">
                <a:solidFill>
                  <a:schemeClr val="tx2">
                    <a:lumMod val="50000"/>
                  </a:schemeClr>
                </a:solidFill>
                <a:latin typeface="Arial" pitchFamily="34" charset="0"/>
                <a:cs typeface="Arial" pitchFamily="34" charset="0"/>
              </a:rPr>
              <a:t>. </a:t>
            </a:r>
            <a:endParaRPr lang="en-GB" sz="2400" dirty="0">
              <a:solidFill>
                <a:srgbClr val="FF0000"/>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6096" y="188639"/>
            <a:ext cx="3531705" cy="4807043"/>
          </a:xfrm>
          <a:prstGeom prst="rect">
            <a:avLst/>
          </a:prstGeom>
        </p:spPr>
      </p:pic>
      <p:sp>
        <p:nvSpPr>
          <p:cNvPr id="3" name="Metin kutusu 2"/>
          <p:cNvSpPr txBox="1"/>
          <p:nvPr/>
        </p:nvSpPr>
        <p:spPr>
          <a:xfrm>
            <a:off x="614466" y="5038725"/>
            <a:ext cx="8500257" cy="1846659"/>
          </a:xfrm>
          <a:prstGeom prst="rect">
            <a:avLst/>
          </a:prstGeom>
          <a:noFill/>
        </p:spPr>
        <p:txBody>
          <a:bodyPr wrap="square" rtlCol="0">
            <a:spAutoFit/>
          </a:bodyPr>
          <a:lstStyle/>
          <a:p>
            <a:r>
              <a:rPr lang="tr-TR" sz="2400" b="1" dirty="0" err="1">
                <a:solidFill>
                  <a:schemeClr val="tx2">
                    <a:lumMod val="50000"/>
                  </a:schemeClr>
                </a:solidFill>
                <a:latin typeface="Arial" pitchFamily="34" charset="0"/>
                <a:cs typeface="Arial" pitchFamily="34" charset="0"/>
              </a:rPr>
              <a:t>This</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new</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publication</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will</a:t>
            </a:r>
            <a:r>
              <a:rPr lang="tr-TR" sz="2400" b="1" dirty="0">
                <a:solidFill>
                  <a:schemeClr val="tx2">
                    <a:lumMod val="50000"/>
                  </a:schemeClr>
                </a:solidFill>
                <a:latin typeface="Arial" pitchFamily="34" charset="0"/>
                <a:cs typeface="Arial" pitchFamily="34" charset="0"/>
              </a:rPr>
              <a:t> be </a:t>
            </a:r>
            <a:r>
              <a:rPr lang="en-GB" sz="2400" b="1" dirty="0">
                <a:solidFill>
                  <a:schemeClr val="tx2">
                    <a:lumMod val="50000"/>
                  </a:schemeClr>
                </a:solidFill>
                <a:latin typeface="Arial" pitchFamily="34" charset="0"/>
                <a:cs typeface="Arial" pitchFamily="34" charset="0"/>
              </a:rPr>
              <a:t>the first atlas to show serial photographs of fetal and infant teeth in six aspects with all details</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and</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could</a:t>
            </a:r>
            <a:r>
              <a:rPr lang="tr-TR" sz="2400" b="1" dirty="0">
                <a:solidFill>
                  <a:schemeClr val="tx2">
                    <a:lumMod val="50000"/>
                  </a:schemeClr>
                </a:solidFill>
                <a:latin typeface="Arial" pitchFamily="34" charset="0"/>
                <a:cs typeface="Arial" pitchFamily="34" charset="0"/>
              </a:rPr>
              <a:t> be </a:t>
            </a:r>
            <a:r>
              <a:rPr lang="tr-TR" sz="2400" b="1" dirty="0" err="1">
                <a:solidFill>
                  <a:schemeClr val="tx2">
                    <a:lumMod val="50000"/>
                  </a:schemeClr>
                </a:solidFill>
                <a:latin typeface="Arial" pitchFamily="34" charset="0"/>
                <a:cs typeface="Arial" pitchFamily="34" charset="0"/>
              </a:rPr>
              <a:t>observed</a:t>
            </a:r>
            <a:r>
              <a:rPr lang="tr-TR" sz="2400" b="1" dirty="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from the </a:t>
            </a:r>
            <a:r>
              <a:rPr lang="tr-TR" sz="2400" b="1" dirty="0" err="1">
                <a:solidFill>
                  <a:schemeClr val="tx2">
                    <a:lumMod val="50000"/>
                  </a:schemeClr>
                </a:solidFill>
                <a:latin typeface="Arial" pitchFamily="34" charset="0"/>
                <a:cs typeface="Arial" pitchFamily="34" charset="0"/>
              </a:rPr>
              <a:t>following</a:t>
            </a:r>
            <a:r>
              <a:rPr lang="tr-TR" sz="2400" b="1">
                <a:solidFill>
                  <a:schemeClr val="tx2">
                    <a:lumMod val="50000"/>
                  </a:schemeClr>
                </a:solidFill>
                <a:latin typeface="Arial" pitchFamily="34" charset="0"/>
                <a:cs typeface="Arial" pitchFamily="34" charset="0"/>
              </a:rPr>
              <a:t> </a:t>
            </a:r>
            <a:r>
              <a:rPr lang="tr-TR" sz="2400" b="1" smtClean="0">
                <a:solidFill>
                  <a:schemeClr val="tx2">
                    <a:lumMod val="50000"/>
                  </a:schemeClr>
                </a:solidFill>
                <a:latin typeface="Arial" pitchFamily="34" charset="0"/>
                <a:cs typeface="Arial" pitchFamily="34" charset="0"/>
              </a:rPr>
              <a:t>*</a:t>
            </a:r>
            <a:r>
              <a:rPr lang="en-GB" sz="2400" b="1" smtClean="0">
                <a:solidFill>
                  <a:schemeClr val="tx2">
                    <a:lumMod val="50000"/>
                  </a:schemeClr>
                </a:solidFill>
                <a:latin typeface="Arial" pitchFamily="34" charset="0"/>
                <a:cs typeface="Arial" pitchFamily="34" charset="0"/>
              </a:rPr>
              <a:t>website</a:t>
            </a:r>
            <a:r>
              <a:rPr lang="tr-TR" sz="2400" b="1" dirty="0" smtClean="0">
                <a:solidFill>
                  <a:schemeClr val="tx2">
                    <a:lumMod val="50000"/>
                  </a:schemeClr>
                </a:solidFill>
                <a:latin typeface="Arial" pitchFamily="34" charset="0"/>
                <a:cs typeface="Arial" pitchFamily="34" charset="0"/>
              </a:rPr>
              <a:t> </a:t>
            </a:r>
            <a:r>
              <a:rPr lang="tr-TR" sz="2400" b="1" dirty="0">
                <a:solidFill>
                  <a:schemeClr val="tx2">
                    <a:lumMod val="50000"/>
                  </a:schemeClr>
                </a:solidFill>
                <a:latin typeface="Arial" pitchFamily="34" charset="0"/>
                <a:cs typeface="Arial" pitchFamily="34" charset="0"/>
              </a:rPr>
              <a:t>of CRC </a:t>
            </a:r>
            <a:r>
              <a:rPr lang="tr-TR" sz="2400" b="1" dirty="0" err="1">
                <a:solidFill>
                  <a:schemeClr val="tx2">
                    <a:lumMod val="50000"/>
                  </a:schemeClr>
                </a:solidFill>
                <a:latin typeface="Arial" pitchFamily="34" charset="0"/>
                <a:cs typeface="Arial" pitchFamily="34" charset="0"/>
              </a:rPr>
              <a:t>Press</a:t>
            </a:r>
            <a:r>
              <a:rPr lang="tr-TR" sz="2400" b="1" dirty="0">
                <a:solidFill>
                  <a:schemeClr val="tx2">
                    <a:lumMod val="50000"/>
                  </a:schemeClr>
                </a:solidFill>
                <a:latin typeface="Arial" pitchFamily="34" charset="0"/>
                <a:cs typeface="Arial" pitchFamily="34" charset="0"/>
              </a:rPr>
              <a:t>, Taylor &amp; Francis </a:t>
            </a:r>
            <a:r>
              <a:rPr lang="tr-TR" sz="2400" b="1" dirty="0" err="1">
                <a:solidFill>
                  <a:schemeClr val="tx2">
                    <a:lumMod val="50000"/>
                  </a:schemeClr>
                </a:solidFill>
                <a:latin typeface="Arial" pitchFamily="34" charset="0"/>
                <a:cs typeface="Arial" pitchFamily="34" charset="0"/>
              </a:rPr>
              <a:t>Group</a:t>
            </a:r>
            <a:r>
              <a:rPr lang="tr-TR" sz="2400" b="1" dirty="0">
                <a:solidFill>
                  <a:schemeClr val="tx2">
                    <a:lumMod val="50000"/>
                  </a:schemeClr>
                </a:solidFill>
                <a:latin typeface="Arial" pitchFamily="34" charset="0"/>
                <a:cs typeface="Arial" pitchFamily="34" charset="0"/>
              </a:rPr>
              <a:t>: </a:t>
            </a:r>
            <a:r>
              <a:rPr lang="en-GB" b="1" dirty="0">
                <a:solidFill>
                  <a:schemeClr val="tx2">
                    <a:lumMod val="50000"/>
                  </a:schemeClr>
                </a:solidFill>
                <a:latin typeface="Arial" pitchFamily="34" charset="0"/>
                <a:cs typeface="Arial" pitchFamily="34" charset="0"/>
              </a:rPr>
              <a:t>http://www.crcpress.com/product/isbn/9781482238518</a:t>
            </a:r>
          </a:p>
        </p:txBody>
      </p:sp>
    </p:spTree>
    <p:extLst>
      <p:ext uri="{BB962C8B-B14F-4D97-AF65-F5344CB8AC3E}">
        <p14:creationId xmlns:p14="http://schemas.microsoft.com/office/powerpoint/2010/main" xmlns="" val="145925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7994" y="2780928"/>
            <a:ext cx="8656494" cy="3785652"/>
          </a:xfrm>
          <a:prstGeom prst="rect">
            <a:avLst/>
          </a:prstGeom>
        </p:spPr>
        <p:txBody>
          <a:bodyPr wrap="square">
            <a:spAutoFit/>
          </a:bodyPr>
          <a:lstStyle/>
          <a:p>
            <a:r>
              <a:rPr lang="tr-TR" sz="2400" b="1" dirty="0" smtClean="0"/>
              <a:t>	G</a:t>
            </a:r>
            <a:r>
              <a:rPr lang="en-US" sz="2400" b="1" dirty="0" err="1" smtClean="0"/>
              <a:t>raduated</a:t>
            </a:r>
            <a:r>
              <a:rPr lang="en-US" sz="2400" b="1" dirty="0" smtClean="0"/>
              <a:t> </a:t>
            </a:r>
            <a:r>
              <a:rPr lang="en-US" sz="2400" b="1" dirty="0"/>
              <a:t>from the Dental Faculty of Ankara University in Turkey in 1979, earned PhD. degree in 1983, Associate Professorship in 1986, and full Professorship in 1993, at the age of 38 years. She has international publications in the field of dental sciences and forensic odontology. Prof. Aka is the founder of the Forensic Odontology Unit and head of the Forensic Odontology Committee of the “Forensic Scientists Society.” She is one of the editors of the Turkish Journal of Forensic Sciences. Prof. Aka retired from Ankara University in 2007 and recently working as an independent researcher.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32656"/>
            <a:ext cx="5126573"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52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216395" cy="2821798"/>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1981" y="2323703"/>
            <a:ext cx="2161103" cy="282474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0" y="3887297"/>
            <a:ext cx="2483768" cy="2970703"/>
          </a:xfrm>
          <a:prstGeom prst="rect">
            <a:avLst/>
          </a:prstGeom>
        </p:spPr>
      </p:pic>
      <p:sp>
        <p:nvSpPr>
          <p:cNvPr id="12" name="Metin kutusu 11"/>
          <p:cNvSpPr txBox="1"/>
          <p:nvPr/>
        </p:nvSpPr>
        <p:spPr>
          <a:xfrm>
            <a:off x="2216395" y="707886"/>
            <a:ext cx="6786236" cy="1323439"/>
          </a:xfrm>
          <a:prstGeom prst="rect">
            <a:avLst/>
          </a:prstGeom>
          <a:noFill/>
        </p:spPr>
        <p:txBody>
          <a:bodyPr wrap="square" rtlCol="0">
            <a:spAutoFit/>
          </a:bodyPr>
          <a:lstStyle/>
          <a:p>
            <a:pPr lvl="0" fontAlgn="base">
              <a:spcBef>
                <a:spcPct val="0"/>
              </a:spcBef>
              <a:spcAft>
                <a:spcPct val="0"/>
              </a:spcAft>
            </a:pPr>
            <a:r>
              <a:rPr lang="en-GB" sz="2000" b="1" dirty="0" err="1">
                <a:solidFill>
                  <a:schemeClr val="tx2"/>
                </a:solidFill>
                <a:latin typeface="Arial" pitchFamily="34" charset="0"/>
                <a:cs typeface="Arial" pitchFamily="34" charset="0"/>
              </a:rPr>
              <a:t>Dr.</a:t>
            </a:r>
            <a:r>
              <a:rPr lang="en-GB" sz="2000" b="1" dirty="0">
                <a:solidFill>
                  <a:schemeClr val="tx2"/>
                </a:solidFill>
                <a:latin typeface="Arial" pitchFamily="34" charset="0"/>
                <a:cs typeface="Arial" pitchFamily="34" charset="0"/>
              </a:rPr>
              <a:t> Murat YAGAN, MD</a:t>
            </a:r>
            <a:r>
              <a:rPr lang="en-GB" sz="2000" b="1" dirty="0" smtClean="0">
                <a:solidFill>
                  <a:schemeClr val="tx2"/>
                </a:solidFill>
                <a:latin typeface="Arial" pitchFamily="34" charset="0"/>
                <a:cs typeface="Arial" pitchFamily="34" charset="0"/>
              </a:rPr>
              <a:t>,</a:t>
            </a:r>
            <a:r>
              <a:rPr lang="tr-TR" sz="2000" b="1" dirty="0" smtClean="0">
                <a:solidFill>
                  <a:schemeClr val="tx2"/>
                </a:solidFill>
                <a:latin typeface="Arial" pitchFamily="34" charset="0"/>
                <a:cs typeface="Arial" pitchFamily="34" charset="0"/>
              </a:rPr>
              <a:t> </a:t>
            </a:r>
            <a:r>
              <a:rPr lang="tr-TR" sz="2000" b="1" dirty="0" err="1" smtClean="0">
                <a:solidFill>
                  <a:schemeClr val="tx2"/>
                </a:solidFill>
                <a:latin typeface="Arial" pitchFamily="34" charset="0"/>
                <a:cs typeface="Arial" pitchFamily="34" charset="0"/>
              </a:rPr>
              <a:t>Forensic</a:t>
            </a:r>
            <a:r>
              <a:rPr lang="tr-TR" sz="2000" b="1" dirty="0" smtClean="0">
                <a:solidFill>
                  <a:schemeClr val="tx2"/>
                </a:solidFill>
                <a:latin typeface="Arial" pitchFamily="34" charset="0"/>
                <a:cs typeface="Arial" pitchFamily="34" charset="0"/>
              </a:rPr>
              <a:t> </a:t>
            </a:r>
            <a:r>
              <a:rPr lang="tr-TR" sz="2000" b="1" dirty="0" err="1" smtClean="0">
                <a:solidFill>
                  <a:schemeClr val="tx2"/>
                </a:solidFill>
                <a:latin typeface="Arial" pitchFamily="34" charset="0"/>
                <a:cs typeface="Arial" pitchFamily="34" charset="0"/>
              </a:rPr>
              <a:t>Physician</a:t>
            </a:r>
            <a:endParaRPr lang="tr-TR" sz="2000" b="1" dirty="0" smtClean="0">
              <a:solidFill>
                <a:schemeClr val="tx2"/>
              </a:solidFill>
              <a:latin typeface="Arial" pitchFamily="34" charset="0"/>
              <a:cs typeface="Arial" pitchFamily="34" charset="0"/>
            </a:endParaRPr>
          </a:p>
          <a:p>
            <a:pPr fontAlgn="base">
              <a:spcBef>
                <a:spcPct val="0"/>
              </a:spcBef>
              <a:spcAft>
                <a:spcPct val="0"/>
              </a:spcAft>
            </a:pPr>
            <a:r>
              <a:rPr lang="en-US" sz="2000" dirty="0">
                <a:solidFill>
                  <a:schemeClr val="tx2"/>
                </a:solidFill>
                <a:latin typeface="Arial" pitchFamily="34" charset="0"/>
                <a:cs typeface="Arial" pitchFamily="34" charset="0"/>
              </a:rPr>
              <a:t>Forensic Medicine Specialist. Institution of Forensic Medicine, Directorship of </a:t>
            </a:r>
            <a:r>
              <a:rPr lang="en-US" sz="2000" dirty="0" err="1">
                <a:solidFill>
                  <a:schemeClr val="tx2"/>
                </a:solidFill>
                <a:latin typeface="Arial" pitchFamily="34" charset="0"/>
                <a:cs typeface="Arial" pitchFamily="34" charset="0"/>
              </a:rPr>
              <a:t>Afyonkarahisar</a:t>
            </a:r>
            <a:r>
              <a:rPr lang="en-US" sz="2000" dirty="0">
                <a:solidFill>
                  <a:schemeClr val="tx2"/>
                </a:solidFill>
                <a:latin typeface="Arial" pitchFamily="34" charset="0"/>
                <a:cs typeface="Arial" pitchFamily="34" charset="0"/>
              </a:rPr>
              <a:t> Agency Department, </a:t>
            </a:r>
            <a:r>
              <a:rPr lang="en-US" sz="2000" dirty="0" err="1">
                <a:solidFill>
                  <a:schemeClr val="tx2"/>
                </a:solidFill>
                <a:latin typeface="Arial" pitchFamily="34" charset="0"/>
                <a:cs typeface="Arial" pitchFamily="34" charset="0"/>
              </a:rPr>
              <a:t>Afyonkarahisar</a:t>
            </a:r>
            <a:r>
              <a:rPr lang="en-US" sz="2000" dirty="0">
                <a:solidFill>
                  <a:schemeClr val="tx2"/>
                </a:solidFill>
                <a:latin typeface="Arial" pitchFamily="34" charset="0"/>
                <a:cs typeface="Arial" pitchFamily="34" charset="0"/>
              </a:rPr>
              <a:t>, Turkey</a:t>
            </a:r>
            <a:r>
              <a:rPr lang="en-US" sz="2000" dirty="0" smtClean="0">
                <a:solidFill>
                  <a:schemeClr val="tx2"/>
                </a:solidFill>
                <a:latin typeface="Arial" pitchFamily="34" charset="0"/>
                <a:cs typeface="Arial" pitchFamily="34" charset="0"/>
              </a:rPr>
              <a:t>.</a:t>
            </a:r>
            <a:endParaRPr lang="tr-TR" sz="2000" b="1" dirty="0">
              <a:solidFill>
                <a:schemeClr val="tx2"/>
              </a:solidFill>
              <a:latin typeface="Arial" pitchFamily="34" charset="0"/>
              <a:cs typeface="Arial" pitchFamily="34" charset="0"/>
            </a:endParaRPr>
          </a:p>
        </p:txBody>
      </p:sp>
      <p:sp>
        <p:nvSpPr>
          <p:cNvPr id="13" name="Metin kutusu 12"/>
          <p:cNvSpPr txBox="1"/>
          <p:nvPr/>
        </p:nvSpPr>
        <p:spPr>
          <a:xfrm>
            <a:off x="5076056" y="2686308"/>
            <a:ext cx="3926575" cy="1938992"/>
          </a:xfrm>
          <a:prstGeom prst="rect">
            <a:avLst/>
          </a:prstGeom>
          <a:noFill/>
        </p:spPr>
        <p:txBody>
          <a:bodyPr wrap="square" rtlCol="0">
            <a:spAutoFit/>
          </a:bodyPr>
          <a:lstStyle/>
          <a:p>
            <a:r>
              <a:rPr lang="en-GB" sz="2000" b="1" dirty="0">
                <a:solidFill>
                  <a:schemeClr val="tx2"/>
                </a:solidFill>
                <a:latin typeface="Arial" pitchFamily="34" charset="0"/>
                <a:cs typeface="Arial" pitchFamily="34" charset="0"/>
              </a:rPr>
              <a:t>Assoc. Prof. </a:t>
            </a:r>
            <a:endParaRPr lang="tr-TR" sz="2000" b="1" dirty="0" smtClean="0">
              <a:solidFill>
                <a:schemeClr val="tx2"/>
              </a:solidFill>
              <a:latin typeface="Arial" pitchFamily="34" charset="0"/>
              <a:cs typeface="Arial" pitchFamily="34" charset="0"/>
            </a:endParaRPr>
          </a:p>
          <a:p>
            <a:r>
              <a:rPr lang="en-GB" sz="2000" b="1" dirty="0" err="1" smtClean="0">
                <a:solidFill>
                  <a:schemeClr val="tx2"/>
                </a:solidFill>
                <a:latin typeface="Arial" pitchFamily="34" charset="0"/>
                <a:cs typeface="Arial" pitchFamily="34" charset="0"/>
              </a:rPr>
              <a:t>Nergis</a:t>
            </a:r>
            <a:r>
              <a:rPr lang="en-GB" sz="2000" b="1" dirty="0" smtClean="0">
                <a:solidFill>
                  <a:schemeClr val="tx2"/>
                </a:solidFill>
                <a:latin typeface="Arial" pitchFamily="34" charset="0"/>
                <a:cs typeface="Arial" pitchFamily="34" charset="0"/>
              </a:rPr>
              <a:t> CANTURK</a:t>
            </a:r>
            <a:r>
              <a:rPr lang="tr-TR" sz="2000" b="1" dirty="0" smtClean="0">
                <a:solidFill>
                  <a:schemeClr val="tx2"/>
                </a:solidFill>
                <a:latin typeface="Arial" pitchFamily="34" charset="0"/>
                <a:cs typeface="Arial" pitchFamily="34" charset="0"/>
              </a:rPr>
              <a:t> </a:t>
            </a:r>
            <a:r>
              <a:rPr lang="en-GB" sz="2000" b="1" dirty="0" smtClean="0">
                <a:solidFill>
                  <a:schemeClr val="tx2"/>
                </a:solidFill>
                <a:latin typeface="Arial" pitchFamily="34" charset="0"/>
                <a:cs typeface="Arial" pitchFamily="34" charset="0"/>
              </a:rPr>
              <a:t>MD,</a:t>
            </a:r>
            <a:r>
              <a:rPr lang="tr-TR" sz="2000" b="1" dirty="0">
                <a:solidFill>
                  <a:schemeClr val="tx2"/>
                </a:solidFill>
                <a:latin typeface="Arial" pitchFamily="34" charset="0"/>
                <a:cs typeface="Arial" pitchFamily="34" charset="0"/>
              </a:rPr>
              <a:t> </a:t>
            </a:r>
            <a:r>
              <a:rPr lang="tr-TR" sz="2000" b="1" dirty="0" err="1">
                <a:solidFill>
                  <a:schemeClr val="tx2"/>
                </a:solidFill>
                <a:latin typeface="Arial" pitchFamily="34" charset="0"/>
                <a:cs typeface="Arial" pitchFamily="34" charset="0"/>
              </a:rPr>
              <a:t>Forensic</a:t>
            </a:r>
            <a:r>
              <a:rPr lang="tr-TR" sz="2000" b="1" dirty="0">
                <a:solidFill>
                  <a:schemeClr val="tx2"/>
                </a:solidFill>
                <a:latin typeface="Arial" pitchFamily="34" charset="0"/>
                <a:cs typeface="Arial" pitchFamily="34" charset="0"/>
              </a:rPr>
              <a:t> </a:t>
            </a:r>
            <a:r>
              <a:rPr lang="tr-TR" sz="2000" b="1" dirty="0" err="1" smtClean="0">
                <a:solidFill>
                  <a:schemeClr val="tx2"/>
                </a:solidFill>
                <a:latin typeface="Arial" pitchFamily="34" charset="0"/>
                <a:cs typeface="Arial" pitchFamily="34" charset="0"/>
              </a:rPr>
              <a:t>Physician</a:t>
            </a:r>
            <a:r>
              <a:rPr lang="tr-TR" sz="2000" b="1" dirty="0" smtClean="0">
                <a:solidFill>
                  <a:schemeClr val="tx2"/>
                </a:solidFill>
                <a:latin typeface="Arial" pitchFamily="34" charset="0"/>
                <a:cs typeface="Arial" pitchFamily="34" charset="0"/>
              </a:rPr>
              <a:t>. </a:t>
            </a:r>
            <a:r>
              <a:rPr lang="en-US" sz="2000" dirty="0">
                <a:solidFill>
                  <a:schemeClr val="tx2"/>
                </a:solidFill>
                <a:latin typeface="Arial" pitchFamily="34" charset="0"/>
                <a:cs typeface="Arial" pitchFamily="34" charset="0"/>
              </a:rPr>
              <a:t>Ankara University, Institute of Forensic Sciences, Head of Department of Criminalistics, Ankara, </a:t>
            </a:r>
            <a:r>
              <a:rPr lang="en-US" sz="2000" dirty="0" smtClean="0">
                <a:solidFill>
                  <a:schemeClr val="tx2"/>
                </a:solidFill>
                <a:latin typeface="Arial" pitchFamily="34" charset="0"/>
                <a:cs typeface="Arial" pitchFamily="34" charset="0"/>
              </a:rPr>
              <a:t>Turkey</a:t>
            </a:r>
            <a:r>
              <a:rPr lang="en-GB" sz="2000" dirty="0" smtClean="0">
                <a:solidFill>
                  <a:schemeClr val="tx2"/>
                </a:solidFill>
                <a:latin typeface="Arial" pitchFamily="34" charset="0"/>
                <a:cs typeface="Arial" pitchFamily="34" charset="0"/>
              </a:rPr>
              <a:t> </a:t>
            </a:r>
            <a:endParaRPr lang="en-GB" sz="2000" dirty="0">
              <a:solidFill>
                <a:schemeClr val="tx2"/>
              </a:solidFill>
              <a:latin typeface="Arial" pitchFamily="34" charset="0"/>
              <a:cs typeface="Arial" pitchFamily="34" charset="0"/>
            </a:endParaRPr>
          </a:p>
        </p:txBody>
      </p:sp>
      <p:sp>
        <p:nvSpPr>
          <p:cNvPr id="15" name="Metin kutusu 14"/>
          <p:cNvSpPr txBox="1"/>
          <p:nvPr/>
        </p:nvSpPr>
        <p:spPr>
          <a:xfrm>
            <a:off x="2468856" y="5534561"/>
            <a:ext cx="6533775" cy="1323439"/>
          </a:xfrm>
          <a:prstGeom prst="rect">
            <a:avLst/>
          </a:prstGeom>
          <a:noFill/>
        </p:spPr>
        <p:txBody>
          <a:bodyPr wrap="square" rtlCol="0">
            <a:spAutoFit/>
          </a:bodyPr>
          <a:lstStyle/>
          <a:p>
            <a:pPr>
              <a:spcBef>
                <a:spcPct val="50000"/>
              </a:spcBef>
            </a:pPr>
            <a:r>
              <a:rPr lang="en-GB" sz="2000" b="1" dirty="0">
                <a:solidFill>
                  <a:schemeClr val="tx2"/>
                </a:solidFill>
                <a:latin typeface="Arial" pitchFamily="34" charset="0"/>
                <a:cs typeface="Arial" pitchFamily="34" charset="0"/>
              </a:rPr>
              <a:t>Assist. </a:t>
            </a:r>
            <a:r>
              <a:rPr lang="en-GB" sz="2000" b="1" dirty="0" smtClean="0">
                <a:solidFill>
                  <a:schemeClr val="tx2"/>
                </a:solidFill>
                <a:latin typeface="Arial" pitchFamily="34" charset="0"/>
                <a:cs typeface="Arial" pitchFamily="34" charset="0"/>
              </a:rPr>
              <a:t>Prof.</a:t>
            </a:r>
            <a:r>
              <a:rPr lang="tr-TR" sz="2000" b="1" dirty="0" smtClean="0">
                <a:solidFill>
                  <a:schemeClr val="tx2"/>
                </a:solidFill>
                <a:latin typeface="Arial" pitchFamily="34" charset="0"/>
                <a:cs typeface="Arial" pitchFamily="34" charset="0"/>
              </a:rPr>
              <a:t> </a:t>
            </a:r>
            <a:r>
              <a:rPr lang="en-GB" sz="2000" b="1" dirty="0" err="1" smtClean="0">
                <a:solidFill>
                  <a:schemeClr val="tx2"/>
                </a:solidFill>
                <a:latin typeface="Arial" pitchFamily="34" charset="0"/>
                <a:cs typeface="Arial" pitchFamily="34" charset="0"/>
              </a:rPr>
              <a:t>Rukiye</a:t>
            </a:r>
            <a:r>
              <a:rPr lang="tr-TR" sz="2000" b="1" dirty="0" smtClean="0">
                <a:solidFill>
                  <a:schemeClr val="tx2"/>
                </a:solidFill>
                <a:latin typeface="Arial" pitchFamily="34" charset="0"/>
                <a:cs typeface="Arial" pitchFamily="34" charset="0"/>
              </a:rPr>
              <a:t> </a:t>
            </a:r>
            <a:r>
              <a:rPr lang="en-GB" sz="2000" b="1" dirty="0" smtClean="0">
                <a:solidFill>
                  <a:schemeClr val="tx2"/>
                </a:solidFill>
                <a:latin typeface="Arial" pitchFamily="34" charset="0"/>
                <a:cs typeface="Arial" pitchFamily="34" charset="0"/>
              </a:rPr>
              <a:t>DAGALP,</a:t>
            </a:r>
            <a:r>
              <a:rPr lang="tr-TR" sz="2000" b="1" dirty="0" smtClean="0">
                <a:solidFill>
                  <a:schemeClr val="tx2"/>
                </a:solidFill>
                <a:latin typeface="Arial" pitchFamily="34" charset="0"/>
                <a:cs typeface="Arial" pitchFamily="34" charset="0"/>
              </a:rPr>
              <a:t> </a:t>
            </a:r>
            <a:r>
              <a:rPr lang="tr-TR" sz="2000" b="1" dirty="0" err="1" smtClean="0">
                <a:solidFill>
                  <a:schemeClr val="tx2"/>
                </a:solidFill>
                <a:latin typeface="Arial" pitchFamily="34" charset="0"/>
                <a:cs typeface="Arial" pitchFamily="34" charset="0"/>
              </a:rPr>
              <a:t>Ph</a:t>
            </a:r>
            <a:r>
              <a:rPr lang="en-GB" sz="2000" b="1" dirty="0" smtClean="0">
                <a:solidFill>
                  <a:schemeClr val="tx2"/>
                </a:solidFill>
                <a:latin typeface="Arial" pitchFamily="34" charset="0"/>
                <a:cs typeface="Arial" pitchFamily="34" charset="0"/>
              </a:rPr>
              <a:t>D</a:t>
            </a:r>
            <a:endParaRPr lang="tr-TR" sz="2000" b="1" dirty="0" smtClean="0">
              <a:solidFill>
                <a:schemeClr val="tx2"/>
              </a:solidFill>
              <a:latin typeface="Arial" pitchFamily="34" charset="0"/>
              <a:cs typeface="Arial" pitchFamily="34" charset="0"/>
            </a:endParaRPr>
          </a:p>
          <a:p>
            <a:r>
              <a:rPr lang="tr-TR" sz="2000" b="1" dirty="0" err="1" smtClean="0">
                <a:solidFill>
                  <a:schemeClr val="tx2"/>
                </a:solidFill>
                <a:latin typeface="Arial" pitchFamily="34" charset="0"/>
                <a:cs typeface="Arial" pitchFamily="34" charset="0"/>
              </a:rPr>
              <a:t>Statistician</a:t>
            </a:r>
            <a:r>
              <a:rPr lang="tr-TR" sz="2000" b="1" dirty="0" smtClean="0">
                <a:solidFill>
                  <a:schemeClr val="tx2"/>
                </a:solidFill>
                <a:latin typeface="Arial" pitchFamily="34" charset="0"/>
                <a:cs typeface="Arial" pitchFamily="34" charset="0"/>
              </a:rPr>
              <a:t>, </a:t>
            </a:r>
            <a:r>
              <a:rPr lang="en-US" sz="2000" dirty="0">
                <a:solidFill>
                  <a:schemeClr val="tx2"/>
                </a:solidFill>
                <a:latin typeface="Arial" pitchFamily="34" charset="0"/>
                <a:cs typeface="Arial" pitchFamily="34" charset="0"/>
              </a:rPr>
              <a:t>Ankara University, </a:t>
            </a:r>
            <a:endParaRPr lang="en-GB" sz="2000" dirty="0">
              <a:solidFill>
                <a:schemeClr val="tx2"/>
              </a:solidFill>
              <a:latin typeface="Arial" pitchFamily="34" charset="0"/>
              <a:cs typeface="Arial" pitchFamily="34" charset="0"/>
            </a:endParaRPr>
          </a:p>
          <a:p>
            <a:r>
              <a:rPr lang="en-US" sz="2000" dirty="0">
                <a:solidFill>
                  <a:schemeClr val="tx2"/>
                </a:solidFill>
                <a:latin typeface="Arial" pitchFamily="34" charset="0"/>
                <a:cs typeface="Arial" pitchFamily="34" charset="0"/>
              </a:rPr>
              <a:t>Faculty of Science, Department of Statistics, Ankara, Turkey</a:t>
            </a:r>
            <a:r>
              <a:rPr lang="en-US" sz="2000" dirty="0" smtClean="0">
                <a:solidFill>
                  <a:schemeClr val="tx2"/>
                </a:solidFill>
                <a:latin typeface="Arial" pitchFamily="34" charset="0"/>
                <a:cs typeface="Arial" pitchFamily="34" charset="0"/>
              </a:rPr>
              <a:t>.</a:t>
            </a:r>
            <a:endParaRPr lang="tr-TR" sz="2000" b="1" dirty="0">
              <a:solidFill>
                <a:schemeClr val="tx2"/>
              </a:solidFill>
              <a:latin typeface="Arial" pitchFamily="34" charset="0"/>
              <a:cs typeface="Arial" pitchFamily="34" charset="0"/>
            </a:endParaRPr>
          </a:p>
        </p:txBody>
      </p:sp>
      <p:sp>
        <p:nvSpPr>
          <p:cNvPr id="16" name="Metin kutusu 15"/>
          <p:cNvSpPr txBox="1"/>
          <p:nvPr/>
        </p:nvSpPr>
        <p:spPr>
          <a:xfrm>
            <a:off x="2699792" y="0"/>
            <a:ext cx="4628276" cy="707886"/>
          </a:xfrm>
          <a:prstGeom prst="rect">
            <a:avLst/>
          </a:prstGeom>
          <a:noFill/>
        </p:spPr>
        <p:txBody>
          <a:bodyPr wrap="square" rtlCol="0">
            <a:spAutoFit/>
          </a:bodyPr>
          <a:lstStyle/>
          <a:p>
            <a:r>
              <a:rPr lang="tr-TR" sz="4000" b="1" dirty="0" smtClean="0">
                <a:solidFill>
                  <a:srgbClr val="C00000"/>
                </a:solidFill>
                <a:latin typeface="Arial" pitchFamily="34" charset="0"/>
                <a:cs typeface="Arial" pitchFamily="34" charset="0"/>
              </a:rPr>
              <a:t>RESEARCH TEAM</a:t>
            </a:r>
            <a:endParaRPr lang="en-GB" sz="4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3868764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7504" y="116632"/>
            <a:ext cx="3456384" cy="6001643"/>
          </a:xfrm>
          <a:prstGeom prst="rect">
            <a:avLst/>
          </a:prstGeom>
          <a:noFill/>
        </p:spPr>
        <p:txBody>
          <a:bodyPr wrap="square" rtlCol="0">
            <a:spAutoFit/>
          </a:bodyPr>
          <a:lstStyle/>
          <a:p>
            <a:r>
              <a:rPr lang="en-US" dirty="0">
                <a:latin typeface="Arial" pitchFamily="34" charset="0"/>
                <a:cs typeface="Arial" pitchFamily="34" charset="0"/>
              </a:rPr>
              <a:t> </a:t>
            </a:r>
            <a:r>
              <a:rPr lang="tr-TR" dirty="0" smtClean="0">
                <a:latin typeface="Arial" pitchFamily="34" charset="0"/>
                <a:cs typeface="Arial" pitchFamily="34" charset="0"/>
              </a:rPr>
              <a:t>	</a:t>
            </a:r>
            <a:r>
              <a:rPr lang="en-US" sz="2400" b="1" dirty="0" smtClean="0">
                <a:latin typeface="Arial" pitchFamily="34" charset="0"/>
                <a:cs typeface="Arial" pitchFamily="34" charset="0"/>
              </a:rPr>
              <a:t>Age </a:t>
            </a:r>
            <a:r>
              <a:rPr lang="en-US" sz="2400" b="1" dirty="0">
                <a:latin typeface="Arial" pitchFamily="34" charset="0"/>
                <a:cs typeface="Arial" pitchFamily="34" charset="0"/>
              </a:rPr>
              <a:t>estimation from primary teeth is an important matter for forensic odontology, which can be solved with the application of direct or indirect age estimation methods that are functions of tooth measurements. The most distinctive teeth among these are the central incisors because of their early development. </a:t>
            </a:r>
            <a:endParaRPr lang="en-GB" sz="2400" b="1" dirty="0">
              <a:latin typeface="Arial" pitchFamily="34" charset="0"/>
              <a:cs typeface="Arial" pitchFamily="34" charset="0"/>
            </a:endParaRPr>
          </a:p>
        </p:txBody>
      </p:sp>
      <p:pic>
        <p:nvPicPr>
          <p:cNvPr id="3" name="Picture 4" descr="IMG_19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9498" y="0"/>
            <a:ext cx="4944502" cy="65920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5012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332656"/>
            <a:ext cx="8352928" cy="2308324"/>
          </a:xfrm>
          <a:prstGeom prst="rect">
            <a:avLst/>
          </a:prstGeom>
        </p:spPr>
        <p:txBody>
          <a:bodyPr wrap="square">
            <a:spAutoFit/>
          </a:bodyPr>
          <a:lstStyle/>
          <a:p>
            <a:r>
              <a:rPr lang="tr-TR" sz="2400" b="1" dirty="0">
                <a:latin typeface="Arial" pitchFamily="34" charset="0"/>
                <a:cs typeface="Arial" pitchFamily="34" charset="0"/>
              </a:rPr>
              <a:t>	</a:t>
            </a:r>
            <a:r>
              <a:rPr lang="tr-TR" sz="2400" b="1" dirty="0" err="1" smtClean="0">
                <a:latin typeface="Arial" pitchFamily="34" charset="0"/>
                <a:cs typeface="Arial" pitchFamily="34" charset="0"/>
              </a:rPr>
              <a:t>The</a:t>
            </a:r>
            <a:r>
              <a:rPr lang="tr-TR" sz="2400" b="1" dirty="0" smtClean="0">
                <a:latin typeface="Arial" pitchFamily="34" charset="0"/>
                <a:cs typeface="Arial" pitchFamily="34" charset="0"/>
              </a:rPr>
              <a:t> </a:t>
            </a:r>
            <a:r>
              <a:rPr lang="tr-TR" sz="2400" b="1" dirty="0" err="1">
                <a:latin typeface="Arial" pitchFamily="34" charset="0"/>
                <a:cs typeface="Arial" pitchFamily="34" charset="0"/>
              </a:rPr>
              <a:t>cases</a:t>
            </a:r>
            <a:r>
              <a:rPr lang="tr-TR" sz="2400" b="1" dirty="0">
                <a:latin typeface="Arial" pitchFamily="34" charset="0"/>
                <a:cs typeface="Arial" pitchFamily="34" charset="0"/>
              </a:rPr>
              <a:t> </a:t>
            </a:r>
            <a:r>
              <a:rPr lang="tr-TR" sz="2400" b="1" dirty="0" err="1" smtClean="0">
                <a:latin typeface="Arial" pitchFamily="34" charset="0"/>
                <a:cs typeface="Arial" pitchFamily="34" charset="0"/>
              </a:rPr>
              <a:t>shown</a:t>
            </a:r>
            <a:r>
              <a:rPr lang="tr-TR" sz="2400" b="1" dirty="0" smtClean="0">
                <a:latin typeface="Arial" pitchFamily="34" charset="0"/>
                <a:cs typeface="Arial" pitchFamily="34" charset="0"/>
              </a:rPr>
              <a:t> in </a:t>
            </a:r>
            <a:r>
              <a:rPr lang="tr-TR" sz="2400" b="1" dirty="0" err="1">
                <a:latin typeface="Arial" pitchFamily="34" charset="0"/>
                <a:cs typeface="Arial" pitchFamily="34" charset="0"/>
              </a:rPr>
              <a:t>this</a:t>
            </a:r>
            <a:r>
              <a:rPr lang="tr-TR" sz="2400" b="1" dirty="0">
                <a:latin typeface="Arial" pitchFamily="34" charset="0"/>
                <a:cs typeface="Arial" pitchFamily="34" charset="0"/>
              </a:rPr>
              <a:t> </a:t>
            </a:r>
            <a:r>
              <a:rPr lang="tr-TR" sz="2400" b="1" dirty="0" err="1" smtClean="0">
                <a:latin typeface="Arial" pitchFamily="34" charset="0"/>
                <a:cs typeface="Arial" pitchFamily="34" charset="0"/>
              </a:rPr>
              <a:t>research</a:t>
            </a:r>
            <a:r>
              <a:rPr lang="tr-TR" sz="2400" b="1" dirty="0" smtClean="0">
                <a:latin typeface="Arial" pitchFamily="34" charset="0"/>
                <a:cs typeface="Arial" pitchFamily="34" charset="0"/>
              </a:rPr>
              <a:t> </a:t>
            </a:r>
            <a:r>
              <a:rPr lang="tr-TR" sz="2400" b="1" dirty="0" err="1">
                <a:latin typeface="Arial" pitchFamily="34" charset="0"/>
                <a:cs typeface="Arial" pitchFamily="34" charset="0"/>
              </a:rPr>
              <a:t>were</a:t>
            </a:r>
            <a:r>
              <a:rPr lang="tr-TR" sz="2400" b="1" dirty="0">
                <a:latin typeface="Arial" pitchFamily="34" charset="0"/>
                <a:cs typeface="Arial" pitchFamily="34" charset="0"/>
              </a:rPr>
              <a:t> </a:t>
            </a:r>
            <a:r>
              <a:rPr lang="tr-TR" sz="2400" b="1" dirty="0" err="1">
                <a:latin typeface="Arial" pitchFamily="34" charset="0"/>
                <a:cs typeface="Arial" pitchFamily="34" charset="0"/>
              </a:rPr>
              <a:t>examined</a:t>
            </a:r>
            <a:r>
              <a:rPr lang="tr-TR" sz="2400" b="1" dirty="0">
                <a:latin typeface="Arial" pitchFamily="34" charset="0"/>
                <a:cs typeface="Arial" pitchFamily="34" charset="0"/>
              </a:rPr>
              <a:t> </a:t>
            </a:r>
            <a:r>
              <a:rPr lang="tr-TR" sz="2400" b="1" dirty="0" err="1">
                <a:latin typeface="Arial" pitchFamily="34" charset="0"/>
                <a:cs typeface="Arial" pitchFamily="34" charset="0"/>
              </a:rPr>
              <a:t>under</a:t>
            </a:r>
            <a:r>
              <a:rPr lang="tr-TR" sz="2400" b="1" dirty="0">
                <a:latin typeface="Arial" pitchFamily="34" charset="0"/>
                <a:cs typeface="Arial" pitchFamily="34" charset="0"/>
              </a:rPr>
              <a:t> </a:t>
            </a:r>
            <a:r>
              <a:rPr lang="tr-TR" sz="2400" b="1" dirty="0" err="1">
                <a:latin typeface="Arial" pitchFamily="34" charset="0"/>
                <a:cs typeface="Arial" pitchFamily="34" charset="0"/>
              </a:rPr>
              <a:t>the</a:t>
            </a:r>
            <a:r>
              <a:rPr lang="tr-TR" sz="2400" b="1" dirty="0">
                <a:latin typeface="Arial" pitchFamily="34" charset="0"/>
                <a:cs typeface="Arial" pitchFamily="34" charset="0"/>
              </a:rPr>
              <a:t> legal </a:t>
            </a:r>
            <a:r>
              <a:rPr lang="tr-TR" sz="2400" b="1" dirty="0" err="1">
                <a:latin typeface="Arial" pitchFamily="34" charset="0"/>
                <a:cs typeface="Arial" pitchFamily="34" charset="0"/>
              </a:rPr>
              <a:t>permission</a:t>
            </a:r>
            <a:r>
              <a:rPr lang="tr-TR" sz="2400" b="1" dirty="0">
                <a:latin typeface="Arial" pitchFamily="34" charset="0"/>
                <a:cs typeface="Arial" pitchFamily="34" charset="0"/>
              </a:rPr>
              <a:t> of </a:t>
            </a:r>
            <a:r>
              <a:rPr lang="tr-TR" sz="2400" b="1" dirty="0" err="1">
                <a:latin typeface="Arial" pitchFamily="34" charset="0"/>
                <a:cs typeface="Arial" pitchFamily="34" charset="0"/>
              </a:rPr>
              <a:t>the</a:t>
            </a:r>
            <a:r>
              <a:rPr lang="tr-TR" sz="2400" b="1" dirty="0">
                <a:latin typeface="Arial" pitchFamily="34" charset="0"/>
                <a:cs typeface="Arial" pitchFamily="34" charset="0"/>
              </a:rPr>
              <a:t> </a:t>
            </a:r>
            <a:r>
              <a:rPr lang="tr-TR" sz="2400" b="1" dirty="0" err="1">
                <a:latin typeface="Arial" pitchFamily="34" charset="0"/>
                <a:cs typeface="Arial" pitchFamily="34" charset="0"/>
              </a:rPr>
              <a:t>Council</a:t>
            </a:r>
            <a:r>
              <a:rPr lang="tr-TR" sz="2400" b="1" dirty="0">
                <a:latin typeface="Arial" pitchFamily="34" charset="0"/>
                <a:cs typeface="Arial" pitchFamily="34" charset="0"/>
              </a:rPr>
              <a:t> of </a:t>
            </a:r>
            <a:r>
              <a:rPr lang="tr-TR" sz="2400" b="1" dirty="0" err="1">
                <a:latin typeface="Arial" pitchFamily="34" charset="0"/>
                <a:cs typeface="Arial" pitchFamily="34" charset="0"/>
              </a:rPr>
              <a:t>Forensic</a:t>
            </a:r>
            <a:r>
              <a:rPr lang="tr-TR" sz="2400" b="1" dirty="0">
                <a:latin typeface="Arial" pitchFamily="34" charset="0"/>
                <a:cs typeface="Arial" pitchFamily="34" charset="0"/>
              </a:rPr>
              <a:t> </a:t>
            </a:r>
            <a:r>
              <a:rPr lang="tr-TR" sz="2400" b="1" dirty="0" err="1">
                <a:latin typeface="Arial" pitchFamily="34" charset="0"/>
                <a:cs typeface="Arial" pitchFamily="34" charset="0"/>
              </a:rPr>
              <a:t>Medicine</a:t>
            </a:r>
            <a:r>
              <a:rPr lang="tr-TR" sz="2400" b="1" dirty="0">
                <a:latin typeface="Arial" pitchFamily="34" charset="0"/>
                <a:cs typeface="Arial" pitchFamily="34" charset="0"/>
              </a:rPr>
              <a:t>, </a:t>
            </a:r>
            <a:r>
              <a:rPr lang="tr-TR" sz="2400" b="1" dirty="0" err="1">
                <a:latin typeface="Arial" pitchFamily="34" charset="0"/>
                <a:cs typeface="Arial" pitchFamily="34" charset="0"/>
              </a:rPr>
              <a:t>Ministry</a:t>
            </a:r>
            <a:r>
              <a:rPr lang="tr-TR" sz="2400" b="1" dirty="0">
                <a:latin typeface="Arial" pitchFamily="34" charset="0"/>
                <a:cs typeface="Arial" pitchFamily="34" charset="0"/>
              </a:rPr>
              <a:t> of </a:t>
            </a:r>
            <a:r>
              <a:rPr lang="tr-TR" sz="2400" b="1" dirty="0" err="1">
                <a:latin typeface="Arial" pitchFamily="34" charset="0"/>
                <a:cs typeface="Arial" pitchFamily="34" charset="0"/>
              </a:rPr>
              <a:t>Justice</a:t>
            </a:r>
            <a:r>
              <a:rPr lang="tr-TR" sz="2400" b="1" dirty="0">
                <a:latin typeface="Arial" pitchFamily="34" charset="0"/>
                <a:cs typeface="Arial" pitchFamily="34" charset="0"/>
              </a:rPr>
              <a:t>, </a:t>
            </a:r>
            <a:r>
              <a:rPr lang="tr-TR" sz="2400" b="1" dirty="0" err="1">
                <a:latin typeface="Arial" pitchFamily="34" charset="0"/>
                <a:cs typeface="Arial" pitchFamily="34" charset="0"/>
              </a:rPr>
              <a:t>Turkey</a:t>
            </a:r>
            <a:r>
              <a:rPr lang="tr-TR" sz="2400" b="1" dirty="0">
                <a:latin typeface="Arial" pitchFamily="34" charset="0"/>
                <a:cs typeface="Arial" pitchFamily="34" charset="0"/>
              </a:rPr>
              <a:t> (Project </a:t>
            </a:r>
            <a:r>
              <a:rPr lang="tr-TR" sz="2400" b="1" dirty="0" err="1">
                <a:latin typeface="Arial" pitchFamily="34" charset="0"/>
                <a:cs typeface="Arial" pitchFamily="34" charset="0"/>
              </a:rPr>
              <a:t>number</a:t>
            </a:r>
            <a:r>
              <a:rPr lang="tr-TR" sz="2400" b="1" dirty="0">
                <a:latin typeface="Arial" pitchFamily="34" charset="0"/>
                <a:cs typeface="Arial" pitchFamily="34" charset="0"/>
              </a:rPr>
              <a:t> </a:t>
            </a:r>
            <a:r>
              <a:rPr lang="tr-TR" sz="2400" b="1" dirty="0" err="1">
                <a:latin typeface="Arial" pitchFamily="34" charset="0"/>
                <a:cs typeface="Arial" pitchFamily="34" charset="0"/>
              </a:rPr>
              <a:t>and</a:t>
            </a:r>
            <a:r>
              <a:rPr lang="tr-TR" sz="2400" b="1" dirty="0">
                <a:latin typeface="Arial" pitchFamily="34" charset="0"/>
                <a:cs typeface="Arial" pitchFamily="34" charset="0"/>
              </a:rPr>
              <a:t> </a:t>
            </a:r>
            <a:r>
              <a:rPr lang="tr-TR" sz="2400" b="1" dirty="0" err="1">
                <a:latin typeface="Arial" pitchFamily="34" charset="0"/>
                <a:cs typeface="Arial" pitchFamily="34" charset="0"/>
              </a:rPr>
              <a:t>date</a:t>
            </a:r>
            <a:r>
              <a:rPr lang="tr-TR" sz="2400" b="1" dirty="0">
                <a:latin typeface="Arial" pitchFamily="34" charset="0"/>
                <a:cs typeface="Arial" pitchFamily="34" charset="0"/>
              </a:rPr>
              <a:t>: B.03.1.ATK.0.01.00.08/237, May 30, 2006) </a:t>
            </a:r>
            <a:r>
              <a:rPr lang="tr-TR" sz="2400" b="1" dirty="0" err="1">
                <a:latin typeface="Arial" pitchFamily="34" charset="0"/>
                <a:cs typeface="Arial" pitchFamily="34" charset="0"/>
              </a:rPr>
              <a:t>and</a:t>
            </a:r>
            <a:r>
              <a:rPr lang="tr-TR" sz="2400" b="1" dirty="0">
                <a:latin typeface="Arial" pitchFamily="34" charset="0"/>
                <a:cs typeface="Arial" pitchFamily="34" charset="0"/>
              </a:rPr>
              <a:t> </a:t>
            </a:r>
            <a:r>
              <a:rPr lang="tr-TR" sz="2400" b="1" dirty="0" err="1">
                <a:latin typeface="Arial" pitchFamily="34" charset="0"/>
                <a:cs typeface="Arial" pitchFamily="34" charset="0"/>
              </a:rPr>
              <a:t>University</a:t>
            </a:r>
            <a:r>
              <a:rPr lang="tr-TR" sz="2400" b="1" dirty="0">
                <a:latin typeface="Arial" pitchFamily="34" charset="0"/>
                <a:cs typeface="Arial" pitchFamily="34" charset="0"/>
              </a:rPr>
              <a:t> of Ankara (</a:t>
            </a:r>
            <a:r>
              <a:rPr lang="tr-TR" sz="2400" b="1" dirty="0" err="1">
                <a:latin typeface="Arial" pitchFamily="34" charset="0"/>
                <a:cs typeface="Arial" pitchFamily="34" charset="0"/>
              </a:rPr>
              <a:t>Number</a:t>
            </a:r>
            <a:r>
              <a:rPr lang="tr-TR" sz="2400" b="1" dirty="0">
                <a:latin typeface="Arial" pitchFamily="34" charset="0"/>
                <a:cs typeface="Arial" pitchFamily="34" charset="0"/>
              </a:rPr>
              <a:t> </a:t>
            </a:r>
            <a:r>
              <a:rPr lang="tr-TR" sz="2400" b="1" dirty="0" err="1">
                <a:latin typeface="Arial" pitchFamily="34" charset="0"/>
                <a:cs typeface="Arial" pitchFamily="34" charset="0"/>
              </a:rPr>
              <a:t>and</a:t>
            </a:r>
            <a:r>
              <a:rPr lang="tr-TR" sz="2400" b="1" dirty="0">
                <a:latin typeface="Arial" pitchFamily="34" charset="0"/>
                <a:cs typeface="Arial" pitchFamily="34" charset="0"/>
              </a:rPr>
              <a:t> </a:t>
            </a:r>
            <a:r>
              <a:rPr lang="tr-TR" sz="2400" b="1" dirty="0" err="1">
                <a:latin typeface="Arial" pitchFamily="34" charset="0"/>
                <a:cs typeface="Arial" pitchFamily="34" charset="0"/>
              </a:rPr>
              <a:t>date</a:t>
            </a:r>
            <a:r>
              <a:rPr lang="tr-TR" sz="2400" b="1" dirty="0">
                <a:latin typeface="Arial" pitchFamily="34" charset="0"/>
                <a:cs typeface="Arial" pitchFamily="34" charset="0"/>
              </a:rPr>
              <a:t> of </a:t>
            </a:r>
            <a:r>
              <a:rPr lang="tr-TR" sz="2400" b="1" dirty="0" err="1">
                <a:latin typeface="Arial" pitchFamily="34" charset="0"/>
                <a:cs typeface="Arial" pitchFamily="34" charset="0"/>
              </a:rPr>
              <a:t>decision</a:t>
            </a:r>
            <a:r>
              <a:rPr lang="tr-TR" sz="2400" b="1" dirty="0">
                <a:latin typeface="Arial" pitchFamily="34" charset="0"/>
                <a:cs typeface="Arial" pitchFamily="34" charset="0"/>
              </a:rPr>
              <a:t>: 103-2692, </a:t>
            </a:r>
            <a:r>
              <a:rPr lang="tr-TR" sz="2400" b="1" dirty="0" err="1">
                <a:latin typeface="Arial" pitchFamily="34" charset="0"/>
                <a:cs typeface="Arial" pitchFamily="34" charset="0"/>
              </a:rPr>
              <a:t>December</a:t>
            </a:r>
            <a:r>
              <a:rPr lang="tr-TR" sz="2400" b="1" dirty="0">
                <a:latin typeface="Arial" pitchFamily="34" charset="0"/>
                <a:cs typeface="Arial" pitchFamily="34" charset="0"/>
              </a:rPr>
              <a:t> 4, 2006).</a:t>
            </a:r>
            <a:endParaRPr lang="en-GB" sz="2400" dirty="0">
              <a:latin typeface="Arial" pitchFamily="34" charset="0"/>
              <a:cs typeface="Arial" pitchFamily="34" charset="0"/>
            </a:endParaRPr>
          </a:p>
        </p:txBody>
      </p:sp>
      <p:pic>
        <p:nvPicPr>
          <p:cNvPr id="3" name="Picture 6" descr="Sema 7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780928"/>
            <a:ext cx="4752528" cy="318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Dikdörtgen 3"/>
          <p:cNvSpPr/>
          <p:nvPr/>
        </p:nvSpPr>
        <p:spPr>
          <a:xfrm>
            <a:off x="467604" y="6066403"/>
            <a:ext cx="8216737" cy="369332"/>
          </a:xfrm>
          <a:prstGeom prst="rect">
            <a:avLst/>
          </a:prstGeom>
        </p:spPr>
        <p:txBody>
          <a:bodyPr wrap="none">
            <a:spAutoFit/>
          </a:bodyPr>
          <a:lstStyle/>
          <a:p>
            <a:r>
              <a:rPr lang="tr-TR" b="1" dirty="0" err="1">
                <a:latin typeface="Arial" pitchFamily="34" charset="0"/>
                <a:cs typeface="Arial" pitchFamily="34" charset="0"/>
              </a:rPr>
              <a:t>University</a:t>
            </a:r>
            <a:r>
              <a:rPr lang="tr-TR" b="1" dirty="0">
                <a:latin typeface="Arial" pitchFamily="34" charset="0"/>
                <a:cs typeface="Arial" pitchFamily="34" charset="0"/>
              </a:rPr>
              <a:t> of </a:t>
            </a:r>
            <a:r>
              <a:rPr lang="tr-TR" b="1" dirty="0" smtClean="0">
                <a:latin typeface="Arial" pitchFamily="34" charset="0"/>
                <a:cs typeface="Arial" pitchFamily="34" charset="0"/>
              </a:rPr>
              <a:t>Ankara, </a:t>
            </a:r>
            <a:r>
              <a:rPr lang="tr-TR" b="1" dirty="0" err="1" smtClean="0">
                <a:latin typeface="Arial" pitchFamily="34" charset="0"/>
                <a:cs typeface="Arial" pitchFamily="34" charset="0"/>
              </a:rPr>
              <a:t>Faculty</a:t>
            </a:r>
            <a:r>
              <a:rPr lang="tr-TR" b="1" dirty="0" smtClean="0">
                <a:latin typeface="Arial" pitchFamily="34" charset="0"/>
                <a:cs typeface="Arial" pitchFamily="34" charset="0"/>
              </a:rPr>
              <a:t> of </a:t>
            </a:r>
            <a:r>
              <a:rPr lang="tr-TR" b="1" dirty="0" err="1" smtClean="0">
                <a:latin typeface="Arial" pitchFamily="34" charset="0"/>
                <a:cs typeface="Arial" pitchFamily="34" charset="0"/>
              </a:rPr>
              <a:t>Detistry</a:t>
            </a:r>
            <a:r>
              <a:rPr lang="tr-TR" b="1" dirty="0" smtClean="0">
                <a:latin typeface="Arial" pitchFamily="34" charset="0"/>
                <a:cs typeface="Arial" pitchFamily="34" charset="0"/>
              </a:rPr>
              <a:t> </a:t>
            </a:r>
            <a:r>
              <a:rPr lang="tr-TR" b="1" dirty="0" err="1" smtClean="0">
                <a:latin typeface="Arial" pitchFamily="34" charset="0"/>
                <a:cs typeface="Arial" pitchFamily="34" charset="0"/>
              </a:rPr>
              <a:t>and</a:t>
            </a:r>
            <a:r>
              <a:rPr lang="tr-TR" b="1" dirty="0" smtClean="0">
                <a:latin typeface="Arial" pitchFamily="34" charset="0"/>
                <a:cs typeface="Arial" pitchFamily="34" charset="0"/>
              </a:rPr>
              <a:t> </a:t>
            </a:r>
            <a:r>
              <a:rPr lang="tr-TR" b="1" dirty="0" err="1" smtClean="0">
                <a:latin typeface="Arial" pitchFamily="34" charset="0"/>
                <a:cs typeface="Arial" pitchFamily="34" charset="0"/>
              </a:rPr>
              <a:t>Unit</a:t>
            </a:r>
            <a:r>
              <a:rPr lang="tr-TR" b="1" dirty="0" smtClean="0">
                <a:latin typeface="Arial" pitchFamily="34" charset="0"/>
                <a:cs typeface="Arial" pitchFamily="34" charset="0"/>
              </a:rPr>
              <a:t> of </a:t>
            </a:r>
            <a:r>
              <a:rPr lang="tr-TR" b="1" dirty="0" err="1" smtClean="0">
                <a:latin typeface="Arial" pitchFamily="34" charset="0"/>
                <a:cs typeface="Arial" pitchFamily="34" charset="0"/>
              </a:rPr>
              <a:t>Forensic</a:t>
            </a:r>
            <a:r>
              <a:rPr lang="tr-TR" b="1" dirty="0" smtClean="0">
                <a:latin typeface="Arial" pitchFamily="34" charset="0"/>
                <a:cs typeface="Arial" pitchFamily="34" charset="0"/>
              </a:rPr>
              <a:t> </a:t>
            </a:r>
            <a:r>
              <a:rPr lang="tr-TR" b="1" dirty="0" err="1" smtClean="0">
                <a:latin typeface="Arial" pitchFamily="34" charset="0"/>
                <a:cs typeface="Arial" pitchFamily="34" charset="0"/>
              </a:rPr>
              <a:t>Odontology</a:t>
            </a:r>
            <a:r>
              <a:rPr lang="tr-TR" b="1" dirty="0" smtClean="0">
                <a:latin typeface="Arial" pitchFamily="34" charset="0"/>
                <a:cs typeface="Arial" pitchFamily="34" charset="0"/>
              </a:rPr>
              <a:t>.</a:t>
            </a:r>
            <a:endParaRPr lang="en-GB" dirty="0"/>
          </a:p>
        </p:txBody>
      </p:sp>
      <p:pic>
        <p:nvPicPr>
          <p:cNvPr id="5" name="Picture 3" descr="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1728" y="2822069"/>
            <a:ext cx="4197060" cy="3147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654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51195" y="1844824"/>
            <a:ext cx="5281246" cy="3960439"/>
          </a:xfrm>
          <a:prstGeom prst="rect">
            <a:avLst/>
          </a:prstGeom>
        </p:spPr>
      </p:pic>
      <p:sp>
        <p:nvSpPr>
          <p:cNvPr id="5" name="Text Box 4"/>
          <p:cNvSpPr txBox="1">
            <a:spLocks noChangeArrowheads="1"/>
          </p:cNvSpPr>
          <p:nvPr/>
        </p:nvSpPr>
        <p:spPr bwMode="auto">
          <a:xfrm>
            <a:off x="22262" y="3244143"/>
            <a:ext cx="3225492" cy="319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tr-TR" sz="2800" b="1" dirty="0" smtClean="0">
                <a:solidFill>
                  <a:schemeClr val="tx2">
                    <a:lumMod val="50000"/>
                  </a:schemeClr>
                </a:solidFill>
              </a:rPr>
              <a:t>		</a:t>
            </a:r>
            <a:r>
              <a:rPr lang="tr-TR" sz="2800" b="1" dirty="0" err="1" smtClean="0">
                <a:solidFill>
                  <a:schemeClr val="tx2">
                    <a:lumMod val="50000"/>
                  </a:schemeClr>
                </a:solidFill>
              </a:rPr>
              <a:t>Photos</a:t>
            </a:r>
            <a:r>
              <a:rPr lang="tr-TR" sz="2800" b="1" dirty="0" smtClean="0">
                <a:solidFill>
                  <a:schemeClr val="tx2">
                    <a:lumMod val="50000"/>
                  </a:schemeClr>
                </a:solidFill>
              </a:rPr>
              <a:t> </a:t>
            </a:r>
            <a:r>
              <a:rPr lang="tr-TR" sz="2800" b="1" dirty="0" err="1">
                <a:solidFill>
                  <a:schemeClr val="tx2">
                    <a:lumMod val="50000"/>
                  </a:schemeClr>
                </a:solidFill>
              </a:rPr>
              <a:t>are</a:t>
            </a:r>
            <a:r>
              <a:rPr lang="tr-TR" sz="2800" b="1" dirty="0">
                <a:solidFill>
                  <a:schemeClr val="tx2">
                    <a:lumMod val="50000"/>
                  </a:schemeClr>
                </a:solidFill>
              </a:rPr>
              <a:t> </a:t>
            </a:r>
            <a:r>
              <a:rPr lang="tr-TR" sz="2800" b="1" dirty="0" err="1">
                <a:solidFill>
                  <a:schemeClr val="tx2">
                    <a:lumMod val="50000"/>
                  </a:schemeClr>
                </a:solidFill>
              </a:rPr>
              <a:t>obtained</a:t>
            </a:r>
            <a:r>
              <a:rPr lang="tr-TR" sz="2800" b="1" dirty="0">
                <a:solidFill>
                  <a:schemeClr val="tx2">
                    <a:lumMod val="50000"/>
                  </a:schemeClr>
                </a:solidFill>
              </a:rPr>
              <a:t> </a:t>
            </a:r>
            <a:r>
              <a:rPr lang="tr-TR" sz="2800" b="1" dirty="0" err="1">
                <a:solidFill>
                  <a:schemeClr val="tx2">
                    <a:lumMod val="50000"/>
                  </a:schemeClr>
                </a:solidFill>
              </a:rPr>
              <a:t>from</a:t>
            </a:r>
            <a:r>
              <a:rPr lang="tr-TR" sz="2800" b="1" dirty="0">
                <a:solidFill>
                  <a:schemeClr val="tx2">
                    <a:lumMod val="50000"/>
                  </a:schemeClr>
                </a:solidFill>
              </a:rPr>
              <a:t> </a:t>
            </a:r>
            <a:r>
              <a:rPr lang="tr-TR" sz="2800" b="1" dirty="0" err="1">
                <a:solidFill>
                  <a:schemeClr val="tx2">
                    <a:lumMod val="50000"/>
                  </a:schemeClr>
                </a:solidFill>
              </a:rPr>
              <a:t>five</a:t>
            </a:r>
            <a:r>
              <a:rPr lang="tr-TR" sz="2800" b="1" dirty="0">
                <a:solidFill>
                  <a:schemeClr val="tx2">
                    <a:lumMod val="50000"/>
                  </a:schemeClr>
                </a:solidFill>
              </a:rPr>
              <a:t> </a:t>
            </a:r>
            <a:r>
              <a:rPr lang="tr-TR" sz="2800" b="1" dirty="0" err="1">
                <a:solidFill>
                  <a:schemeClr val="tx2">
                    <a:lumMod val="50000"/>
                  </a:schemeClr>
                </a:solidFill>
              </a:rPr>
              <a:t>outer</a:t>
            </a:r>
            <a:r>
              <a:rPr lang="tr-TR" sz="2800" b="1" dirty="0">
                <a:solidFill>
                  <a:schemeClr val="tx2">
                    <a:lumMod val="50000"/>
                  </a:schemeClr>
                </a:solidFill>
              </a:rPr>
              <a:t> </a:t>
            </a:r>
            <a:r>
              <a:rPr lang="tr-TR" sz="2800" b="1" dirty="0" err="1">
                <a:solidFill>
                  <a:schemeClr val="tx2">
                    <a:lumMod val="50000"/>
                  </a:schemeClr>
                </a:solidFill>
              </a:rPr>
              <a:t>and</a:t>
            </a:r>
            <a:r>
              <a:rPr lang="tr-TR" sz="2800" b="1" dirty="0">
                <a:solidFill>
                  <a:schemeClr val="tx2">
                    <a:lumMod val="50000"/>
                  </a:schemeClr>
                </a:solidFill>
              </a:rPr>
              <a:t> </a:t>
            </a:r>
            <a:r>
              <a:rPr lang="tr-TR" sz="2800" b="1" dirty="0" err="1">
                <a:solidFill>
                  <a:schemeClr val="tx2">
                    <a:lumMod val="50000"/>
                  </a:schemeClr>
                </a:solidFill>
              </a:rPr>
              <a:t>one</a:t>
            </a:r>
            <a:r>
              <a:rPr lang="tr-TR" sz="2800" b="1" dirty="0">
                <a:solidFill>
                  <a:schemeClr val="tx2">
                    <a:lumMod val="50000"/>
                  </a:schemeClr>
                </a:solidFill>
              </a:rPr>
              <a:t> </a:t>
            </a:r>
            <a:r>
              <a:rPr lang="tr-TR" sz="2800" b="1" dirty="0" err="1" smtClean="0">
                <a:solidFill>
                  <a:schemeClr val="tx2">
                    <a:lumMod val="50000"/>
                  </a:schemeClr>
                </a:solidFill>
              </a:rPr>
              <a:t>from</a:t>
            </a:r>
            <a:r>
              <a:rPr lang="tr-TR" sz="2800" b="1" dirty="0" smtClean="0">
                <a:solidFill>
                  <a:schemeClr val="tx2">
                    <a:lumMod val="50000"/>
                  </a:schemeClr>
                </a:solidFill>
              </a:rPr>
              <a:t> </a:t>
            </a:r>
            <a:r>
              <a:rPr lang="tr-TR" sz="2800" b="1" dirty="0" err="1" smtClean="0">
                <a:solidFill>
                  <a:schemeClr val="tx2">
                    <a:lumMod val="50000"/>
                  </a:schemeClr>
                </a:solidFill>
              </a:rPr>
              <a:t>the</a:t>
            </a:r>
            <a:r>
              <a:rPr lang="tr-TR" sz="2800" b="1" dirty="0" smtClean="0">
                <a:solidFill>
                  <a:schemeClr val="tx2">
                    <a:lumMod val="50000"/>
                  </a:schemeClr>
                </a:solidFill>
              </a:rPr>
              <a:t> </a:t>
            </a:r>
            <a:r>
              <a:rPr lang="tr-TR" sz="2800" b="1" dirty="0" err="1" smtClean="0">
                <a:solidFill>
                  <a:schemeClr val="tx2">
                    <a:lumMod val="50000"/>
                  </a:schemeClr>
                </a:solidFill>
              </a:rPr>
              <a:t>root</a:t>
            </a:r>
            <a:r>
              <a:rPr lang="tr-TR" sz="2800" b="1" dirty="0" smtClean="0">
                <a:solidFill>
                  <a:schemeClr val="tx2">
                    <a:lumMod val="50000"/>
                  </a:schemeClr>
                </a:solidFill>
              </a:rPr>
              <a:t> </a:t>
            </a:r>
            <a:r>
              <a:rPr lang="tr-TR" sz="2800" b="1" dirty="0" err="1" smtClean="0">
                <a:solidFill>
                  <a:schemeClr val="tx2">
                    <a:lumMod val="50000"/>
                  </a:schemeClr>
                </a:solidFill>
              </a:rPr>
              <a:t>direction</a:t>
            </a:r>
            <a:r>
              <a:rPr lang="tr-TR" sz="2800" b="1" dirty="0" smtClean="0">
                <a:solidFill>
                  <a:schemeClr val="tx2">
                    <a:lumMod val="50000"/>
                  </a:schemeClr>
                </a:solidFill>
              </a:rPr>
              <a:t> </a:t>
            </a:r>
            <a:r>
              <a:rPr lang="tr-TR" sz="2800" b="1" dirty="0">
                <a:solidFill>
                  <a:schemeClr val="tx2">
                    <a:lumMod val="50000"/>
                  </a:schemeClr>
                </a:solidFill>
              </a:rPr>
              <a:t>of </a:t>
            </a:r>
            <a:r>
              <a:rPr lang="en-US" sz="2800" b="1" dirty="0">
                <a:solidFill>
                  <a:schemeClr val="tx2">
                    <a:lumMod val="50000"/>
                  </a:schemeClr>
                </a:solidFill>
              </a:rPr>
              <a:t>480 deciduous</a:t>
            </a:r>
            <a:r>
              <a:rPr lang="tr-TR" sz="2800" b="1" dirty="0">
                <a:solidFill>
                  <a:schemeClr val="tx2">
                    <a:lumMod val="50000"/>
                  </a:schemeClr>
                </a:solidFill>
              </a:rPr>
              <a:t> </a:t>
            </a:r>
            <a:r>
              <a:rPr lang="tr-TR" sz="2800" b="1" dirty="0" err="1">
                <a:solidFill>
                  <a:schemeClr val="tx2">
                    <a:lumMod val="50000"/>
                  </a:schemeClr>
                </a:solidFill>
              </a:rPr>
              <a:t>teeth</a:t>
            </a:r>
            <a:r>
              <a:rPr lang="tr-TR" sz="2800" b="1" dirty="0">
                <a:solidFill>
                  <a:schemeClr val="tx2">
                    <a:lumMod val="50000"/>
                  </a:schemeClr>
                </a:solidFill>
              </a:rPr>
              <a:t>.</a:t>
            </a:r>
          </a:p>
        </p:txBody>
      </p:sp>
      <p:pic>
        <p:nvPicPr>
          <p:cNvPr id="6" name="Picture 5" descr="DSC00007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022" y="764704"/>
            <a:ext cx="2735213" cy="2048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Metin kutusu 1"/>
          <p:cNvSpPr txBox="1"/>
          <p:nvPr/>
        </p:nvSpPr>
        <p:spPr>
          <a:xfrm>
            <a:off x="3563888" y="476672"/>
            <a:ext cx="4968552" cy="1200329"/>
          </a:xfrm>
          <a:prstGeom prst="rect">
            <a:avLst/>
          </a:prstGeom>
          <a:noFill/>
        </p:spPr>
        <p:txBody>
          <a:bodyPr wrap="square" rtlCol="0">
            <a:spAutoFit/>
          </a:bodyPr>
          <a:lstStyle/>
          <a:p>
            <a:r>
              <a:rPr lang="tr-TR" b="1" dirty="0">
                <a:solidFill>
                  <a:schemeClr val="bg1"/>
                </a:solidFill>
              </a:rPr>
              <a:t>	</a:t>
            </a:r>
            <a:r>
              <a:rPr lang="tr-TR" sz="2400" b="1" dirty="0" smtClean="0">
                <a:solidFill>
                  <a:schemeClr val="tx2">
                    <a:lumMod val="50000"/>
                  </a:schemeClr>
                </a:solidFill>
                <a:latin typeface="Arial" pitchFamily="34" charset="0"/>
                <a:cs typeface="Arial" pitchFamily="34" charset="0"/>
              </a:rPr>
              <a:t>Macro </a:t>
            </a:r>
            <a:r>
              <a:rPr lang="tr-TR" sz="2400" b="1" dirty="0" err="1">
                <a:solidFill>
                  <a:schemeClr val="tx2">
                    <a:lumMod val="50000"/>
                  </a:schemeClr>
                </a:solidFill>
                <a:latin typeface="Arial" pitchFamily="34" charset="0"/>
                <a:cs typeface="Arial" pitchFamily="34" charset="0"/>
              </a:rPr>
              <a:t>shots</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are</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made</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with</a:t>
            </a:r>
            <a:r>
              <a:rPr lang="tr-TR" sz="2400" b="1" dirty="0">
                <a:solidFill>
                  <a:schemeClr val="tx2">
                    <a:lumMod val="50000"/>
                  </a:schemeClr>
                </a:solidFill>
                <a:latin typeface="Arial" pitchFamily="34" charset="0"/>
                <a:cs typeface="Arial" pitchFamily="34" charset="0"/>
              </a:rPr>
              <a:t> dijital Sony DSC V1 </a:t>
            </a:r>
            <a:r>
              <a:rPr lang="tr-TR" sz="2400" b="1" dirty="0" err="1">
                <a:solidFill>
                  <a:schemeClr val="tx2">
                    <a:lumMod val="50000"/>
                  </a:schemeClr>
                </a:solidFill>
                <a:latin typeface="Arial" pitchFamily="34" charset="0"/>
                <a:cs typeface="Arial" pitchFamily="34" charset="0"/>
              </a:rPr>
              <a:t>camera</a:t>
            </a:r>
            <a:r>
              <a:rPr lang="tr-TR" sz="2400" b="1" dirty="0">
                <a:solidFill>
                  <a:schemeClr val="tx2">
                    <a:lumMod val="50000"/>
                  </a:schemeClr>
                </a:solidFill>
                <a:latin typeface="Arial" pitchFamily="34" charset="0"/>
                <a:cs typeface="Arial" pitchFamily="34" charset="0"/>
              </a:rPr>
              <a:t> on  a </a:t>
            </a:r>
            <a:r>
              <a:rPr lang="tr-TR" sz="2400" b="1" dirty="0" err="1">
                <a:solidFill>
                  <a:schemeClr val="tx2">
                    <a:lumMod val="50000"/>
                  </a:schemeClr>
                </a:solidFill>
                <a:latin typeface="Arial" pitchFamily="34" charset="0"/>
                <a:cs typeface="Arial" pitchFamily="34" charset="0"/>
              </a:rPr>
              <a:t>black</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infinite</a:t>
            </a:r>
            <a:r>
              <a:rPr lang="tr-TR" sz="2400" b="1" dirty="0">
                <a:solidFill>
                  <a:schemeClr val="tx2">
                    <a:lumMod val="50000"/>
                  </a:schemeClr>
                </a:solidFill>
                <a:latin typeface="Arial" pitchFamily="34" charset="0"/>
                <a:cs typeface="Arial" pitchFamily="34" charset="0"/>
              </a:rPr>
              <a:t>  background. </a:t>
            </a:r>
            <a:endParaRPr lang="en-GB" sz="2400" dirty="0">
              <a:latin typeface="Arial" pitchFamily="34" charset="0"/>
              <a:cs typeface="Arial" pitchFamily="34" charset="0"/>
            </a:endParaRPr>
          </a:p>
        </p:txBody>
      </p:sp>
      <p:sp>
        <p:nvSpPr>
          <p:cNvPr id="7" name="Dikdörtgen 6"/>
          <p:cNvSpPr/>
          <p:nvPr/>
        </p:nvSpPr>
        <p:spPr>
          <a:xfrm>
            <a:off x="3656225" y="6023365"/>
            <a:ext cx="5183560" cy="830997"/>
          </a:xfrm>
          <a:prstGeom prst="rect">
            <a:avLst/>
          </a:prstGeom>
        </p:spPr>
        <p:txBody>
          <a:bodyPr wrap="square">
            <a:spAutoFit/>
          </a:bodyPr>
          <a:lstStyle/>
          <a:p>
            <a:r>
              <a:rPr lang="tr-TR" sz="2400" b="1" dirty="0" smtClean="0">
                <a:solidFill>
                  <a:schemeClr val="tx2">
                    <a:lumMod val="50000"/>
                  </a:schemeClr>
                </a:solidFill>
                <a:latin typeface="Arial" pitchFamily="34" charset="0"/>
                <a:cs typeface="Arial" pitchFamily="34" charset="0"/>
              </a:rPr>
              <a:t>YAGAN </a:t>
            </a:r>
            <a:r>
              <a:rPr lang="tr-TR" sz="2400" b="1" dirty="0" err="1">
                <a:solidFill>
                  <a:schemeClr val="tx2">
                    <a:lumMod val="50000"/>
                  </a:schemeClr>
                </a:solidFill>
                <a:latin typeface="Arial" pitchFamily="34" charset="0"/>
                <a:cs typeface="Arial" pitchFamily="34" charset="0"/>
              </a:rPr>
              <a:t>and</a:t>
            </a:r>
            <a:r>
              <a:rPr lang="tr-TR" sz="2400" b="1" dirty="0">
                <a:solidFill>
                  <a:schemeClr val="tx2">
                    <a:lumMod val="50000"/>
                  </a:schemeClr>
                </a:solidFill>
                <a:latin typeface="Arial" pitchFamily="34" charset="0"/>
                <a:cs typeface="Arial" pitchFamily="34" charset="0"/>
              </a:rPr>
              <a:t> </a:t>
            </a:r>
            <a:r>
              <a:rPr lang="tr-TR" sz="2400" b="1" dirty="0" smtClean="0">
                <a:solidFill>
                  <a:schemeClr val="tx2">
                    <a:lumMod val="50000"/>
                  </a:schemeClr>
                </a:solidFill>
                <a:latin typeface="Arial" pitchFamily="34" charset="0"/>
                <a:cs typeface="Arial" pitchFamily="34" charset="0"/>
              </a:rPr>
              <a:t>DAGALP</a:t>
            </a:r>
            <a:endParaRPr lang="tr-TR" sz="2400" b="1" dirty="0">
              <a:solidFill>
                <a:schemeClr val="tx2">
                  <a:lumMod val="50000"/>
                </a:schemeClr>
              </a:solidFill>
              <a:latin typeface="Arial" pitchFamily="34" charset="0"/>
              <a:cs typeface="Arial" pitchFamily="34" charset="0"/>
            </a:endParaRPr>
          </a:p>
          <a:p>
            <a:r>
              <a:rPr lang="tr-TR" sz="2400" b="1" dirty="0" err="1">
                <a:solidFill>
                  <a:schemeClr val="tx2">
                    <a:lumMod val="50000"/>
                  </a:schemeClr>
                </a:solidFill>
                <a:latin typeface="Arial" pitchFamily="34" charset="0"/>
                <a:cs typeface="Arial" pitchFamily="34" charset="0"/>
              </a:rPr>
              <a:t>during</a:t>
            </a:r>
            <a:r>
              <a:rPr lang="tr-TR" sz="2400" b="1" dirty="0">
                <a:solidFill>
                  <a:schemeClr val="tx2">
                    <a:lumMod val="50000"/>
                  </a:schemeClr>
                </a:solidFill>
                <a:latin typeface="Arial" pitchFamily="34" charset="0"/>
                <a:cs typeface="Arial" pitchFamily="34" charset="0"/>
              </a:rPr>
              <a:t> </a:t>
            </a:r>
            <a:r>
              <a:rPr lang="tr-TR" sz="2400" b="1" dirty="0" err="1">
                <a:solidFill>
                  <a:schemeClr val="tx2">
                    <a:lumMod val="50000"/>
                  </a:schemeClr>
                </a:solidFill>
                <a:latin typeface="Arial" pitchFamily="34" charset="0"/>
                <a:cs typeface="Arial" pitchFamily="34" charset="0"/>
              </a:rPr>
              <a:t>the</a:t>
            </a:r>
            <a:r>
              <a:rPr lang="tr-TR" sz="2400" b="1" dirty="0">
                <a:solidFill>
                  <a:schemeClr val="tx2">
                    <a:lumMod val="50000"/>
                  </a:schemeClr>
                </a:solidFill>
                <a:latin typeface="Arial" pitchFamily="34" charset="0"/>
                <a:cs typeface="Arial" pitchFamily="34" charset="0"/>
              </a:rPr>
              <a:t> </a:t>
            </a:r>
            <a:r>
              <a:rPr lang="tr-TR" sz="2400" b="1" dirty="0" err="1" smtClean="0">
                <a:solidFill>
                  <a:schemeClr val="tx2">
                    <a:lumMod val="50000"/>
                  </a:schemeClr>
                </a:solidFill>
                <a:latin typeface="Arial" pitchFamily="34" charset="0"/>
                <a:cs typeface="Arial" pitchFamily="34" charset="0"/>
              </a:rPr>
              <a:t>photographing</a:t>
            </a:r>
            <a:r>
              <a:rPr lang="tr-TR" sz="2400" b="1" dirty="0" smtClean="0">
                <a:solidFill>
                  <a:schemeClr val="tx2">
                    <a:lumMod val="50000"/>
                  </a:schemeClr>
                </a:solidFill>
                <a:latin typeface="Arial" pitchFamily="34" charset="0"/>
                <a:cs typeface="Arial" pitchFamily="34" charset="0"/>
              </a:rPr>
              <a:t> </a:t>
            </a:r>
            <a:r>
              <a:rPr lang="tr-TR" sz="2400" b="1" dirty="0">
                <a:solidFill>
                  <a:schemeClr val="tx2">
                    <a:lumMod val="50000"/>
                  </a:schemeClr>
                </a:solidFill>
                <a:latin typeface="Arial" pitchFamily="34" charset="0"/>
                <a:cs typeface="Arial" pitchFamily="34" charset="0"/>
              </a:rPr>
              <a:t>step. </a:t>
            </a:r>
          </a:p>
        </p:txBody>
      </p:sp>
    </p:spTree>
    <p:extLst>
      <p:ext uri="{BB962C8B-B14F-4D97-AF65-F5344CB8AC3E}">
        <p14:creationId xmlns:p14="http://schemas.microsoft.com/office/powerpoint/2010/main" xmlns="" val="2765872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450</Words>
  <Application>Microsoft Office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Ofis Teması</vt:lpstr>
      <vt:lpstr>About OMICS Group</vt:lpstr>
      <vt:lpstr>About OMICS Group Conferences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2014 HP ile birleştir.</dc:title>
  <dc:creator>DURU</dc:creator>
  <cp:lastModifiedBy>Shivani dhyani</cp:lastModifiedBy>
  <cp:revision>75</cp:revision>
  <dcterms:created xsi:type="dcterms:W3CDTF">2014-06-03T08:27:05Z</dcterms:created>
  <dcterms:modified xsi:type="dcterms:W3CDTF">2014-09-29T10:45:14Z</dcterms:modified>
</cp:coreProperties>
</file>