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908" r:id="rId1"/>
  </p:sldMasterIdLst>
  <p:notesMasterIdLst>
    <p:notesMasterId r:id="rId18"/>
  </p:notesMasterIdLst>
  <p:handoutMasterIdLst>
    <p:handoutMasterId r:id="rId19"/>
  </p:handoutMasterIdLst>
  <p:sldIdLst>
    <p:sldId id="260" r:id="rId2"/>
    <p:sldId id="257" r:id="rId3"/>
    <p:sldId id="262" r:id="rId4"/>
    <p:sldId id="263" r:id="rId5"/>
    <p:sldId id="268" r:id="rId6"/>
    <p:sldId id="261" r:id="rId7"/>
    <p:sldId id="264" r:id="rId8"/>
    <p:sldId id="265" r:id="rId9"/>
    <p:sldId id="266" r:id="rId10"/>
    <p:sldId id="267" r:id="rId11"/>
    <p:sldId id="269" r:id="rId12"/>
    <p:sldId id="275" r:id="rId13"/>
    <p:sldId id="276" r:id="rId14"/>
    <p:sldId id="277" r:id="rId15"/>
    <p:sldId id="273" r:id="rId16"/>
    <p:sldId id="274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12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E3A9A-1ED3-461E-A1EA-B38C1295E2CE}" type="datetimeFigureOut">
              <a:rPr lang="tr-TR" smtClean="0"/>
              <a:t>12.07.2016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Global Health Economics Summit Berlin, Germany 2016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0E78E-EBCC-464E-8AC9-01F079E220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03696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C6C15-D5D6-4DE4-BC2C-40A99C7022CF}" type="datetimeFigureOut">
              <a:rPr lang="tr-TR" smtClean="0"/>
              <a:t>12.07.2016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Global Health Economics Summit Berlin, Germany 2016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2619E-7C5B-4FA4-86C0-6EE7C8938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13899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3359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17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109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55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In short term , </a:t>
            </a:r>
            <a:r>
              <a:rPr lang="en-US" sz="1200" dirty="0" smtClean="0">
                <a:solidFill>
                  <a:schemeClr val="tx1"/>
                </a:solidFill>
              </a:rPr>
              <a:t>QMS  will limit the  supply  and because of the cost increase service manufacturing  at equilibrium will decrease</a:t>
            </a:r>
          </a:p>
          <a:p>
            <a:endParaRPr lang="tr-TR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In  long term,  </a:t>
            </a:r>
            <a:r>
              <a:rPr lang="en-US" sz="1200" dirty="0" smtClean="0">
                <a:solidFill>
                  <a:schemeClr val="tx1"/>
                </a:solidFill>
              </a:rPr>
              <a:t>according to the </a:t>
            </a:r>
            <a:r>
              <a:rPr lang="en-US" sz="1200" dirty="0" err="1" smtClean="0">
                <a:solidFill>
                  <a:schemeClr val="tx1"/>
                </a:solidFill>
              </a:rPr>
              <a:t>asym</a:t>
            </a:r>
            <a:r>
              <a:rPr lang="en-US" sz="1200" dirty="0" smtClean="0">
                <a:solidFill>
                  <a:schemeClr val="tx1"/>
                </a:solidFill>
              </a:rPr>
              <a:t> ınf. and the induced demand increase the above decreases will come back to the </a:t>
            </a:r>
            <a:r>
              <a:rPr lang="en-US" sz="1200" dirty="0" err="1" smtClean="0">
                <a:solidFill>
                  <a:schemeClr val="tx1"/>
                </a:solidFill>
              </a:rPr>
              <a:t>equl</a:t>
            </a:r>
            <a:r>
              <a:rPr lang="en-US" sz="1200" dirty="0" smtClean="0">
                <a:solidFill>
                  <a:schemeClr val="tx1"/>
                </a:solidFill>
              </a:rPr>
              <a:t>. point . So only the price will be at the end increased.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641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With QMS the supply line goes to right ,</a:t>
            </a:r>
            <a:r>
              <a:rPr lang="tr-TR" sz="1200" dirty="0" err="1" smtClean="0">
                <a:solidFill>
                  <a:schemeClr val="tx1"/>
                </a:solidFill>
              </a:rPr>
              <a:t>quantity</a:t>
            </a:r>
            <a:r>
              <a:rPr lang="en-US" sz="1200" dirty="0" smtClean="0">
                <a:solidFill>
                  <a:schemeClr val="tx1"/>
                </a:solidFill>
              </a:rPr>
              <a:t> decrease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857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As Asymmetric Inf. increases the induced demand also increase (</a:t>
            </a:r>
            <a:r>
              <a:rPr lang="tr-TR" sz="1200" dirty="0" smtClean="0">
                <a:solidFill>
                  <a:schemeClr val="tx1"/>
                </a:solidFill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</a:rPr>
              <a:t>papers</a:t>
            </a:r>
            <a:r>
              <a:rPr lang="tr-TR" sz="1200" dirty="0" smtClean="0">
                <a:solidFill>
                  <a:schemeClr val="tx1"/>
                </a:solidFill>
              </a:rPr>
              <a:t>) 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671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9CEC-202F-4825-A1BD-B79335CD1E42}" type="datetime1">
              <a:rPr lang="tr-TR" smtClean="0"/>
              <a:t>12.07.2016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Health Economics Summit, Berlin  2016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748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1D11-8A47-4F2F-9A16-EC19610F093C}" type="datetime1">
              <a:rPr lang="tr-TR" smtClean="0"/>
              <a:t>12.07.2016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Health Economics Summit, Berlin  2016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766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6674-672D-4D8C-9212-98E92B3779ED}" type="datetime1">
              <a:rPr lang="tr-TR" smtClean="0"/>
              <a:t>12.07.2016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Health Economics Summit, Berlin  2016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085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BD2-98A1-471A-AEC5-129458B0359F}" type="datetime1">
              <a:rPr lang="tr-TR" smtClean="0"/>
              <a:t>12.07.2016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Health Economics Summit, Berlin  2016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686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C13A-A8FB-48E3-8A5C-7E92E76168DB}" type="datetime1">
              <a:rPr lang="tr-TR" smtClean="0"/>
              <a:t>12.07.2016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Health Economics Summit, Berlin  2016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12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970C-C6A6-4D16-ADBC-DC39F718A6E0}" type="datetime1">
              <a:rPr lang="tr-TR" smtClean="0"/>
              <a:t>12.07.2016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Health Economics Summit, Berlin  2016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47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09BB-8F76-4F56-A4CB-55C0F9F7C19A}" type="datetime1">
              <a:rPr lang="tr-TR" smtClean="0"/>
              <a:t>12.07.2016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Health Economics Summit, Berlin  2016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504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7C74-3DDC-4DC6-9FA7-3C0E6F92C916}" type="datetime1">
              <a:rPr lang="tr-TR" smtClean="0"/>
              <a:t>12.07.2016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Health Economics Summit, Berlin  2016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65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F86F-E1FE-4D9F-A2AD-5AD08DE63CB1}" type="datetime1">
              <a:rPr lang="tr-TR" smtClean="0"/>
              <a:t>12.07.2016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Health Economics Summit, Berlin  2016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12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4B21-961C-4551-99E2-90C0D3EF23DE}" type="datetime1">
              <a:rPr lang="tr-TR" smtClean="0"/>
              <a:t>12.07.2016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Health Economics Summit, Berlin  2016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697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4A1F-1055-48A8-B442-07C1069325D4}" type="datetime1">
              <a:rPr lang="tr-TR" smtClean="0"/>
              <a:t>12.07.2016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Global Health Economics Summit, Berlin  2016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221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B3E43-3DA0-42B8-B5C2-9E51A6FA7CDC}" type="datetime1">
              <a:rPr lang="tr-TR" smtClean="0"/>
              <a:t>12.07.2016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Global Health Economics Summit, Berlin  2016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778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09" r:id="rId1"/>
    <p:sldLayoutId id="2147484910" r:id="rId2"/>
    <p:sldLayoutId id="2147484911" r:id="rId3"/>
    <p:sldLayoutId id="2147484912" r:id="rId4"/>
    <p:sldLayoutId id="2147484913" r:id="rId5"/>
    <p:sldLayoutId id="2147484914" r:id="rId6"/>
    <p:sldLayoutId id="2147484915" r:id="rId7"/>
    <p:sldLayoutId id="2147484916" r:id="rId8"/>
    <p:sldLayoutId id="2147484917" r:id="rId9"/>
    <p:sldLayoutId id="2147484918" r:id="rId10"/>
    <p:sldLayoutId id="21474849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07504" y="476672"/>
            <a:ext cx="9036496" cy="44644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700" dirty="0" smtClean="0"/>
              <a:t> </a:t>
            </a:r>
            <a:r>
              <a:rPr lang="tr-TR" sz="1700" dirty="0" err="1" smtClean="0"/>
              <a:t>The</a:t>
            </a:r>
            <a:r>
              <a:rPr lang="tr-TR" sz="1700" dirty="0" smtClean="0"/>
              <a:t> </a:t>
            </a:r>
            <a:r>
              <a:rPr lang="en-US" sz="1700" dirty="0" smtClean="0"/>
              <a:t>Relationship </a:t>
            </a:r>
            <a:r>
              <a:rPr lang="en-US" sz="1700" dirty="0"/>
              <a:t>of </a:t>
            </a:r>
            <a:r>
              <a:rPr lang="en-US" sz="1700" dirty="0" smtClean="0"/>
              <a:t>Hospital’s </a:t>
            </a:r>
            <a:r>
              <a:rPr lang="en-US" sz="1700" dirty="0"/>
              <a:t>Quality and </a:t>
            </a:r>
            <a:r>
              <a:rPr lang="en-US" sz="1700" dirty="0" smtClean="0"/>
              <a:t>Accreditation Applications </a:t>
            </a:r>
            <a:r>
              <a:rPr lang="en-US" sz="1700" dirty="0"/>
              <a:t>with Asymmetric </a:t>
            </a:r>
            <a:r>
              <a:rPr lang="en-US" sz="1700" dirty="0" smtClean="0"/>
              <a:t>Information</a:t>
            </a:r>
            <a:r>
              <a:rPr lang="tr-TR" sz="1600" dirty="0" smtClean="0"/>
              <a:t/>
            </a:r>
            <a:br>
              <a:rPr lang="tr-TR" sz="1600" dirty="0" smtClean="0"/>
            </a:br>
            <a:r>
              <a:rPr lang="en-US" sz="6000" dirty="0" smtClean="0"/>
              <a:t>A Theoretical Assessment</a:t>
            </a:r>
            <a:endParaRPr lang="tr-TR" sz="6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31640" y="4797152"/>
            <a:ext cx="6696744" cy="18002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Selden COSKUN </a:t>
            </a:r>
          </a:p>
          <a:p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Isık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University</a:t>
            </a:r>
            <a:r>
              <a:rPr lang="tr-TR" sz="3600" dirty="0" smtClean="0">
                <a:solidFill>
                  <a:schemeClr val="tx1"/>
                </a:solidFill>
              </a:rPr>
              <a:t>, </a:t>
            </a:r>
            <a:r>
              <a:rPr lang="tr-TR" sz="3600" dirty="0" err="1" smtClean="0">
                <a:solidFill>
                  <a:schemeClr val="tx1"/>
                </a:solidFill>
              </a:rPr>
              <a:t>Turkey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>
                <a:solidFill>
                  <a:schemeClr val="tx1"/>
                </a:solidFill>
              </a:rPr>
              <a:t>Global Health Economics </a:t>
            </a:r>
            <a:r>
              <a:rPr lang="en-US" sz="2400" dirty="0" smtClean="0">
                <a:solidFill>
                  <a:schemeClr val="tx1"/>
                </a:solidFill>
              </a:rPr>
              <a:t>Summit</a:t>
            </a:r>
            <a:r>
              <a:rPr lang="tr-TR" sz="2400" dirty="0" smtClean="0">
                <a:solidFill>
                  <a:schemeClr val="tx1"/>
                </a:solidFill>
              </a:rPr>
              <a:t> ,</a:t>
            </a:r>
            <a:r>
              <a:rPr lang="en-US" sz="2400" dirty="0" smtClean="0">
                <a:solidFill>
                  <a:schemeClr val="tx1"/>
                </a:solidFill>
              </a:rPr>
              <a:t>Berlin </a:t>
            </a:r>
            <a:r>
              <a:rPr lang="en-US" sz="2400" dirty="0">
                <a:solidFill>
                  <a:schemeClr val="tx1"/>
                </a:solidFill>
              </a:rPr>
              <a:t>2016</a:t>
            </a:r>
            <a:endParaRPr lang="tr-TR" sz="2400" dirty="0">
              <a:solidFill>
                <a:schemeClr val="tx1"/>
              </a:solidFill>
            </a:endParaRPr>
          </a:p>
          <a:p>
            <a:endParaRPr lang="tr-TR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68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0070C0"/>
                </a:solidFill>
              </a:rPr>
              <a:t>The</a:t>
            </a:r>
            <a:r>
              <a:rPr lang="tr-TR" dirty="0" smtClean="0">
                <a:solidFill>
                  <a:srgbClr val="0070C0"/>
                </a:solidFill>
              </a:rPr>
              <a:t> QMS in 2013 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Around 500 private hospitals 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All authorized 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~ 100 ISO 9001 </a:t>
            </a:r>
            <a:endParaRPr lang="tr-TR" sz="2400" dirty="0" smtClean="0">
              <a:solidFill>
                <a:schemeClr val="tx1"/>
              </a:solidFill>
            </a:endParaRP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~ 10 EFQM 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~ 50 JCI 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20008" cy="365125"/>
          </a:xfrm>
        </p:spPr>
        <p:txBody>
          <a:bodyPr/>
          <a:lstStyle/>
          <a:p>
            <a:r>
              <a:rPr lang="en-US" dirty="0" smtClean="0"/>
              <a:t>Global Health Economics Summit, Berlin  2016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482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Asymmetric Information &amp; Quality Relationship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2400" dirty="0">
              <a:solidFill>
                <a:schemeClr val="tx1"/>
              </a:solidFill>
            </a:endParaRPr>
          </a:p>
          <a:p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In short term </a:t>
            </a:r>
            <a:endParaRPr lang="tr-TR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In  long term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en-US" smtClean="0"/>
              <a:t>Global Health Economics Summit, Berlin  2016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935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/>
              </a:rPr>
              <a:t>Accreditation </a:t>
            </a:r>
            <a:r>
              <a:rPr lang="en-US" sz="3600" dirty="0" smtClean="0">
                <a:solidFill>
                  <a:srgbClr val="0070C0"/>
                </a:solidFill>
              </a:rPr>
              <a:t>E</a:t>
            </a:r>
            <a:r>
              <a:rPr lang="en-US" sz="3600" dirty="0" smtClean="0">
                <a:solidFill>
                  <a:srgbClr val="0070C0"/>
                </a:solidFill>
                <a:effectLst/>
              </a:rPr>
              <a:t>ffect to Cost </a:t>
            </a:r>
            <a:r>
              <a:rPr lang="en-US" sz="2400" dirty="0" smtClean="0">
                <a:solidFill>
                  <a:srgbClr val="0070C0"/>
                </a:solidFill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effectLst/>
              </a:rPr>
              <a:t>Cerqueira,M</a:t>
            </a:r>
            <a:r>
              <a:rPr lang="en-US" sz="2400" dirty="0" smtClean="0">
                <a:solidFill>
                  <a:srgbClr val="0070C0"/>
                </a:solidFill>
                <a:effectLst/>
              </a:rPr>
              <a:t>.) </a:t>
            </a:r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en-US" dirty="0" smtClean="0"/>
              <a:t>Global Health Economics Summit, Berlin  2016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7254439" cy="470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062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effectLst/>
              </a:rPr>
              <a:t>Asymmetric Inf</a:t>
            </a:r>
            <a:r>
              <a:rPr lang="en-US" sz="3600" dirty="0" smtClean="0">
                <a:solidFill>
                  <a:srgbClr val="0070C0"/>
                </a:solidFill>
              </a:rPr>
              <a:t>ormation</a:t>
            </a:r>
            <a:r>
              <a:rPr lang="en-US" sz="3600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E</a:t>
            </a:r>
            <a:r>
              <a:rPr lang="en-US" sz="3600" dirty="0" smtClean="0">
                <a:solidFill>
                  <a:srgbClr val="0070C0"/>
                </a:solidFill>
                <a:effectLst/>
              </a:rPr>
              <a:t>ffect to Cost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(</a:t>
            </a:r>
            <a:r>
              <a:rPr lang="en-US" sz="1800" dirty="0" err="1" smtClean="0">
                <a:solidFill>
                  <a:srgbClr val="0070C0"/>
                </a:solidFill>
                <a:effectLst/>
              </a:rPr>
              <a:t>Cerqueira,M</a:t>
            </a:r>
            <a:r>
              <a:rPr lang="en-US" sz="1800" dirty="0" smtClean="0">
                <a:solidFill>
                  <a:srgbClr val="0070C0"/>
                </a:solidFill>
                <a:effectLst/>
              </a:rPr>
              <a:t>.) 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en-US" dirty="0" smtClean="0"/>
              <a:t>Global Health Economics Summit, Berlin  2016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6769041" cy="5057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317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>
                <a:solidFill>
                  <a:srgbClr val="0070C0"/>
                </a:solidFill>
              </a:rPr>
              <a:t>Resultant</a:t>
            </a:r>
            <a:r>
              <a:rPr lang="tr-TR" sz="3600" dirty="0" smtClean="0">
                <a:solidFill>
                  <a:srgbClr val="0070C0"/>
                </a:solidFill>
              </a:rPr>
              <a:t> </a:t>
            </a:r>
            <a:r>
              <a:rPr lang="tr-TR" sz="3600" dirty="0" err="1" smtClean="0">
                <a:solidFill>
                  <a:srgbClr val="0070C0"/>
                </a:solidFill>
              </a:rPr>
              <a:t>Graph</a:t>
            </a:r>
            <a:r>
              <a:rPr lang="tr-TR" sz="3600" dirty="0" smtClean="0">
                <a:solidFill>
                  <a:srgbClr val="0070C0"/>
                </a:solidFill>
              </a:rPr>
              <a:t>: </a:t>
            </a:r>
            <a:r>
              <a:rPr lang="en-US" sz="3600" dirty="0" smtClean="0">
                <a:solidFill>
                  <a:srgbClr val="0070C0"/>
                </a:solidFill>
              </a:rPr>
              <a:t>T</a:t>
            </a:r>
            <a:r>
              <a:rPr lang="tr-TR" sz="3600" dirty="0" smtClean="0">
                <a:solidFill>
                  <a:srgbClr val="0070C0"/>
                </a:solidFill>
              </a:rPr>
              <a:t>he </a:t>
            </a:r>
            <a:r>
              <a:rPr lang="tr-TR" sz="3600" dirty="0" err="1" smtClean="0">
                <a:solidFill>
                  <a:srgbClr val="0070C0"/>
                </a:solidFill>
              </a:rPr>
              <a:t>Reflection</a:t>
            </a:r>
            <a:r>
              <a:rPr lang="tr-TR" sz="3600" dirty="0" smtClean="0">
                <a:solidFill>
                  <a:srgbClr val="0070C0"/>
                </a:solidFill>
              </a:rPr>
              <a:t> of</a:t>
            </a:r>
            <a:r>
              <a:rPr lang="en-US" sz="3600" dirty="0" smtClean="0">
                <a:solidFill>
                  <a:srgbClr val="0070C0"/>
                </a:solidFill>
              </a:rPr>
              <a:t> Changes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en-US" smtClean="0"/>
              <a:t>Global Health Economics Summit, Berlin  2016</a:t>
            </a:r>
            <a:endParaRPr lang="tr-T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95" y="1772817"/>
            <a:ext cx="6621029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40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As an </a:t>
            </a:r>
            <a:r>
              <a:rPr lang="tr-TR" dirty="0" smtClean="0">
                <a:solidFill>
                  <a:srgbClr val="0070C0"/>
                </a:solidFill>
              </a:rPr>
              <a:t>A</a:t>
            </a:r>
            <a:r>
              <a:rPr lang="en-US" dirty="0" err="1" smtClean="0">
                <a:solidFill>
                  <a:srgbClr val="0070C0"/>
                </a:solidFill>
              </a:rPr>
              <a:t>ssessment</a:t>
            </a:r>
            <a:r>
              <a:rPr lang="tr-TR" dirty="0" smtClean="0">
                <a:solidFill>
                  <a:srgbClr val="0070C0"/>
                </a:solidFill>
              </a:rPr>
              <a:t>,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The</a:t>
            </a:r>
            <a:r>
              <a:rPr lang="en-US" sz="2400" dirty="0" smtClean="0"/>
              <a:t> resultant graph</a:t>
            </a:r>
            <a:r>
              <a:rPr lang="tr-TR" sz="2400" dirty="0" smtClean="0"/>
              <a:t> has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showed that QMS doesn’t effect in long term the supply and demand lines just increases the prices as theoretically.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/>
              <a:t>The QMS should not be managed by just only profit motivation also the establishment way of  organizational system is important.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The necessity of QMS should be analyzed. 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en-US" dirty="0" smtClean="0"/>
              <a:t>Global Health Economics Summit, Berlin  2016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80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107504" y="1988840"/>
            <a:ext cx="8892480" cy="16002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THANK YOU…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2700" dirty="0" smtClean="0"/>
              <a:t>selden.coskun@isikun.edu.tr</a:t>
            </a:r>
            <a:endParaRPr lang="en-US" sz="27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en-US" dirty="0" smtClean="0"/>
              <a:t>Global Health Economics Summit, Berlin  2016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874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28281" y="188640"/>
            <a:ext cx="8075240" cy="1268760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/>
              </a:rPr>
              <a:t>Aim &amp; Method</a:t>
            </a:r>
            <a:endParaRPr lang="en-US" sz="3600" dirty="0">
              <a:solidFill>
                <a:srgbClr val="0070C0"/>
              </a:solidFill>
              <a:effectLst/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The increase effect t</a:t>
            </a:r>
            <a:r>
              <a:rPr lang="tr-TR" sz="2400" dirty="0" smtClean="0">
                <a:solidFill>
                  <a:schemeClr val="tx1"/>
                </a:solidFill>
              </a:rPr>
              <a:t>hat</a:t>
            </a:r>
            <a:r>
              <a:rPr lang="en-US" sz="2400" dirty="0" smtClean="0">
                <a:solidFill>
                  <a:schemeClr val="tx1"/>
                </a:solidFill>
              </a:rPr>
              <a:t> the hospital's quality system and accreditation applications to asymmetric information. </a:t>
            </a:r>
            <a:endParaRPr lang="tr-TR" sz="24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tr-TR" sz="2400" dirty="0" smtClean="0">
              <a:solidFill>
                <a:schemeClr val="tx1"/>
              </a:solidFill>
            </a:endParaRPr>
          </a:p>
          <a:p>
            <a:endParaRPr lang="tr-TR" sz="2400" dirty="0"/>
          </a:p>
          <a:p>
            <a:r>
              <a:rPr lang="en-US" sz="2400" dirty="0" smtClean="0"/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tudy </a:t>
            </a:r>
            <a:r>
              <a:rPr lang="en-US" sz="2400" dirty="0" smtClean="0"/>
              <a:t>and publications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Global Health Economics Summit, Berlin  2016</a:t>
            </a:r>
            <a:endParaRPr lang="tr-TR" dirty="0"/>
          </a:p>
        </p:txBody>
      </p:sp>
      <p:cxnSp>
        <p:nvCxnSpPr>
          <p:cNvPr id="3" name="Düz Ok Bağlayıcısı 2"/>
          <p:cNvCxnSpPr/>
          <p:nvPr/>
        </p:nvCxnSpPr>
        <p:spPr>
          <a:xfrm rot="10800000" flipH="1">
            <a:off x="3909695" y="3356992"/>
            <a:ext cx="55620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3909694" y="4426446"/>
            <a:ext cx="662306" cy="586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etin kutusu 9"/>
          <p:cNvSpPr txBox="1"/>
          <p:nvPr/>
        </p:nvSpPr>
        <p:spPr>
          <a:xfrm>
            <a:off x="4795542" y="5042249"/>
            <a:ext cx="1924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 </a:t>
            </a:r>
            <a:r>
              <a:rPr lang="tr-TR" sz="2400" dirty="0" smtClean="0"/>
              <a:t>International </a:t>
            </a:r>
            <a:endParaRPr lang="tr-TR" sz="2400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4788024" y="2895327"/>
            <a:ext cx="148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400" dirty="0" smtClean="0"/>
              <a:t>National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199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Health Care Sector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Discrete   Vs. 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Concrete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Attitude of  healthcare personnel 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Trust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Informing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Bureaucracy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Asymmetric Information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en-US" dirty="0" smtClean="0"/>
              <a:t>Global Health Economics Summit, Berlin  2016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95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solidFill>
                  <a:srgbClr val="0070C0"/>
                </a:solidFill>
              </a:rPr>
              <a:t>Asymmetric Information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644008" y="1423317"/>
            <a:ext cx="4038600" cy="4525963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The consumers of the hospitals or other health care providers  have  less information on the service to evaluate technically.</a:t>
            </a:r>
            <a:endParaRPr lang="tr-TR" sz="20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>
          <a:xfrm>
            <a:off x="179512" y="1495008"/>
            <a:ext cx="4041648" cy="452628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</a:rPr>
              <a:t>This means that one party to a transaction has better information available to it than does the other party to the </a:t>
            </a:r>
            <a:r>
              <a:rPr lang="en-US" sz="2800" dirty="0" smtClean="0">
                <a:solidFill>
                  <a:schemeClr val="tx1"/>
                </a:solidFill>
              </a:rPr>
              <a:t>transaction</a:t>
            </a:r>
            <a:endParaRPr lang="tr-TR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tr-TR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Health Care Sector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Area of law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en-US" dirty="0" smtClean="0"/>
              <a:t>Global Health Economics Summit, Berlin  2016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493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effectLst/>
              </a:rPr>
              <a:t>Supplier-Induced Demand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Customer is addicted to supplier </a:t>
            </a:r>
            <a:endParaRPr lang="tr-TR" sz="2400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</a:pPr>
            <a:endParaRPr lang="tr-TR" sz="2400" dirty="0"/>
          </a:p>
          <a:p>
            <a:pPr>
              <a:lnSpc>
                <a:spcPct val="16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Asymmetric information </a:t>
            </a:r>
          </a:p>
          <a:p>
            <a:endParaRPr lang="tr-TR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The supplier is the one who demands the service and who supplies the service </a:t>
            </a:r>
          </a:p>
          <a:p>
            <a:pPr marL="0" indent="0">
              <a:buNone/>
            </a:pPr>
            <a:endParaRPr lang="tr-TR" dirty="0"/>
          </a:p>
          <a:p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en-US" dirty="0" smtClean="0"/>
              <a:t>Global Health Economics Summit, Berlin  2016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576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23528"/>
          </a:xfrm>
        </p:spPr>
        <p:txBody>
          <a:bodyPr>
            <a:normAutofit/>
          </a:bodyPr>
          <a:lstStyle/>
          <a:p>
            <a:r>
              <a:rPr lang="tr-TR" sz="3600" dirty="0" err="1" smtClean="0">
                <a:solidFill>
                  <a:srgbClr val="0070C0"/>
                </a:solidFill>
              </a:rPr>
              <a:t>Quality</a:t>
            </a:r>
            <a:r>
              <a:rPr lang="tr-TR" sz="3600" dirty="0" smtClean="0">
                <a:solidFill>
                  <a:srgbClr val="0070C0"/>
                </a:solidFill>
              </a:rPr>
              <a:t>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>
              <a:solidFill>
                <a:schemeClr val="tx1"/>
              </a:solidFill>
            </a:endParaRPr>
          </a:p>
          <a:p>
            <a:endParaRPr lang="tr-TR" sz="2400" dirty="0"/>
          </a:p>
          <a:p>
            <a:r>
              <a:rPr lang="en-US" sz="2400" dirty="0" smtClean="0">
                <a:solidFill>
                  <a:schemeClr val="tx1"/>
                </a:solidFill>
              </a:rPr>
              <a:t>Customer Expectations 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                   Vs.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Actual Customer Perception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20008" cy="365125"/>
          </a:xfrm>
        </p:spPr>
        <p:txBody>
          <a:bodyPr/>
          <a:lstStyle/>
          <a:p>
            <a:r>
              <a:rPr lang="en-US" dirty="0" smtClean="0"/>
              <a:t>Global Health Economics Summit, Berlin  2016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760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Quality Performance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Customer Surveys </a:t>
            </a:r>
            <a:endParaRPr lang="tr-TR" sz="240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Legal Audits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Statistical Methods </a:t>
            </a:r>
            <a:endParaRPr lang="tr-TR" sz="240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Third Party Audits </a:t>
            </a:r>
            <a:endParaRPr lang="tr-TR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endParaRPr lang="tr-TR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smtClean="0">
                <a:solidFill>
                  <a:schemeClr val="tx1"/>
                </a:solidFill>
              </a:rPr>
              <a:t>WHO 2003</a:t>
            </a:r>
            <a:r>
              <a:rPr lang="tr-TR" sz="1800" dirty="0" smtClean="0">
                <a:solidFill>
                  <a:schemeClr val="tx1"/>
                </a:solidFill>
              </a:rPr>
              <a:t>)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n-US" dirty="0" smtClean="0"/>
              <a:t>Global Health Economics Summit, Berlin  2016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15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Accreditation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1917	 </a:t>
            </a:r>
            <a:r>
              <a:rPr lang="en-US" sz="2400" dirty="0" smtClean="0"/>
              <a:t>F</a:t>
            </a:r>
            <a:r>
              <a:rPr lang="en-US" sz="2400" dirty="0" smtClean="0">
                <a:solidFill>
                  <a:schemeClr val="tx1"/>
                </a:solidFill>
              </a:rPr>
              <a:t>irst step 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1951</a:t>
            </a:r>
            <a:r>
              <a:rPr lang="tr-TR" sz="2400" dirty="0" smtClean="0">
                <a:solidFill>
                  <a:schemeClr val="tx1"/>
                </a:solidFill>
              </a:rPr>
              <a:t>	</a:t>
            </a:r>
            <a:r>
              <a:rPr lang="tr-TR" sz="2400" dirty="0"/>
              <a:t>F</a:t>
            </a:r>
            <a:r>
              <a:rPr lang="en-US" sz="2400" dirty="0" err="1" smtClean="0">
                <a:solidFill>
                  <a:schemeClr val="tx1"/>
                </a:solidFill>
              </a:rPr>
              <a:t>oundation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1987</a:t>
            </a:r>
            <a:r>
              <a:rPr lang="tr-TR" sz="2400" dirty="0"/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JCAHO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2005</a:t>
            </a:r>
            <a:r>
              <a:rPr lang="tr-TR" sz="2400" dirty="0" smtClean="0">
                <a:solidFill>
                  <a:schemeClr val="tx1"/>
                </a:solidFill>
              </a:rPr>
              <a:t>	</a:t>
            </a:r>
            <a:r>
              <a:rPr lang="tr-TR" sz="2400" dirty="0"/>
              <a:t>O</a:t>
            </a:r>
            <a:r>
              <a:rPr lang="en-US" sz="2400" dirty="0" err="1" smtClean="0">
                <a:solidFill>
                  <a:schemeClr val="tx1"/>
                </a:solidFill>
              </a:rPr>
              <a:t>ther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th</a:t>
            </a:r>
            <a:r>
              <a:rPr lang="tr-TR" sz="2400" dirty="0" smtClean="0">
                <a:solidFill>
                  <a:schemeClr val="tx1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n hospitals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en-US" dirty="0" smtClean="0"/>
              <a:t>Global Health Economics Summit, Berlin  2016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588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Quality in Turkey’s Health Care Sector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1980</a:t>
            </a:r>
            <a:r>
              <a:rPr lang="tr-TR" sz="2400" dirty="0" smtClean="0">
                <a:solidFill>
                  <a:schemeClr val="tx1"/>
                </a:solidFill>
              </a:rPr>
              <a:t>’s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Import / </a:t>
            </a:r>
            <a:r>
              <a:rPr lang="tr-TR" sz="2400" dirty="0" smtClean="0">
                <a:solidFill>
                  <a:schemeClr val="tx1"/>
                </a:solidFill>
              </a:rPr>
              <a:t>E</a:t>
            </a:r>
            <a:r>
              <a:rPr lang="en-US" sz="2400" dirty="0" err="1" smtClean="0">
                <a:solidFill>
                  <a:schemeClr val="tx1"/>
                </a:solidFill>
              </a:rPr>
              <a:t>xport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Authorization </a:t>
            </a:r>
            <a:endParaRPr lang="tr-TR" sz="2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2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tx1"/>
                </a:solidFill>
              </a:rPr>
              <a:t>ISO / </a:t>
            </a:r>
            <a:r>
              <a:rPr lang="tr-TR" sz="2400" dirty="0" err="1" smtClean="0">
                <a:solidFill>
                  <a:schemeClr val="tx1"/>
                </a:solidFill>
              </a:rPr>
              <a:t>Accreditation</a:t>
            </a:r>
            <a:r>
              <a:rPr lang="tr-TR" sz="2400" dirty="0" smtClean="0">
                <a:solidFill>
                  <a:schemeClr val="tx1"/>
                </a:solidFill>
              </a:rPr>
              <a:t> / EFQM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tr-TR" sz="2800" dirty="0">
              <a:solidFill>
                <a:schemeClr val="tx1"/>
              </a:solidFill>
            </a:endParaRPr>
          </a:p>
          <a:p>
            <a:endParaRPr lang="tr-TR" sz="2800" dirty="0" smtClean="0">
              <a:solidFill>
                <a:schemeClr val="tx1"/>
              </a:solidFill>
            </a:endParaRPr>
          </a:p>
          <a:p>
            <a:endParaRPr lang="tr-TR" dirty="0"/>
          </a:p>
          <a:p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en-US" dirty="0" smtClean="0"/>
              <a:t>Global Health Economics Summit, Berlin  2016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763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489</Words>
  <Application>Microsoft Office PowerPoint</Application>
  <PresentationFormat>Ekran Gösterisi (4:3)</PresentationFormat>
  <Paragraphs>112</Paragraphs>
  <Slides>16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 The Relationship of Hospital’s Quality and Accreditation Applications with Asymmetric Information A Theoretical Assessment</vt:lpstr>
      <vt:lpstr>Aim &amp; Method</vt:lpstr>
      <vt:lpstr>Health Care Sector </vt:lpstr>
      <vt:lpstr> Asymmetric Information </vt:lpstr>
      <vt:lpstr>Supplier-Induced Demand</vt:lpstr>
      <vt:lpstr>Quality </vt:lpstr>
      <vt:lpstr>Quality Performance</vt:lpstr>
      <vt:lpstr>Accreditation </vt:lpstr>
      <vt:lpstr>Quality in Turkey’s Health Care Sector </vt:lpstr>
      <vt:lpstr>The QMS in 2013  </vt:lpstr>
      <vt:lpstr>Asymmetric Information &amp; Quality Relationship</vt:lpstr>
      <vt:lpstr>Accreditation Effect to Cost (Cerqueira,M.) </vt:lpstr>
      <vt:lpstr>Asymmetric Information Effect to Cost (Cerqueira,M.) </vt:lpstr>
      <vt:lpstr>Resultant Graph: The Reflection of Changes </vt:lpstr>
      <vt:lpstr>As an Assessment,</vt:lpstr>
      <vt:lpstr>THANK YOU…   selden.coskun@isikun.edu.tr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Theoretical Assessment on the Relationship of Hospital’s Quality and Accreditation Applications with Asymmetric Information</dc:title>
  <dc:creator>selden coşkun</dc:creator>
  <cp:lastModifiedBy>selden coşkun</cp:lastModifiedBy>
  <cp:revision>87</cp:revision>
  <dcterms:created xsi:type="dcterms:W3CDTF">2016-07-04T11:19:25Z</dcterms:created>
  <dcterms:modified xsi:type="dcterms:W3CDTF">2016-07-12T11:14:25Z</dcterms:modified>
</cp:coreProperties>
</file>