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44" r:id="rId1"/>
    <p:sldMasterId id="2147484156" r:id="rId2"/>
  </p:sldMasterIdLst>
  <p:notesMasterIdLst>
    <p:notesMasterId r:id="rId38"/>
  </p:notesMasterIdLst>
  <p:sldIdLst>
    <p:sldId id="298" r:id="rId3"/>
    <p:sldId id="299" r:id="rId4"/>
    <p:sldId id="256" r:id="rId5"/>
    <p:sldId id="258" r:id="rId6"/>
    <p:sldId id="259" r:id="rId7"/>
    <p:sldId id="261" r:id="rId8"/>
    <p:sldId id="263" r:id="rId9"/>
    <p:sldId id="291" r:id="rId10"/>
    <p:sldId id="262" r:id="rId11"/>
    <p:sldId id="264" r:id="rId12"/>
    <p:sldId id="265" r:id="rId13"/>
    <p:sldId id="266" r:id="rId14"/>
    <p:sldId id="267" r:id="rId15"/>
    <p:sldId id="268" r:id="rId16"/>
    <p:sldId id="290" r:id="rId17"/>
    <p:sldId id="292" r:id="rId18"/>
    <p:sldId id="270" r:id="rId19"/>
    <p:sldId id="273" r:id="rId20"/>
    <p:sldId id="275" r:id="rId21"/>
    <p:sldId id="274" r:id="rId22"/>
    <p:sldId id="269" r:id="rId23"/>
    <p:sldId id="293" r:id="rId24"/>
    <p:sldId id="276" r:id="rId25"/>
    <p:sldId id="277" r:id="rId26"/>
    <p:sldId id="278" r:id="rId27"/>
    <p:sldId id="279" r:id="rId28"/>
    <p:sldId id="280" r:id="rId29"/>
    <p:sldId id="281" r:id="rId30"/>
    <p:sldId id="282" r:id="rId31"/>
    <p:sldId id="296" r:id="rId32"/>
    <p:sldId id="286" r:id="rId33"/>
    <p:sldId id="287" r:id="rId34"/>
    <p:sldId id="288" r:id="rId35"/>
    <p:sldId id="297" r:id="rId36"/>
    <p:sldId id="300" r:id="rId3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B5"/>
    <a:srgbClr val="27FF3F"/>
    <a:srgbClr val="42E8F7"/>
    <a:srgbClr val="FFD22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793D81CF-94F2-401A-BA57-92F5A7B2D0C5}" styleName="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84E427A-3D55-4303-BF80-6455036E1DE7}" styleName="テーマ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淡色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88" autoAdjust="0"/>
    <p:restoredTop sz="93486" autoAdjust="0"/>
  </p:normalViewPr>
  <p:slideViewPr>
    <p:cSldViewPr snapToGrid="0" snapToObjects="1">
      <p:cViewPr>
        <p:scale>
          <a:sx n="108" d="100"/>
          <a:sy n="108" d="100"/>
        </p:scale>
        <p:origin x="-276" y="7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0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E23D6E-F3E2-C34F-B7DA-8D1AC12C86AE}" type="datetimeFigureOut">
              <a:rPr kumimoji="1" lang="ja-JP" altLang="en-US" smtClean="0"/>
              <a:pPr/>
              <a:t>2014/11/22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AB3035-3271-CF44-AD1C-CB6F1EF38310}" type="slidenum">
              <a:rPr kumimoji="1" lang="ja-JP" altLang="en-US" smtClean="0"/>
              <a:pPr/>
              <a:t>‹#›</a:t>
            </a:fld>
            <a:endParaRPr kumimoji="1" lang="ja-JP" altLang="en-US"/>
          </a:p>
        </p:txBody>
      </p:sp>
    </p:spTree>
    <p:extLst>
      <p:ext uri="{BB962C8B-B14F-4D97-AF65-F5344CB8AC3E}">
        <p14:creationId xmlns="" xmlns:p14="http://schemas.microsoft.com/office/powerpoint/2010/main" val="94519391"/>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302282FB-234F-E741-9B35-75CA5C3C513B}" type="datetimeFigureOut">
              <a:rPr kumimoji="1" lang="ja-JP" altLang="en-US" smtClean="0"/>
              <a:pPr/>
              <a:t>2014/11/22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44759D-0EFF-4FB2-9CCE-04E00944F0FE}" type="slidenum">
              <a:rPr lang="en-US" smtClean="0"/>
              <a:pPr/>
              <a:t>‹#›</a:t>
            </a:fld>
            <a:endParaRPr lang="en-US" dirty="0"/>
          </a:p>
        </p:txBody>
      </p:sp>
    </p:spTree>
    <p:extLst>
      <p:ext uri="{BB962C8B-B14F-4D97-AF65-F5344CB8AC3E}">
        <p14:creationId xmlns="" xmlns:p14="http://schemas.microsoft.com/office/powerpoint/2010/main" val="130306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02282FB-234F-E741-9B35-75CA5C3C513B}" type="datetimeFigureOut">
              <a:rPr kumimoji="1" lang="ja-JP" altLang="en-US" smtClean="0"/>
              <a:pPr/>
              <a:t>2014/11/22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3FACB92-1F1E-BD46-A7F2-E7F55C6A1309}" type="slidenum">
              <a:rPr kumimoji="1" lang="ja-JP" altLang="en-US" smtClean="0"/>
              <a:pPr/>
              <a:t>‹#›</a:t>
            </a:fld>
            <a:endParaRPr kumimoji="1" lang="ja-JP" altLang="en-US"/>
          </a:p>
        </p:txBody>
      </p:sp>
    </p:spTree>
    <p:extLst>
      <p:ext uri="{BB962C8B-B14F-4D97-AF65-F5344CB8AC3E}">
        <p14:creationId xmlns="" xmlns:p14="http://schemas.microsoft.com/office/powerpoint/2010/main" val="137775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02282FB-234F-E741-9B35-75CA5C3C513B}" type="datetimeFigureOut">
              <a:rPr kumimoji="1" lang="ja-JP" altLang="en-US" smtClean="0"/>
              <a:pPr/>
              <a:t>2014/11/22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3FACB92-1F1E-BD46-A7F2-E7F55C6A1309}" type="slidenum">
              <a:rPr kumimoji="1" lang="ja-JP" altLang="en-US" smtClean="0"/>
              <a:pPr/>
              <a:t>‹#›</a:t>
            </a:fld>
            <a:endParaRPr kumimoji="1" lang="ja-JP" altLang="en-US"/>
          </a:p>
        </p:txBody>
      </p:sp>
    </p:spTree>
    <p:extLst>
      <p:ext uri="{BB962C8B-B14F-4D97-AF65-F5344CB8AC3E}">
        <p14:creationId xmlns="" xmlns:p14="http://schemas.microsoft.com/office/powerpoint/2010/main" val="1127860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4F6C9297-4E9E-4079-A782-DE3595976757}" type="datetimeFigureOut">
              <a:rPr lang="en-GB"/>
              <a:pPr>
                <a:defRPr/>
              </a:pPr>
              <a:t>22/11/2014</a:t>
            </a:fld>
            <a:endParaRPr lang="en-GB"/>
          </a:p>
        </p:txBody>
      </p:sp>
      <p:sp>
        <p:nvSpPr>
          <p:cNvPr id="5" name="Footer Placeholder 18"/>
          <p:cNvSpPr>
            <a:spLocks noGrp="1"/>
          </p:cNvSpPr>
          <p:nvPr>
            <p:ph type="ftr" sz="quarter" idx="11"/>
          </p:nvPr>
        </p:nvSpPr>
        <p:spPr/>
        <p:txBody>
          <a:bodyPr/>
          <a:lstStyle>
            <a:lvl1pPr>
              <a:defRPr/>
            </a:lvl1pPr>
          </a:lstStyle>
          <a:p>
            <a:pPr>
              <a:defRPr/>
            </a:pPr>
            <a:endParaRPr lang="en-GB"/>
          </a:p>
        </p:txBody>
      </p:sp>
      <p:sp>
        <p:nvSpPr>
          <p:cNvPr id="6" name="Slide Number Placeholder 26"/>
          <p:cNvSpPr>
            <a:spLocks noGrp="1"/>
          </p:cNvSpPr>
          <p:nvPr>
            <p:ph type="sldNum" sz="quarter" idx="12"/>
          </p:nvPr>
        </p:nvSpPr>
        <p:spPr/>
        <p:txBody>
          <a:bodyPr/>
          <a:lstStyle>
            <a:lvl1pPr>
              <a:defRPr/>
            </a:lvl1pPr>
          </a:lstStyle>
          <a:p>
            <a:pPr>
              <a:defRPr/>
            </a:pPr>
            <a:fld id="{8170D43B-A3CC-44D6-ACCB-4B10E4BD6559}"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8C88447D-5716-4CDC-BD8A-CFCCB7A2607E}" type="datetimeFigureOut">
              <a:rPr lang="en-GB"/>
              <a:pPr>
                <a:defRPr/>
              </a:pPr>
              <a:t>22/11/2014</a:t>
            </a:fld>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A785584A-C12B-4306-A87E-7F589D945C10}"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9EDA041-33E5-47B3-9B75-CB2ACD47FD6C}" type="datetimeFigureOut">
              <a:rPr lang="en-GB"/>
              <a:pPr>
                <a:defRPr/>
              </a:pPr>
              <a:t>22/11/2014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56B212C-1D80-4840-97BC-8FAFEE08ED9D}"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4CA6774E-9BC6-494B-87CC-D6A3D8F84061}" type="datetimeFigureOut">
              <a:rPr lang="en-GB"/>
              <a:pPr>
                <a:defRPr/>
              </a:pPr>
              <a:t>22/11/2014</a:t>
            </a:fld>
            <a:endParaRPr lang="en-GB"/>
          </a:p>
        </p:txBody>
      </p:sp>
      <p:sp>
        <p:nvSpPr>
          <p:cNvPr id="6" name="Footer Placeholder 21"/>
          <p:cNvSpPr>
            <a:spLocks noGrp="1"/>
          </p:cNvSpPr>
          <p:nvPr>
            <p:ph type="ftr" sz="quarter" idx="11"/>
          </p:nvPr>
        </p:nvSpPr>
        <p:spPr/>
        <p:txBody>
          <a:bodyPr/>
          <a:lstStyle>
            <a:lvl1pPr>
              <a:defRPr/>
            </a:lvl1pPr>
          </a:lstStyle>
          <a:p>
            <a:pPr>
              <a:defRPr/>
            </a:pPr>
            <a:endParaRPr lang="en-GB"/>
          </a:p>
        </p:txBody>
      </p:sp>
      <p:sp>
        <p:nvSpPr>
          <p:cNvPr id="7" name="Slide Number Placeholder 17"/>
          <p:cNvSpPr>
            <a:spLocks noGrp="1"/>
          </p:cNvSpPr>
          <p:nvPr>
            <p:ph type="sldNum" sz="quarter" idx="12"/>
          </p:nvPr>
        </p:nvSpPr>
        <p:spPr/>
        <p:txBody>
          <a:bodyPr/>
          <a:lstStyle>
            <a:lvl1pPr>
              <a:defRPr/>
            </a:lvl1pPr>
          </a:lstStyle>
          <a:p>
            <a:pPr>
              <a:defRPr/>
            </a:pPr>
            <a:fld id="{A7597030-63E7-47D1-B801-7E66A974B4A9}"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1E0B7626-C206-4A76-8717-877C40C201F8}" type="datetimeFigureOut">
              <a:rPr lang="en-GB"/>
              <a:pPr>
                <a:defRPr/>
              </a:pPr>
              <a:t>22/11/2014</a:t>
            </a:fld>
            <a:endParaRPr lang="en-GB"/>
          </a:p>
        </p:txBody>
      </p:sp>
      <p:sp>
        <p:nvSpPr>
          <p:cNvPr id="8" name="Footer Placeholder 21"/>
          <p:cNvSpPr>
            <a:spLocks noGrp="1"/>
          </p:cNvSpPr>
          <p:nvPr>
            <p:ph type="ftr" sz="quarter" idx="11"/>
          </p:nvPr>
        </p:nvSpPr>
        <p:spPr/>
        <p:txBody>
          <a:bodyPr/>
          <a:lstStyle>
            <a:lvl1pPr>
              <a:defRPr/>
            </a:lvl1pPr>
          </a:lstStyle>
          <a:p>
            <a:pPr>
              <a:defRPr/>
            </a:pPr>
            <a:endParaRPr lang="en-GB"/>
          </a:p>
        </p:txBody>
      </p:sp>
      <p:sp>
        <p:nvSpPr>
          <p:cNvPr id="9" name="Slide Number Placeholder 17"/>
          <p:cNvSpPr>
            <a:spLocks noGrp="1"/>
          </p:cNvSpPr>
          <p:nvPr>
            <p:ph type="sldNum" sz="quarter" idx="12"/>
          </p:nvPr>
        </p:nvSpPr>
        <p:spPr/>
        <p:txBody>
          <a:bodyPr/>
          <a:lstStyle>
            <a:lvl1pPr>
              <a:defRPr/>
            </a:lvl1pPr>
          </a:lstStyle>
          <a:p>
            <a:pPr>
              <a:defRPr/>
            </a:pPr>
            <a:fld id="{CE91A061-1CB0-4E84-98E2-336791B1DEC8}"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CAFBCCE0-843D-4CFB-92FB-274EF8EFC4BD}" type="datetimeFigureOut">
              <a:rPr lang="en-GB"/>
              <a:pPr>
                <a:defRPr/>
              </a:pPr>
              <a:t>22/11/2014</a:t>
            </a:fld>
            <a:endParaRPr lang="en-GB"/>
          </a:p>
        </p:txBody>
      </p:sp>
      <p:sp>
        <p:nvSpPr>
          <p:cNvPr id="4" name="Footer Placeholder 21"/>
          <p:cNvSpPr>
            <a:spLocks noGrp="1"/>
          </p:cNvSpPr>
          <p:nvPr>
            <p:ph type="ftr" sz="quarter" idx="11"/>
          </p:nvPr>
        </p:nvSpPr>
        <p:spPr/>
        <p:txBody>
          <a:bodyPr/>
          <a:lstStyle>
            <a:lvl1pPr>
              <a:defRPr/>
            </a:lvl1pPr>
          </a:lstStyle>
          <a:p>
            <a:pPr>
              <a:defRPr/>
            </a:pPr>
            <a:endParaRPr lang="en-GB"/>
          </a:p>
        </p:txBody>
      </p:sp>
      <p:sp>
        <p:nvSpPr>
          <p:cNvPr id="5" name="Slide Number Placeholder 17"/>
          <p:cNvSpPr>
            <a:spLocks noGrp="1"/>
          </p:cNvSpPr>
          <p:nvPr>
            <p:ph type="sldNum" sz="quarter" idx="12"/>
          </p:nvPr>
        </p:nvSpPr>
        <p:spPr/>
        <p:txBody>
          <a:bodyPr/>
          <a:lstStyle>
            <a:lvl1pPr>
              <a:defRPr/>
            </a:lvl1pPr>
          </a:lstStyle>
          <a:p>
            <a:pPr>
              <a:defRPr/>
            </a:pPr>
            <a:fld id="{5CE0C2ED-71FC-46FB-BDA6-221F654C06DE}"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D68F0A6F-B27A-44F0-B938-4435A2956ACB}" type="datetimeFigureOut">
              <a:rPr lang="en-GB"/>
              <a:pPr>
                <a:defRPr/>
              </a:pPr>
              <a:t>22/11/2014</a:t>
            </a:fld>
            <a:endParaRPr lang="en-GB"/>
          </a:p>
        </p:txBody>
      </p:sp>
      <p:sp>
        <p:nvSpPr>
          <p:cNvPr id="3" name="Footer Placeholder 21"/>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fld id="{85F16EE4-96C3-4A2F-8987-F46D499BC0B5}"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3B4B9BF9-2C14-4ADD-B4B0-1A84CFFC4246}" type="datetimeFigureOut">
              <a:rPr lang="en-GB"/>
              <a:pPr>
                <a:defRPr/>
              </a:pPr>
              <a:t>22/11/2014</a:t>
            </a:fld>
            <a:endParaRPr lang="en-GB"/>
          </a:p>
        </p:txBody>
      </p:sp>
      <p:sp>
        <p:nvSpPr>
          <p:cNvPr id="6" name="Footer Placeholder 21"/>
          <p:cNvSpPr>
            <a:spLocks noGrp="1"/>
          </p:cNvSpPr>
          <p:nvPr>
            <p:ph type="ftr" sz="quarter" idx="11"/>
          </p:nvPr>
        </p:nvSpPr>
        <p:spPr/>
        <p:txBody>
          <a:bodyPr/>
          <a:lstStyle>
            <a:lvl1pPr>
              <a:defRPr/>
            </a:lvl1pPr>
          </a:lstStyle>
          <a:p>
            <a:pPr>
              <a:defRPr/>
            </a:pPr>
            <a:endParaRPr lang="en-GB"/>
          </a:p>
        </p:txBody>
      </p:sp>
      <p:sp>
        <p:nvSpPr>
          <p:cNvPr id="7" name="Slide Number Placeholder 17"/>
          <p:cNvSpPr>
            <a:spLocks noGrp="1"/>
          </p:cNvSpPr>
          <p:nvPr>
            <p:ph type="sldNum" sz="quarter" idx="12"/>
          </p:nvPr>
        </p:nvSpPr>
        <p:spPr/>
        <p:txBody>
          <a:bodyPr/>
          <a:lstStyle>
            <a:lvl1pPr>
              <a:defRPr/>
            </a:lvl1pPr>
          </a:lstStyle>
          <a:p>
            <a:pPr>
              <a:defRPr/>
            </a:pPr>
            <a:fld id="{B62A6328-ABE3-4137-8027-69791A4D79A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02282FB-234F-E741-9B35-75CA5C3C513B}" type="datetimeFigureOut">
              <a:rPr kumimoji="1" lang="ja-JP" altLang="en-US" smtClean="0"/>
              <a:pPr/>
              <a:t>2014/11/22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3FACB92-1F1E-BD46-A7F2-E7F55C6A1309}" type="slidenum">
              <a:rPr kumimoji="1" lang="ja-JP" altLang="en-US" smtClean="0"/>
              <a:pPr/>
              <a:t>‹#›</a:t>
            </a:fld>
            <a:endParaRPr kumimoji="1" lang="ja-JP" altLang="en-US"/>
          </a:p>
        </p:txBody>
      </p:sp>
    </p:spTree>
    <p:extLst>
      <p:ext uri="{BB962C8B-B14F-4D97-AF65-F5344CB8AC3E}">
        <p14:creationId xmlns="" xmlns:p14="http://schemas.microsoft.com/office/powerpoint/2010/main" val="3552013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F462A6B6-6FB8-4427-B77D-122D66875725}" type="datetimeFigureOut">
              <a:rPr lang="en-GB"/>
              <a:pPr>
                <a:defRPr/>
              </a:pPr>
              <a:t>22/11/2014</a:t>
            </a:fld>
            <a:endParaRPr lang="en-GB"/>
          </a:p>
        </p:txBody>
      </p:sp>
      <p:sp>
        <p:nvSpPr>
          <p:cNvPr id="10" name="Footer Placeholder 5"/>
          <p:cNvSpPr>
            <a:spLocks noGrp="1"/>
          </p:cNvSpPr>
          <p:nvPr>
            <p:ph type="ftr" sz="quarter" idx="11"/>
          </p:nvPr>
        </p:nvSpPr>
        <p:spPr/>
        <p:txBody>
          <a:bodyPr/>
          <a:lstStyle>
            <a:lvl1pPr>
              <a:defRPr/>
            </a:lvl1pPr>
          </a:lstStyle>
          <a:p>
            <a:pPr>
              <a:defRPr/>
            </a:pPr>
            <a:endParaRPr lang="en-GB"/>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5957B148-D3D5-4FCD-9241-2C14E9C126B0}" type="slidenum">
              <a:rPr lang="en-GB"/>
              <a:pPr>
                <a:defRPr/>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454FE61-D18B-4249-8BD7-D71B4AF4DE89}" type="datetimeFigureOut">
              <a:rPr lang="en-GB"/>
              <a:pPr>
                <a:defRPr/>
              </a:pPr>
              <a:t>22/11/2014</a:t>
            </a:fld>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5C31A8F8-7D74-4E4D-92B1-7964AA981CE3}"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3B164FB9-087C-4B50-939B-9772A85AFA58}" type="datetimeFigureOut">
              <a:rPr lang="en-GB"/>
              <a:pPr>
                <a:defRPr/>
              </a:pPr>
              <a:t>22/11/2014</a:t>
            </a:fld>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D3C69F76-66C2-489C-8267-3A1CA2DCC453}"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02282FB-234F-E741-9B35-75CA5C3C513B}" type="datetimeFigureOut">
              <a:rPr kumimoji="1" lang="ja-JP" altLang="en-US" smtClean="0"/>
              <a:pPr/>
              <a:t>2014/11/22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3FACB92-1F1E-BD46-A7F2-E7F55C6A1309}" type="slidenum">
              <a:rPr kumimoji="1" lang="ja-JP" altLang="en-US" smtClean="0"/>
              <a:pPr/>
              <a:t>‹#›</a:t>
            </a:fld>
            <a:endParaRPr kumimoji="1" lang="ja-JP" altLang="en-US"/>
          </a:p>
        </p:txBody>
      </p:sp>
    </p:spTree>
    <p:extLst>
      <p:ext uri="{BB962C8B-B14F-4D97-AF65-F5344CB8AC3E}">
        <p14:creationId xmlns="" xmlns:p14="http://schemas.microsoft.com/office/powerpoint/2010/main" val="253325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02282FB-234F-E741-9B35-75CA5C3C513B}" type="datetimeFigureOut">
              <a:rPr kumimoji="1" lang="ja-JP" altLang="en-US" smtClean="0"/>
              <a:pPr/>
              <a:t>2014/11/22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3FACB92-1F1E-BD46-A7F2-E7F55C6A1309}" type="slidenum">
              <a:rPr kumimoji="1" lang="ja-JP" altLang="en-US" smtClean="0"/>
              <a:pPr/>
              <a:t>‹#›</a:t>
            </a:fld>
            <a:endParaRPr kumimoji="1" lang="ja-JP" altLang="en-US"/>
          </a:p>
        </p:txBody>
      </p:sp>
    </p:spTree>
    <p:extLst>
      <p:ext uri="{BB962C8B-B14F-4D97-AF65-F5344CB8AC3E}">
        <p14:creationId xmlns="" xmlns:p14="http://schemas.microsoft.com/office/powerpoint/2010/main" val="4277160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302282FB-234F-E741-9B35-75CA5C3C513B}" type="datetimeFigureOut">
              <a:rPr kumimoji="1" lang="ja-JP" altLang="en-US" smtClean="0"/>
              <a:pPr/>
              <a:t>2014/11/22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3FACB92-1F1E-BD46-A7F2-E7F55C6A1309}" type="slidenum">
              <a:rPr kumimoji="1" lang="ja-JP" altLang="en-US" smtClean="0"/>
              <a:pPr/>
              <a:t>‹#›</a:t>
            </a:fld>
            <a:endParaRPr kumimoji="1" lang="ja-JP" altLang="en-US"/>
          </a:p>
        </p:txBody>
      </p:sp>
    </p:spTree>
    <p:extLst>
      <p:ext uri="{BB962C8B-B14F-4D97-AF65-F5344CB8AC3E}">
        <p14:creationId xmlns="" xmlns:p14="http://schemas.microsoft.com/office/powerpoint/2010/main" val="2277633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02282FB-234F-E741-9B35-75CA5C3C513B}" type="datetimeFigureOut">
              <a:rPr kumimoji="1" lang="ja-JP" altLang="en-US" smtClean="0"/>
              <a:pPr/>
              <a:t>2014/11/22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3FACB92-1F1E-BD46-A7F2-E7F55C6A1309}" type="slidenum">
              <a:rPr kumimoji="1" lang="ja-JP" altLang="en-US" smtClean="0"/>
              <a:pPr/>
              <a:t>‹#›</a:t>
            </a:fld>
            <a:endParaRPr kumimoji="1" lang="ja-JP" altLang="en-US"/>
          </a:p>
        </p:txBody>
      </p:sp>
    </p:spTree>
    <p:extLst>
      <p:ext uri="{BB962C8B-B14F-4D97-AF65-F5344CB8AC3E}">
        <p14:creationId xmlns="" xmlns:p14="http://schemas.microsoft.com/office/powerpoint/2010/main" val="716698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02282FB-234F-E741-9B35-75CA5C3C513B}" type="datetimeFigureOut">
              <a:rPr kumimoji="1" lang="ja-JP" altLang="en-US" smtClean="0"/>
              <a:pPr/>
              <a:t>2014/11/22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3FACB92-1F1E-BD46-A7F2-E7F55C6A1309}" type="slidenum">
              <a:rPr kumimoji="1" lang="ja-JP" altLang="en-US" smtClean="0"/>
              <a:pPr/>
              <a:t>‹#›</a:t>
            </a:fld>
            <a:endParaRPr kumimoji="1" lang="ja-JP" altLang="en-US"/>
          </a:p>
        </p:txBody>
      </p:sp>
    </p:spTree>
    <p:extLst>
      <p:ext uri="{BB962C8B-B14F-4D97-AF65-F5344CB8AC3E}">
        <p14:creationId xmlns="" xmlns:p14="http://schemas.microsoft.com/office/powerpoint/2010/main" val="1617094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02282FB-234F-E741-9B35-75CA5C3C513B}" type="datetimeFigureOut">
              <a:rPr kumimoji="1" lang="ja-JP" altLang="en-US" smtClean="0"/>
              <a:pPr/>
              <a:t>2014/11/22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3FACB92-1F1E-BD46-A7F2-E7F55C6A1309}" type="slidenum">
              <a:rPr kumimoji="1" lang="ja-JP" altLang="en-US" smtClean="0"/>
              <a:pPr/>
              <a:t>‹#›</a:t>
            </a:fld>
            <a:endParaRPr kumimoji="1" lang="ja-JP" altLang="en-US"/>
          </a:p>
        </p:txBody>
      </p:sp>
    </p:spTree>
    <p:extLst>
      <p:ext uri="{BB962C8B-B14F-4D97-AF65-F5344CB8AC3E}">
        <p14:creationId xmlns="" xmlns:p14="http://schemas.microsoft.com/office/powerpoint/2010/main" val="874690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02282FB-234F-E741-9B35-75CA5C3C513B}" type="datetimeFigureOut">
              <a:rPr kumimoji="1" lang="ja-JP" altLang="en-US" smtClean="0"/>
              <a:pPr/>
              <a:t>2014/11/22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3FACB92-1F1E-BD46-A7F2-E7F55C6A1309}" type="slidenum">
              <a:rPr kumimoji="1" lang="ja-JP" altLang="en-US" smtClean="0"/>
              <a:pPr/>
              <a:t>‹#›</a:t>
            </a:fld>
            <a:endParaRPr kumimoji="1" lang="ja-JP" altLang="en-US"/>
          </a:p>
        </p:txBody>
      </p:sp>
    </p:spTree>
    <p:extLst>
      <p:ext uri="{BB962C8B-B14F-4D97-AF65-F5344CB8AC3E}">
        <p14:creationId xmlns="" xmlns:p14="http://schemas.microsoft.com/office/powerpoint/2010/main" val="540327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282FB-234F-E741-9B35-75CA5C3C513B}" type="datetimeFigureOut">
              <a:rPr kumimoji="1" lang="ja-JP" altLang="en-US" smtClean="0"/>
              <a:pPr/>
              <a:t>2014/11/22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ACB92-1F1E-BD46-A7F2-E7F55C6A1309}" type="slidenum">
              <a:rPr kumimoji="1" lang="ja-JP" altLang="en-US" smtClean="0"/>
              <a:pPr/>
              <a:t>‹#›</a:t>
            </a:fld>
            <a:endParaRPr kumimoji="1" lang="ja-JP" altLang="en-US"/>
          </a:p>
        </p:txBody>
      </p:sp>
    </p:spTree>
    <p:extLst>
      <p:ext uri="{BB962C8B-B14F-4D97-AF65-F5344CB8AC3E}">
        <p14:creationId xmlns="" xmlns:p14="http://schemas.microsoft.com/office/powerpoint/2010/main" val="2039322070"/>
      </p:ext>
    </p:extLst>
  </p:cSld>
  <p:clrMap bg1="dk1" tx1="lt1" bg2="dk2" tx2="lt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fld id="{472A081B-B987-426F-AFC0-F2AB1D57F3C2}" type="datetimeFigureOut">
              <a:rPr lang="en-GB"/>
              <a:pPr>
                <a:defRPr/>
              </a:pPr>
              <a:t>22/11/2014</a:t>
            </a:fld>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latin typeface="Arial" charset="0"/>
                <a:cs typeface="Arial" charset="0"/>
              </a:defRPr>
            </a:lvl1pPr>
          </a:lstStyle>
          <a:p>
            <a:pPr>
              <a:defRPr/>
            </a:pPr>
            <a:fld id="{3E6B9BAE-61EC-4C30-BD80-3B87D24899C7}" type="slidenum">
              <a:rPr lang="en-GB"/>
              <a:pPr>
                <a:defRPr/>
              </a:pPr>
              <a:t>‹#›</a:t>
            </a:fld>
            <a:endParaRPr lang="en-GB"/>
          </a:p>
        </p:txBody>
      </p:sp>
      <p:grpSp>
        <p:nvGrpSpPr>
          <p:cNvPr id="2"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latin typeface="Arial" charset="0"/>
                <a:cs typeface="Arial" charset="0"/>
              </a:endParaRPr>
            </a:p>
          </p:txBody>
        </p:sp>
      </p:grpSp>
    </p:spTree>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13.xml"/><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www.conferenceseries.com/" TargetMode="External"/><Relationship Id="rId2" Type="http://schemas.openxmlformats.org/officeDocument/2006/relationships/hyperlink" Target="http://www.omicsgroup.com/"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428625"/>
            <a:ext cx="8186737" cy="1143000"/>
          </a:xfrm>
          <a:ln w="3175"/>
        </p:spPr>
        <p:txBody>
          <a:bodyPr/>
          <a:lstStyle/>
          <a:p>
            <a:pPr>
              <a:defRPr/>
            </a:pPr>
            <a:r>
              <a:rPr lang="en-US" sz="3600" b="1" dirty="0" smtClean="0">
                <a:solidFill>
                  <a:srgbClr val="FF6600"/>
                </a:solidFill>
                <a:effectLst>
                  <a:outerShdw blurRad="38100" dist="38100" dir="2700000" algn="tl">
                    <a:srgbClr val="000000">
                      <a:alpha val="43137"/>
                    </a:srgbClr>
                  </a:outerShdw>
                </a:effectLst>
                <a:latin typeface="Baskerville Old Face" pitchFamily="18" charset="0"/>
              </a:rPr>
              <a:t>About OMICS Group</a:t>
            </a:r>
            <a:endParaRPr lang="en-US" sz="3600" b="1" dirty="0">
              <a:solidFill>
                <a:srgbClr val="FF6600"/>
              </a:solidFill>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a:xfrm>
            <a:off x="457200" y="1600200"/>
            <a:ext cx="8218488" cy="4924425"/>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an amalgamation of </a:t>
            </a:r>
            <a:r>
              <a:rPr lang="en-US" sz="2000" dirty="0" smtClean="0">
                <a:latin typeface="+mj-lt"/>
                <a:hlinkClick r:id="rId2" tooltip="Open Access publications"/>
              </a:rPr>
              <a:t>Open Access publications</a:t>
            </a:r>
            <a:r>
              <a:rPr lang="en-US" sz="2000" dirty="0" smtClean="0">
                <a:latin typeface="+mj-lt"/>
              </a:rPr>
              <a:t> and worldwide international science conferences and events. Established in the year 2007 with the sole aim of making the information on Sciences and technology ‘Open Access’, OMICS Group publishes 400 online open access </a:t>
            </a:r>
            <a:r>
              <a:rPr lang="en-US" sz="2000" dirty="0" smtClean="0">
                <a:latin typeface="+mj-lt"/>
                <a:hlinkClick r:id="rId3" tooltip="scholarly journals"/>
              </a:rPr>
              <a:t>scholarly journals</a:t>
            </a:r>
            <a:r>
              <a:rPr lang="en-US" sz="2000" dirty="0" smtClean="0">
                <a:latin typeface="+mj-lt"/>
              </a:rPr>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a:t>
            </a:r>
            <a:r>
              <a:rPr lang="en-US" sz="2000" dirty="0" smtClean="0">
                <a:latin typeface="+mj-lt"/>
                <a:hlinkClick r:id="rId4" tooltip="International conferences"/>
              </a:rPr>
              <a:t>International conferences</a:t>
            </a:r>
            <a:r>
              <a:rPr lang="en-US" sz="2000" dirty="0" smtClean="0">
                <a:latin typeface="+mj-lt"/>
              </a:rPr>
              <a:t> annually across the globe, where knowledge transfer takes place through debates, round table discussions, poster presentations, workshops, symposia and exhibitions</a:t>
            </a:r>
            <a:r>
              <a:rPr lang="en-US" sz="1800" dirty="0" smtClean="0">
                <a:latin typeface="+mj-lt"/>
              </a:rPr>
              <a:t>.</a:t>
            </a:r>
            <a:endParaRPr lang="en-US" sz="1800"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204090"/>
            <a:ext cx="8229600" cy="1143000"/>
          </a:xfrm>
        </p:spPr>
        <p:txBody>
          <a:bodyPr>
            <a:normAutofit/>
          </a:bodyPr>
          <a:lstStyle/>
          <a:p>
            <a:r>
              <a:rPr lang="en-US" altLang="ja-JP" sz="4000" b="1" i="1" dirty="0" smtClean="0">
                <a:solidFill>
                  <a:srgbClr val="FFD226"/>
                </a:solidFill>
                <a:latin typeface="Helvetica"/>
                <a:cs typeface="Helvetica"/>
              </a:rPr>
              <a:t>plc</a:t>
            </a:r>
            <a:r>
              <a:rPr lang="en-US" altLang="ja-JP" sz="4000" b="1" dirty="0" smtClean="0">
                <a:solidFill>
                  <a:srgbClr val="FFD226"/>
                </a:solidFill>
                <a:latin typeface="Helvetica"/>
                <a:cs typeface="Helvetica"/>
              </a:rPr>
              <a:t> gene expression </a:t>
            </a:r>
            <a:r>
              <a:rPr lang="en-US" altLang="ja-JP" sz="4000" b="1" i="1" dirty="0" smtClean="0">
                <a:solidFill>
                  <a:srgbClr val="FFD226"/>
                </a:solidFill>
                <a:latin typeface="Helvetica"/>
                <a:cs typeface="Helvetica"/>
              </a:rPr>
              <a:t>in vivo </a:t>
            </a:r>
            <a:endParaRPr lang="ja-JP" altLang="en-US" sz="4000" b="1" i="1" dirty="0">
              <a:solidFill>
                <a:srgbClr val="FFD226"/>
              </a:solidFill>
              <a:latin typeface="Helvetica"/>
              <a:cs typeface="Helvetica"/>
            </a:endParaRPr>
          </a:p>
        </p:txBody>
      </p:sp>
      <p:sp>
        <p:nvSpPr>
          <p:cNvPr id="3" name="コンテンツ プレースホルダ 2"/>
          <p:cNvSpPr>
            <a:spLocks noGrp="1"/>
          </p:cNvSpPr>
          <p:nvPr>
            <p:ph idx="1"/>
          </p:nvPr>
        </p:nvSpPr>
        <p:spPr>
          <a:xfrm>
            <a:off x="527754" y="5512700"/>
            <a:ext cx="7938640" cy="828330"/>
          </a:xfrm>
        </p:spPr>
        <p:txBody>
          <a:bodyPr>
            <a:normAutofit fontScale="92500" lnSpcReduction="20000"/>
          </a:bodyPr>
          <a:lstStyle/>
          <a:p>
            <a:r>
              <a:rPr lang="en-US" altLang="ja-JP" sz="2800" dirty="0" smtClean="0">
                <a:latin typeface="Helvetica"/>
                <a:cs typeface="Helvetica"/>
              </a:rPr>
              <a:t>The A-tracts promoted the </a:t>
            </a:r>
            <a:r>
              <a:rPr lang="en-US" altLang="ja-JP" sz="2800" i="1" dirty="0" smtClean="0">
                <a:latin typeface="Helvetica"/>
                <a:cs typeface="Helvetica"/>
              </a:rPr>
              <a:t>plc</a:t>
            </a:r>
            <a:r>
              <a:rPr lang="en-US" altLang="ja-JP" sz="2800" dirty="0" smtClean="0">
                <a:latin typeface="Helvetica"/>
                <a:cs typeface="Helvetica"/>
              </a:rPr>
              <a:t> gene expression, </a:t>
            </a:r>
          </a:p>
          <a:p>
            <a:pPr marL="0" indent="0">
              <a:buNone/>
            </a:pPr>
            <a:r>
              <a:rPr lang="en-US" altLang="ja-JP" sz="2800" i="1" dirty="0">
                <a:latin typeface="Helvetica"/>
                <a:cs typeface="Helvetica"/>
              </a:rPr>
              <a:t> </a:t>
            </a:r>
            <a:r>
              <a:rPr lang="en-US" altLang="ja-JP" sz="2800" i="1" dirty="0" smtClean="0">
                <a:latin typeface="Helvetica"/>
                <a:cs typeface="Helvetica"/>
              </a:rPr>
              <a:t>   in vivo</a:t>
            </a:r>
            <a:r>
              <a:rPr lang="en-US" altLang="ja-JP" sz="2800" dirty="0" smtClean="0">
                <a:latin typeface="Helvetica"/>
                <a:cs typeface="Helvetica"/>
              </a:rPr>
              <a:t>. </a:t>
            </a:r>
            <a:endParaRPr lang="ja-JP" altLang="en-US" sz="2800" dirty="0">
              <a:latin typeface="Helvetica"/>
              <a:cs typeface="Helvetica"/>
            </a:endParaRPr>
          </a:p>
        </p:txBody>
      </p:sp>
      <p:pic>
        <p:nvPicPr>
          <p:cNvPr id="4" name="図 3"/>
          <p:cNvPicPr>
            <a:picLocks noChangeAspect="1"/>
          </p:cNvPicPr>
          <p:nvPr/>
        </p:nvPicPr>
        <p:blipFill>
          <a:blip r:embed="rId2"/>
          <a:stretch>
            <a:fillRect/>
          </a:stretch>
        </p:blipFill>
        <p:spPr>
          <a:xfrm rot="5400000">
            <a:off x="5110097" y="1550294"/>
            <a:ext cx="2773635" cy="2415671"/>
          </a:xfrm>
          <a:prstGeom prst="rect">
            <a:avLst/>
          </a:prstGeom>
        </p:spPr>
      </p:pic>
      <p:sp>
        <p:nvSpPr>
          <p:cNvPr id="5" name="角丸四角形 4"/>
          <p:cNvSpPr/>
          <p:nvPr/>
        </p:nvSpPr>
        <p:spPr>
          <a:xfrm>
            <a:off x="1246441" y="1857802"/>
            <a:ext cx="2692784" cy="99945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246441" y="2943027"/>
            <a:ext cx="2534468" cy="369332"/>
          </a:xfrm>
          <a:prstGeom prst="rect">
            <a:avLst/>
          </a:prstGeom>
          <a:noFill/>
        </p:spPr>
        <p:txBody>
          <a:bodyPr wrap="none" rtlCol="0">
            <a:spAutoFit/>
          </a:bodyPr>
          <a:lstStyle/>
          <a:p>
            <a:r>
              <a:rPr kumimoji="1" lang="en-US" altLang="ja-JP" i="1" dirty="0" smtClean="0"/>
              <a:t>C. Perfringens </a:t>
            </a:r>
            <a:r>
              <a:rPr kumimoji="1" lang="en-US" altLang="ja-JP" dirty="0" smtClean="0"/>
              <a:t>PLC</a:t>
            </a:r>
            <a:r>
              <a:rPr kumimoji="1" lang="en-US" altLang="ja-JP" baseline="30000" dirty="0" smtClean="0"/>
              <a:t>– </a:t>
            </a:r>
            <a:r>
              <a:rPr lang="en-US" altLang="ja-JP" dirty="0" smtClean="0"/>
              <a:t>s</a:t>
            </a:r>
            <a:r>
              <a:rPr kumimoji="1" lang="en-US" altLang="ja-JP" dirty="0" smtClean="0"/>
              <a:t>train</a:t>
            </a:r>
            <a:endParaRPr kumimoji="1" lang="ja-JP" altLang="en-US" dirty="0"/>
          </a:p>
        </p:txBody>
      </p:sp>
      <p:sp>
        <p:nvSpPr>
          <p:cNvPr id="7" name="円/楕円 6"/>
          <p:cNvSpPr/>
          <p:nvPr/>
        </p:nvSpPr>
        <p:spPr>
          <a:xfrm>
            <a:off x="1634484" y="2328125"/>
            <a:ext cx="446838" cy="411538"/>
          </a:xfrm>
          <a:prstGeom prst="ellipse">
            <a:avLst/>
          </a:prstGeom>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右矢印 7"/>
          <p:cNvSpPr/>
          <p:nvPr/>
        </p:nvSpPr>
        <p:spPr>
          <a:xfrm>
            <a:off x="1705037" y="2305264"/>
            <a:ext cx="282214" cy="45719"/>
          </a:xfrm>
          <a:prstGeom prst="rightArrow">
            <a:avLst/>
          </a:prstGeom>
          <a:solidFill>
            <a:srgbClr val="FF0000"/>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646242" y="1893071"/>
            <a:ext cx="519694" cy="369332"/>
          </a:xfrm>
          <a:prstGeom prst="rect">
            <a:avLst/>
          </a:prstGeom>
          <a:noFill/>
        </p:spPr>
        <p:txBody>
          <a:bodyPr wrap="none" rtlCol="0">
            <a:spAutoFit/>
          </a:bodyPr>
          <a:lstStyle/>
          <a:p>
            <a:r>
              <a:rPr kumimoji="1" lang="en-US" altLang="ja-JP" i="1" dirty="0" smtClean="0">
                <a:solidFill>
                  <a:srgbClr val="FF0000"/>
                </a:solidFill>
              </a:rPr>
              <a:t>plc</a:t>
            </a:r>
            <a:endParaRPr kumimoji="1" lang="ja-JP" altLang="en-US" i="1" dirty="0">
              <a:solidFill>
                <a:srgbClr val="FF0000"/>
              </a:solidFill>
            </a:endParaRPr>
          </a:p>
        </p:txBody>
      </p:sp>
      <p:sp>
        <p:nvSpPr>
          <p:cNvPr id="10" name="フリーフォーム 9"/>
          <p:cNvSpPr/>
          <p:nvPr/>
        </p:nvSpPr>
        <p:spPr>
          <a:xfrm>
            <a:off x="2380818" y="2065777"/>
            <a:ext cx="1348842" cy="692353"/>
          </a:xfrm>
          <a:custGeom>
            <a:avLst/>
            <a:gdLst>
              <a:gd name="connsiteX0" fmla="*/ 159100 w 1348842"/>
              <a:gd name="connsiteY0" fmla="*/ 203565 h 692353"/>
              <a:gd name="connsiteX1" fmla="*/ 535385 w 1348842"/>
              <a:gd name="connsiteY1" fmla="*/ 379939 h 692353"/>
              <a:gd name="connsiteX2" fmla="*/ 112065 w 1348842"/>
              <a:gd name="connsiteY2" fmla="*/ 321148 h 692353"/>
              <a:gd name="connsiteX3" fmla="*/ 805839 w 1348842"/>
              <a:gd name="connsiteY3" fmla="*/ 156532 h 692353"/>
              <a:gd name="connsiteX4" fmla="*/ 123824 w 1348842"/>
              <a:gd name="connsiteY4" fmla="*/ 485764 h 692353"/>
              <a:gd name="connsiteX5" fmla="*/ 441313 w 1348842"/>
              <a:gd name="connsiteY5" fmla="*/ 521038 h 692353"/>
              <a:gd name="connsiteX6" fmla="*/ 582420 w 1348842"/>
              <a:gd name="connsiteY6" fmla="*/ 50708 h 692353"/>
              <a:gd name="connsiteX7" fmla="*/ 711768 w 1348842"/>
              <a:gd name="connsiteY7" fmla="*/ 485764 h 692353"/>
              <a:gd name="connsiteX8" fmla="*/ 993981 w 1348842"/>
              <a:gd name="connsiteY8" fmla="*/ 250598 h 692353"/>
              <a:gd name="connsiteX9" fmla="*/ 547143 w 1348842"/>
              <a:gd name="connsiteY9" fmla="*/ 391697 h 692353"/>
              <a:gd name="connsiteX10" fmla="*/ 1029258 w 1348842"/>
              <a:gd name="connsiteY10" fmla="*/ 509280 h 692353"/>
              <a:gd name="connsiteX11" fmla="*/ 758803 w 1348842"/>
              <a:gd name="connsiteY11" fmla="*/ 15433 h 692353"/>
              <a:gd name="connsiteX12" fmla="*/ 476590 w 1348842"/>
              <a:gd name="connsiteY12" fmla="*/ 121258 h 692353"/>
              <a:gd name="connsiteX13" fmla="*/ 993981 w 1348842"/>
              <a:gd name="connsiteY13" fmla="*/ 85983 h 692353"/>
              <a:gd name="connsiteX14" fmla="*/ 700009 w 1348842"/>
              <a:gd name="connsiteY14" fmla="*/ 274115 h 692353"/>
              <a:gd name="connsiteX15" fmla="*/ 88547 w 1348842"/>
              <a:gd name="connsiteY15" fmla="*/ 379939 h 692353"/>
              <a:gd name="connsiteX16" fmla="*/ 300207 w 1348842"/>
              <a:gd name="connsiteY16" fmla="*/ 121258 h 692353"/>
              <a:gd name="connsiteX17" fmla="*/ 1264435 w 1348842"/>
              <a:gd name="connsiteY17" fmla="*/ 403456 h 692353"/>
              <a:gd name="connsiteX18" fmla="*/ 1229159 w 1348842"/>
              <a:gd name="connsiteY18" fmla="*/ 121258 h 692353"/>
              <a:gd name="connsiteX19" fmla="*/ 641214 w 1348842"/>
              <a:gd name="connsiteY19" fmla="*/ 673896 h 692353"/>
              <a:gd name="connsiteX20" fmla="*/ 417796 w 1348842"/>
              <a:gd name="connsiteY20" fmla="*/ 556313 h 692353"/>
              <a:gd name="connsiteX21" fmla="*/ 194377 w 1348842"/>
              <a:gd name="connsiteY21" fmla="*/ 509280 h 692353"/>
              <a:gd name="connsiteX22" fmla="*/ 6235 w 1348842"/>
              <a:gd name="connsiteY22" fmla="*/ 462247 h 692353"/>
              <a:gd name="connsiteX23" fmla="*/ 76788 w 1348842"/>
              <a:gd name="connsiteY23" fmla="*/ 309390 h 692353"/>
              <a:gd name="connsiteX24" fmla="*/ 382519 w 1348842"/>
              <a:gd name="connsiteY24" fmla="*/ 180049 h 692353"/>
              <a:gd name="connsiteX25" fmla="*/ 311966 w 1348842"/>
              <a:gd name="connsiteY25" fmla="*/ 62466 h 692353"/>
              <a:gd name="connsiteX26" fmla="*/ 159100 w 1348842"/>
              <a:gd name="connsiteY26" fmla="*/ 203565 h 6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8842" h="692353">
                <a:moveTo>
                  <a:pt x="159100" y="203565"/>
                </a:moveTo>
                <a:cubicBezTo>
                  <a:pt x="196336" y="256477"/>
                  <a:pt x="543224" y="360342"/>
                  <a:pt x="535385" y="379939"/>
                </a:cubicBezTo>
                <a:cubicBezTo>
                  <a:pt x="527546" y="399536"/>
                  <a:pt x="66989" y="358382"/>
                  <a:pt x="112065" y="321148"/>
                </a:cubicBezTo>
                <a:cubicBezTo>
                  <a:pt x="157141" y="283914"/>
                  <a:pt x="803879" y="129096"/>
                  <a:pt x="805839" y="156532"/>
                </a:cubicBezTo>
                <a:cubicBezTo>
                  <a:pt x="807799" y="183968"/>
                  <a:pt x="184578" y="425013"/>
                  <a:pt x="123824" y="485764"/>
                </a:cubicBezTo>
                <a:cubicBezTo>
                  <a:pt x="63070" y="546515"/>
                  <a:pt x="364880" y="593547"/>
                  <a:pt x="441313" y="521038"/>
                </a:cubicBezTo>
                <a:cubicBezTo>
                  <a:pt x="517746" y="448529"/>
                  <a:pt x="537344" y="56587"/>
                  <a:pt x="582420" y="50708"/>
                </a:cubicBezTo>
                <a:cubicBezTo>
                  <a:pt x="627496" y="44829"/>
                  <a:pt x="643175" y="452449"/>
                  <a:pt x="711768" y="485764"/>
                </a:cubicBezTo>
                <a:cubicBezTo>
                  <a:pt x="780362" y="519079"/>
                  <a:pt x="1021418" y="266276"/>
                  <a:pt x="993981" y="250598"/>
                </a:cubicBezTo>
                <a:cubicBezTo>
                  <a:pt x="966544" y="234920"/>
                  <a:pt x="541264" y="348583"/>
                  <a:pt x="547143" y="391697"/>
                </a:cubicBezTo>
                <a:cubicBezTo>
                  <a:pt x="553022" y="434811"/>
                  <a:pt x="993981" y="571991"/>
                  <a:pt x="1029258" y="509280"/>
                </a:cubicBezTo>
                <a:cubicBezTo>
                  <a:pt x="1064535" y="446569"/>
                  <a:pt x="850914" y="80103"/>
                  <a:pt x="758803" y="15433"/>
                </a:cubicBezTo>
                <a:cubicBezTo>
                  <a:pt x="666692" y="-49237"/>
                  <a:pt x="437394" y="109500"/>
                  <a:pt x="476590" y="121258"/>
                </a:cubicBezTo>
                <a:cubicBezTo>
                  <a:pt x="515786" y="133016"/>
                  <a:pt x="956745" y="60507"/>
                  <a:pt x="993981" y="85983"/>
                </a:cubicBezTo>
                <a:cubicBezTo>
                  <a:pt x="1031217" y="111459"/>
                  <a:pt x="850915" y="225122"/>
                  <a:pt x="700009" y="274115"/>
                </a:cubicBezTo>
                <a:cubicBezTo>
                  <a:pt x="549103" y="323108"/>
                  <a:pt x="155181" y="405415"/>
                  <a:pt x="88547" y="379939"/>
                </a:cubicBezTo>
                <a:cubicBezTo>
                  <a:pt x="21913" y="354463"/>
                  <a:pt x="104226" y="117339"/>
                  <a:pt x="300207" y="121258"/>
                </a:cubicBezTo>
                <a:cubicBezTo>
                  <a:pt x="496188" y="125177"/>
                  <a:pt x="1109610" y="403456"/>
                  <a:pt x="1264435" y="403456"/>
                </a:cubicBezTo>
                <a:cubicBezTo>
                  <a:pt x="1419260" y="403456"/>
                  <a:pt x="1333029" y="76185"/>
                  <a:pt x="1229159" y="121258"/>
                </a:cubicBezTo>
                <a:cubicBezTo>
                  <a:pt x="1125289" y="166331"/>
                  <a:pt x="776441" y="601387"/>
                  <a:pt x="641214" y="673896"/>
                </a:cubicBezTo>
                <a:cubicBezTo>
                  <a:pt x="505987" y="746405"/>
                  <a:pt x="492269" y="583749"/>
                  <a:pt x="417796" y="556313"/>
                </a:cubicBezTo>
                <a:cubicBezTo>
                  <a:pt x="343323" y="528877"/>
                  <a:pt x="262971" y="524958"/>
                  <a:pt x="194377" y="509280"/>
                </a:cubicBezTo>
                <a:cubicBezTo>
                  <a:pt x="125783" y="493602"/>
                  <a:pt x="25833" y="495562"/>
                  <a:pt x="6235" y="462247"/>
                </a:cubicBezTo>
                <a:cubicBezTo>
                  <a:pt x="-13363" y="428932"/>
                  <a:pt x="14074" y="356423"/>
                  <a:pt x="76788" y="309390"/>
                </a:cubicBezTo>
                <a:cubicBezTo>
                  <a:pt x="139502" y="262357"/>
                  <a:pt x="343323" y="221203"/>
                  <a:pt x="382519" y="180049"/>
                </a:cubicBezTo>
                <a:cubicBezTo>
                  <a:pt x="421715" y="138895"/>
                  <a:pt x="345283" y="64426"/>
                  <a:pt x="311966" y="62466"/>
                </a:cubicBezTo>
                <a:cubicBezTo>
                  <a:pt x="278649" y="60506"/>
                  <a:pt x="121864" y="150653"/>
                  <a:pt x="159100" y="203565"/>
                </a:cubicBezTo>
                <a:close/>
              </a:path>
            </a:pathLst>
          </a:custGeom>
          <a:noFill/>
          <a:ln>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3"/>
          <a:stretch>
            <a:fillRect/>
          </a:stretch>
        </p:blipFill>
        <p:spPr>
          <a:xfrm rot="5400000">
            <a:off x="4276508" y="2009944"/>
            <a:ext cx="383856" cy="6161543"/>
          </a:xfrm>
          <a:prstGeom prst="rect">
            <a:avLst/>
          </a:prstGeom>
        </p:spPr>
      </p:pic>
      <p:pic>
        <p:nvPicPr>
          <p:cNvPr id="14" name="図 13"/>
          <p:cNvPicPr>
            <a:picLocks noChangeAspect="1"/>
          </p:cNvPicPr>
          <p:nvPr/>
        </p:nvPicPr>
        <p:blipFill>
          <a:blip r:embed="rId4"/>
          <a:stretch>
            <a:fillRect/>
          </a:stretch>
        </p:blipFill>
        <p:spPr>
          <a:xfrm rot="5400000">
            <a:off x="4291399" y="1647989"/>
            <a:ext cx="354074" cy="6161543"/>
          </a:xfrm>
          <a:prstGeom prst="rect">
            <a:avLst/>
          </a:prstGeom>
        </p:spPr>
      </p:pic>
      <p:sp>
        <p:nvSpPr>
          <p:cNvPr id="15" name="テキスト ボックス 14"/>
          <p:cNvSpPr txBox="1"/>
          <p:nvPr/>
        </p:nvSpPr>
        <p:spPr>
          <a:xfrm>
            <a:off x="705387" y="4490709"/>
            <a:ext cx="680445" cy="461665"/>
          </a:xfrm>
          <a:prstGeom prst="rect">
            <a:avLst/>
          </a:prstGeom>
          <a:noFill/>
        </p:spPr>
        <p:txBody>
          <a:bodyPr wrap="none" rtlCol="0">
            <a:spAutoFit/>
          </a:bodyPr>
          <a:lstStyle/>
          <a:p>
            <a:r>
              <a:rPr kumimoji="1" lang="en-US" altLang="ja-JP" sz="2400" dirty="0" smtClean="0"/>
              <a:t>3Ap</a:t>
            </a:r>
            <a:endParaRPr kumimoji="1" lang="ja-JP" altLang="en-US" sz="2400" dirty="0"/>
          </a:p>
        </p:txBody>
      </p:sp>
      <p:sp>
        <p:nvSpPr>
          <p:cNvPr id="16" name="テキスト ボックス 15"/>
          <p:cNvSpPr txBox="1"/>
          <p:nvPr/>
        </p:nvSpPr>
        <p:spPr>
          <a:xfrm>
            <a:off x="705531" y="4867928"/>
            <a:ext cx="680445" cy="461665"/>
          </a:xfrm>
          <a:prstGeom prst="rect">
            <a:avLst/>
          </a:prstGeom>
          <a:noFill/>
        </p:spPr>
        <p:txBody>
          <a:bodyPr wrap="none" rtlCol="0">
            <a:spAutoFit/>
          </a:bodyPr>
          <a:lstStyle/>
          <a:p>
            <a:r>
              <a:rPr kumimoji="1" lang="en-US" altLang="ja-JP" sz="2400" dirty="0" smtClean="0"/>
              <a:t>0Ap</a:t>
            </a:r>
            <a:endParaRPr kumimoji="1" lang="ja-JP" altLang="en-US" sz="2400" dirty="0"/>
          </a:p>
        </p:txBody>
      </p:sp>
      <p:sp>
        <p:nvSpPr>
          <p:cNvPr id="17" name="テキスト ボックス 16"/>
          <p:cNvSpPr txBox="1"/>
          <p:nvPr/>
        </p:nvSpPr>
        <p:spPr>
          <a:xfrm>
            <a:off x="5997030" y="4144893"/>
            <a:ext cx="1864287" cy="369332"/>
          </a:xfrm>
          <a:prstGeom prst="rect">
            <a:avLst/>
          </a:prstGeom>
          <a:noFill/>
          <a:ln>
            <a:noFill/>
          </a:ln>
        </p:spPr>
        <p:txBody>
          <a:bodyPr wrap="none" rtlCol="0">
            <a:spAutoFit/>
          </a:bodyPr>
          <a:lstStyle/>
          <a:p>
            <a:r>
              <a:rPr lang="en-US" altLang="ja-JP" i="1" dirty="0">
                <a:solidFill>
                  <a:srgbClr val="42E8F7"/>
                </a:solidFill>
              </a:rPr>
              <a:t>p</a:t>
            </a:r>
            <a:r>
              <a:rPr kumimoji="1" lang="en-US" altLang="ja-JP" i="1" dirty="0" smtClean="0">
                <a:solidFill>
                  <a:srgbClr val="42E8F7"/>
                </a:solidFill>
              </a:rPr>
              <a:t>lc</a:t>
            </a:r>
            <a:r>
              <a:rPr kumimoji="1" lang="en-US" altLang="ja-JP" dirty="0" smtClean="0">
                <a:solidFill>
                  <a:srgbClr val="42E8F7"/>
                </a:solidFill>
              </a:rPr>
              <a:t> promoter  –35</a:t>
            </a:r>
            <a:endParaRPr kumimoji="1" lang="ja-JP" altLang="en-US" dirty="0">
              <a:solidFill>
                <a:srgbClr val="42E8F7"/>
              </a:solidFill>
            </a:endParaRPr>
          </a:p>
        </p:txBody>
      </p:sp>
      <p:sp>
        <p:nvSpPr>
          <p:cNvPr id="18" name="テキスト ボックス 17"/>
          <p:cNvSpPr txBox="1"/>
          <p:nvPr/>
        </p:nvSpPr>
        <p:spPr>
          <a:xfrm>
            <a:off x="2430789" y="4150668"/>
            <a:ext cx="3016871" cy="369332"/>
          </a:xfrm>
          <a:prstGeom prst="rect">
            <a:avLst/>
          </a:prstGeom>
          <a:noFill/>
        </p:spPr>
        <p:txBody>
          <a:bodyPr wrap="none" rtlCol="0">
            <a:spAutoFit/>
          </a:bodyPr>
          <a:lstStyle/>
          <a:p>
            <a:r>
              <a:rPr lang="en-US" altLang="ja-JP" dirty="0" smtClean="0">
                <a:solidFill>
                  <a:srgbClr val="FF0000"/>
                </a:solidFill>
              </a:rPr>
              <a:t>3 phased A-tracts (–66 to –44)</a:t>
            </a:r>
            <a:endParaRPr kumimoji="1" lang="ja-JP" altLang="en-US" dirty="0">
              <a:solidFill>
                <a:srgbClr val="FF0000"/>
              </a:solidFill>
            </a:endParaRPr>
          </a:p>
        </p:txBody>
      </p:sp>
      <p:sp>
        <p:nvSpPr>
          <p:cNvPr id="12" name="テキスト ボックス 11"/>
          <p:cNvSpPr txBox="1"/>
          <p:nvPr/>
        </p:nvSpPr>
        <p:spPr>
          <a:xfrm>
            <a:off x="980331" y="6344363"/>
            <a:ext cx="5498658" cy="369332"/>
          </a:xfrm>
          <a:prstGeom prst="rect">
            <a:avLst/>
          </a:prstGeom>
          <a:noFill/>
        </p:spPr>
        <p:txBody>
          <a:bodyPr wrap="none" rtlCol="0">
            <a:spAutoFit/>
          </a:bodyPr>
          <a:lstStyle/>
          <a:p>
            <a:r>
              <a:rPr kumimoji="1" lang="en-US" altLang="ja-JP" dirty="0" smtClean="0"/>
              <a:t>[ Matsushita, </a:t>
            </a:r>
            <a:r>
              <a:rPr kumimoji="1" lang="en-US" altLang="ja-JP" i="1" dirty="0" smtClean="0"/>
              <a:t>et al</a:t>
            </a:r>
            <a:r>
              <a:rPr kumimoji="1" lang="en-US" altLang="ja-JP" dirty="0" smtClean="0"/>
              <a:t>.  </a:t>
            </a:r>
            <a:r>
              <a:rPr kumimoji="1" lang="en-US" altLang="ja-JP" i="1" dirty="0" smtClean="0"/>
              <a:t>Microbiology</a:t>
            </a:r>
            <a:r>
              <a:rPr kumimoji="1" lang="en-US" altLang="ja-JP" dirty="0" smtClean="0"/>
              <a:t> </a:t>
            </a:r>
            <a:r>
              <a:rPr kumimoji="1" lang="en-US" altLang="ja-JP" b="1" dirty="0" smtClean="0"/>
              <a:t>142</a:t>
            </a:r>
            <a:r>
              <a:rPr kumimoji="1" lang="en-US" altLang="ja-JP" dirty="0" smtClean="0"/>
              <a:t>: 2561-2566. 1996 ]</a:t>
            </a:r>
            <a:endParaRPr kumimoji="1" lang="ja-JP"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b="1" dirty="0" smtClean="0">
                <a:solidFill>
                  <a:srgbClr val="FFD226"/>
                </a:solidFill>
                <a:latin typeface="Helvetica"/>
                <a:cs typeface="Helvetica"/>
              </a:rPr>
              <a:t>Promoter competition assay 1</a:t>
            </a:r>
            <a:endParaRPr lang="ja-JP" altLang="en-US" sz="3600" b="1" dirty="0">
              <a:solidFill>
                <a:srgbClr val="FFD226"/>
              </a:solidFill>
              <a:latin typeface="Helvetica"/>
              <a:cs typeface="Helvetica"/>
            </a:endParaRPr>
          </a:p>
        </p:txBody>
      </p:sp>
      <p:sp>
        <p:nvSpPr>
          <p:cNvPr id="3" name="コンテンツ プレースホルダ 2"/>
          <p:cNvSpPr>
            <a:spLocks noGrp="1"/>
          </p:cNvSpPr>
          <p:nvPr>
            <p:ph idx="1"/>
          </p:nvPr>
        </p:nvSpPr>
        <p:spPr>
          <a:xfrm>
            <a:off x="457199" y="4989969"/>
            <a:ext cx="8229600" cy="1295596"/>
          </a:xfrm>
        </p:spPr>
        <p:txBody>
          <a:bodyPr>
            <a:normAutofit fontScale="92500" lnSpcReduction="20000"/>
          </a:bodyPr>
          <a:lstStyle/>
          <a:p>
            <a:r>
              <a:rPr lang="en-US" altLang="ja-JP" i="1" dirty="0" smtClean="0"/>
              <a:t>In vitro </a:t>
            </a:r>
            <a:r>
              <a:rPr lang="en-US" altLang="ja-JP" dirty="0" smtClean="0"/>
              <a:t>transcription with two promoters on DNA fragments, RNA polymerase, and NTPs was done.</a:t>
            </a:r>
          </a:p>
          <a:p>
            <a:pPr>
              <a:buNone/>
            </a:pPr>
            <a:r>
              <a:rPr lang="en-US" altLang="ja-JP" dirty="0" smtClean="0"/>
              <a:t>   </a:t>
            </a:r>
            <a:endParaRPr lang="ja-JP" altLang="en-US" dirty="0"/>
          </a:p>
        </p:txBody>
      </p:sp>
      <p:pic>
        <p:nvPicPr>
          <p:cNvPr id="4" name="図 3"/>
          <p:cNvPicPr>
            <a:picLocks noChangeAspect="1"/>
          </p:cNvPicPr>
          <p:nvPr/>
        </p:nvPicPr>
        <p:blipFill>
          <a:blip r:embed="rId2"/>
          <a:stretch>
            <a:fillRect/>
          </a:stretch>
        </p:blipFill>
        <p:spPr>
          <a:xfrm rot="10800000">
            <a:off x="3370868" y="2040259"/>
            <a:ext cx="5444224" cy="732960"/>
          </a:xfrm>
          <a:prstGeom prst="rect">
            <a:avLst/>
          </a:prstGeom>
        </p:spPr>
      </p:pic>
      <p:pic>
        <p:nvPicPr>
          <p:cNvPr id="5" name="図 4"/>
          <p:cNvPicPr>
            <a:picLocks noChangeAspect="1"/>
          </p:cNvPicPr>
          <p:nvPr/>
        </p:nvPicPr>
        <p:blipFill>
          <a:blip r:embed="rId3"/>
          <a:stretch>
            <a:fillRect/>
          </a:stretch>
        </p:blipFill>
        <p:spPr>
          <a:xfrm>
            <a:off x="3370866" y="2760391"/>
            <a:ext cx="5444225" cy="871544"/>
          </a:xfrm>
          <a:prstGeom prst="rect">
            <a:avLst/>
          </a:prstGeom>
        </p:spPr>
      </p:pic>
      <p:sp>
        <p:nvSpPr>
          <p:cNvPr id="7" name="テキスト ボックス 6"/>
          <p:cNvSpPr txBox="1"/>
          <p:nvPr/>
        </p:nvSpPr>
        <p:spPr>
          <a:xfrm>
            <a:off x="5542207" y="2483392"/>
            <a:ext cx="1399392" cy="276999"/>
          </a:xfrm>
          <a:prstGeom prst="rect">
            <a:avLst/>
          </a:prstGeom>
          <a:noFill/>
        </p:spPr>
        <p:txBody>
          <a:bodyPr wrap="none" rtlCol="0">
            <a:spAutoFit/>
          </a:bodyPr>
          <a:lstStyle/>
          <a:p>
            <a:r>
              <a:rPr kumimoji="1" lang="en-US" altLang="ja-JP" sz="1200" dirty="0" smtClean="0">
                <a:solidFill>
                  <a:srgbClr val="FF0000"/>
                </a:solidFill>
                <a:latin typeface="Helvetica"/>
                <a:cs typeface="Helvetica"/>
              </a:rPr>
              <a:t>3 phased A-tracts</a:t>
            </a:r>
            <a:endParaRPr kumimoji="1" lang="ja-JP" altLang="en-US" sz="1200" dirty="0">
              <a:solidFill>
                <a:srgbClr val="FF0000"/>
              </a:solidFill>
              <a:latin typeface="Helvetica"/>
              <a:cs typeface="Helvetica"/>
            </a:endParaRPr>
          </a:p>
        </p:txBody>
      </p:sp>
      <p:pic>
        <p:nvPicPr>
          <p:cNvPr id="8" name="図 7"/>
          <p:cNvPicPr>
            <a:picLocks noChangeAspect="1"/>
          </p:cNvPicPr>
          <p:nvPr/>
        </p:nvPicPr>
        <p:blipFill>
          <a:blip r:embed="rId4"/>
          <a:stretch>
            <a:fillRect/>
          </a:stretch>
        </p:blipFill>
        <p:spPr>
          <a:xfrm>
            <a:off x="416295" y="1735200"/>
            <a:ext cx="2534414" cy="2306850"/>
          </a:xfrm>
          <a:prstGeom prst="rect">
            <a:avLst/>
          </a:prstGeom>
        </p:spPr>
      </p:pic>
      <p:sp>
        <p:nvSpPr>
          <p:cNvPr id="9" name="テキスト ボックス 8"/>
          <p:cNvSpPr txBox="1"/>
          <p:nvPr/>
        </p:nvSpPr>
        <p:spPr>
          <a:xfrm>
            <a:off x="102632" y="4115212"/>
            <a:ext cx="4165348" cy="646331"/>
          </a:xfrm>
          <a:prstGeom prst="rect">
            <a:avLst/>
          </a:prstGeom>
          <a:noFill/>
        </p:spPr>
        <p:txBody>
          <a:bodyPr wrap="none" rtlCol="0">
            <a:spAutoFit/>
          </a:bodyPr>
          <a:lstStyle/>
          <a:p>
            <a:r>
              <a:rPr kumimoji="1" lang="en-US" altLang="ja-JP" dirty="0" smtClean="0"/>
              <a:t>      Fig. 1 Purified RNA polymerase.</a:t>
            </a:r>
          </a:p>
          <a:p>
            <a:r>
              <a:rPr lang="en-US" altLang="ja-JP" dirty="0" smtClean="0"/>
              <a:t>       </a:t>
            </a:r>
            <a:r>
              <a:rPr lang="en-US" altLang="ja-JP" dirty="0" err="1" smtClean="0"/>
              <a:t>Ec</a:t>
            </a:r>
            <a:r>
              <a:rPr lang="en-US" altLang="ja-JP" dirty="0" smtClean="0"/>
              <a:t> : </a:t>
            </a:r>
            <a:r>
              <a:rPr lang="en-US" altLang="ja-JP" i="1" dirty="0" smtClean="0"/>
              <a:t>Escherichia coli</a:t>
            </a:r>
            <a:r>
              <a:rPr lang="en-US" altLang="ja-JP" dirty="0" smtClean="0"/>
              <a:t>, Cp: </a:t>
            </a:r>
            <a:r>
              <a:rPr lang="en-US" altLang="ja-JP" i="1" dirty="0" smtClean="0"/>
              <a:t>C. perfringens</a:t>
            </a:r>
            <a:endParaRPr kumimoji="1" lang="ja-JP" altLang="en-US" i="1" dirty="0"/>
          </a:p>
        </p:txBody>
      </p:sp>
      <p:sp>
        <p:nvSpPr>
          <p:cNvPr id="10" name="テキスト ボックス 9"/>
          <p:cNvSpPr txBox="1"/>
          <p:nvPr/>
        </p:nvSpPr>
        <p:spPr>
          <a:xfrm>
            <a:off x="4721141" y="3654486"/>
            <a:ext cx="3827565" cy="646331"/>
          </a:xfrm>
          <a:prstGeom prst="rect">
            <a:avLst/>
          </a:prstGeom>
          <a:noFill/>
        </p:spPr>
        <p:txBody>
          <a:bodyPr wrap="square" rtlCol="0">
            <a:spAutoFit/>
          </a:bodyPr>
          <a:lstStyle/>
          <a:p>
            <a:r>
              <a:rPr kumimoji="1" lang="en-US" altLang="ja-JP" dirty="0" smtClean="0"/>
              <a:t>Fig. 2 Template DNAs used </a:t>
            </a:r>
            <a:endParaRPr lang="en-US" altLang="ja-JP" dirty="0" smtClean="0"/>
          </a:p>
          <a:p>
            <a:r>
              <a:rPr kumimoji="1" lang="en-US" altLang="ja-JP" dirty="0" smtClean="0"/>
              <a:t> in promoter competition assays.</a:t>
            </a:r>
            <a:endParaRPr kumimoji="1" lang="ja-JP"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6584" y="274638"/>
            <a:ext cx="8659698" cy="1143000"/>
          </a:xfrm>
        </p:spPr>
        <p:txBody>
          <a:bodyPr>
            <a:normAutofit/>
          </a:bodyPr>
          <a:lstStyle/>
          <a:p>
            <a:r>
              <a:rPr lang="en-US" altLang="ja-JP" sz="3600" b="1" dirty="0" smtClean="0">
                <a:solidFill>
                  <a:srgbClr val="FFD226"/>
                </a:solidFill>
                <a:latin typeface="Helvetica"/>
                <a:cs typeface="Helvetica"/>
              </a:rPr>
              <a:t>Promoter competition assay 2 </a:t>
            </a:r>
            <a:endParaRPr lang="ja-JP" altLang="en-US" sz="3600" b="1" dirty="0">
              <a:solidFill>
                <a:srgbClr val="FFD226"/>
              </a:solidFill>
              <a:latin typeface="Helvetica"/>
              <a:cs typeface="Helvetica"/>
            </a:endParaRPr>
          </a:p>
        </p:txBody>
      </p:sp>
      <p:sp>
        <p:nvSpPr>
          <p:cNvPr id="3" name="コンテンツ プレースホルダ 2"/>
          <p:cNvSpPr>
            <a:spLocks noGrp="1"/>
          </p:cNvSpPr>
          <p:nvPr>
            <p:ph idx="1"/>
          </p:nvPr>
        </p:nvSpPr>
        <p:spPr>
          <a:xfrm>
            <a:off x="256584" y="5220867"/>
            <a:ext cx="8659698" cy="1418403"/>
          </a:xfrm>
        </p:spPr>
        <p:txBody>
          <a:bodyPr>
            <a:normAutofit/>
          </a:bodyPr>
          <a:lstStyle/>
          <a:p>
            <a:r>
              <a:rPr lang="en-US" altLang="ja-JP" dirty="0" smtClean="0"/>
              <a:t>The phased A-tracts enhanced the </a:t>
            </a:r>
            <a:r>
              <a:rPr lang="en-US" altLang="ja-JP" i="1" dirty="0" smtClean="0"/>
              <a:t>plc</a:t>
            </a:r>
            <a:r>
              <a:rPr lang="en-US" altLang="ja-JP" dirty="0" smtClean="0"/>
              <a:t> gene expression at lower temperatures. </a:t>
            </a:r>
            <a:endParaRPr lang="ja-JP" altLang="en-US" dirty="0"/>
          </a:p>
        </p:txBody>
      </p:sp>
      <p:pic>
        <p:nvPicPr>
          <p:cNvPr id="4" name="図 3"/>
          <p:cNvPicPr>
            <a:picLocks noChangeAspect="1"/>
          </p:cNvPicPr>
          <p:nvPr/>
        </p:nvPicPr>
        <p:blipFill>
          <a:blip r:embed="rId2"/>
          <a:stretch>
            <a:fillRect/>
          </a:stretch>
        </p:blipFill>
        <p:spPr>
          <a:xfrm>
            <a:off x="2115549" y="1930745"/>
            <a:ext cx="2560920" cy="2815497"/>
          </a:xfrm>
          <a:prstGeom prst="rect">
            <a:avLst/>
          </a:prstGeom>
        </p:spPr>
      </p:pic>
      <p:sp>
        <p:nvSpPr>
          <p:cNvPr id="5" name="テキスト ボックス 4"/>
          <p:cNvSpPr txBox="1"/>
          <p:nvPr/>
        </p:nvSpPr>
        <p:spPr>
          <a:xfrm>
            <a:off x="457200" y="3078645"/>
            <a:ext cx="1209328" cy="646331"/>
          </a:xfrm>
          <a:prstGeom prst="rect">
            <a:avLst/>
          </a:prstGeom>
          <a:noFill/>
        </p:spPr>
        <p:txBody>
          <a:bodyPr wrap="square" rtlCol="0">
            <a:spAutoFit/>
          </a:bodyPr>
          <a:lstStyle/>
          <a:p>
            <a:r>
              <a:rPr kumimoji="1" lang="en-US" altLang="ja-JP" dirty="0" smtClean="0"/>
              <a:t>0Ap’</a:t>
            </a:r>
          </a:p>
          <a:p>
            <a:r>
              <a:rPr lang="en-US" altLang="ja-JP" dirty="0" smtClean="0"/>
              <a:t>transcripts</a:t>
            </a:r>
            <a:endParaRPr kumimoji="1" lang="ja-JP" altLang="en-US" dirty="0"/>
          </a:p>
        </p:txBody>
      </p:sp>
      <p:sp>
        <p:nvSpPr>
          <p:cNvPr id="6" name="テキスト ボックス 5"/>
          <p:cNvSpPr txBox="1"/>
          <p:nvPr/>
        </p:nvSpPr>
        <p:spPr>
          <a:xfrm>
            <a:off x="457200" y="3776745"/>
            <a:ext cx="1209328" cy="646331"/>
          </a:xfrm>
          <a:prstGeom prst="rect">
            <a:avLst/>
          </a:prstGeom>
          <a:noFill/>
        </p:spPr>
        <p:txBody>
          <a:bodyPr wrap="square" rtlCol="0">
            <a:spAutoFit/>
          </a:bodyPr>
          <a:lstStyle/>
          <a:p>
            <a:r>
              <a:rPr lang="en-US" altLang="ja-JP" dirty="0" smtClean="0"/>
              <a:t>3</a:t>
            </a:r>
            <a:r>
              <a:rPr kumimoji="1" lang="en-US" altLang="ja-JP" dirty="0" smtClean="0"/>
              <a:t>Ap</a:t>
            </a:r>
          </a:p>
          <a:p>
            <a:r>
              <a:rPr lang="en-US" altLang="ja-JP" dirty="0" smtClean="0"/>
              <a:t>transcripts</a:t>
            </a:r>
            <a:endParaRPr kumimoji="1" lang="ja-JP" altLang="en-US" dirty="0"/>
          </a:p>
        </p:txBody>
      </p:sp>
      <p:sp>
        <p:nvSpPr>
          <p:cNvPr id="7" name="右矢印 6"/>
          <p:cNvSpPr/>
          <p:nvPr/>
        </p:nvSpPr>
        <p:spPr>
          <a:xfrm>
            <a:off x="1640867" y="3367454"/>
            <a:ext cx="359217" cy="1779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右矢印 7"/>
          <p:cNvSpPr/>
          <p:nvPr/>
        </p:nvSpPr>
        <p:spPr>
          <a:xfrm>
            <a:off x="1652148" y="4007318"/>
            <a:ext cx="359217" cy="1779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861544" y="1957557"/>
            <a:ext cx="1138540" cy="369332"/>
          </a:xfrm>
          <a:prstGeom prst="rect">
            <a:avLst/>
          </a:prstGeom>
          <a:noFill/>
        </p:spPr>
        <p:txBody>
          <a:bodyPr wrap="none" rtlCol="0">
            <a:spAutoFit/>
          </a:bodyPr>
          <a:lstStyle/>
          <a:p>
            <a:r>
              <a:rPr kumimoji="1" lang="en-US" altLang="ja-JP" dirty="0" smtClean="0"/>
              <a:t>Templates</a:t>
            </a:r>
            <a:endParaRPr kumimoji="1" lang="ja-JP" altLang="en-US" dirty="0"/>
          </a:p>
        </p:txBody>
      </p:sp>
      <p:sp>
        <p:nvSpPr>
          <p:cNvPr id="10" name="テキスト ボックス 9"/>
          <p:cNvSpPr txBox="1"/>
          <p:nvPr/>
        </p:nvSpPr>
        <p:spPr>
          <a:xfrm>
            <a:off x="339112" y="2445006"/>
            <a:ext cx="1810975" cy="369332"/>
          </a:xfrm>
          <a:prstGeom prst="rect">
            <a:avLst/>
          </a:prstGeom>
          <a:noFill/>
        </p:spPr>
        <p:txBody>
          <a:bodyPr wrap="none" rtlCol="0">
            <a:spAutoFit/>
          </a:bodyPr>
          <a:lstStyle/>
          <a:p>
            <a:r>
              <a:rPr kumimoji="1" lang="en-US" altLang="ja-JP" dirty="0" smtClean="0"/>
              <a:t>Temperature (°C)</a:t>
            </a:r>
            <a:endParaRPr kumimoji="1" lang="ja-JP" altLang="en-US" dirty="0"/>
          </a:p>
        </p:txBody>
      </p:sp>
      <p:graphicFrame>
        <p:nvGraphicFramePr>
          <p:cNvPr id="11" name="表 10"/>
          <p:cNvGraphicFramePr>
            <a:graphicFrameLocks noGrp="1"/>
          </p:cNvGraphicFramePr>
          <p:nvPr>
            <p:extLst>
              <p:ext uri="{D42A27DB-BD31-4B8C-83A1-F6EECF244321}">
                <p14:modId xmlns="" xmlns:p14="http://schemas.microsoft.com/office/powerpoint/2010/main" val="3800757879"/>
              </p:ext>
            </p:extLst>
          </p:nvPr>
        </p:nvGraphicFramePr>
        <p:xfrm>
          <a:off x="3048000" y="2554894"/>
          <a:ext cx="6096000" cy="1849120"/>
        </p:xfrm>
        <a:graphic>
          <a:graphicData uri="http://schemas.openxmlformats.org/drawingml/2006/table">
            <a:tbl>
              <a:tblPr firstRow="1" bandRow="1">
                <a:tableStyleId>{2D5ABB26-0587-4C30-8999-92F81FD0307C}</a:tableStyleId>
              </a:tblPr>
              <a:tblGrid>
                <a:gridCol w="3048000"/>
                <a:gridCol w="3048000"/>
              </a:tblGrid>
              <a:tr h="305484">
                <a:tc>
                  <a:txBody>
                    <a:bodyPr/>
                    <a:lstStyle/>
                    <a:p>
                      <a:endParaRPr kumimoji="1" lang="ja-JP" altLang="en-US" dirty="0"/>
                    </a:p>
                  </a:txBody>
                  <a:tcPr/>
                </a:tc>
                <a:tc>
                  <a:txBody>
                    <a:bodyPr/>
                    <a:lstStyle/>
                    <a:p>
                      <a:endParaRPr kumimoji="1" lang="ja-JP" altLang="en-US"/>
                    </a:p>
                  </a:txBody>
                  <a:tcPr/>
                </a:tc>
              </a:tr>
              <a:tr h="370840">
                <a:tc>
                  <a:txBody>
                    <a:bodyPr/>
                    <a:lstStyle/>
                    <a:p>
                      <a:endParaRPr kumimoji="1" lang="ja-JP" altLang="en-US"/>
                    </a:p>
                  </a:txBody>
                  <a:tcPr/>
                </a:tc>
                <a:tc>
                  <a:txBody>
                    <a:bodyPr/>
                    <a:lstStyle/>
                    <a:p>
                      <a:endParaRPr kumimoji="1" lang="ja-JP" altLang="en-US"/>
                    </a:p>
                  </a:txBody>
                  <a:tcPr/>
                </a:tc>
              </a:tr>
              <a:tr h="370840">
                <a:tc>
                  <a:txBody>
                    <a:bodyPr/>
                    <a:lstStyle/>
                    <a:p>
                      <a:endParaRPr kumimoji="1" lang="ja-JP" altLang="en-US"/>
                    </a:p>
                  </a:txBody>
                  <a:tcPr/>
                </a:tc>
                <a:tc>
                  <a:txBody>
                    <a:bodyPr/>
                    <a:lstStyle/>
                    <a:p>
                      <a:endParaRPr kumimoji="1" lang="ja-JP" altLang="en-US"/>
                    </a:p>
                  </a:txBody>
                  <a:tcPr/>
                </a:tc>
              </a:tr>
              <a:tr h="370840">
                <a:tc>
                  <a:txBody>
                    <a:bodyPr/>
                    <a:lstStyle/>
                    <a:p>
                      <a:endParaRPr kumimoji="1" lang="ja-JP" altLang="en-US"/>
                    </a:p>
                  </a:txBody>
                  <a:tcPr/>
                </a:tc>
                <a:tc>
                  <a:txBody>
                    <a:bodyPr/>
                    <a:lstStyle/>
                    <a:p>
                      <a:endParaRPr kumimoji="1" lang="ja-JP" altLang="en-US"/>
                    </a:p>
                  </a:txBody>
                  <a:tcPr/>
                </a:tc>
              </a:tr>
              <a:tr h="370840">
                <a:tc>
                  <a:txBody>
                    <a:bodyPr/>
                    <a:lstStyle/>
                    <a:p>
                      <a:endParaRPr kumimoji="1" lang="ja-JP" altLang="en-US"/>
                    </a:p>
                  </a:txBody>
                  <a:tcPr/>
                </a:tc>
                <a:tc>
                  <a:txBody>
                    <a:bodyPr/>
                    <a:lstStyle/>
                    <a:p>
                      <a:endParaRPr kumimoji="1" lang="ja-JP" altLang="en-US" dirty="0"/>
                    </a:p>
                  </a:txBody>
                  <a:tcPr/>
                </a:tc>
              </a:tr>
            </a:tbl>
          </a:graphicData>
        </a:graphic>
      </p:graphicFrame>
      <p:graphicFrame>
        <p:nvGraphicFramePr>
          <p:cNvPr id="12" name="表 11"/>
          <p:cNvGraphicFramePr>
            <a:graphicFrameLocks noGrp="1"/>
          </p:cNvGraphicFramePr>
          <p:nvPr>
            <p:extLst>
              <p:ext uri="{D42A27DB-BD31-4B8C-83A1-F6EECF244321}">
                <p14:modId xmlns="" xmlns:p14="http://schemas.microsoft.com/office/powerpoint/2010/main" val="116012563"/>
              </p:ext>
            </p:extLst>
          </p:nvPr>
        </p:nvGraphicFramePr>
        <p:xfrm>
          <a:off x="4832385" y="2491329"/>
          <a:ext cx="4083897" cy="1935992"/>
        </p:xfrm>
        <a:graphic>
          <a:graphicData uri="http://schemas.openxmlformats.org/drawingml/2006/table">
            <a:tbl>
              <a:tblPr firstRow="1" bandRow="1">
                <a:tableStyleId>{2D5ABB26-0587-4C30-8999-92F81FD0307C}</a:tableStyleId>
              </a:tblPr>
              <a:tblGrid>
                <a:gridCol w="1685087"/>
                <a:gridCol w="2398810"/>
              </a:tblGrid>
              <a:tr h="747272">
                <a:tc>
                  <a:txBody>
                    <a:bodyPr/>
                    <a:lstStyle/>
                    <a:p>
                      <a:pPr algn="ctr"/>
                      <a:r>
                        <a:rPr kumimoji="1" lang="en-US" altLang="ja-JP" sz="2000" dirty="0" smtClean="0"/>
                        <a:t>Temperature</a:t>
                      </a:r>
                      <a:endParaRPr kumimoji="1" lang="ja-JP" altLang="en-US" sz="2000" dirty="0"/>
                    </a:p>
                    <a:p>
                      <a:pPr algn="ctr"/>
                      <a:r>
                        <a:rPr kumimoji="1" lang="en-US" altLang="ja-JP" sz="2000" dirty="0" smtClean="0"/>
                        <a:t> (°C)</a:t>
                      </a:r>
                      <a:endParaRPr kumimoji="1" lang="ja-JP" altLang="en-US" sz="2000" b="0" dirty="0"/>
                    </a:p>
                  </a:txBody>
                  <a:tcPr>
                    <a:lnL w="28575" cap="flat" cmpd="sng" algn="ctr">
                      <a:solidFill>
                        <a:prstClr val="white"/>
                      </a:solidFill>
                      <a:prstDash val="solid"/>
                      <a:round/>
                      <a:headEnd type="none" w="med" len="med"/>
                      <a:tailEnd type="none" w="med" len="med"/>
                    </a:lnL>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tc>
                  <a:txBody>
                    <a:bodyPr/>
                    <a:lstStyle/>
                    <a:p>
                      <a:pPr algn="ctr"/>
                      <a:r>
                        <a:rPr kumimoji="1" lang="en-US" altLang="ja-JP" sz="2000" dirty="0" smtClean="0"/>
                        <a:t>Ratio</a:t>
                      </a:r>
                      <a:r>
                        <a:rPr kumimoji="1" lang="en-US" altLang="ja-JP" sz="2000" baseline="0" dirty="0" smtClean="0"/>
                        <a:t> of mRNA levels</a:t>
                      </a:r>
                      <a:endParaRPr kumimoji="1" lang="ja-JP" altLang="en-US" sz="2000" dirty="0"/>
                    </a:p>
                    <a:p>
                      <a:pPr algn="ctr"/>
                      <a:r>
                        <a:rPr kumimoji="1" lang="en-US" altLang="ja-JP" sz="2000" dirty="0" smtClean="0"/>
                        <a:t>(3Ap/0Ap’)</a:t>
                      </a:r>
                      <a:endParaRPr kumimoji="1" lang="ja-JP" altLang="en-US" sz="2000" b="0" dirty="0"/>
                    </a:p>
                  </a:txBody>
                  <a:tcPr>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tr>
              <a:tr h="373636">
                <a:tc>
                  <a:txBody>
                    <a:bodyPr/>
                    <a:lstStyle/>
                    <a:p>
                      <a:pPr algn="ctr"/>
                      <a:r>
                        <a:rPr kumimoji="1" lang="en-US" altLang="ja-JP" sz="2000" dirty="0" smtClean="0"/>
                        <a:t>25</a:t>
                      </a:r>
                      <a:endParaRPr kumimoji="1" lang="ja-JP" altLang="en-US" sz="2000" dirty="0"/>
                    </a:p>
                  </a:txBody>
                  <a:tcPr>
                    <a:lnL w="28575" cap="flat" cmpd="sng" algn="ctr">
                      <a:solidFill>
                        <a:prstClr val="white"/>
                      </a:solidFill>
                      <a:prstDash val="solid"/>
                      <a:round/>
                      <a:headEnd type="none" w="med" len="med"/>
                      <a:tailEnd type="none" w="med" len="med"/>
                    </a:lnL>
                    <a:lnT w="28575" cap="flat" cmpd="sng" algn="ctr">
                      <a:solidFill>
                        <a:prstClr val="white"/>
                      </a:solidFill>
                      <a:prstDash val="solid"/>
                      <a:round/>
                      <a:headEnd type="none" w="med" len="med"/>
                      <a:tailEnd type="none" w="med" len="med"/>
                    </a:lnT>
                  </a:tcPr>
                </a:tc>
                <a:tc>
                  <a:txBody>
                    <a:bodyPr/>
                    <a:lstStyle/>
                    <a:p>
                      <a:pPr algn="ctr"/>
                      <a:r>
                        <a:rPr kumimoji="1" lang="en-US" altLang="ja-JP" sz="2000" dirty="0" smtClean="0"/>
                        <a:t>30.8 ± 4.3</a:t>
                      </a:r>
                      <a:endParaRPr kumimoji="1" lang="ja-JP" altLang="en-US" sz="2000" dirty="0"/>
                    </a:p>
                  </a:txBody>
                  <a:tcPr>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tcPr>
                </a:tc>
              </a:tr>
              <a:tr h="373636">
                <a:tc>
                  <a:txBody>
                    <a:bodyPr/>
                    <a:lstStyle/>
                    <a:p>
                      <a:pPr algn="ctr"/>
                      <a:r>
                        <a:rPr kumimoji="1" lang="en-US" altLang="ja-JP" sz="2000" dirty="0" smtClean="0"/>
                        <a:t>37</a:t>
                      </a:r>
                      <a:endParaRPr kumimoji="1" lang="ja-JP" altLang="en-US" sz="2000" dirty="0"/>
                    </a:p>
                  </a:txBody>
                  <a:tcPr>
                    <a:lnL w="28575" cap="flat" cmpd="sng" algn="ctr">
                      <a:solidFill>
                        <a:prstClr val="white"/>
                      </a:solidFill>
                      <a:prstDash val="solid"/>
                      <a:round/>
                      <a:headEnd type="none" w="med" len="med"/>
                      <a:tailEnd type="none" w="med" len="med"/>
                    </a:lnL>
                  </a:tcPr>
                </a:tc>
                <a:tc>
                  <a:txBody>
                    <a:bodyPr/>
                    <a:lstStyle/>
                    <a:p>
                      <a:pPr algn="ctr"/>
                      <a:r>
                        <a:rPr kumimoji="1" lang="en-US" altLang="ja-JP" sz="2000" dirty="0" smtClean="0"/>
                        <a:t>4.6 ± 0.8</a:t>
                      </a:r>
                      <a:endParaRPr kumimoji="1" lang="ja-JP" altLang="en-US" sz="2000" dirty="0"/>
                    </a:p>
                  </a:txBody>
                  <a:tcPr>
                    <a:lnR w="28575" cap="flat" cmpd="sng" algn="ctr">
                      <a:solidFill>
                        <a:prstClr val="white"/>
                      </a:solidFill>
                      <a:prstDash val="solid"/>
                      <a:round/>
                      <a:headEnd type="none" w="med" len="med"/>
                      <a:tailEnd type="none" w="med" len="med"/>
                    </a:lnR>
                  </a:tcPr>
                </a:tc>
              </a:tr>
              <a:tr h="373636">
                <a:tc>
                  <a:txBody>
                    <a:bodyPr/>
                    <a:lstStyle/>
                    <a:p>
                      <a:pPr algn="ctr"/>
                      <a:r>
                        <a:rPr kumimoji="1" lang="en-US" altLang="ja-JP" sz="2000" dirty="0" smtClean="0"/>
                        <a:t>45</a:t>
                      </a:r>
                      <a:endParaRPr kumimoji="1" lang="ja-JP" altLang="en-US" sz="2000" dirty="0"/>
                    </a:p>
                  </a:txBody>
                  <a:tcPr>
                    <a:lnL w="28575" cap="flat" cmpd="sng" algn="ctr">
                      <a:solidFill>
                        <a:prstClr val="white"/>
                      </a:solidFill>
                      <a:prstDash val="solid"/>
                      <a:round/>
                      <a:headEnd type="none" w="med" len="med"/>
                      <a:tailEnd type="none" w="med" len="med"/>
                    </a:lnL>
                    <a:lnB w="28575" cap="flat" cmpd="sng" algn="ctr">
                      <a:solidFill>
                        <a:prstClr val="white"/>
                      </a:solidFill>
                      <a:prstDash val="solid"/>
                      <a:round/>
                      <a:headEnd type="none" w="med" len="med"/>
                      <a:tailEnd type="none" w="med" len="med"/>
                    </a:lnB>
                  </a:tcPr>
                </a:tc>
                <a:tc>
                  <a:txBody>
                    <a:bodyPr/>
                    <a:lstStyle/>
                    <a:p>
                      <a:pPr algn="ctr"/>
                      <a:r>
                        <a:rPr kumimoji="1" lang="en-US" altLang="ja-JP" sz="2000" dirty="0" smtClean="0"/>
                        <a:t>1.9 ± 0.2</a:t>
                      </a:r>
                      <a:endParaRPr kumimoji="1" lang="ja-JP" altLang="en-US" sz="2000" dirty="0"/>
                    </a:p>
                  </a:txBody>
                  <a:tcPr>
                    <a:lnR w="28575" cap="flat" cmpd="sng" algn="ctr">
                      <a:solidFill>
                        <a:prstClr val="white"/>
                      </a:solidFill>
                      <a:prstDash val="solid"/>
                      <a:round/>
                      <a:headEnd type="none" w="med" len="med"/>
                      <a:tailEnd type="none" w="med" len="med"/>
                    </a:lnR>
                    <a:lnB w="28575" cap="flat" cmpd="sng" algn="ctr">
                      <a:solidFill>
                        <a:prstClr val="white"/>
                      </a:solidFill>
                      <a:prstDash val="solid"/>
                      <a:round/>
                      <a:headEnd type="none" w="med" len="med"/>
                      <a:tailEnd type="none" w="med" len="med"/>
                    </a:lnB>
                  </a:tcPr>
                </a:tc>
              </a:tr>
            </a:tbl>
          </a:graphicData>
        </a:graphic>
      </p:graphicFrame>
      <p:sp>
        <p:nvSpPr>
          <p:cNvPr id="13" name="テキスト ボックス 12"/>
          <p:cNvSpPr txBox="1"/>
          <p:nvPr/>
        </p:nvSpPr>
        <p:spPr>
          <a:xfrm>
            <a:off x="703247" y="6269938"/>
            <a:ext cx="4689505" cy="369332"/>
          </a:xfrm>
          <a:prstGeom prst="rect">
            <a:avLst/>
          </a:prstGeom>
          <a:noFill/>
        </p:spPr>
        <p:txBody>
          <a:bodyPr wrap="none" rtlCol="0">
            <a:spAutoFit/>
          </a:bodyPr>
          <a:lstStyle/>
          <a:p>
            <a:r>
              <a:rPr kumimoji="1" lang="en-US" altLang="ja-JP" dirty="0" smtClean="0"/>
              <a:t>[ Katayama, </a:t>
            </a:r>
            <a:r>
              <a:rPr kumimoji="1" lang="en-US" altLang="ja-JP" i="1" dirty="0" smtClean="0"/>
              <a:t>et al</a:t>
            </a:r>
            <a:r>
              <a:rPr kumimoji="1" lang="en-US" altLang="ja-JP" dirty="0" smtClean="0"/>
              <a:t>. </a:t>
            </a:r>
            <a:r>
              <a:rPr kumimoji="1" lang="en-US" altLang="ja-JP" i="1" dirty="0" smtClean="0"/>
              <a:t>EMBO J</a:t>
            </a:r>
            <a:r>
              <a:rPr kumimoji="1" lang="en-US" altLang="ja-JP" dirty="0" smtClean="0"/>
              <a:t> </a:t>
            </a:r>
            <a:r>
              <a:rPr kumimoji="1" lang="en-US" altLang="ja-JP" b="1" dirty="0" smtClean="0"/>
              <a:t>18</a:t>
            </a:r>
            <a:r>
              <a:rPr kumimoji="1" lang="en-US" altLang="ja-JP" dirty="0" smtClean="0"/>
              <a:t>:3442-3450, 1999 ]</a:t>
            </a:r>
            <a:endParaRPr kumimoji="1" lang="ja-JP"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b="1" dirty="0" smtClean="0">
                <a:solidFill>
                  <a:srgbClr val="FFD226"/>
                </a:solidFill>
                <a:latin typeface="Helvetica"/>
                <a:cs typeface="Helvetica"/>
              </a:rPr>
              <a:t>Phased A-tracts can bend </a:t>
            </a:r>
            <a:endParaRPr lang="ja-JP" altLang="en-US" sz="3600" b="1" dirty="0">
              <a:solidFill>
                <a:srgbClr val="FFD226"/>
              </a:solidFill>
              <a:latin typeface="Helvetica"/>
              <a:cs typeface="Helvetica"/>
            </a:endParaRPr>
          </a:p>
        </p:txBody>
      </p:sp>
      <p:sp>
        <p:nvSpPr>
          <p:cNvPr id="24" name="コンテンツ プレースホルダ 23"/>
          <p:cNvSpPr>
            <a:spLocks noGrp="1"/>
          </p:cNvSpPr>
          <p:nvPr>
            <p:ph idx="1"/>
          </p:nvPr>
        </p:nvSpPr>
        <p:spPr>
          <a:xfrm>
            <a:off x="235178" y="5385276"/>
            <a:ext cx="8725090" cy="1138342"/>
          </a:xfrm>
        </p:spPr>
        <p:txBody>
          <a:bodyPr>
            <a:normAutofit/>
          </a:bodyPr>
          <a:lstStyle/>
          <a:p>
            <a:r>
              <a:rPr lang="en-US" altLang="ja-JP" sz="2800" dirty="0" smtClean="0"/>
              <a:t>The 3 phased A-tracts can bend at lower temperatures. </a:t>
            </a:r>
            <a:endParaRPr lang="ja-JP" altLang="en-US" sz="2800" dirty="0"/>
          </a:p>
        </p:txBody>
      </p:sp>
      <p:pic>
        <p:nvPicPr>
          <p:cNvPr id="17" name="図 16"/>
          <p:cNvPicPr>
            <a:picLocks noChangeAspect="1"/>
          </p:cNvPicPr>
          <p:nvPr/>
        </p:nvPicPr>
        <p:blipFill>
          <a:blip r:embed="rId2"/>
          <a:stretch>
            <a:fillRect/>
          </a:stretch>
        </p:blipFill>
        <p:spPr>
          <a:xfrm>
            <a:off x="986615" y="1784860"/>
            <a:ext cx="2133600" cy="3276600"/>
          </a:xfrm>
          <a:prstGeom prst="rect">
            <a:avLst/>
          </a:prstGeom>
        </p:spPr>
      </p:pic>
      <p:sp>
        <p:nvSpPr>
          <p:cNvPr id="18" name="テキスト ボックス 17"/>
          <p:cNvSpPr txBox="1"/>
          <p:nvPr/>
        </p:nvSpPr>
        <p:spPr>
          <a:xfrm>
            <a:off x="1244428" y="1818855"/>
            <a:ext cx="1216299" cy="307777"/>
          </a:xfrm>
          <a:prstGeom prst="rect">
            <a:avLst/>
          </a:prstGeom>
          <a:noFill/>
        </p:spPr>
        <p:txBody>
          <a:bodyPr wrap="none" rtlCol="0">
            <a:spAutoFit/>
          </a:bodyPr>
          <a:lstStyle/>
          <a:p>
            <a:r>
              <a:rPr kumimoji="1" lang="en-US" altLang="ja-JP" sz="1400" dirty="0" smtClean="0">
                <a:solidFill>
                  <a:schemeClr val="bg1"/>
                </a:solidFill>
              </a:rPr>
              <a:t>Bendin</a:t>
            </a:r>
            <a:r>
              <a:rPr lang="en-US" altLang="ja-JP" sz="1400" dirty="0" smtClean="0">
                <a:solidFill>
                  <a:schemeClr val="bg1"/>
                </a:solidFill>
              </a:rPr>
              <a:t>g angle</a:t>
            </a:r>
            <a:endParaRPr kumimoji="1" lang="ja-JP" altLang="en-US" sz="1400" dirty="0">
              <a:solidFill>
                <a:schemeClr val="bg1"/>
              </a:solidFill>
            </a:endParaRPr>
          </a:p>
        </p:txBody>
      </p:sp>
      <p:sp>
        <p:nvSpPr>
          <p:cNvPr id="20" name="テキスト ボックス 19"/>
          <p:cNvSpPr txBox="1"/>
          <p:nvPr/>
        </p:nvSpPr>
        <p:spPr>
          <a:xfrm>
            <a:off x="2219336" y="3309632"/>
            <a:ext cx="900879" cy="523220"/>
          </a:xfrm>
          <a:prstGeom prst="rect">
            <a:avLst/>
          </a:prstGeom>
          <a:solidFill>
            <a:schemeClr val="tx1"/>
          </a:solidFill>
        </p:spPr>
        <p:txBody>
          <a:bodyPr wrap="square" rtlCol="0">
            <a:spAutoFit/>
          </a:bodyPr>
          <a:lstStyle/>
          <a:p>
            <a:r>
              <a:rPr lang="en-US" altLang="ja-JP" sz="1400" dirty="0" smtClean="0">
                <a:solidFill>
                  <a:srgbClr val="FF0000"/>
                </a:solidFill>
              </a:rPr>
              <a:t>3 phased</a:t>
            </a:r>
          </a:p>
          <a:p>
            <a:r>
              <a:rPr lang="en-US" altLang="ja-JP" sz="1400" dirty="0" smtClean="0">
                <a:solidFill>
                  <a:srgbClr val="FF0000"/>
                </a:solidFill>
              </a:rPr>
              <a:t> A-tracts</a:t>
            </a:r>
            <a:endParaRPr kumimoji="1" lang="ja-JP" altLang="en-US" sz="1400" dirty="0">
              <a:solidFill>
                <a:srgbClr val="FF0000"/>
              </a:solidFill>
            </a:endParaRPr>
          </a:p>
        </p:txBody>
      </p:sp>
      <p:graphicFrame>
        <p:nvGraphicFramePr>
          <p:cNvPr id="21" name="表 20"/>
          <p:cNvGraphicFramePr>
            <a:graphicFrameLocks noGrp="1"/>
          </p:cNvGraphicFramePr>
          <p:nvPr>
            <p:extLst>
              <p:ext uri="{D42A27DB-BD31-4B8C-83A1-F6EECF244321}">
                <p14:modId xmlns="" xmlns:p14="http://schemas.microsoft.com/office/powerpoint/2010/main" val="3885755981"/>
              </p:ext>
            </p:extLst>
          </p:nvPr>
        </p:nvGraphicFramePr>
        <p:xfrm>
          <a:off x="3890074" y="2462049"/>
          <a:ext cx="4796725" cy="2286000"/>
        </p:xfrm>
        <a:graphic>
          <a:graphicData uri="http://schemas.openxmlformats.org/drawingml/2006/table">
            <a:tbl>
              <a:tblPr firstRow="1" bandRow="1">
                <a:tableStyleId>{2D5ABB26-0587-4C30-8999-92F81FD0307C}</a:tableStyleId>
              </a:tblPr>
              <a:tblGrid>
                <a:gridCol w="1601324"/>
                <a:gridCol w="1500507"/>
                <a:gridCol w="1694894"/>
              </a:tblGrid>
              <a:tr h="257680">
                <a:tc>
                  <a:txBody>
                    <a:bodyPr/>
                    <a:lstStyle/>
                    <a:p>
                      <a:r>
                        <a:rPr kumimoji="1" lang="en-US" altLang="ja-JP" sz="2000" dirty="0" smtClean="0"/>
                        <a:t>Temperature</a:t>
                      </a:r>
                      <a:endParaRPr kumimoji="1" lang="ja-JP" altLang="en-US" sz="2000" dirty="0"/>
                    </a:p>
                  </a:txBody>
                  <a:tcPr>
                    <a:lnL w="28575"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2000" dirty="0" smtClean="0"/>
                        <a:t>Bending centre</a:t>
                      </a:r>
                      <a:endParaRPr kumimoji="1" lang="ja-JP" alt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2000" dirty="0" smtClean="0"/>
                        <a:t>Bending angle</a:t>
                      </a:r>
                      <a:endParaRPr kumimoji="1" lang="ja-JP" altLang="en-US" sz="2000" dirty="0"/>
                    </a:p>
                  </a:txBody>
                  <a:tcPr>
                    <a:lnL w="12700" cap="flat" cmpd="sng" algn="ctr">
                      <a:no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kumimoji="1" lang="en-US" altLang="ja-JP" sz="2000" dirty="0" smtClean="0"/>
                        <a:t>(°C)</a:t>
                      </a:r>
                      <a:endParaRPr kumimoji="1" lang="ja-JP" altLang="en-US" sz="2000" dirty="0"/>
                    </a:p>
                  </a:txBody>
                  <a:tcPr>
                    <a:lnL w="28575"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2000" dirty="0" smtClean="0"/>
                        <a:t>(bp)</a:t>
                      </a:r>
                      <a:endParaRPr kumimoji="1" lang="ja-JP" alt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2000" dirty="0" smtClean="0"/>
                        <a:t>(°)</a:t>
                      </a:r>
                      <a:endParaRPr kumimoji="1" lang="ja-JP" altLang="en-US" sz="2000" dirty="0"/>
                    </a:p>
                  </a:txBody>
                  <a:tcPr>
                    <a:lnL w="12700" cap="flat" cmpd="sng" algn="ctr">
                      <a:noFill/>
                      <a:prstDash val="solid"/>
                      <a:round/>
                      <a:headEnd type="none" w="med" len="med"/>
                      <a:tailEnd type="none" w="med" len="med"/>
                    </a:lnL>
                    <a:lnR w="28575"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kumimoji="1" lang="en-US" altLang="ja-JP" sz="2000" dirty="0" smtClean="0"/>
                        <a:t>15</a:t>
                      </a:r>
                      <a:endParaRPr kumimoji="1" lang="ja-JP" altLang="en-US" sz="2000" dirty="0"/>
                    </a:p>
                  </a:txBody>
                  <a:tcPr>
                    <a:lnL w="28575"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2000" dirty="0" smtClean="0"/>
                        <a:t>-17 ± 2</a:t>
                      </a:r>
                      <a:endParaRPr kumimoji="1" lang="ja-JP" alt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2000" dirty="0" smtClean="0"/>
                        <a:t>46.6 ± 1.3</a:t>
                      </a:r>
                      <a:endParaRPr kumimoji="1" lang="ja-JP" altLang="en-US" sz="2000" dirty="0"/>
                    </a:p>
                  </a:txBody>
                  <a:tcPr>
                    <a:lnL w="12700" cap="flat" cmpd="sng" algn="ctr">
                      <a:no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kumimoji="1" lang="en-US" altLang="ja-JP" sz="2000" dirty="0" smtClean="0"/>
                        <a:t>25</a:t>
                      </a:r>
                      <a:endParaRPr kumimoji="1" lang="ja-JP" altLang="en-US" sz="2000" dirty="0"/>
                    </a:p>
                  </a:txBody>
                  <a:tcPr>
                    <a:lnL w="28575"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2000" dirty="0" smtClean="0"/>
                        <a:t>-25 ± 1.3</a:t>
                      </a:r>
                      <a:endParaRPr kumimoji="1" lang="ja-JP" alt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2000" dirty="0" smtClean="0"/>
                        <a:t>40.3 ± 0.8</a:t>
                      </a:r>
                      <a:endParaRPr kumimoji="1" lang="ja-JP" altLang="en-US" sz="2000" dirty="0"/>
                    </a:p>
                  </a:txBody>
                  <a:tcPr>
                    <a:lnL w="12700" cap="flat" cmpd="sng" algn="ctr">
                      <a:noFill/>
                      <a:prstDash val="solid"/>
                      <a:round/>
                      <a:headEnd type="none" w="med" len="med"/>
                      <a:tailEnd type="none" w="med" len="med"/>
                    </a:lnL>
                    <a:lnR w="28575"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kumimoji="1" lang="en-US" altLang="ja-JP" sz="2000" dirty="0" smtClean="0"/>
                        <a:t>37</a:t>
                      </a:r>
                      <a:endParaRPr kumimoji="1" lang="ja-JP" altLang="en-US" sz="2000" dirty="0"/>
                    </a:p>
                  </a:txBody>
                  <a:tcPr>
                    <a:lnL w="28575"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2000" dirty="0" smtClean="0"/>
                        <a:t>-29 ± 5.2</a:t>
                      </a:r>
                      <a:endParaRPr kumimoji="1" lang="ja-JP" alt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2000" dirty="0" smtClean="0"/>
                        <a:t>35.9 ± 0.6</a:t>
                      </a:r>
                      <a:endParaRPr kumimoji="1" lang="ja-JP" altLang="en-US" sz="2000" dirty="0"/>
                    </a:p>
                  </a:txBody>
                  <a:tcPr>
                    <a:lnL w="12700" cap="flat" cmpd="sng" algn="ctr">
                      <a:noFill/>
                      <a:prstDash val="solid"/>
                      <a:round/>
                      <a:headEnd type="none" w="med" len="med"/>
                      <a:tailEnd type="none" w="med" len="med"/>
                    </a:lnL>
                    <a:lnR w="28575"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2" name="テキスト ボックス 21"/>
          <p:cNvSpPr txBox="1"/>
          <p:nvPr/>
        </p:nvSpPr>
        <p:spPr>
          <a:xfrm>
            <a:off x="3989469" y="1926577"/>
            <a:ext cx="4249280" cy="400110"/>
          </a:xfrm>
          <a:prstGeom prst="rect">
            <a:avLst/>
          </a:prstGeom>
          <a:noFill/>
        </p:spPr>
        <p:txBody>
          <a:bodyPr wrap="none" rtlCol="0">
            <a:spAutoFit/>
          </a:bodyPr>
          <a:lstStyle/>
          <a:p>
            <a:r>
              <a:rPr lang="en-US" altLang="ja-JP" sz="2000" dirty="0" smtClean="0"/>
              <a:t>The bending angle of 3 phased A-tracts</a:t>
            </a:r>
            <a:endParaRPr kumimoji="1" lang="ja-JP" altLang="en-US" sz="2000" dirty="0"/>
          </a:p>
        </p:txBody>
      </p:sp>
      <p:sp>
        <p:nvSpPr>
          <p:cNvPr id="3" name="テキスト ボックス 2"/>
          <p:cNvSpPr txBox="1"/>
          <p:nvPr/>
        </p:nvSpPr>
        <p:spPr>
          <a:xfrm>
            <a:off x="1140611" y="6059356"/>
            <a:ext cx="3590233" cy="646331"/>
          </a:xfrm>
          <a:prstGeom prst="rect">
            <a:avLst/>
          </a:prstGeom>
          <a:noFill/>
        </p:spPr>
        <p:txBody>
          <a:bodyPr wrap="none" rtlCol="0">
            <a:spAutoFit/>
          </a:bodyPr>
          <a:lstStyle/>
          <a:p>
            <a:r>
              <a:rPr lang="en-US" altLang="ja-JP" dirty="0"/>
              <a:t>[ Katayama, </a:t>
            </a:r>
            <a:r>
              <a:rPr lang="en-US" altLang="ja-JP" i="1" dirty="0"/>
              <a:t>et al</a:t>
            </a:r>
            <a:r>
              <a:rPr lang="en-US" altLang="ja-JP" dirty="0"/>
              <a:t>. </a:t>
            </a:r>
            <a:r>
              <a:rPr lang="en-US" altLang="ja-JP" dirty="0" smtClean="0"/>
              <a:t>Unpublished data]</a:t>
            </a:r>
            <a:endParaRPr lang="ja-JP" altLang="en-US" dirty="0"/>
          </a:p>
          <a:p>
            <a:endParaRPr kumimoji="1" lang="ja-JP"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b="1" dirty="0" smtClean="0">
                <a:solidFill>
                  <a:srgbClr val="FFD226"/>
                </a:solidFill>
                <a:latin typeface="Helvetica"/>
                <a:cs typeface="Helvetica"/>
              </a:rPr>
              <a:t>Hydroxyl radical </a:t>
            </a:r>
            <a:r>
              <a:rPr lang="en-US" altLang="ja-JP" sz="4000" b="1" dirty="0" err="1" smtClean="0">
                <a:solidFill>
                  <a:srgbClr val="FFD226"/>
                </a:solidFill>
                <a:latin typeface="Helvetica"/>
                <a:cs typeface="Helvetica"/>
              </a:rPr>
              <a:t>footprinting</a:t>
            </a:r>
            <a:endParaRPr lang="ja-JP" altLang="en-US" sz="4000" b="1" dirty="0">
              <a:solidFill>
                <a:srgbClr val="FFD226"/>
              </a:solidFill>
              <a:latin typeface="Helvetica"/>
              <a:cs typeface="Helvetica"/>
            </a:endParaRPr>
          </a:p>
        </p:txBody>
      </p:sp>
      <p:sp>
        <p:nvSpPr>
          <p:cNvPr id="3" name="コンテンツ プレースホルダ 2"/>
          <p:cNvSpPr>
            <a:spLocks noGrp="1"/>
          </p:cNvSpPr>
          <p:nvPr>
            <p:ph idx="1"/>
          </p:nvPr>
        </p:nvSpPr>
        <p:spPr>
          <a:xfrm>
            <a:off x="457200" y="5414357"/>
            <a:ext cx="8229600" cy="1032154"/>
          </a:xfrm>
        </p:spPr>
        <p:txBody>
          <a:bodyPr>
            <a:normAutofit/>
          </a:bodyPr>
          <a:lstStyle/>
          <a:p>
            <a:r>
              <a:rPr lang="en-US" altLang="ja-JP" sz="2800" dirty="0" smtClean="0"/>
              <a:t>3 phased A-tracts extended the contact region with RNA polymerase.</a:t>
            </a:r>
            <a:r>
              <a:rPr lang="ja-JP" altLang="en-US" sz="2800" dirty="0" smtClean="0"/>
              <a:t>　</a:t>
            </a:r>
            <a:endParaRPr lang="ja-JP" altLang="en-US" sz="2800" dirty="0"/>
          </a:p>
        </p:txBody>
      </p:sp>
      <p:pic>
        <p:nvPicPr>
          <p:cNvPr id="4" name="図 3"/>
          <p:cNvPicPr>
            <a:picLocks noChangeAspect="1"/>
          </p:cNvPicPr>
          <p:nvPr/>
        </p:nvPicPr>
        <p:blipFill>
          <a:blip r:embed="rId2"/>
          <a:stretch>
            <a:fillRect/>
          </a:stretch>
        </p:blipFill>
        <p:spPr>
          <a:xfrm>
            <a:off x="600434" y="2392562"/>
            <a:ext cx="6457557" cy="2623061"/>
          </a:xfrm>
          <a:prstGeom prst="rect">
            <a:avLst/>
          </a:prstGeom>
        </p:spPr>
      </p:pic>
      <p:sp>
        <p:nvSpPr>
          <p:cNvPr id="6" name="テキスト ボックス 5"/>
          <p:cNvSpPr txBox="1"/>
          <p:nvPr/>
        </p:nvSpPr>
        <p:spPr>
          <a:xfrm>
            <a:off x="7326394" y="2855495"/>
            <a:ext cx="1069524" cy="400110"/>
          </a:xfrm>
          <a:prstGeom prst="rect">
            <a:avLst/>
          </a:prstGeom>
          <a:noFill/>
        </p:spPr>
        <p:txBody>
          <a:bodyPr wrap="none" rtlCol="0">
            <a:spAutoFit/>
          </a:bodyPr>
          <a:lstStyle/>
          <a:p>
            <a:r>
              <a:rPr lang="en-US" altLang="ja-JP" sz="2000" dirty="0" smtClean="0"/>
              <a:t>-64 to -1 </a:t>
            </a:r>
            <a:endParaRPr kumimoji="1" lang="ja-JP" altLang="en-US" sz="2000" dirty="0"/>
          </a:p>
        </p:txBody>
      </p:sp>
      <p:sp>
        <p:nvSpPr>
          <p:cNvPr id="7" name="テキスト ボックス 6"/>
          <p:cNvSpPr txBox="1"/>
          <p:nvPr/>
        </p:nvSpPr>
        <p:spPr>
          <a:xfrm>
            <a:off x="7339223" y="4027896"/>
            <a:ext cx="1069524" cy="400110"/>
          </a:xfrm>
          <a:prstGeom prst="rect">
            <a:avLst/>
          </a:prstGeom>
          <a:noFill/>
        </p:spPr>
        <p:txBody>
          <a:bodyPr wrap="none" rtlCol="0">
            <a:spAutoFit/>
          </a:bodyPr>
          <a:lstStyle/>
          <a:p>
            <a:r>
              <a:rPr lang="en-US" altLang="ja-JP" sz="2000" dirty="0" smtClean="0"/>
              <a:t>-54 to -1 </a:t>
            </a:r>
            <a:endParaRPr kumimoji="1" lang="ja-JP" altLang="en-US" sz="2000" dirty="0"/>
          </a:p>
        </p:txBody>
      </p:sp>
      <p:sp>
        <p:nvSpPr>
          <p:cNvPr id="8" name="テキスト ボックス 7"/>
          <p:cNvSpPr txBox="1"/>
          <p:nvPr/>
        </p:nvSpPr>
        <p:spPr>
          <a:xfrm>
            <a:off x="6940584" y="1867763"/>
            <a:ext cx="1936698" cy="707886"/>
          </a:xfrm>
          <a:prstGeom prst="rect">
            <a:avLst/>
          </a:prstGeom>
          <a:noFill/>
        </p:spPr>
        <p:txBody>
          <a:bodyPr wrap="none" rtlCol="0">
            <a:spAutoFit/>
          </a:bodyPr>
          <a:lstStyle/>
          <a:p>
            <a:pPr algn="ctr"/>
            <a:r>
              <a:rPr kumimoji="1" lang="en-US" altLang="ja-JP" sz="2000" dirty="0" smtClean="0"/>
              <a:t>Protected region</a:t>
            </a:r>
          </a:p>
          <a:p>
            <a:pPr algn="ctr"/>
            <a:r>
              <a:rPr lang="en-US" altLang="ja-JP" sz="2000" dirty="0" smtClean="0"/>
              <a:t>(bp)</a:t>
            </a:r>
            <a:endParaRPr kumimoji="1" lang="ja-JP" altLang="en-US"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noAutofit/>
          </a:bodyPr>
          <a:lstStyle/>
          <a:p>
            <a:r>
              <a:rPr lang="en-US" altLang="ja-JP" sz="3600" b="1" dirty="0" smtClean="0">
                <a:solidFill>
                  <a:srgbClr val="FFD226"/>
                </a:solidFill>
                <a:latin typeface="Helvetica"/>
                <a:cs typeface="Helvetica"/>
              </a:rPr>
              <a:t>Scheme of contact of RNA polymerase with the phased A-tracts</a:t>
            </a:r>
            <a:endParaRPr kumimoji="1" lang="ja-JP" altLang="en-US" sz="3600" b="1" dirty="0">
              <a:solidFill>
                <a:srgbClr val="FFD226"/>
              </a:solidFill>
              <a:latin typeface="Helvetica"/>
              <a:cs typeface="Helvetica"/>
            </a:endParaRPr>
          </a:p>
        </p:txBody>
      </p:sp>
      <p:pic>
        <p:nvPicPr>
          <p:cNvPr id="5" name="図 4"/>
          <p:cNvPicPr>
            <a:picLocks noChangeAspect="1"/>
          </p:cNvPicPr>
          <p:nvPr/>
        </p:nvPicPr>
        <p:blipFill>
          <a:blip r:embed="rId2"/>
          <a:stretch>
            <a:fillRect/>
          </a:stretch>
        </p:blipFill>
        <p:spPr>
          <a:xfrm rot="5400000">
            <a:off x="1883470" y="1304625"/>
            <a:ext cx="3852351" cy="4585973"/>
          </a:xfrm>
          <a:prstGeom prst="rect">
            <a:avLst/>
          </a:prstGeom>
        </p:spPr>
      </p:pic>
      <p:sp>
        <p:nvSpPr>
          <p:cNvPr id="6" name="円/楕円 5"/>
          <p:cNvSpPr/>
          <p:nvPr/>
        </p:nvSpPr>
        <p:spPr>
          <a:xfrm>
            <a:off x="2321348" y="3282552"/>
            <a:ext cx="799604" cy="740770"/>
          </a:xfrm>
          <a:prstGeom prst="ellipse">
            <a:avLst/>
          </a:prstGeom>
          <a:solidFill>
            <a:srgbClr val="FF33B5"/>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9" name="円/楕円 8"/>
          <p:cNvSpPr/>
          <p:nvPr/>
        </p:nvSpPr>
        <p:spPr>
          <a:xfrm>
            <a:off x="2998696" y="3088539"/>
            <a:ext cx="1820016" cy="76428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3015122" y="4023322"/>
            <a:ext cx="1090563" cy="536160"/>
          </a:xfrm>
          <a:prstGeom prst="ellipse">
            <a:avLst/>
          </a:prstGeom>
          <a:solidFill>
            <a:srgbClr val="27FF3F"/>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3069249" y="3470683"/>
            <a:ext cx="1792017" cy="752529"/>
          </a:xfrm>
          <a:prstGeom prst="ellipse">
            <a:avLst/>
          </a:prstGeom>
          <a:solidFill>
            <a:schemeClr val="accent1">
              <a:lumMod val="75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2519688" y="3652937"/>
            <a:ext cx="799604" cy="740770"/>
          </a:xfrm>
          <a:prstGeom prst="ellipse">
            <a:avLst/>
          </a:prstGeom>
          <a:solidFill>
            <a:srgbClr val="FF33B5"/>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5" name="テキスト ボックス 14"/>
          <p:cNvSpPr txBox="1"/>
          <p:nvPr/>
        </p:nvSpPr>
        <p:spPr>
          <a:xfrm>
            <a:off x="2767145" y="3791624"/>
            <a:ext cx="330289" cy="369332"/>
          </a:xfrm>
          <a:prstGeom prst="rect">
            <a:avLst/>
          </a:prstGeom>
          <a:noFill/>
        </p:spPr>
        <p:txBody>
          <a:bodyPr wrap="none" rtlCol="0">
            <a:spAutoFit/>
          </a:bodyPr>
          <a:lstStyle/>
          <a:p>
            <a:r>
              <a:rPr kumimoji="1" lang="en-US" altLang="ja-JP" dirty="0" smtClean="0">
                <a:latin typeface="Symbol" charset="2"/>
                <a:cs typeface="Symbol" charset="2"/>
              </a:rPr>
              <a:t>a</a:t>
            </a:r>
            <a:endParaRPr kumimoji="1" lang="ja-JP" altLang="en-US" dirty="0">
              <a:latin typeface="Symbol" charset="2"/>
              <a:cs typeface="Symbol" charset="2"/>
            </a:endParaRPr>
          </a:p>
        </p:txBody>
      </p:sp>
      <p:sp>
        <p:nvSpPr>
          <p:cNvPr id="16" name="テキスト ボックス 15"/>
          <p:cNvSpPr txBox="1"/>
          <p:nvPr/>
        </p:nvSpPr>
        <p:spPr>
          <a:xfrm>
            <a:off x="2506368" y="3376991"/>
            <a:ext cx="330289" cy="646331"/>
          </a:xfrm>
          <a:prstGeom prst="rect">
            <a:avLst/>
          </a:prstGeom>
          <a:noFill/>
        </p:spPr>
        <p:txBody>
          <a:bodyPr wrap="none" rtlCol="0">
            <a:spAutoFit/>
          </a:bodyPr>
          <a:lstStyle/>
          <a:p>
            <a:r>
              <a:rPr lang="en-US" altLang="ja-JP" dirty="0">
                <a:latin typeface="Symbol" charset="2"/>
                <a:cs typeface="Symbol" charset="2"/>
              </a:rPr>
              <a:t>a</a:t>
            </a:r>
            <a:endParaRPr lang="ja-JP" altLang="en-US" dirty="0">
              <a:latin typeface="Symbol" charset="2"/>
              <a:cs typeface="Symbol" charset="2"/>
            </a:endParaRPr>
          </a:p>
          <a:p>
            <a:endParaRPr kumimoji="1" lang="ja-JP" altLang="en-US" dirty="0"/>
          </a:p>
        </p:txBody>
      </p:sp>
      <p:sp>
        <p:nvSpPr>
          <p:cNvPr id="17" name="テキスト ボックス 16"/>
          <p:cNvSpPr txBox="1"/>
          <p:nvPr/>
        </p:nvSpPr>
        <p:spPr>
          <a:xfrm>
            <a:off x="3929301" y="3668160"/>
            <a:ext cx="311353" cy="369332"/>
          </a:xfrm>
          <a:prstGeom prst="rect">
            <a:avLst/>
          </a:prstGeom>
          <a:noFill/>
        </p:spPr>
        <p:txBody>
          <a:bodyPr wrap="none" rtlCol="0">
            <a:spAutoFit/>
          </a:bodyPr>
          <a:lstStyle/>
          <a:p>
            <a:r>
              <a:rPr lang="en-US" altLang="ja-JP" dirty="0">
                <a:latin typeface="Symbol" charset="2"/>
                <a:cs typeface="Symbol" charset="2"/>
              </a:rPr>
              <a:t>b</a:t>
            </a:r>
            <a:endParaRPr kumimoji="1" lang="ja-JP" altLang="en-US" dirty="0">
              <a:latin typeface="Symbol" charset="2"/>
              <a:cs typeface="Symbol" charset="2"/>
            </a:endParaRPr>
          </a:p>
        </p:txBody>
      </p:sp>
      <p:sp>
        <p:nvSpPr>
          <p:cNvPr id="18" name="テキスト ボックス 17"/>
          <p:cNvSpPr txBox="1"/>
          <p:nvPr/>
        </p:nvSpPr>
        <p:spPr>
          <a:xfrm>
            <a:off x="3921210" y="3101351"/>
            <a:ext cx="368949" cy="369332"/>
          </a:xfrm>
          <a:prstGeom prst="rect">
            <a:avLst/>
          </a:prstGeom>
          <a:noFill/>
        </p:spPr>
        <p:txBody>
          <a:bodyPr wrap="none" rtlCol="0">
            <a:spAutoFit/>
          </a:bodyPr>
          <a:lstStyle/>
          <a:p>
            <a:r>
              <a:rPr lang="en-US" altLang="ja-JP" dirty="0" smtClean="0">
                <a:latin typeface="Symbol" charset="2"/>
                <a:cs typeface="Symbol" charset="2"/>
              </a:rPr>
              <a:t>b</a:t>
            </a:r>
            <a:r>
              <a:rPr lang="en-US" altLang="ja-JP" dirty="0" smtClean="0">
                <a:cs typeface="Symbol" charset="2"/>
              </a:rPr>
              <a:t>’</a:t>
            </a:r>
            <a:endParaRPr lang="ja-JP" altLang="en-US" dirty="0">
              <a:latin typeface="Symbol" charset="2"/>
              <a:cs typeface="Symbol" charset="2"/>
            </a:endParaRPr>
          </a:p>
        </p:txBody>
      </p:sp>
      <p:sp>
        <p:nvSpPr>
          <p:cNvPr id="19" name="テキスト ボックス 18"/>
          <p:cNvSpPr txBox="1"/>
          <p:nvPr/>
        </p:nvSpPr>
        <p:spPr>
          <a:xfrm>
            <a:off x="3319292" y="4160956"/>
            <a:ext cx="325730" cy="369332"/>
          </a:xfrm>
          <a:prstGeom prst="rect">
            <a:avLst/>
          </a:prstGeom>
          <a:noFill/>
        </p:spPr>
        <p:txBody>
          <a:bodyPr wrap="none" rtlCol="0">
            <a:spAutoFit/>
          </a:bodyPr>
          <a:lstStyle/>
          <a:p>
            <a:r>
              <a:rPr kumimoji="1" lang="en-US" altLang="ja-JP" dirty="0" smtClean="0">
                <a:latin typeface="Symbol" charset="2"/>
                <a:cs typeface="Symbol" charset="2"/>
              </a:rPr>
              <a:t>s</a:t>
            </a:r>
            <a:endParaRPr kumimoji="1" lang="ja-JP" altLang="en-US" dirty="0">
              <a:latin typeface="Symbol" charset="2"/>
              <a:cs typeface="Symbol" charset="2"/>
            </a:endParaRPr>
          </a:p>
        </p:txBody>
      </p:sp>
      <p:sp>
        <p:nvSpPr>
          <p:cNvPr id="20" name="テキスト ボックス 19"/>
          <p:cNvSpPr txBox="1"/>
          <p:nvPr/>
        </p:nvSpPr>
        <p:spPr>
          <a:xfrm>
            <a:off x="2551925" y="2470859"/>
            <a:ext cx="2259302" cy="461665"/>
          </a:xfrm>
          <a:prstGeom prst="rect">
            <a:avLst/>
          </a:prstGeom>
          <a:noFill/>
        </p:spPr>
        <p:txBody>
          <a:bodyPr wrap="none" rtlCol="0">
            <a:spAutoFit/>
          </a:bodyPr>
          <a:lstStyle/>
          <a:p>
            <a:r>
              <a:rPr kumimoji="1" lang="en-US" altLang="ja-JP" sz="2400" dirty="0" smtClean="0">
                <a:solidFill>
                  <a:srgbClr val="FF6600"/>
                </a:solidFill>
              </a:rPr>
              <a:t>RNA polymerase</a:t>
            </a:r>
            <a:endParaRPr kumimoji="1" lang="ja-JP" altLang="en-US" sz="2400" dirty="0">
              <a:solidFill>
                <a:srgbClr val="FF6600"/>
              </a:solidFill>
            </a:endParaRPr>
          </a:p>
        </p:txBody>
      </p:sp>
      <p:sp>
        <p:nvSpPr>
          <p:cNvPr id="3" name="テキスト ボックス 2"/>
          <p:cNvSpPr txBox="1"/>
          <p:nvPr/>
        </p:nvSpPr>
        <p:spPr>
          <a:xfrm>
            <a:off x="1991778" y="5703289"/>
            <a:ext cx="5121489" cy="523220"/>
          </a:xfrm>
          <a:prstGeom prst="rect">
            <a:avLst/>
          </a:prstGeom>
          <a:noFill/>
        </p:spPr>
        <p:txBody>
          <a:bodyPr wrap="none" rtlCol="0">
            <a:spAutoFit/>
          </a:bodyPr>
          <a:lstStyle/>
          <a:p>
            <a:r>
              <a:rPr lang="ja-JP" altLang="en-US" dirty="0">
                <a:solidFill>
                  <a:srgbClr val="FFFF00"/>
                </a:solidFill>
              </a:rPr>
              <a:t>　　</a:t>
            </a:r>
            <a:r>
              <a:rPr lang="en-US" altLang="ja-JP" sz="2800" dirty="0">
                <a:solidFill>
                  <a:srgbClr val="FFFF00"/>
                </a:solidFill>
                <a:latin typeface="Symbol" charset="2"/>
                <a:cs typeface="Symbol" charset="2"/>
              </a:rPr>
              <a:t>a</a:t>
            </a:r>
            <a:r>
              <a:rPr lang="en-US" altLang="ja-JP" sz="2800" dirty="0">
                <a:solidFill>
                  <a:srgbClr val="FFFF00"/>
                </a:solidFill>
              </a:rPr>
              <a:t> subunits bind to the A-tracts? </a:t>
            </a:r>
            <a:endParaRPr kumimoji="1" lang="ja-JP" altLang="en-US" sz="2800" dirty="0">
              <a:solidFill>
                <a:srgbClr val="FFFF00"/>
              </a:solidFill>
            </a:endParaRPr>
          </a:p>
        </p:txBody>
      </p:sp>
      <p:sp>
        <p:nvSpPr>
          <p:cNvPr id="21" name="右矢印 20"/>
          <p:cNvSpPr/>
          <p:nvPr/>
        </p:nvSpPr>
        <p:spPr>
          <a:xfrm>
            <a:off x="1855434" y="5902641"/>
            <a:ext cx="272687" cy="21164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 xmlns:p14="http://schemas.microsoft.com/office/powerpoint/2010/main" val="8647653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2696837"/>
            <a:ext cx="8444273" cy="1143000"/>
          </a:xfrm>
        </p:spPr>
        <p:txBody>
          <a:bodyPr>
            <a:noAutofit/>
          </a:bodyPr>
          <a:lstStyle/>
          <a:p>
            <a:pPr algn="l"/>
            <a:r>
              <a:rPr lang="en-US" altLang="ja-JP" sz="3600" b="1" dirty="0" smtClean="0">
                <a:solidFill>
                  <a:srgbClr val="FFFF00"/>
                </a:solidFill>
                <a:latin typeface="Helvetica"/>
                <a:cs typeface="Helvetica"/>
              </a:rPr>
              <a:t>Binding </a:t>
            </a:r>
            <a:r>
              <a:rPr lang="en-US" altLang="ja-JP" sz="3600" b="1" dirty="0">
                <a:solidFill>
                  <a:srgbClr val="FFFF00"/>
                </a:solidFill>
                <a:latin typeface="Helvetica"/>
                <a:cs typeface="Helvetica"/>
              </a:rPr>
              <a:t>of the </a:t>
            </a:r>
            <a:r>
              <a:rPr lang="en-US" altLang="ja-JP" sz="3600" b="1" dirty="0">
                <a:solidFill>
                  <a:srgbClr val="FFFF00"/>
                </a:solidFill>
                <a:latin typeface="Symbol" charset="2"/>
                <a:cs typeface="Symbol" charset="2"/>
              </a:rPr>
              <a:t>a</a:t>
            </a:r>
            <a:r>
              <a:rPr lang="en-US" altLang="ja-JP" sz="3600" b="1" dirty="0">
                <a:solidFill>
                  <a:srgbClr val="FFFF00"/>
                </a:solidFill>
                <a:latin typeface="Helvetica"/>
                <a:cs typeface="Helvetica"/>
              </a:rPr>
              <a:t> </a:t>
            </a:r>
            <a:r>
              <a:rPr lang="en-US" altLang="ja-JP" sz="3600" b="1" dirty="0" smtClean="0">
                <a:solidFill>
                  <a:srgbClr val="FFFF00"/>
                </a:solidFill>
                <a:latin typeface="Helvetica"/>
                <a:cs typeface="Helvetica"/>
              </a:rPr>
              <a:t>subunits </a:t>
            </a:r>
            <a:r>
              <a:rPr lang="en-US" altLang="ja-JP" sz="3600" b="1" dirty="0">
                <a:solidFill>
                  <a:srgbClr val="FFFF00"/>
                </a:solidFill>
                <a:latin typeface="Helvetica"/>
                <a:cs typeface="Helvetica"/>
              </a:rPr>
              <a:t>of </a:t>
            </a:r>
            <a:r>
              <a:rPr lang="en-US" altLang="ja-JP" sz="3600" b="1" dirty="0" smtClean="0">
                <a:solidFill>
                  <a:srgbClr val="FFFF00"/>
                </a:solidFill>
                <a:latin typeface="Helvetica"/>
                <a:cs typeface="Helvetica"/>
              </a:rPr>
              <a:t/>
            </a:r>
            <a:br>
              <a:rPr lang="en-US" altLang="ja-JP" sz="3600" b="1" dirty="0" smtClean="0">
                <a:solidFill>
                  <a:srgbClr val="FFFF00"/>
                </a:solidFill>
                <a:latin typeface="Helvetica"/>
                <a:cs typeface="Helvetica"/>
              </a:rPr>
            </a:br>
            <a:r>
              <a:rPr lang="en-US" altLang="ja-JP" sz="3600" b="1" dirty="0" smtClean="0">
                <a:solidFill>
                  <a:srgbClr val="FFFF00"/>
                </a:solidFill>
                <a:latin typeface="Helvetica"/>
                <a:cs typeface="Helvetica"/>
              </a:rPr>
              <a:t> </a:t>
            </a:r>
            <a:r>
              <a:rPr lang="en-US" altLang="ja-JP" sz="3600" b="1" i="1" dirty="0" err="1" smtClean="0">
                <a:solidFill>
                  <a:srgbClr val="FFFF00"/>
                </a:solidFill>
                <a:latin typeface="Helvetica"/>
                <a:cs typeface="Helvetica"/>
              </a:rPr>
              <a:t>Cp</a:t>
            </a:r>
            <a:r>
              <a:rPr lang="en-US" altLang="ja-JP" sz="3600" b="1" i="1" dirty="0" smtClean="0">
                <a:solidFill>
                  <a:srgbClr val="FFFF00"/>
                </a:solidFill>
                <a:latin typeface="Helvetica"/>
                <a:cs typeface="Helvetica"/>
              </a:rPr>
              <a:t> </a:t>
            </a:r>
            <a:r>
              <a:rPr lang="en-US" altLang="ja-JP" sz="3600" b="1" dirty="0">
                <a:solidFill>
                  <a:srgbClr val="FFFF00"/>
                </a:solidFill>
                <a:latin typeface="Helvetica"/>
                <a:cs typeface="Helvetica"/>
              </a:rPr>
              <a:t>RNA polymerase to the phased </a:t>
            </a:r>
            <a:r>
              <a:rPr lang="en-US" altLang="ja-JP" sz="3600" b="1" dirty="0" smtClean="0">
                <a:solidFill>
                  <a:srgbClr val="FFFF00"/>
                </a:solidFill>
                <a:latin typeface="Helvetica"/>
                <a:cs typeface="Helvetica"/>
              </a:rPr>
              <a:t>  </a:t>
            </a:r>
            <a:br>
              <a:rPr lang="en-US" altLang="ja-JP" sz="3600" b="1" dirty="0" smtClean="0">
                <a:solidFill>
                  <a:srgbClr val="FFFF00"/>
                </a:solidFill>
                <a:latin typeface="Helvetica"/>
                <a:cs typeface="Helvetica"/>
              </a:rPr>
            </a:br>
            <a:r>
              <a:rPr lang="en-US" altLang="ja-JP" sz="3600" b="1" dirty="0">
                <a:solidFill>
                  <a:srgbClr val="FFFF00"/>
                </a:solidFill>
                <a:latin typeface="Helvetica"/>
                <a:cs typeface="Helvetica"/>
              </a:rPr>
              <a:t> </a:t>
            </a:r>
            <a:r>
              <a:rPr lang="en-US" altLang="ja-JP" sz="3600" b="1" dirty="0" smtClean="0">
                <a:solidFill>
                  <a:srgbClr val="FFFF00"/>
                </a:solidFill>
                <a:latin typeface="Helvetica"/>
                <a:cs typeface="Helvetica"/>
              </a:rPr>
              <a:t>A</a:t>
            </a:r>
            <a:r>
              <a:rPr lang="en-US" altLang="ja-JP" sz="3600" b="1" dirty="0">
                <a:solidFill>
                  <a:srgbClr val="FFFF00"/>
                </a:solidFill>
                <a:latin typeface="Helvetica"/>
                <a:cs typeface="Helvetica"/>
              </a:rPr>
              <a:t>-tracts</a:t>
            </a:r>
            <a:r>
              <a:rPr lang="en-US" altLang="ja-JP" sz="3600" b="1" dirty="0">
                <a:solidFill>
                  <a:srgbClr val="FFD226"/>
                </a:solidFill>
                <a:latin typeface="Helvetica"/>
                <a:cs typeface="Helvetica"/>
              </a:rPr>
              <a:t/>
            </a:r>
            <a:br>
              <a:rPr lang="en-US" altLang="ja-JP" sz="3600" b="1" dirty="0">
                <a:solidFill>
                  <a:srgbClr val="FFD226"/>
                </a:solidFill>
                <a:latin typeface="Helvetica"/>
                <a:cs typeface="Helvetica"/>
              </a:rPr>
            </a:br>
            <a:endParaRPr kumimoji="1" lang="ja-JP" altLang="en-US" sz="3600" b="1" dirty="0">
              <a:solidFill>
                <a:srgbClr val="FFD226"/>
              </a:solidFill>
            </a:endParaRPr>
          </a:p>
        </p:txBody>
      </p:sp>
    </p:spTree>
    <p:extLst>
      <p:ext uri="{BB962C8B-B14F-4D97-AF65-F5344CB8AC3E}">
        <p14:creationId xmlns="" xmlns:p14="http://schemas.microsoft.com/office/powerpoint/2010/main" val="8415518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4000" b="1" dirty="0" smtClean="0">
                <a:solidFill>
                  <a:srgbClr val="FFD226"/>
                </a:solidFill>
                <a:latin typeface="Helvetica"/>
                <a:cs typeface="Helvetica"/>
              </a:rPr>
              <a:t>Gel shift assay for binding of the </a:t>
            </a:r>
            <a:r>
              <a:rPr lang="en-US" altLang="ja-JP" sz="4000" b="1" i="1" dirty="0" err="1" smtClean="0">
                <a:solidFill>
                  <a:srgbClr val="FFD226"/>
                </a:solidFill>
                <a:latin typeface="Helvetica"/>
                <a:cs typeface="Helvetica"/>
              </a:rPr>
              <a:t>Cp</a:t>
            </a:r>
            <a:r>
              <a:rPr lang="en-US" altLang="ja-JP" sz="4000" b="1" i="1" dirty="0" smtClean="0">
                <a:solidFill>
                  <a:srgbClr val="FFD226"/>
                </a:solidFill>
                <a:latin typeface="Helvetica"/>
                <a:cs typeface="Helvetica"/>
              </a:rPr>
              <a:t> </a:t>
            </a:r>
            <a:r>
              <a:rPr lang="en-US" altLang="ja-JP" sz="4000" b="1" dirty="0" smtClean="0">
                <a:solidFill>
                  <a:srgbClr val="FFD226"/>
                </a:solidFill>
                <a:latin typeface="Symbol" charset="2"/>
                <a:cs typeface="Symbol" charset="2"/>
              </a:rPr>
              <a:t>a</a:t>
            </a:r>
            <a:r>
              <a:rPr lang="en-US" altLang="ja-JP" sz="4000" b="1" dirty="0" smtClean="0">
                <a:solidFill>
                  <a:srgbClr val="FFD226"/>
                </a:solidFill>
                <a:latin typeface="Helvetica"/>
                <a:cs typeface="Helvetica"/>
              </a:rPr>
              <a:t> subunits to 3A DNA </a:t>
            </a:r>
            <a:endParaRPr lang="ja-JP" altLang="en-US" sz="4000" b="1" dirty="0">
              <a:solidFill>
                <a:srgbClr val="FFD226"/>
              </a:solidFill>
              <a:latin typeface="Helvetica"/>
              <a:cs typeface="Helvetica"/>
            </a:endParaRPr>
          </a:p>
        </p:txBody>
      </p:sp>
      <p:sp>
        <p:nvSpPr>
          <p:cNvPr id="3" name="コンテンツ プレースホルダ 2"/>
          <p:cNvSpPr>
            <a:spLocks noGrp="1"/>
          </p:cNvSpPr>
          <p:nvPr>
            <p:ph idx="1"/>
          </p:nvPr>
        </p:nvSpPr>
        <p:spPr>
          <a:xfrm>
            <a:off x="586548" y="5314730"/>
            <a:ext cx="8229600" cy="1081873"/>
          </a:xfrm>
        </p:spPr>
        <p:txBody>
          <a:bodyPr>
            <a:normAutofit fontScale="85000" lnSpcReduction="10000"/>
          </a:bodyPr>
          <a:lstStyle/>
          <a:p>
            <a:r>
              <a:rPr lang="en-US" altLang="ja-JP" dirty="0" smtClean="0">
                <a:latin typeface="Helvetica"/>
                <a:cs typeface="Helvetica"/>
              </a:rPr>
              <a:t>The C-</a:t>
            </a:r>
            <a:r>
              <a:rPr lang="en-US" altLang="ja-JP" dirty="0" err="1" smtClean="0">
                <a:latin typeface="Helvetica"/>
                <a:cs typeface="Helvetica"/>
              </a:rPr>
              <a:t>termnal</a:t>
            </a:r>
            <a:r>
              <a:rPr lang="en-US" altLang="ja-JP" dirty="0" smtClean="0">
                <a:latin typeface="Helvetica"/>
                <a:cs typeface="Helvetica"/>
              </a:rPr>
              <a:t> domain of the </a:t>
            </a:r>
            <a:r>
              <a:rPr lang="en-US" altLang="ja-JP" dirty="0" smtClean="0">
                <a:latin typeface="Symbol" charset="2"/>
                <a:cs typeface="Symbol" charset="2"/>
              </a:rPr>
              <a:t>a</a:t>
            </a:r>
            <a:r>
              <a:rPr lang="en-US" altLang="ja-JP" dirty="0" smtClean="0">
                <a:latin typeface="Helvetica"/>
                <a:cs typeface="Helvetica"/>
              </a:rPr>
              <a:t> subunit (</a:t>
            </a:r>
            <a:r>
              <a:rPr lang="en-US" altLang="ja-JP" dirty="0" err="1" smtClean="0">
                <a:latin typeface="Symbol" charset="2"/>
                <a:cs typeface="Symbol" charset="2"/>
              </a:rPr>
              <a:t>a</a:t>
            </a:r>
            <a:r>
              <a:rPr lang="en-US" altLang="ja-JP" dirty="0" err="1" smtClean="0">
                <a:latin typeface="Helvetica"/>
                <a:cs typeface="Helvetica"/>
              </a:rPr>
              <a:t>CTD</a:t>
            </a:r>
            <a:r>
              <a:rPr lang="en-US" altLang="ja-JP" dirty="0" smtClean="0">
                <a:latin typeface="Helvetica"/>
                <a:cs typeface="Helvetica"/>
              </a:rPr>
              <a:t>) of </a:t>
            </a:r>
            <a:r>
              <a:rPr lang="en-US" altLang="ja-JP" i="1" dirty="0" err="1" smtClean="0">
                <a:latin typeface="Helvetica"/>
                <a:cs typeface="Helvetica"/>
              </a:rPr>
              <a:t>Cp</a:t>
            </a:r>
            <a:r>
              <a:rPr lang="en-US" altLang="ja-JP" dirty="0" smtClean="0">
                <a:latin typeface="Helvetica"/>
                <a:cs typeface="Helvetica"/>
              </a:rPr>
              <a:t> RNA polymerase bound to the phased A-tracts. </a:t>
            </a:r>
            <a:endParaRPr lang="ja-JP" altLang="en-US" dirty="0">
              <a:latin typeface="Helvetica"/>
              <a:cs typeface="Helvetica"/>
            </a:endParaRPr>
          </a:p>
        </p:txBody>
      </p:sp>
      <p:pic>
        <p:nvPicPr>
          <p:cNvPr id="4" name="図 3"/>
          <p:cNvPicPr>
            <a:picLocks noChangeAspect="1"/>
          </p:cNvPicPr>
          <p:nvPr/>
        </p:nvPicPr>
        <p:blipFill>
          <a:blip r:embed="rId2"/>
          <a:stretch>
            <a:fillRect/>
          </a:stretch>
        </p:blipFill>
        <p:spPr>
          <a:xfrm rot="5400000">
            <a:off x="3163702" y="1787127"/>
            <a:ext cx="2647306" cy="3702392"/>
          </a:xfrm>
          <a:prstGeom prst="rect">
            <a:avLst/>
          </a:prstGeom>
        </p:spPr>
      </p:pic>
      <p:sp>
        <p:nvSpPr>
          <p:cNvPr id="5" name="テキスト ボックス 4"/>
          <p:cNvSpPr txBox="1"/>
          <p:nvPr/>
        </p:nvSpPr>
        <p:spPr>
          <a:xfrm>
            <a:off x="2880926" y="1805652"/>
            <a:ext cx="966931" cy="461665"/>
          </a:xfrm>
          <a:prstGeom prst="rect">
            <a:avLst/>
          </a:prstGeom>
          <a:noFill/>
        </p:spPr>
        <p:txBody>
          <a:bodyPr wrap="none" rtlCol="0">
            <a:spAutoFit/>
          </a:bodyPr>
          <a:lstStyle/>
          <a:p>
            <a:r>
              <a:rPr kumimoji="1" lang="en-US" altLang="ja-JP" sz="2400" dirty="0" smtClean="0">
                <a:latin typeface="Symbol" charset="2"/>
                <a:cs typeface="Symbol" charset="2"/>
              </a:rPr>
              <a:t>a</a:t>
            </a:r>
            <a:r>
              <a:rPr kumimoji="1" lang="en-US" altLang="ja-JP" sz="2400" dirty="0" smtClean="0"/>
              <a:t> -WT</a:t>
            </a:r>
            <a:endParaRPr kumimoji="1" lang="ja-JP" altLang="en-US" sz="2400" dirty="0"/>
          </a:p>
        </p:txBody>
      </p:sp>
      <p:sp>
        <p:nvSpPr>
          <p:cNvPr id="6" name="テキスト ボックス 5"/>
          <p:cNvSpPr txBox="1"/>
          <p:nvPr/>
        </p:nvSpPr>
        <p:spPr>
          <a:xfrm>
            <a:off x="4162644" y="1805652"/>
            <a:ext cx="916838" cy="461665"/>
          </a:xfrm>
          <a:prstGeom prst="rect">
            <a:avLst/>
          </a:prstGeom>
          <a:noFill/>
        </p:spPr>
        <p:txBody>
          <a:bodyPr wrap="none" rtlCol="0">
            <a:spAutoFit/>
          </a:bodyPr>
          <a:lstStyle/>
          <a:p>
            <a:r>
              <a:rPr kumimoji="1" lang="en-US" altLang="ja-JP" sz="2400" dirty="0" err="1" smtClean="0">
                <a:latin typeface="Symbol" charset="2"/>
                <a:cs typeface="Symbol" charset="2"/>
              </a:rPr>
              <a:t>a</a:t>
            </a:r>
            <a:r>
              <a:rPr kumimoji="1" lang="en-US" altLang="ja-JP" sz="2400" dirty="0" err="1" smtClean="0"/>
              <a:t>NTD</a:t>
            </a:r>
            <a:endParaRPr kumimoji="1" lang="ja-JP" altLang="en-US" sz="2400" dirty="0"/>
          </a:p>
        </p:txBody>
      </p:sp>
      <p:sp>
        <p:nvSpPr>
          <p:cNvPr id="7" name="テキスト ボックス 6"/>
          <p:cNvSpPr txBox="1"/>
          <p:nvPr/>
        </p:nvSpPr>
        <p:spPr>
          <a:xfrm>
            <a:off x="5373808" y="1805652"/>
            <a:ext cx="882273" cy="461665"/>
          </a:xfrm>
          <a:prstGeom prst="rect">
            <a:avLst/>
          </a:prstGeom>
          <a:noFill/>
        </p:spPr>
        <p:txBody>
          <a:bodyPr wrap="none" rtlCol="0">
            <a:spAutoFit/>
          </a:bodyPr>
          <a:lstStyle/>
          <a:p>
            <a:r>
              <a:rPr kumimoji="1" lang="en-US" altLang="ja-JP" sz="2400" dirty="0" err="1" smtClean="0">
                <a:latin typeface="Symbol" charset="2"/>
                <a:cs typeface="Symbol" charset="2"/>
              </a:rPr>
              <a:t>a</a:t>
            </a:r>
            <a:r>
              <a:rPr kumimoji="1" lang="en-US" altLang="ja-JP" sz="2400" dirty="0" err="1" smtClean="0"/>
              <a:t>CTD</a:t>
            </a:r>
            <a:endParaRPr kumimoji="1" lang="ja-JP" altLang="en-US" sz="2400" dirty="0"/>
          </a:p>
        </p:txBody>
      </p:sp>
      <p:sp>
        <p:nvSpPr>
          <p:cNvPr id="8" name="テキスト ボックス 7"/>
          <p:cNvSpPr txBox="1"/>
          <p:nvPr/>
        </p:nvSpPr>
        <p:spPr>
          <a:xfrm>
            <a:off x="1023022" y="6341163"/>
            <a:ext cx="4770319" cy="369332"/>
          </a:xfrm>
          <a:prstGeom prst="rect">
            <a:avLst/>
          </a:prstGeom>
          <a:noFill/>
        </p:spPr>
        <p:txBody>
          <a:bodyPr wrap="none" rtlCol="0">
            <a:spAutoFit/>
          </a:bodyPr>
          <a:lstStyle/>
          <a:p>
            <a:r>
              <a:rPr lang="en-US" altLang="ja-JP" dirty="0" smtClean="0"/>
              <a:t>[ Katayama, </a:t>
            </a:r>
            <a:r>
              <a:rPr lang="en-US" altLang="ja-JP" i="1" dirty="0" smtClean="0"/>
              <a:t>et al</a:t>
            </a:r>
            <a:r>
              <a:rPr lang="en-US" altLang="ja-JP" dirty="0" smtClean="0"/>
              <a:t>. </a:t>
            </a:r>
            <a:r>
              <a:rPr lang="en-US" altLang="ja-JP" i="1" dirty="0" smtClean="0"/>
              <a:t>FEBS </a:t>
            </a:r>
            <a:r>
              <a:rPr lang="en-US" altLang="ja-JP" i="1" dirty="0" err="1" smtClean="0"/>
              <a:t>Lett</a:t>
            </a:r>
            <a:r>
              <a:rPr lang="en-US" altLang="ja-JP" dirty="0" smtClean="0"/>
              <a:t> </a:t>
            </a:r>
            <a:r>
              <a:rPr lang="en-US" altLang="ja-JP" b="1" dirty="0" smtClean="0"/>
              <a:t>509</a:t>
            </a:r>
            <a:r>
              <a:rPr lang="en-US" altLang="ja-JP" dirty="0" smtClean="0"/>
              <a:t>: 235-238, 2001 ]</a:t>
            </a:r>
            <a:endParaRPr kumimoji="1" lang="ja-JP"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3600" b="1" dirty="0" smtClean="0">
                <a:solidFill>
                  <a:srgbClr val="FFD226"/>
                </a:solidFill>
                <a:latin typeface="Helvetica"/>
                <a:cs typeface="Helvetica"/>
              </a:rPr>
              <a:t>Hydroxyl radical </a:t>
            </a:r>
            <a:r>
              <a:rPr kumimoji="1" lang="en-US" altLang="ja-JP" sz="3600" b="1" dirty="0" err="1" smtClean="0">
                <a:solidFill>
                  <a:srgbClr val="FFD226"/>
                </a:solidFill>
                <a:latin typeface="Helvetica"/>
                <a:cs typeface="Helvetica"/>
              </a:rPr>
              <a:t>footprinting</a:t>
            </a:r>
            <a:endParaRPr kumimoji="1" lang="ja-JP" altLang="en-US" sz="3600" b="1" dirty="0">
              <a:solidFill>
                <a:srgbClr val="FFD226"/>
              </a:solidFill>
              <a:latin typeface="Helvetica"/>
              <a:cs typeface="Helvetica"/>
            </a:endParaRPr>
          </a:p>
        </p:txBody>
      </p:sp>
      <p:sp>
        <p:nvSpPr>
          <p:cNvPr id="7" name="コンテンツ プレースホルダー 6"/>
          <p:cNvSpPr>
            <a:spLocks noGrp="1"/>
          </p:cNvSpPr>
          <p:nvPr>
            <p:ph idx="1"/>
          </p:nvPr>
        </p:nvSpPr>
        <p:spPr>
          <a:xfrm>
            <a:off x="457200" y="5397036"/>
            <a:ext cx="8229600" cy="787917"/>
          </a:xfrm>
        </p:spPr>
        <p:txBody>
          <a:bodyPr>
            <a:normAutofit fontScale="85000" lnSpcReduction="20000"/>
          </a:bodyPr>
          <a:lstStyle/>
          <a:p>
            <a:r>
              <a:rPr kumimoji="1" lang="en-US" altLang="ja-JP" sz="3300" i="1" dirty="0" err="1" smtClean="0">
                <a:latin typeface="Helvetica"/>
                <a:cs typeface="Helvetica"/>
              </a:rPr>
              <a:t>Cp</a:t>
            </a:r>
            <a:r>
              <a:rPr kumimoji="1" lang="en-US" altLang="ja-JP" sz="3300" dirty="0" smtClean="0">
                <a:latin typeface="Helvetica"/>
                <a:cs typeface="Helvetica"/>
              </a:rPr>
              <a:t> </a:t>
            </a:r>
            <a:r>
              <a:rPr kumimoji="1" lang="en-US" altLang="ja-JP" sz="3300" dirty="0" smtClean="0">
                <a:latin typeface="Symbol" charset="2"/>
                <a:cs typeface="Symbol" charset="2"/>
              </a:rPr>
              <a:t>a</a:t>
            </a:r>
            <a:r>
              <a:rPr kumimoji="1" lang="en-US" altLang="ja-JP" sz="3300" dirty="0" smtClean="0">
                <a:latin typeface="Helvetica"/>
                <a:cs typeface="Helvetica"/>
              </a:rPr>
              <a:t> subunits and </a:t>
            </a:r>
            <a:r>
              <a:rPr kumimoji="1" lang="en-US" altLang="ja-JP" sz="3300" dirty="0" smtClean="0">
                <a:latin typeface="Symbol" charset="2"/>
                <a:cs typeface="Symbol" charset="2"/>
              </a:rPr>
              <a:t>a</a:t>
            </a:r>
            <a:r>
              <a:rPr kumimoji="1" lang="en-US" altLang="ja-JP" sz="3300" dirty="0" smtClean="0">
                <a:latin typeface="Helvetica"/>
                <a:cs typeface="Helvetica"/>
              </a:rPr>
              <a:t> CTD protected the region of the phased A-tracts.</a:t>
            </a:r>
          </a:p>
          <a:p>
            <a:pPr marL="0" indent="0">
              <a:buNone/>
            </a:pPr>
            <a:endParaRPr kumimoji="1" lang="ja-JP" altLang="en-US" dirty="0"/>
          </a:p>
        </p:txBody>
      </p:sp>
      <p:pic>
        <p:nvPicPr>
          <p:cNvPr id="9" name="図 8"/>
          <p:cNvPicPr>
            <a:picLocks noChangeAspect="1"/>
          </p:cNvPicPr>
          <p:nvPr/>
        </p:nvPicPr>
        <p:blipFill>
          <a:blip r:embed="rId2"/>
          <a:stretch>
            <a:fillRect/>
          </a:stretch>
        </p:blipFill>
        <p:spPr>
          <a:xfrm rot="5400000">
            <a:off x="4292366" y="1037261"/>
            <a:ext cx="3296791" cy="4910155"/>
          </a:xfrm>
          <a:prstGeom prst="rect">
            <a:avLst/>
          </a:prstGeom>
        </p:spPr>
      </p:pic>
      <p:sp>
        <p:nvSpPr>
          <p:cNvPr id="10" name="テキスト ボックス 9"/>
          <p:cNvSpPr txBox="1"/>
          <p:nvPr/>
        </p:nvSpPr>
        <p:spPr>
          <a:xfrm>
            <a:off x="2834863" y="2331600"/>
            <a:ext cx="553006" cy="369332"/>
          </a:xfrm>
          <a:prstGeom prst="rect">
            <a:avLst/>
          </a:prstGeom>
          <a:noFill/>
        </p:spPr>
        <p:txBody>
          <a:bodyPr wrap="none" rtlCol="0">
            <a:spAutoFit/>
          </a:bodyPr>
          <a:lstStyle/>
          <a:p>
            <a:r>
              <a:rPr kumimoji="1" lang="en-US" altLang="ja-JP" dirty="0" smtClean="0"/>
              <a:t>A/G</a:t>
            </a:r>
            <a:endParaRPr kumimoji="1" lang="ja-JP" altLang="en-US" dirty="0"/>
          </a:p>
        </p:txBody>
      </p:sp>
      <p:sp>
        <p:nvSpPr>
          <p:cNvPr id="11" name="テキスト ボックス 10"/>
          <p:cNvSpPr txBox="1"/>
          <p:nvPr/>
        </p:nvSpPr>
        <p:spPr>
          <a:xfrm>
            <a:off x="2834863" y="3566216"/>
            <a:ext cx="553006" cy="369332"/>
          </a:xfrm>
          <a:prstGeom prst="rect">
            <a:avLst/>
          </a:prstGeom>
          <a:noFill/>
        </p:spPr>
        <p:txBody>
          <a:bodyPr wrap="none" rtlCol="0">
            <a:spAutoFit/>
          </a:bodyPr>
          <a:lstStyle/>
          <a:p>
            <a:r>
              <a:rPr kumimoji="1" lang="en-US" altLang="ja-JP" dirty="0" smtClean="0"/>
              <a:t>A/G</a:t>
            </a:r>
            <a:endParaRPr kumimoji="1" lang="ja-JP" altLang="en-US" dirty="0"/>
          </a:p>
        </p:txBody>
      </p:sp>
      <p:sp>
        <p:nvSpPr>
          <p:cNvPr id="12" name="テキスト ボックス 11"/>
          <p:cNvSpPr txBox="1"/>
          <p:nvPr/>
        </p:nvSpPr>
        <p:spPr>
          <a:xfrm>
            <a:off x="1792560" y="2810236"/>
            <a:ext cx="1595309" cy="369332"/>
          </a:xfrm>
          <a:prstGeom prst="rect">
            <a:avLst/>
          </a:prstGeom>
          <a:noFill/>
        </p:spPr>
        <p:txBody>
          <a:bodyPr wrap="none" rtlCol="0">
            <a:spAutoFit/>
          </a:bodyPr>
          <a:lstStyle/>
          <a:p>
            <a:r>
              <a:rPr lang="en-US" altLang="ja-JP" dirty="0" smtClean="0"/>
              <a:t>DNA +</a:t>
            </a:r>
            <a:r>
              <a:rPr lang="en-US" altLang="ja-JP" i="1" dirty="0" err="1" smtClean="0"/>
              <a:t>Cp</a:t>
            </a:r>
            <a:r>
              <a:rPr lang="en-US" altLang="ja-JP" i="1" dirty="0" smtClean="0"/>
              <a:t> </a:t>
            </a:r>
            <a:r>
              <a:rPr lang="en-US" altLang="ja-JP" dirty="0" smtClean="0"/>
              <a:t>RNAP</a:t>
            </a:r>
            <a:endParaRPr kumimoji="1" lang="ja-JP" altLang="en-US" dirty="0"/>
          </a:p>
        </p:txBody>
      </p:sp>
      <p:sp>
        <p:nvSpPr>
          <p:cNvPr id="13" name="テキスト ボックス 12"/>
          <p:cNvSpPr txBox="1"/>
          <p:nvPr/>
        </p:nvSpPr>
        <p:spPr>
          <a:xfrm>
            <a:off x="1983894" y="3294418"/>
            <a:ext cx="1403975" cy="369332"/>
          </a:xfrm>
          <a:prstGeom prst="rect">
            <a:avLst/>
          </a:prstGeom>
          <a:noFill/>
        </p:spPr>
        <p:txBody>
          <a:bodyPr wrap="none" rtlCol="0">
            <a:spAutoFit/>
          </a:bodyPr>
          <a:lstStyle/>
          <a:p>
            <a:r>
              <a:rPr kumimoji="1" lang="en-US" altLang="ja-JP" dirty="0" smtClean="0"/>
              <a:t>DNA + </a:t>
            </a:r>
            <a:r>
              <a:rPr kumimoji="1" lang="en-US" altLang="ja-JP" dirty="0" smtClean="0">
                <a:latin typeface="Symbol" charset="2"/>
                <a:cs typeface="Symbol" charset="2"/>
              </a:rPr>
              <a:t>a</a:t>
            </a:r>
            <a:r>
              <a:rPr kumimoji="1" lang="en-US" altLang="ja-JP" dirty="0" smtClean="0"/>
              <a:t> CTD </a:t>
            </a:r>
            <a:endParaRPr kumimoji="1" lang="ja-JP" altLang="en-US" dirty="0"/>
          </a:p>
        </p:txBody>
      </p:sp>
      <p:sp>
        <p:nvSpPr>
          <p:cNvPr id="14" name="テキスト ボックス 13"/>
          <p:cNvSpPr txBox="1"/>
          <p:nvPr/>
        </p:nvSpPr>
        <p:spPr>
          <a:xfrm>
            <a:off x="2778620" y="2575059"/>
            <a:ext cx="609249" cy="369332"/>
          </a:xfrm>
          <a:prstGeom prst="rect">
            <a:avLst/>
          </a:prstGeom>
          <a:noFill/>
        </p:spPr>
        <p:txBody>
          <a:bodyPr wrap="none" rtlCol="0">
            <a:spAutoFit/>
          </a:bodyPr>
          <a:lstStyle/>
          <a:p>
            <a:r>
              <a:rPr kumimoji="1" lang="en-US" altLang="ja-JP" dirty="0" smtClean="0"/>
              <a:t>DNA</a:t>
            </a:r>
            <a:endParaRPr kumimoji="1" lang="ja-JP" altLang="en-US" dirty="0"/>
          </a:p>
        </p:txBody>
      </p:sp>
      <p:sp>
        <p:nvSpPr>
          <p:cNvPr id="15" name="テキスト ボックス 14"/>
          <p:cNvSpPr txBox="1"/>
          <p:nvPr/>
        </p:nvSpPr>
        <p:spPr>
          <a:xfrm>
            <a:off x="1651496" y="3047501"/>
            <a:ext cx="1736373" cy="369332"/>
          </a:xfrm>
          <a:prstGeom prst="rect">
            <a:avLst/>
          </a:prstGeom>
          <a:noFill/>
        </p:spPr>
        <p:txBody>
          <a:bodyPr wrap="none" rtlCol="0">
            <a:spAutoFit/>
          </a:bodyPr>
          <a:lstStyle/>
          <a:p>
            <a:r>
              <a:rPr kumimoji="1" lang="en-US" altLang="ja-JP" dirty="0" smtClean="0"/>
              <a:t>DNA + </a:t>
            </a:r>
            <a:r>
              <a:rPr kumimoji="1" lang="en-US" altLang="ja-JP" dirty="0" smtClean="0">
                <a:latin typeface="Symbol" charset="2"/>
                <a:cs typeface="Symbol" charset="2"/>
              </a:rPr>
              <a:t>a</a:t>
            </a:r>
            <a:r>
              <a:rPr kumimoji="1" lang="en-US" altLang="ja-JP" dirty="0" smtClean="0"/>
              <a:t> subunit</a:t>
            </a:r>
            <a:endParaRPr kumimoji="1" lang="ja-JP" altLang="en-US" dirty="0"/>
          </a:p>
        </p:txBody>
      </p:sp>
      <p:sp>
        <p:nvSpPr>
          <p:cNvPr id="16" name="テキスト ボックス 15"/>
          <p:cNvSpPr txBox="1"/>
          <p:nvPr/>
        </p:nvSpPr>
        <p:spPr>
          <a:xfrm>
            <a:off x="705411" y="4365778"/>
            <a:ext cx="2576622" cy="646331"/>
          </a:xfrm>
          <a:prstGeom prst="rect">
            <a:avLst/>
          </a:prstGeom>
          <a:noFill/>
        </p:spPr>
        <p:txBody>
          <a:bodyPr wrap="none" rtlCol="0">
            <a:spAutoFit/>
          </a:bodyPr>
          <a:lstStyle/>
          <a:p>
            <a:r>
              <a:rPr kumimoji="1" lang="en-US" altLang="ja-JP" dirty="0" smtClean="0"/>
              <a:t>*Protected nucleotides </a:t>
            </a:r>
          </a:p>
          <a:p>
            <a:r>
              <a:rPr lang="en-US" altLang="ja-JP" dirty="0" smtClean="0"/>
              <a:t>by </a:t>
            </a:r>
            <a:r>
              <a:rPr lang="en-US" altLang="ja-JP" dirty="0">
                <a:latin typeface="Symbol" charset="2"/>
                <a:cs typeface="Symbol" charset="2"/>
              </a:rPr>
              <a:t>a</a:t>
            </a:r>
            <a:r>
              <a:rPr lang="en-US" altLang="ja-JP" dirty="0"/>
              <a:t> </a:t>
            </a:r>
            <a:r>
              <a:rPr lang="en-US" altLang="ja-JP" dirty="0" smtClean="0"/>
              <a:t>subunits of </a:t>
            </a:r>
            <a:r>
              <a:rPr lang="en-US" altLang="ja-JP" i="1" dirty="0" err="1" smtClean="0"/>
              <a:t>Cp</a:t>
            </a:r>
            <a:r>
              <a:rPr lang="en-US" altLang="ja-JP" dirty="0" smtClean="0"/>
              <a:t> RNAP</a:t>
            </a:r>
            <a:endParaRPr kumimoji="1" lang="ja-JP" altLang="en-US" dirty="0"/>
          </a:p>
        </p:txBody>
      </p:sp>
    </p:spTree>
    <p:extLst>
      <p:ext uri="{BB962C8B-B14F-4D97-AF65-F5344CB8AC3E}">
        <p14:creationId xmlns="" xmlns:p14="http://schemas.microsoft.com/office/powerpoint/2010/main" val="4200476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14" name="Picture 1098"/>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597520" y="1524000"/>
            <a:ext cx="2299188" cy="3975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5915" name="Line 1099"/>
          <p:cNvSpPr>
            <a:spLocks noChangeShapeType="1"/>
          </p:cNvSpPr>
          <p:nvPr/>
        </p:nvSpPr>
        <p:spPr bwMode="auto">
          <a:xfrm>
            <a:off x="6192715" y="2362200"/>
            <a:ext cx="0" cy="11430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35917" name="Line 1101"/>
          <p:cNvSpPr>
            <a:spLocks noChangeShapeType="1"/>
          </p:cNvSpPr>
          <p:nvPr/>
        </p:nvSpPr>
        <p:spPr bwMode="auto">
          <a:xfrm>
            <a:off x="6116515" y="2362200"/>
            <a:ext cx="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35918" name="Line 1102"/>
          <p:cNvSpPr>
            <a:spLocks noChangeShapeType="1"/>
          </p:cNvSpPr>
          <p:nvPr/>
        </p:nvSpPr>
        <p:spPr bwMode="auto">
          <a:xfrm flipH="1">
            <a:off x="6040315" y="2362200"/>
            <a:ext cx="1524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35919" name="Line 1103"/>
          <p:cNvSpPr>
            <a:spLocks noChangeShapeType="1"/>
          </p:cNvSpPr>
          <p:nvPr/>
        </p:nvSpPr>
        <p:spPr bwMode="auto">
          <a:xfrm flipH="1">
            <a:off x="6040315" y="3505200"/>
            <a:ext cx="1524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35920" name="Line 1104"/>
          <p:cNvSpPr>
            <a:spLocks noChangeShapeType="1"/>
          </p:cNvSpPr>
          <p:nvPr/>
        </p:nvSpPr>
        <p:spPr bwMode="auto">
          <a:xfrm>
            <a:off x="3297115" y="2438400"/>
            <a:ext cx="0" cy="9144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35922" name="Line 1106"/>
          <p:cNvSpPr>
            <a:spLocks noChangeShapeType="1"/>
          </p:cNvSpPr>
          <p:nvPr/>
        </p:nvSpPr>
        <p:spPr bwMode="auto">
          <a:xfrm flipH="1">
            <a:off x="3297115" y="2438400"/>
            <a:ext cx="1524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35923" name="Line 1107"/>
          <p:cNvSpPr>
            <a:spLocks noChangeShapeType="1"/>
          </p:cNvSpPr>
          <p:nvPr/>
        </p:nvSpPr>
        <p:spPr bwMode="auto">
          <a:xfrm flipH="1">
            <a:off x="3297115" y="3352800"/>
            <a:ext cx="1524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35924" name="Text Box 1108"/>
          <p:cNvSpPr txBox="1">
            <a:spLocks noChangeArrowheads="1"/>
          </p:cNvSpPr>
          <p:nvPr/>
        </p:nvSpPr>
        <p:spPr bwMode="auto">
          <a:xfrm>
            <a:off x="6471224" y="2681288"/>
            <a:ext cx="187698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t"/>
            <a:r>
              <a:rPr lang="en-US" altLang="ja-JP" sz="2400" dirty="0"/>
              <a:t>Major groove</a:t>
            </a:r>
          </a:p>
        </p:txBody>
      </p:sp>
      <p:sp>
        <p:nvSpPr>
          <p:cNvPr id="35925" name="Text Box 1109"/>
          <p:cNvSpPr txBox="1">
            <a:spLocks noChangeArrowheads="1"/>
          </p:cNvSpPr>
          <p:nvPr/>
        </p:nvSpPr>
        <p:spPr bwMode="auto">
          <a:xfrm>
            <a:off x="1027063" y="2675636"/>
            <a:ext cx="2172189"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t"/>
            <a:r>
              <a:rPr lang="en-US" altLang="ja-JP" sz="2800" dirty="0"/>
              <a:t>Minor groove</a:t>
            </a:r>
          </a:p>
        </p:txBody>
      </p:sp>
      <p:sp>
        <p:nvSpPr>
          <p:cNvPr id="35926" name="Text Box 1110"/>
          <p:cNvSpPr txBox="1">
            <a:spLocks noChangeArrowheads="1"/>
          </p:cNvSpPr>
          <p:nvPr/>
        </p:nvSpPr>
        <p:spPr bwMode="auto">
          <a:xfrm>
            <a:off x="3127093" y="5660738"/>
            <a:ext cx="3288080"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3200" dirty="0" smtClean="0">
                <a:latin typeface="Helvetica" charset="0"/>
              </a:rPr>
              <a:t>Structure of DNA</a:t>
            </a:r>
            <a:endParaRPr lang="ja-JP" altLang="en-US" sz="3200" dirty="0"/>
          </a:p>
        </p:txBody>
      </p:sp>
      <p:sp>
        <p:nvSpPr>
          <p:cNvPr id="35928" name="Line 1112"/>
          <p:cNvSpPr>
            <a:spLocks noChangeShapeType="1"/>
          </p:cNvSpPr>
          <p:nvPr/>
        </p:nvSpPr>
        <p:spPr bwMode="auto">
          <a:xfrm flipV="1">
            <a:off x="7335715" y="3429000"/>
            <a:ext cx="0" cy="60960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35929" name="Line 1113"/>
          <p:cNvSpPr>
            <a:spLocks noChangeShapeType="1"/>
          </p:cNvSpPr>
          <p:nvPr/>
        </p:nvSpPr>
        <p:spPr bwMode="auto">
          <a:xfrm flipV="1">
            <a:off x="2025233" y="3429000"/>
            <a:ext cx="0" cy="609600"/>
          </a:xfrm>
          <a:prstGeom prst="line">
            <a:avLst/>
          </a:prstGeom>
          <a:noFill/>
          <a:ln w="381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35930" name="Text Box 1114"/>
          <p:cNvSpPr txBox="1">
            <a:spLocks noChangeArrowheads="1"/>
          </p:cNvSpPr>
          <p:nvPr/>
        </p:nvSpPr>
        <p:spPr bwMode="auto">
          <a:xfrm>
            <a:off x="6574650" y="4246214"/>
            <a:ext cx="160843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t"/>
            <a:r>
              <a:rPr lang="en-US" altLang="ja-JP" b="1" dirty="0">
                <a:solidFill>
                  <a:srgbClr val="FFFF00"/>
                </a:solidFill>
                <a:latin typeface="Helvetica"/>
                <a:cs typeface="Helvetica"/>
              </a:rPr>
              <a:t>Methyl green</a:t>
            </a:r>
          </a:p>
        </p:txBody>
      </p:sp>
      <p:sp>
        <p:nvSpPr>
          <p:cNvPr id="35931" name="Text Box 1115"/>
          <p:cNvSpPr txBox="1">
            <a:spLocks noChangeArrowheads="1"/>
          </p:cNvSpPr>
          <p:nvPr/>
        </p:nvSpPr>
        <p:spPr bwMode="auto">
          <a:xfrm>
            <a:off x="76200" y="4191000"/>
            <a:ext cx="3521320" cy="763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t"/>
            <a:r>
              <a:rPr lang="en-US" altLang="ja-JP" b="1" dirty="0" smtClean="0">
                <a:solidFill>
                  <a:srgbClr val="FFFF00"/>
                </a:solidFill>
                <a:latin typeface="Helvetica"/>
                <a:cs typeface="Helvetica"/>
              </a:rPr>
              <a:t>      DAPI</a:t>
            </a:r>
            <a:endParaRPr lang="en-US" altLang="ja-JP" b="1" dirty="0">
              <a:solidFill>
                <a:srgbClr val="FFFF00"/>
              </a:solidFill>
              <a:latin typeface="Helvetica"/>
              <a:cs typeface="Helvetica"/>
            </a:endParaRPr>
          </a:p>
          <a:p>
            <a:pPr algn="ctr" fontAlgn="t"/>
            <a:r>
              <a:rPr lang="en-US" altLang="ja-JP" sz="1600" b="1" dirty="0">
                <a:solidFill>
                  <a:srgbClr val="FFFF00"/>
                </a:solidFill>
                <a:latin typeface="Helvetica"/>
                <a:cs typeface="Helvetica"/>
              </a:rPr>
              <a:t>(</a:t>
            </a:r>
            <a:r>
              <a:rPr lang="en-US" altLang="ja-JP" sz="1600" b="1" dirty="0">
                <a:solidFill>
                  <a:srgbClr val="FFFF00"/>
                </a:solidFill>
                <a:latin typeface="Helvetica"/>
                <a:ea typeface="ＭＳ 明朝" charset="0"/>
                <a:cs typeface="Helvetica"/>
              </a:rPr>
              <a:t>4</a:t>
            </a:r>
            <a:r>
              <a:rPr lang="ja-JP" altLang="en-US" sz="1600" b="1" dirty="0">
                <a:solidFill>
                  <a:srgbClr val="FFFF00"/>
                </a:solidFill>
                <a:latin typeface="Helvetica"/>
                <a:ea typeface="ＭＳ 明朝" charset="0"/>
                <a:cs typeface="Helvetica"/>
              </a:rPr>
              <a:t>’</a:t>
            </a:r>
            <a:r>
              <a:rPr lang="en-US" altLang="ja-JP" sz="1600" b="1" dirty="0">
                <a:solidFill>
                  <a:srgbClr val="FFFF00"/>
                </a:solidFill>
                <a:latin typeface="Helvetica"/>
                <a:ea typeface="ＭＳ 明朝" charset="0"/>
                <a:cs typeface="Helvetica"/>
              </a:rPr>
              <a:t>6-diammidino-2-phenyllindole</a:t>
            </a:r>
            <a:r>
              <a:rPr lang="en-US" altLang="ja-JP" sz="1600" dirty="0">
                <a:solidFill>
                  <a:srgbClr val="FFFF00"/>
                </a:solidFill>
                <a:latin typeface="Helvetica"/>
                <a:ea typeface="ＭＳ 明朝" charset="0"/>
                <a:cs typeface="Helvetica"/>
              </a:rPr>
              <a:t>)</a:t>
            </a:r>
            <a:r>
              <a:rPr lang="en-US" altLang="ja-JP" sz="2400" dirty="0">
                <a:solidFill>
                  <a:srgbClr val="FFFF00"/>
                </a:solidFill>
                <a:latin typeface="Helvetica"/>
                <a:ea typeface="ＭＳ 明朝" charset="0"/>
                <a:cs typeface="Helvetica"/>
              </a:rPr>
              <a:t> </a:t>
            </a:r>
          </a:p>
        </p:txBody>
      </p:sp>
      <p:sp>
        <p:nvSpPr>
          <p:cNvPr id="35932" name="Text Box 1116"/>
          <p:cNvSpPr txBox="1">
            <a:spLocks noChangeArrowheads="1"/>
          </p:cNvSpPr>
          <p:nvPr/>
        </p:nvSpPr>
        <p:spPr bwMode="auto">
          <a:xfrm>
            <a:off x="2236638" y="542926"/>
            <a:ext cx="59814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3600" b="1" dirty="0" smtClean="0">
                <a:solidFill>
                  <a:srgbClr val="FFD226"/>
                </a:solidFill>
                <a:latin typeface="Helvetica" charset="0"/>
              </a:rPr>
              <a:t>Chemicals binding to DNA</a:t>
            </a:r>
            <a:endParaRPr lang="ja-JP" altLang="en-US" sz="3600" b="1" dirty="0">
              <a:solidFill>
                <a:srgbClr val="FFD226"/>
              </a:solidFill>
              <a:latin typeface="Helvetica" charset="0"/>
            </a:endParaRPr>
          </a:p>
        </p:txBody>
      </p:sp>
    </p:spTree>
    <p:extLst>
      <p:ext uri="{BB962C8B-B14F-4D97-AF65-F5344CB8AC3E}">
        <p14:creationId xmlns="" xmlns:p14="http://schemas.microsoft.com/office/powerpoint/2010/main" val="22389238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85750"/>
            <a:ext cx="8229600" cy="1143000"/>
          </a:xfrm>
        </p:spPr>
        <p:txBody>
          <a:bodyPr/>
          <a:lstStyle/>
          <a:p>
            <a:pPr>
              <a:defRPr/>
            </a:pPr>
            <a:r>
              <a:rPr lang="en-US" sz="3600" b="1" dirty="0" smtClean="0">
                <a:solidFill>
                  <a:srgbClr val="FF6600"/>
                </a:solidFill>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571500" y="1571625"/>
            <a:ext cx="7972425" cy="44831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 pioneer and leading science event organizer, which publishes around 400 open access journals and conducts over 300 Medical, Clinical, Engineering, Life Sciences, </a:t>
            </a:r>
            <a:r>
              <a:rPr lang="en-US" sz="2000" dirty="0" err="1" smtClean="0">
                <a:latin typeface="+mj-lt"/>
              </a:rPr>
              <a:t>Phrama</a:t>
            </a:r>
            <a:r>
              <a:rPr lang="en-US" sz="2000" dirty="0" smtClean="0">
                <a:latin typeface="+mj-lt"/>
              </a:rPr>
              <a:t> scientific conferences all over the globe annually with the support of more than 1000 scientific associations and 30,000 editorial board members and 3.5 million followers to its credit.</a:t>
            </a:r>
            <a:br>
              <a:rPr lang="en-US" sz="2000" dirty="0" smtClean="0">
                <a:latin typeface="+mj-lt"/>
              </a:rPr>
            </a:br>
            <a:endParaRPr lang="en-US" sz="2000" dirty="0" smtClean="0">
              <a:latin typeface="+mj-lt"/>
            </a:endParaRPr>
          </a:p>
          <a:p>
            <a:pPr algn="just">
              <a:buFont typeface="Arial" charset="0"/>
              <a:buNone/>
              <a:defRPr/>
            </a:pPr>
            <a:r>
              <a:rPr lang="en-US" sz="2000" dirty="0" smtClean="0">
                <a:latin typeface="+mj-lt"/>
              </a:rPr>
              <a:t>    OMICS Group has organized 500 conferences, workshops and national symposiums across the major cities including San Francisco, Las Vegas, San Antonio, Omaha, Orlando, Raleigh, Santa Clara, Chicago, Philadelphia, Baltimore, United Kingdom, Valencia, Dubai, Beijing, Hyderabad, </a:t>
            </a:r>
            <a:r>
              <a:rPr lang="en-US" sz="2000" dirty="0" err="1" smtClean="0">
                <a:latin typeface="+mj-lt"/>
              </a:rPr>
              <a:t>Bengaluru</a:t>
            </a:r>
            <a:r>
              <a:rPr lang="en-US" sz="2000" dirty="0" smtClean="0">
                <a:latin typeface="+mj-lt"/>
              </a:rPr>
              <a:t> and Mumbai.</a:t>
            </a:r>
          </a:p>
          <a:p>
            <a:pPr>
              <a:defRPr/>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en-US" altLang="ja-JP" sz="3600" b="1" dirty="0" smtClean="0">
                <a:solidFill>
                  <a:srgbClr val="FFD226"/>
                </a:solidFill>
                <a:latin typeface="Helvetica"/>
                <a:cs typeface="Helvetica"/>
              </a:rPr>
              <a:t>Gel shift assay using methyl green and DAPI  </a:t>
            </a:r>
            <a:endParaRPr kumimoji="1" lang="ja-JP" altLang="en-US" sz="3600" b="1" dirty="0">
              <a:solidFill>
                <a:srgbClr val="FFD226"/>
              </a:solidFill>
              <a:latin typeface="Helvetica"/>
              <a:cs typeface="Helvetica"/>
            </a:endParaRPr>
          </a:p>
        </p:txBody>
      </p:sp>
      <p:sp>
        <p:nvSpPr>
          <p:cNvPr id="3" name="コンテンツ プレースホルダー 2"/>
          <p:cNvSpPr>
            <a:spLocks noGrp="1"/>
          </p:cNvSpPr>
          <p:nvPr>
            <p:ph idx="1"/>
          </p:nvPr>
        </p:nvSpPr>
        <p:spPr>
          <a:xfrm>
            <a:off x="457200" y="5044290"/>
            <a:ext cx="8229600" cy="1352199"/>
          </a:xfrm>
        </p:spPr>
        <p:txBody>
          <a:bodyPr>
            <a:noAutofit/>
          </a:bodyPr>
          <a:lstStyle/>
          <a:p>
            <a:r>
              <a:rPr kumimoji="1" lang="en-US" altLang="ja-JP" sz="2800" dirty="0" smtClean="0">
                <a:latin typeface="Helvetica"/>
                <a:cs typeface="Helvetica"/>
              </a:rPr>
              <a:t>DAPI inhibited the binding of the </a:t>
            </a:r>
            <a:r>
              <a:rPr kumimoji="1" lang="en-US" altLang="ja-JP" sz="2800" dirty="0" smtClean="0">
                <a:latin typeface="Symbol" charset="2"/>
                <a:cs typeface="Symbol" charset="2"/>
              </a:rPr>
              <a:t>a</a:t>
            </a:r>
            <a:r>
              <a:rPr kumimoji="1" lang="en-US" altLang="ja-JP" sz="2800" dirty="0" smtClean="0">
                <a:latin typeface="Helvetica"/>
                <a:cs typeface="Helvetica"/>
              </a:rPr>
              <a:t> subunit to the phased A-tracts.</a:t>
            </a:r>
          </a:p>
          <a:p>
            <a:r>
              <a:rPr lang="en-US" altLang="ja-JP" sz="2800" dirty="0" smtClean="0">
                <a:solidFill>
                  <a:srgbClr val="FFFF00"/>
                </a:solidFill>
                <a:latin typeface="Helvetica"/>
                <a:cs typeface="Helvetica"/>
              </a:rPr>
              <a:t>The</a:t>
            </a:r>
            <a:r>
              <a:rPr lang="en-US" altLang="ja-JP" sz="2800" dirty="0" smtClean="0">
                <a:solidFill>
                  <a:srgbClr val="FFFF00"/>
                </a:solidFill>
                <a:latin typeface="Symbol" charset="2"/>
                <a:cs typeface="Symbol" charset="2"/>
              </a:rPr>
              <a:t> a</a:t>
            </a:r>
            <a:r>
              <a:rPr lang="en-US" altLang="ja-JP" sz="2800" dirty="0" smtClean="0">
                <a:solidFill>
                  <a:srgbClr val="FFFF00"/>
                </a:solidFill>
                <a:latin typeface="Helvetica"/>
                <a:cs typeface="Helvetica"/>
              </a:rPr>
              <a:t>-CTD binds to the minor groove of 3A.</a:t>
            </a:r>
            <a:endParaRPr kumimoji="1" lang="ja-JP" altLang="en-US" sz="2800" dirty="0">
              <a:solidFill>
                <a:srgbClr val="FFFF00"/>
              </a:solidFill>
              <a:latin typeface="Helvetica"/>
              <a:cs typeface="Helvetica"/>
            </a:endParaRPr>
          </a:p>
        </p:txBody>
      </p:sp>
      <p:pic>
        <p:nvPicPr>
          <p:cNvPr id="5" name="Picture 1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74491" y="1830174"/>
            <a:ext cx="3155071" cy="2855341"/>
          </a:xfrm>
          <a:prstGeom prst="rect">
            <a:avLst/>
          </a:prstGeom>
          <a:noFill/>
          <a:extLst>
            <a:ext uri="{909E8E84-426E-40dd-AFC4-6F175D3DCCD1}">
              <a14:hiddenFill xmlns="" xmlns:a14="http://schemas.microsoft.com/office/drawing/2010/main">
                <a:solidFill>
                  <a:srgbClr val="FFFFFF"/>
                </a:solidFill>
              </a14:hiddenFill>
            </a:ext>
          </a:extLst>
        </p:spPr>
      </p:pic>
      <p:sp>
        <p:nvSpPr>
          <p:cNvPr id="7" name="テキスト ボックス 6"/>
          <p:cNvSpPr txBox="1"/>
          <p:nvPr/>
        </p:nvSpPr>
        <p:spPr>
          <a:xfrm>
            <a:off x="5126872" y="1928354"/>
            <a:ext cx="2903359" cy="2862323"/>
          </a:xfrm>
          <a:prstGeom prst="rect">
            <a:avLst/>
          </a:prstGeom>
          <a:noFill/>
        </p:spPr>
        <p:txBody>
          <a:bodyPr wrap="none" rtlCol="0">
            <a:spAutoFit/>
          </a:bodyPr>
          <a:lstStyle/>
          <a:p>
            <a:r>
              <a:rPr lang="en-US" altLang="ja-JP" dirty="0">
                <a:latin typeface="Osaka" charset="0"/>
              </a:rPr>
              <a:t>FITC-3Ap DNA  25 </a:t>
            </a:r>
            <a:r>
              <a:rPr lang="en-US" altLang="ja-JP" dirty="0" err="1">
                <a:latin typeface="Osaka" charset="0"/>
              </a:rPr>
              <a:t>nM</a:t>
            </a:r>
            <a:r>
              <a:rPr lang="en-US" altLang="ja-JP" dirty="0"/>
              <a:t>,</a:t>
            </a:r>
          </a:p>
          <a:p>
            <a:r>
              <a:rPr lang="en-US" altLang="ja-JP" dirty="0" err="1">
                <a:latin typeface="Helvetica" charset="0"/>
              </a:rPr>
              <a:t>Cp</a:t>
            </a:r>
            <a:r>
              <a:rPr lang="en-US" altLang="ja-JP" dirty="0">
                <a:latin typeface="Helvetica" charset="0"/>
              </a:rPr>
              <a:t> </a:t>
            </a:r>
            <a:r>
              <a:rPr lang="en-US" altLang="ja-JP" dirty="0">
                <a:latin typeface="Symbol" charset="0"/>
              </a:rPr>
              <a:t>a</a:t>
            </a:r>
            <a:r>
              <a:rPr lang="en-US" altLang="ja-JP" dirty="0">
                <a:latin typeface="Helvetica" charset="0"/>
              </a:rPr>
              <a:t>-WT</a:t>
            </a:r>
            <a:r>
              <a:rPr lang="en-US" altLang="ja-JP" dirty="0"/>
              <a:t> </a:t>
            </a:r>
            <a:r>
              <a:rPr lang="ja-JP" altLang="en-US" dirty="0"/>
              <a:t>４</a:t>
            </a:r>
            <a:r>
              <a:rPr lang="en-US" altLang="ja-JP" dirty="0"/>
              <a:t> </a:t>
            </a:r>
            <a:r>
              <a:rPr lang="en-US" altLang="ja-JP" dirty="0" err="1">
                <a:latin typeface="Symbol" charset="0"/>
              </a:rPr>
              <a:t>m</a:t>
            </a:r>
            <a:r>
              <a:rPr lang="en-US" altLang="ja-JP" dirty="0" err="1">
                <a:latin typeface="Osaka" charset="0"/>
              </a:rPr>
              <a:t>M</a:t>
            </a:r>
            <a:endParaRPr lang="en-US" altLang="ja-JP" dirty="0">
              <a:latin typeface="Osaka" charset="0"/>
            </a:endParaRPr>
          </a:p>
          <a:p>
            <a:r>
              <a:rPr lang="en-US" altLang="ja-JP" dirty="0">
                <a:latin typeface="Osaka" charset="0"/>
              </a:rPr>
              <a:t>+ inhibitor</a:t>
            </a:r>
          </a:p>
          <a:p>
            <a:r>
              <a:rPr lang="ja-JP" altLang="en-US" dirty="0">
                <a:latin typeface="Osaka" charset="0"/>
              </a:rPr>
              <a:t>　　</a:t>
            </a:r>
            <a:r>
              <a:rPr lang="en-US" altLang="ja-JP" dirty="0">
                <a:latin typeface="Osaka" charset="0"/>
              </a:rPr>
              <a:t>⇩</a:t>
            </a:r>
          </a:p>
          <a:p>
            <a:r>
              <a:rPr lang="en-US" altLang="ja-JP" dirty="0">
                <a:latin typeface="Osaka" charset="0"/>
              </a:rPr>
              <a:t>Incubation  25℃, 30 min</a:t>
            </a:r>
          </a:p>
          <a:p>
            <a:r>
              <a:rPr lang="ja-JP" altLang="en-US" dirty="0">
                <a:latin typeface="Osaka" charset="0"/>
              </a:rPr>
              <a:t>　　</a:t>
            </a:r>
            <a:r>
              <a:rPr lang="en-US" altLang="ja-JP" dirty="0">
                <a:latin typeface="Osaka" charset="0"/>
              </a:rPr>
              <a:t>⇩</a:t>
            </a:r>
          </a:p>
          <a:p>
            <a:r>
              <a:rPr lang="en-US" altLang="ja-JP" dirty="0">
                <a:latin typeface="Osaka" charset="0"/>
              </a:rPr>
              <a:t>5% PAGE</a:t>
            </a:r>
          </a:p>
          <a:p>
            <a:endParaRPr lang="en-US" altLang="ja-JP" dirty="0"/>
          </a:p>
          <a:p>
            <a:r>
              <a:rPr lang="en-US" altLang="ja-JP" dirty="0" err="1">
                <a:latin typeface="Osaka" charset="0"/>
              </a:rPr>
              <a:t>FP:free</a:t>
            </a:r>
            <a:r>
              <a:rPr lang="en-US" altLang="ja-JP" dirty="0">
                <a:latin typeface="Osaka" charset="0"/>
              </a:rPr>
              <a:t> probe</a:t>
            </a:r>
          </a:p>
          <a:p>
            <a:endParaRPr kumimoji="1" lang="ja-JP" altLang="en-US" dirty="0"/>
          </a:p>
        </p:txBody>
      </p:sp>
    </p:spTree>
    <p:extLst>
      <p:ext uri="{BB962C8B-B14F-4D97-AF65-F5344CB8AC3E}">
        <p14:creationId xmlns="" xmlns:p14="http://schemas.microsoft.com/office/powerpoint/2010/main" val="11409716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z="4000" b="1" dirty="0" smtClean="0">
                <a:solidFill>
                  <a:srgbClr val="FFD226"/>
                </a:solidFill>
                <a:latin typeface="Helvetica"/>
                <a:cs typeface="Helvetica"/>
              </a:rPr>
              <a:t>Affinity of the phased A-tracts to the </a:t>
            </a:r>
            <a:r>
              <a:rPr lang="en-US" altLang="ja-JP" sz="4000" b="1" dirty="0" smtClean="0">
                <a:solidFill>
                  <a:srgbClr val="FFD226"/>
                </a:solidFill>
                <a:latin typeface="Symbol" charset="2"/>
                <a:cs typeface="Symbol" charset="2"/>
              </a:rPr>
              <a:t>a</a:t>
            </a:r>
            <a:r>
              <a:rPr lang="en-US" altLang="ja-JP" sz="4000" b="1" dirty="0" smtClean="0">
                <a:solidFill>
                  <a:srgbClr val="FFD226"/>
                </a:solidFill>
                <a:latin typeface="Helvetica"/>
                <a:cs typeface="Helvetica"/>
              </a:rPr>
              <a:t> subunits of </a:t>
            </a:r>
            <a:r>
              <a:rPr lang="en-US" altLang="ja-JP" sz="4000" b="1" i="1" dirty="0" err="1" smtClean="0">
                <a:solidFill>
                  <a:srgbClr val="FFD226"/>
                </a:solidFill>
                <a:latin typeface="Helvetica"/>
                <a:cs typeface="Helvetica"/>
              </a:rPr>
              <a:t>Cp</a:t>
            </a:r>
            <a:r>
              <a:rPr lang="en-US" altLang="ja-JP" sz="4000" b="1" i="1" dirty="0" smtClean="0">
                <a:solidFill>
                  <a:srgbClr val="FFD226"/>
                </a:solidFill>
                <a:latin typeface="Helvetica"/>
                <a:cs typeface="Helvetica"/>
              </a:rPr>
              <a:t> </a:t>
            </a:r>
            <a:r>
              <a:rPr lang="en-US" altLang="ja-JP" sz="4000" b="1" dirty="0" smtClean="0">
                <a:solidFill>
                  <a:srgbClr val="FFD226"/>
                </a:solidFill>
                <a:latin typeface="Helvetica"/>
                <a:cs typeface="Helvetica"/>
              </a:rPr>
              <a:t>RNA polymerase  </a:t>
            </a:r>
            <a:endParaRPr lang="ja-JP" altLang="en-US" sz="4000" b="1" dirty="0">
              <a:solidFill>
                <a:srgbClr val="FFD226"/>
              </a:solidFill>
              <a:latin typeface="Helvetica"/>
              <a:cs typeface="Helvetica"/>
            </a:endParaRPr>
          </a:p>
        </p:txBody>
      </p:sp>
      <p:graphicFrame>
        <p:nvGraphicFramePr>
          <p:cNvPr id="13" name="コンテンツ プレースホルダー 12"/>
          <p:cNvGraphicFramePr>
            <a:graphicFrameLocks noGrp="1"/>
          </p:cNvGraphicFramePr>
          <p:nvPr>
            <p:ph idx="1"/>
            <p:extLst>
              <p:ext uri="{D42A27DB-BD31-4B8C-83A1-F6EECF244321}">
                <p14:modId xmlns="" xmlns:p14="http://schemas.microsoft.com/office/powerpoint/2010/main" val="2286838985"/>
              </p:ext>
            </p:extLst>
          </p:nvPr>
        </p:nvGraphicFramePr>
        <p:xfrm>
          <a:off x="354566" y="2712720"/>
          <a:ext cx="8229600" cy="1188720"/>
        </p:xfrm>
        <a:graphic>
          <a:graphicData uri="http://schemas.openxmlformats.org/drawingml/2006/table">
            <a:tbl>
              <a:tblPr firstRow="1" bandRow="1">
                <a:tableStyleId>{2D5ABB26-0587-4C30-8999-92F81FD0307C}</a:tableStyleId>
              </a:tblPr>
              <a:tblGrid>
                <a:gridCol w="2057400"/>
                <a:gridCol w="4114800"/>
                <a:gridCol w="2057400"/>
              </a:tblGrid>
              <a:tr h="370840">
                <a:tc>
                  <a:txBody>
                    <a:bodyPr/>
                    <a:lstStyle/>
                    <a:p>
                      <a:pPr algn="ctr"/>
                      <a:r>
                        <a:rPr kumimoji="1" lang="en-US" altLang="ja-JP" sz="2000" dirty="0" smtClean="0"/>
                        <a:t>DNA (25 </a:t>
                      </a:r>
                      <a:r>
                        <a:rPr kumimoji="1" lang="en-US" altLang="ja-JP" sz="2000" dirty="0" err="1" smtClean="0">
                          <a:latin typeface="Symbol"/>
                        </a:rPr>
                        <a:t>m</a:t>
                      </a:r>
                      <a:r>
                        <a:rPr kumimoji="1" lang="en-US" altLang="ja-JP" sz="2000" dirty="0" err="1" smtClean="0"/>
                        <a:t>M</a:t>
                      </a:r>
                      <a:r>
                        <a:rPr kumimoji="1" lang="en-US" altLang="ja-JP" sz="2000" dirty="0" smtClean="0"/>
                        <a:t>)</a:t>
                      </a:r>
                      <a:endParaRPr kumimoji="1" lang="ja-JP" altLang="en-US" sz="2000" dirty="0"/>
                    </a:p>
                  </a:txBody>
                  <a:tcPr>
                    <a:lnL w="28575" cap="flat" cmpd="sng" algn="ctr">
                      <a:solidFill>
                        <a:prstClr val="white"/>
                      </a:solidFill>
                      <a:prstDash val="solid"/>
                      <a:round/>
                      <a:headEnd type="none" w="med" len="med"/>
                      <a:tailEnd type="none" w="med" len="med"/>
                    </a:lnL>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tc>
                  <a:txBody>
                    <a:bodyPr/>
                    <a:lstStyle/>
                    <a:p>
                      <a:pPr algn="ctr"/>
                      <a:r>
                        <a:rPr kumimoji="1" lang="ja-JP" altLang="en-US" sz="2000" dirty="0" smtClean="0"/>
                        <a:t>　</a:t>
                      </a:r>
                      <a:r>
                        <a:rPr kumimoji="1" lang="en-US" altLang="ja-JP" sz="2000" dirty="0" smtClean="0"/>
                        <a:t>Dissociation </a:t>
                      </a:r>
                      <a:r>
                        <a:rPr kumimoji="1" lang="en-US" altLang="ja-JP" sz="2000" baseline="0" dirty="0" smtClean="0"/>
                        <a:t> c</a:t>
                      </a:r>
                      <a:r>
                        <a:rPr kumimoji="1" lang="en-US" altLang="ja-JP" sz="2000" dirty="0" smtClean="0"/>
                        <a:t>onstant*  </a:t>
                      </a:r>
                      <a:r>
                        <a:rPr kumimoji="1" lang="en-US" altLang="ja-JP" sz="2000" b="0" i="1" dirty="0" err="1" smtClean="0"/>
                        <a:t>K</a:t>
                      </a:r>
                      <a:r>
                        <a:rPr kumimoji="1" lang="en-US" altLang="ja-JP" sz="2000" dirty="0" err="1" smtClean="0"/>
                        <a:t>d</a:t>
                      </a:r>
                      <a:r>
                        <a:rPr kumimoji="1" lang="en-US" altLang="ja-JP" sz="2000" dirty="0" smtClean="0"/>
                        <a:t>   </a:t>
                      </a:r>
                      <a:r>
                        <a:rPr kumimoji="1" lang="ja-JP" altLang="en-US" sz="2000" dirty="0" smtClean="0"/>
                        <a:t>（</a:t>
                      </a:r>
                      <a:r>
                        <a:rPr kumimoji="1" lang="en-US" altLang="ja-JP" sz="2000" dirty="0" smtClean="0"/>
                        <a:t>M)</a:t>
                      </a:r>
                      <a:endParaRPr kumimoji="1" lang="ja-JP" altLang="en-US" sz="2000" dirty="0"/>
                    </a:p>
                  </a:txBody>
                  <a:tcP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tc>
                  <a:txBody>
                    <a:bodyPr/>
                    <a:lstStyle/>
                    <a:p>
                      <a:pPr algn="ctr"/>
                      <a:r>
                        <a:rPr kumimoji="1" lang="en-US" altLang="ja-JP" sz="2000" dirty="0" smtClean="0"/>
                        <a:t>Ratio</a:t>
                      </a:r>
                      <a:endParaRPr kumimoji="1" lang="ja-JP" altLang="en-US" sz="2000" dirty="0"/>
                    </a:p>
                  </a:txBody>
                  <a:tcPr>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tr>
              <a:tr h="370840">
                <a:tc>
                  <a:txBody>
                    <a:bodyPr/>
                    <a:lstStyle/>
                    <a:p>
                      <a:pPr algn="ctr"/>
                      <a:r>
                        <a:rPr kumimoji="1" lang="en-US" altLang="ja-JP" sz="2000" dirty="0" smtClean="0">
                          <a:solidFill>
                            <a:srgbClr val="FFFF00"/>
                          </a:solidFill>
                        </a:rPr>
                        <a:t>3A</a:t>
                      </a:r>
                      <a:endParaRPr kumimoji="1" lang="ja-JP" altLang="en-US" sz="2000" dirty="0">
                        <a:solidFill>
                          <a:srgbClr val="FFFF00"/>
                        </a:solidFill>
                      </a:endParaRPr>
                    </a:p>
                  </a:txBody>
                  <a:tcPr>
                    <a:lnL w="28575" cap="flat" cmpd="sng" algn="ctr">
                      <a:solidFill>
                        <a:prstClr val="white"/>
                      </a:solidFill>
                      <a:prstDash val="solid"/>
                      <a:round/>
                      <a:headEnd type="none" w="med" len="med"/>
                      <a:tailEnd type="none" w="med" len="med"/>
                    </a:lnL>
                    <a:lnT w="28575" cap="flat" cmpd="sng" algn="ctr">
                      <a:solidFill>
                        <a:prstClr val="white"/>
                      </a:solidFill>
                      <a:prstDash val="solid"/>
                      <a:round/>
                      <a:headEnd type="none" w="med" len="med"/>
                      <a:tailEnd type="none" w="med" len="med"/>
                    </a:lnT>
                  </a:tcPr>
                </a:tc>
                <a:tc>
                  <a:txBody>
                    <a:bodyPr/>
                    <a:lstStyle/>
                    <a:p>
                      <a:pPr algn="ctr"/>
                      <a:r>
                        <a:rPr kumimoji="1" lang="en-US" altLang="ja-JP" sz="2000" dirty="0" smtClean="0">
                          <a:solidFill>
                            <a:srgbClr val="FFFF00"/>
                          </a:solidFill>
                        </a:rPr>
                        <a:t>6.1 ± 0.3 X 10</a:t>
                      </a:r>
                      <a:r>
                        <a:rPr kumimoji="1" lang="en-US" altLang="ja-JP" sz="2000" baseline="30000" dirty="0" smtClean="0">
                          <a:solidFill>
                            <a:srgbClr val="FFFF00"/>
                          </a:solidFill>
                        </a:rPr>
                        <a:t>–8 </a:t>
                      </a:r>
                      <a:endParaRPr kumimoji="1" lang="ja-JP" altLang="en-US" sz="2000" baseline="30000" dirty="0">
                        <a:solidFill>
                          <a:srgbClr val="FFFF00"/>
                        </a:solidFill>
                      </a:endParaRPr>
                    </a:p>
                  </a:txBody>
                  <a:tcPr>
                    <a:lnT w="28575" cap="flat" cmpd="sng" algn="ctr">
                      <a:solidFill>
                        <a:prstClr val="white"/>
                      </a:solidFill>
                      <a:prstDash val="solid"/>
                      <a:round/>
                      <a:headEnd type="none" w="med" len="med"/>
                      <a:tailEnd type="none" w="med" len="med"/>
                    </a:lnT>
                  </a:tcPr>
                </a:tc>
                <a:tc>
                  <a:txBody>
                    <a:bodyPr/>
                    <a:lstStyle/>
                    <a:p>
                      <a:pPr algn="ctr"/>
                      <a:r>
                        <a:rPr kumimoji="1" lang="en-US" altLang="ja-JP" sz="2000" dirty="0" smtClean="0">
                          <a:solidFill>
                            <a:srgbClr val="FFFF00"/>
                          </a:solidFill>
                        </a:rPr>
                        <a:t>1.0</a:t>
                      </a:r>
                      <a:endParaRPr kumimoji="1" lang="ja-JP" altLang="en-US" sz="2000" dirty="0">
                        <a:solidFill>
                          <a:srgbClr val="FFFF00"/>
                        </a:solidFill>
                      </a:endParaRPr>
                    </a:p>
                  </a:txBody>
                  <a:tcPr>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tcPr>
                </a:tc>
              </a:tr>
              <a:tr h="370840">
                <a:tc>
                  <a:txBody>
                    <a:bodyPr/>
                    <a:lstStyle/>
                    <a:p>
                      <a:pPr algn="ctr"/>
                      <a:r>
                        <a:rPr kumimoji="1" lang="en-US" altLang="ja-JP" sz="2000" dirty="0" smtClean="0"/>
                        <a:t>0A</a:t>
                      </a:r>
                      <a:endParaRPr kumimoji="1" lang="ja-JP" altLang="en-US" sz="2000" dirty="0"/>
                    </a:p>
                  </a:txBody>
                  <a:tcPr>
                    <a:lnL w="28575" cap="flat" cmpd="sng" algn="ctr">
                      <a:solidFill>
                        <a:prstClr val="white"/>
                      </a:solidFill>
                      <a:prstDash val="solid"/>
                      <a:round/>
                      <a:headEnd type="none" w="med" len="med"/>
                      <a:tailEnd type="none" w="med" len="med"/>
                    </a:lnL>
                    <a:lnB w="28575" cap="flat" cmpd="sng" algn="ctr">
                      <a:solidFill>
                        <a:prstClr val="white"/>
                      </a:solidFill>
                      <a:prstDash val="solid"/>
                      <a:round/>
                      <a:headEnd type="none" w="med" len="med"/>
                      <a:tailEnd type="none" w="med" len="med"/>
                    </a:lnB>
                  </a:tcPr>
                </a:tc>
                <a:tc>
                  <a:txBody>
                    <a:bodyPr/>
                    <a:lstStyle/>
                    <a:p>
                      <a:pPr algn="ctr"/>
                      <a:r>
                        <a:rPr kumimoji="1" lang="en-US" altLang="ja-JP" sz="2000" dirty="0" smtClean="0"/>
                        <a:t>1.5 ± 0.1 X 10</a:t>
                      </a:r>
                      <a:r>
                        <a:rPr kumimoji="1" lang="en-US" altLang="ja-JP" sz="2000" baseline="30000" dirty="0" smtClean="0"/>
                        <a:t>–6 </a:t>
                      </a:r>
                      <a:endParaRPr kumimoji="1" lang="ja-JP" altLang="en-US" sz="2000" dirty="0"/>
                    </a:p>
                  </a:txBody>
                  <a:tcPr>
                    <a:lnB w="28575" cap="flat" cmpd="sng" algn="ctr">
                      <a:solidFill>
                        <a:prstClr val="white"/>
                      </a:solidFill>
                      <a:prstDash val="solid"/>
                      <a:round/>
                      <a:headEnd type="none" w="med" len="med"/>
                      <a:tailEnd type="none" w="med" len="med"/>
                    </a:lnB>
                  </a:tcPr>
                </a:tc>
                <a:tc>
                  <a:txBody>
                    <a:bodyPr/>
                    <a:lstStyle/>
                    <a:p>
                      <a:pPr algn="ctr"/>
                      <a:r>
                        <a:rPr kumimoji="1" lang="en-US" altLang="ja-JP" sz="2000" dirty="0" smtClean="0"/>
                        <a:t>24.1</a:t>
                      </a:r>
                      <a:endParaRPr kumimoji="1" lang="ja-JP" altLang="en-US" sz="2000" dirty="0"/>
                    </a:p>
                  </a:txBody>
                  <a:tcPr>
                    <a:lnR w="28575" cap="flat" cmpd="sng" algn="ctr">
                      <a:solidFill>
                        <a:prstClr val="white"/>
                      </a:solidFill>
                      <a:prstDash val="solid"/>
                      <a:round/>
                      <a:headEnd type="none" w="med" len="med"/>
                      <a:tailEnd type="none" w="med" len="med"/>
                    </a:lnR>
                    <a:lnB w="28575" cap="flat" cmpd="sng" algn="ctr">
                      <a:solidFill>
                        <a:prstClr val="white"/>
                      </a:solidFill>
                      <a:prstDash val="solid"/>
                      <a:round/>
                      <a:headEnd type="none" w="med" len="med"/>
                      <a:tailEnd type="none" w="med" len="med"/>
                    </a:lnB>
                  </a:tcPr>
                </a:tc>
              </a:tr>
            </a:tbl>
          </a:graphicData>
        </a:graphic>
      </p:graphicFrame>
      <p:sp>
        <p:nvSpPr>
          <p:cNvPr id="16" name="テキスト ボックス 15"/>
          <p:cNvSpPr txBox="1"/>
          <p:nvPr/>
        </p:nvSpPr>
        <p:spPr>
          <a:xfrm>
            <a:off x="1211165" y="2083315"/>
            <a:ext cx="6494085" cy="400110"/>
          </a:xfrm>
          <a:prstGeom prst="rect">
            <a:avLst/>
          </a:prstGeom>
          <a:noFill/>
        </p:spPr>
        <p:txBody>
          <a:bodyPr wrap="none" rtlCol="0">
            <a:spAutoFit/>
          </a:bodyPr>
          <a:lstStyle/>
          <a:p>
            <a:r>
              <a:rPr kumimoji="1" lang="en-US" altLang="ja-JP" sz="2000" dirty="0" smtClean="0"/>
              <a:t>Table 3. Affinity of </a:t>
            </a:r>
            <a:r>
              <a:rPr kumimoji="1" lang="en-US" altLang="ja-JP" sz="2000" i="1" dirty="0" smtClean="0"/>
              <a:t>C. </a:t>
            </a:r>
            <a:r>
              <a:rPr lang="en-US" altLang="ja-JP" sz="2000" i="1" dirty="0" smtClean="0"/>
              <a:t>perfringens</a:t>
            </a:r>
            <a:r>
              <a:rPr kumimoji="1" lang="en-US" altLang="ja-JP" sz="2000" i="1" dirty="0" smtClean="0"/>
              <a:t> </a:t>
            </a:r>
            <a:r>
              <a:rPr kumimoji="1" lang="en-US" altLang="ja-JP" sz="2000" dirty="0" smtClean="0">
                <a:latin typeface="Symbol" charset="2"/>
                <a:cs typeface="Symbol" charset="2"/>
              </a:rPr>
              <a:t>a</a:t>
            </a:r>
            <a:r>
              <a:rPr kumimoji="1" lang="en-US" altLang="ja-JP" sz="2000" dirty="0" smtClean="0"/>
              <a:t> </a:t>
            </a:r>
            <a:r>
              <a:rPr kumimoji="1" lang="en-US" altLang="ja-JP" sz="2000" dirty="0" err="1" smtClean="0"/>
              <a:t>subumit</a:t>
            </a:r>
            <a:r>
              <a:rPr kumimoji="1" lang="en-US" altLang="ja-JP" sz="2000" dirty="0" smtClean="0"/>
              <a:t> to 3A or 0A DNA</a:t>
            </a:r>
            <a:endParaRPr kumimoji="1" lang="ja-JP" altLang="en-US" sz="2000" dirty="0"/>
          </a:p>
        </p:txBody>
      </p:sp>
      <p:sp>
        <p:nvSpPr>
          <p:cNvPr id="18" name="テキスト ボックス 17"/>
          <p:cNvSpPr txBox="1"/>
          <p:nvPr/>
        </p:nvSpPr>
        <p:spPr>
          <a:xfrm>
            <a:off x="223418" y="4891433"/>
            <a:ext cx="8515823" cy="1723549"/>
          </a:xfrm>
          <a:prstGeom prst="rect">
            <a:avLst/>
          </a:prstGeom>
          <a:noFill/>
        </p:spPr>
        <p:txBody>
          <a:bodyPr wrap="none" rtlCol="0">
            <a:spAutoFit/>
          </a:bodyPr>
          <a:lstStyle/>
          <a:p>
            <a:r>
              <a:rPr kumimoji="1" lang="en-US" altLang="ja-JP" sz="2400" dirty="0" smtClean="0">
                <a:solidFill>
                  <a:srgbClr val="FFFF00"/>
                </a:solidFill>
                <a:latin typeface="Helvetica"/>
                <a:cs typeface="Helvetica"/>
              </a:rPr>
              <a:t>The affinity was of the same order magnitude as that of </a:t>
            </a:r>
          </a:p>
          <a:p>
            <a:r>
              <a:rPr kumimoji="1" lang="en-US" altLang="ja-JP" sz="2400" dirty="0" smtClean="0">
                <a:solidFill>
                  <a:srgbClr val="FFFF00"/>
                </a:solidFill>
                <a:latin typeface="Helvetica"/>
                <a:cs typeface="Helvetica"/>
              </a:rPr>
              <a:t>H-NS proteins (</a:t>
            </a:r>
            <a:r>
              <a:rPr kumimoji="1" lang="en-US" altLang="ja-JP" sz="2400" i="1" dirty="0" smtClean="0">
                <a:solidFill>
                  <a:srgbClr val="FFFF00"/>
                </a:solidFill>
                <a:latin typeface="Helvetica"/>
                <a:cs typeface="Helvetica"/>
              </a:rPr>
              <a:t>E. coli</a:t>
            </a:r>
            <a:r>
              <a:rPr kumimoji="1" lang="en-US" altLang="ja-JP" sz="2400" dirty="0" smtClean="0">
                <a:solidFill>
                  <a:srgbClr val="FFFF00"/>
                </a:solidFill>
                <a:latin typeface="Helvetica"/>
                <a:cs typeface="Helvetica"/>
              </a:rPr>
              <a:t>) binding  to a DNA fragment containing</a:t>
            </a:r>
          </a:p>
          <a:p>
            <a:r>
              <a:rPr kumimoji="1" lang="en-US" altLang="ja-JP" sz="2400" dirty="0" smtClean="0">
                <a:solidFill>
                  <a:srgbClr val="FFFF00"/>
                </a:solidFill>
                <a:latin typeface="Helvetica"/>
                <a:cs typeface="Helvetica"/>
              </a:rPr>
              <a:t>  A</a:t>
            </a:r>
            <a:r>
              <a:rPr kumimoji="1" lang="en-US" altLang="ja-JP" sz="2400" baseline="-25000" dirty="0" smtClean="0">
                <a:solidFill>
                  <a:srgbClr val="FFFF00"/>
                </a:solidFill>
                <a:latin typeface="Helvetica"/>
                <a:cs typeface="Helvetica"/>
              </a:rPr>
              <a:t>5</a:t>
            </a:r>
            <a:r>
              <a:rPr kumimoji="1" lang="en-US" altLang="ja-JP" sz="2400" dirty="0" smtClean="0">
                <a:solidFill>
                  <a:srgbClr val="FFFF00"/>
                </a:solidFill>
                <a:latin typeface="Helvetica"/>
                <a:cs typeface="Helvetica"/>
              </a:rPr>
              <a:t>A</a:t>
            </a:r>
            <a:r>
              <a:rPr kumimoji="1" lang="en-US" altLang="ja-JP" sz="2400" baseline="-25000" dirty="0" smtClean="0">
                <a:solidFill>
                  <a:srgbClr val="FFFF00"/>
                </a:solidFill>
                <a:latin typeface="Helvetica"/>
                <a:cs typeface="Helvetica"/>
              </a:rPr>
              <a:t>6</a:t>
            </a:r>
            <a:r>
              <a:rPr kumimoji="1" lang="en-US" altLang="ja-JP" sz="2400" dirty="0" smtClean="0">
                <a:solidFill>
                  <a:srgbClr val="FFFF00"/>
                </a:solidFill>
                <a:latin typeface="Helvetica"/>
                <a:cs typeface="Helvetica"/>
              </a:rPr>
              <a:t> sequence (</a:t>
            </a:r>
            <a:r>
              <a:rPr kumimoji="1" lang="en-US" altLang="ja-JP" sz="2400" i="1" dirty="0" err="1" smtClean="0">
                <a:solidFill>
                  <a:srgbClr val="FFFF00"/>
                </a:solidFill>
                <a:latin typeface="Helvetica"/>
                <a:cs typeface="Helvetica"/>
              </a:rPr>
              <a:t>K</a:t>
            </a:r>
            <a:r>
              <a:rPr kumimoji="1" lang="en-US" altLang="ja-JP" sz="2400" dirty="0" err="1" smtClean="0">
                <a:solidFill>
                  <a:srgbClr val="FFFF00"/>
                </a:solidFill>
                <a:latin typeface="Helvetica"/>
                <a:cs typeface="Helvetica"/>
              </a:rPr>
              <a:t>d</a:t>
            </a:r>
            <a:r>
              <a:rPr kumimoji="1" lang="en-US" altLang="ja-JP" sz="2400" dirty="0" smtClean="0">
                <a:solidFill>
                  <a:srgbClr val="FFFF00"/>
                </a:solidFill>
                <a:latin typeface="Helvetica"/>
                <a:cs typeface="Helvetica"/>
              </a:rPr>
              <a:t> = 2.7 X 10</a:t>
            </a:r>
            <a:r>
              <a:rPr kumimoji="1" lang="en-US" altLang="ja-JP" sz="2400" baseline="30000" dirty="0" smtClean="0">
                <a:solidFill>
                  <a:srgbClr val="FFFF00"/>
                </a:solidFill>
                <a:latin typeface="Helvetica"/>
                <a:cs typeface="Helvetica"/>
              </a:rPr>
              <a:t>–8 </a:t>
            </a:r>
            <a:r>
              <a:rPr kumimoji="1" lang="en-US" altLang="ja-JP" sz="2400" dirty="0" smtClean="0">
                <a:solidFill>
                  <a:srgbClr val="FFFF00"/>
                </a:solidFill>
                <a:latin typeface="Helvetica"/>
                <a:cs typeface="Helvetica"/>
              </a:rPr>
              <a:t>M), measured by SPR.</a:t>
            </a:r>
          </a:p>
          <a:p>
            <a:endParaRPr lang="en-US" altLang="ja-JP" sz="2400" baseline="30000" dirty="0">
              <a:latin typeface="Helvetica"/>
              <a:cs typeface="Helvetica"/>
            </a:endParaRPr>
          </a:p>
          <a:p>
            <a:r>
              <a:rPr kumimoji="1" lang="en-US" altLang="ja-JP" dirty="0" smtClean="0">
                <a:cs typeface="Helvetica"/>
              </a:rPr>
              <a:t>[</a:t>
            </a:r>
            <a:r>
              <a:rPr kumimoji="1" lang="en-US" altLang="ja-JP" dirty="0" err="1" smtClean="0">
                <a:cs typeface="Helvetica"/>
              </a:rPr>
              <a:t>Bouffartgues</a:t>
            </a:r>
            <a:r>
              <a:rPr lang="en-US" altLang="ja-JP" dirty="0" smtClean="0">
                <a:cs typeface="Helvetica"/>
              </a:rPr>
              <a:t>, </a:t>
            </a:r>
            <a:r>
              <a:rPr lang="en-US" altLang="ja-JP" i="1" dirty="0" smtClean="0">
                <a:cs typeface="Helvetica"/>
              </a:rPr>
              <a:t>et al. Nucleic Acids Research </a:t>
            </a:r>
            <a:r>
              <a:rPr lang="en-US" altLang="ja-JP" b="1" dirty="0" smtClean="0">
                <a:cs typeface="Helvetica"/>
              </a:rPr>
              <a:t>35</a:t>
            </a:r>
            <a:r>
              <a:rPr lang="en-US" altLang="ja-JP" dirty="0" smtClean="0">
                <a:cs typeface="Helvetica"/>
              </a:rPr>
              <a:t>:e39, </a:t>
            </a:r>
            <a:r>
              <a:rPr lang="en-US" altLang="ja-JP" dirty="0">
                <a:cs typeface="Helvetica"/>
              </a:rPr>
              <a:t>2007</a:t>
            </a:r>
            <a:r>
              <a:rPr lang="en-US" altLang="ja-JP" dirty="0" smtClean="0">
                <a:cs typeface="Helvetica"/>
              </a:rPr>
              <a:t>.]</a:t>
            </a:r>
            <a:endParaRPr kumimoji="1" lang="ja-JP" altLang="en-US" dirty="0">
              <a:cs typeface="Helvetica"/>
            </a:endParaRPr>
          </a:p>
        </p:txBody>
      </p:sp>
      <p:sp>
        <p:nvSpPr>
          <p:cNvPr id="19" name="テキスト ボックス 18"/>
          <p:cNvSpPr txBox="1"/>
          <p:nvPr/>
        </p:nvSpPr>
        <p:spPr>
          <a:xfrm>
            <a:off x="354566" y="3965995"/>
            <a:ext cx="4741014" cy="369332"/>
          </a:xfrm>
          <a:prstGeom prst="rect">
            <a:avLst/>
          </a:prstGeom>
          <a:noFill/>
        </p:spPr>
        <p:txBody>
          <a:bodyPr wrap="none" rtlCol="0">
            <a:spAutoFit/>
          </a:bodyPr>
          <a:lstStyle/>
          <a:p>
            <a:r>
              <a:rPr kumimoji="1" lang="en-US" altLang="ja-JP" dirty="0" smtClean="0"/>
              <a:t>*</a:t>
            </a:r>
            <a:r>
              <a:rPr kumimoji="1" lang="en-US" altLang="ja-JP" dirty="0" err="1" smtClean="0"/>
              <a:t>Measuerd</a:t>
            </a:r>
            <a:r>
              <a:rPr kumimoji="1" lang="en-US" altLang="ja-JP" dirty="0" smtClean="0"/>
              <a:t>  by surface </a:t>
            </a:r>
            <a:r>
              <a:rPr kumimoji="1" lang="en-US" altLang="ja-JP" dirty="0" err="1" smtClean="0"/>
              <a:t>plasmon</a:t>
            </a:r>
            <a:r>
              <a:rPr kumimoji="1" lang="en-US" altLang="ja-JP" dirty="0" smtClean="0"/>
              <a:t> resonance (SPR)</a:t>
            </a:r>
            <a:endParaRPr kumimoji="1" lang="ja-JP" altLang="en-US" dirty="0"/>
          </a:p>
        </p:txBody>
      </p:sp>
      <p:sp>
        <p:nvSpPr>
          <p:cNvPr id="3" name="テキスト ボックス 2"/>
          <p:cNvSpPr txBox="1"/>
          <p:nvPr/>
        </p:nvSpPr>
        <p:spPr>
          <a:xfrm>
            <a:off x="457200" y="4306985"/>
            <a:ext cx="4429418" cy="369332"/>
          </a:xfrm>
          <a:prstGeom prst="rect">
            <a:avLst/>
          </a:prstGeom>
          <a:noFill/>
        </p:spPr>
        <p:txBody>
          <a:bodyPr wrap="none" rtlCol="0">
            <a:spAutoFit/>
          </a:bodyPr>
          <a:lstStyle/>
          <a:p>
            <a:r>
              <a:rPr kumimoji="1" lang="en-US" altLang="ja-JP" dirty="0" smtClean="0"/>
              <a:t>[ </a:t>
            </a:r>
            <a:r>
              <a:rPr lang="en-US" altLang="ja-JP" dirty="0" smtClean="0"/>
              <a:t>K</a:t>
            </a:r>
            <a:r>
              <a:rPr kumimoji="1" lang="en-US" altLang="ja-JP" dirty="0" smtClean="0"/>
              <a:t>atayama, </a:t>
            </a:r>
            <a:r>
              <a:rPr kumimoji="1" lang="en-US" altLang="ja-JP" i="1" dirty="0" smtClean="0"/>
              <a:t>et al</a:t>
            </a:r>
            <a:r>
              <a:rPr kumimoji="1" lang="en-US" altLang="ja-JP" dirty="0" smtClean="0"/>
              <a:t>. </a:t>
            </a:r>
            <a:r>
              <a:rPr kumimoji="1" lang="en-US" altLang="ja-JP" i="1" dirty="0" smtClean="0"/>
              <a:t>Anaerobe</a:t>
            </a:r>
            <a:r>
              <a:rPr kumimoji="1" lang="en-US" altLang="ja-JP" dirty="0" smtClean="0"/>
              <a:t> </a:t>
            </a:r>
            <a:r>
              <a:rPr kumimoji="1" lang="en-US" altLang="ja-JP" b="1" dirty="0" smtClean="0"/>
              <a:t>23</a:t>
            </a:r>
            <a:r>
              <a:rPr kumimoji="1" lang="en-US" altLang="ja-JP" dirty="0" smtClean="0"/>
              <a:t>: 62-69, 2013 ] </a:t>
            </a:r>
            <a:endParaRPr kumimoji="1" lang="ja-JP"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26178"/>
            <a:ext cx="8350202" cy="1143000"/>
          </a:xfrm>
        </p:spPr>
        <p:txBody>
          <a:bodyPr>
            <a:noAutofit/>
          </a:bodyPr>
          <a:lstStyle/>
          <a:p>
            <a:pPr algn="l"/>
            <a:r>
              <a:rPr lang="en-US" altLang="ja-JP" sz="3600" b="1" dirty="0">
                <a:solidFill>
                  <a:srgbClr val="FFFF00"/>
                </a:solidFill>
                <a:latin typeface="Helvetica"/>
                <a:cs typeface="Helvetica"/>
              </a:rPr>
              <a:t> </a:t>
            </a:r>
            <a:r>
              <a:rPr lang="en-US" altLang="ja-JP" sz="3600" b="1" dirty="0" smtClean="0">
                <a:solidFill>
                  <a:srgbClr val="FFFF00"/>
                </a:solidFill>
                <a:latin typeface="Helvetica"/>
                <a:cs typeface="Helvetica"/>
              </a:rPr>
              <a:t> The </a:t>
            </a:r>
            <a:r>
              <a:rPr lang="en-US" altLang="ja-JP" sz="3600" b="1" dirty="0">
                <a:solidFill>
                  <a:srgbClr val="FFFF00"/>
                </a:solidFill>
                <a:latin typeface="Helvetica"/>
                <a:cs typeface="Helvetica"/>
              </a:rPr>
              <a:t>contact path of </a:t>
            </a:r>
            <a:r>
              <a:rPr lang="en-US" altLang="ja-JP" sz="3600" b="1" dirty="0" smtClean="0">
                <a:solidFill>
                  <a:srgbClr val="FFFF00"/>
                </a:solidFill>
                <a:latin typeface="Helvetica"/>
                <a:cs typeface="Helvetica"/>
              </a:rPr>
              <a:t>the </a:t>
            </a:r>
            <a:r>
              <a:rPr lang="en-US" altLang="ja-JP" sz="3600" b="1" dirty="0" smtClean="0">
                <a:solidFill>
                  <a:srgbClr val="FFFF00"/>
                </a:solidFill>
                <a:latin typeface="Symbol" charset="2"/>
                <a:cs typeface="Symbol" charset="2"/>
              </a:rPr>
              <a:t>a</a:t>
            </a:r>
            <a:r>
              <a:rPr lang="en-US" altLang="ja-JP" sz="3600" b="1" dirty="0" smtClean="0">
                <a:solidFill>
                  <a:srgbClr val="FFFF00"/>
                </a:solidFill>
                <a:latin typeface="Helvetica"/>
                <a:cs typeface="Helvetica"/>
              </a:rPr>
              <a:t> subunit</a:t>
            </a:r>
            <a:br>
              <a:rPr lang="en-US" altLang="ja-JP" sz="3600" b="1" dirty="0" smtClean="0">
                <a:solidFill>
                  <a:srgbClr val="FFFF00"/>
                </a:solidFill>
                <a:latin typeface="Helvetica"/>
                <a:cs typeface="Helvetica"/>
              </a:rPr>
            </a:br>
            <a:r>
              <a:rPr lang="en-US" altLang="ja-JP" sz="3600" b="1" dirty="0">
                <a:solidFill>
                  <a:srgbClr val="FFFF00"/>
                </a:solidFill>
                <a:latin typeface="Helvetica"/>
                <a:cs typeface="Helvetica"/>
              </a:rPr>
              <a:t> </a:t>
            </a:r>
            <a:r>
              <a:rPr lang="en-US" altLang="ja-JP" sz="3600" b="1" dirty="0" smtClean="0">
                <a:solidFill>
                  <a:srgbClr val="FFFF00"/>
                </a:solidFill>
                <a:latin typeface="Helvetica"/>
                <a:cs typeface="Helvetica"/>
              </a:rPr>
              <a:t>  of </a:t>
            </a:r>
            <a:r>
              <a:rPr lang="en-US" altLang="ja-JP" sz="3600" b="1" i="1" dirty="0" smtClean="0">
                <a:solidFill>
                  <a:srgbClr val="FFFF00"/>
                </a:solidFill>
                <a:latin typeface="Helvetica"/>
                <a:cs typeface="Helvetica"/>
              </a:rPr>
              <a:t>C. perfringens </a:t>
            </a:r>
            <a:r>
              <a:rPr lang="en-US" altLang="ja-JP" sz="3600" b="1" dirty="0" smtClean="0">
                <a:solidFill>
                  <a:srgbClr val="FFFF00"/>
                </a:solidFill>
                <a:latin typeface="Helvetica"/>
                <a:cs typeface="Helvetica"/>
              </a:rPr>
              <a:t>RNA polymerase</a:t>
            </a:r>
            <a:br>
              <a:rPr lang="en-US" altLang="ja-JP" sz="3600" b="1" dirty="0" smtClean="0">
                <a:solidFill>
                  <a:srgbClr val="FFFF00"/>
                </a:solidFill>
                <a:latin typeface="Helvetica"/>
                <a:cs typeface="Helvetica"/>
              </a:rPr>
            </a:br>
            <a:r>
              <a:rPr lang="en-US" altLang="ja-JP" sz="3600" b="1" dirty="0">
                <a:solidFill>
                  <a:srgbClr val="FFFF00"/>
                </a:solidFill>
                <a:latin typeface="Helvetica"/>
                <a:cs typeface="Helvetica"/>
              </a:rPr>
              <a:t> </a:t>
            </a:r>
            <a:r>
              <a:rPr lang="en-US" altLang="ja-JP" sz="3600" b="1" dirty="0" smtClean="0">
                <a:solidFill>
                  <a:srgbClr val="FFFF00"/>
                </a:solidFill>
                <a:latin typeface="Helvetica"/>
                <a:cs typeface="Helvetica"/>
              </a:rPr>
              <a:t>  with  </a:t>
            </a:r>
            <a:r>
              <a:rPr lang="en-US" altLang="ja-JP" sz="3600" b="1" dirty="0">
                <a:solidFill>
                  <a:srgbClr val="FFFF00"/>
                </a:solidFill>
                <a:latin typeface="Helvetica"/>
                <a:cs typeface="Helvetica"/>
              </a:rPr>
              <a:t>the phased A-tracts</a:t>
            </a:r>
            <a:r>
              <a:rPr lang="en-US" altLang="ja-JP" sz="3600" b="1" dirty="0">
                <a:solidFill>
                  <a:srgbClr val="FFD226"/>
                </a:solidFill>
                <a:latin typeface="Helvetica"/>
                <a:cs typeface="Helvetica"/>
              </a:rPr>
              <a:t/>
            </a:r>
            <a:br>
              <a:rPr lang="en-US" altLang="ja-JP" sz="3600" b="1" dirty="0">
                <a:solidFill>
                  <a:srgbClr val="FFD226"/>
                </a:solidFill>
                <a:latin typeface="Helvetica"/>
                <a:cs typeface="Helvetica"/>
              </a:rPr>
            </a:br>
            <a:endParaRPr kumimoji="1" lang="ja-JP" altLang="en-US" sz="3600" b="1" dirty="0">
              <a:solidFill>
                <a:srgbClr val="FFD226"/>
              </a:solidFill>
              <a:latin typeface="Helvetica"/>
              <a:cs typeface="Helvetica"/>
            </a:endParaRPr>
          </a:p>
        </p:txBody>
      </p:sp>
    </p:spTree>
    <p:extLst>
      <p:ext uri="{BB962C8B-B14F-4D97-AF65-F5344CB8AC3E}">
        <p14:creationId xmlns="" xmlns:p14="http://schemas.microsoft.com/office/powerpoint/2010/main" val="41748168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80462"/>
            <a:ext cx="8229600" cy="1143000"/>
          </a:xfrm>
        </p:spPr>
        <p:txBody>
          <a:bodyPr>
            <a:normAutofit/>
          </a:bodyPr>
          <a:lstStyle/>
          <a:p>
            <a:r>
              <a:rPr kumimoji="1" lang="en-US" altLang="ja-JP" sz="3600" b="1" dirty="0" smtClean="0">
                <a:solidFill>
                  <a:srgbClr val="FFD226"/>
                </a:solidFill>
                <a:latin typeface="Helvetica"/>
                <a:cs typeface="Helvetica"/>
              </a:rPr>
              <a:t>UP element of </a:t>
            </a:r>
            <a:r>
              <a:rPr kumimoji="1" lang="en-US" altLang="ja-JP" sz="3600" b="1" i="1" dirty="0" smtClean="0">
                <a:solidFill>
                  <a:srgbClr val="FFD226"/>
                </a:solidFill>
                <a:latin typeface="Helvetica"/>
                <a:cs typeface="Helvetica"/>
              </a:rPr>
              <a:t>E. coli</a:t>
            </a:r>
            <a:endParaRPr kumimoji="1" lang="ja-JP" altLang="en-US" sz="3600" b="1" i="1" dirty="0">
              <a:solidFill>
                <a:srgbClr val="FFD226"/>
              </a:solidFill>
              <a:latin typeface="Helvetica"/>
              <a:cs typeface="Helvetica"/>
            </a:endParaRPr>
          </a:p>
        </p:txBody>
      </p:sp>
      <p:sp>
        <p:nvSpPr>
          <p:cNvPr id="5" name="コンテンツ プレースホルダー 4"/>
          <p:cNvSpPr>
            <a:spLocks noGrp="1"/>
          </p:cNvSpPr>
          <p:nvPr>
            <p:ph idx="1"/>
          </p:nvPr>
        </p:nvSpPr>
        <p:spPr>
          <a:xfrm>
            <a:off x="457200" y="3527475"/>
            <a:ext cx="8352266" cy="2128244"/>
          </a:xfrm>
        </p:spPr>
        <p:txBody>
          <a:bodyPr>
            <a:normAutofit fontScale="77500" lnSpcReduction="20000"/>
          </a:bodyPr>
          <a:lstStyle/>
          <a:p>
            <a:r>
              <a:rPr kumimoji="1" lang="en-US" altLang="ja-JP" sz="3300" dirty="0" smtClean="0">
                <a:latin typeface="Helvetica"/>
                <a:cs typeface="Helvetica"/>
              </a:rPr>
              <a:t>Upstream (UP) element is an A/T rich sequence upstream of the </a:t>
            </a:r>
            <a:r>
              <a:rPr kumimoji="1" lang="en-US" altLang="ja-JP" sz="3300" i="1" dirty="0" err="1" smtClean="0">
                <a:latin typeface="Helvetica"/>
                <a:cs typeface="Helvetica"/>
              </a:rPr>
              <a:t>rrnB</a:t>
            </a:r>
            <a:r>
              <a:rPr kumimoji="1" lang="en-US" altLang="ja-JP" sz="3300" dirty="0" smtClean="0">
                <a:latin typeface="Helvetica"/>
                <a:cs typeface="Helvetica"/>
              </a:rPr>
              <a:t> P1 promoter (16S </a:t>
            </a:r>
            <a:r>
              <a:rPr kumimoji="1" lang="en-US" altLang="ja-JP" sz="3300" dirty="0" err="1" smtClean="0">
                <a:latin typeface="Helvetica"/>
                <a:cs typeface="Helvetica"/>
              </a:rPr>
              <a:t>rRNA</a:t>
            </a:r>
            <a:r>
              <a:rPr kumimoji="1" lang="en-US" altLang="ja-JP" sz="3300" dirty="0" smtClean="0">
                <a:latin typeface="Helvetica"/>
                <a:cs typeface="Helvetica"/>
              </a:rPr>
              <a:t> gene).</a:t>
            </a:r>
          </a:p>
          <a:p>
            <a:pPr marL="0" indent="0">
              <a:buNone/>
            </a:pPr>
            <a:endParaRPr kumimoji="1" lang="en-US" altLang="ja-JP" sz="3300" dirty="0" smtClean="0">
              <a:latin typeface="Helvetica"/>
              <a:cs typeface="Helvetica"/>
            </a:endParaRPr>
          </a:p>
          <a:p>
            <a:r>
              <a:rPr lang="en-US" altLang="ja-JP" sz="3300" dirty="0" smtClean="0">
                <a:latin typeface="Helvetica"/>
                <a:cs typeface="Helvetica"/>
              </a:rPr>
              <a:t>UP element enhances the promoter activity,</a:t>
            </a:r>
          </a:p>
          <a:p>
            <a:pPr marL="0" indent="0">
              <a:buNone/>
            </a:pPr>
            <a:r>
              <a:rPr kumimoji="1" lang="en-US" altLang="ja-JP" sz="3300" dirty="0">
                <a:latin typeface="Helvetica"/>
                <a:cs typeface="Helvetica"/>
              </a:rPr>
              <a:t> </a:t>
            </a:r>
            <a:r>
              <a:rPr kumimoji="1" lang="en-US" altLang="ja-JP" sz="3300" dirty="0" smtClean="0">
                <a:latin typeface="Helvetica"/>
                <a:cs typeface="Helvetica"/>
              </a:rPr>
              <a:t>   which contacts with </a:t>
            </a:r>
            <a:r>
              <a:rPr kumimoji="1" lang="en-US" altLang="ja-JP" sz="3300" dirty="0" err="1" smtClean="0">
                <a:latin typeface="Symbol" charset="2"/>
                <a:cs typeface="Symbol" charset="2"/>
              </a:rPr>
              <a:t>a</a:t>
            </a:r>
            <a:r>
              <a:rPr kumimoji="1" lang="en-US" altLang="ja-JP" sz="3300" dirty="0" err="1" smtClean="0">
                <a:latin typeface="Helvetica"/>
                <a:cs typeface="Helvetica"/>
              </a:rPr>
              <a:t>CTD</a:t>
            </a:r>
            <a:r>
              <a:rPr kumimoji="1" lang="en-US" altLang="ja-JP" sz="3300" dirty="0" smtClean="0">
                <a:latin typeface="Helvetica"/>
                <a:cs typeface="Helvetica"/>
              </a:rPr>
              <a:t> of </a:t>
            </a:r>
            <a:r>
              <a:rPr kumimoji="1" lang="en-US" altLang="ja-JP" sz="3300" i="1" dirty="0" err="1" smtClean="0">
                <a:latin typeface="Helvetica"/>
                <a:cs typeface="Helvetica"/>
              </a:rPr>
              <a:t>Ec</a:t>
            </a:r>
            <a:r>
              <a:rPr kumimoji="1" lang="en-US" altLang="ja-JP" sz="3300" i="1" dirty="0" smtClean="0">
                <a:latin typeface="Helvetica"/>
                <a:cs typeface="Helvetica"/>
              </a:rPr>
              <a:t> </a:t>
            </a:r>
            <a:r>
              <a:rPr kumimoji="1" lang="en-US" altLang="ja-JP" sz="3300" dirty="0" smtClean="0">
                <a:latin typeface="Helvetica"/>
                <a:cs typeface="Helvetica"/>
              </a:rPr>
              <a:t>RNA polymerase.</a:t>
            </a:r>
          </a:p>
          <a:p>
            <a:pPr marL="0" indent="0">
              <a:buNone/>
            </a:pPr>
            <a:endParaRPr kumimoji="1" lang="en-US" altLang="ja-JP" dirty="0" smtClean="0">
              <a:latin typeface="Helvetica"/>
              <a:cs typeface="Helvetica"/>
            </a:endParaRPr>
          </a:p>
          <a:p>
            <a:pPr marL="0" indent="0">
              <a:buNone/>
            </a:pPr>
            <a:endParaRPr kumimoji="1" lang="ja-JP" altLang="en-US" dirty="0">
              <a:latin typeface="Helvetica"/>
              <a:cs typeface="Helvetica"/>
            </a:endParaRPr>
          </a:p>
        </p:txBody>
      </p:sp>
      <p:pic>
        <p:nvPicPr>
          <p:cNvPr id="6" name="図 5"/>
          <p:cNvPicPr>
            <a:picLocks noChangeAspect="1"/>
          </p:cNvPicPr>
          <p:nvPr/>
        </p:nvPicPr>
        <p:blipFill>
          <a:blip r:embed="rId2"/>
          <a:stretch>
            <a:fillRect/>
          </a:stretch>
        </p:blipFill>
        <p:spPr>
          <a:xfrm rot="5400000">
            <a:off x="4191889" y="-1776932"/>
            <a:ext cx="649108" cy="8586045"/>
          </a:xfrm>
          <a:prstGeom prst="rect">
            <a:avLst/>
          </a:prstGeom>
        </p:spPr>
      </p:pic>
      <p:sp>
        <p:nvSpPr>
          <p:cNvPr id="3" name="テキスト ボックス 2"/>
          <p:cNvSpPr txBox="1"/>
          <p:nvPr/>
        </p:nvSpPr>
        <p:spPr>
          <a:xfrm>
            <a:off x="552667" y="6349456"/>
            <a:ext cx="247897" cy="646331"/>
          </a:xfrm>
          <a:prstGeom prst="rect">
            <a:avLst/>
          </a:prstGeom>
          <a:noFill/>
        </p:spPr>
        <p:txBody>
          <a:bodyPr wrap="none" rtlCol="0">
            <a:spAutoFit/>
          </a:bodyPr>
          <a:lstStyle/>
          <a:p>
            <a:endParaRPr kumimoji="1" lang="en-US" altLang="ja-JP" dirty="0" smtClean="0"/>
          </a:p>
          <a:p>
            <a:endParaRPr kumimoji="1" lang="ja-JP" altLang="en-US" dirty="0"/>
          </a:p>
        </p:txBody>
      </p:sp>
      <p:sp>
        <p:nvSpPr>
          <p:cNvPr id="4" name="テキスト ボックス 3"/>
          <p:cNvSpPr txBox="1"/>
          <p:nvPr/>
        </p:nvSpPr>
        <p:spPr>
          <a:xfrm>
            <a:off x="800564" y="5827266"/>
            <a:ext cx="4195492" cy="369332"/>
          </a:xfrm>
          <a:prstGeom prst="rect">
            <a:avLst/>
          </a:prstGeom>
          <a:noFill/>
        </p:spPr>
        <p:txBody>
          <a:bodyPr wrap="none" rtlCol="0">
            <a:spAutoFit/>
          </a:bodyPr>
          <a:lstStyle/>
          <a:p>
            <a:r>
              <a:rPr kumimoji="1" lang="en-US" altLang="ja-JP" dirty="0" smtClean="0"/>
              <a:t>[Ross, </a:t>
            </a:r>
            <a:r>
              <a:rPr kumimoji="1" lang="en-US" altLang="ja-JP" i="1" dirty="0" smtClean="0"/>
              <a:t>et al</a:t>
            </a:r>
            <a:r>
              <a:rPr kumimoji="1" lang="en-US" altLang="ja-JP" dirty="0" smtClean="0"/>
              <a:t>. </a:t>
            </a:r>
            <a:r>
              <a:rPr kumimoji="1" lang="en-US" altLang="ja-JP" i="1" dirty="0" smtClean="0"/>
              <a:t>Science</a:t>
            </a:r>
            <a:r>
              <a:rPr kumimoji="1" lang="en-US" altLang="ja-JP" dirty="0" smtClean="0"/>
              <a:t> </a:t>
            </a:r>
            <a:r>
              <a:rPr kumimoji="1" lang="en-US" altLang="ja-JP" b="1" dirty="0" smtClean="0"/>
              <a:t>262</a:t>
            </a:r>
            <a:r>
              <a:rPr kumimoji="1" lang="en-US" altLang="ja-JP" dirty="0" smtClean="0"/>
              <a:t>:1407-1413. 1993.] </a:t>
            </a:r>
            <a:endParaRPr kumimoji="1" lang="ja-JP" altLang="en-US" dirty="0"/>
          </a:p>
        </p:txBody>
      </p:sp>
    </p:spTree>
    <p:extLst>
      <p:ext uri="{BB962C8B-B14F-4D97-AF65-F5344CB8AC3E}">
        <p14:creationId xmlns="" xmlns:p14="http://schemas.microsoft.com/office/powerpoint/2010/main" val="22675420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b="1" dirty="0" smtClean="0">
                <a:solidFill>
                  <a:srgbClr val="FFD226"/>
                </a:solidFill>
                <a:latin typeface="Helvetica"/>
                <a:cs typeface="Helvetica"/>
              </a:rPr>
              <a:t>The positions of alanine substitutions in </a:t>
            </a:r>
            <a:r>
              <a:rPr lang="en-US" altLang="ja-JP" b="1" dirty="0" err="1" smtClean="0">
                <a:solidFill>
                  <a:srgbClr val="FFD226"/>
                </a:solidFill>
                <a:latin typeface="Symbol" charset="2"/>
                <a:cs typeface="Symbol" charset="2"/>
              </a:rPr>
              <a:t>a</a:t>
            </a:r>
            <a:r>
              <a:rPr lang="en-US" altLang="ja-JP" b="1" dirty="0" err="1" smtClean="0">
                <a:solidFill>
                  <a:srgbClr val="FFD226"/>
                </a:solidFill>
                <a:latin typeface="Helvetica"/>
                <a:cs typeface="Helvetica"/>
              </a:rPr>
              <a:t>CTD</a:t>
            </a:r>
            <a:r>
              <a:rPr lang="en-US" altLang="ja-JP" b="1" dirty="0" smtClean="0">
                <a:solidFill>
                  <a:srgbClr val="FFD226"/>
                </a:solidFill>
                <a:latin typeface="Helvetica"/>
                <a:cs typeface="Helvetica"/>
              </a:rPr>
              <a:t> </a:t>
            </a:r>
            <a:endParaRPr kumimoji="1" lang="ja-JP" altLang="en-US" b="1" dirty="0">
              <a:solidFill>
                <a:srgbClr val="FFD226"/>
              </a:solidFill>
              <a:latin typeface="Helvetica"/>
              <a:cs typeface="Helvetica"/>
            </a:endParaRPr>
          </a:p>
        </p:txBody>
      </p:sp>
      <p:sp>
        <p:nvSpPr>
          <p:cNvPr id="3" name="コンテンツ プレースホルダー 2"/>
          <p:cNvSpPr>
            <a:spLocks noGrp="1"/>
          </p:cNvSpPr>
          <p:nvPr>
            <p:ph idx="1"/>
          </p:nvPr>
        </p:nvSpPr>
        <p:spPr>
          <a:xfrm>
            <a:off x="422789" y="4150663"/>
            <a:ext cx="8229600" cy="1799127"/>
          </a:xfrm>
        </p:spPr>
        <p:txBody>
          <a:bodyPr>
            <a:normAutofit fontScale="92500"/>
          </a:bodyPr>
          <a:lstStyle/>
          <a:p>
            <a:r>
              <a:rPr kumimoji="1" lang="en-US" altLang="ja-JP" dirty="0" smtClean="0">
                <a:latin typeface="Helvetica"/>
                <a:cs typeface="Helvetica"/>
              </a:rPr>
              <a:t>To identify the amino acid residues involved in the binding to the phased A- tracts, 27 alanine substitutions in </a:t>
            </a:r>
            <a:r>
              <a:rPr kumimoji="1" lang="en-US" altLang="ja-JP" i="1" dirty="0" err="1" smtClean="0">
                <a:latin typeface="Helvetica"/>
                <a:cs typeface="Helvetica"/>
              </a:rPr>
              <a:t>Cp</a:t>
            </a:r>
            <a:r>
              <a:rPr kumimoji="1" lang="en-US" altLang="ja-JP" i="1" dirty="0" smtClean="0">
                <a:latin typeface="Helvetica"/>
                <a:cs typeface="Helvetica"/>
              </a:rPr>
              <a:t> </a:t>
            </a:r>
            <a:r>
              <a:rPr kumimoji="1" lang="en-US" altLang="ja-JP" dirty="0" err="1" smtClean="0">
                <a:latin typeface="Symbol" charset="2"/>
                <a:cs typeface="Symbol" charset="2"/>
              </a:rPr>
              <a:t>a</a:t>
            </a:r>
            <a:r>
              <a:rPr kumimoji="1" lang="en-US" altLang="ja-JP" dirty="0" err="1" smtClean="0">
                <a:latin typeface="Helvetica"/>
                <a:cs typeface="Helvetica"/>
              </a:rPr>
              <a:t>CTD</a:t>
            </a:r>
            <a:r>
              <a:rPr kumimoji="1" lang="en-US" altLang="ja-JP" dirty="0" smtClean="0">
                <a:latin typeface="Helvetica"/>
                <a:cs typeface="Helvetica"/>
              </a:rPr>
              <a:t> were done.</a:t>
            </a:r>
            <a:endParaRPr kumimoji="1" lang="ja-JP" altLang="en-US" dirty="0">
              <a:latin typeface="Helvetica"/>
              <a:cs typeface="Helvetica"/>
            </a:endParaRPr>
          </a:p>
        </p:txBody>
      </p:sp>
      <p:pic>
        <p:nvPicPr>
          <p:cNvPr id="4" name="図 3"/>
          <p:cNvPicPr>
            <a:picLocks noChangeAspect="1"/>
          </p:cNvPicPr>
          <p:nvPr/>
        </p:nvPicPr>
        <p:blipFill>
          <a:blip r:embed="rId2"/>
          <a:stretch>
            <a:fillRect/>
          </a:stretch>
        </p:blipFill>
        <p:spPr>
          <a:xfrm rot="5400000">
            <a:off x="3871648" y="-1831969"/>
            <a:ext cx="1266152" cy="8534802"/>
          </a:xfrm>
          <a:prstGeom prst="rect">
            <a:avLst/>
          </a:prstGeom>
        </p:spPr>
      </p:pic>
      <p:sp>
        <p:nvSpPr>
          <p:cNvPr id="6" name="テキスト ボックス 5"/>
          <p:cNvSpPr txBox="1"/>
          <p:nvPr/>
        </p:nvSpPr>
        <p:spPr>
          <a:xfrm>
            <a:off x="422789" y="3068508"/>
            <a:ext cx="8349336" cy="707886"/>
          </a:xfrm>
          <a:prstGeom prst="rect">
            <a:avLst/>
          </a:prstGeom>
          <a:noFill/>
        </p:spPr>
        <p:txBody>
          <a:bodyPr wrap="none" rtlCol="0">
            <a:spAutoFit/>
          </a:bodyPr>
          <a:lstStyle/>
          <a:p>
            <a:r>
              <a:rPr lang="en-US" altLang="ja-JP" sz="2000" dirty="0" smtClean="0">
                <a:solidFill>
                  <a:schemeClr val="accent4">
                    <a:lumMod val="60000"/>
                    <a:lumOff val="40000"/>
                  </a:schemeClr>
                </a:solidFill>
              </a:rPr>
              <a:t>Red</a:t>
            </a:r>
            <a:r>
              <a:rPr lang="en-US" altLang="ja-JP" sz="2000" dirty="0" smtClean="0"/>
              <a:t>: the amino acid residues involved in binding of </a:t>
            </a:r>
            <a:r>
              <a:rPr lang="en-US" altLang="ja-JP" sz="2000" i="1" dirty="0" smtClean="0"/>
              <a:t>E. coli </a:t>
            </a:r>
            <a:r>
              <a:rPr lang="en-US" altLang="ja-JP" sz="2000" dirty="0" err="1" smtClean="0">
                <a:latin typeface="Symbol" charset="2"/>
                <a:cs typeface="Symbol" charset="2"/>
              </a:rPr>
              <a:t>a</a:t>
            </a:r>
            <a:r>
              <a:rPr lang="en-US" altLang="ja-JP" sz="2000" dirty="0" err="1" smtClean="0"/>
              <a:t>CTD</a:t>
            </a:r>
            <a:r>
              <a:rPr lang="en-US" altLang="ja-JP" sz="2000" dirty="0" smtClean="0"/>
              <a:t> to UP element</a:t>
            </a:r>
          </a:p>
          <a:p>
            <a:r>
              <a:rPr lang="en-US" altLang="ja-JP" sz="2000" dirty="0" smtClean="0">
                <a:solidFill>
                  <a:srgbClr val="42E8F7"/>
                </a:solidFill>
              </a:rPr>
              <a:t>Cyan</a:t>
            </a:r>
            <a:r>
              <a:rPr lang="en-US" altLang="ja-JP" sz="2000" dirty="0" smtClean="0"/>
              <a:t>: the amino acid residues in </a:t>
            </a:r>
            <a:r>
              <a:rPr lang="en-US" altLang="ja-JP" sz="2000" i="1" dirty="0" smtClean="0"/>
              <a:t>Cp</a:t>
            </a:r>
            <a:r>
              <a:rPr lang="en-US" altLang="ja-JP" sz="2000" dirty="0" smtClean="0"/>
              <a:t> </a:t>
            </a:r>
            <a:r>
              <a:rPr lang="en-US" altLang="ja-JP" sz="2000" dirty="0" err="1" smtClean="0">
                <a:latin typeface="Symbol" charset="2"/>
                <a:cs typeface="Symbol" charset="2"/>
              </a:rPr>
              <a:t>a</a:t>
            </a:r>
            <a:r>
              <a:rPr lang="en-US" altLang="ja-JP" sz="2000" dirty="0" err="1" smtClean="0"/>
              <a:t>CTD</a:t>
            </a:r>
            <a:r>
              <a:rPr lang="en-US" altLang="ja-JP" sz="2000" dirty="0" smtClean="0"/>
              <a:t> substituted to alanine.    </a:t>
            </a:r>
            <a:endParaRPr kumimoji="1" lang="ja-JP" altLang="en-US" sz="2000" dirty="0"/>
          </a:p>
        </p:txBody>
      </p:sp>
      <p:sp>
        <p:nvSpPr>
          <p:cNvPr id="5" name="テキスト ボックス 4"/>
          <p:cNvSpPr txBox="1"/>
          <p:nvPr/>
        </p:nvSpPr>
        <p:spPr>
          <a:xfrm>
            <a:off x="917193" y="6085195"/>
            <a:ext cx="4380338" cy="646331"/>
          </a:xfrm>
          <a:prstGeom prst="rect">
            <a:avLst/>
          </a:prstGeom>
          <a:noFill/>
        </p:spPr>
        <p:txBody>
          <a:bodyPr wrap="none" rtlCol="0">
            <a:spAutoFit/>
          </a:bodyPr>
          <a:lstStyle/>
          <a:p>
            <a:r>
              <a:rPr lang="en-US" altLang="ja-JP" dirty="0" smtClean="0"/>
              <a:t>[Katayama, </a:t>
            </a:r>
            <a:r>
              <a:rPr lang="en-US" altLang="ja-JP" i="1" dirty="0"/>
              <a:t>et al</a:t>
            </a:r>
            <a:r>
              <a:rPr lang="en-US" altLang="ja-JP" dirty="0"/>
              <a:t>. </a:t>
            </a:r>
            <a:r>
              <a:rPr lang="en-US" altLang="ja-JP" dirty="0" smtClean="0"/>
              <a:t> </a:t>
            </a:r>
            <a:r>
              <a:rPr lang="en-US" altLang="ja-JP" i="1" dirty="0" smtClean="0"/>
              <a:t>Anaerobe</a:t>
            </a:r>
            <a:r>
              <a:rPr lang="en-US" altLang="ja-JP" dirty="0" smtClean="0"/>
              <a:t> </a:t>
            </a:r>
            <a:r>
              <a:rPr lang="en-US" altLang="ja-JP" b="1" dirty="0" smtClean="0"/>
              <a:t>23</a:t>
            </a:r>
            <a:r>
              <a:rPr lang="en-US" altLang="ja-JP" dirty="0" smtClean="0"/>
              <a:t>:62-69. 2013.</a:t>
            </a:r>
            <a:r>
              <a:rPr lang="en-US" altLang="ja-JP" dirty="0"/>
              <a:t>] </a:t>
            </a:r>
            <a:endParaRPr lang="ja-JP" altLang="en-US" dirty="0"/>
          </a:p>
          <a:p>
            <a:endParaRPr kumimoji="1" lang="ja-JP" altLang="en-US" dirty="0"/>
          </a:p>
        </p:txBody>
      </p:sp>
    </p:spTree>
    <p:extLst>
      <p:ext uri="{BB962C8B-B14F-4D97-AF65-F5344CB8AC3E}">
        <p14:creationId xmlns="" xmlns:p14="http://schemas.microsoft.com/office/powerpoint/2010/main" val="39178805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b="1" dirty="0" smtClean="0">
                <a:solidFill>
                  <a:srgbClr val="FFD226"/>
                </a:solidFill>
                <a:latin typeface="Helvetica"/>
                <a:cs typeface="Helvetica"/>
              </a:rPr>
              <a:t>Purified recombinant </a:t>
            </a:r>
            <a:r>
              <a:rPr kumimoji="1" lang="en-US" altLang="ja-JP" b="1" dirty="0" smtClean="0">
                <a:solidFill>
                  <a:srgbClr val="FFD226"/>
                </a:solidFill>
                <a:latin typeface="Symbol" charset="2"/>
                <a:cs typeface="Symbol" charset="2"/>
              </a:rPr>
              <a:t>a</a:t>
            </a:r>
            <a:r>
              <a:rPr kumimoji="1" lang="en-US" altLang="ja-JP" b="1" dirty="0" smtClean="0">
                <a:solidFill>
                  <a:srgbClr val="FFD226"/>
                </a:solidFill>
                <a:latin typeface="Helvetica"/>
                <a:cs typeface="Helvetica"/>
              </a:rPr>
              <a:t> subunits </a:t>
            </a:r>
            <a:endParaRPr kumimoji="1" lang="ja-JP" altLang="en-US" b="1" dirty="0">
              <a:solidFill>
                <a:srgbClr val="FFD226"/>
              </a:solidFill>
              <a:latin typeface="Helvetica"/>
              <a:cs typeface="Helvetica"/>
            </a:endParaRPr>
          </a:p>
        </p:txBody>
      </p:sp>
      <p:sp>
        <p:nvSpPr>
          <p:cNvPr id="5" name="コンテンツ プレースホルダー 4"/>
          <p:cNvSpPr>
            <a:spLocks noGrp="1"/>
          </p:cNvSpPr>
          <p:nvPr>
            <p:ph idx="1"/>
          </p:nvPr>
        </p:nvSpPr>
        <p:spPr>
          <a:xfrm>
            <a:off x="457200" y="5408796"/>
            <a:ext cx="8229600" cy="717367"/>
          </a:xfrm>
        </p:spPr>
        <p:txBody>
          <a:bodyPr>
            <a:normAutofit/>
          </a:bodyPr>
          <a:lstStyle/>
          <a:p>
            <a:r>
              <a:rPr kumimoji="1" lang="en-US" altLang="ja-JP" dirty="0" smtClean="0"/>
              <a:t>All </a:t>
            </a:r>
            <a:r>
              <a:rPr kumimoji="1" lang="en-US" altLang="ja-JP" dirty="0" smtClean="0">
                <a:latin typeface="Symbol" charset="2"/>
                <a:cs typeface="Symbol" charset="2"/>
              </a:rPr>
              <a:t>a</a:t>
            </a:r>
            <a:r>
              <a:rPr kumimoji="1" lang="en-US" altLang="ja-JP" dirty="0" smtClean="0"/>
              <a:t> subunits were purified using a His</a:t>
            </a:r>
            <a:r>
              <a:rPr kumimoji="1" lang="en-US" altLang="ja-JP" baseline="-25000" dirty="0" smtClean="0"/>
              <a:t>6</a:t>
            </a:r>
            <a:r>
              <a:rPr kumimoji="1" lang="en-US" altLang="ja-JP" dirty="0" smtClean="0"/>
              <a:t>-tag.</a:t>
            </a:r>
            <a:endParaRPr kumimoji="1" lang="ja-JP" altLang="en-US" dirty="0"/>
          </a:p>
        </p:txBody>
      </p:sp>
      <p:pic>
        <p:nvPicPr>
          <p:cNvPr id="6" name="図 5"/>
          <p:cNvPicPr>
            <a:picLocks noChangeAspect="1"/>
          </p:cNvPicPr>
          <p:nvPr/>
        </p:nvPicPr>
        <p:blipFill>
          <a:blip r:embed="rId2"/>
          <a:stretch>
            <a:fillRect/>
          </a:stretch>
        </p:blipFill>
        <p:spPr>
          <a:xfrm rot="5400000">
            <a:off x="2496241" y="1755191"/>
            <a:ext cx="3941467" cy="3266366"/>
          </a:xfrm>
          <a:prstGeom prst="rect">
            <a:avLst/>
          </a:prstGeom>
        </p:spPr>
      </p:pic>
    </p:spTree>
    <p:extLst>
      <p:ext uri="{BB962C8B-B14F-4D97-AF65-F5344CB8AC3E}">
        <p14:creationId xmlns="" xmlns:p14="http://schemas.microsoft.com/office/powerpoint/2010/main" val="40926393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en-US" altLang="ja-JP" sz="3600" b="1" dirty="0" smtClean="0">
                <a:solidFill>
                  <a:srgbClr val="FFD226"/>
                </a:solidFill>
                <a:latin typeface="Helvetica"/>
                <a:cs typeface="Helvetica"/>
              </a:rPr>
              <a:t>Gel shift assays with the mutated</a:t>
            </a:r>
            <a:br>
              <a:rPr kumimoji="1" lang="en-US" altLang="ja-JP" sz="3600" b="1" dirty="0" smtClean="0">
                <a:solidFill>
                  <a:srgbClr val="FFD226"/>
                </a:solidFill>
                <a:latin typeface="Helvetica"/>
                <a:cs typeface="Helvetica"/>
              </a:rPr>
            </a:br>
            <a:r>
              <a:rPr kumimoji="1" lang="en-US" altLang="ja-JP" sz="3600" b="1" dirty="0" smtClean="0">
                <a:solidFill>
                  <a:srgbClr val="FFD226"/>
                </a:solidFill>
                <a:latin typeface="Helvetica"/>
                <a:cs typeface="Helvetica"/>
              </a:rPr>
              <a:t> </a:t>
            </a:r>
            <a:r>
              <a:rPr kumimoji="1" lang="en-US" altLang="ja-JP" sz="3600" b="1" dirty="0" smtClean="0">
                <a:solidFill>
                  <a:srgbClr val="FFD226"/>
                </a:solidFill>
                <a:latin typeface="Symbol" charset="2"/>
                <a:cs typeface="Symbol" charset="2"/>
              </a:rPr>
              <a:t>a</a:t>
            </a:r>
            <a:r>
              <a:rPr kumimoji="1" lang="en-US" altLang="ja-JP" sz="3600" b="1" dirty="0" smtClean="0">
                <a:solidFill>
                  <a:srgbClr val="FFD226"/>
                </a:solidFill>
                <a:latin typeface="Helvetica"/>
                <a:cs typeface="Helvetica"/>
              </a:rPr>
              <a:t> subunits</a:t>
            </a:r>
            <a:endParaRPr kumimoji="1" lang="ja-JP" altLang="en-US" sz="3600" b="1" dirty="0">
              <a:solidFill>
                <a:srgbClr val="FFD226"/>
              </a:solidFill>
              <a:latin typeface="Helvetica"/>
              <a:cs typeface="Helvetica"/>
            </a:endParaRPr>
          </a:p>
        </p:txBody>
      </p:sp>
      <p:sp>
        <p:nvSpPr>
          <p:cNvPr id="5" name="コンテンツ プレースホルダー 4"/>
          <p:cNvSpPr>
            <a:spLocks noGrp="1"/>
          </p:cNvSpPr>
          <p:nvPr>
            <p:ph idx="1"/>
          </p:nvPr>
        </p:nvSpPr>
        <p:spPr>
          <a:xfrm>
            <a:off x="457200" y="4656268"/>
            <a:ext cx="8229600" cy="705496"/>
          </a:xfrm>
        </p:spPr>
        <p:txBody>
          <a:bodyPr/>
          <a:lstStyle/>
          <a:p>
            <a:r>
              <a:rPr kumimoji="1" lang="en-US" altLang="ja-JP" sz="2800" dirty="0" smtClean="0">
                <a:latin typeface="Helvetica"/>
                <a:cs typeface="Helvetica"/>
              </a:rPr>
              <a:t>Five representative results </a:t>
            </a:r>
            <a:r>
              <a:rPr lang="en-US" altLang="ja-JP" sz="2800" dirty="0" smtClean="0">
                <a:latin typeface="Helvetica"/>
                <a:cs typeface="Helvetica"/>
              </a:rPr>
              <a:t>were shown.</a:t>
            </a:r>
          </a:p>
          <a:p>
            <a:endParaRPr lang="en-US" altLang="ja-JP" dirty="0" smtClean="0">
              <a:latin typeface="Helvetica"/>
              <a:cs typeface="Helvetica"/>
            </a:endParaRPr>
          </a:p>
        </p:txBody>
      </p:sp>
      <p:pic>
        <p:nvPicPr>
          <p:cNvPr id="4" name="図 3"/>
          <p:cNvPicPr>
            <a:picLocks noChangeAspect="1"/>
          </p:cNvPicPr>
          <p:nvPr/>
        </p:nvPicPr>
        <p:blipFill>
          <a:blip r:embed="rId2"/>
          <a:stretch>
            <a:fillRect/>
          </a:stretch>
        </p:blipFill>
        <p:spPr>
          <a:xfrm rot="5400000">
            <a:off x="3550513" y="-1176511"/>
            <a:ext cx="2071692" cy="8488589"/>
          </a:xfrm>
          <a:prstGeom prst="rect">
            <a:avLst/>
          </a:prstGeom>
        </p:spPr>
      </p:pic>
    </p:spTree>
    <p:extLst>
      <p:ext uri="{BB962C8B-B14F-4D97-AF65-F5344CB8AC3E}">
        <p14:creationId xmlns="" xmlns:p14="http://schemas.microsoft.com/office/powerpoint/2010/main" val="6417436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en-US" altLang="ja-JP" sz="3600" b="1" dirty="0" smtClean="0">
                <a:solidFill>
                  <a:srgbClr val="FFD226"/>
                </a:solidFill>
                <a:latin typeface="Helvetica"/>
                <a:cs typeface="Helvetica"/>
              </a:rPr>
              <a:t>The results of gel shift assays and </a:t>
            </a:r>
            <a:r>
              <a:rPr kumimoji="1" lang="en-US" altLang="ja-JP" sz="3600" b="1" i="1" dirty="0" err="1" smtClean="0">
                <a:solidFill>
                  <a:srgbClr val="FFD226"/>
                </a:solidFill>
                <a:latin typeface="Helvetica"/>
                <a:cs typeface="Helvetica"/>
              </a:rPr>
              <a:t>K</a:t>
            </a:r>
            <a:r>
              <a:rPr kumimoji="1" lang="en-US" altLang="ja-JP" sz="3600" b="1" dirty="0" err="1" smtClean="0">
                <a:solidFill>
                  <a:srgbClr val="FFD226"/>
                </a:solidFill>
                <a:latin typeface="Helvetica"/>
                <a:cs typeface="Helvetica"/>
              </a:rPr>
              <a:t>d</a:t>
            </a:r>
            <a:r>
              <a:rPr kumimoji="1" lang="en-US" altLang="ja-JP" sz="3600" b="1" dirty="0" smtClean="0">
                <a:solidFill>
                  <a:srgbClr val="FFD226"/>
                </a:solidFill>
                <a:latin typeface="Helvetica"/>
                <a:cs typeface="Helvetica"/>
              </a:rPr>
              <a:t> values estimated by SPR </a:t>
            </a:r>
            <a:endParaRPr kumimoji="1" lang="ja-JP" altLang="en-US" sz="3600" b="1" dirty="0">
              <a:solidFill>
                <a:srgbClr val="FFD226"/>
              </a:solidFill>
              <a:latin typeface="Helvetica"/>
              <a:cs typeface="Helvetica"/>
            </a:endParaRPr>
          </a:p>
        </p:txBody>
      </p:sp>
      <p:sp>
        <p:nvSpPr>
          <p:cNvPr id="5" name="コンテンツ プレースホルダー 4"/>
          <p:cNvSpPr>
            <a:spLocks noGrp="1"/>
          </p:cNvSpPr>
          <p:nvPr>
            <p:ph idx="1"/>
          </p:nvPr>
        </p:nvSpPr>
        <p:spPr>
          <a:xfrm>
            <a:off x="457200" y="5643960"/>
            <a:ext cx="8229600" cy="905499"/>
          </a:xfrm>
        </p:spPr>
        <p:txBody>
          <a:bodyPr>
            <a:noAutofit/>
          </a:bodyPr>
          <a:lstStyle/>
          <a:p>
            <a:r>
              <a:rPr lang="en-US" altLang="ja-JP" sz="2800" dirty="0" smtClean="0"/>
              <a:t>The results of gel shift assays were related to the dissociation constants (</a:t>
            </a:r>
            <a:r>
              <a:rPr lang="en-US" altLang="ja-JP" sz="2800" i="1" dirty="0" err="1" smtClean="0"/>
              <a:t>K</a:t>
            </a:r>
            <a:r>
              <a:rPr lang="en-US" altLang="ja-JP" sz="2800" dirty="0" err="1" smtClean="0"/>
              <a:t>d</a:t>
            </a:r>
            <a:r>
              <a:rPr lang="en-US" altLang="ja-JP" sz="2800" dirty="0" smtClean="0"/>
              <a:t>) </a:t>
            </a:r>
            <a:endParaRPr kumimoji="1" lang="ja-JP" altLang="en-US" sz="2800" dirty="0"/>
          </a:p>
        </p:txBody>
      </p:sp>
      <p:pic>
        <p:nvPicPr>
          <p:cNvPr id="6" name="図 5"/>
          <p:cNvPicPr>
            <a:picLocks noChangeAspect="1"/>
          </p:cNvPicPr>
          <p:nvPr/>
        </p:nvPicPr>
        <p:blipFill>
          <a:blip r:embed="rId2"/>
          <a:stretch>
            <a:fillRect/>
          </a:stretch>
        </p:blipFill>
        <p:spPr>
          <a:xfrm rot="5400000">
            <a:off x="2256053" y="2020842"/>
            <a:ext cx="3973466" cy="3061129"/>
          </a:xfrm>
          <a:prstGeom prst="rect">
            <a:avLst/>
          </a:prstGeom>
        </p:spPr>
      </p:pic>
    </p:spTree>
    <p:extLst>
      <p:ext uri="{BB962C8B-B14F-4D97-AF65-F5344CB8AC3E}">
        <p14:creationId xmlns="" xmlns:p14="http://schemas.microsoft.com/office/powerpoint/2010/main" val="33471108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6937" y="274638"/>
            <a:ext cx="8725089" cy="1143000"/>
          </a:xfrm>
        </p:spPr>
        <p:txBody>
          <a:bodyPr>
            <a:noAutofit/>
          </a:bodyPr>
          <a:lstStyle/>
          <a:p>
            <a:r>
              <a:rPr kumimoji="1" lang="en-US" altLang="ja-JP" sz="3600" b="1" dirty="0" smtClean="0">
                <a:solidFill>
                  <a:srgbClr val="FFD226"/>
                </a:solidFill>
                <a:latin typeface="Helvetica"/>
                <a:cs typeface="Helvetica"/>
              </a:rPr>
              <a:t>The predicted structure of</a:t>
            </a:r>
            <a:br>
              <a:rPr kumimoji="1" lang="en-US" altLang="ja-JP" sz="3600" b="1" dirty="0" smtClean="0">
                <a:solidFill>
                  <a:srgbClr val="FFD226"/>
                </a:solidFill>
                <a:latin typeface="Helvetica"/>
                <a:cs typeface="Helvetica"/>
              </a:rPr>
            </a:br>
            <a:r>
              <a:rPr kumimoji="1" lang="en-US" altLang="ja-JP" sz="3600" b="1" dirty="0" smtClean="0">
                <a:solidFill>
                  <a:srgbClr val="FFD226"/>
                </a:solidFill>
                <a:latin typeface="Helvetica"/>
                <a:cs typeface="Helvetica"/>
              </a:rPr>
              <a:t> </a:t>
            </a:r>
            <a:r>
              <a:rPr kumimoji="1" lang="en-US" altLang="ja-JP" sz="3600" b="1" i="1" dirty="0" smtClean="0">
                <a:solidFill>
                  <a:srgbClr val="FFD226"/>
                </a:solidFill>
                <a:latin typeface="Helvetica"/>
                <a:cs typeface="Helvetica"/>
              </a:rPr>
              <a:t>Cp</a:t>
            </a:r>
            <a:r>
              <a:rPr kumimoji="1" lang="en-US" altLang="ja-JP" sz="3600" b="1" dirty="0" smtClean="0">
                <a:solidFill>
                  <a:srgbClr val="FFD226"/>
                </a:solidFill>
                <a:latin typeface="Helvetica"/>
                <a:cs typeface="Helvetica"/>
              </a:rPr>
              <a:t> </a:t>
            </a:r>
            <a:r>
              <a:rPr kumimoji="1" lang="en-US" altLang="ja-JP" sz="3600" b="1" dirty="0" err="1" smtClean="0">
                <a:solidFill>
                  <a:srgbClr val="FFD226"/>
                </a:solidFill>
                <a:latin typeface="Symbol" charset="2"/>
                <a:cs typeface="Symbol" charset="2"/>
              </a:rPr>
              <a:t>a</a:t>
            </a:r>
            <a:r>
              <a:rPr kumimoji="1" lang="en-US" altLang="ja-JP" sz="3600" b="1" dirty="0" err="1" smtClean="0">
                <a:solidFill>
                  <a:srgbClr val="FFD226"/>
                </a:solidFill>
                <a:latin typeface="Helvetica"/>
                <a:cs typeface="Helvetica"/>
              </a:rPr>
              <a:t>CTD</a:t>
            </a:r>
            <a:endParaRPr kumimoji="1" lang="ja-JP" altLang="en-US" sz="3600" b="1" dirty="0">
              <a:solidFill>
                <a:srgbClr val="FFD226"/>
              </a:solidFill>
              <a:latin typeface="Helvetica"/>
              <a:cs typeface="Helvetica"/>
            </a:endParaRPr>
          </a:p>
        </p:txBody>
      </p:sp>
      <p:sp>
        <p:nvSpPr>
          <p:cNvPr id="5" name="コンテンツ プレースホルダー 4"/>
          <p:cNvSpPr>
            <a:spLocks noGrp="1"/>
          </p:cNvSpPr>
          <p:nvPr>
            <p:ph idx="1"/>
          </p:nvPr>
        </p:nvSpPr>
        <p:spPr>
          <a:xfrm>
            <a:off x="457200" y="5126598"/>
            <a:ext cx="8229600" cy="952532"/>
          </a:xfrm>
        </p:spPr>
        <p:txBody>
          <a:bodyPr>
            <a:normAutofit/>
          </a:bodyPr>
          <a:lstStyle/>
          <a:p>
            <a:r>
              <a:rPr kumimoji="1" lang="en-US" altLang="ja-JP" sz="2800" dirty="0" smtClean="0">
                <a:latin typeface="Helvetica"/>
                <a:cs typeface="Helvetica"/>
              </a:rPr>
              <a:t>The structure </a:t>
            </a:r>
            <a:r>
              <a:rPr lang="en-US" altLang="ja-JP" sz="2800" dirty="0" smtClean="0">
                <a:latin typeface="Helvetica"/>
                <a:cs typeface="Helvetica"/>
              </a:rPr>
              <a:t>of </a:t>
            </a:r>
            <a:r>
              <a:rPr kumimoji="1" lang="en-US" altLang="ja-JP" sz="2800" i="1" dirty="0" err="1" smtClean="0">
                <a:latin typeface="Helvetica"/>
                <a:cs typeface="Helvetica"/>
              </a:rPr>
              <a:t>Cp</a:t>
            </a:r>
            <a:r>
              <a:rPr kumimoji="1" lang="en-US" altLang="ja-JP" sz="2800" dirty="0" smtClean="0">
                <a:latin typeface="Helvetica"/>
                <a:cs typeface="Helvetica"/>
              </a:rPr>
              <a:t> </a:t>
            </a:r>
            <a:r>
              <a:rPr kumimoji="1" lang="en-US" altLang="ja-JP" sz="2800" dirty="0" err="1" smtClean="0">
                <a:latin typeface="Symbol" charset="2"/>
                <a:cs typeface="Symbol" charset="2"/>
              </a:rPr>
              <a:t>a</a:t>
            </a:r>
            <a:r>
              <a:rPr kumimoji="1" lang="en-US" altLang="ja-JP" sz="2800" dirty="0" err="1" smtClean="0">
                <a:latin typeface="Helvetica"/>
                <a:cs typeface="Helvetica"/>
              </a:rPr>
              <a:t>CTD</a:t>
            </a:r>
            <a:r>
              <a:rPr kumimoji="1" lang="en-US" altLang="ja-JP" sz="2800" dirty="0" smtClean="0">
                <a:latin typeface="Helvetica"/>
                <a:cs typeface="Helvetica"/>
              </a:rPr>
              <a:t> was predicted from</a:t>
            </a:r>
            <a:r>
              <a:rPr lang="en-US" altLang="ja-JP" sz="2800" dirty="0" smtClean="0">
                <a:latin typeface="Helvetica"/>
                <a:cs typeface="Helvetica"/>
              </a:rPr>
              <a:t> that of </a:t>
            </a:r>
            <a:r>
              <a:rPr lang="en-US" altLang="ja-JP" sz="2800" i="1" dirty="0" smtClean="0">
                <a:latin typeface="Helvetica"/>
                <a:cs typeface="Helvetica"/>
              </a:rPr>
              <a:t>Bacillus </a:t>
            </a:r>
            <a:r>
              <a:rPr lang="en-US" altLang="ja-JP" sz="2800" i="1" dirty="0" err="1" smtClean="0">
                <a:latin typeface="Helvetica"/>
                <a:cs typeface="Helvetica"/>
              </a:rPr>
              <a:t>subtilis</a:t>
            </a:r>
            <a:r>
              <a:rPr lang="en-US" altLang="ja-JP" sz="2800" i="1" dirty="0" smtClean="0">
                <a:latin typeface="Helvetica"/>
                <a:cs typeface="Helvetica"/>
              </a:rPr>
              <a:t> </a:t>
            </a:r>
            <a:r>
              <a:rPr lang="en-US" altLang="ja-JP" sz="2800" dirty="0" err="1" smtClean="0">
                <a:latin typeface="Symbol" charset="2"/>
                <a:cs typeface="Symbol" charset="2"/>
              </a:rPr>
              <a:t>a</a:t>
            </a:r>
            <a:r>
              <a:rPr lang="en-US" altLang="ja-JP" sz="2800" dirty="0" err="1" smtClean="0">
                <a:latin typeface="Helvetica"/>
                <a:cs typeface="Helvetica"/>
              </a:rPr>
              <a:t>CTD</a:t>
            </a:r>
            <a:r>
              <a:rPr lang="en-US" altLang="ja-JP" sz="2800" dirty="0" smtClean="0">
                <a:latin typeface="Helvetica"/>
                <a:cs typeface="Helvetica"/>
              </a:rPr>
              <a:t>.</a:t>
            </a:r>
            <a:endParaRPr kumimoji="1" lang="en-US" altLang="ja-JP" sz="2800" dirty="0" smtClean="0">
              <a:latin typeface="Helvetica"/>
              <a:cs typeface="Helvetica"/>
            </a:endParaRPr>
          </a:p>
        </p:txBody>
      </p:sp>
      <p:pic>
        <p:nvPicPr>
          <p:cNvPr id="6" name="図 5"/>
          <p:cNvPicPr>
            <a:picLocks noChangeAspect="1"/>
          </p:cNvPicPr>
          <p:nvPr/>
        </p:nvPicPr>
        <p:blipFill>
          <a:blip r:embed="rId2"/>
          <a:stretch>
            <a:fillRect/>
          </a:stretch>
        </p:blipFill>
        <p:spPr>
          <a:xfrm rot="5400000">
            <a:off x="3169829" y="-423297"/>
            <a:ext cx="2614706" cy="6858000"/>
          </a:xfrm>
          <a:prstGeom prst="rect">
            <a:avLst/>
          </a:prstGeom>
        </p:spPr>
      </p:pic>
      <p:sp>
        <p:nvSpPr>
          <p:cNvPr id="7" name="テキスト ボックス 6"/>
          <p:cNvSpPr txBox="1"/>
          <p:nvPr/>
        </p:nvSpPr>
        <p:spPr>
          <a:xfrm>
            <a:off x="1364031" y="4484388"/>
            <a:ext cx="2627868" cy="400110"/>
          </a:xfrm>
          <a:prstGeom prst="rect">
            <a:avLst/>
          </a:prstGeom>
          <a:noFill/>
        </p:spPr>
        <p:txBody>
          <a:bodyPr wrap="none" rtlCol="0">
            <a:spAutoFit/>
          </a:bodyPr>
          <a:lstStyle/>
          <a:p>
            <a:r>
              <a:rPr kumimoji="1" lang="en-US" altLang="ja-JP" sz="2000" dirty="0" smtClean="0"/>
              <a:t>(A) </a:t>
            </a:r>
            <a:r>
              <a:rPr kumimoji="1" lang="en-US" altLang="ja-JP" sz="2000" i="1" dirty="0" smtClean="0"/>
              <a:t>C. </a:t>
            </a:r>
            <a:r>
              <a:rPr lang="en-US" altLang="ja-JP" sz="2000" i="1" dirty="0" smtClean="0"/>
              <a:t>perfringens </a:t>
            </a:r>
            <a:r>
              <a:rPr lang="en-US" altLang="ja-JP" sz="2000" dirty="0" err="1" smtClean="0">
                <a:latin typeface="Symbol" charset="2"/>
                <a:cs typeface="Symbol" charset="2"/>
              </a:rPr>
              <a:t>a</a:t>
            </a:r>
            <a:r>
              <a:rPr lang="en-US" altLang="ja-JP" sz="2000" dirty="0" err="1" smtClean="0"/>
              <a:t>CTD</a:t>
            </a:r>
            <a:r>
              <a:rPr lang="en-US" altLang="ja-JP" sz="2000" dirty="0" smtClean="0"/>
              <a:t> </a:t>
            </a:r>
            <a:endParaRPr kumimoji="1" lang="ja-JP" altLang="en-US" sz="2000" dirty="0"/>
          </a:p>
        </p:txBody>
      </p:sp>
      <p:sp>
        <p:nvSpPr>
          <p:cNvPr id="8" name="テキスト ボックス 7"/>
          <p:cNvSpPr txBox="1"/>
          <p:nvPr/>
        </p:nvSpPr>
        <p:spPr>
          <a:xfrm>
            <a:off x="5926476" y="4484386"/>
            <a:ext cx="1781031" cy="400110"/>
          </a:xfrm>
          <a:prstGeom prst="rect">
            <a:avLst/>
          </a:prstGeom>
          <a:noFill/>
        </p:spPr>
        <p:txBody>
          <a:bodyPr wrap="none" rtlCol="0">
            <a:spAutoFit/>
          </a:bodyPr>
          <a:lstStyle/>
          <a:p>
            <a:r>
              <a:rPr kumimoji="1" lang="en-US" altLang="ja-JP" sz="2000" dirty="0" smtClean="0"/>
              <a:t>(B) </a:t>
            </a:r>
            <a:r>
              <a:rPr kumimoji="1" lang="en-US" altLang="ja-JP" sz="2000" i="1" dirty="0" smtClean="0"/>
              <a:t>E. </a:t>
            </a:r>
            <a:r>
              <a:rPr lang="en-US" altLang="ja-JP" sz="2000" i="1" dirty="0" smtClean="0"/>
              <a:t>c</a:t>
            </a:r>
            <a:r>
              <a:rPr kumimoji="1" lang="en-US" altLang="ja-JP" sz="2000" i="1" dirty="0" smtClean="0"/>
              <a:t>oli </a:t>
            </a:r>
            <a:r>
              <a:rPr kumimoji="1" lang="en-US" altLang="ja-JP" sz="2000" dirty="0" err="1" smtClean="0">
                <a:latin typeface="Symbol" charset="2"/>
                <a:cs typeface="Symbol" charset="2"/>
              </a:rPr>
              <a:t>a</a:t>
            </a:r>
            <a:r>
              <a:rPr kumimoji="1" lang="en-US" altLang="ja-JP" sz="2000" dirty="0" err="1" smtClean="0"/>
              <a:t>CTD</a:t>
            </a:r>
            <a:r>
              <a:rPr kumimoji="1" lang="en-US" altLang="ja-JP" sz="2000" dirty="0" smtClean="0"/>
              <a:t>  </a:t>
            </a:r>
            <a:endParaRPr kumimoji="1" lang="ja-JP" altLang="en-US" sz="2000" dirty="0"/>
          </a:p>
        </p:txBody>
      </p:sp>
    </p:spTree>
    <p:extLst>
      <p:ext uri="{BB962C8B-B14F-4D97-AF65-F5344CB8AC3E}">
        <p14:creationId xmlns="" xmlns:p14="http://schemas.microsoft.com/office/powerpoint/2010/main" val="18280651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b="1" dirty="0" smtClean="0">
                <a:solidFill>
                  <a:srgbClr val="FFD226"/>
                </a:solidFill>
                <a:latin typeface="Helvetica"/>
                <a:cs typeface="Helvetica"/>
              </a:rPr>
              <a:t>Mapping of amino acid residues substituted to alanin</a:t>
            </a:r>
            <a:r>
              <a:rPr lang="en-US" altLang="ja-JP" b="1" dirty="0" smtClean="0">
                <a:solidFill>
                  <a:srgbClr val="FFD226"/>
                </a:solidFill>
                <a:latin typeface="Helvetica"/>
                <a:cs typeface="Helvetica"/>
              </a:rPr>
              <a:t>e </a:t>
            </a:r>
            <a:endParaRPr kumimoji="1" lang="ja-JP" altLang="en-US" b="1" dirty="0">
              <a:solidFill>
                <a:srgbClr val="FFD226"/>
              </a:solidFill>
              <a:latin typeface="Helvetica"/>
              <a:cs typeface="Helvetica"/>
            </a:endParaRPr>
          </a:p>
        </p:txBody>
      </p:sp>
      <p:sp>
        <p:nvSpPr>
          <p:cNvPr id="7" name="コンテンツ プレースホルダー 6"/>
          <p:cNvSpPr>
            <a:spLocks noGrp="1"/>
          </p:cNvSpPr>
          <p:nvPr>
            <p:ph idx="1"/>
          </p:nvPr>
        </p:nvSpPr>
        <p:spPr>
          <a:xfrm>
            <a:off x="176597" y="6272963"/>
            <a:ext cx="8229600" cy="446928"/>
          </a:xfrm>
        </p:spPr>
        <p:txBody>
          <a:bodyPr>
            <a:normAutofit fontScale="85000" lnSpcReduction="20000"/>
          </a:bodyPr>
          <a:lstStyle/>
          <a:p>
            <a:r>
              <a:rPr kumimoji="1" lang="en-US" altLang="ja-JP" dirty="0" smtClean="0"/>
              <a:t>Both contact paths  were similar.</a:t>
            </a:r>
            <a:endParaRPr kumimoji="1" lang="ja-JP" altLang="en-US" dirty="0"/>
          </a:p>
        </p:txBody>
      </p:sp>
      <p:pic>
        <p:nvPicPr>
          <p:cNvPr id="4" name="図 3"/>
          <p:cNvPicPr>
            <a:picLocks noChangeAspect="1"/>
          </p:cNvPicPr>
          <p:nvPr/>
        </p:nvPicPr>
        <p:blipFill>
          <a:blip r:embed="rId2"/>
          <a:stretch>
            <a:fillRect/>
          </a:stretch>
        </p:blipFill>
        <p:spPr>
          <a:xfrm rot="5400000">
            <a:off x="3131729" y="-282198"/>
            <a:ext cx="2667134" cy="6858000"/>
          </a:xfrm>
          <a:prstGeom prst="rect">
            <a:avLst/>
          </a:prstGeom>
        </p:spPr>
      </p:pic>
      <p:sp>
        <p:nvSpPr>
          <p:cNvPr id="5" name="テキスト ボックス 4"/>
          <p:cNvSpPr txBox="1"/>
          <p:nvPr/>
        </p:nvSpPr>
        <p:spPr>
          <a:xfrm>
            <a:off x="293972" y="4451554"/>
            <a:ext cx="4079738" cy="2031325"/>
          </a:xfrm>
          <a:prstGeom prst="rect">
            <a:avLst/>
          </a:prstGeom>
          <a:noFill/>
        </p:spPr>
        <p:txBody>
          <a:bodyPr wrap="none" rtlCol="0">
            <a:spAutoFit/>
          </a:bodyPr>
          <a:lstStyle/>
          <a:p>
            <a:r>
              <a:rPr kumimoji="1" lang="en-US" altLang="ja-JP" dirty="0" smtClean="0"/>
              <a:t>(C) </a:t>
            </a:r>
            <a:r>
              <a:rPr lang="en-US" altLang="ja-JP" i="1" dirty="0"/>
              <a:t>C. perfringens </a:t>
            </a:r>
            <a:r>
              <a:rPr lang="en-US" altLang="ja-JP" dirty="0" err="1">
                <a:latin typeface="Symbol" charset="2"/>
                <a:cs typeface="Symbol" charset="2"/>
              </a:rPr>
              <a:t>a</a:t>
            </a:r>
            <a:r>
              <a:rPr lang="en-US" altLang="ja-JP" dirty="0" err="1"/>
              <a:t>CTD</a:t>
            </a:r>
            <a:r>
              <a:rPr lang="en-US" altLang="ja-JP" dirty="0"/>
              <a:t> </a:t>
            </a:r>
            <a:endParaRPr kumimoji="1" lang="en-US" altLang="ja-JP" dirty="0" smtClean="0"/>
          </a:p>
          <a:p>
            <a:r>
              <a:rPr kumimoji="1" lang="en-US" altLang="ja-JP" dirty="0" smtClean="0">
                <a:solidFill>
                  <a:srgbClr val="FF0000"/>
                </a:solidFill>
              </a:rPr>
              <a:t>Red</a:t>
            </a:r>
            <a:r>
              <a:rPr kumimoji="1" lang="en-US" altLang="ja-JP" dirty="0" smtClean="0"/>
              <a:t> : The values of </a:t>
            </a:r>
            <a:r>
              <a:rPr kumimoji="1" lang="en-US" altLang="ja-JP" i="1" dirty="0" err="1" smtClean="0"/>
              <a:t>K</a:t>
            </a:r>
            <a:r>
              <a:rPr kumimoji="1" lang="en-US" altLang="ja-JP" dirty="0" err="1" smtClean="0"/>
              <a:t>d</a:t>
            </a:r>
            <a:r>
              <a:rPr lang="en-US" altLang="ja-JP" dirty="0" smtClean="0"/>
              <a:t> increased </a:t>
            </a:r>
          </a:p>
          <a:p>
            <a:r>
              <a:rPr lang="en-US" altLang="ja-JP" dirty="0"/>
              <a:t> </a:t>
            </a:r>
            <a:r>
              <a:rPr lang="en-US" altLang="ja-JP" dirty="0" smtClean="0"/>
              <a:t>          more 30-folds than that of </a:t>
            </a:r>
            <a:r>
              <a:rPr lang="en-US" altLang="ja-JP" dirty="0" err="1" smtClean="0">
                <a:latin typeface="Symbol" charset="2"/>
                <a:cs typeface="Symbol" charset="2"/>
              </a:rPr>
              <a:t>a</a:t>
            </a:r>
            <a:r>
              <a:rPr lang="en-US" altLang="ja-JP" dirty="0" err="1" smtClean="0"/>
              <a:t>WT</a:t>
            </a:r>
            <a:r>
              <a:rPr lang="en-US" altLang="ja-JP" dirty="0" smtClean="0"/>
              <a:t>.</a:t>
            </a:r>
          </a:p>
          <a:p>
            <a:r>
              <a:rPr lang="en-US" altLang="ja-JP" dirty="0" smtClean="0">
                <a:solidFill>
                  <a:srgbClr val="FFFF00"/>
                </a:solidFill>
              </a:rPr>
              <a:t>Yellow</a:t>
            </a:r>
            <a:r>
              <a:rPr lang="en-US" altLang="ja-JP" dirty="0" smtClean="0"/>
              <a:t> : The values of </a:t>
            </a:r>
            <a:r>
              <a:rPr lang="en-US" altLang="ja-JP" i="1" dirty="0" err="1" smtClean="0"/>
              <a:t>K</a:t>
            </a:r>
            <a:r>
              <a:rPr lang="en-US" altLang="ja-JP" dirty="0" err="1" smtClean="0"/>
              <a:t>d</a:t>
            </a:r>
            <a:r>
              <a:rPr lang="en-US" altLang="ja-JP" dirty="0" smtClean="0"/>
              <a:t> increased</a:t>
            </a:r>
          </a:p>
          <a:p>
            <a:r>
              <a:rPr lang="en-US" altLang="ja-JP" dirty="0" smtClean="0"/>
              <a:t>               more 8-folds than that of </a:t>
            </a:r>
            <a:r>
              <a:rPr lang="en-US" altLang="ja-JP" dirty="0" err="1" smtClean="0">
                <a:latin typeface="Symbol" charset="2"/>
                <a:cs typeface="Symbol" charset="2"/>
              </a:rPr>
              <a:t>a</a:t>
            </a:r>
            <a:r>
              <a:rPr lang="en-US" altLang="ja-JP" dirty="0" err="1" smtClean="0"/>
              <a:t>WT</a:t>
            </a:r>
            <a:r>
              <a:rPr lang="en-US" altLang="ja-JP" dirty="0" smtClean="0"/>
              <a:t>.</a:t>
            </a:r>
          </a:p>
          <a:p>
            <a:r>
              <a:rPr lang="en-US" altLang="ja-JP" dirty="0" smtClean="0">
                <a:solidFill>
                  <a:schemeClr val="accent6">
                    <a:lumMod val="60000"/>
                    <a:lumOff val="40000"/>
                  </a:schemeClr>
                </a:solidFill>
              </a:rPr>
              <a:t>Purple</a:t>
            </a:r>
            <a:r>
              <a:rPr lang="en-US" altLang="ja-JP" dirty="0" smtClean="0"/>
              <a:t> : important for the protein folding.</a:t>
            </a:r>
          </a:p>
          <a:p>
            <a:r>
              <a:rPr kumimoji="1" lang="en-US" altLang="ja-JP" dirty="0" smtClean="0"/>
              <a:t>            </a:t>
            </a:r>
            <a:endParaRPr kumimoji="1" lang="ja-JP" altLang="en-US" dirty="0"/>
          </a:p>
        </p:txBody>
      </p:sp>
      <p:sp>
        <p:nvSpPr>
          <p:cNvPr id="6" name="テキスト ボックス 5"/>
          <p:cNvSpPr txBox="1"/>
          <p:nvPr/>
        </p:nvSpPr>
        <p:spPr>
          <a:xfrm>
            <a:off x="4540758" y="4459846"/>
            <a:ext cx="4022818" cy="1754327"/>
          </a:xfrm>
          <a:prstGeom prst="rect">
            <a:avLst/>
          </a:prstGeom>
          <a:noFill/>
        </p:spPr>
        <p:txBody>
          <a:bodyPr wrap="none" rtlCol="0">
            <a:spAutoFit/>
          </a:bodyPr>
          <a:lstStyle/>
          <a:p>
            <a:r>
              <a:rPr lang="en-US" altLang="ja-JP" dirty="0" smtClean="0"/>
              <a:t>(D) </a:t>
            </a:r>
            <a:r>
              <a:rPr lang="en-US" altLang="ja-JP" i="1" dirty="0" smtClean="0"/>
              <a:t>E. coli </a:t>
            </a:r>
            <a:r>
              <a:rPr lang="en-US" altLang="ja-JP" dirty="0" err="1" smtClean="0">
                <a:latin typeface="Symbol" charset="2"/>
                <a:cs typeface="Symbol" charset="2"/>
              </a:rPr>
              <a:t>a</a:t>
            </a:r>
            <a:r>
              <a:rPr lang="en-US" altLang="ja-JP" dirty="0" err="1" smtClean="0"/>
              <a:t>CTD</a:t>
            </a:r>
            <a:endParaRPr lang="en-US" altLang="ja-JP" dirty="0" smtClean="0"/>
          </a:p>
          <a:p>
            <a:r>
              <a:rPr lang="en-US" altLang="ja-JP" dirty="0" smtClean="0">
                <a:solidFill>
                  <a:srgbClr val="FF0000"/>
                </a:solidFill>
              </a:rPr>
              <a:t>Red</a:t>
            </a:r>
            <a:r>
              <a:rPr lang="en-US" altLang="ja-JP" dirty="0" smtClean="0"/>
              <a:t> : The contact path between </a:t>
            </a:r>
            <a:r>
              <a:rPr lang="en-US" altLang="ja-JP" i="1" dirty="0" smtClean="0"/>
              <a:t>E. coli</a:t>
            </a:r>
          </a:p>
          <a:p>
            <a:r>
              <a:rPr lang="en-US" altLang="ja-JP" dirty="0" smtClean="0"/>
              <a:t>           </a:t>
            </a:r>
            <a:r>
              <a:rPr lang="en-US" altLang="ja-JP" dirty="0" err="1" smtClean="0">
                <a:latin typeface="Symbol" charset="2"/>
                <a:cs typeface="Symbol" charset="2"/>
              </a:rPr>
              <a:t>a</a:t>
            </a:r>
            <a:r>
              <a:rPr lang="en-US" altLang="ja-JP" dirty="0" err="1" smtClean="0"/>
              <a:t>CTD</a:t>
            </a:r>
            <a:r>
              <a:rPr lang="en-US" altLang="ja-JP" dirty="0" smtClean="0"/>
              <a:t> and the </a:t>
            </a:r>
            <a:r>
              <a:rPr lang="en-US" altLang="ja-JP" dirty="0" err="1" smtClean="0"/>
              <a:t>UPelement</a:t>
            </a:r>
            <a:r>
              <a:rPr lang="en-US" altLang="ja-JP" dirty="0" smtClean="0"/>
              <a:t>.</a:t>
            </a:r>
          </a:p>
          <a:p>
            <a:r>
              <a:rPr lang="en-US" altLang="ja-JP" dirty="0" smtClean="0">
                <a:solidFill>
                  <a:srgbClr val="FF33B5"/>
                </a:solidFill>
              </a:rPr>
              <a:t>Pink</a:t>
            </a:r>
            <a:r>
              <a:rPr lang="en-US" altLang="ja-JP" dirty="0" smtClean="0"/>
              <a:t>: The amino acid residues involved in</a:t>
            </a:r>
          </a:p>
          <a:p>
            <a:r>
              <a:rPr lang="en-US" altLang="ja-JP" dirty="0" smtClean="0"/>
              <a:t>          contact with the UP element.</a:t>
            </a:r>
          </a:p>
          <a:p>
            <a:endParaRPr kumimoji="1" lang="ja-JP" altLang="en-US" dirty="0"/>
          </a:p>
        </p:txBody>
      </p:sp>
      <p:sp>
        <p:nvSpPr>
          <p:cNvPr id="3" name="テキスト ボックス 2"/>
          <p:cNvSpPr txBox="1"/>
          <p:nvPr/>
        </p:nvSpPr>
        <p:spPr>
          <a:xfrm>
            <a:off x="4340855" y="5869476"/>
            <a:ext cx="4579724" cy="369332"/>
          </a:xfrm>
          <a:prstGeom prst="rect">
            <a:avLst/>
          </a:prstGeom>
          <a:noFill/>
        </p:spPr>
        <p:txBody>
          <a:bodyPr wrap="none" rtlCol="0">
            <a:spAutoFit/>
          </a:bodyPr>
          <a:lstStyle/>
          <a:p>
            <a:r>
              <a:rPr kumimoji="1" lang="en-US" altLang="ja-JP" dirty="0" smtClean="0"/>
              <a:t>[</a:t>
            </a:r>
            <a:r>
              <a:rPr kumimoji="1" lang="en-US" altLang="ja-JP" dirty="0" err="1" smtClean="0"/>
              <a:t>Gourse</a:t>
            </a:r>
            <a:r>
              <a:rPr kumimoji="1" lang="en-US" altLang="ja-JP" dirty="0" smtClean="0"/>
              <a:t> </a:t>
            </a:r>
            <a:r>
              <a:rPr kumimoji="1" lang="en-US" altLang="ja-JP" i="1" dirty="0" smtClean="0"/>
              <a:t>et al</a:t>
            </a:r>
            <a:r>
              <a:rPr kumimoji="1" lang="en-US" altLang="ja-JP" dirty="0" smtClean="0"/>
              <a:t>. </a:t>
            </a:r>
            <a:r>
              <a:rPr kumimoji="1" lang="en-US" altLang="ja-JP" i="1" dirty="0" err="1" smtClean="0"/>
              <a:t>Mol</a:t>
            </a:r>
            <a:r>
              <a:rPr kumimoji="1" lang="en-US" altLang="ja-JP" i="1" dirty="0" smtClean="0"/>
              <a:t> </a:t>
            </a:r>
            <a:r>
              <a:rPr kumimoji="1" lang="en-US" altLang="ja-JP" i="1" dirty="0" err="1" smtClean="0"/>
              <a:t>Microbiol</a:t>
            </a:r>
            <a:r>
              <a:rPr lang="en-US" altLang="ja-JP" i="1" dirty="0" smtClean="0"/>
              <a:t> </a:t>
            </a:r>
            <a:r>
              <a:rPr lang="en-US" altLang="ja-JP" b="1" dirty="0" smtClean="0"/>
              <a:t>37</a:t>
            </a:r>
            <a:r>
              <a:rPr lang="en-US" altLang="ja-JP" dirty="0" smtClean="0"/>
              <a:t>:687-695, 2000]</a:t>
            </a:r>
            <a:endParaRPr kumimoji="1" lang="ja-JP" altLang="en-US" dirty="0"/>
          </a:p>
        </p:txBody>
      </p:sp>
    </p:spTree>
    <p:extLst>
      <p:ext uri="{BB962C8B-B14F-4D97-AF65-F5344CB8AC3E}">
        <p14:creationId xmlns="" xmlns:p14="http://schemas.microsoft.com/office/powerpoint/2010/main" val="10506732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685800" y="1269744"/>
            <a:ext cx="7772400" cy="2056275"/>
          </a:xfrm>
        </p:spPr>
        <p:txBody>
          <a:bodyPr>
            <a:normAutofit fontScale="90000"/>
          </a:bodyPr>
          <a:lstStyle/>
          <a:p>
            <a:r>
              <a:rPr kumimoji="1" lang="en-US" altLang="ja-JP" sz="3600" b="1" dirty="0" smtClean="0">
                <a:solidFill>
                  <a:srgbClr val="FFD226"/>
                </a:solidFill>
                <a:latin typeface="Helvetica"/>
                <a:cs typeface="Helvetica"/>
              </a:rPr>
              <a:t>Function of the phased A-tracts </a:t>
            </a:r>
            <a:br>
              <a:rPr kumimoji="1" lang="en-US" altLang="ja-JP" sz="3600" b="1" dirty="0" smtClean="0">
                <a:solidFill>
                  <a:srgbClr val="FFD226"/>
                </a:solidFill>
                <a:latin typeface="Helvetica"/>
                <a:cs typeface="Helvetica"/>
              </a:rPr>
            </a:br>
            <a:r>
              <a:rPr lang="en-US" altLang="ja-JP" sz="3600" b="1" dirty="0" smtClean="0">
                <a:solidFill>
                  <a:srgbClr val="FFD226"/>
                </a:solidFill>
                <a:latin typeface="Helvetica"/>
                <a:cs typeface="Helvetica"/>
              </a:rPr>
              <a:t>upstream of the phospholipase C gene promoter in </a:t>
            </a:r>
            <a:r>
              <a:rPr lang="en-US" altLang="ja-JP" sz="3600" b="1" i="1" dirty="0" smtClean="0">
                <a:solidFill>
                  <a:srgbClr val="FFD226"/>
                </a:solidFill>
                <a:latin typeface="Helvetica"/>
                <a:cs typeface="Helvetica"/>
              </a:rPr>
              <a:t>Clostridium perfringens</a:t>
            </a:r>
            <a:r>
              <a:rPr lang="en-US" altLang="ja-JP" sz="3600" b="1" dirty="0" smtClean="0">
                <a:solidFill>
                  <a:srgbClr val="FFD226"/>
                </a:solidFill>
                <a:latin typeface="Helvetica"/>
                <a:cs typeface="Helvetica"/>
              </a:rPr>
              <a:t> </a:t>
            </a:r>
            <a:endParaRPr kumimoji="1" lang="ja-JP" altLang="en-US" sz="3600" b="1" dirty="0">
              <a:solidFill>
                <a:srgbClr val="FFD226"/>
              </a:solidFill>
              <a:latin typeface="Helvetica"/>
              <a:cs typeface="Helvetica"/>
            </a:endParaRPr>
          </a:p>
        </p:txBody>
      </p:sp>
      <p:sp>
        <p:nvSpPr>
          <p:cNvPr id="5" name="サブタイトル 4"/>
          <p:cNvSpPr>
            <a:spLocks noGrp="1"/>
          </p:cNvSpPr>
          <p:nvPr>
            <p:ph type="subTitle" idx="1"/>
          </p:nvPr>
        </p:nvSpPr>
        <p:spPr>
          <a:xfrm>
            <a:off x="1371600" y="4063181"/>
            <a:ext cx="6400800" cy="1752600"/>
          </a:xfrm>
        </p:spPr>
        <p:txBody>
          <a:bodyPr/>
          <a:lstStyle/>
          <a:p>
            <a:r>
              <a:rPr kumimoji="1" lang="en-US" altLang="ja-JP" dirty="0" smtClean="0"/>
              <a:t>Seiichi Katayama</a:t>
            </a:r>
          </a:p>
          <a:p>
            <a:endParaRPr lang="en-US" altLang="ja-JP" dirty="0" smtClean="0"/>
          </a:p>
          <a:p>
            <a:r>
              <a:rPr lang="en-US" altLang="ja-JP" dirty="0" smtClean="0"/>
              <a:t>Okayama University of Science, Japan</a:t>
            </a:r>
            <a:endParaRPr lang="en-US" altLang="ja-JP" dirty="0"/>
          </a:p>
        </p:txBody>
      </p:sp>
      <p:sp>
        <p:nvSpPr>
          <p:cNvPr id="6" name="テキスト ボックス 5"/>
          <p:cNvSpPr txBox="1"/>
          <p:nvPr/>
        </p:nvSpPr>
        <p:spPr>
          <a:xfrm>
            <a:off x="770350" y="301908"/>
            <a:ext cx="8004077" cy="369332"/>
          </a:xfrm>
          <a:prstGeom prst="rect">
            <a:avLst/>
          </a:prstGeom>
          <a:noFill/>
        </p:spPr>
        <p:txBody>
          <a:bodyPr wrap="none" rtlCol="0">
            <a:spAutoFit/>
          </a:bodyPr>
          <a:lstStyle/>
          <a:p>
            <a:r>
              <a:rPr lang="en-US" altLang="ja-JP" dirty="0" smtClean="0">
                <a:solidFill>
                  <a:srgbClr val="42E8F7"/>
                </a:solidFill>
              </a:rPr>
              <a:t>On </a:t>
            </a:r>
            <a:r>
              <a:rPr kumimoji="1" lang="en-US" altLang="ja-JP" dirty="0" smtClean="0">
                <a:solidFill>
                  <a:srgbClr val="42E8F7"/>
                </a:solidFill>
              </a:rPr>
              <a:t>17</a:t>
            </a:r>
            <a:r>
              <a:rPr kumimoji="1" lang="en-US" altLang="ja-JP" baseline="30000" dirty="0" smtClean="0">
                <a:solidFill>
                  <a:srgbClr val="42E8F7"/>
                </a:solidFill>
              </a:rPr>
              <a:t>th</a:t>
            </a:r>
            <a:r>
              <a:rPr kumimoji="1" lang="en-US" altLang="ja-JP" dirty="0" smtClean="0">
                <a:solidFill>
                  <a:srgbClr val="42E8F7"/>
                </a:solidFill>
              </a:rPr>
              <a:t> November 2014 at Double Tree by Hilton Hotel Chicago - </a:t>
            </a:r>
            <a:r>
              <a:rPr lang="en-US" altLang="ja-JP" dirty="0">
                <a:solidFill>
                  <a:srgbClr val="42E8F7"/>
                </a:solidFill>
              </a:rPr>
              <a:t>North Shore </a:t>
            </a:r>
            <a:r>
              <a:rPr kumimoji="1" lang="en-US" altLang="ja-JP" dirty="0" smtClean="0">
                <a:solidFill>
                  <a:srgbClr val="42E8F7"/>
                </a:solidFill>
              </a:rPr>
              <a:t>, USA</a:t>
            </a:r>
            <a:endParaRPr kumimoji="1" lang="ja-JP" altLang="en-US" dirty="0">
              <a:solidFill>
                <a:srgbClr val="42E8F7"/>
              </a:solidFill>
            </a:endParaRPr>
          </a:p>
        </p:txBody>
      </p:sp>
    </p:spTree>
    <p:extLst>
      <p:ext uri="{BB962C8B-B14F-4D97-AF65-F5344CB8AC3E}">
        <p14:creationId xmlns="" xmlns:p14="http://schemas.microsoft.com/office/powerpoint/2010/main" val="25317154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noAutofit/>
          </a:bodyPr>
          <a:lstStyle/>
          <a:p>
            <a:r>
              <a:rPr kumimoji="1" lang="en-US" altLang="ja-JP" sz="3600" b="1" dirty="0" smtClean="0">
                <a:solidFill>
                  <a:srgbClr val="FFD226"/>
                </a:solidFill>
                <a:latin typeface="Helvetica"/>
                <a:cs typeface="Helvetica"/>
              </a:rPr>
              <a:t>Affinities of the </a:t>
            </a:r>
            <a:r>
              <a:rPr kumimoji="1" lang="en-US" altLang="ja-JP" sz="3600" b="1" dirty="0" smtClean="0">
                <a:solidFill>
                  <a:srgbClr val="FFD226"/>
                </a:solidFill>
                <a:latin typeface="Symbol" charset="2"/>
                <a:cs typeface="Symbol" charset="2"/>
              </a:rPr>
              <a:t>a</a:t>
            </a:r>
            <a:r>
              <a:rPr kumimoji="1" lang="en-US" altLang="ja-JP" sz="3600" b="1" dirty="0" smtClean="0">
                <a:solidFill>
                  <a:srgbClr val="FFD226"/>
                </a:solidFill>
                <a:latin typeface="Helvetica"/>
                <a:cs typeface="Helvetica"/>
              </a:rPr>
              <a:t> subunits to DNA at various temperatures</a:t>
            </a:r>
            <a:endParaRPr kumimoji="1" lang="ja-JP" altLang="en-US" sz="3600" b="1" dirty="0">
              <a:solidFill>
                <a:srgbClr val="FFD226"/>
              </a:solidFill>
              <a:latin typeface="Helvetica"/>
              <a:cs typeface="Helvetica"/>
            </a:endParaRPr>
          </a:p>
        </p:txBody>
      </p:sp>
      <p:graphicFrame>
        <p:nvGraphicFramePr>
          <p:cNvPr id="6" name="コンテンツ プレースホルダー 5"/>
          <p:cNvGraphicFramePr>
            <a:graphicFrameLocks noGrp="1"/>
          </p:cNvGraphicFramePr>
          <p:nvPr>
            <p:ph idx="1"/>
            <p:extLst>
              <p:ext uri="{D42A27DB-BD31-4B8C-83A1-F6EECF244321}">
                <p14:modId xmlns="" xmlns:p14="http://schemas.microsoft.com/office/powerpoint/2010/main" val="3837269092"/>
              </p:ext>
            </p:extLst>
          </p:nvPr>
        </p:nvGraphicFramePr>
        <p:xfrm>
          <a:off x="2810372" y="1575068"/>
          <a:ext cx="5938236" cy="6400800"/>
        </p:xfrm>
        <a:graphic>
          <a:graphicData uri="http://schemas.openxmlformats.org/drawingml/2006/table">
            <a:tbl>
              <a:tblPr firstRow="1" bandRow="1">
                <a:tableStyleId>{2D5ABB26-0587-4C30-8999-92F81FD0307C}</a:tableStyleId>
              </a:tblPr>
              <a:tblGrid>
                <a:gridCol w="1693280"/>
                <a:gridCol w="1716796"/>
                <a:gridCol w="1787350"/>
                <a:gridCol w="740810"/>
              </a:tblGrid>
              <a:tr h="181945">
                <a:tc>
                  <a:txBody>
                    <a:bodyPr/>
                    <a:lstStyle/>
                    <a:p>
                      <a:r>
                        <a:rPr kumimoji="1" lang="en-US" altLang="ja-JP" sz="2000" dirty="0" smtClean="0">
                          <a:latin typeface="Symbol" charset="2"/>
                          <a:cs typeface="Symbol" charset="2"/>
                        </a:rPr>
                        <a:t>a</a:t>
                      </a:r>
                      <a:r>
                        <a:rPr kumimoji="1" lang="en-US" altLang="ja-JP" sz="2000" dirty="0" smtClean="0"/>
                        <a:t> subunit (DNA)</a:t>
                      </a:r>
                      <a:endParaRPr kumimoji="1" lang="ja-JP" altLang="en-US" sz="2000" dirty="0"/>
                    </a:p>
                  </a:txBody>
                  <a:tcPr>
                    <a:lnL w="28575" cap="flat" cmpd="sng" algn="ctr">
                      <a:solidFill>
                        <a:prstClr val="white"/>
                      </a:solidFill>
                      <a:prstDash val="solid"/>
                      <a:round/>
                      <a:headEnd type="none" w="med" len="med"/>
                      <a:tailEnd type="none" w="med" len="med"/>
                    </a:lnL>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tc>
                  <a:txBody>
                    <a:bodyPr/>
                    <a:lstStyle/>
                    <a:p>
                      <a:r>
                        <a:rPr kumimoji="1" lang="en-US" altLang="ja-JP" sz="2000" dirty="0" smtClean="0"/>
                        <a:t>Temperature</a:t>
                      </a:r>
                    </a:p>
                    <a:p>
                      <a:r>
                        <a:rPr kumimoji="1" lang="en-US" altLang="ja-JP" sz="2000" dirty="0" smtClean="0"/>
                        <a:t>(°C)</a:t>
                      </a:r>
                      <a:endParaRPr kumimoji="1" lang="ja-JP" altLang="en-US" sz="2000" dirty="0"/>
                    </a:p>
                  </a:txBody>
                  <a:tcP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tc>
                  <a:txBody>
                    <a:bodyPr/>
                    <a:lstStyle/>
                    <a:p>
                      <a:r>
                        <a:rPr kumimoji="1" lang="en-US" altLang="ja-JP" sz="2000" i="1" dirty="0" err="1" smtClean="0"/>
                        <a:t>K</a:t>
                      </a:r>
                      <a:r>
                        <a:rPr kumimoji="1" lang="en-US" altLang="ja-JP" sz="2000" dirty="0" err="1" smtClean="0"/>
                        <a:t>d</a:t>
                      </a:r>
                      <a:endParaRPr kumimoji="1" lang="en-US" altLang="ja-JP" sz="2000" dirty="0" smtClean="0"/>
                    </a:p>
                    <a:p>
                      <a:r>
                        <a:rPr kumimoji="1" lang="en-US" altLang="ja-JP" sz="2000" dirty="0" smtClean="0"/>
                        <a:t> (M)</a:t>
                      </a:r>
                      <a:endParaRPr kumimoji="1" lang="ja-JP" altLang="en-US" sz="2000" dirty="0"/>
                    </a:p>
                  </a:txBody>
                  <a:tcP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tc>
                  <a:txBody>
                    <a:bodyPr/>
                    <a:lstStyle/>
                    <a:p>
                      <a:r>
                        <a:rPr kumimoji="1" lang="en-US" altLang="ja-JP" sz="2000" dirty="0" smtClean="0"/>
                        <a:t>Ratio</a:t>
                      </a:r>
                      <a:endParaRPr kumimoji="1" lang="ja-JP" altLang="en-US" sz="2000" dirty="0"/>
                    </a:p>
                  </a:txBody>
                  <a:tcPr>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tcPr>
                </a:tc>
              </a:tr>
              <a:tr h="419175">
                <a:tc>
                  <a:txBody>
                    <a:bodyPr/>
                    <a:lstStyle/>
                    <a:p>
                      <a:r>
                        <a:rPr kumimoji="1" lang="en-US" altLang="ja-JP" sz="2000" i="1" dirty="0" err="1" smtClean="0"/>
                        <a:t>Cp</a:t>
                      </a:r>
                      <a:r>
                        <a:rPr kumimoji="1" lang="en-US" altLang="ja-JP" sz="2000" dirty="0" smtClean="0"/>
                        <a:t> </a:t>
                      </a:r>
                      <a:r>
                        <a:rPr kumimoji="1" lang="en-US" altLang="ja-JP" sz="2000" dirty="0" err="1" smtClean="0">
                          <a:latin typeface="Symbol" charset="2"/>
                          <a:cs typeface="Symbol" charset="2"/>
                        </a:rPr>
                        <a:t>a</a:t>
                      </a:r>
                      <a:r>
                        <a:rPr kumimoji="1" lang="en-US" altLang="ja-JP" sz="2000" dirty="0" err="1" smtClean="0"/>
                        <a:t>WT</a:t>
                      </a:r>
                      <a:r>
                        <a:rPr kumimoji="1" lang="en-US" altLang="ja-JP" sz="2000" dirty="0" smtClean="0"/>
                        <a:t> (3A)</a:t>
                      </a:r>
                      <a:endParaRPr kumimoji="1" lang="ja-JP" altLang="en-US" sz="2000" dirty="0"/>
                    </a:p>
                  </a:txBody>
                  <a:tcPr>
                    <a:lnL w="28575" cap="flat" cmpd="sng" algn="ctr">
                      <a:solidFill>
                        <a:prstClr val="white"/>
                      </a:solidFill>
                      <a:prstDash val="solid"/>
                      <a:round/>
                      <a:headEnd type="none" w="med" len="med"/>
                      <a:tailEnd type="none" w="med" len="med"/>
                    </a:lnL>
                    <a:lnT w="28575" cap="flat" cmpd="sng" algn="ctr">
                      <a:solidFill>
                        <a:prstClr val="white"/>
                      </a:solidFill>
                      <a:prstDash val="solid"/>
                      <a:round/>
                      <a:headEnd type="none" w="med" len="med"/>
                      <a:tailEnd type="none" w="med" len="med"/>
                    </a:lnT>
                  </a:tcPr>
                </a:tc>
                <a:tc>
                  <a:txBody>
                    <a:bodyPr/>
                    <a:lstStyle/>
                    <a:p>
                      <a:r>
                        <a:rPr kumimoji="1" lang="en-US" altLang="ja-JP" sz="2000" dirty="0" smtClean="0"/>
                        <a:t>15</a:t>
                      </a:r>
                      <a:endParaRPr kumimoji="1" lang="ja-JP" altLang="en-US" sz="2000" dirty="0"/>
                    </a:p>
                  </a:txBody>
                  <a:tcPr>
                    <a:lnT w="28575" cap="flat" cmpd="sng" algn="ctr">
                      <a:solidFill>
                        <a:prstClr val="white"/>
                      </a:solidFill>
                      <a:prstDash val="solid"/>
                      <a:round/>
                      <a:headEnd type="none" w="med" len="med"/>
                      <a:tailEnd type="none" w="med" len="med"/>
                    </a:lnT>
                  </a:tcPr>
                </a:tc>
                <a:tc>
                  <a:txBody>
                    <a:bodyPr/>
                    <a:lstStyle/>
                    <a:p>
                      <a:r>
                        <a:rPr kumimoji="1" lang="en-US" altLang="ja-JP" sz="2000" dirty="0" smtClean="0"/>
                        <a:t>1.5 ± 0.1 X 10</a:t>
                      </a:r>
                      <a:r>
                        <a:rPr kumimoji="1" lang="en-US" altLang="ja-JP" sz="2000" baseline="30000" dirty="0" smtClean="0"/>
                        <a:t>-8</a:t>
                      </a:r>
                      <a:endParaRPr kumimoji="1" lang="ja-JP" altLang="en-US" sz="2000" baseline="30000" dirty="0"/>
                    </a:p>
                  </a:txBody>
                  <a:tcPr>
                    <a:lnT w="28575" cap="flat" cmpd="sng" algn="ctr">
                      <a:solidFill>
                        <a:prstClr val="white"/>
                      </a:solidFill>
                      <a:prstDash val="solid"/>
                      <a:round/>
                      <a:headEnd type="none" w="med" len="med"/>
                      <a:tailEnd type="none" w="med" len="med"/>
                    </a:lnT>
                  </a:tcPr>
                </a:tc>
                <a:tc>
                  <a:txBody>
                    <a:bodyPr/>
                    <a:lstStyle/>
                    <a:p>
                      <a:pPr algn="r"/>
                      <a:r>
                        <a:rPr kumimoji="1" lang="en-US" altLang="ja-JP" sz="2000" dirty="0" smtClean="0"/>
                        <a:t>1.0</a:t>
                      </a:r>
                      <a:endParaRPr kumimoji="1" lang="ja-JP" altLang="en-US" sz="2000" dirty="0"/>
                    </a:p>
                  </a:txBody>
                  <a:tcPr>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tcPr>
                </a:tc>
              </a:tr>
              <a:tr h="419175">
                <a:tc>
                  <a:txBody>
                    <a:bodyPr/>
                    <a:lstStyle/>
                    <a:p>
                      <a:endParaRPr kumimoji="1" lang="ja-JP" altLang="en-US" sz="2000"/>
                    </a:p>
                  </a:txBody>
                  <a:tcPr>
                    <a:lnL w="28575" cap="flat" cmpd="sng" algn="ctr">
                      <a:solidFill>
                        <a:prstClr val="white"/>
                      </a:solidFill>
                      <a:prstDash val="solid"/>
                      <a:round/>
                      <a:headEnd type="none" w="med" len="med"/>
                      <a:tailEnd type="none" w="med" len="med"/>
                    </a:lnL>
                  </a:tcPr>
                </a:tc>
                <a:tc>
                  <a:txBody>
                    <a:bodyPr/>
                    <a:lstStyle/>
                    <a:p>
                      <a:r>
                        <a:rPr kumimoji="1" lang="en-US" altLang="ja-JP" sz="2000" dirty="0" smtClean="0"/>
                        <a:t>25</a:t>
                      </a:r>
                      <a:endParaRPr kumimoji="1" lang="ja-JP" altLang="en-US"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2000" dirty="0" smtClean="0"/>
                        <a:t>6.1 ± 0.3 X 10</a:t>
                      </a:r>
                      <a:r>
                        <a:rPr kumimoji="1" lang="en-US" altLang="ja-JP" sz="2000" baseline="30000" dirty="0" smtClean="0"/>
                        <a:t>-8 </a:t>
                      </a:r>
                      <a:endParaRPr kumimoji="1" lang="ja-JP" altLang="en-US" sz="2000" baseline="30000" dirty="0"/>
                    </a:p>
                  </a:txBody>
                  <a:tcPr/>
                </a:tc>
                <a:tc>
                  <a:txBody>
                    <a:bodyPr/>
                    <a:lstStyle/>
                    <a:p>
                      <a:pPr algn="r"/>
                      <a:r>
                        <a:rPr kumimoji="1" lang="en-US" altLang="ja-JP" sz="2000" dirty="0" smtClean="0"/>
                        <a:t>4.1</a:t>
                      </a:r>
                      <a:endParaRPr kumimoji="1" lang="ja-JP" altLang="en-US" sz="2000" dirty="0"/>
                    </a:p>
                  </a:txBody>
                  <a:tcPr>
                    <a:lnR w="28575" cap="flat" cmpd="sng" algn="ctr">
                      <a:solidFill>
                        <a:prstClr val="white"/>
                      </a:solidFill>
                      <a:prstDash val="solid"/>
                      <a:round/>
                      <a:headEnd type="none" w="med" len="med"/>
                      <a:tailEnd type="none" w="med" len="med"/>
                    </a:lnR>
                  </a:tcPr>
                </a:tc>
              </a:tr>
              <a:tr h="419175">
                <a:tc>
                  <a:txBody>
                    <a:bodyPr/>
                    <a:lstStyle/>
                    <a:p>
                      <a:endParaRPr kumimoji="1" lang="ja-JP" altLang="en-US" sz="2000" dirty="0"/>
                    </a:p>
                  </a:txBody>
                  <a:tcPr>
                    <a:lnL w="28575" cap="flat" cmpd="sng" algn="ctr">
                      <a:solidFill>
                        <a:prstClr val="white"/>
                      </a:solidFill>
                      <a:prstDash val="solid"/>
                      <a:round/>
                      <a:headEnd type="none" w="med" len="med"/>
                      <a:tailEnd type="none" w="med" len="med"/>
                    </a:lnL>
                    <a:lnB w="28575" cap="flat" cmpd="sng" algn="ctr">
                      <a:solidFill>
                        <a:prstClr val="white"/>
                      </a:solidFill>
                      <a:prstDash val="solid"/>
                      <a:round/>
                      <a:headEnd type="none" w="med" len="med"/>
                      <a:tailEnd type="none" w="med" len="med"/>
                    </a:lnB>
                  </a:tcPr>
                </a:tc>
                <a:tc>
                  <a:txBody>
                    <a:bodyPr/>
                    <a:lstStyle/>
                    <a:p>
                      <a:r>
                        <a:rPr kumimoji="1" lang="en-US" altLang="ja-JP" sz="2000" dirty="0" smtClean="0"/>
                        <a:t>37</a:t>
                      </a:r>
                      <a:endParaRPr kumimoji="1" lang="ja-JP" altLang="en-US" sz="2000" dirty="0"/>
                    </a:p>
                  </a:txBody>
                  <a:tcPr>
                    <a:lnB w="28575" cap="flat" cmpd="sng" algn="ctr">
                      <a:solidFill>
                        <a:prstClr val="white"/>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2000" dirty="0" smtClean="0"/>
                        <a:t>4.4 ± 0.3 X 10</a:t>
                      </a:r>
                      <a:r>
                        <a:rPr kumimoji="1" lang="en-US" altLang="ja-JP" sz="2000" baseline="30000" dirty="0" smtClean="0"/>
                        <a:t>-7</a:t>
                      </a:r>
                      <a:r>
                        <a:rPr kumimoji="1" lang="en-US" altLang="ja-JP" sz="2000" dirty="0" smtClean="0"/>
                        <a:t> </a:t>
                      </a:r>
                      <a:endParaRPr kumimoji="1" lang="ja-JP" altLang="en-US" sz="2000" dirty="0" smtClean="0"/>
                    </a:p>
                  </a:txBody>
                  <a:tcPr>
                    <a:lnB w="28575" cap="flat" cmpd="sng" algn="ctr">
                      <a:solidFill>
                        <a:prstClr val="white"/>
                      </a:solidFill>
                      <a:prstDash val="solid"/>
                      <a:round/>
                      <a:headEnd type="none" w="med" len="med"/>
                      <a:tailEnd type="none" w="med" len="med"/>
                    </a:lnB>
                  </a:tcPr>
                </a:tc>
                <a:tc>
                  <a:txBody>
                    <a:bodyPr/>
                    <a:lstStyle/>
                    <a:p>
                      <a:pPr algn="r"/>
                      <a:r>
                        <a:rPr kumimoji="1" lang="en-US" altLang="ja-JP" sz="2000" dirty="0" smtClean="0"/>
                        <a:t>30.8</a:t>
                      </a:r>
                      <a:endParaRPr kumimoji="1" lang="ja-JP" altLang="en-US" sz="2000" dirty="0"/>
                    </a:p>
                  </a:txBody>
                  <a:tcPr>
                    <a:lnR w="28575" cap="flat" cmpd="sng" algn="ctr">
                      <a:solidFill>
                        <a:prstClr val="white"/>
                      </a:solidFill>
                      <a:prstDash val="solid"/>
                      <a:round/>
                      <a:headEnd type="none" w="med" len="med"/>
                      <a:tailEnd type="none" w="med" len="med"/>
                    </a:lnR>
                    <a:lnB w="28575" cap="flat" cmpd="sng" algn="ctr">
                      <a:solidFill>
                        <a:prstClr val="white"/>
                      </a:solidFill>
                      <a:prstDash val="solid"/>
                      <a:round/>
                      <a:headEnd type="none" w="med" len="med"/>
                      <a:tailEnd type="none" w="med" len="med"/>
                    </a:lnB>
                  </a:tcPr>
                </a:tc>
              </a:tr>
              <a:tr h="419175">
                <a:tc>
                  <a:txBody>
                    <a:bodyPr/>
                    <a:lstStyle/>
                    <a:p>
                      <a:r>
                        <a:rPr kumimoji="1" lang="en-US" altLang="ja-JP" sz="2000" i="1" dirty="0" err="1" smtClean="0"/>
                        <a:t>Cp</a:t>
                      </a:r>
                      <a:r>
                        <a:rPr kumimoji="1" lang="en-US" altLang="ja-JP" sz="2000" dirty="0" smtClean="0"/>
                        <a:t> </a:t>
                      </a:r>
                      <a:r>
                        <a:rPr kumimoji="1" lang="en-US" altLang="ja-JP" sz="2000" dirty="0" err="1" smtClean="0">
                          <a:latin typeface="Symbol" charset="2"/>
                          <a:cs typeface="Symbol" charset="2"/>
                        </a:rPr>
                        <a:t>a</a:t>
                      </a:r>
                      <a:r>
                        <a:rPr kumimoji="1" lang="en-US" altLang="ja-JP" sz="2000" dirty="0" err="1" smtClean="0"/>
                        <a:t>WT</a:t>
                      </a:r>
                      <a:r>
                        <a:rPr kumimoji="1" lang="en-US" altLang="ja-JP" sz="2000" dirty="0" smtClean="0"/>
                        <a:t> (0A)</a:t>
                      </a:r>
                      <a:endParaRPr kumimoji="1" lang="ja-JP" altLang="en-US" sz="2000" dirty="0"/>
                    </a:p>
                  </a:txBody>
                  <a:tcPr>
                    <a:lnL w="28575" cap="flat" cmpd="sng" algn="ctr">
                      <a:solidFill>
                        <a:prstClr val="white"/>
                      </a:solidFill>
                      <a:prstDash val="solid"/>
                      <a:round/>
                      <a:headEnd type="none" w="med" len="med"/>
                      <a:tailEnd type="none" w="med" len="med"/>
                    </a:lnL>
                    <a:lnT w="28575" cap="flat" cmpd="sng" algn="ctr">
                      <a:solidFill>
                        <a:prstClr val="white"/>
                      </a:solidFill>
                      <a:prstDash val="solid"/>
                      <a:round/>
                      <a:headEnd type="none" w="med" len="med"/>
                      <a:tailEnd type="none" w="med" len="med"/>
                    </a:lnT>
                  </a:tcPr>
                </a:tc>
                <a:tc>
                  <a:txBody>
                    <a:bodyPr/>
                    <a:lstStyle/>
                    <a:p>
                      <a:r>
                        <a:rPr kumimoji="1" lang="en-US" altLang="ja-JP" sz="2000" dirty="0" smtClean="0"/>
                        <a:t>15</a:t>
                      </a:r>
                      <a:endParaRPr kumimoji="1" lang="ja-JP" altLang="en-US" sz="2000" dirty="0"/>
                    </a:p>
                  </a:txBody>
                  <a:tcPr>
                    <a:lnT w="28575" cap="flat" cmpd="sng" algn="ctr">
                      <a:solidFill>
                        <a:prstClr val="white"/>
                      </a:solidFill>
                      <a:prstDash val="solid"/>
                      <a:round/>
                      <a:headEnd type="none" w="med" len="med"/>
                      <a:tailEnd type="none" w="med" len="med"/>
                    </a:lnT>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2000" dirty="0" smtClean="0"/>
                        <a:t>6.5 ± 0.5 X 10</a:t>
                      </a:r>
                      <a:r>
                        <a:rPr kumimoji="1" lang="en-US" altLang="ja-JP" sz="2000" baseline="30000" dirty="0" smtClean="0"/>
                        <a:t>-7 </a:t>
                      </a:r>
                      <a:endParaRPr kumimoji="1" lang="ja-JP" altLang="en-US" sz="2000" baseline="30000" dirty="0" smtClean="0"/>
                    </a:p>
                  </a:txBody>
                  <a:tcPr>
                    <a:lnT w="28575" cap="flat" cmpd="sng" algn="ctr">
                      <a:solidFill>
                        <a:prstClr val="white"/>
                      </a:solidFill>
                      <a:prstDash val="solid"/>
                      <a:round/>
                      <a:headEnd type="none" w="med" len="med"/>
                      <a:tailEnd type="none" w="med" len="med"/>
                    </a:lnT>
                  </a:tcPr>
                </a:tc>
                <a:tc>
                  <a:txBody>
                    <a:bodyPr/>
                    <a:lstStyle/>
                    <a:p>
                      <a:pPr algn="r"/>
                      <a:r>
                        <a:rPr kumimoji="1" lang="en-US" altLang="ja-JP" sz="2000" dirty="0" smtClean="0"/>
                        <a:t>1.0</a:t>
                      </a:r>
                      <a:endParaRPr kumimoji="1" lang="ja-JP" altLang="en-US" sz="2000" dirty="0"/>
                    </a:p>
                  </a:txBody>
                  <a:tcPr>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tcPr>
                </a:tc>
              </a:tr>
              <a:tr h="419175">
                <a:tc>
                  <a:txBody>
                    <a:bodyPr/>
                    <a:lstStyle/>
                    <a:p>
                      <a:endParaRPr kumimoji="1" lang="ja-JP" altLang="en-US" sz="2000" dirty="0"/>
                    </a:p>
                  </a:txBody>
                  <a:tcPr>
                    <a:lnL w="28575" cap="flat" cmpd="sng" algn="ctr">
                      <a:solidFill>
                        <a:prstClr val="white"/>
                      </a:solidFill>
                      <a:prstDash val="solid"/>
                      <a:round/>
                      <a:headEnd type="none" w="med" len="med"/>
                      <a:tailEnd type="none" w="med" len="med"/>
                    </a:lnL>
                  </a:tcPr>
                </a:tc>
                <a:tc>
                  <a:txBody>
                    <a:bodyPr/>
                    <a:lstStyle/>
                    <a:p>
                      <a:r>
                        <a:rPr kumimoji="1" lang="en-US" altLang="ja-JP" sz="2000" dirty="0" smtClean="0"/>
                        <a:t>25</a:t>
                      </a:r>
                      <a:endParaRPr kumimoji="1" lang="ja-JP" altLang="en-US"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2000" dirty="0" smtClean="0"/>
                        <a:t>1.5 ± 0.1 X 10</a:t>
                      </a:r>
                      <a:r>
                        <a:rPr kumimoji="1" lang="en-US" altLang="ja-JP" sz="2000" baseline="30000" dirty="0" smtClean="0"/>
                        <a:t>-6</a:t>
                      </a:r>
                      <a:r>
                        <a:rPr kumimoji="1" lang="en-US" altLang="ja-JP" sz="2000" dirty="0" smtClean="0"/>
                        <a:t> </a:t>
                      </a:r>
                      <a:endParaRPr kumimoji="1" lang="ja-JP" altLang="en-US" sz="2000" dirty="0" smtClean="0"/>
                    </a:p>
                  </a:txBody>
                  <a:tcPr/>
                </a:tc>
                <a:tc>
                  <a:txBody>
                    <a:bodyPr/>
                    <a:lstStyle/>
                    <a:p>
                      <a:pPr algn="r"/>
                      <a:r>
                        <a:rPr kumimoji="1" lang="en-US" altLang="ja-JP" sz="2000" dirty="0" smtClean="0"/>
                        <a:t>2.3</a:t>
                      </a:r>
                      <a:endParaRPr kumimoji="1" lang="ja-JP" altLang="en-US" sz="2000" dirty="0"/>
                    </a:p>
                  </a:txBody>
                  <a:tcPr>
                    <a:lnR w="28575" cap="flat" cmpd="sng" algn="ctr">
                      <a:solidFill>
                        <a:prstClr val="white"/>
                      </a:solidFill>
                      <a:prstDash val="solid"/>
                      <a:round/>
                      <a:headEnd type="none" w="med" len="med"/>
                      <a:tailEnd type="none" w="med" len="med"/>
                    </a:lnR>
                  </a:tcPr>
                </a:tc>
              </a:tr>
              <a:tr h="419175">
                <a:tc>
                  <a:txBody>
                    <a:bodyPr/>
                    <a:lstStyle/>
                    <a:p>
                      <a:endParaRPr kumimoji="1" lang="ja-JP" altLang="en-US" sz="2000" dirty="0"/>
                    </a:p>
                  </a:txBody>
                  <a:tcPr>
                    <a:lnL w="28575" cap="flat" cmpd="sng" algn="ctr">
                      <a:solidFill>
                        <a:prstClr val="white"/>
                      </a:solidFill>
                      <a:prstDash val="solid"/>
                      <a:round/>
                      <a:headEnd type="none" w="med" len="med"/>
                      <a:tailEnd type="none" w="med" len="med"/>
                    </a:lnL>
                    <a:lnB w="28575" cap="flat" cmpd="sng" algn="ctr">
                      <a:solidFill>
                        <a:prstClr val="white"/>
                      </a:solidFill>
                      <a:prstDash val="solid"/>
                      <a:round/>
                      <a:headEnd type="none" w="med" len="med"/>
                      <a:tailEnd type="none" w="med" len="med"/>
                    </a:lnB>
                  </a:tcPr>
                </a:tc>
                <a:tc>
                  <a:txBody>
                    <a:bodyPr/>
                    <a:lstStyle/>
                    <a:p>
                      <a:r>
                        <a:rPr kumimoji="1" lang="en-US" altLang="ja-JP" sz="2000" dirty="0" smtClean="0"/>
                        <a:t>37</a:t>
                      </a:r>
                      <a:endParaRPr kumimoji="1" lang="ja-JP" altLang="en-US" sz="2000" dirty="0"/>
                    </a:p>
                  </a:txBody>
                  <a:tcPr>
                    <a:lnB w="28575" cap="flat" cmpd="sng" algn="ctr">
                      <a:solidFill>
                        <a:prstClr val="white"/>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2000" dirty="0" smtClean="0"/>
                        <a:t>9.8 ± 0.6 X 10</a:t>
                      </a:r>
                      <a:r>
                        <a:rPr kumimoji="1" lang="en-US" altLang="ja-JP" sz="2000" baseline="30000" dirty="0" smtClean="0"/>
                        <a:t>-7</a:t>
                      </a:r>
                      <a:r>
                        <a:rPr kumimoji="1" lang="en-US" altLang="ja-JP" sz="2000" dirty="0" smtClean="0"/>
                        <a:t> </a:t>
                      </a:r>
                      <a:endParaRPr kumimoji="1" lang="ja-JP" altLang="en-US" sz="2000" dirty="0" smtClean="0"/>
                    </a:p>
                  </a:txBody>
                  <a:tcPr>
                    <a:lnB w="28575" cap="flat" cmpd="sng" algn="ctr">
                      <a:solidFill>
                        <a:prstClr val="white"/>
                      </a:solidFill>
                      <a:prstDash val="solid"/>
                      <a:round/>
                      <a:headEnd type="none" w="med" len="med"/>
                      <a:tailEnd type="none" w="med" len="med"/>
                    </a:lnB>
                  </a:tcPr>
                </a:tc>
                <a:tc>
                  <a:txBody>
                    <a:bodyPr/>
                    <a:lstStyle/>
                    <a:p>
                      <a:pPr algn="r"/>
                      <a:r>
                        <a:rPr kumimoji="1" lang="en-US" altLang="ja-JP" sz="2000" dirty="0" smtClean="0"/>
                        <a:t>1.5</a:t>
                      </a:r>
                      <a:endParaRPr kumimoji="1" lang="ja-JP" altLang="en-US" sz="2000" dirty="0"/>
                    </a:p>
                  </a:txBody>
                  <a:tcPr>
                    <a:lnR w="28575" cap="flat" cmpd="sng" algn="ctr">
                      <a:solidFill>
                        <a:prstClr val="white"/>
                      </a:solidFill>
                      <a:prstDash val="solid"/>
                      <a:round/>
                      <a:headEnd type="none" w="med" len="med"/>
                      <a:tailEnd type="none" w="med" len="med"/>
                    </a:lnR>
                    <a:lnB w="28575" cap="flat" cmpd="sng" algn="ctr">
                      <a:solidFill>
                        <a:prstClr val="white"/>
                      </a:solidFill>
                      <a:prstDash val="solid"/>
                      <a:round/>
                      <a:headEnd type="none" w="med" len="med"/>
                      <a:tailEnd type="none" w="med" len="med"/>
                    </a:lnB>
                  </a:tcPr>
                </a:tc>
              </a:tr>
              <a:tr h="419175">
                <a:tc>
                  <a:txBody>
                    <a:bodyPr/>
                    <a:lstStyle/>
                    <a:p>
                      <a:r>
                        <a:rPr kumimoji="1" lang="en-US" altLang="ja-JP" sz="2000" i="1" dirty="0" err="1" smtClean="0"/>
                        <a:t>Ec</a:t>
                      </a:r>
                      <a:r>
                        <a:rPr kumimoji="1" lang="en-US" altLang="ja-JP" sz="2000" dirty="0" smtClean="0"/>
                        <a:t> </a:t>
                      </a:r>
                      <a:r>
                        <a:rPr kumimoji="1" lang="en-US" altLang="ja-JP" sz="2000" dirty="0" err="1" smtClean="0">
                          <a:latin typeface="Symbol" charset="2"/>
                          <a:cs typeface="Symbol" charset="2"/>
                        </a:rPr>
                        <a:t>a</a:t>
                      </a:r>
                      <a:r>
                        <a:rPr kumimoji="1" lang="en-US" altLang="ja-JP" sz="2000" dirty="0" err="1" smtClean="0"/>
                        <a:t>WT</a:t>
                      </a:r>
                      <a:r>
                        <a:rPr kumimoji="1" lang="en-US" altLang="ja-JP" sz="2000" dirty="0" smtClean="0"/>
                        <a:t> (UP)</a:t>
                      </a:r>
                      <a:endParaRPr kumimoji="1" lang="ja-JP" altLang="en-US" sz="2000" dirty="0"/>
                    </a:p>
                  </a:txBody>
                  <a:tcPr>
                    <a:lnL w="28575" cap="flat" cmpd="sng" algn="ctr">
                      <a:solidFill>
                        <a:prstClr val="white"/>
                      </a:solidFill>
                      <a:prstDash val="solid"/>
                      <a:round/>
                      <a:headEnd type="none" w="med" len="med"/>
                      <a:tailEnd type="none" w="med" len="med"/>
                    </a:lnL>
                    <a:lnT w="28575" cap="flat" cmpd="sng" algn="ctr">
                      <a:solidFill>
                        <a:prstClr val="white"/>
                      </a:solidFill>
                      <a:prstDash val="solid"/>
                      <a:round/>
                      <a:headEnd type="none" w="med" len="med"/>
                      <a:tailEnd type="none" w="med" len="med"/>
                    </a:lnT>
                  </a:tcPr>
                </a:tc>
                <a:tc>
                  <a:txBody>
                    <a:bodyPr/>
                    <a:lstStyle/>
                    <a:p>
                      <a:r>
                        <a:rPr kumimoji="1" lang="en-US" altLang="ja-JP" sz="2000" dirty="0" smtClean="0"/>
                        <a:t>15</a:t>
                      </a:r>
                      <a:endParaRPr kumimoji="1" lang="ja-JP" altLang="en-US" sz="2000" dirty="0"/>
                    </a:p>
                  </a:txBody>
                  <a:tcPr>
                    <a:lnT w="28575" cap="flat" cmpd="sng" algn="ctr">
                      <a:solidFill>
                        <a:prstClr val="white"/>
                      </a:solidFill>
                      <a:prstDash val="solid"/>
                      <a:round/>
                      <a:headEnd type="none" w="med" len="med"/>
                      <a:tailEnd type="none" w="med" len="med"/>
                    </a:lnT>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2000" dirty="0" smtClean="0"/>
                        <a:t>5.4 ± 0.1 X 10</a:t>
                      </a:r>
                      <a:r>
                        <a:rPr kumimoji="1" lang="en-US" altLang="ja-JP" sz="2000" baseline="30000" dirty="0" smtClean="0"/>
                        <a:t>-9 </a:t>
                      </a:r>
                      <a:endParaRPr kumimoji="1" lang="ja-JP" altLang="en-US" sz="2000" baseline="30000" dirty="0" smtClean="0"/>
                    </a:p>
                  </a:txBody>
                  <a:tcPr>
                    <a:lnT w="28575" cap="flat" cmpd="sng" algn="ctr">
                      <a:solidFill>
                        <a:prstClr val="white"/>
                      </a:solidFill>
                      <a:prstDash val="solid"/>
                      <a:round/>
                      <a:headEnd type="none" w="med" len="med"/>
                      <a:tailEnd type="none" w="med" len="med"/>
                    </a:lnT>
                  </a:tcPr>
                </a:tc>
                <a:tc>
                  <a:txBody>
                    <a:bodyPr/>
                    <a:lstStyle/>
                    <a:p>
                      <a:pPr algn="r"/>
                      <a:r>
                        <a:rPr kumimoji="1" lang="en-US" altLang="ja-JP" sz="2000" dirty="0" smtClean="0"/>
                        <a:t>1.0</a:t>
                      </a:r>
                      <a:endParaRPr kumimoji="1" lang="ja-JP" altLang="en-US" sz="2000" dirty="0"/>
                    </a:p>
                  </a:txBody>
                  <a:tcPr>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tcPr>
                </a:tc>
              </a:tr>
              <a:tr h="419175">
                <a:tc>
                  <a:txBody>
                    <a:bodyPr/>
                    <a:lstStyle/>
                    <a:p>
                      <a:endParaRPr kumimoji="1" lang="ja-JP" altLang="en-US" sz="2000"/>
                    </a:p>
                  </a:txBody>
                  <a:tcPr>
                    <a:lnL w="28575" cap="flat" cmpd="sng" algn="ctr">
                      <a:solidFill>
                        <a:prstClr val="white"/>
                      </a:solidFill>
                      <a:prstDash val="solid"/>
                      <a:round/>
                      <a:headEnd type="none" w="med" len="med"/>
                      <a:tailEnd type="none" w="med" len="med"/>
                    </a:lnL>
                  </a:tcPr>
                </a:tc>
                <a:tc>
                  <a:txBody>
                    <a:bodyPr/>
                    <a:lstStyle/>
                    <a:p>
                      <a:r>
                        <a:rPr kumimoji="1" lang="en-US" altLang="ja-JP" sz="2000" dirty="0" smtClean="0"/>
                        <a:t>25</a:t>
                      </a:r>
                      <a:endParaRPr kumimoji="1" lang="ja-JP" altLang="en-US"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2000" dirty="0" smtClean="0"/>
                        <a:t>4.5 ± 0.3 X 10</a:t>
                      </a:r>
                      <a:r>
                        <a:rPr kumimoji="1" lang="en-US" altLang="ja-JP" sz="2000" baseline="30000" dirty="0" smtClean="0"/>
                        <a:t>-9 </a:t>
                      </a:r>
                      <a:endParaRPr kumimoji="1" lang="ja-JP" altLang="en-US" sz="2000" baseline="30000" dirty="0" smtClean="0"/>
                    </a:p>
                  </a:txBody>
                  <a:tcPr/>
                </a:tc>
                <a:tc>
                  <a:txBody>
                    <a:bodyPr/>
                    <a:lstStyle/>
                    <a:p>
                      <a:pPr algn="r"/>
                      <a:r>
                        <a:rPr kumimoji="1" lang="en-US" altLang="ja-JP" sz="2000" dirty="0" smtClean="0"/>
                        <a:t>0.8</a:t>
                      </a:r>
                      <a:endParaRPr kumimoji="1" lang="ja-JP" altLang="en-US" sz="2000" dirty="0"/>
                    </a:p>
                  </a:txBody>
                  <a:tcPr>
                    <a:lnR w="28575" cap="flat" cmpd="sng" algn="ctr">
                      <a:solidFill>
                        <a:prstClr val="white"/>
                      </a:solidFill>
                      <a:prstDash val="solid"/>
                      <a:round/>
                      <a:headEnd type="none" w="med" len="med"/>
                      <a:tailEnd type="none" w="med" len="med"/>
                    </a:lnR>
                  </a:tcPr>
                </a:tc>
              </a:tr>
              <a:tr h="419175">
                <a:tc>
                  <a:txBody>
                    <a:bodyPr/>
                    <a:lstStyle/>
                    <a:p>
                      <a:endParaRPr kumimoji="1" lang="ja-JP" altLang="en-US" sz="2000" dirty="0"/>
                    </a:p>
                  </a:txBody>
                  <a:tcPr>
                    <a:lnL w="28575" cap="flat" cmpd="sng" algn="ctr">
                      <a:solidFill>
                        <a:prstClr val="white"/>
                      </a:solidFill>
                      <a:prstDash val="solid"/>
                      <a:round/>
                      <a:headEnd type="none" w="med" len="med"/>
                      <a:tailEnd type="none" w="med" len="med"/>
                    </a:lnL>
                    <a:lnB w="28575" cap="flat" cmpd="sng" algn="ctr">
                      <a:solidFill>
                        <a:prstClr val="white"/>
                      </a:solidFill>
                      <a:prstDash val="solid"/>
                      <a:round/>
                      <a:headEnd type="none" w="med" len="med"/>
                      <a:tailEnd type="none" w="med" len="med"/>
                    </a:lnB>
                  </a:tcPr>
                </a:tc>
                <a:tc>
                  <a:txBody>
                    <a:bodyPr/>
                    <a:lstStyle/>
                    <a:p>
                      <a:r>
                        <a:rPr kumimoji="1" lang="en-US" altLang="ja-JP" sz="2000" dirty="0" smtClean="0"/>
                        <a:t>37</a:t>
                      </a:r>
                      <a:endParaRPr kumimoji="1" lang="ja-JP" altLang="en-US" sz="2000" dirty="0"/>
                    </a:p>
                  </a:txBody>
                  <a:tcPr>
                    <a:lnB w="28575" cap="flat" cmpd="sng" algn="ctr">
                      <a:solidFill>
                        <a:prstClr val="white"/>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2000" dirty="0" smtClean="0"/>
                        <a:t>4.5 ± 0.9 X 10</a:t>
                      </a:r>
                      <a:r>
                        <a:rPr kumimoji="1" lang="en-US" altLang="ja-JP" sz="2000" baseline="30000" dirty="0" smtClean="0"/>
                        <a:t>-9 </a:t>
                      </a:r>
                      <a:endParaRPr kumimoji="1" lang="ja-JP" altLang="en-US" sz="2000" baseline="30000" dirty="0" smtClean="0"/>
                    </a:p>
                  </a:txBody>
                  <a:tcPr>
                    <a:lnB w="28575" cap="flat" cmpd="sng" algn="ctr">
                      <a:solidFill>
                        <a:prstClr val="white"/>
                      </a:solidFill>
                      <a:prstDash val="solid"/>
                      <a:round/>
                      <a:headEnd type="none" w="med" len="med"/>
                      <a:tailEnd type="none" w="med" len="med"/>
                    </a:lnB>
                  </a:tcPr>
                </a:tc>
                <a:tc>
                  <a:txBody>
                    <a:bodyPr/>
                    <a:lstStyle/>
                    <a:p>
                      <a:pPr algn="r"/>
                      <a:r>
                        <a:rPr kumimoji="1" lang="en-US" altLang="ja-JP" sz="2000" dirty="0" smtClean="0"/>
                        <a:t>0.8</a:t>
                      </a:r>
                      <a:endParaRPr kumimoji="1" lang="ja-JP" altLang="en-US" sz="2000" dirty="0"/>
                    </a:p>
                  </a:txBody>
                  <a:tcPr>
                    <a:lnR w="28575" cap="flat" cmpd="sng" algn="ctr">
                      <a:solidFill>
                        <a:prstClr val="white"/>
                      </a:solidFill>
                      <a:prstDash val="solid"/>
                      <a:round/>
                      <a:headEnd type="none" w="med" len="med"/>
                      <a:tailEnd type="none" w="med" len="med"/>
                    </a:lnR>
                    <a:lnB w="28575" cap="flat" cmpd="sng" algn="ctr">
                      <a:solidFill>
                        <a:prstClr val="white"/>
                      </a:solidFill>
                      <a:prstDash val="solid"/>
                      <a:round/>
                      <a:headEnd type="none" w="med" len="med"/>
                      <a:tailEnd type="none" w="med" len="med"/>
                    </a:lnB>
                  </a:tcPr>
                </a:tc>
              </a:tr>
            </a:tbl>
          </a:graphicData>
        </a:graphic>
      </p:graphicFrame>
      <p:pic>
        <p:nvPicPr>
          <p:cNvPr id="8" name="図 7"/>
          <p:cNvPicPr>
            <a:picLocks noChangeAspect="1"/>
          </p:cNvPicPr>
          <p:nvPr/>
        </p:nvPicPr>
        <p:blipFill>
          <a:blip r:embed="rId2"/>
          <a:stretch>
            <a:fillRect/>
          </a:stretch>
        </p:blipFill>
        <p:spPr>
          <a:xfrm rot="5400000">
            <a:off x="-300445" y="2614911"/>
            <a:ext cx="3457467" cy="1942178"/>
          </a:xfrm>
          <a:prstGeom prst="rect">
            <a:avLst/>
          </a:prstGeom>
        </p:spPr>
      </p:pic>
      <p:sp>
        <p:nvSpPr>
          <p:cNvPr id="3" name="テキスト ボックス 2"/>
          <p:cNvSpPr txBox="1"/>
          <p:nvPr/>
        </p:nvSpPr>
        <p:spPr>
          <a:xfrm>
            <a:off x="457200" y="6228943"/>
            <a:ext cx="7880883" cy="461665"/>
          </a:xfrm>
          <a:prstGeom prst="rect">
            <a:avLst/>
          </a:prstGeom>
          <a:noFill/>
        </p:spPr>
        <p:txBody>
          <a:bodyPr wrap="none" rtlCol="0">
            <a:spAutoFit/>
          </a:bodyPr>
          <a:lstStyle/>
          <a:p>
            <a:r>
              <a:rPr lang="ja-JP" altLang="en-US" sz="2400" dirty="0" smtClean="0"/>
              <a:t>・</a:t>
            </a:r>
            <a:r>
              <a:rPr lang="en-US" altLang="ja-JP" sz="2400" dirty="0" smtClean="0"/>
              <a:t>The  phased A-tracts was not simply a subset of UP element.</a:t>
            </a:r>
            <a:endParaRPr kumimoji="1" lang="ja-JP" altLang="en-US" sz="2400" dirty="0"/>
          </a:p>
        </p:txBody>
      </p:sp>
    </p:spTree>
    <p:extLst>
      <p:ext uri="{BB962C8B-B14F-4D97-AF65-F5344CB8AC3E}">
        <p14:creationId xmlns="" xmlns:p14="http://schemas.microsoft.com/office/powerpoint/2010/main" val="8336073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b="1" dirty="0" smtClean="0">
                <a:solidFill>
                  <a:srgbClr val="FFFF00"/>
                </a:solidFill>
                <a:latin typeface="Helvetica"/>
                <a:cs typeface="Helvetica"/>
              </a:rPr>
              <a:t>Summary</a:t>
            </a:r>
            <a:endParaRPr kumimoji="1" lang="ja-JP" altLang="en-US" b="1" dirty="0">
              <a:solidFill>
                <a:srgbClr val="FFFF00"/>
              </a:solidFill>
              <a:latin typeface="Helvetica"/>
              <a:cs typeface="Helvetica"/>
            </a:endParaRPr>
          </a:p>
        </p:txBody>
      </p:sp>
      <p:sp>
        <p:nvSpPr>
          <p:cNvPr id="3" name="コンテンツ プレースホルダー 2"/>
          <p:cNvSpPr>
            <a:spLocks noGrp="1"/>
          </p:cNvSpPr>
          <p:nvPr>
            <p:ph idx="1"/>
          </p:nvPr>
        </p:nvSpPr>
        <p:spPr>
          <a:xfrm>
            <a:off x="457200" y="1417638"/>
            <a:ext cx="8229600" cy="4708525"/>
          </a:xfrm>
        </p:spPr>
        <p:txBody>
          <a:bodyPr>
            <a:normAutofit fontScale="92500" lnSpcReduction="20000"/>
          </a:bodyPr>
          <a:lstStyle/>
          <a:p>
            <a:pPr marL="0" indent="0">
              <a:buNone/>
            </a:pPr>
            <a:r>
              <a:rPr lang="en-US" altLang="ja-JP" dirty="0"/>
              <a:t>Three phased A</a:t>
            </a:r>
            <a:r>
              <a:rPr lang="en-US" altLang="ja-JP" baseline="-25000" dirty="0"/>
              <a:t>5-6</a:t>
            </a:r>
            <a:r>
              <a:rPr lang="en-US" altLang="ja-JP" dirty="0"/>
              <a:t>-tracts (–66 to –40) </a:t>
            </a:r>
            <a:r>
              <a:rPr lang="en-US" altLang="ja-JP" dirty="0" smtClean="0"/>
              <a:t>lie upstream </a:t>
            </a:r>
            <a:r>
              <a:rPr lang="en-US" altLang="ja-JP" dirty="0"/>
              <a:t>of </a:t>
            </a:r>
            <a:r>
              <a:rPr lang="en-US" altLang="ja-JP" i="1" dirty="0" err="1"/>
              <a:t>plc</a:t>
            </a:r>
            <a:r>
              <a:rPr lang="en-US" altLang="ja-JP" dirty="0"/>
              <a:t> </a:t>
            </a:r>
            <a:r>
              <a:rPr lang="en-US" altLang="ja-JP" dirty="0" smtClean="0"/>
              <a:t>gene promoter in </a:t>
            </a:r>
            <a:r>
              <a:rPr lang="en-US" altLang="ja-JP" i="1" dirty="0" smtClean="0"/>
              <a:t>C. </a:t>
            </a:r>
            <a:r>
              <a:rPr lang="en-US" altLang="ja-JP" i="1" dirty="0" err="1" smtClean="0"/>
              <a:t>perfringens</a:t>
            </a:r>
            <a:endParaRPr lang="en-US" altLang="ja-JP" i="1" dirty="0" smtClean="0"/>
          </a:p>
          <a:p>
            <a:pPr marL="0" indent="0">
              <a:buNone/>
            </a:pPr>
            <a:endParaRPr lang="en-US" altLang="ja-JP" dirty="0" smtClean="0"/>
          </a:p>
          <a:p>
            <a:pPr marL="0" indent="0">
              <a:buNone/>
            </a:pPr>
            <a:r>
              <a:rPr lang="en-US" altLang="ja-JP" dirty="0" smtClean="0"/>
              <a:t>The </a:t>
            </a:r>
            <a:r>
              <a:rPr lang="en-US" altLang="ja-JP" dirty="0" err="1" smtClean="0">
                <a:latin typeface="Symbol" charset="2"/>
                <a:cs typeface="Symbol" charset="2"/>
              </a:rPr>
              <a:t>a</a:t>
            </a:r>
            <a:r>
              <a:rPr lang="en-US" altLang="ja-JP" dirty="0" err="1" smtClean="0"/>
              <a:t>CTD</a:t>
            </a:r>
            <a:r>
              <a:rPr lang="en-US" altLang="ja-JP" dirty="0" smtClean="0"/>
              <a:t> of </a:t>
            </a:r>
            <a:r>
              <a:rPr lang="en-US" altLang="ja-JP" i="1" dirty="0"/>
              <a:t>C. </a:t>
            </a:r>
            <a:r>
              <a:rPr lang="en-US" altLang="ja-JP" i="1" dirty="0" err="1"/>
              <a:t>perfringens</a:t>
            </a:r>
            <a:r>
              <a:rPr lang="en-US" altLang="ja-JP" dirty="0"/>
              <a:t> </a:t>
            </a:r>
            <a:r>
              <a:rPr lang="en-US" altLang="ja-JP" dirty="0" smtClean="0"/>
              <a:t>RNA polymerase</a:t>
            </a:r>
          </a:p>
          <a:p>
            <a:pPr marL="0" indent="0">
              <a:buNone/>
            </a:pPr>
            <a:r>
              <a:rPr lang="ja-JP" altLang="en-US" dirty="0" smtClean="0"/>
              <a:t>　</a:t>
            </a:r>
            <a:endParaRPr lang="en-US" altLang="ja-JP" dirty="0" smtClean="0"/>
          </a:p>
          <a:p>
            <a:pPr marL="0" indent="0">
              <a:buNone/>
            </a:pPr>
            <a:r>
              <a:rPr lang="en-US" altLang="ja-JP" dirty="0" smtClean="0"/>
              <a:t>The </a:t>
            </a:r>
            <a:r>
              <a:rPr lang="en-US" altLang="ja-JP" dirty="0"/>
              <a:t>minor grooves of the phased A-</a:t>
            </a:r>
            <a:r>
              <a:rPr lang="en-US" altLang="ja-JP" dirty="0" smtClean="0"/>
              <a:t>tracts</a:t>
            </a:r>
          </a:p>
          <a:p>
            <a:pPr marL="0" indent="0">
              <a:buNone/>
            </a:pPr>
            <a:endParaRPr lang="en-US" altLang="ja-JP" dirty="0"/>
          </a:p>
          <a:p>
            <a:pPr marL="0" indent="0">
              <a:buNone/>
            </a:pPr>
            <a:r>
              <a:rPr lang="en-US" altLang="ja-JP" dirty="0" smtClean="0"/>
              <a:t>                                             The </a:t>
            </a:r>
            <a:r>
              <a:rPr lang="en-US" altLang="ja-JP" i="1" dirty="0" err="1"/>
              <a:t>plc</a:t>
            </a:r>
            <a:r>
              <a:rPr lang="en-US" altLang="ja-JP" dirty="0"/>
              <a:t> gene expression </a:t>
            </a:r>
            <a:r>
              <a:rPr lang="en-US" altLang="ja-JP" dirty="0" smtClean="0"/>
              <a:t>        </a:t>
            </a:r>
          </a:p>
          <a:p>
            <a:pPr marL="0" indent="0">
              <a:buNone/>
            </a:pPr>
            <a:r>
              <a:rPr lang="en-US" altLang="ja-JP" dirty="0" smtClean="0"/>
              <a:t>The </a:t>
            </a:r>
            <a:r>
              <a:rPr lang="en-US" altLang="ja-JP" dirty="0"/>
              <a:t>phased A-tracts </a:t>
            </a:r>
            <a:r>
              <a:rPr lang="en-US" altLang="ja-JP" dirty="0" smtClean="0"/>
              <a:t>         in </a:t>
            </a:r>
            <a:r>
              <a:rPr lang="en-US" altLang="ja-JP" dirty="0"/>
              <a:t>a </a:t>
            </a:r>
            <a:r>
              <a:rPr lang="en-US" altLang="ja-JP" dirty="0" err="1" smtClean="0"/>
              <a:t>lowtemperature</a:t>
            </a:r>
            <a:r>
              <a:rPr lang="en-US" altLang="ja-JP" dirty="0" smtClean="0"/>
              <a:t>-       </a:t>
            </a:r>
          </a:p>
          <a:p>
            <a:pPr marL="0" indent="0">
              <a:buNone/>
            </a:pPr>
            <a:r>
              <a:rPr lang="en-US" altLang="ja-JP" dirty="0"/>
              <a:t> </a:t>
            </a:r>
            <a:r>
              <a:rPr lang="en-US" altLang="ja-JP" dirty="0" smtClean="0"/>
              <a:t>                                             dependent manner.</a:t>
            </a:r>
            <a:r>
              <a:rPr lang="ja-JP" altLang="ja-JP" dirty="0" smtClean="0"/>
              <a:t> </a:t>
            </a:r>
            <a:endParaRPr kumimoji="1" lang="ja-JP" altLang="en-US" dirty="0"/>
          </a:p>
        </p:txBody>
      </p:sp>
      <p:sp>
        <p:nvSpPr>
          <p:cNvPr id="5" name="上下矢印 4"/>
          <p:cNvSpPr/>
          <p:nvPr/>
        </p:nvSpPr>
        <p:spPr>
          <a:xfrm>
            <a:off x="3720427" y="3139457"/>
            <a:ext cx="389601" cy="482083"/>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上矢印 5"/>
          <p:cNvSpPr/>
          <p:nvPr/>
        </p:nvSpPr>
        <p:spPr>
          <a:xfrm>
            <a:off x="3768944" y="4849042"/>
            <a:ext cx="335503" cy="677336"/>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 xmlns:p14="http://schemas.microsoft.com/office/powerpoint/2010/main" val="6048698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Autofit/>
          </a:bodyPr>
          <a:lstStyle/>
          <a:p>
            <a:r>
              <a:rPr lang="en-US" altLang="ja-JP" sz="3600" b="1" i="1" dirty="0" err="1" smtClean="0">
                <a:solidFill>
                  <a:srgbClr val="FFD226"/>
                </a:solidFill>
                <a:latin typeface="Helvetica"/>
                <a:cs typeface="Helvetica"/>
              </a:rPr>
              <a:t>plc</a:t>
            </a:r>
            <a:r>
              <a:rPr lang="en-US" altLang="ja-JP" sz="3600" b="1" dirty="0" smtClean="0">
                <a:solidFill>
                  <a:srgbClr val="FFD226"/>
                </a:solidFill>
                <a:latin typeface="Helvetica"/>
                <a:cs typeface="Helvetica"/>
              </a:rPr>
              <a:t> expression at room temperature may be important for </a:t>
            </a:r>
            <a:r>
              <a:rPr lang="en-US" altLang="ja-JP" sz="3600" b="1" i="1" dirty="0" smtClean="0">
                <a:solidFill>
                  <a:srgbClr val="FFD226"/>
                </a:solidFill>
                <a:latin typeface="Helvetica"/>
                <a:cs typeface="Helvetica"/>
              </a:rPr>
              <a:t>C. </a:t>
            </a:r>
            <a:r>
              <a:rPr lang="en-US" altLang="ja-JP" sz="3600" b="1" i="1" dirty="0" err="1" smtClean="0">
                <a:solidFill>
                  <a:srgbClr val="FFD226"/>
                </a:solidFill>
                <a:latin typeface="Helvetica"/>
                <a:cs typeface="Helvetica"/>
              </a:rPr>
              <a:t>perfringens</a:t>
            </a:r>
            <a:endParaRPr kumimoji="1" lang="ja-JP" altLang="en-US" sz="3600" b="1" dirty="0">
              <a:solidFill>
                <a:srgbClr val="FFD226"/>
              </a:solidFill>
              <a:latin typeface="Helvetica"/>
              <a:cs typeface="Helvetica"/>
            </a:endParaRPr>
          </a:p>
        </p:txBody>
      </p:sp>
      <p:sp>
        <p:nvSpPr>
          <p:cNvPr id="7" name="テキスト ボックス 6"/>
          <p:cNvSpPr txBox="1"/>
          <p:nvPr/>
        </p:nvSpPr>
        <p:spPr>
          <a:xfrm>
            <a:off x="796146" y="1978315"/>
            <a:ext cx="6055824" cy="523220"/>
          </a:xfrm>
          <a:prstGeom prst="rect">
            <a:avLst/>
          </a:prstGeom>
          <a:noFill/>
        </p:spPr>
        <p:txBody>
          <a:bodyPr wrap="square" rtlCol="0">
            <a:spAutoFit/>
          </a:bodyPr>
          <a:lstStyle/>
          <a:p>
            <a:r>
              <a:rPr kumimoji="1" lang="en-US" altLang="ja-JP" sz="2800" dirty="0" smtClean="0"/>
              <a:t>Animals, insects etc</a:t>
            </a:r>
            <a:r>
              <a:rPr lang="en-US" altLang="ja-JP" sz="2800" dirty="0"/>
              <a:t>.</a:t>
            </a:r>
            <a:r>
              <a:rPr kumimoji="1" lang="en-US" altLang="ja-JP" sz="2800" dirty="0" smtClean="0"/>
              <a:t> on the ground</a:t>
            </a:r>
          </a:p>
        </p:txBody>
      </p:sp>
      <p:sp>
        <p:nvSpPr>
          <p:cNvPr id="8" name="右矢印 7"/>
          <p:cNvSpPr/>
          <p:nvPr/>
        </p:nvSpPr>
        <p:spPr>
          <a:xfrm rot="5400000">
            <a:off x="3271213" y="2727711"/>
            <a:ext cx="597537" cy="484632"/>
          </a:xfrm>
          <a:prstGeom prst="rightArrow">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2880927" y="3138371"/>
            <a:ext cx="1316737" cy="646331"/>
          </a:xfrm>
          <a:prstGeom prst="rect">
            <a:avLst/>
          </a:prstGeom>
          <a:noFill/>
        </p:spPr>
        <p:txBody>
          <a:bodyPr wrap="none" rtlCol="0">
            <a:spAutoFit/>
          </a:bodyPr>
          <a:lstStyle/>
          <a:p>
            <a:r>
              <a:rPr kumimoji="1" lang="en-US" altLang="ja-JP" sz="3600" dirty="0" smtClean="0"/>
              <a:t>Death</a:t>
            </a:r>
            <a:endParaRPr kumimoji="1" lang="ja-JP" altLang="en-US" sz="3600" dirty="0"/>
          </a:p>
        </p:txBody>
      </p:sp>
      <p:sp>
        <p:nvSpPr>
          <p:cNvPr id="10" name="テキスト ボックス 9"/>
          <p:cNvSpPr txBox="1"/>
          <p:nvPr/>
        </p:nvSpPr>
        <p:spPr>
          <a:xfrm>
            <a:off x="599703" y="4491652"/>
            <a:ext cx="8278252" cy="1815882"/>
          </a:xfrm>
          <a:prstGeom prst="rect">
            <a:avLst/>
          </a:prstGeom>
          <a:noFill/>
        </p:spPr>
        <p:txBody>
          <a:bodyPr wrap="square" rtlCol="0">
            <a:spAutoFit/>
          </a:bodyPr>
          <a:lstStyle/>
          <a:p>
            <a:r>
              <a:rPr lang="en-US" altLang="ja-JP" sz="2800" i="1" dirty="0" smtClean="0"/>
              <a:t>C. perfringens, </a:t>
            </a:r>
            <a:r>
              <a:rPr lang="en-US" altLang="ja-JP" sz="2800" dirty="0" smtClean="0"/>
              <a:t>living</a:t>
            </a:r>
            <a:r>
              <a:rPr lang="en-US" altLang="ja-JP" sz="2800" i="1" dirty="0" smtClean="0"/>
              <a:t> </a:t>
            </a:r>
            <a:r>
              <a:rPr lang="en-US" altLang="ja-JP" sz="2800" dirty="0" smtClean="0"/>
              <a:t>in soil, happen to meet the dead body.</a:t>
            </a:r>
          </a:p>
          <a:p>
            <a:r>
              <a:rPr lang="en-US" altLang="ja-JP" sz="2800" dirty="0" smtClean="0"/>
              <a:t>It is likely that they need much </a:t>
            </a:r>
            <a:r>
              <a:rPr lang="en-US" altLang="ja-JP" sz="2800" dirty="0" err="1" smtClean="0"/>
              <a:t>phopholipase</a:t>
            </a:r>
            <a:r>
              <a:rPr lang="en-US" altLang="ja-JP" sz="2800" dirty="0" smtClean="0"/>
              <a:t> C at room temperature to digest it.  </a:t>
            </a:r>
            <a:endParaRPr kumimoji="1" lang="ja-JP" altLang="en-US" sz="2800" dirty="0"/>
          </a:p>
        </p:txBody>
      </p:sp>
      <p:sp>
        <p:nvSpPr>
          <p:cNvPr id="15" name="右矢印 14"/>
          <p:cNvSpPr/>
          <p:nvPr/>
        </p:nvSpPr>
        <p:spPr>
          <a:xfrm rot="16200000">
            <a:off x="3282973" y="3899944"/>
            <a:ext cx="597537" cy="484632"/>
          </a:xfrm>
          <a:prstGeom prst="rightArrow">
            <a:avLst/>
          </a:prstGeom>
          <a:solidFill>
            <a:srgbClr val="42E8F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 xmlns:p14="http://schemas.microsoft.com/office/powerpoint/2010/main" val="13342037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b="1" dirty="0" smtClean="0">
                <a:solidFill>
                  <a:srgbClr val="FFD226"/>
                </a:solidFill>
              </a:rPr>
              <a:t>Acknowledgements</a:t>
            </a:r>
            <a:endParaRPr kumimoji="1" lang="ja-JP" altLang="en-US" b="1" dirty="0">
              <a:solidFill>
                <a:srgbClr val="FFD226"/>
              </a:solidFill>
            </a:endParaRPr>
          </a:p>
        </p:txBody>
      </p:sp>
      <p:sp>
        <p:nvSpPr>
          <p:cNvPr id="3" name="コンテンツ プレースホルダー 2"/>
          <p:cNvSpPr>
            <a:spLocks noGrp="1"/>
          </p:cNvSpPr>
          <p:nvPr>
            <p:ph idx="1"/>
          </p:nvPr>
        </p:nvSpPr>
        <p:spPr>
          <a:xfrm>
            <a:off x="457200" y="1835360"/>
            <a:ext cx="8229600" cy="4525963"/>
          </a:xfrm>
        </p:spPr>
        <p:txBody>
          <a:bodyPr>
            <a:normAutofit fontScale="85000" lnSpcReduction="10000"/>
          </a:bodyPr>
          <a:lstStyle/>
          <a:p>
            <a:r>
              <a:rPr lang="en-US" altLang="ja-JP" dirty="0" err="1" smtClean="0"/>
              <a:t>Akinobu</a:t>
            </a:r>
            <a:r>
              <a:rPr lang="en-US" altLang="ja-JP" dirty="0" smtClean="0"/>
              <a:t> Okabe MD. PhD.  </a:t>
            </a:r>
            <a:r>
              <a:rPr lang="en-US" altLang="ja-JP" dirty="0" smtClean="0">
                <a:solidFill>
                  <a:srgbClr val="42E8F7"/>
                </a:solidFill>
              </a:rPr>
              <a:t>[Chugoku University, Japan] </a:t>
            </a:r>
          </a:p>
          <a:p>
            <a:r>
              <a:rPr lang="en-US" altLang="ja-JP" dirty="0" smtClean="0"/>
              <a:t>Osamu Matsushita </a:t>
            </a:r>
            <a:r>
              <a:rPr lang="en-US" altLang="ja-JP" dirty="0"/>
              <a:t>MD. PhD. </a:t>
            </a:r>
            <a:endParaRPr lang="en-US" altLang="ja-JP" dirty="0" smtClean="0"/>
          </a:p>
          <a:p>
            <a:r>
              <a:rPr lang="en-US" altLang="ja-JP" dirty="0" smtClean="0">
                <a:cs typeface="Helvetica"/>
              </a:rPr>
              <a:t>Chieko Matsushita</a:t>
            </a:r>
            <a:endParaRPr lang="en-US" altLang="ja-JP" dirty="0" smtClean="0"/>
          </a:p>
          <a:p>
            <a:r>
              <a:rPr lang="en-US" altLang="ja-JP" dirty="0"/>
              <a:t>Kazuyoshi </a:t>
            </a:r>
            <a:r>
              <a:rPr lang="en-US" altLang="ja-JP" dirty="0" err="1"/>
              <a:t>Gotoh</a:t>
            </a:r>
            <a:r>
              <a:rPr lang="en-US" altLang="ja-JP" dirty="0"/>
              <a:t> PhD</a:t>
            </a:r>
            <a:r>
              <a:rPr lang="en-US" altLang="ja-JP" dirty="0" smtClean="0"/>
              <a:t>.</a:t>
            </a:r>
          </a:p>
          <a:p>
            <a:pPr marL="0" indent="0">
              <a:buNone/>
            </a:pPr>
            <a:r>
              <a:rPr lang="en-US" altLang="ja-JP" dirty="0"/>
              <a:t> </a:t>
            </a:r>
            <a:r>
              <a:rPr lang="en-US" altLang="ja-JP" dirty="0" smtClean="0"/>
              <a:t>   </a:t>
            </a:r>
            <a:r>
              <a:rPr lang="en-US" altLang="ja-JP" sz="2800" dirty="0" smtClean="0">
                <a:solidFill>
                  <a:srgbClr val="42E8F7"/>
                </a:solidFill>
              </a:rPr>
              <a:t> [Okayama University, Graduate school of Medicine, Japan]  </a:t>
            </a:r>
          </a:p>
          <a:p>
            <a:r>
              <a:rPr lang="en-US" altLang="ja-JP" dirty="0" smtClean="0"/>
              <a:t>Kotaro </a:t>
            </a:r>
            <a:r>
              <a:rPr lang="en-US" altLang="ja-JP" dirty="0" err="1" smtClean="0"/>
              <a:t>Ishibashi</a:t>
            </a:r>
            <a:r>
              <a:rPr lang="en-US" altLang="ja-JP" dirty="0" smtClean="0"/>
              <a:t> M.S. </a:t>
            </a:r>
          </a:p>
          <a:p>
            <a:r>
              <a:rPr lang="en-US" altLang="ja-JP" dirty="0" smtClean="0"/>
              <a:t>Daisuke Nakamura M.S.</a:t>
            </a:r>
          </a:p>
          <a:p>
            <a:r>
              <a:rPr lang="en-US" altLang="ja-JP" dirty="0" smtClean="0"/>
              <a:t>Chiharu Tanaka M.S.</a:t>
            </a:r>
          </a:p>
          <a:p>
            <a:pPr>
              <a:buNone/>
            </a:pPr>
            <a:r>
              <a:rPr lang="en-US" altLang="ja-JP" dirty="0" smtClean="0"/>
              <a:t>     </a:t>
            </a:r>
            <a:r>
              <a:rPr lang="en-US" altLang="ja-JP" sz="2400" dirty="0" smtClean="0"/>
              <a:t> </a:t>
            </a:r>
            <a:r>
              <a:rPr lang="en-US" altLang="ja-JP" sz="2800" dirty="0" smtClean="0">
                <a:solidFill>
                  <a:srgbClr val="42E8F7"/>
                </a:solidFill>
              </a:rPr>
              <a:t>[Okayama University of Science, Graduate School of Science, Japan]</a:t>
            </a:r>
            <a:endParaRPr lang="en-US" altLang="ja-JP" sz="2800" dirty="0" smtClean="0"/>
          </a:p>
          <a:p>
            <a:pPr marL="0" indent="0">
              <a:buNone/>
            </a:pPr>
            <a:endParaRPr lang="en-US" altLang="ja-JP" dirty="0" smtClean="0"/>
          </a:p>
          <a:p>
            <a:pPr marL="0" indent="0">
              <a:buNone/>
            </a:pPr>
            <a:endParaRPr kumimoji="1" lang="ja-JP" altLang="en-US" dirty="0"/>
          </a:p>
        </p:txBody>
      </p:sp>
    </p:spTree>
    <p:extLst>
      <p:ext uri="{BB962C8B-B14F-4D97-AF65-F5344CB8AC3E}">
        <p14:creationId xmlns="" xmlns:p14="http://schemas.microsoft.com/office/powerpoint/2010/main" val="33031991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2267161"/>
          </a:xfrm>
        </p:spPr>
        <p:txBody>
          <a:bodyPr/>
          <a:lstStyle/>
          <a:p>
            <a:r>
              <a:rPr kumimoji="1" lang="en-US" altLang="ja-JP" dirty="0" smtClean="0">
                <a:solidFill>
                  <a:srgbClr val="FFFF00"/>
                </a:solidFill>
              </a:rPr>
              <a:t>Thank you for your attention.</a:t>
            </a:r>
            <a:endParaRPr kumimoji="1" lang="ja-JP" altLang="en-US" dirty="0">
              <a:solidFill>
                <a:srgbClr val="FFFF00"/>
              </a:solidFill>
            </a:endParaRPr>
          </a:p>
        </p:txBody>
      </p:sp>
    </p:spTree>
    <p:extLst>
      <p:ext uri="{BB962C8B-B14F-4D97-AF65-F5344CB8AC3E}">
        <p14:creationId xmlns="" xmlns:p14="http://schemas.microsoft.com/office/powerpoint/2010/main" val="26148212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00063" y="428625"/>
            <a:ext cx="8186737" cy="1143000"/>
          </a:xfrm>
        </p:spPr>
        <p:txBody>
          <a:bodyPr/>
          <a:lstStyle/>
          <a:p>
            <a:r>
              <a:rPr lang="en-US" sz="3600" b="1" smtClean="0">
                <a:solidFill>
                  <a:srgbClr val="FF6600"/>
                </a:solidFill>
                <a:latin typeface="Baskerville Old Face" pitchFamily="18" charset="0"/>
                <a:ea typeface="MS PGothic" pitchFamily="34" charset="-128"/>
              </a:rPr>
              <a:t>Let Us Meet Again</a:t>
            </a:r>
          </a:p>
        </p:txBody>
      </p:sp>
      <p:sp>
        <p:nvSpPr>
          <p:cNvPr id="3" name="Content Placeholder 2"/>
          <p:cNvSpPr>
            <a:spLocks noGrp="1"/>
          </p:cNvSpPr>
          <p:nvPr>
            <p:ph idx="1"/>
          </p:nvPr>
        </p:nvSpPr>
        <p:spPr>
          <a:xfrm>
            <a:off x="642938" y="1714500"/>
            <a:ext cx="8001000" cy="40005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9050">
            <a:solidFill>
              <a:srgbClr val="002060"/>
            </a:solidFill>
          </a:ln>
        </p:spPr>
        <p:txBody>
          <a:bodyPr/>
          <a:lstStyle/>
          <a:p>
            <a:pPr algn="ctr">
              <a:buFont typeface="Arial" charset="0"/>
              <a:buNone/>
              <a:defRPr/>
            </a:pPr>
            <a:r>
              <a:rPr lang="en-US" dirty="0" smtClean="0">
                <a:effectLst>
                  <a:outerShdw blurRad="38100" dist="38100" dir="2700000" algn="tl">
                    <a:srgbClr val="000000">
                      <a:alpha val="43137"/>
                    </a:srgbClr>
                  </a:outerShdw>
                </a:effectLst>
                <a:latin typeface="Georgia" pitchFamily="18" charset="0"/>
              </a:rPr>
              <a:t>We welcome you all to our future conferences of OMICS Group International  </a:t>
            </a:r>
          </a:p>
          <a:p>
            <a:pPr algn="ctr">
              <a:buFont typeface="Arial" charset="0"/>
              <a:buNone/>
              <a:defRPr/>
            </a:pP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1800" dirty="0" smtClean="0">
                <a:effectLst>
                  <a:outerShdw blurRad="38100" dist="38100" dir="2700000" algn="tl">
                    <a:srgbClr val="000000">
                      <a:alpha val="43137"/>
                    </a:srgbClr>
                  </a:outerShdw>
                </a:effectLst>
                <a:latin typeface="Georgia" pitchFamily="18" charset="0"/>
              </a:rPr>
              <a:t>Please Visit:</a:t>
            </a:r>
            <a:r>
              <a:rPr lang="en-US" sz="2400" dirty="0" smtClean="0">
                <a:effectLst>
                  <a:outerShdw blurRad="38100" dist="38100" dir="2700000" algn="tl">
                    <a:srgbClr val="000000">
                      <a:alpha val="43137"/>
                    </a:srgbClr>
                  </a:outerShdw>
                </a:effectLst>
                <a:latin typeface="Georgia" pitchFamily="18" charset="0"/>
              </a:rPr>
              <a:t/>
            </a:r>
            <a:br>
              <a:rPr lang="en-US" sz="2400" dirty="0" smtClean="0">
                <a:effectLst>
                  <a:outerShdw blurRad="38100" dist="38100" dir="2700000" algn="tl">
                    <a:srgbClr val="000000">
                      <a:alpha val="43137"/>
                    </a:srgbClr>
                  </a:outerShdw>
                </a:effectLst>
                <a:latin typeface="Georgia" pitchFamily="18" charset="0"/>
              </a:rPr>
            </a:br>
            <a:r>
              <a:rPr lang="en-US" sz="2400" dirty="0" smtClean="0">
                <a:effectLst>
                  <a:outerShdw blurRad="38100" dist="38100" dir="2700000" algn="tl">
                    <a:srgbClr val="000000">
                      <a:alpha val="43137"/>
                    </a:srgbClr>
                  </a:outerShdw>
                </a:effectLst>
                <a:latin typeface="Georgia" pitchFamily="18" charset="0"/>
                <a:hlinkClick r:id="rId2"/>
              </a:rPr>
              <a:t>www.omicsgroup.com</a:t>
            </a: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2400" dirty="0" smtClean="0">
                <a:effectLst>
                  <a:outerShdw blurRad="38100" dist="38100" dir="2700000" algn="tl">
                    <a:srgbClr val="000000">
                      <a:alpha val="43137"/>
                    </a:srgbClr>
                  </a:outerShdw>
                </a:effectLst>
                <a:latin typeface="Georgia" pitchFamily="18" charset="0"/>
                <a:hlinkClick r:id="rId3"/>
              </a:rPr>
              <a:t>www.conferenceseries.com</a:t>
            </a: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sz="2400" dirty="0" smtClean="0">
              <a:effectLst>
                <a:outerShdw blurRad="38100" dist="38100" dir="2700000" algn="tl">
                  <a:srgbClr val="000000">
                    <a:alpha val="43137"/>
                  </a:srgbClr>
                </a:outerShdw>
              </a:effectLst>
              <a:latin typeface="Georgia" pitchFamily="18" charset="0"/>
            </a:endParaRPr>
          </a:p>
          <a:p>
            <a:pPr algn="just">
              <a:buFont typeface="Arial" charset="0"/>
              <a:buNone/>
              <a:defRPr/>
            </a:pPr>
            <a:endParaRPr lang="en-US" sz="2400" dirty="0" smtClean="0">
              <a:effectLst>
                <a:outerShdw blurRad="38100" dist="38100" dir="2700000" algn="tl">
                  <a:srgbClr val="000000">
                    <a:alpha val="43137"/>
                  </a:srgbClr>
                </a:outerShdw>
              </a:effectLst>
            </a:endParaRPr>
          </a:p>
          <a:p>
            <a:pPr algn="just">
              <a:buFont typeface="Arial" charset="0"/>
              <a:buNone/>
              <a:defRPr/>
            </a:pPr>
            <a:endParaRPr lang="en-US" sz="2400" dirty="0" smtClean="0">
              <a:effectLst>
                <a:outerShdw blurRad="38100" dist="38100" dir="2700000" algn="tl">
                  <a:srgbClr val="000000">
                    <a:alpha val="43137"/>
                  </a:srgbClr>
                </a:outerShdw>
              </a:effectLst>
            </a:endParaRPr>
          </a:p>
          <a:p>
            <a:pPr algn="just">
              <a:buFont typeface="Arial" charset="0"/>
              <a:buNone/>
              <a:defRPr/>
            </a:pPr>
            <a:endParaRPr lang="en-US" sz="2400" dirty="0">
              <a:effectLst>
                <a:outerShdw blurRad="38100" dist="38100" dir="2700000" algn="tl">
                  <a:srgbClr val="000000">
                    <a:alpha val="43137"/>
                  </a:srgbClr>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normAutofit/>
          </a:bodyPr>
          <a:lstStyle/>
          <a:p>
            <a:r>
              <a:rPr kumimoji="1" lang="en-US" altLang="ja-JP" sz="3600" b="1" dirty="0" smtClean="0">
                <a:solidFill>
                  <a:srgbClr val="FFFF00"/>
                </a:solidFill>
                <a:latin typeface="Helvetica"/>
                <a:cs typeface="Helvetica"/>
              </a:rPr>
              <a:t> Introduction</a:t>
            </a:r>
            <a:endParaRPr kumimoji="1" lang="ja-JP" altLang="en-US" sz="3600" b="1" dirty="0">
              <a:solidFill>
                <a:srgbClr val="FFFF00"/>
              </a:solidFill>
              <a:latin typeface="Helvetica"/>
              <a:cs typeface="Helvetica"/>
            </a:endParaRPr>
          </a:p>
        </p:txBody>
      </p:sp>
    </p:spTree>
    <p:extLst>
      <p:ext uri="{BB962C8B-B14F-4D97-AF65-F5344CB8AC3E}">
        <p14:creationId xmlns="" xmlns:p14="http://schemas.microsoft.com/office/powerpoint/2010/main" val="39581574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en-US" altLang="ja-JP" sz="3600" b="1" i="1" dirty="0" smtClean="0">
                <a:solidFill>
                  <a:srgbClr val="FFD226"/>
                </a:solidFill>
                <a:latin typeface="Helvetica"/>
                <a:cs typeface="Helvetica"/>
              </a:rPr>
              <a:t>Clostridium perfringens</a:t>
            </a:r>
            <a:endParaRPr kumimoji="1" lang="ja-JP" altLang="en-US" sz="3600" b="1" i="1" dirty="0">
              <a:solidFill>
                <a:srgbClr val="FFD226"/>
              </a:solidFill>
              <a:latin typeface="Helvetica"/>
              <a:cs typeface="Helvetica"/>
            </a:endParaRPr>
          </a:p>
        </p:txBody>
      </p:sp>
      <p:sp>
        <p:nvSpPr>
          <p:cNvPr id="5" name="コンテンツ プレースホルダー 4"/>
          <p:cNvSpPr>
            <a:spLocks noGrp="1"/>
          </p:cNvSpPr>
          <p:nvPr>
            <p:ph idx="1"/>
          </p:nvPr>
        </p:nvSpPr>
        <p:spPr>
          <a:xfrm>
            <a:off x="457200" y="2534188"/>
            <a:ext cx="8229600" cy="4003697"/>
          </a:xfrm>
        </p:spPr>
        <p:txBody>
          <a:bodyPr>
            <a:normAutofit/>
          </a:bodyPr>
          <a:lstStyle/>
          <a:p>
            <a:r>
              <a:rPr kumimoji="1" lang="en-US" altLang="ja-JP" sz="2800" dirty="0" smtClean="0">
                <a:latin typeface="Helvetica"/>
                <a:cs typeface="Helvetica"/>
              </a:rPr>
              <a:t>Gram positive rod </a:t>
            </a:r>
          </a:p>
          <a:p>
            <a:r>
              <a:rPr lang="en-US" altLang="ja-JP" sz="2800" dirty="0" smtClean="0">
                <a:latin typeface="Helvetica"/>
                <a:cs typeface="Helvetica"/>
              </a:rPr>
              <a:t>Spore-forming</a:t>
            </a:r>
          </a:p>
          <a:p>
            <a:r>
              <a:rPr lang="en-US" altLang="ja-JP" sz="2800" dirty="0" smtClean="0">
                <a:latin typeface="Helvetica"/>
                <a:cs typeface="Helvetica"/>
              </a:rPr>
              <a:t>Obligate anaerobe</a:t>
            </a:r>
          </a:p>
          <a:p>
            <a:r>
              <a:rPr lang="en-US" altLang="ja-JP" sz="2800" dirty="0" smtClean="0">
                <a:latin typeface="Helvetica"/>
                <a:cs typeface="Helvetica"/>
              </a:rPr>
              <a:t>Living in animal intestinal tracts and soil </a:t>
            </a:r>
          </a:p>
          <a:p>
            <a:r>
              <a:rPr lang="en-US" altLang="ja-JP" sz="2800" dirty="0" smtClean="0">
                <a:latin typeface="Helvetica"/>
                <a:cs typeface="Helvetica"/>
              </a:rPr>
              <a:t>Pathogen for humans and animals</a:t>
            </a:r>
          </a:p>
          <a:p>
            <a:pPr marL="0" indent="0">
              <a:buNone/>
            </a:pPr>
            <a:r>
              <a:rPr lang="en-US" altLang="ja-JP" sz="2800" dirty="0">
                <a:latin typeface="Helvetica"/>
                <a:cs typeface="Helvetica"/>
              </a:rPr>
              <a:t> </a:t>
            </a:r>
            <a:r>
              <a:rPr lang="en-US" altLang="ja-JP" sz="2800" dirty="0" smtClean="0">
                <a:latin typeface="Helvetica"/>
                <a:cs typeface="Helvetica"/>
              </a:rPr>
              <a:t>   gas gangrene		←</a:t>
            </a:r>
            <a:r>
              <a:rPr lang="ja-JP" altLang="en-US" sz="2800" dirty="0" smtClean="0">
                <a:latin typeface="Helvetica"/>
                <a:cs typeface="Helvetica"/>
              </a:rPr>
              <a:t>　</a:t>
            </a:r>
            <a:r>
              <a:rPr lang="en-US" altLang="ja-JP" sz="2800" dirty="0" smtClean="0">
                <a:latin typeface="Symbol" charset="2"/>
                <a:cs typeface="Symbol" charset="2"/>
              </a:rPr>
              <a:t>a</a:t>
            </a:r>
            <a:r>
              <a:rPr lang="en-US" altLang="ja-JP" sz="2800" dirty="0" smtClean="0">
                <a:latin typeface="Helvetica"/>
                <a:cs typeface="Helvetica"/>
              </a:rPr>
              <a:t>-toxin</a:t>
            </a:r>
          </a:p>
          <a:p>
            <a:pPr marL="0" indent="0">
              <a:buNone/>
            </a:pPr>
            <a:r>
              <a:rPr lang="en-US" altLang="ja-JP" sz="2800" dirty="0">
                <a:latin typeface="Helvetica"/>
                <a:cs typeface="Helvetica"/>
              </a:rPr>
              <a:t> </a:t>
            </a:r>
            <a:r>
              <a:rPr lang="en-US" altLang="ja-JP" sz="2800" dirty="0" smtClean="0">
                <a:latin typeface="Helvetica"/>
                <a:cs typeface="Helvetica"/>
              </a:rPr>
              <a:t>   </a:t>
            </a:r>
            <a:r>
              <a:rPr lang="en-US" altLang="ja-JP" sz="2800" dirty="0">
                <a:latin typeface="Helvetica"/>
                <a:cs typeface="Helvetica"/>
              </a:rPr>
              <a:t>food </a:t>
            </a:r>
            <a:r>
              <a:rPr lang="en-US" altLang="ja-JP" sz="2800" dirty="0" smtClean="0">
                <a:latin typeface="Helvetica"/>
                <a:cs typeface="Helvetica"/>
              </a:rPr>
              <a:t>poisoning		←</a:t>
            </a:r>
            <a:r>
              <a:rPr lang="en-US" altLang="ja-JP" sz="2800" dirty="0">
                <a:latin typeface="Helvetica"/>
                <a:cs typeface="Helvetica"/>
              </a:rPr>
              <a:t>　</a:t>
            </a:r>
            <a:r>
              <a:rPr lang="en-US" altLang="ja-JP" sz="2800" dirty="0" smtClean="0">
                <a:latin typeface="Helvetica"/>
                <a:cs typeface="Helvetica"/>
              </a:rPr>
              <a:t>enterotoxin</a:t>
            </a:r>
          </a:p>
          <a:p>
            <a:pPr marL="0" indent="0">
              <a:buNone/>
            </a:pPr>
            <a:endParaRPr lang="en-US" altLang="ja-JP" dirty="0" smtClean="0"/>
          </a:p>
        </p:txBody>
      </p:sp>
      <p:pic>
        <p:nvPicPr>
          <p:cNvPr id="6" name="図 5"/>
          <p:cNvPicPr>
            <a:picLocks noChangeAspect="1"/>
          </p:cNvPicPr>
          <p:nvPr/>
        </p:nvPicPr>
        <p:blipFill>
          <a:blip r:embed="rId2"/>
          <a:stretch>
            <a:fillRect/>
          </a:stretch>
        </p:blipFill>
        <p:spPr>
          <a:xfrm>
            <a:off x="5017683" y="1670833"/>
            <a:ext cx="3216731" cy="2233544"/>
          </a:xfrm>
          <a:prstGeom prst="rect">
            <a:avLst/>
          </a:prstGeom>
        </p:spPr>
      </p:pic>
    </p:spTree>
    <p:extLst>
      <p:ext uri="{BB962C8B-B14F-4D97-AF65-F5344CB8AC3E}">
        <p14:creationId xmlns="" xmlns:p14="http://schemas.microsoft.com/office/powerpoint/2010/main" val="2545824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3600" b="1" dirty="0" smtClean="0">
                <a:solidFill>
                  <a:srgbClr val="FFD226"/>
                </a:solidFill>
                <a:latin typeface="Helvetica"/>
                <a:cs typeface="Helvetica"/>
              </a:rPr>
              <a:t>Gas gangrene</a:t>
            </a:r>
            <a:endParaRPr kumimoji="1" lang="ja-JP" altLang="en-US" sz="3600" b="1" dirty="0">
              <a:solidFill>
                <a:srgbClr val="FFD226"/>
              </a:solidFill>
              <a:latin typeface="Helvetica"/>
              <a:cs typeface="Helvetica"/>
            </a:endParaRPr>
          </a:p>
        </p:txBody>
      </p:sp>
      <p:sp>
        <p:nvSpPr>
          <p:cNvPr id="3" name="コンテンツ プレースホルダー 2"/>
          <p:cNvSpPr>
            <a:spLocks noGrp="1"/>
          </p:cNvSpPr>
          <p:nvPr>
            <p:ph idx="1"/>
          </p:nvPr>
        </p:nvSpPr>
        <p:spPr>
          <a:xfrm>
            <a:off x="561302" y="1617519"/>
            <a:ext cx="8229600" cy="3579464"/>
          </a:xfrm>
        </p:spPr>
        <p:txBody>
          <a:bodyPr>
            <a:normAutofit/>
          </a:bodyPr>
          <a:lstStyle/>
          <a:p>
            <a:r>
              <a:rPr lang="en-US" altLang="ja-JP" sz="2800" dirty="0">
                <a:latin typeface="Helvetica"/>
                <a:cs typeface="Helvetica"/>
              </a:rPr>
              <a:t>Wound, injury </a:t>
            </a:r>
            <a:r>
              <a:rPr lang="en-US" altLang="ja-JP" sz="2800" dirty="0" smtClean="0">
                <a:latin typeface="Helvetica"/>
                <a:cs typeface="Helvetica"/>
              </a:rPr>
              <a:t>of </a:t>
            </a:r>
            <a:r>
              <a:rPr lang="en-US" altLang="ja-JP" sz="2800" dirty="0">
                <a:latin typeface="Helvetica"/>
                <a:cs typeface="Helvetica"/>
              </a:rPr>
              <a:t>surgery</a:t>
            </a:r>
            <a:r>
              <a:rPr lang="ja-JP" altLang="en-US" sz="2800" dirty="0">
                <a:latin typeface="Helvetica"/>
                <a:cs typeface="Helvetica"/>
              </a:rPr>
              <a:t>　</a:t>
            </a:r>
            <a:r>
              <a:rPr lang="en-US" altLang="ja-JP" sz="2800" dirty="0">
                <a:latin typeface="Helvetica"/>
                <a:cs typeface="Helvetica"/>
              </a:rPr>
              <a:t>→</a:t>
            </a:r>
            <a:r>
              <a:rPr lang="ja-JP" altLang="en-US" sz="2800" dirty="0">
                <a:latin typeface="Helvetica"/>
                <a:cs typeface="Helvetica"/>
              </a:rPr>
              <a:t>　</a:t>
            </a:r>
            <a:r>
              <a:rPr lang="en-US" altLang="ja-JP" sz="2800" dirty="0">
                <a:latin typeface="Helvetica"/>
                <a:cs typeface="Helvetica"/>
              </a:rPr>
              <a:t>infection →</a:t>
            </a:r>
            <a:endParaRPr lang="en-US" altLang="ja-JP" sz="2800" dirty="0" smtClean="0">
              <a:latin typeface="Helvetica"/>
              <a:cs typeface="Helvetica"/>
            </a:endParaRPr>
          </a:p>
          <a:p>
            <a:pPr>
              <a:buFont typeface="Symbol" charset="0"/>
              <a:buChar char=" "/>
            </a:pPr>
            <a:r>
              <a:rPr lang="en-US" altLang="ja-JP" sz="2800" dirty="0" smtClean="0">
                <a:latin typeface="Symbol" charset="2"/>
                <a:cs typeface="Symbol" charset="2"/>
              </a:rPr>
              <a:t>a</a:t>
            </a:r>
            <a:r>
              <a:rPr lang="en-US" altLang="ja-JP" sz="2800" dirty="0" smtClean="0">
                <a:latin typeface="Helvetica"/>
                <a:cs typeface="Helvetica"/>
              </a:rPr>
              <a:t>-toxin (phospholipase C ) produced by </a:t>
            </a:r>
            <a:r>
              <a:rPr lang="en-US" altLang="ja-JP" sz="2800" i="1" dirty="0" smtClean="0">
                <a:latin typeface="Helvetica"/>
                <a:cs typeface="Helvetica"/>
              </a:rPr>
              <a:t>C. perfringens</a:t>
            </a:r>
            <a:r>
              <a:rPr lang="en-US" altLang="ja-JP" sz="2800" dirty="0" smtClean="0">
                <a:latin typeface="Helvetica"/>
                <a:cs typeface="Helvetica"/>
              </a:rPr>
              <a:t>  →</a:t>
            </a:r>
            <a:r>
              <a:rPr lang="ja-JP" altLang="en-US" sz="2800" dirty="0" smtClean="0">
                <a:latin typeface="Helvetica"/>
                <a:cs typeface="Helvetica"/>
              </a:rPr>
              <a:t>　</a:t>
            </a:r>
            <a:r>
              <a:rPr lang="en-US" altLang="ja-JP" sz="2800" dirty="0" smtClean="0">
                <a:latin typeface="Helvetica"/>
                <a:cs typeface="Helvetica"/>
              </a:rPr>
              <a:t>destructions of cell membranes </a:t>
            </a:r>
          </a:p>
          <a:p>
            <a:pPr>
              <a:buFont typeface="Symbol" charset="0"/>
              <a:buChar char=" "/>
            </a:pPr>
            <a:r>
              <a:rPr lang="en-US" altLang="ja-JP" sz="2800" dirty="0" smtClean="0">
                <a:latin typeface="Helvetica"/>
                <a:cs typeface="Helvetica"/>
              </a:rPr>
              <a:t>→ damages of tissues</a:t>
            </a:r>
          </a:p>
          <a:p>
            <a:r>
              <a:rPr lang="en-US" altLang="ja-JP" sz="2800" dirty="0" smtClean="0">
                <a:latin typeface="Helvetica"/>
                <a:cs typeface="Helvetica"/>
              </a:rPr>
              <a:t>Treatment</a:t>
            </a:r>
            <a:r>
              <a:rPr lang="ja-JP" altLang="en-US" sz="2800" dirty="0">
                <a:latin typeface="Helvetica"/>
                <a:cs typeface="Helvetica"/>
              </a:rPr>
              <a:t>　</a:t>
            </a:r>
            <a:r>
              <a:rPr lang="en-US" altLang="ja-JP" sz="2800" dirty="0">
                <a:latin typeface="Helvetica"/>
                <a:cs typeface="Helvetica"/>
              </a:rPr>
              <a:t>→	</a:t>
            </a:r>
            <a:r>
              <a:rPr lang="en-US" altLang="ja-JP" sz="2800" dirty="0" smtClean="0">
                <a:latin typeface="Helvetica"/>
                <a:cs typeface="Helvetica"/>
              </a:rPr>
              <a:t>    Cut open </a:t>
            </a:r>
            <a:r>
              <a:rPr lang="en-US" altLang="ja-JP" sz="2800" dirty="0">
                <a:latin typeface="Helvetica"/>
                <a:cs typeface="Helvetica"/>
              </a:rPr>
              <a:t>of the </a:t>
            </a:r>
            <a:r>
              <a:rPr lang="en-US" altLang="ja-JP" sz="2800" dirty="0" smtClean="0">
                <a:latin typeface="Helvetica"/>
                <a:cs typeface="Helvetica"/>
              </a:rPr>
              <a:t>wound</a:t>
            </a:r>
            <a:r>
              <a:rPr lang="en-US" altLang="ja-JP" sz="2800" dirty="0">
                <a:latin typeface="Helvetica"/>
                <a:cs typeface="Helvetica"/>
              </a:rPr>
              <a:t>	</a:t>
            </a:r>
          </a:p>
          <a:p>
            <a:pPr marL="0" indent="0">
              <a:buNone/>
            </a:pPr>
            <a:r>
              <a:rPr lang="en-US" altLang="ja-JP" sz="2800" dirty="0">
                <a:latin typeface="Helvetica"/>
                <a:cs typeface="Helvetica"/>
              </a:rPr>
              <a:t>							</a:t>
            </a:r>
            <a:r>
              <a:rPr lang="en-US" altLang="ja-JP" sz="2800" dirty="0" smtClean="0">
                <a:latin typeface="Helvetica"/>
                <a:cs typeface="Helvetica"/>
              </a:rPr>
              <a:t>Antibiotics</a:t>
            </a:r>
          </a:p>
          <a:p>
            <a:pPr marL="0" indent="0">
              <a:buNone/>
            </a:pPr>
            <a:r>
              <a:rPr lang="en-US" altLang="ja-JP" sz="2800" dirty="0">
                <a:latin typeface="Helvetica"/>
                <a:cs typeface="Helvetica"/>
              </a:rPr>
              <a:t>						  </a:t>
            </a:r>
            <a:r>
              <a:rPr lang="ja-JP" altLang="en-US" sz="2800" dirty="0" smtClean="0">
                <a:latin typeface="Helvetica"/>
                <a:cs typeface="Helvetica"/>
              </a:rPr>
              <a:t>　</a:t>
            </a:r>
            <a:r>
              <a:rPr lang="en-US" altLang="ja-JP" sz="2800" dirty="0" smtClean="0">
                <a:latin typeface="Helvetica"/>
                <a:cs typeface="Helvetica"/>
              </a:rPr>
              <a:t>High</a:t>
            </a:r>
            <a:r>
              <a:rPr lang="en-US" altLang="ja-JP" sz="2800" dirty="0">
                <a:latin typeface="Helvetica"/>
                <a:cs typeface="Helvetica"/>
              </a:rPr>
              <a:t>-pressure </a:t>
            </a:r>
            <a:r>
              <a:rPr lang="en-US" altLang="ja-JP" sz="2800" dirty="0" smtClean="0">
                <a:latin typeface="Helvetica"/>
                <a:cs typeface="Helvetica"/>
              </a:rPr>
              <a:t>oxygen</a:t>
            </a:r>
          </a:p>
          <a:p>
            <a:endParaRPr lang="en-US" altLang="ja-JP" sz="3500" dirty="0">
              <a:latin typeface="Helvetica"/>
              <a:cs typeface="Helvetica"/>
            </a:endParaRPr>
          </a:p>
          <a:p>
            <a:pPr marL="0" indent="0">
              <a:buNone/>
            </a:pPr>
            <a:endParaRPr lang="en-US" altLang="ja-JP" sz="3500" dirty="0" smtClean="0">
              <a:latin typeface="Helvetica"/>
              <a:cs typeface="Helvetica"/>
            </a:endParaRPr>
          </a:p>
          <a:p>
            <a:pPr marL="0" indent="0">
              <a:buNone/>
            </a:pPr>
            <a:endParaRPr lang="en-US" altLang="ja-JP" sz="3500" dirty="0">
              <a:latin typeface="Helvetica"/>
              <a:cs typeface="Helvetica"/>
            </a:endParaRPr>
          </a:p>
          <a:p>
            <a:pPr marL="0" indent="0">
              <a:buNone/>
            </a:pPr>
            <a:endParaRPr lang="en-US" altLang="ja-JP" sz="3500" dirty="0" smtClean="0">
              <a:latin typeface="Helvetica"/>
              <a:cs typeface="Helvetica"/>
            </a:endParaRPr>
          </a:p>
        </p:txBody>
      </p:sp>
      <p:pic>
        <p:nvPicPr>
          <p:cNvPr id="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11263" y="4178590"/>
            <a:ext cx="2084434" cy="2457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40873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3600" b="1" dirty="0" smtClean="0">
                <a:solidFill>
                  <a:srgbClr val="FFD226"/>
                </a:solidFill>
                <a:latin typeface="Symbol" charset="2"/>
                <a:cs typeface="Symbol" charset="2"/>
              </a:rPr>
              <a:t>a-</a:t>
            </a:r>
            <a:r>
              <a:rPr lang="en-US" altLang="ja-JP" sz="3600" b="1" dirty="0" smtClean="0">
                <a:solidFill>
                  <a:srgbClr val="FFD226"/>
                </a:solidFill>
                <a:latin typeface="Helvetica"/>
                <a:cs typeface="Helvetica"/>
              </a:rPr>
              <a:t>toxin (</a:t>
            </a:r>
            <a:r>
              <a:rPr lang="en-US" altLang="ja-JP" sz="3600" b="1" i="1" dirty="0" smtClean="0">
                <a:solidFill>
                  <a:srgbClr val="FFD226"/>
                </a:solidFill>
                <a:latin typeface="Helvetica"/>
                <a:cs typeface="Helvetica"/>
              </a:rPr>
              <a:t>plc</a:t>
            </a:r>
            <a:r>
              <a:rPr lang="en-US" altLang="ja-JP" sz="3600" b="1" dirty="0" smtClean="0">
                <a:solidFill>
                  <a:srgbClr val="FFD226"/>
                </a:solidFill>
                <a:latin typeface="Helvetica"/>
                <a:cs typeface="Helvetica"/>
              </a:rPr>
              <a:t>) </a:t>
            </a:r>
            <a:r>
              <a:rPr kumimoji="1" lang="en-US" altLang="ja-JP" sz="3600" b="1" dirty="0" smtClean="0">
                <a:solidFill>
                  <a:srgbClr val="FFD226"/>
                </a:solidFill>
                <a:latin typeface="Helvetica"/>
                <a:cs typeface="Helvetica"/>
              </a:rPr>
              <a:t>gene expression (NCTC8237)</a:t>
            </a:r>
            <a:endParaRPr kumimoji="1" lang="ja-JP" altLang="en-US" sz="3600" b="1" dirty="0">
              <a:solidFill>
                <a:srgbClr val="FFD226"/>
              </a:solidFill>
              <a:latin typeface="Helvetica"/>
              <a:cs typeface="Helvetica"/>
            </a:endParaRPr>
          </a:p>
        </p:txBody>
      </p:sp>
      <p:graphicFrame>
        <p:nvGraphicFramePr>
          <p:cNvPr id="9" name="表 8"/>
          <p:cNvGraphicFramePr>
            <a:graphicFrameLocks noGrp="1"/>
          </p:cNvGraphicFramePr>
          <p:nvPr>
            <p:extLst>
              <p:ext uri="{D42A27DB-BD31-4B8C-83A1-F6EECF244321}">
                <p14:modId xmlns="" xmlns:p14="http://schemas.microsoft.com/office/powerpoint/2010/main" val="3353934508"/>
              </p:ext>
            </p:extLst>
          </p:nvPr>
        </p:nvGraphicFramePr>
        <p:xfrm>
          <a:off x="1064821" y="2410266"/>
          <a:ext cx="7030394" cy="2612314"/>
        </p:xfrm>
        <a:graphic>
          <a:graphicData uri="http://schemas.openxmlformats.org/drawingml/2006/table">
            <a:tbl>
              <a:tblPr firstRow="1" bandRow="1">
                <a:tableStyleId>{2D5ABB26-0587-4C30-8999-92F81FD0307C}</a:tableStyleId>
              </a:tblPr>
              <a:tblGrid>
                <a:gridCol w="1757599"/>
                <a:gridCol w="1757599"/>
                <a:gridCol w="2424579"/>
                <a:gridCol w="1090617"/>
              </a:tblGrid>
              <a:tr h="402166">
                <a:tc>
                  <a:txBody>
                    <a:bodyPr/>
                    <a:lstStyle/>
                    <a:p>
                      <a:r>
                        <a:rPr kumimoji="1" lang="en-US" altLang="ja-JP" sz="2000" dirty="0" smtClean="0"/>
                        <a:t>Temperature</a:t>
                      </a:r>
                      <a:endParaRPr kumimoji="1" lang="ja-JP" altLang="en-US" sz="2000" dirty="0"/>
                    </a:p>
                  </a:txBody>
                  <a:tcPr>
                    <a:lnL w="28575" cap="flat" cmpd="sng" algn="ctr">
                      <a:solidFill>
                        <a:prstClr val="white"/>
                      </a:solidFill>
                      <a:prstDash val="solid"/>
                      <a:round/>
                      <a:headEnd type="none" w="med" len="med"/>
                      <a:tailEnd type="none" w="med" len="med"/>
                    </a:lnL>
                    <a:lnT w="28575" cap="flat" cmpd="sng" algn="ctr">
                      <a:solidFill>
                        <a:prstClr val="white"/>
                      </a:solidFill>
                      <a:prstDash val="solid"/>
                      <a:round/>
                      <a:headEnd type="none" w="med" len="med"/>
                      <a:tailEnd type="none" w="med" len="med"/>
                    </a:lnT>
                  </a:tcPr>
                </a:tc>
                <a:tc>
                  <a:txBody>
                    <a:bodyPr/>
                    <a:lstStyle/>
                    <a:p>
                      <a:r>
                        <a:rPr kumimoji="1" lang="en-US" altLang="ja-JP" sz="2000" b="0" i="1" dirty="0" smtClean="0">
                          <a:latin typeface="Helvetica"/>
                        </a:rPr>
                        <a:t>plc </a:t>
                      </a:r>
                      <a:r>
                        <a:rPr kumimoji="1" lang="en-US" altLang="ja-JP" sz="2000" dirty="0" smtClean="0"/>
                        <a:t>mRNA</a:t>
                      </a:r>
                      <a:endParaRPr kumimoji="1" lang="ja-JP" altLang="en-US" sz="2000" dirty="0"/>
                    </a:p>
                  </a:txBody>
                  <a:tcPr>
                    <a:lnT w="28575" cap="flat" cmpd="sng" algn="ctr">
                      <a:solidFill>
                        <a:prstClr val="white"/>
                      </a:solidFill>
                      <a:prstDash val="solid"/>
                      <a:round/>
                      <a:headEnd type="none" w="med" len="med"/>
                      <a:tailEnd type="none" w="med" len="med"/>
                    </a:lnT>
                  </a:tcPr>
                </a:tc>
                <a:tc>
                  <a:txBody>
                    <a:bodyPr/>
                    <a:lstStyle/>
                    <a:p>
                      <a:r>
                        <a:rPr kumimoji="1" lang="en-US" altLang="ja-JP" sz="2000" dirty="0" smtClean="0"/>
                        <a:t>PLC activity</a:t>
                      </a:r>
                      <a:endParaRPr kumimoji="1" lang="ja-JP" altLang="en-US" sz="2000" dirty="0"/>
                    </a:p>
                  </a:txBody>
                  <a:tcPr>
                    <a:lnT w="28575" cap="flat" cmpd="sng" algn="ctr">
                      <a:solidFill>
                        <a:prstClr val="white"/>
                      </a:solidFill>
                      <a:prstDash val="solid"/>
                      <a:round/>
                      <a:headEnd type="none" w="med" len="med"/>
                      <a:tailEnd type="none" w="med" len="med"/>
                    </a:lnT>
                  </a:tcPr>
                </a:tc>
                <a:tc>
                  <a:txBody>
                    <a:bodyPr/>
                    <a:lstStyle/>
                    <a:p>
                      <a:endParaRPr kumimoji="1" lang="ja-JP" altLang="en-US" sz="2000"/>
                    </a:p>
                  </a:txBody>
                  <a:tcPr>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tcPr>
                </a:tc>
              </a:tr>
              <a:tr h="71487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2000" dirty="0" smtClean="0"/>
                        <a:t>(°C)</a:t>
                      </a:r>
                      <a:endParaRPr kumimoji="1" lang="ja-JP" altLang="en-US" sz="2000" dirty="0" smtClean="0"/>
                    </a:p>
                    <a:p>
                      <a:endParaRPr kumimoji="1" lang="ja-JP" altLang="en-US" sz="2000" dirty="0"/>
                    </a:p>
                  </a:txBody>
                  <a:tcPr>
                    <a:lnL w="28575" cap="flat" cmpd="sng" algn="ctr">
                      <a:solidFill>
                        <a:prstClr val="white"/>
                      </a:solidFill>
                      <a:prstDash val="solid"/>
                      <a:round/>
                      <a:headEnd type="none" w="med" len="med"/>
                      <a:tailEnd type="none" w="med" len="med"/>
                    </a:lnL>
                    <a:lnB w="28575" cap="flat" cmpd="sng" algn="ctr">
                      <a:solidFill>
                        <a:prstClr val="white"/>
                      </a:solidFill>
                      <a:prstDash val="solid"/>
                      <a:round/>
                      <a:headEnd type="none" w="med" len="med"/>
                      <a:tailEnd type="none" w="med" len="med"/>
                    </a:lnB>
                  </a:tcPr>
                </a:tc>
                <a:tc>
                  <a:txBody>
                    <a:bodyPr/>
                    <a:lstStyle/>
                    <a:p>
                      <a:r>
                        <a:rPr kumimoji="1" lang="en-US" altLang="ja-JP" sz="2000" dirty="0" smtClean="0"/>
                        <a:t>(%)</a:t>
                      </a:r>
                      <a:endParaRPr kumimoji="1" lang="ja-JP" altLang="en-US" sz="2000" dirty="0"/>
                    </a:p>
                  </a:txBody>
                  <a:tcPr>
                    <a:lnB w="28575" cap="flat" cmpd="sng" algn="ctr">
                      <a:solidFill>
                        <a:prstClr val="white"/>
                      </a:solidFill>
                      <a:prstDash val="solid"/>
                      <a:round/>
                      <a:headEnd type="none" w="med" len="med"/>
                      <a:tailEnd type="none" w="med" len="med"/>
                    </a:lnB>
                  </a:tcPr>
                </a:tc>
                <a:tc>
                  <a:txBody>
                    <a:bodyPr/>
                    <a:lstStyle/>
                    <a:p>
                      <a:r>
                        <a:rPr kumimoji="1" lang="en-US" altLang="ja-JP" sz="2000" dirty="0" smtClean="0"/>
                        <a:t>(</a:t>
                      </a:r>
                      <a:r>
                        <a:rPr kumimoji="1" lang="en-US" altLang="ja-JP" sz="2000" dirty="0" err="1" smtClean="0"/>
                        <a:t>nmol</a:t>
                      </a:r>
                      <a:r>
                        <a:rPr kumimoji="1" lang="en-US" altLang="ja-JP" sz="2000" dirty="0" smtClean="0"/>
                        <a:t>/min/mg/cellular protein)</a:t>
                      </a:r>
                      <a:endParaRPr kumimoji="1" lang="ja-JP" altLang="en-US" sz="2000" dirty="0"/>
                    </a:p>
                  </a:txBody>
                  <a:tcPr>
                    <a:lnB w="28575" cap="flat" cmpd="sng" algn="ctr">
                      <a:solidFill>
                        <a:prstClr val="white"/>
                      </a:solidFill>
                      <a:prstDash val="solid"/>
                      <a:round/>
                      <a:headEnd type="none" w="med" len="med"/>
                      <a:tailEnd type="none" w="med" len="med"/>
                    </a:lnB>
                  </a:tcPr>
                </a:tc>
                <a:tc>
                  <a:txBody>
                    <a:bodyPr/>
                    <a:lstStyle/>
                    <a:p>
                      <a:r>
                        <a:rPr kumimoji="1" lang="en-US" altLang="ja-JP" sz="2000" dirty="0" smtClean="0"/>
                        <a:t>Ratio</a:t>
                      </a:r>
                    </a:p>
                    <a:p>
                      <a:r>
                        <a:rPr kumimoji="1" lang="en-US" altLang="ja-JP" sz="2000" dirty="0" smtClean="0"/>
                        <a:t>(%)</a:t>
                      </a:r>
                      <a:endParaRPr kumimoji="1" lang="ja-JP" altLang="en-US" sz="2000" dirty="0"/>
                    </a:p>
                  </a:txBody>
                  <a:tcPr>
                    <a:lnR w="28575" cap="flat" cmpd="sng" algn="ctr">
                      <a:solidFill>
                        <a:prstClr val="white"/>
                      </a:solidFill>
                      <a:prstDash val="solid"/>
                      <a:round/>
                      <a:headEnd type="none" w="med" len="med"/>
                      <a:tailEnd type="none" w="med" len="med"/>
                    </a:lnR>
                    <a:lnB w="28575" cap="flat" cmpd="sng" algn="ctr">
                      <a:solidFill>
                        <a:prstClr val="white"/>
                      </a:solidFill>
                      <a:prstDash val="solid"/>
                      <a:round/>
                      <a:headEnd type="none" w="med" len="med"/>
                      <a:tailEnd type="none" w="med" len="med"/>
                    </a:lnB>
                  </a:tcPr>
                </a:tc>
              </a:tr>
              <a:tr h="498423">
                <a:tc>
                  <a:txBody>
                    <a:bodyPr/>
                    <a:lstStyle/>
                    <a:p>
                      <a:r>
                        <a:rPr kumimoji="1" lang="en-US" altLang="ja-JP" sz="2000" dirty="0" smtClean="0"/>
                        <a:t>25</a:t>
                      </a:r>
                      <a:endParaRPr kumimoji="1" lang="ja-JP" altLang="en-US" sz="2000" dirty="0"/>
                    </a:p>
                  </a:txBody>
                  <a:tcPr>
                    <a:lnL w="28575" cap="flat" cmpd="sng" algn="ctr">
                      <a:solidFill>
                        <a:prstClr val="white"/>
                      </a:solidFill>
                      <a:prstDash val="solid"/>
                      <a:round/>
                      <a:headEnd type="none" w="med" len="med"/>
                      <a:tailEnd type="none" w="med" len="med"/>
                    </a:lnL>
                    <a:lnT w="28575" cap="flat" cmpd="sng" algn="ctr">
                      <a:solidFill>
                        <a:prstClr val="white"/>
                      </a:solidFill>
                      <a:prstDash val="solid"/>
                      <a:round/>
                      <a:headEnd type="none" w="med" len="med"/>
                      <a:tailEnd type="none" w="med" len="med"/>
                    </a:lnT>
                  </a:tcPr>
                </a:tc>
                <a:tc>
                  <a:txBody>
                    <a:bodyPr/>
                    <a:lstStyle/>
                    <a:p>
                      <a:r>
                        <a:rPr kumimoji="1" lang="en-US" altLang="ja-JP" sz="2000" dirty="0" smtClean="0"/>
                        <a:t>100</a:t>
                      </a:r>
                      <a:endParaRPr kumimoji="1" lang="ja-JP" altLang="en-US" sz="2000" dirty="0"/>
                    </a:p>
                  </a:txBody>
                  <a:tcPr>
                    <a:lnT w="28575" cap="flat" cmpd="sng" algn="ctr">
                      <a:solidFill>
                        <a:prstClr val="white"/>
                      </a:solidFill>
                      <a:prstDash val="solid"/>
                      <a:round/>
                      <a:headEnd type="none" w="med" len="med"/>
                      <a:tailEnd type="none" w="med" len="med"/>
                    </a:lnT>
                  </a:tcPr>
                </a:tc>
                <a:tc>
                  <a:txBody>
                    <a:bodyPr/>
                    <a:lstStyle/>
                    <a:p>
                      <a:r>
                        <a:rPr kumimoji="1" lang="en-US" altLang="ja-JP" sz="2000" dirty="0" smtClean="0"/>
                        <a:t>6.51 ± 0.01</a:t>
                      </a:r>
                      <a:endParaRPr kumimoji="1" lang="ja-JP" altLang="en-US" sz="2000" dirty="0"/>
                    </a:p>
                  </a:txBody>
                  <a:tcPr>
                    <a:lnT w="28575" cap="flat" cmpd="sng" algn="ctr">
                      <a:solidFill>
                        <a:prstClr val="white"/>
                      </a:solidFill>
                      <a:prstDash val="solid"/>
                      <a:round/>
                      <a:headEnd type="none" w="med" len="med"/>
                      <a:tailEnd type="none" w="med" len="med"/>
                    </a:lnT>
                  </a:tcPr>
                </a:tc>
                <a:tc>
                  <a:txBody>
                    <a:bodyPr/>
                    <a:lstStyle/>
                    <a:p>
                      <a:r>
                        <a:rPr kumimoji="1" lang="en-US" altLang="ja-JP" sz="2000" dirty="0" smtClean="0"/>
                        <a:t>100</a:t>
                      </a:r>
                      <a:endParaRPr kumimoji="1" lang="ja-JP" altLang="en-US" sz="2000" dirty="0"/>
                    </a:p>
                  </a:txBody>
                  <a:tcPr>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tcPr>
                </a:tc>
              </a:tr>
              <a:tr h="498423">
                <a:tc>
                  <a:txBody>
                    <a:bodyPr/>
                    <a:lstStyle/>
                    <a:p>
                      <a:r>
                        <a:rPr kumimoji="1" lang="en-US" altLang="ja-JP" sz="2000" dirty="0" smtClean="0"/>
                        <a:t>37</a:t>
                      </a:r>
                      <a:endParaRPr kumimoji="1" lang="ja-JP" altLang="en-US" sz="2000" dirty="0"/>
                    </a:p>
                  </a:txBody>
                  <a:tcPr>
                    <a:lnL w="28575" cap="flat" cmpd="sng" algn="ctr">
                      <a:solidFill>
                        <a:prstClr val="white"/>
                      </a:solidFill>
                      <a:prstDash val="solid"/>
                      <a:round/>
                      <a:headEnd type="none" w="med" len="med"/>
                      <a:tailEnd type="none" w="med" len="med"/>
                    </a:lnL>
                  </a:tcPr>
                </a:tc>
                <a:tc>
                  <a:txBody>
                    <a:bodyPr/>
                    <a:lstStyle/>
                    <a:p>
                      <a:r>
                        <a:rPr kumimoji="1" lang="en-US" altLang="ja-JP" sz="2000" dirty="0" smtClean="0"/>
                        <a:t>47 ± 2.5</a:t>
                      </a:r>
                      <a:endParaRPr kumimoji="1" lang="ja-JP" altLang="en-US" sz="2000" dirty="0"/>
                    </a:p>
                  </a:txBody>
                  <a:tcPr/>
                </a:tc>
                <a:tc>
                  <a:txBody>
                    <a:bodyPr/>
                    <a:lstStyle/>
                    <a:p>
                      <a:r>
                        <a:rPr kumimoji="1" lang="en-US" altLang="ja-JP" sz="2000" dirty="0" smtClean="0"/>
                        <a:t>4.92 ± 0.11</a:t>
                      </a:r>
                      <a:endParaRPr kumimoji="1" lang="ja-JP" altLang="en-US" sz="2000" dirty="0"/>
                    </a:p>
                  </a:txBody>
                  <a:tcPr/>
                </a:tc>
                <a:tc>
                  <a:txBody>
                    <a:bodyPr/>
                    <a:lstStyle/>
                    <a:p>
                      <a:r>
                        <a:rPr kumimoji="1" lang="en-US" altLang="ja-JP" sz="2000" dirty="0" smtClean="0"/>
                        <a:t>75.6</a:t>
                      </a:r>
                      <a:endParaRPr kumimoji="1" lang="ja-JP" altLang="en-US" sz="2000" dirty="0"/>
                    </a:p>
                  </a:txBody>
                  <a:tcPr>
                    <a:lnR w="28575" cap="flat" cmpd="sng" algn="ctr">
                      <a:solidFill>
                        <a:prstClr val="white"/>
                      </a:solidFill>
                      <a:prstDash val="solid"/>
                      <a:round/>
                      <a:headEnd type="none" w="med" len="med"/>
                      <a:tailEnd type="none" w="med" len="med"/>
                    </a:lnR>
                  </a:tcPr>
                </a:tc>
              </a:tr>
              <a:tr h="498423">
                <a:tc>
                  <a:txBody>
                    <a:bodyPr/>
                    <a:lstStyle/>
                    <a:p>
                      <a:r>
                        <a:rPr kumimoji="1" lang="en-US" altLang="ja-JP" sz="2000" dirty="0" smtClean="0"/>
                        <a:t>45</a:t>
                      </a:r>
                      <a:endParaRPr kumimoji="1" lang="ja-JP" altLang="en-US" sz="2000" dirty="0"/>
                    </a:p>
                  </a:txBody>
                  <a:tcPr>
                    <a:lnL w="28575" cap="flat" cmpd="sng" algn="ctr">
                      <a:solidFill>
                        <a:prstClr val="white"/>
                      </a:solidFill>
                      <a:prstDash val="solid"/>
                      <a:round/>
                      <a:headEnd type="none" w="med" len="med"/>
                      <a:tailEnd type="none" w="med" len="med"/>
                    </a:lnL>
                    <a:lnB w="28575" cap="flat" cmpd="sng" algn="ctr">
                      <a:solidFill>
                        <a:prstClr val="white"/>
                      </a:solidFill>
                      <a:prstDash val="solid"/>
                      <a:round/>
                      <a:headEnd type="none" w="med" len="med"/>
                      <a:tailEnd type="none" w="med" len="med"/>
                    </a:lnB>
                  </a:tcPr>
                </a:tc>
                <a:tc>
                  <a:txBody>
                    <a:bodyPr/>
                    <a:lstStyle/>
                    <a:p>
                      <a:r>
                        <a:rPr kumimoji="1" lang="en-US" altLang="ja-JP" sz="2000" dirty="0" smtClean="0"/>
                        <a:t>23 ± 0.5</a:t>
                      </a:r>
                      <a:endParaRPr kumimoji="1" lang="ja-JP" altLang="en-US" sz="2000" dirty="0"/>
                    </a:p>
                  </a:txBody>
                  <a:tcPr>
                    <a:lnB w="28575" cap="flat" cmpd="sng" algn="ctr">
                      <a:solidFill>
                        <a:prstClr val="white"/>
                      </a:solidFill>
                      <a:prstDash val="solid"/>
                      <a:round/>
                      <a:headEnd type="none" w="med" len="med"/>
                      <a:tailEnd type="none" w="med" len="med"/>
                    </a:lnB>
                  </a:tcPr>
                </a:tc>
                <a:tc>
                  <a:txBody>
                    <a:bodyPr/>
                    <a:lstStyle/>
                    <a:p>
                      <a:r>
                        <a:rPr kumimoji="1" lang="en-US" altLang="ja-JP" sz="2000" dirty="0" smtClean="0"/>
                        <a:t>2.63 ± 0.06</a:t>
                      </a:r>
                      <a:endParaRPr kumimoji="1" lang="ja-JP" altLang="en-US" sz="2000" dirty="0"/>
                    </a:p>
                  </a:txBody>
                  <a:tcPr>
                    <a:lnB w="28575" cap="flat" cmpd="sng" algn="ctr">
                      <a:solidFill>
                        <a:prstClr val="white"/>
                      </a:solidFill>
                      <a:prstDash val="solid"/>
                      <a:round/>
                      <a:headEnd type="none" w="med" len="med"/>
                      <a:tailEnd type="none" w="med" len="med"/>
                    </a:lnB>
                  </a:tcPr>
                </a:tc>
                <a:tc>
                  <a:txBody>
                    <a:bodyPr/>
                    <a:lstStyle/>
                    <a:p>
                      <a:r>
                        <a:rPr kumimoji="1" lang="en-US" altLang="ja-JP" sz="2000" dirty="0" smtClean="0"/>
                        <a:t>40.4</a:t>
                      </a:r>
                      <a:endParaRPr kumimoji="1" lang="ja-JP" altLang="en-US" sz="2000" dirty="0"/>
                    </a:p>
                  </a:txBody>
                  <a:tcPr>
                    <a:lnR w="28575" cap="flat" cmpd="sng" algn="ctr">
                      <a:solidFill>
                        <a:prstClr val="white"/>
                      </a:solidFill>
                      <a:prstDash val="solid"/>
                      <a:round/>
                      <a:headEnd type="none" w="med" len="med"/>
                      <a:tailEnd type="none" w="med" len="med"/>
                    </a:lnR>
                    <a:lnB w="28575" cap="flat" cmpd="sng" algn="ctr">
                      <a:solidFill>
                        <a:prstClr val="white"/>
                      </a:solidFill>
                      <a:prstDash val="solid"/>
                      <a:round/>
                      <a:headEnd type="none" w="med" len="med"/>
                      <a:tailEnd type="none" w="med" len="med"/>
                    </a:lnB>
                  </a:tcPr>
                </a:tc>
              </a:tr>
            </a:tbl>
          </a:graphicData>
        </a:graphic>
      </p:graphicFrame>
      <p:sp>
        <p:nvSpPr>
          <p:cNvPr id="5" name="テキスト ボックス 4"/>
          <p:cNvSpPr txBox="1"/>
          <p:nvPr/>
        </p:nvSpPr>
        <p:spPr>
          <a:xfrm>
            <a:off x="1189946" y="1825910"/>
            <a:ext cx="6598118" cy="400110"/>
          </a:xfrm>
          <a:prstGeom prst="rect">
            <a:avLst/>
          </a:prstGeom>
          <a:noFill/>
        </p:spPr>
        <p:txBody>
          <a:bodyPr wrap="none" rtlCol="0">
            <a:spAutoFit/>
          </a:bodyPr>
          <a:lstStyle/>
          <a:p>
            <a:r>
              <a:rPr kumimoji="1" lang="en-US" altLang="ja-JP" sz="2000" dirty="0" smtClean="0"/>
              <a:t>Table 1.  Levels of </a:t>
            </a:r>
            <a:r>
              <a:rPr kumimoji="1" lang="en-US" altLang="ja-JP" sz="2000" i="1" dirty="0" smtClean="0"/>
              <a:t>plc </a:t>
            </a:r>
            <a:r>
              <a:rPr kumimoji="1" lang="en-US" altLang="ja-JP" sz="2000" dirty="0" smtClean="0"/>
              <a:t>mRNA and PLC activity in </a:t>
            </a:r>
            <a:r>
              <a:rPr kumimoji="1" lang="en-US" altLang="ja-JP" sz="2000" i="1" dirty="0" smtClean="0"/>
              <a:t>C. perfringens </a:t>
            </a:r>
            <a:endParaRPr kumimoji="1" lang="ja-JP" altLang="en-US" sz="2000" i="1" dirty="0"/>
          </a:p>
        </p:txBody>
      </p:sp>
      <p:sp>
        <p:nvSpPr>
          <p:cNvPr id="3" name="テキスト ボックス 2"/>
          <p:cNvSpPr txBox="1"/>
          <p:nvPr/>
        </p:nvSpPr>
        <p:spPr>
          <a:xfrm>
            <a:off x="776086" y="5313808"/>
            <a:ext cx="7619755" cy="1384995"/>
          </a:xfrm>
          <a:prstGeom prst="rect">
            <a:avLst/>
          </a:prstGeom>
          <a:noFill/>
        </p:spPr>
        <p:txBody>
          <a:bodyPr wrap="square" rtlCol="0">
            <a:spAutoFit/>
          </a:bodyPr>
          <a:lstStyle/>
          <a:p>
            <a:r>
              <a:rPr lang="en-US" altLang="ja-JP" sz="2800" dirty="0">
                <a:latin typeface="Helvetica"/>
                <a:cs typeface="Helvetica"/>
              </a:rPr>
              <a:t>The </a:t>
            </a:r>
            <a:r>
              <a:rPr lang="en-US" altLang="ja-JP" sz="2800" i="1" dirty="0" err="1">
                <a:latin typeface="Helvetica"/>
                <a:cs typeface="Helvetica"/>
              </a:rPr>
              <a:t>plc</a:t>
            </a:r>
            <a:r>
              <a:rPr lang="en-US" altLang="ja-JP" sz="2800" dirty="0">
                <a:latin typeface="Helvetica"/>
                <a:cs typeface="Helvetica"/>
              </a:rPr>
              <a:t> gene expression </a:t>
            </a:r>
            <a:r>
              <a:rPr lang="en-US" altLang="ja-JP" sz="2800" dirty="0" smtClean="0">
                <a:latin typeface="Helvetica"/>
                <a:cs typeface="Helvetica"/>
              </a:rPr>
              <a:t>increased</a:t>
            </a:r>
            <a:r>
              <a:rPr lang="en-US" altLang="ja-JP" sz="2800" dirty="0">
                <a:latin typeface="Helvetica"/>
                <a:cs typeface="Helvetica"/>
              </a:rPr>
              <a:t> </a:t>
            </a:r>
            <a:r>
              <a:rPr lang="en-US" altLang="ja-JP" sz="2800" dirty="0" smtClean="0">
                <a:latin typeface="Helvetica"/>
                <a:cs typeface="Helvetica"/>
              </a:rPr>
              <a:t>at </a:t>
            </a:r>
            <a:r>
              <a:rPr lang="en-US" altLang="ja-JP" sz="2800" dirty="0">
                <a:latin typeface="Helvetica"/>
                <a:cs typeface="Helvetica"/>
              </a:rPr>
              <a:t>lower  temperatures.</a:t>
            </a:r>
            <a:endParaRPr lang="ja-JP" altLang="en-US" sz="2800" dirty="0">
              <a:latin typeface="Helvetica"/>
              <a:cs typeface="Helvetica"/>
            </a:endParaRPr>
          </a:p>
          <a:p>
            <a:endParaRPr kumimoji="1" lang="ja-JP" altLang="en-US" sz="2800" dirty="0"/>
          </a:p>
        </p:txBody>
      </p:sp>
    </p:spTree>
    <p:extLst>
      <p:ext uri="{BB962C8B-B14F-4D97-AF65-F5344CB8AC3E}">
        <p14:creationId xmlns="" xmlns:p14="http://schemas.microsoft.com/office/powerpoint/2010/main" val="2280194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74888" y="2943761"/>
            <a:ext cx="8229600" cy="1143000"/>
          </a:xfrm>
        </p:spPr>
        <p:txBody>
          <a:bodyPr>
            <a:noAutofit/>
          </a:bodyPr>
          <a:lstStyle/>
          <a:p>
            <a:pPr algn="l"/>
            <a:r>
              <a:rPr lang="en-US" altLang="ja-JP" sz="3600" b="1" dirty="0" smtClean="0">
                <a:solidFill>
                  <a:srgbClr val="FFFF00"/>
                </a:solidFill>
                <a:latin typeface="Helvetica"/>
                <a:cs typeface="Helvetica"/>
              </a:rPr>
              <a:t>The </a:t>
            </a:r>
            <a:r>
              <a:rPr lang="en-US" altLang="ja-JP" sz="3600" b="1" dirty="0">
                <a:solidFill>
                  <a:srgbClr val="FFFF00"/>
                </a:solidFill>
                <a:latin typeface="Helvetica"/>
                <a:cs typeface="Helvetica"/>
              </a:rPr>
              <a:t>phased A-tracts upstream </a:t>
            </a:r>
            <a:r>
              <a:rPr lang="en-US" altLang="ja-JP" sz="3600" b="1" dirty="0" smtClean="0">
                <a:solidFill>
                  <a:srgbClr val="FFFF00"/>
                </a:solidFill>
                <a:latin typeface="Helvetica"/>
                <a:cs typeface="Helvetica"/>
              </a:rPr>
              <a:t>of</a:t>
            </a:r>
            <a:br>
              <a:rPr lang="en-US" altLang="ja-JP" sz="3600" b="1" dirty="0" smtClean="0">
                <a:solidFill>
                  <a:srgbClr val="FFFF00"/>
                </a:solidFill>
                <a:latin typeface="Helvetica"/>
                <a:cs typeface="Helvetica"/>
              </a:rPr>
            </a:br>
            <a:r>
              <a:rPr lang="en-US" altLang="ja-JP" sz="3600" b="1" dirty="0" smtClean="0">
                <a:solidFill>
                  <a:srgbClr val="FFFF00"/>
                </a:solidFill>
                <a:latin typeface="Helvetica"/>
                <a:cs typeface="Helvetica"/>
              </a:rPr>
              <a:t>    the </a:t>
            </a:r>
            <a:r>
              <a:rPr lang="en-US" altLang="ja-JP" sz="3600" b="1" i="1" dirty="0" err="1" smtClean="0">
                <a:solidFill>
                  <a:srgbClr val="FFFF00"/>
                </a:solidFill>
                <a:latin typeface="Helvetica"/>
                <a:cs typeface="Helvetica"/>
              </a:rPr>
              <a:t>plc</a:t>
            </a:r>
            <a:r>
              <a:rPr lang="en-US" altLang="ja-JP" sz="3600" b="1" dirty="0" smtClean="0">
                <a:solidFill>
                  <a:srgbClr val="FFFF00"/>
                </a:solidFill>
                <a:latin typeface="Helvetica"/>
                <a:cs typeface="Helvetica"/>
              </a:rPr>
              <a:t> gene </a:t>
            </a:r>
            <a:r>
              <a:rPr lang="en-US" altLang="ja-JP" sz="3600" b="1" dirty="0">
                <a:solidFill>
                  <a:srgbClr val="FFFF00"/>
                </a:solidFill>
                <a:latin typeface="Helvetica"/>
                <a:cs typeface="Helvetica"/>
              </a:rPr>
              <a:t>promoter</a:t>
            </a:r>
            <a:r>
              <a:rPr lang="en-US" altLang="ja-JP" sz="3600" b="1" dirty="0">
                <a:solidFill>
                  <a:srgbClr val="FFD226"/>
                </a:solidFill>
                <a:latin typeface="Helvetica"/>
                <a:cs typeface="Helvetica"/>
              </a:rPr>
              <a:t/>
            </a:r>
            <a:br>
              <a:rPr lang="en-US" altLang="ja-JP" sz="3600" b="1" dirty="0">
                <a:solidFill>
                  <a:srgbClr val="FFD226"/>
                </a:solidFill>
                <a:latin typeface="Helvetica"/>
                <a:cs typeface="Helvetica"/>
              </a:rPr>
            </a:br>
            <a:endParaRPr kumimoji="1" lang="ja-JP" altLang="en-US" sz="3600" b="1" dirty="0">
              <a:solidFill>
                <a:srgbClr val="FFD226"/>
              </a:solidFill>
            </a:endParaRPr>
          </a:p>
        </p:txBody>
      </p:sp>
    </p:spTree>
    <p:extLst>
      <p:ext uri="{BB962C8B-B14F-4D97-AF65-F5344CB8AC3E}">
        <p14:creationId xmlns="" xmlns:p14="http://schemas.microsoft.com/office/powerpoint/2010/main" val="3391053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59469"/>
            <a:ext cx="8229600" cy="1143000"/>
          </a:xfrm>
        </p:spPr>
        <p:txBody>
          <a:bodyPr>
            <a:noAutofit/>
          </a:bodyPr>
          <a:lstStyle/>
          <a:p>
            <a:r>
              <a:rPr kumimoji="1" lang="en-US" altLang="ja-JP" sz="3600" b="1" dirty="0" smtClean="0">
                <a:solidFill>
                  <a:srgbClr val="FFD226"/>
                </a:solidFill>
                <a:latin typeface="Helvetica"/>
                <a:cs typeface="Helvetica"/>
              </a:rPr>
              <a:t>The phased A-tracts upstream of phopholipase C (</a:t>
            </a:r>
            <a:r>
              <a:rPr kumimoji="1" lang="en-US" altLang="ja-JP" sz="3600" b="1" i="1" dirty="0" smtClean="0">
                <a:solidFill>
                  <a:srgbClr val="FFD226"/>
                </a:solidFill>
                <a:latin typeface="Helvetica"/>
                <a:cs typeface="Helvetica"/>
              </a:rPr>
              <a:t>plc</a:t>
            </a:r>
            <a:r>
              <a:rPr kumimoji="1" lang="en-US" altLang="ja-JP" sz="3600" b="1" dirty="0" smtClean="0">
                <a:solidFill>
                  <a:srgbClr val="FFD226"/>
                </a:solidFill>
                <a:latin typeface="Helvetica"/>
                <a:cs typeface="Helvetica"/>
              </a:rPr>
              <a:t>) gene promoter</a:t>
            </a:r>
            <a:endParaRPr kumimoji="1" lang="ja-JP" altLang="en-US" sz="3600" b="1" dirty="0">
              <a:solidFill>
                <a:srgbClr val="FFD226"/>
              </a:solidFill>
              <a:latin typeface="Helvetica"/>
              <a:cs typeface="Helvetica"/>
            </a:endParaRPr>
          </a:p>
        </p:txBody>
      </p:sp>
      <p:sp>
        <p:nvSpPr>
          <p:cNvPr id="5" name="コンテンツ プレースホルダー 4"/>
          <p:cNvSpPr>
            <a:spLocks noGrp="1"/>
          </p:cNvSpPr>
          <p:nvPr>
            <p:ph idx="1"/>
          </p:nvPr>
        </p:nvSpPr>
        <p:spPr>
          <a:xfrm>
            <a:off x="457200" y="2110321"/>
            <a:ext cx="8229600" cy="4250571"/>
          </a:xfrm>
        </p:spPr>
        <p:txBody>
          <a:bodyPr>
            <a:normAutofit/>
          </a:bodyPr>
          <a:lstStyle/>
          <a:p>
            <a:pPr marL="0" indent="0">
              <a:buNone/>
            </a:pPr>
            <a:endParaRPr lang="en-US" altLang="ja-JP" sz="1200" b="1" dirty="0" smtClean="0">
              <a:latin typeface="Helvetica"/>
              <a:cs typeface="Helvetica"/>
            </a:endParaRPr>
          </a:p>
          <a:p>
            <a:pPr marL="0" indent="0">
              <a:buNone/>
            </a:pPr>
            <a:r>
              <a:rPr lang="en-US" altLang="ja-JP" sz="2800" b="1" dirty="0" smtClean="0">
                <a:latin typeface="Helvetica"/>
                <a:cs typeface="Helvetica"/>
              </a:rPr>
              <a:t>NCTC8237 (=ATCC13124) </a:t>
            </a:r>
            <a:endParaRPr lang="en-US" altLang="ja-JP" sz="2800" b="1" dirty="0">
              <a:latin typeface="Helvetica"/>
              <a:cs typeface="Helvetica"/>
            </a:endParaRPr>
          </a:p>
          <a:p>
            <a:pPr marL="0" indent="0">
              <a:buNone/>
            </a:pPr>
            <a:endParaRPr lang="en-US" altLang="ja-JP" sz="1200" b="1" dirty="0" smtClean="0">
              <a:latin typeface="Helvetica"/>
              <a:cs typeface="Helvetica"/>
            </a:endParaRPr>
          </a:p>
          <a:p>
            <a:pPr marL="0" indent="0">
              <a:buNone/>
            </a:pPr>
            <a:r>
              <a:rPr lang="en-US" altLang="ja-JP" sz="1200" b="1" dirty="0" smtClean="0">
                <a:latin typeface="Helvetica"/>
                <a:cs typeface="Helvetica"/>
              </a:rPr>
              <a:t>-</a:t>
            </a:r>
            <a:r>
              <a:rPr lang="en-US" altLang="ja-JP" sz="1200" b="1" dirty="0">
                <a:latin typeface="Helvetica"/>
                <a:cs typeface="Helvetica"/>
              </a:rPr>
              <a:t>79 </a:t>
            </a:r>
            <a:r>
              <a:rPr lang="ja-JP" altLang="en-US" sz="1300" b="1" dirty="0" smtClean="0">
                <a:latin typeface="Helvetica"/>
                <a:cs typeface="Helvetica"/>
              </a:rPr>
              <a:t>　　　　　　</a:t>
            </a:r>
            <a:r>
              <a:rPr lang="ja-JP" altLang="en-US" sz="1300" b="1" dirty="0" smtClean="0">
                <a:solidFill>
                  <a:srgbClr val="FF0000"/>
                </a:solidFill>
                <a:latin typeface="Helvetica"/>
                <a:cs typeface="Helvetica"/>
              </a:rPr>
              <a:t>　</a:t>
            </a:r>
            <a:r>
              <a:rPr lang="en-US" altLang="ja-JP" sz="1700" b="1" dirty="0" smtClean="0">
                <a:solidFill>
                  <a:srgbClr val="FF0000"/>
                </a:solidFill>
                <a:latin typeface="Helvetica"/>
                <a:cs typeface="Helvetica"/>
              </a:rPr>
              <a:t>3 </a:t>
            </a:r>
            <a:r>
              <a:rPr lang="en-US" altLang="ja-JP" sz="1700" b="1" dirty="0">
                <a:solidFill>
                  <a:srgbClr val="FF0000"/>
                </a:solidFill>
                <a:latin typeface="Helvetica"/>
                <a:cs typeface="Helvetica"/>
              </a:rPr>
              <a:t>phased A-tracts ( -66 to -44 )</a:t>
            </a:r>
            <a:r>
              <a:rPr lang="en-US" altLang="ja-JP" sz="1700" b="1" dirty="0" smtClean="0">
                <a:solidFill>
                  <a:srgbClr val="FF0000"/>
                </a:solidFill>
                <a:latin typeface="Helvetica"/>
                <a:cs typeface="Helvetica"/>
              </a:rPr>
              <a:t> </a:t>
            </a:r>
            <a:r>
              <a:rPr lang="ja-JP" altLang="en-US" sz="1700" b="1" dirty="0" smtClean="0">
                <a:solidFill>
                  <a:srgbClr val="FF0000"/>
                </a:solidFill>
                <a:latin typeface="Helvetica"/>
                <a:cs typeface="Helvetica"/>
              </a:rPr>
              <a:t>　</a:t>
            </a:r>
            <a:r>
              <a:rPr lang="en-US" altLang="ja-JP" sz="1700" b="1" dirty="0" smtClean="0">
                <a:solidFill>
                  <a:srgbClr val="FF0000"/>
                </a:solidFill>
                <a:latin typeface="Helvetica"/>
                <a:cs typeface="Helvetica"/>
              </a:rPr>
              <a:t>  </a:t>
            </a:r>
            <a:r>
              <a:rPr lang="en-US" altLang="ja-JP" sz="1300" b="1" dirty="0" smtClean="0">
                <a:solidFill>
                  <a:srgbClr val="27FF3F"/>
                </a:solidFill>
                <a:latin typeface="Helvetica"/>
                <a:cs typeface="Helvetica"/>
              </a:rPr>
              <a:t>-</a:t>
            </a:r>
            <a:r>
              <a:rPr lang="en-US" altLang="ja-JP" sz="1200" b="1" dirty="0">
                <a:solidFill>
                  <a:srgbClr val="27FF3F"/>
                </a:solidFill>
                <a:latin typeface="Helvetica"/>
                <a:cs typeface="Helvetica"/>
              </a:rPr>
              <a:t>35 </a:t>
            </a:r>
            <a:r>
              <a:rPr lang="en-US" altLang="ja-JP" sz="1200" b="1" dirty="0" smtClean="0">
                <a:solidFill>
                  <a:srgbClr val="27FF3F"/>
                </a:solidFill>
                <a:latin typeface="Helvetica"/>
                <a:cs typeface="Helvetica"/>
              </a:rPr>
              <a:t>          </a:t>
            </a:r>
            <a:r>
              <a:rPr lang="en-US" altLang="ja-JP" sz="1200" b="1" i="1" dirty="0" smtClean="0">
                <a:solidFill>
                  <a:srgbClr val="27FF3F"/>
                </a:solidFill>
                <a:latin typeface="Helvetica"/>
                <a:cs typeface="Helvetica"/>
              </a:rPr>
              <a:t>plc </a:t>
            </a:r>
            <a:r>
              <a:rPr lang="en-US" altLang="ja-JP" sz="1200" b="1" dirty="0" smtClean="0">
                <a:solidFill>
                  <a:srgbClr val="27FF3F"/>
                </a:solidFill>
                <a:latin typeface="Helvetica"/>
                <a:cs typeface="Helvetica"/>
              </a:rPr>
              <a:t>promoter    </a:t>
            </a:r>
            <a:r>
              <a:rPr lang="ja-JP" altLang="en-US" sz="1200" b="1" dirty="0" smtClean="0">
                <a:solidFill>
                  <a:srgbClr val="27FF3F"/>
                </a:solidFill>
                <a:latin typeface="Helvetica"/>
                <a:cs typeface="Helvetica"/>
              </a:rPr>
              <a:t>　　　　</a:t>
            </a:r>
            <a:r>
              <a:rPr lang="en-US" altLang="ja-JP" sz="1200" b="1" dirty="0" smtClean="0">
                <a:solidFill>
                  <a:srgbClr val="27FF3F"/>
                </a:solidFill>
                <a:latin typeface="Helvetica"/>
                <a:cs typeface="Helvetica"/>
              </a:rPr>
              <a:t>-</a:t>
            </a:r>
            <a:r>
              <a:rPr lang="en-US" altLang="ja-JP" sz="1200" b="1" dirty="0">
                <a:solidFill>
                  <a:srgbClr val="27FF3F"/>
                </a:solidFill>
                <a:latin typeface="Helvetica"/>
                <a:cs typeface="Helvetica"/>
              </a:rPr>
              <a:t>10 </a:t>
            </a:r>
            <a:r>
              <a:rPr lang="ja-JP" altLang="en-US" sz="1200" b="1" dirty="0" smtClean="0">
                <a:latin typeface="Helvetica"/>
                <a:cs typeface="Helvetica"/>
              </a:rPr>
              <a:t>　</a:t>
            </a:r>
            <a:r>
              <a:rPr lang="en-US" altLang="ja-JP" sz="1200" b="1" dirty="0" smtClean="0">
                <a:latin typeface="Helvetica"/>
                <a:cs typeface="Helvetica"/>
              </a:rPr>
              <a:t>      </a:t>
            </a:r>
            <a:r>
              <a:rPr lang="ja-JP" altLang="en-US" sz="1200" b="1" dirty="0" smtClean="0">
                <a:latin typeface="Helvetica"/>
                <a:cs typeface="Helvetica"/>
              </a:rPr>
              <a:t>　　</a:t>
            </a:r>
            <a:r>
              <a:rPr lang="en-US" altLang="ja-JP" sz="1200" b="1" dirty="0" smtClean="0">
                <a:latin typeface="Helvetica"/>
                <a:cs typeface="Helvetica"/>
              </a:rPr>
              <a:t>   </a:t>
            </a:r>
            <a:r>
              <a:rPr lang="en-US" altLang="ja-JP" sz="1200" b="1" dirty="0" smtClean="0">
                <a:solidFill>
                  <a:srgbClr val="42E8F7"/>
                </a:solidFill>
                <a:latin typeface="Helvetica"/>
                <a:cs typeface="Helvetica"/>
              </a:rPr>
              <a:t>+1</a:t>
            </a:r>
            <a:endParaRPr lang="en-US" altLang="ja-JP" sz="1200" dirty="0">
              <a:solidFill>
                <a:srgbClr val="42E8F7"/>
              </a:solidFill>
              <a:latin typeface="Helvetica"/>
              <a:cs typeface="Helvetica"/>
            </a:endParaRPr>
          </a:p>
          <a:p>
            <a:pPr marL="0" indent="0">
              <a:buNone/>
            </a:pPr>
            <a:r>
              <a:rPr lang="en-US" altLang="ja-JP" sz="1200" dirty="0">
                <a:latin typeface="Helvetica"/>
                <a:cs typeface="Helvetica"/>
              </a:rPr>
              <a:t>TTGAATTGTATTC</a:t>
            </a:r>
            <a:r>
              <a:rPr lang="en-US" altLang="ja-JP" sz="1200" dirty="0">
                <a:solidFill>
                  <a:srgbClr val="FF0000"/>
                </a:solidFill>
                <a:latin typeface="Helvetica"/>
                <a:cs typeface="Helvetica"/>
              </a:rPr>
              <a:t>AAAAA</a:t>
            </a:r>
            <a:r>
              <a:rPr lang="en-US" altLang="ja-JP" sz="1200" dirty="0">
                <a:latin typeface="Helvetica"/>
                <a:cs typeface="Helvetica"/>
              </a:rPr>
              <a:t>TATTTT</a:t>
            </a:r>
            <a:r>
              <a:rPr lang="en-US" altLang="ja-JP" sz="1200" dirty="0">
                <a:solidFill>
                  <a:srgbClr val="FF0000"/>
                </a:solidFill>
                <a:latin typeface="Helvetica"/>
                <a:cs typeface="Helvetica"/>
              </a:rPr>
              <a:t>AAAAAA</a:t>
            </a:r>
            <a:r>
              <a:rPr lang="en-US" altLang="ja-JP" sz="1200" dirty="0">
                <a:latin typeface="Helvetica"/>
                <a:cs typeface="Helvetica"/>
              </a:rPr>
              <a:t>TATTC</a:t>
            </a:r>
            <a:r>
              <a:rPr lang="en-US" altLang="ja-JP" sz="1200" dirty="0">
                <a:solidFill>
                  <a:srgbClr val="FF0000"/>
                </a:solidFill>
                <a:latin typeface="Helvetica"/>
                <a:cs typeface="Helvetica"/>
              </a:rPr>
              <a:t>AAAAA</a:t>
            </a:r>
            <a:r>
              <a:rPr lang="en-US" altLang="ja-JP" sz="1200" dirty="0">
                <a:latin typeface="Helvetica"/>
                <a:cs typeface="Helvetica"/>
              </a:rPr>
              <a:t>TTTA</a:t>
            </a:r>
            <a:r>
              <a:rPr lang="en-US" altLang="ja-JP" sz="1200" dirty="0">
                <a:solidFill>
                  <a:srgbClr val="27FF3F"/>
                </a:solidFill>
                <a:latin typeface="Helvetica"/>
                <a:cs typeface="Helvetica"/>
              </a:rPr>
              <a:t>GTGAGC</a:t>
            </a:r>
            <a:r>
              <a:rPr lang="en-US" altLang="ja-JP" sz="1200" dirty="0">
                <a:latin typeface="Helvetica"/>
                <a:cs typeface="Helvetica"/>
              </a:rPr>
              <a:t>TTATGGTAATTATATGG</a:t>
            </a:r>
            <a:r>
              <a:rPr lang="en-US" altLang="ja-JP" sz="1200" dirty="0">
                <a:solidFill>
                  <a:srgbClr val="27FF3F"/>
                </a:solidFill>
                <a:latin typeface="Helvetica"/>
                <a:cs typeface="Helvetica"/>
              </a:rPr>
              <a:t>TATAAT</a:t>
            </a:r>
            <a:r>
              <a:rPr lang="en-US" altLang="ja-JP" sz="1200" dirty="0">
                <a:latin typeface="Helvetica"/>
                <a:cs typeface="Helvetica"/>
              </a:rPr>
              <a:t>TTCAGT</a:t>
            </a:r>
            <a:r>
              <a:rPr lang="en-US" altLang="ja-JP" sz="1200" dirty="0">
                <a:solidFill>
                  <a:srgbClr val="42E8F7"/>
                </a:solidFill>
                <a:latin typeface="Helvetica"/>
                <a:cs typeface="Helvetica"/>
              </a:rPr>
              <a:t>G</a:t>
            </a:r>
            <a:r>
              <a:rPr lang="en-US" altLang="ja-JP" sz="1200" dirty="0">
                <a:latin typeface="Helvetica"/>
                <a:cs typeface="Helvetica"/>
              </a:rPr>
              <a:t> </a:t>
            </a:r>
          </a:p>
          <a:p>
            <a:endParaRPr kumimoji="1" lang="en-US" altLang="ja-JP" dirty="0" smtClean="0"/>
          </a:p>
          <a:p>
            <a:r>
              <a:rPr lang="en-US" altLang="ja-JP" sz="2800" dirty="0" smtClean="0">
                <a:latin typeface="Helvetica"/>
                <a:cs typeface="Helvetica"/>
              </a:rPr>
              <a:t>The phased A-tracts are almost conserved among </a:t>
            </a:r>
            <a:r>
              <a:rPr lang="en-US" altLang="ja-JP" sz="2800" i="1" dirty="0" smtClean="0">
                <a:latin typeface="Helvetica"/>
                <a:cs typeface="Helvetica"/>
              </a:rPr>
              <a:t>C. perfringens </a:t>
            </a:r>
            <a:r>
              <a:rPr lang="en-US" altLang="ja-JP" sz="2800" dirty="0" smtClean="0">
                <a:latin typeface="Helvetica"/>
                <a:cs typeface="Helvetica"/>
              </a:rPr>
              <a:t>strains.</a:t>
            </a:r>
          </a:p>
          <a:p>
            <a:r>
              <a:rPr kumimoji="1" lang="en-US" altLang="ja-JP" sz="2800" dirty="0" smtClean="0">
                <a:solidFill>
                  <a:srgbClr val="FFFF00"/>
                </a:solidFill>
                <a:latin typeface="Helvetica"/>
                <a:cs typeface="Helvetica"/>
              </a:rPr>
              <a:t>What is the effect of the phased A-tracts on the </a:t>
            </a:r>
            <a:r>
              <a:rPr kumimoji="1" lang="en-US" altLang="ja-JP" sz="2800" i="1" dirty="0" smtClean="0">
                <a:solidFill>
                  <a:srgbClr val="FFFF00"/>
                </a:solidFill>
                <a:latin typeface="Helvetica"/>
                <a:cs typeface="Helvetica"/>
              </a:rPr>
              <a:t>plc </a:t>
            </a:r>
            <a:r>
              <a:rPr kumimoji="1" lang="en-US" altLang="ja-JP" sz="2800" dirty="0" smtClean="0">
                <a:solidFill>
                  <a:srgbClr val="FFFF00"/>
                </a:solidFill>
                <a:latin typeface="Helvetica"/>
                <a:cs typeface="Helvetica"/>
              </a:rPr>
              <a:t>gene expression?</a:t>
            </a:r>
          </a:p>
          <a:p>
            <a:endParaRPr lang="en-US" altLang="ja-JP" dirty="0"/>
          </a:p>
          <a:p>
            <a:pPr marL="0" indent="0">
              <a:buNone/>
            </a:pPr>
            <a:endParaRPr kumimoji="1" lang="en-US" altLang="ja-JP" dirty="0" smtClean="0"/>
          </a:p>
        </p:txBody>
      </p:sp>
    </p:spTree>
    <p:extLst>
      <p:ext uri="{BB962C8B-B14F-4D97-AF65-F5344CB8AC3E}">
        <p14:creationId xmlns="" xmlns:p14="http://schemas.microsoft.com/office/powerpoint/2010/main" val="191059854"/>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ホワイト">
  <a:themeElements>
    <a:clrScheme name="エクスポ">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4260</TotalTime>
  <Words>1370</Words>
  <Application>Microsoft Macintosh PowerPoint</Application>
  <PresentationFormat>On-screen Show (4:3)</PresentationFormat>
  <Paragraphs>296</Paragraphs>
  <Slides>35</Slides>
  <Notes>0</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ホワイト</vt:lpstr>
      <vt:lpstr>Flow</vt:lpstr>
      <vt:lpstr>About OMICS Group</vt:lpstr>
      <vt:lpstr>About OMICS Group Conferences</vt:lpstr>
      <vt:lpstr>Function of the phased A-tracts  upstream of the phospholipase C gene promoter in Clostridium perfringens </vt:lpstr>
      <vt:lpstr> Introduction</vt:lpstr>
      <vt:lpstr>Clostridium perfringens</vt:lpstr>
      <vt:lpstr>Gas gangrene</vt:lpstr>
      <vt:lpstr>a-toxin (plc) gene expression (NCTC8237)</vt:lpstr>
      <vt:lpstr>The phased A-tracts upstream of     the plc gene promoter </vt:lpstr>
      <vt:lpstr>The phased A-tracts upstream of phopholipase C (plc) gene promoter</vt:lpstr>
      <vt:lpstr>plc gene expression in vivo </vt:lpstr>
      <vt:lpstr>Promoter competition assay 1</vt:lpstr>
      <vt:lpstr>Promoter competition assay 2 </vt:lpstr>
      <vt:lpstr>Phased A-tracts can bend </vt:lpstr>
      <vt:lpstr>Hydroxyl radical footprinting</vt:lpstr>
      <vt:lpstr>Scheme of contact of RNA polymerase with the phased A-tracts</vt:lpstr>
      <vt:lpstr>Binding of the a subunits of   Cp RNA polymerase to the phased     A-tracts </vt:lpstr>
      <vt:lpstr>Gel shift assay for binding of the Cp a subunits to 3A DNA </vt:lpstr>
      <vt:lpstr>Hydroxyl radical footprinting</vt:lpstr>
      <vt:lpstr>Slide 19</vt:lpstr>
      <vt:lpstr>Gel shift assay using methyl green and DAPI  </vt:lpstr>
      <vt:lpstr>Affinity of the phased A-tracts to the a subunits of Cp RNA polymerase  </vt:lpstr>
      <vt:lpstr>  The contact path of the a subunit    of C. perfringens RNA polymerase    with  the phased A-tracts </vt:lpstr>
      <vt:lpstr>UP element of E. coli</vt:lpstr>
      <vt:lpstr>The positions of alanine substitutions in aCTD </vt:lpstr>
      <vt:lpstr>Purified recombinant a subunits </vt:lpstr>
      <vt:lpstr>Gel shift assays with the mutated  a subunits</vt:lpstr>
      <vt:lpstr>The results of gel shift assays and Kd values estimated by SPR </vt:lpstr>
      <vt:lpstr>The predicted structure of  Cp aCTD</vt:lpstr>
      <vt:lpstr>Mapping of amino acid residues substituted to alanine </vt:lpstr>
      <vt:lpstr>Affinities of the a subunits to DNA at various temperatures</vt:lpstr>
      <vt:lpstr>Summary</vt:lpstr>
      <vt:lpstr>plc expression at room temperature may be important for C. perfringens</vt:lpstr>
      <vt:lpstr>Acknowledgements</vt:lpstr>
      <vt:lpstr>Thank you for your attention.</vt:lpstr>
      <vt:lpstr>Let Us Meet Again</vt:lpstr>
    </vt:vector>
  </TitlesOfParts>
  <Company>岡山理科大学</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片山 誠一</dc:creator>
  <cp:lastModifiedBy>user</cp:lastModifiedBy>
  <cp:revision>149</cp:revision>
  <dcterms:created xsi:type="dcterms:W3CDTF">2014-11-15T15:34:13Z</dcterms:created>
  <dcterms:modified xsi:type="dcterms:W3CDTF">2014-11-22T11:56:26Z</dcterms:modified>
</cp:coreProperties>
</file>