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0" r:id="rId3"/>
    <p:sldId id="277" r:id="rId4"/>
    <p:sldId id="271" r:id="rId5"/>
    <p:sldId id="261" r:id="rId6"/>
    <p:sldId id="268" r:id="rId7"/>
    <p:sldId id="262" r:id="rId8"/>
    <p:sldId id="269" r:id="rId9"/>
    <p:sldId id="264" r:id="rId10"/>
    <p:sldId id="273" r:id="rId11"/>
    <p:sldId id="267" r:id="rId12"/>
    <p:sldId id="274" r:id="rId13"/>
    <p:sldId id="270" r:id="rId14"/>
    <p:sldId id="275" r:id="rId15"/>
    <p:sldId id="265" r:id="rId16"/>
    <p:sldId id="272"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F2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p:cViewPr varScale="1">
        <p:scale>
          <a:sx n="82" d="100"/>
          <a:sy n="82" d="100"/>
        </p:scale>
        <p:origin x="-206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31DB03-6FAD-44F4-B233-EC1CF56FDFF4}" type="datetimeFigureOut">
              <a:rPr lang="en-US" smtClean="0"/>
              <a:pPr/>
              <a:t>4/24/2017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92A9FC-1D98-4814-BFD3-2A4D34384D12}" type="slidenum">
              <a:rPr lang="en-US" smtClean="0"/>
              <a:pPr/>
              <a:t>‹#›</a:t>
            </a:fld>
            <a:endParaRPr lang="en-US"/>
          </a:p>
        </p:txBody>
      </p:sp>
    </p:spTree>
    <p:extLst>
      <p:ext uri="{BB962C8B-B14F-4D97-AF65-F5344CB8AC3E}">
        <p14:creationId xmlns:p14="http://schemas.microsoft.com/office/powerpoint/2010/main" val="3261826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4D8E4-B4A7-4B58-8B89-C3FB781D3CF0}" type="datetimeFigureOut">
              <a:rPr lang="en-US" smtClean="0"/>
              <a:pPr/>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6C69A9-EFE4-4A6A-90E1-4D3373A57BF1}" type="slidenum">
              <a:rPr lang="en-US" smtClean="0"/>
              <a:pPr/>
              <a:t>‹#›</a:t>
            </a:fld>
            <a:endParaRPr lang="en-US"/>
          </a:p>
        </p:txBody>
      </p:sp>
    </p:spTree>
    <p:extLst>
      <p:ext uri="{BB962C8B-B14F-4D97-AF65-F5344CB8AC3E}">
        <p14:creationId xmlns:p14="http://schemas.microsoft.com/office/powerpoint/2010/main" val="26605317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C69A9-EFE4-4A6A-90E1-4D3373A57BF1}" type="slidenum">
              <a:rPr lang="en-US" smtClean="0"/>
              <a:pPr/>
              <a:t>1</a:t>
            </a:fld>
            <a:endParaRPr lang="en-US"/>
          </a:p>
        </p:txBody>
      </p:sp>
    </p:spTree>
    <p:extLst>
      <p:ext uri="{BB962C8B-B14F-4D97-AF65-F5344CB8AC3E}">
        <p14:creationId xmlns:p14="http://schemas.microsoft.com/office/powerpoint/2010/main" val="1836640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6C69A9-EFE4-4A6A-90E1-4D3373A57BF1}" type="slidenum">
              <a:rPr lang="en-US" smtClean="0"/>
              <a:pPr/>
              <a:t>5</a:t>
            </a:fld>
            <a:endParaRPr lang="en-US"/>
          </a:p>
        </p:txBody>
      </p:sp>
    </p:spTree>
    <p:extLst>
      <p:ext uri="{BB962C8B-B14F-4D97-AF65-F5344CB8AC3E}">
        <p14:creationId xmlns:p14="http://schemas.microsoft.com/office/powerpoint/2010/main" val="202492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609600"/>
          </a:xfrm>
          <a:prstGeom prst="rect">
            <a:avLst/>
          </a:prstGeom>
        </p:spPr>
        <p:txBody>
          <a:bodyPr lIns="0" tIns="0" rIns="0" bIns="0"/>
          <a:lstStyle>
            <a:lvl1pPr algn="l">
              <a:defRPr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3400" y="1447800"/>
            <a:ext cx="7924800" cy="4114800"/>
          </a:xfrm>
          <a:prstGeom prst="rect">
            <a:avLst/>
          </a:prstGeom>
        </p:spPr>
        <p:txBody>
          <a:bodyPr lIns="0" tIns="0" rIns="0" bIns="0"/>
          <a:lstStyle>
            <a:lvl1pPr marL="0" indent="0" algn="l" defTabSz="914400" rtl="0" eaLnBrk="1" latinLnBrk="0" hangingPunct="1">
              <a:spcBef>
                <a:spcPct val="0"/>
              </a:spcBef>
              <a:buClr>
                <a:srgbClr val="009900"/>
              </a:buClr>
              <a:buFont typeface="Arial" pitchFamily="34" charset="0"/>
              <a:buChar char="►"/>
              <a:defRPr lang="en-US" sz="2000" kern="1200" dirty="0">
                <a:solidFill>
                  <a:schemeClr val="tx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2"/>
          <p:cNvSpPr txBox="1">
            <a:spLocks/>
          </p:cNvSpPr>
          <p:nvPr userDrawn="1"/>
        </p:nvSpPr>
        <p:spPr>
          <a:xfrm>
            <a:off x="-10819" y="6473645"/>
            <a:ext cx="4782844" cy="365125"/>
          </a:xfrm>
          <a:prstGeom prst="rect">
            <a:avLst/>
          </a:prstGeom>
        </p:spPr>
        <p:txBody>
          <a:bodyPr vert="horz" lIns="0" tIns="0" rIns="0" bIns="0" rtlCol="0" anchor="ctr"/>
          <a:lstStyle>
            <a:lvl1pPr marL="0" algn="ctr" defTabSz="914400" rtl="0" eaLnBrk="1" latinLnBrk="0" hangingPunct="1">
              <a:defRPr lang="en-US" sz="1100" i="1" kern="1200" smtClean="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chemeClr val="tx1"/>
                </a:solidFill>
                <a:effectLst/>
                <a:uLnTx/>
                <a:uFillTx/>
                <a:latin typeface="+mn-lt"/>
                <a:ea typeface="+mn-ea"/>
                <a:cs typeface="+mn-cs"/>
              </a:rPr>
              <a:t>Department of Geology, Federal Urdu University of Arts, Science and Technology.</a:t>
            </a:r>
          </a:p>
        </p:txBody>
      </p:sp>
      <p:cxnSp>
        <p:nvCxnSpPr>
          <p:cNvPr id="9" name="Straight Connector 8"/>
          <p:cNvCxnSpPr/>
          <p:nvPr userDrawn="1"/>
        </p:nvCxnSpPr>
        <p:spPr>
          <a:xfrm flipV="1">
            <a:off x="0" y="1143000"/>
            <a:ext cx="9144000" cy="5176"/>
          </a:xfrm>
          <a:prstGeom prst="line">
            <a:avLst/>
          </a:prstGeom>
          <a:ln w="76200">
            <a:solidFill>
              <a:srgbClr val="0099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flipV="1">
            <a:off x="0" y="6434838"/>
            <a:ext cx="9144000" cy="5176"/>
          </a:xfrm>
          <a:prstGeom prst="line">
            <a:avLst/>
          </a:prstGeom>
          <a:ln w="38100">
            <a:solidFill>
              <a:srgbClr val="009900"/>
            </a:solidFill>
          </a:ln>
        </p:spPr>
        <p:style>
          <a:lnRef idx="1">
            <a:schemeClr val="dk1"/>
          </a:lnRef>
          <a:fillRef idx="0">
            <a:schemeClr val="dk1"/>
          </a:fillRef>
          <a:effectRef idx="0">
            <a:schemeClr val="dk1"/>
          </a:effectRef>
          <a:fontRef idx="minor">
            <a:schemeClr val="tx1"/>
          </a:fontRef>
        </p:style>
      </p:cxnSp>
      <p:pic>
        <p:nvPicPr>
          <p:cNvPr id="6146" name="Picture 2" descr="Image result"/>
          <p:cNvPicPr>
            <a:picLocks noChangeAspect="1" noChangeArrowheads="1"/>
          </p:cNvPicPr>
          <p:nvPr userDrawn="1"/>
        </p:nvPicPr>
        <p:blipFill>
          <a:blip r:embed="rId2" cstate="print"/>
          <a:srcRect/>
          <a:stretch>
            <a:fillRect/>
          </a:stretch>
        </p:blipFill>
        <p:spPr bwMode="auto">
          <a:xfrm>
            <a:off x="8458200" y="50800"/>
            <a:ext cx="609600" cy="406400"/>
          </a:xfrm>
          <a:prstGeom prst="rect">
            <a:avLst/>
          </a:prstGeom>
          <a:noFill/>
          <a:ln>
            <a:solidFill>
              <a:schemeClr val="tx1"/>
            </a:solid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9" name="Straight Connector 8"/>
          <p:cNvCxnSpPr/>
          <p:nvPr userDrawn="1"/>
        </p:nvCxnSpPr>
        <p:spPr>
          <a:xfrm flipV="1">
            <a:off x="0" y="1143000"/>
            <a:ext cx="9144000" cy="5176"/>
          </a:xfrm>
          <a:prstGeom prst="line">
            <a:avLst/>
          </a:prstGeom>
          <a:ln w="76200">
            <a:solidFill>
              <a:srgbClr val="0099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flipV="1">
            <a:off x="0" y="6434838"/>
            <a:ext cx="9144000" cy="5176"/>
          </a:xfrm>
          <a:prstGeom prst="line">
            <a:avLst/>
          </a:prstGeom>
          <a:ln w="38100">
            <a:solidFill>
              <a:srgbClr val="009900"/>
            </a:solidFill>
          </a:ln>
        </p:spPr>
        <p:style>
          <a:lnRef idx="1">
            <a:schemeClr val="dk1"/>
          </a:lnRef>
          <a:fillRef idx="0">
            <a:schemeClr val="dk1"/>
          </a:fillRef>
          <a:effectRef idx="0">
            <a:schemeClr val="dk1"/>
          </a:effectRef>
          <a:fontRef idx="minor">
            <a:schemeClr val="tx1"/>
          </a:fontRef>
        </p:style>
      </p:cxnSp>
      <p:pic>
        <p:nvPicPr>
          <p:cNvPr id="6146" name="Picture 2" descr="Image result"/>
          <p:cNvPicPr>
            <a:picLocks noChangeAspect="1" noChangeArrowheads="1"/>
          </p:cNvPicPr>
          <p:nvPr userDrawn="1"/>
        </p:nvPicPr>
        <p:blipFill>
          <a:blip r:embed="rId2" cstate="print"/>
          <a:srcRect/>
          <a:stretch>
            <a:fillRect/>
          </a:stretch>
        </p:blipFill>
        <p:spPr bwMode="auto">
          <a:xfrm>
            <a:off x="8458200" y="50800"/>
            <a:ext cx="609600" cy="406400"/>
          </a:xfrm>
          <a:prstGeom prst="rect">
            <a:avLst/>
          </a:prstGeom>
          <a:noFill/>
          <a:ln>
            <a:solidFill>
              <a:schemeClr val="tx1"/>
            </a:solidFill>
          </a:ln>
        </p:spPr>
      </p:pic>
      <p:sp>
        <p:nvSpPr>
          <p:cNvPr id="12" name="Title 1"/>
          <p:cNvSpPr>
            <a:spLocks noGrp="1"/>
          </p:cNvSpPr>
          <p:nvPr>
            <p:ph type="ctrTitle"/>
          </p:nvPr>
        </p:nvSpPr>
        <p:spPr>
          <a:xfrm>
            <a:off x="685800" y="457200"/>
            <a:ext cx="7772400" cy="609600"/>
          </a:xfrm>
          <a:prstGeom prst="rect">
            <a:avLst/>
          </a:prstGeom>
        </p:spPr>
        <p:txBody>
          <a:bodyPr lIns="0" tIns="0" rIns="0" bIns="0"/>
          <a:lstStyle>
            <a:lvl1pPr algn="l">
              <a:defRPr b="1">
                <a:latin typeface="Arial" pitchFamily="34" charset="0"/>
                <a:cs typeface="Arial" pitchFamily="34" charset="0"/>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533400" y="1447800"/>
            <a:ext cx="7924800" cy="4114800"/>
          </a:xfrm>
          <a:prstGeom prst="rect">
            <a:avLst/>
          </a:prstGeom>
        </p:spPr>
        <p:txBody>
          <a:bodyPr lIns="0" tIns="0" rIns="0" bIns="0"/>
          <a:lstStyle>
            <a:lvl1pPr marL="0" indent="0" algn="l" defTabSz="914400" rtl="0" eaLnBrk="1" latinLnBrk="0" hangingPunct="1">
              <a:spcBef>
                <a:spcPct val="0"/>
              </a:spcBef>
              <a:buClr>
                <a:srgbClr val="009900"/>
              </a:buClr>
              <a:buFont typeface="Arial" pitchFamily="34" charset="0"/>
              <a:buChar char="►"/>
              <a:defRPr lang="en-US" sz="2000" kern="1200" dirty="0">
                <a:solidFill>
                  <a:schemeClr val="tx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2"/>
          <p:cNvSpPr txBox="1">
            <a:spLocks/>
          </p:cNvSpPr>
          <p:nvPr userDrawn="1"/>
        </p:nvSpPr>
        <p:spPr>
          <a:xfrm>
            <a:off x="-10819" y="6473645"/>
            <a:ext cx="4782844" cy="365125"/>
          </a:xfrm>
          <a:prstGeom prst="rect">
            <a:avLst/>
          </a:prstGeom>
        </p:spPr>
        <p:txBody>
          <a:bodyPr vert="horz" lIns="0" tIns="0" rIns="0" bIns="0" rtlCol="0" anchor="ctr"/>
          <a:lstStyle>
            <a:lvl1pPr marL="0" algn="ctr" defTabSz="914400" rtl="0" eaLnBrk="1" latinLnBrk="0" hangingPunct="1">
              <a:defRPr lang="en-US" sz="1100" i="1" kern="1200" smtClean="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schemeClr val="tx1"/>
                </a:solidFill>
                <a:effectLst/>
                <a:uLnTx/>
                <a:uFillTx/>
                <a:latin typeface="+mn-lt"/>
                <a:ea typeface="+mn-ea"/>
                <a:cs typeface="+mn-cs"/>
              </a:rPr>
              <a:t>Department of Geology, Federal Urdu University of Arts, Science and Technology.</a:t>
            </a:r>
          </a:p>
        </p:txBody>
      </p:sp>
      <p:cxnSp>
        <p:nvCxnSpPr>
          <p:cNvPr id="8" name="Straight Connector 7"/>
          <p:cNvCxnSpPr/>
          <p:nvPr userDrawn="1"/>
        </p:nvCxnSpPr>
        <p:spPr>
          <a:xfrm flipV="1">
            <a:off x="0" y="1143000"/>
            <a:ext cx="9144000" cy="5176"/>
          </a:xfrm>
          <a:prstGeom prst="line">
            <a:avLst/>
          </a:prstGeom>
          <a:ln w="76200">
            <a:solidFill>
              <a:srgbClr val="0099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flipV="1">
            <a:off x="0" y="6434838"/>
            <a:ext cx="9144000" cy="5176"/>
          </a:xfrm>
          <a:prstGeom prst="line">
            <a:avLst/>
          </a:prstGeom>
          <a:ln w="38100">
            <a:solidFill>
              <a:srgbClr val="009900"/>
            </a:solidFill>
          </a:ln>
        </p:spPr>
        <p:style>
          <a:lnRef idx="1">
            <a:schemeClr val="dk1"/>
          </a:lnRef>
          <a:fillRef idx="0">
            <a:schemeClr val="dk1"/>
          </a:fillRef>
          <a:effectRef idx="0">
            <a:schemeClr val="dk1"/>
          </a:effectRef>
          <a:fontRef idx="minor">
            <a:schemeClr val="tx1"/>
          </a:fontRef>
        </p:style>
      </p:cxnSp>
      <p:pic>
        <p:nvPicPr>
          <p:cNvPr id="10" name="Picture 2" descr="Image result"/>
          <p:cNvPicPr>
            <a:picLocks noChangeAspect="1" noChangeArrowheads="1"/>
          </p:cNvPicPr>
          <p:nvPr userDrawn="1"/>
        </p:nvPicPr>
        <p:blipFill>
          <a:blip r:embed="rId4" cstate="print"/>
          <a:srcRect/>
          <a:stretch>
            <a:fillRect/>
          </a:stretch>
        </p:blipFill>
        <p:spPr bwMode="auto">
          <a:xfrm>
            <a:off x="8458200" y="50800"/>
            <a:ext cx="609600" cy="406400"/>
          </a:xfrm>
          <a:prstGeom prst="rect">
            <a:avLst/>
          </a:prstGeom>
          <a:noFill/>
          <a:ln>
            <a:solidFill>
              <a:schemeClr val="tx1"/>
            </a:solidFill>
          </a:ln>
        </p:spPr>
      </p:pic>
    </p:spTree>
  </p:cSld>
  <p:clrMap bg1="lt1" tx1="dk1" bg2="lt2" tx2="dk2" accent1="accent1" accent2="accent2" accent3="accent3" accent4="accent4" accent5="accent5" accent6="accent6" hlink="hlink" folHlink="folHlink"/>
  <p:sldLayoutIdLst>
    <p:sldLayoutId id="2147483649" r:id="rId1"/>
    <p:sldLayoutId id="2147483661" r:id="rId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uuast logo\"/>
          <p:cNvPicPr>
            <a:picLocks noChangeAspect="1" noChangeArrowheads="1"/>
          </p:cNvPicPr>
          <p:nvPr/>
        </p:nvPicPr>
        <p:blipFill>
          <a:blip r:embed="rId3" cstate="print"/>
          <a:stretch>
            <a:fillRect/>
          </a:stretch>
        </p:blipFill>
        <p:spPr bwMode="auto">
          <a:xfrm>
            <a:off x="4114800" y="1295400"/>
            <a:ext cx="762000" cy="762000"/>
          </a:xfrm>
          <a:prstGeom prst="rect">
            <a:avLst/>
          </a:prstGeom>
          <a:noFill/>
          <a:ln>
            <a:noFill/>
          </a:ln>
        </p:spPr>
      </p:pic>
      <p:pic>
        <p:nvPicPr>
          <p:cNvPr id="1028" name="Picture 4" descr="Image result for department of geology fuuast logo\"/>
          <p:cNvPicPr>
            <a:picLocks noChangeAspect="1" noChangeArrowheads="1"/>
          </p:cNvPicPr>
          <p:nvPr/>
        </p:nvPicPr>
        <p:blipFill>
          <a:blip r:embed="rId4"/>
          <a:stretch>
            <a:fillRect/>
          </a:stretch>
        </p:blipFill>
        <p:spPr bwMode="auto">
          <a:xfrm>
            <a:off x="495299" y="1285874"/>
            <a:ext cx="809625" cy="809625"/>
          </a:xfrm>
          <a:prstGeom prst="rect">
            <a:avLst/>
          </a:prstGeom>
          <a:noFill/>
          <a:ln>
            <a:noFill/>
          </a:ln>
        </p:spPr>
      </p:pic>
      <p:sp>
        <p:nvSpPr>
          <p:cNvPr id="5121" name="Rectangle 1"/>
          <p:cNvSpPr>
            <a:spLocks noChangeArrowheads="1"/>
          </p:cNvSpPr>
          <p:nvPr/>
        </p:nvSpPr>
        <p:spPr bwMode="auto">
          <a:xfrm>
            <a:off x="381000" y="2362200"/>
            <a:ext cx="8153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Economic Potential and Coal Mining Hazards in the </a:t>
            </a:r>
            <a:r>
              <a:rPr kumimoji="0" lang="en-US" sz="4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Lakhra</a:t>
            </a: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Area, </a:t>
            </a:r>
            <a:r>
              <a:rPr kumimoji="0" lang="en-US" sz="4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Sindh</a:t>
            </a: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Pakistan.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3" name="Picture 3" descr="File:Karachi University logo.png"/>
          <p:cNvPicPr>
            <a:picLocks noChangeAspect="1" noChangeArrowheads="1"/>
          </p:cNvPicPr>
          <p:nvPr/>
        </p:nvPicPr>
        <p:blipFill>
          <a:blip r:embed="rId5" cstate="print"/>
          <a:srcRect/>
          <a:stretch>
            <a:fillRect/>
          </a:stretch>
        </p:blipFill>
        <p:spPr bwMode="auto">
          <a:xfrm>
            <a:off x="8305800" y="1295400"/>
            <a:ext cx="674470" cy="838200"/>
          </a:xfrm>
          <a:prstGeom prst="rect">
            <a:avLst/>
          </a:prstGeom>
          <a:noFill/>
        </p:spPr>
      </p:pic>
      <p:sp>
        <p:nvSpPr>
          <p:cNvPr id="5124" name="Rectangle 4"/>
          <p:cNvSpPr>
            <a:spLocks noChangeArrowheads="1"/>
          </p:cNvSpPr>
          <p:nvPr/>
        </p:nvSpPr>
        <p:spPr bwMode="auto">
          <a:xfrm>
            <a:off x="1676400" y="4572000"/>
            <a:ext cx="57912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Seema</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Naz</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Siddiqui</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Department of Geology, FUUAST, Karachi, Pakistan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Sohail</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Anjum</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Department of Geology, FUUAST, Karachi, Pakistan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Viqar</a:t>
            </a:r>
            <a:r>
              <a:rPr lang="en-US" sz="1400" b="1" dirty="0" smtClean="0">
                <a:latin typeface="Times New Roman" pitchFamily="18"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Husain,</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Department of Geology, University of Karachi, Pakistan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8811904" y="6484960"/>
            <a:ext cx="304800" cy="338554"/>
          </a:xfrm>
          <a:prstGeom prst="rect">
            <a:avLst/>
          </a:prstGeom>
          <a:noFill/>
        </p:spPr>
        <p:txBody>
          <a:bodyPr wrap="square" rtlCol="0">
            <a:spAutoFit/>
          </a:bodyPr>
          <a:lstStyle/>
          <a:p>
            <a:r>
              <a:rPr lang="en-US" sz="1600" dirty="0" smtClean="0"/>
              <a:t>1</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Coal Grading of </a:t>
            </a:r>
            <a:r>
              <a:rPr lang="en-US" dirty="0" err="1" smtClean="0"/>
              <a:t>Lakhra</a:t>
            </a:r>
            <a:r>
              <a:rPr lang="en-US" dirty="0" smtClean="0"/>
              <a:t> Field</a:t>
            </a:r>
            <a:endParaRPr lang="en-US" dirty="0"/>
          </a:p>
        </p:txBody>
      </p:sp>
      <p:sp>
        <p:nvSpPr>
          <p:cNvPr id="3" name="Subtitle 2"/>
          <p:cNvSpPr>
            <a:spLocks noGrp="1"/>
          </p:cNvSpPr>
          <p:nvPr>
            <p:ph type="subTitle" idx="1"/>
          </p:nvPr>
        </p:nvSpPr>
        <p:spPr>
          <a:xfrm>
            <a:off x="533400" y="1295400"/>
            <a:ext cx="7924800" cy="4114800"/>
          </a:xfrm>
        </p:spPr>
        <p:txBody>
          <a:bodyPr/>
          <a:lstStyle/>
          <a:p>
            <a:r>
              <a:rPr lang="en-US" sz="2400" dirty="0" smtClean="0"/>
              <a:t>A</a:t>
            </a:r>
            <a:r>
              <a:rPr sz="2400" smtClean="0"/>
              <a:t>verage content:</a:t>
            </a:r>
          </a:p>
          <a:p>
            <a:endParaRPr smtClean="0"/>
          </a:p>
          <a:p>
            <a:pPr marL="1092200">
              <a:lnSpc>
                <a:spcPct val="150000"/>
              </a:lnSpc>
              <a:buClrTx/>
            </a:pPr>
            <a:r>
              <a:rPr sz="2400" smtClean="0"/>
              <a:t>Moisture = 28.9% </a:t>
            </a:r>
          </a:p>
          <a:p>
            <a:pPr marL="1092200">
              <a:lnSpc>
                <a:spcPct val="150000"/>
              </a:lnSpc>
              <a:buClrTx/>
            </a:pPr>
            <a:r>
              <a:rPr sz="2400" smtClean="0"/>
              <a:t>Volatile matter = 28.0%</a:t>
            </a:r>
          </a:p>
          <a:p>
            <a:pPr marL="1092200">
              <a:lnSpc>
                <a:spcPct val="150000"/>
              </a:lnSpc>
              <a:buClrTx/>
            </a:pPr>
            <a:r>
              <a:rPr sz="2400" smtClean="0"/>
              <a:t>Fixed Carbon = 25.2%</a:t>
            </a:r>
          </a:p>
          <a:p>
            <a:pPr marL="1092200">
              <a:lnSpc>
                <a:spcPct val="150000"/>
              </a:lnSpc>
              <a:buClrTx/>
            </a:pPr>
            <a:r>
              <a:rPr sz="2400" smtClean="0"/>
              <a:t>Ash = 18%</a:t>
            </a:r>
          </a:p>
          <a:p>
            <a:pPr marL="1092200">
              <a:lnSpc>
                <a:spcPct val="150000"/>
              </a:lnSpc>
              <a:buClrTx/>
            </a:pPr>
            <a:r>
              <a:rPr sz="2400" smtClean="0"/>
              <a:t>Sulphur = 4.7 to 7.0% </a:t>
            </a:r>
          </a:p>
          <a:p>
            <a:pPr marL="1092200">
              <a:lnSpc>
                <a:spcPct val="150000"/>
              </a:lnSpc>
              <a:buClrTx/>
            </a:pPr>
            <a:r>
              <a:rPr sz="2400" smtClean="0"/>
              <a:t>Calorification Value = 466 to 7552 btu / lb</a:t>
            </a:r>
          </a:p>
          <a:p>
            <a:pPr marL="1092200">
              <a:lnSpc>
                <a:spcPct val="150000"/>
              </a:lnSpc>
              <a:buClrTx/>
            </a:pPr>
            <a:r>
              <a:rPr sz="2400" smtClean="0"/>
              <a:t>Rank Lignite A to Bitimunous C</a:t>
            </a:r>
          </a:p>
          <a:p>
            <a:pPr marL="1092200">
              <a:lnSpc>
                <a:spcPct val="150000"/>
              </a:lnSpc>
              <a:buClrTx/>
            </a:pPr>
            <a:r>
              <a:rPr sz="2400" smtClean="0"/>
              <a:t>Depth = 50 to 450m</a:t>
            </a:r>
          </a:p>
          <a:p>
            <a:pPr>
              <a:buNone/>
            </a:pPr>
            <a:endParaRPr lang="en-US" dirty="0"/>
          </a:p>
        </p:txBody>
      </p:sp>
      <p:sp>
        <p:nvSpPr>
          <p:cNvPr id="4" name="TextBox 3"/>
          <p:cNvSpPr txBox="1"/>
          <p:nvPr/>
        </p:nvSpPr>
        <p:spPr>
          <a:xfrm>
            <a:off x="8686800" y="6484960"/>
            <a:ext cx="429904" cy="246221"/>
          </a:xfrm>
          <a:prstGeom prst="rect">
            <a:avLst/>
          </a:prstGeom>
          <a:noFill/>
        </p:spPr>
        <p:txBody>
          <a:bodyPr wrap="square" lIns="0" tIns="0" rIns="0" bIns="0" rtlCol="0">
            <a:spAutoFit/>
          </a:bodyPr>
          <a:lstStyle/>
          <a:p>
            <a:r>
              <a:rPr lang="en-US" sz="1600" dirty="0" smtClean="0"/>
              <a:t>10</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229600" cy="609600"/>
          </a:xfrm>
        </p:spPr>
        <p:txBody>
          <a:bodyPr/>
          <a:lstStyle/>
          <a:p>
            <a:r>
              <a:rPr lang="en-US" dirty="0" smtClean="0"/>
              <a:t>Mining Hazards (1/2) </a:t>
            </a:r>
            <a:br>
              <a:rPr lang="en-US" dirty="0" smtClean="0"/>
            </a:br>
            <a:endParaRPr lang="en-US" dirty="0"/>
          </a:p>
        </p:txBody>
      </p:sp>
      <p:sp>
        <p:nvSpPr>
          <p:cNvPr id="3" name="Subtitle 2"/>
          <p:cNvSpPr>
            <a:spLocks noGrp="1"/>
          </p:cNvSpPr>
          <p:nvPr>
            <p:ph type="subTitle" idx="1"/>
          </p:nvPr>
        </p:nvSpPr>
        <p:spPr>
          <a:xfrm>
            <a:off x="533400" y="1371600"/>
            <a:ext cx="8382000" cy="4800600"/>
          </a:xfrm>
        </p:spPr>
        <p:txBody>
          <a:bodyPr/>
          <a:lstStyle/>
          <a:p>
            <a:pPr algn="just">
              <a:lnSpc>
                <a:spcPct val="150000"/>
              </a:lnSpc>
            </a:pPr>
            <a:r>
              <a:rPr smtClean="0"/>
              <a:t>Coal Field is neglected by the concerned authorities </a:t>
            </a:r>
          </a:p>
          <a:p>
            <a:pPr algn="just">
              <a:lnSpc>
                <a:spcPct val="150000"/>
              </a:lnSpc>
            </a:pPr>
            <a:r>
              <a:rPr smtClean="0"/>
              <a:t>650sq. </a:t>
            </a:r>
            <a:r>
              <a:rPr lang="en-US" dirty="0" smtClean="0"/>
              <a:t>K</a:t>
            </a:r>
            <a:r>
              <a:rPr smtClean="0"/>
              <a:t>m area is allocated for power generation rest of the area is under sindh Government to provide mining lease</a:t>
            </a:r>
          </a:p>
          <a:p>
            <a:pPr algn="just">
              <a:lnSpc>
                <a:spcPct val="150000"/>
              </a:lnSpc>
            </a:pPr>
            <a:r>
              <a:rPr smtClean="0"/>
              <a:t> No proper rules and regulation are followed before and after providing the lease</a:t>
            </a:r>
          </a:p>
          <a:p>
            <a:pPr algn="just">
              <a:lnSpc>
                <a:spcPct val="150000"/>
              </a:lnSpc>
            </a:pPr>
            <a:r>
              <a:rPr smtClean="0"/>
              <a:t>Primitive mining methods are a great hazard  </a:t>
            </a:r>
          </a:p>
          <a:p>
            <a:pPr algn="just">
              <a:lnSpc>
                <a:spcPct val="150000"/>
              </a:lnSpc>
            </a:pPr>
            <a:r>
              <a:rPr smtClean="0"/>
              <a:t>Lack of awareness of mechanized mining, skill labour and latest scientific knowledge are causing severe damage</a:t>
            </a:r>
          </a:p>
          <a:p>
            <a:pPr algn="just">
              <a:lnSpc>
                <a:spcPct val="150000"/>
              </a:lnSpc>
            </a:pPr>
            <a:r>
              <a:rPr smtClean="0"/>
              <a:t>Without any proper rules and regulation mine owners treat their staff as slaves</a:t>
            </a:r>
          </a:p>
          <a:p>
            <a:pPr algn="just">
              <a:lnSpc>
                <a:spcPct val="150000"/>
              </a:lnSpc>
            </a:pPr>
            <a:r>
              <a:rPr smtClean="0"/>
              <a:t>Basic infra stucture for living is insufficent for miners</a:t>
            </a:r>
          </a:p>
        </p:txBody>
      </p:sp>
      <p:sp>
        <p:nvSpPr>
          <p:cNvPr id="4" name="TextBox 3"/>
          <p:cNvSpPr txBox="1"/>
          <p:nvPr/>
        </p:nvSpPr>
        <p:spPr>
          <a:xfrm>
            <a:off x="8686800" y="6484960"/>
            <a:ext cx="429904" cy="246221"/>
          </a:xfrm>
          <a:prstGeom prst="rect">
            <a:avLst/>
          </a:prstGeom>
          <a:noFill/>
        </p:spPr>
        <p:txBody>
          <a:bodyPr wrap="square" lIns="0" tIns="0" rIns="0" bIns="0" rtlCol="0">
            <a:spAutoFit/>
          </a:bodyPr>
          <a:lstStyle/>
          <a:p>
            <a:r>
              <a:rPr lang="en-US" sz="1600" dirty="0" smtClean="0"/>
              <a:t>11</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229600" cy="609600"/>
          </a:xfrm>
        </p:spPr>
        <p:txBody>
          <a:bodyPr/>
          <a:lstStyle/>
          <a:p>
            <a:r>
              <a:rPr lang="en-US" dirty="0" smtClean="0"/>
              <a:t>Mining Hazards (2/2) </a:t>
            </a:r>
            <a:br>
              <a:rPr lang="en-US" dirty="0" smtClean="0"/>
            </a:br>
            <a:endParaRPr lang="en-US" dirty="0"/>
          </a:p>
        </p:txBody>
      </p:sp>
      <p:sp>
        <p:nvSpPr>
          <p:cNvPr id="3" name="Subtitle 2"/>
          <p:cNvSpPr>
            <a:spLocks noGrp="1"/>
          </p:cNvSpPr>
          <p:nvPr>
            <p:ph type="subTitle" idx="1"/>
          </p:nvPr>
        </p:nvSpPr>
        <p:spPr>
          <a:xfrm>
            <a:off x="533400" y="1371600"/>
            <a:ext cx="8229600" cy="4800600"/>
          </a:xfrm>
        </p:spPr>
        <p:txBody>
          <a:bodyPr/>
          <a:lstStyle/>
          <a:p>
            <a:pPr algn="just">
              <a:lnSpc>
                <a:spcPct val="150000"/>
              </a:lnSpc>
            </a:pPr>
            <a:r>
              <a:rPr dirty="0" smtClean="0"/>
              <a:t>Environmental related awareness can not be seen in the area</a:t>
            </a:r>
          </a:p>
          <a:p>
            <a:pPr algn="just">
              <a:lnSpc>
                <a:spcPct val="150000"/>
              </a:lnSpc>
            </a:pPr>
            <a:r>
              <a:rPr dirty="0" smtClean="0"/>
              <a:t>Medical facilities are only on papers </a:t>
            </a:r>
          </a:p>
          <a:p>
            <a:pPr algn="just">
              <a:lnSpc>
                <a:spcPct val="150000"/>
              </a:lnSpc>
            </a:pPr>
            <a:r>
              <a:rPr dirty="0" smtClean="0"/>
              <a:t>Mine workers are constantly on life threat </a:t>
            </a:r>
          </a:p>
          <a:p>
            <a:pPr algn="just">
              <a:lnSpc>
                <a:spcPct val="150000"/>
              </a:lnSpc>
            </a:pPr>
            <a:r>
              <a:rPr dirty="0" smtClean="0"/>
              <a:t>Roof of mines, </a:t>
            </a:r>
            <a:r>
              <a:rPr smtClean="0"/>
              <a:t>shaft rope, </a:t>
            </a:r>
            <a:r>
              <a:rPr dirty="0" smtClean="0"/>
              <a:t>gas explosion and coal dust explosion like accidents may occur any time</a:t>
            </a:r>
          </a:p>
          <a:p>
            <a:pPr algn="just">
              <a:lnSpc>
                <a:spcPct val="150000"/>
              </a:lnSpc>
            </a:pPr>
            <a:r>
              <a:rPr dirty="0" smtClean="0"/>
              <a:t>Many workers are affected by respiratory and hearing loss problems</a:t>
            </a:r>
          </a:p>
          <a:p>
            <a:pPr algn="just">
              <a:lnSpc>
                <a:spcPct val="150000"/>
              </a:lnSpc>
            </a:pPr>
            <a:r>
              <a:rPr dirty="0" smtClean="0"/>
              <a:t>After completion of mine no precautionary measures are taken for </a:t>
            </a:r>
            <a:r>
              <a:rPr dirty="0" err="1" smtClean="0"/>
              <a:t>rehablitation</a:t>
            </a:r>
            <a:endParaRPr dirty="0" smtClean="0"/>
          </a:p>
          <a:p>
            <a:pPr algn="just">
              <a:lnSpc>
                <a:spcPct val="150000"/>
              </a:lnSpc>
            </a:pPr>
            <a:r>
              <a:rPr dirty="0" smtClean="0"/>
              <a:t>Huge amount of mine waste is thrown in the area </a:t>
            </a:r>
          </a:p>
          <a:p>
            <a:pPr algn="just">
              <a:lnSpc>
                <a:spcPct val="150000"/>
              </a:lnSpc>
            </a:pPr>
            <a:r>
              <a:rPr dirty="0" smtClean="0"/>
              <a:t>Ground water may cause many types of hazards for the mine workers      </a:t>
            </a:r>
          </a:p>
          <a:p>
            <a:pPr algn="just">
              <a:lnSpc>
                <a:spcPct val="150000"/>
              </a:lnSpc>
              <a:buNone/>
            </a:pPr>
            <a:endParaRPr lang="en-US" dirty="0"/>
          </a:p>
        </p:txBody>
      </p:sp>
      <p:sp>
        <p:nvSpPr>
          <p:cNvPr id="4" name="TextBox 3"/>
          <p:cNvSpPr txBox="1"/>
          <p:nvPr/>
        </p:nvSpPr>
        <p:spPr>
          <a:xfrm>
            <a:off x="8686800" y="6484960"/>
            <a:ext cx="429904" cy="246221"/>
          </a:xfrm>
          <a:prstGeom prst="rect">
            <a:avLst/>
          </a:prstGeom>
          <a:noFill/>
        </p:spPr>
        <p:txBody>
          <a:bodyPr wrap="square" lIns="0" tIns="0" rIns="0" bIns="0" rtlCol="0">
            <a:spAutoFit/>
          </a:bodyPr>
          <a:lstStyle/>
          <a:p>
            <a:r>
              <a:rPr lang="en-US" sz="1600" dirty="0" smtClean="0"/>
              <a:t>12</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Glimpses of the Field (1/2)</a:t>
            </a:r>
            <a:endParaRPr lang="en-US" dirty="0"/>
          </a:p>
        </p:txBody>
      </p:sp>
      <p:grpSp>
        <p:nvGrpSpPr>
          <p:cNvPr id="12" name="Group 11"/>
          <p:cNvGrpSpPr/>
          <p:nvPr/>
        </p:nvGrpSpPr>
        <p:grpSpPr>
          <a:xfrm>
            <a:off x="152400" y="1447800"/>
            <a:ext cx="4267200" cy="2400300"/>
            <a:chOff x="304800" y="1447800"/>
            <a:chExt cx="4267200" cy="2400300"/>
          </a:xfrm>
        </p:grpSpPr>
        <p:pic>
          <p:nvPicPr>
            <p:cNvPr id="4" name="Picture 3" descr="C:\Users\BINARY COMPUTERS\Desktop\reworking mam seema\Mam seema pics\20161210_135354.jpg"/>
            <p:cNvPicPr>
              <a:picLocks noChangeAspect="1" noChangeArrowheads="1"/>
            </p:cNvPicPr>
            <p:nvPr/>
          </p:nvPicPr>
          <p:blipFill>
            <a:blip r:embed="rId2" cstate="print"/>
            <a:srcRect/>
            <a:stretch>
              <a:fillRect/>
            </a:stretch>
          </p:blipFill>
          <p:spPr bwMode="auto">
            <a:xfrm>
              <a:off x="304800" y="1447800"/>
              <a:ext cx="4267200" cy="2400300"/>
            </a:xfrm>
            <a:prstGeom prst="rect">
              <a:avLst/>
            </a:prstGeom>
            <a:noFill/>
            <a:ln>
              <a:solidFill>
                <a:schemeClr val="tx1"/>
              </a:solidFill>
            </a:ln>
          </p:spPr>
        </p:pic>
        <p:sp>
          <p:nvSpPr>
            <p:cNvPr id="5" name="Freeform 4"/>
            <p:cNvSpPr/>
            <p:nvPr/>
          </p:nvSpPr>
          <p:spPr>
            <a:xfrm>
              <a:off x="342900" y="2298700"/>
              <a:ext cx="2336800" cy="165100"/>
            </a:xfrm>
            <a:custGeom>
              <a:avLst/>
              <a:gdLst>
                <a:gd name="connsiteX0" fmla="*/ 0 w 2336800"/>
                <a:gd name="connsiteY0" fmla="*/ 0 h 165100"/>
                <a:gd name="connsiteX1" fmla="*/ 774700 w 2336800"/>
                <a:gd name="connsiteY1" fmla="*/ 101600 h 165100"/>
                <a:gd name="connsiteX2" fmla="*/ 1168400 w 2336800"/>
                <a:gd name="connsiteY2" fmla="*/ 139700 h 165100"/>
                <a:gd name="connsiteX3" fmla="*/ 1892300 w 2336800"/>
                <a:gd name="connsiteY3" fmla="*/ 101600 h 165100"/>
                <a:gd name="connsiteX4" fmla="*/ 2336800 w 2336800"/>
                <a:gd name="connsiteY4" fmla="*/ 165100 h 165100"/>
                <a:gd name="connsiteX5" fmla="*/ 2260600 w 2336800"/>
                <a:gd name="connsiteY5" fmla="*/ 1651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6800" h="165100">
                  <a:moveTo>
                    <a:pt x="0" y="0"/>
                  </a:moveTo>
                  <a:lnTo>
                    <a:pt x="774700" y="101600"/>
                  </a:lnTo>
                  <a:lnTo>
                    <a:pt x="1168400" y="139700"/>
                  </a:lnTo>
                  <a:lnTo>
                    <a:pt x="1892300" y="101600"/>
                  </a:lnTo>
                  <a:lnTo>
                    <a:pt x="2336800" y="165100"/>
                  </a:lnTo>
                  <a:lnTo>
                    <a:pt x="2260600" y="16510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ular Callout 5"/>
            <p:cNvSpPr/>
            <p:nvPr/>
          </p:nvSpPr>
          <p:spPr>
            <a:xfrm>
              <a:off x="2895600" y="1524000"/>
              <a:ext cx="1143000" cy="381000"/>
            </a:xfrm>
            <a:prstGeom prst="wedgeRectCallout">
              <a:avLst>
                <a:gd name="adj1" fmla="val -157738"/>
                <a:gd name="adj2" fmla="val 189167"/>
              </a:avLst>
            </a:prstGeom>
            <a:solidFill>
              <a:schemeClr val="bg1">
                <a:lumMod val="8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err="1" smtClean="0">
                  <a:solidFill>
                    <a:schemeClr val="tx1"/>
                  </a:solidFill>
                </a:rPr>
                <a:t>Sonhari</a:t>
              </a:r>
              <a:r>
                <a:rPr lang="en-US" sz="1400" b="1" dirty="0" smtClean="0">
                  <a:solidFill>
                    <a:schemeClr val="tx1"/>
                  </a:solidFill>
                </a:rPr>
                <a:t> / </a:t>
              </a:r>
              <a:r>
                <a:rPr lang="en-US" sz="1400" b="1" dirty="0" err="1" smtClean="0">
                  <a:solidFill>
                    <a:schemeClr val="tx1"/>
                  </a:solidFill>
                </a:rPr>
                <a:t>Laki</a:t>
              </a:r>
              <a:r>
                <a:rPr lang="en-US" sz="1400" b="1" dirty="0" smtClean="0">
                  <a:solidFill>
                    <a:schemeClr val="tx1"/>
                  </a:solidFill>
                </a:rPr>
                <a:t> contact</a:t>
              </a:r>
              <a:endParaRPr lang="en-US" sz="1400" b="1" dirty="0">
                <a:solidFill>
                  <a:schemeClr val="tx1"/>
                </a:solidFill>
              </a:endParaRPr>
            </a:p>
          </p:txBody>
        </p:sp>
      </p:grpSp>
      <p:grpSp>
        <p:nvGrpSpPr>
          <p:cNvPr id="13" name="Group 12"/>
          <p:cNvGrpSpPr/>
          <p:nvPr/>
        </p:nvGrpSpPr>
        <p:grpSpPr>
          <a:xfrm>
            <a:off x="4343400" y="1282700"/>
            <a:ext cx="1609725" cy="2590800"/>
            <a:chOff x="4572000" y="1371600"/>
            <a:chExt cx="1609725" cy="2590800"/>
          </a:xfrm>
        </p:grpSpPr>
        <p:pic>
          <p:nvPicPr>
            <p:cNvPr id="2050" name="Picture 2" descr="C:\Users\BINARY COMPUTERS\Desktop\reworking mam seema\Mam seema pics\20170302_132424.jpg"/>
            <p:cNvPicPr>
              <a:picLocks noChangeAspect="1" noChangeArrowheads="1"/>
            </p:cNvPicPr>
            <p:nvPr/>
          </p:nvPicPr>
          <p:blipFill>
            <a:blip r:embed="rId3" cstate="print"/>
            <a:srcRect/>
            <a:stretch>
              <a:fillRect/>
            </a:stretch>
          </p:blipFill>
          <p:spPr bwMode="auto">
            <a:xfrm>
              <a:off x="4724400" y="1371600"/>
              <a:ext cx="1457325" cy="2590800"/>
            </a:xfrm>
            <a:prstGeom prst="rect">
              <a:avLst/>
            </a:prstGeom>
            <a:noFill/>
            <a:ln>
              <a:solidFill>
                <a:schemeClr val="tx1"/>
              </a:solidFill>
            </a:ln>
          </p:spPr>
        </p:pic>
        <p:sp>
          <p:nvSpPr>
            <p:cNvPr id="8" name="Rectangular Callout 7"/>
            <p:cNvSpPr/>
            <p:nvPr/>
          </p:nvSpPr>
          <p:spPr>
            <a:xfrm>
              <a:off x="4572000" y="1371600"/>
              <a:ext cx="762000" cy="228600"/>
            </a:xfrm>
            <a:prstGeom prst="wedgeRectCallout">
              <a:avLst>
                <a:gd name="adj1" fmla="val 64881"/>
                <a:gd name="adj2" fmla="val 125834"/>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rgbClr val="009900"/>
                  </a:solidFill>
                </a:rPr>
                <a:t>Shaft</a:t>
              </a:r>
              <a:endParaRPr lang="en-US" sz="2000" b="1" dirty="0">
                <a:solidFill>
                  <a:srgbClr val="009900"/>
                </a:solidFill>
              </a:endParaRPr>
            </a:p>
          </p:txBody>
        </p:sp>
      </p:grpSp>
      <p:grpSp>
        <p:nvGrpSpPr>
          <p:cNvPr id="14" name="Group 13"/>
          <p:cNvGrpSpPr/>
          <p:nvPr/>
        </p:nvGrpSpPr>
        <p:grpSpPr>
          <a:xfrm>
            <a:off x="6045200" y="1206500"/>
            <a:ext cx="1500188" cy="2667000"/>
            <a:chOff x="6324600" y="1371600"/>
            <a:chExt cx="1500188" cy="2667000"/>
          </a:xfrm>
        </p:grpSpPr>
        <p:pic>
          <p:nvPicPr>
            <p:cNvPr id="2051" name="Picture 3" descr="C:\Users\BINARY COMPUTERS\Desktop\reworking mam seema\Mam seema pics\20170302_132708.jpg"/>
            <p:cNvPicPr>
              <a:picLocks noChangeAspect="1" noChangeArrowheads="1"/>
            </p:cNvPicPr>
            <p:nvPr/>
          </p:nvPicPr>
          <p:blipFill>
            <a:blip r:embed="rId4" cstate="print"/>
            <a:srcRect/>
            <a:stretch>
              <a:fillRect/>
            </a:stretch>
          </p:blipFill>
          <p:spPr bwMode="auto">
            <a:xfrm>
              <a:off x="6324600" y="1371600"/>
              <a:ext cx="1500188" cy="2667000"/>
            </a:xfrm>
            <a:prstGeom prst="rect">
              <a:avLst/>
            </a:prstGeom>
            <a:noFill/>
            <a:ln>
              <a:solidFill>
                <a:schemeClr val="tx1"/>
              </a:solidFill>
            </a:ln>
          </p:spPr>
        </p:pic>
        <p:sp>
          <p:nvSpPr>
            <p:cNvPr id="10" name="Rectangular Callout 9"/>
            <p:cNvSpPr/>
            <p:nvPr/>
          </p:nvSpPr>
          <p:spPr>
            <a:xfrm>
              <a:off x="6858000" y="3657600"/>
              <a:ext cx="762000" cy="228600"/>
            </a:xfrm>
            <a:prstGeom prst="wedgeRectCallout">
              <a:avLst>
                <a:gd name="adj1" fmla="val -55119"/>
                <a:gd name="adj2" fmla="val -257499"/>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Water </a:t>
              </a:r>
              <a:endParaRPr lang="en-US" sz="1600" b="1" dirty="0">
                <a:solidFill>
                  <a:schemeClr val="tx1"/>
                </a:solidFill>
              </a:endParaRPr>
            </a:p>
          </p:txBody>
        </p:sp>
      </p:grpSp>
      <p:pic>
        <p:nvPicPr>
          <p:cNvPr id="2052" name="Picture 4" descr="C:\Users\BINARY COMPUTERS\Desktop\reworking mam seema\Mam seema pics\20170302_133150.jpg"/>
          <p:cNvPicPr>
            <a:picLocks noChangeAspect="1" noChangeArrowheads="1"/>
          </p:cNvPicPr>
          <p:nvPr/>
        </p:nvPicPr>
        <p:blipFill>
          <a:blip r:embed="rId5" cstate="print"/>
          <a:srcRect/>
          <a:stretch>
            <a:fillRect/>
          </a:stretch>
        </p:blipFill>
        <p:spPr bwMode="auto">
          <a:xfrm>
            <a:off x="7620000" y="1269999"/>
            <a:ext cx="1471613" cy="2616201"/>
          </a:xfrm>
          <a:prstGeom prst="rect">
            <a:avLst/>
          </a:prstGeom>
          <a:noFill/>
          <a:ln>
            <a:solidFill>
              <a:schemeClr val="tx1"/>
            </a:solidFill>
          </a:ln>
        </p:spPr>
      </p:pic>
      <p:sp>
        <p:nvSpPr>
          <p:cNvPr id="15" name="Rectangular Callout 14"/>
          <p:cNvSpPr/>
          <p:nvPr/>
        </p:nvSpPr>
        <p:spPr>
          <a:xfrm>
            <a:off x="8229600" y="1371600"/>
            <a:ext cx="762000" cy="228600"/>
          </a:xfrm>
          <a:prstGeom prst="wedgeRectCallout">
            <a:avLst>
              <a:gd name="adj1" fmla="val -48452"/>
              <a:gd name="adj2" fmla="val 23139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rgbClr val="009900"/>
                </a:solidFill>
              </a:rPr>
              <a:t>Shaft</a:t>
            </a:r>
            <a:endParaRPr lang="en-US" sz="2000" b="1" dirty="0">
              <a:solidFill>
                <a:srgbClr val="009900"/>
              </a:solidFill>
            </a:endParaRPr>
          </a:p>
        </p:txBody>
      </p:sp>
      <p:pic>
        <p:nvPicPr>
          <p:cNvPr id="2053" name="Picture 5" descr="C:\Users\BINARY COMPUTERS\Desktop\reworking mam seema\Mam seema pics\20170302_133409.jpg"/>
          <p:cNvPicPr>
            <a:picLocks noChangeAspect="1" noChangeArrowheads="1"/>
          </p:cNvPicPr>
          <p:nvPr/>
        </p:nvPicPr>
        <p:blipFill>
          <a:blip r:embed="rId6" cstate="print"/>
          <a:srcRect/>
          <a:stretch>
            <a:fillRect/>
          </a:stretch>
        </p:blipFill>
        <p:spPr bwMode="auto">
          <a:xfrm>
            <a:off x="3114575" y="3895825"/>
            <a:ext cx="3276600" cy="1843088"/>
          </a:xfrm>
          <a:prstGeom prst="rect">
            <a:avLst/>
          </a:prstGeom>
          <a:noFill/>
          <a:ln>
            <a:solidFill>
              <a:schemeClr val="tx1"/>
            </a:solidFill>
          </a:ln>
        </p:spPr>
      </p:pic>
      <p:sp>
        <p:nvSpPr>
          <p:cNvPr id="16" name="Rectangular Callout 15"/>
          <p:cNvSpPr/>
          <p:nvPr/>
        </p:nvSpPr>
        <p:spPr>
          <a:xfrm>
            <a:off x="8001000" y="3505200"/>
            <a:ext cx="762000" cy="228600"/>
          </a:xfrm>
          <a:prstGeom prst="wedgeRectCallout">
            <a:avLst>
              <a:gd name="adj1" fmla="val -28452"/>
              <a:gd name="adj2" fmla="val -26861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009900"/>
                </a:solidFill>
              </a:rPr>
              <a:t>Miners</a:t>
            </a:r>
            <a:endParaRPr lang="en-US" b="1" dirty="0">
              <a:solidFill>
                <a:srgbClr val="009900"/>
              </a:solidFill>
            </a:endParaRPr>
          </a:p>
        </p:txBody>
      </p:sp>
      <p:sp>
        <p:nvSpPr>
          <p:cNvPr id="17" name="Rectangular Callout 16"/>
          <p:cNvSpPr/>
          <p:nvPr/>
        </p:nvSpPr>
        <p:spPr>
          <a:xfrm>
            <a:off x="5552975" y="5053113"/>
            <a:ext cx="762000" cy="228600"/>
          </a:xfrm>
          <a:prstGeom prst="wedgeRectCallout">
            <a:avLst>
              <a:gd name="adj1" fmla="val -144119"/>
              <a:gd name="adj2" fmla="val -430833"/>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rgbClr val="FF0000"/>
                </a:solidFill>
              </a:rPr>
              <a:t>Air pipes</a:t>
            </a:r>
            <a:endParaRPr lang="en-US" sz="1600" b="1" dirty="0">
              <a:solidFill>
                <a:srgbClr val="FF0000"/>
              </a:solidFill>
            </a:endParaRPr>
          </a:p>
        </p:txBody>
      </p:sp>
      <p:pic>
        <p:nvPicPr>
          <p:cNvPr id="3" name="Picture 2" descr="C:\Users\BINARY COMPUTERS\Desktop\reworking mam seema\Mam seema pics\20170302_133206.jpg"/>
          <p:cNvPicPr>
            <a:picLocks noChangeAspect="1" noChangeArrowheads="1"/>
          </p:cNvPicPr>
          <p:nvPr/>
        </p:nvPicPr>
        <p:blipFill>
          <a:blip r:embed="rId7" cstate="print"/>
          <a:srcRect/>
          <a:stretch>
            <a:fillRect/>
          </a:stretch>
        </p:blipFill>
        <p:spPr bwMode="auto">
          <a:xfrm>
            <a:off x="152400" y="3962400"/>
            <a:ext cx="1395413" cy="2480734"/>
          </a:xfrm>
          <a:prstGeom prst="rect">
            <a:avLst/>
          </a:prstGeom>
          <a:noFill/>
          <a:ln>
            <a:solidFill>
              <a:schemeClr val="tx1"/>
            </a:solidFill>
          </a:ln>
        </p:spPr>
      </p:pic>
      <p:pic>
        <p:nvPicPr>
          <p:cNvPr id="1026" name="Picture 2" descr="C:\Users\BINARY COMPUTERS\Desktop\reworking mam seema\Mam seema pics\20170302_133422.jpg"/>
          <p:cNvPicPr>
            <a:picLocks noChangeAspect="1" noChangeArrowheads="1"/>
          </p:cNvPicPr>
          <p:nvPr/>
        </p:nvPicPr>
        <p:blipFill>
          <a:blip r:embed="rId8" cstate="print"/>
          <a:srcRect/>
          <a:stretch>
            <a:fillRect/>
          </a:stretch>
        </p:blipFill>
        <p:spPr bwMode="auto">
          <a:xfrm>
            <a:off x="1652587" y="3886200"/>
            <a:ext cx="1395413" cy="2480735"/>
          </a:xfrm>
          <a:prstGeom prst="rect">
            <a:avLst/>
          </a:prstGeom>
          <a:noFill/>
          <a:ln>
            <a:solidFill>
              <a:schemeClr val="tx1"/>
            </a:solidFill>
          </a:ln>
        </p:spPr>
      </p:pic>
      <p:sp>
        <p:nvSpPr>
          <p:cNvPr id="19" name="Rectangular Callout 18"/>
          <p:cNvSpPr/>
          <p:nvPr/>
        </p:nvSpPr>
        <p:spPr>
          <a:xfrm>
            <a:off x="2590800" y="6096000"/>
            <a:ext cx="762000" cy="228600"/>
          </a:xfrm>
          <a:prstGeom prst="wedgeRectCallout">
            <a:avLst>
              <a:gd name="adj1" fmla="val -92632"/>
              <a:gd name="adj2" fmla="val -386447"/>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rgbClr val="FF0000"/>
                </a:solidFill>
              </a:rPr>
              <a:t>Air pipes</a:t>
            </a:r>
            <a:endParaRPr lang="en-US" sz="1600" b="1" dirty="0">
              <a:solidFill>
                <a:srgbClr val="FF0000"/>
              </a:solidFill>
            </a:endParaRPr>
          </a:p>
        </p:txBody>
      </p:sp>
      <p:sp>
        <p:nvSpPr>
          <p:cNvPr id="21" name="Rectangular Callout 20"/>
          <p:cNvSpPr/>
          <p:nvPr/>
        </p:nvSpPr>
        <p:spPr>
          <a:xfrm>
            <a:off x="609600" y="6019800"/>
            <a:ext cx="762000" cy="228600"/>
          </a:xfrm>
          <a:prstGeom prst="wedgeRectCallout">
            <a:avLst>
              <a:gd name="adj1" fmla="val -4241"/>
              <a:gd name="adj2" fmla="val -593873"/>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rgbClr val="009900"/>
                </a:solidFill>
              </a:rPr>
              <a:t>Shaft</a:t>
            </a:r>
            <a:endParaRPr lang="en-US" sz="2000" b="1" dirty="0">
              <a:solidFill>
                <a:srgbClr val="009900"/>
              </a:solidFill>
            </a:endParaRPr>
          </a:p>
        </p:txBody>
      </p:sp>
      <p:pic>
        <p:nvPicPr>
          <p:cNvPr id="1027" name="Picture 3" descr="C:\Users\BINARY COMPUTERS\Desktop\reworking mam seema\Mam seema pics\20170302_133349.jpg"/>
          <p:cNvPicPr>
            <a:picLocks noChangeAspect="1" noChangeArrowheads="1"/>
          </p:cNvPicPr>
          <p:nvPr/>
        </p:nvPicPr>
        <p:blipFill>
          <a:blip r:embed="rId9" cstate="print"/>
          <a:srcRect/>
          <a:stretch>
            <a:fillRect/>
          </a:stretch>
        </p:blipFill>
        <p:spPr bwMode="auto">
          <a:xfrm>
            <a:off x="6453187" y="3920066"/>
            <a:ext cx="1395413" cy="2480734"/>
          </a:xfrm>
          <a:prstGeom prst="rect">
            <a:avLst/>
          </a:prstGeom>
          <a:noFill/>
          <a:ln>
            <a:solidFill>
              <a:schemeClr val="tx1"/>
            </a:solidFill>
          </a:ln>
        </p:spPr>
      </p:pic>
      <p:sp>
        <p:nvSpPr>
          <p:cNvPr id="23" name="Rectangular Callout 22"/>
          <p:cNvSpPr/>
          <p:nvPr/>
        </p:nvSpPr>
        <p:spPr>
          <a:xfrm>
            <a:off x="7010400" y="4191000"/>
            <a:ext cx="762000" cy="228600"/>
          </a:xfrm>
          <a:prstGeom prst="wedgeRectCallout">
            <a:avLst>
              <a:gd name="adj1" fmla="val 38381"/>
              <a:gd name="adj2" fmla="val 380278"/>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Coal</a:t>
            </a:r>
            <a:endParaRPr lang="en-US" sz="1600" b="1" dirty="0">
              <a:solidFill>
                <a:schemeClr val="tx1"/>
              </a:solidFill>
            </a:endParaRPr>
          </a:p>
        </p:txBody>
      </p:sp>
      <p:pic>
        <p:nvPicPr>
          <p:cNvPr id="1028" name="Picture 4" descr="C:\Users\BINARY COMPUTERS\Desktop\reworking mam seema\Mam seema pics\20170302_133518.jpg"/>
          <p:cNvPicPr>
            <a:picLocks noChangeAspect="1" noChangeArrowheads="1"/>
          </p:cNvPicPr>
          <p:nvPr/>
        </p:nvPicPr>
        <p:blipFill>
          <a:blip r:embed="rId10" cstate="print"/>
          <a:srcRect/>
          <a:stretch>
            <a:fillRect/>
          </a:stretch>
        </p:blipFill>
        <p:spPr bwMode="auto">
          <a:xfrm>
            <a:off x="7896225" y="4004733"/>
            <a:ext cx="1219200" cy="2167467"/>
          </a:xfrm>
          <a:prstGeom prst="rect">
            <a:avLst/>
          </a:prstGeom>
          <a:noFill/>
          <a:ln>
            <a:solidFill>
              <a:schemeClr val="tx1"/>
            </a:solidFill>
          </a:ln>
        </p:spPr>
      </p:pic>
      <p:sp>
        <p:nvSpPr>
          <p:cNvPr id="25" name="Rectangular Callout 24"/>
          <p:cNvSpPr/>
          <p:nvPr/>
        </p:nvSpPr>
        <p:spPr>
          <a:xfrm>
            <a:off x="8229600" y="4267200"/>
            <a:ext cx="762000" cy="228600"/>
          </a:xfrm>
          <a:prstGeom prst="wedgeRectCallout">
            <a:avLst>
              <a:gd name="adj1" fmla="val 38381"/>
              <a:gd name="adj2" fmla="val 380278"/>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Coal</a:t>
            </a:r>
            <a:endParaRPr lang="en-US" sz="1600" b="1" dirty="0">
              <a:solidFill>
                <a:schemeClr val="tx1"/>
              </a:solidFill>
            </a:endParaRPr>
          </a:p>
        </p:txBody>
      </p:sp>
      <p:sp>
        <p:nvSpPr>
          <p:cNvPr id="26" name="TextBox 25"/>
          <p:cNvSpPr txBox="1"/>
          <p:nvPr/>
        </p:nvSpPr>
        <p:spPr>
          <a:xfrm>
            <a:off x="8686800" y="6484960"/>
            <a:ext cx="429904" cy="246221"/>
          </a:xfrm>
          <a:prstGeom prst="rect">
            <a:avLst/>
          </a:prstGeom>
          <a:noFill/>
        </p:spPr>
        <p:txBody>
          <a:bodyPr wrap="square" lIns="0" tIns="0" rIns="0" bIns="0" rtlCol="0">
            <a:spAutoFit/>
          </a:bodyPr>
          <a:lstStyle/>
          <a:p>
            <a:r>
              <a:rPr lang="en-US" sz="1600" dirty="0" smtClean="0"/>
              <a:t>13</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Glimpses of the Field (2/2)</a:t>
            </a:r>
            <a:endParaRPr lang="en-US" dirty="0"/>
          </a:p>
        </p:txBody>
      </p:sp>
      <p:pic>
        <p:nvPicPr>
          <p:cNvPr id="2050" name="Picture 2" descr="C:\Users\BINARY COMPUTERS\Desktop\reworking mam seema\Mam seema pics\20170302_135630.jpg"/>
          <p:cNvPicPr>
            <a:picLocks noChangeAspect="1" noChangeArrowheads="1"/>
          </p:cNvPicPr>
          <p:nvPr/>
        </p:nvPicPr>
        <p:blipFill>
          <a:blip r:embed="rId2" cstate="print"/>
          <a:srcRect/>
          <a:stretch>
            <a:fillRect/>
          </a:stretch>
        </p:blipFill>
        <p:spPr bwMode="auto">
          <a:xfrm>
            <a:off x="304800" y="1219200"/>
            <a:ext cx="2895600" cy="5147733"/>
          </a:xfrm>
          <a:prstGeom prst="rect">
            <a:avLst/>
          </a:prstGeom>
          <a:noFill/>
          <a:ln>
            <a:solidFill>
              <a:schemeClr val="tx1"/>
            </a:solidFill>
          </a:ln>
        </p:spPr>
      </p:pic>
      <p:sp>
        <p:nvSpPr>
          <p:cNvPr id="4" name="TextBox 3"/>
          <p:cNvSpPr txBox="1"/>
          <p:nvPr/>
        </p:nvSpPr>
        <p:spPr>
          <a:xfrm>
            <a:off x="304799" y="1219200"/>
            <a:ext cx="2905125" cy="523220"/>
          </a:xfrm>
          <a:prstGeom prst="rect">
            <a:avLst/>
          </a:prstGeom>
          <a:solidFill>
            <a:schemeClr val="bg1">
              <a:lumMod val="85000"/>
            </a:schemeClr>
          </a:solidFill>
        </p:spPr>
        <p:txBody>
          <a:bodyPr wrap="square" rtlCol="0">
            <a:spAutoFit/>
          </a:bodyPr>
          <a:lstStyle/>
          <a:p>
            <a:pPr algn="ctr"/>
            <a:r>
              <a:rPr lang="en-US" sz="1400" dirty="0" smtClean="0"/>
              <a:t>Equipments laid Improperly on the ground</a:t>
            </a:r>
            <a:endParaRPr lang="en-US" sz="1400" dirty="0"/>
          </a:p>
        </p:txBody>
      </p:sp>
      <p:pic>
        <p:nvPicPr>
          <p:cNvPr id="2051" name="Picture 3" descr="C:\Users\BINARY COMPUTERS\Desktop\reworking mam seema\Mam seema pics\20170302_135720.jpg"/>
          <p:cNvPicPr>
            <a:picLocks noChangeAspect="1" noChangeArrowheads="1"/>
          </p:cNvPicPr>
          <p:nvPr/>
        </p:nvPicPr>
        <p:blipFill>
          <a:blip r:embed="rId3" cstate="print"/>
          <a:srcRect/>
          <a:stretch>
            <a:fillRect/>
          </a:stretch>
        </p:blipFill>
        <p:spPr bwMode="auto">
          <a:xfrm>
            <a:off x="3352800" y="1219200"/>
            <a:ext cx="2895600" cy="5147733"/>
          </a:xfrm>
          <a:prstGeom prst="rect">
            <a:avLst/>
          </a:prstGeom>
          <a:noFill/>
          <a:ln>
            <a:solidFill>
              <a:schemeClr val="tx1"/>
            </a:solidFill>
          </a:ln>
        </p:spPr>
      </p:pic>
      <p:sp>
        <p:nvSpPr>
          <p:cNvPr id="6" name="TextBox 5"/>
          <p:cNvSpPr txBox="1"/>
          <p:nvPr/>
        </p:nvSpPr>
        <p:spPr>
          <a:xfrm>
            <a:off x="3581400" y="2209800"/>
            <a:ext cx="2438400" cy="307777"/>
          </a:xfrm>
          <a:prstGeom prst="rect">
            <a:avLst/>
          </a:prstGeom>
          <a:solidFill>
            <a:schemeClr val="accent2">
              <a:lumMod val="40000"/>
              <a:lumOff val="60000"/>
            </a:schemeClr>
          </a:solidFill>
        </p:spPr>
        <p:txBody>
          <a:bodyPr wrap="square" rtlCol="0">
            <a:spAutoFit/>
          </a:bodyPr>
          <a:lstStyle/>
          <a:p>
            <a:pPr algn="ctr"/>
            <a:r>
              <a:rPr lang="en-US" sz="1400" dirty="0" smtClean="0"/>
              <a:t>Mine Entrance</a:t>
            </a:r>
            <a:endParaRPr lang="en-US" sz="1400" dirty="0"/>
          </a:p>
        </p:txBody>
      </p:sp>
      <p:pic>
        <p:nvPicPr>
          <p:cNvPr id="2052" name="Picture 4" descr="C:\Users\BINARY COMPUTERS\Desktop\reworking mam seema\Mam seema pics\20170302_135802.jpg"/>
          <p:cNvPicPr>
            <a:picLocks noChangeAspect="1" noChangeArrowheads="1"/>
          </p:cNvPicPr>
          <p:nvPr/>
        </p:nvPicPr>
        <p:blipFill>
          <a:blip r:embed="rId4" cstate="print"/>
          <a:srcRect/>
          <a:stretch>
            <a:fillRect/>
          </a:stretch>
        </p:blipFill>
        <p:spPr bwMode="auto">
          <a:xfrm>
            <a:off x="7239000" y="1295400"/>
            <a:ext cx="1752600" cy="3115734"/>
          </a:xfrm>
          <a:prstGeom prst="rect">
            <a:avLst/>
          </a:prstGeom>
          <a:noFill/>
          <a:ln>
            <a:solidFill>
              <a:schemeClr val="tx1"/>
            </a:solidFill>
          </a:ln>
        </p:spPr>
      </p:pic>
      <p:pic>
        <p:nvPicPr>
          <p:cNvPr id="2053" name="Picture 5" descr="C:\Users\BINARY COMPUTERS\Desktop\reworking mam seema\Mam seema pics\20170302_135813.jpg"/>
          <p:cNvPicPr>
            <a:picLocks noChangeAspect="1" noChangeArrowheads="1"/>
          </p:cNvPicPr>
          <p:nvPr/>
        </p:nvPicPr>
        <p:blipFill>
          <a:blip r:embed="rId5" cstate="print"/>
          <a:srcRect/>
          <a:stretch>
            <a:fillRect/>
          </a:stretch>
        </p:blipFill>
        <p:spPr bwMode="auto">
          <a:xfrm>
            <a:off x="5791200" y="3733800"/>
            <a:ext cx="1757363" cy="3124200"/>
          </a:xfrm>
          <a:prstGeom prst="rect">
            <a:avLst/>
          </a:prstGeom>
          <a:noFill/>
          <a:ln>
            <a:solidFill>
              <a:schemeClr val="tx1"/>
            </a:solidFill>
          </a:ln>
        </p:spPr>
      </p:pic>
      <p:sp>
        <p:nvSpPr>
          <p:cNvPr id="9" name="TextBox 8"/>
          <p:cNvSpPr txBox="1"/>
          <p:nvPr/>
        </p:nvSpPr>
        <p:spPr>
          <a:xfrm rot="1610175">
            <a:off x="6345911" y="3656368"/>
            <a:ext cx="2438400" cy="338554"/>
          </a:xfrm>
          <a:prstGeom prst="rect">
            <a:avLst/>
          </a:prstGeom>
          <a:solidFill>
            <a:schemeClr val="bg2">
              <a:lumMod val="75000"/>
            </a:schemeClr>
          </a:solidFill>
        </p:spPr>
        <p:txBody>
          <a:bodyPr wrap="square" rtlCol="0">
            <a:spAutoFit/>
          </a:bodyPr>
          <a:lstStyle/>
          <a:p>
            <a:pPr algn="ctr"/>
            <a:r>
              <a:rPr lang="en-US" sz="1600" b="1" dirty="0" smtClean="0">
                <a:solidFill>
                  <a:srgbClr val="FF0000"/>
                </a:solidFill>
              </a:rPr>
              <a:t>Unsafe Machinery</a:t>
            </a:r>
            <a:endParaRPr lang="en-US" sz="1600" b="1" dirty="0">
              <a:solidFill>
                <a:srgbClr val="FF0000"/>
              </a:solidFill>
            </a:endParaRPr>
          </a:p>
        </p:txBody>
      </p:sp>
      <p:sp>
        <p:nvSpPr>
          <p:cNvPr id="10" name="TextBox 9"/>
          <p:cNvSpPr txBox="1"/>
          <p:nvPr/>
        </p:nvSpPr>
        <p:spPr>
          <a:xfrm>
            <a:off x="8686800" y="6484960"/>
            <a:ext cx="429904" cy="246221"/>
          </a:xfrm>
          <a:prstGeom prst="rect">
            <a:avLst/>
          </a:prstGeom>
          <a:noFill/>
        </p:spPr>
        <p:txBody>
          <a:bodyPr wrap="square" lIns="0" tIns="0" rIns="0" bIns="0" rtlCol="0">
            <a:spAutoFit/>
          </a:bodyPr>
          <a:lstStyle/>
          <a:p>
            <a:r>
              <a:rPr lang="en-US" sz="1600" dirty="0" smtClean="0"/>
              <a:t>14</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458200" cy="609600"/>
          </a:xfrm>
        </p:spPr>
        <p:txBody>
          <a:bodyPr/>
          <a:lstStyle/>
          <a:p>
            <a:r>
              <a:rPr lang="en-US" dirty="0" smtClean="0"/>
              <a:t>Economic Potential</a:t>
            </a:r>
            <a:br>
              <a:rPr lang="en-US" dirty="0" smtClean="0"/>
            </a:br>
            <a:endParaRPr lang="en-US" dirty="0"/>
          </a:p>
        </p:txBody>
      </p:sp>
      <p:sp>
        <p:nvSpPr>
          <p:cNvPr id="3" name="Subtitle 2"/>
          <p:cNvSpPr>
            <a:spLocks noGrp="1"/>
          </p:cNvSpPr>
          <p:nvPr>
            <p:ph type="subTitle" idx="1"/>
          </p:nvPr>
        </p:nvSpPr>
        <p:spPr>
          <a:xfrm>
            <a:off x="533400" y="1219200"/>
            <a:ext cx="8382000" cy="4572000"/>
          </a:xfrm>
        </p:spPr>
        <p:txBody>
          <a:bodyPr/>
          <a:lstStyle/>
          <a:p>
            <a:pPr algn="just">
              <a:lnSpc>
                <a:spcPct val="150000"/>
              </a:lnSpc>
            </a:pPr>
            <a:r>
              <a:rPr lang="en-US" sz="2200" dirty="0" smtClean="0"/>
              <a:t>O</a:t>
            </a:r>
            <a:r>
              <a:rPr sz="2200" dirty="0" smtClean="0"/>
              <a:t>ne of the largest and ignored fields of Asia with easy </a:t>
            </a:r>
            <a:r>
              <a:rPr sz="2200" dirty="0" err="1" smtClean="0"/>
              <a:t>accesibility</a:t>
            </a:r>
            <a:endParaRPr sz="2200" dirty="0" smtClean="0"/>
          </a:p>
          <a:p>
            <a:pPr algn="just">
              <a:lnSpc>
                <a:spcPct val="150000"/>
              </a:lnSpc>
            </a:pPr>
            <a:r>
              <a:rPr sz="2200" dirty="0" smtClean="0"/>
              <a:t>Reserves estimated near about 1328 million </a:t>
            </a:r>
            <a:r>
              <a:rPr sz="2200" dirty="0" err="1" smtClean="0"/>
              <a:t>tonnes</a:t>
            </a:r>
            <a:r>
              <a:rPr sz="2200" dirty="0" smtClean="0"/>
              <a:t>, only 244 million </a:t>
            </a:r>
            <a:r>
              <a:rPr sz="2200" dirty="0" err="1" smtClean="0"/>
              <a:t>tonnes</a:t>
            </a:r>
            <a:r>
              <a:rPr sz="2200" dirty="0" smtClean="0"/>
              <a:t> is measured and mined with the </a:t>
            </a:r>
            <a:r>
              <a:rPr sz="2200" dirty="0" smtClean="0"/>
              <a:t>latest </a:t>
            </a:r>
            <a:r>
              <a:rPr sz="2200" dirty="0" smtClean="0"/>
              <a:t>techniques</a:t>
            </a:r>
          </a:p>
          <a:p>
            <a:pPr algn="just">
              <a:lnSpc>
                <a:spcPct val="150000"/>
              </a:lnSpc>
            </a:pPr>
            <a:r>
              <a:rPr lang="en-US" sz="2200" dirty="0" smtClean="0"/>
              <a:t>8000 </a:t>
            </a:r>
            <a:r>
              <a:rPr lang="en-US" sz="2200" dirty="0" err="1" smtClean="0"/>
              <a:t>tonnes</a:t>
            </a:r>
            <a:r>
              <a:rPr lang="en-US" sz="2200" dirty="0" smtClean="0"/>
              <a:t> </a:t>
            </a:r>
            <a:r>
              <a:rPr sz="2200" dirty="0" smtClean="0"/>
              <a:t>of coal, </a:t>
            </a:r>
            <a:r>
              <a:rPr lang="en-US" sz="2200" dirty="0" smtClean="0"/>
              <a:t>per day, is mined from the field while </a:t>
            </a:r>
            <a:r>
              <a:rPr sz="2200" dirty="0" smtClean="0"/>
              <a:t>a</a:t>
            </a:r>
            <a:r>
              <a:rPr lang="en-US" sz="2200" dirty="0" smtClean="0"/>
              <a:t>n</a:t>
            </a:r>
            <a:r>
              <a:rPr sz="2200" dirty="0" smtClean="0"/>
              <a:t>nual coal extraction is about 3 million </a:t>
            </a:r>
            <a:r>
              <a:rPr sz="2200" dirty="0" err="1" smtClean="0"/>
              <a:t>tonnes</a:t>
            </a:r>
            <a:r>
              <a:rPr sz="2200" dirty="0" smtClean="0"/>
              <a:t> whereas the requirement of the country is 9 million </a:t>
            </a:r>
            <a:r>
              <a:rPr sz="2200" dirty="0" err="1" smtClean="0"/>
              <a:t>tonnes</a:t>
            </a:r>
            <a:endParaRPr sz="2200" dirty="0" smtClean="0"/>
          </a:p>
          <a:p>
            <a:pPr algn="just">
              <a:lnSpc>
                <a:spcPct val="150000"/>
              </a:lnSpc>
            </a:pPr>
            <a:r>
              <a:rPr sz="2200" dirty="0" smtClean="0"/>
              <a:t>50 mining companies are engaged in the extraction of coal from the field</a:t>
            </a:r>
          </a:p>
          <a:p>
            <a:pPr algn="just">
              <a:lnSpc>
                <a:spcPct val="150000"/>
              </a:lnSpc>
            </a:pPr>
            <a:r>
              <a:rPr lang="en-US" sz="2200" dirty="0" smtClean="0"/>
              <a:t>S</a:t>
            </a:r>
            <a:r>
              <a:rPr sz="2200" dirty="0" smtClean="0"/>
              <a:t>ome local </a:t>
            </a:r>
            <a:r>
              <a:rPr sz="2200" dirty="0" smtClean="0"/>
              <a:t>brick </a:t>
            </a:r>
            <a:r>
              <a:rPr sz="2200" dirty="0" err="1" smtClean="0"/>
              <a:t>klins</a:t>
            </a:r>
            <a:r>
              <a:rPr sz="2200" dirty="0" smtClean="0"/>
              <a:t> and some cement factories are purchasing the coal at </a:t>
            </a:r>
            <a:r>
              <a:rPr sz="2200" dirty="0" err="1" smtClean="0"/>
              <a:t>Rs</a:t>
            </a:r>
            <a:r>
              <a:rPr sz="2200" dirty="0" smtClean="0"/>
              <a:t> 4000-5000 per </a:t>
            </a:r>
            <a:r>
              <a:rPr sz="2200" dirty="0" err="1" smtClean="0"/>
              <a:t>tonne</a:t>
            </a:r>
            <a:endParaRPr sz="2200" dirty="0" smtClean="0"/>
          </a:p>
          <a:p>
            <a:pPr algn="just">
              <a:lnSpc>
                <a:spcPct val="150000"/>
              </a:lnSpc>
            </a:pPr>
            <a:endParaRPr lang="en-US" sz="2200" dirty="0"/>
          </a:p>
        </p:txBody>
      </p:sp>
      <p:sp>
        <p:nvSpPr>
          <p:cNvPr id="4" name="TextBox 3"/>
          <p:cNvSpPr txBox="1"/>
          <p:nvPr/>
        </p:nvSpPr>
        <p:spPr>
          <a:xfrm>
            <a:off x="8686800" y="6484960"/>
            <a:ext cx="429904" cy="246221"/>
          </a:xfrm>
          <a:prstGeom prst="rect">
            <a:avLst/>
          </a:prstGeom>
          <a:noFill/>
        </p:spPr>
        <p:txBody>
          <a:bodyPr wrap="square" lIns="0" tIns="0" rIns="0" bIns="0" rtlCol="0">
            <a:spAutoFit/>
          </a:bodyPr>
          <a:lstStyle/>
          <a:p>
            <a:r>
              <a:rPr lang="en-US" sz="1600" dirty="0" smtClean="0"/>
              <a:t>15</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Thermal Power Generation</a:t>
            </a:r>
            <a:endParaRPr lang="en-US" dirty="0"/>
          </a:p>
        </p:txBody>
      </p:sp>
      <p:sp>
        <p:nvSpPr>
          <p:cNvPr id="3" name="Subtitle 2"/>
          <p:cNvSpPr>
            <a:spLocks noGrp="1"/>
          </p:cNvSpPr>
          <p:nvPr>
            <p:ph type="subTitle" idx="1"/>
          </p:nvPr>
        </p:nvSpPr>
        <p:spPr>
          <a:xfrm>
            <a:off x="533400" y="1295400"/>
            <a:ext cx="8458200" cy="4114800"/>
          </a:xfrm>
        </p:spPr>
        <p:txBody>
          <a:bodyPr/>
          <a:lstStyle/>
          <a:p>
            <a:pPr algn="just">
              <a:lnSpc>
                <a:spcPct val="150000"/>
              </a:lnSpc>
            </a:pPr>
            <a:r>
              <a:rPr smtClean="0"/>
              <a:t>Lignitic coal of the field is most appropriate for thermal power generation commercially</a:t>
            </a:r>
          </a:p>
          <a:p>
            <a:pPr algn="just">
              <a:lnSpc>
                <a:spcPct val="150000"/>
              </a:lnSpc>
            </a:pPr>
            <a:r>
              <a:rPr lang="en-US" dirty="0" smtClean="0"/>
              <a:t>One power generation plant producing150MW was installed near the field in the 60’s</a:t>
            </a:r>
          </a:p>
          <a:p>
            <a:pPr algn="just">
              <a:lnSpc>
                <a:spcPct val="150000"/>
              </a:lnSpc>
            </a:pPr>
            <a:r>
              <a:rPr lang="en-US" dirty="0" smtClean="0"/>
              <a:t>P</a:t>
            </a:r>
            <a:r>
              <a:rPr smtClean="0"/>
              <a:t>lant currently operates to produce only 20MW due to lack of interest from the authorities as the plant top's the list for privitization</a:t>
            </a:r>
          </a:p>
          <a:p>
            <a:pPr algn="just">
              <a:lnSpc>
                <a:spcPct val="150000"/>
              </a:lnSpc>
            </a:pPr>
            <a:r>
              <a:rPr lang="en-US" dirty="0" smtClean="0"/>
              <a:t>M</a:t>
            </a:r>
            <a:r>
              <a:rPr smtClean="0"/>
              <a:t>any plans were not executed from 1990 to 2017 that were once under consideration for power generation from public and private sectors</a:t>
            </a:r>
          </a:p>
          <a:p>
            <a:pPr algn="just">
              <a:lnSpc>
                <a:spcPct val="150000"/>
              </a:lnSpc>
            </a:pPr>
            <a:r>
              <a:rPr lang="en-US" dirty="0" smtClean="0"/>
              <a:t>U</a:t>
            </a:r>
            <a:r>
              <a:rPr smtClean="0"/>
              <a:t>se of Lakhra coal for thermal power generation will be more value added and profit oriented for the mine owners and it will also save the huge transporation cost by trucks to different parts of the country</a:t>
            </a:r>
          </a:p>
        </p:txBody>
      </p:sp>
      <p:sp>
        <p:nvSpPr>
          <p:cNvPr id="4" name="TextBox 3"/>
          <p:cNvSpPr txBox="1"/>
          <p:nvPr/>
        </p:nvSpPr>
        <p:spPr>
          <a:xfrm>
            <a:off x="8686800" y="6484960"/>
            <a:ext cx="429904" cy="246221"/>
          </a:xfrm>
          <a:prstGeom prst="rect">
            <a:avLst/>
          </a:prstGeom>
          <a:noFill/>
        </p:spPr>
        <p:txBody>
          <a:bodyPr wrap="square" lIns="0" tIns="0" rIns="0" bIns="0" rtlCol="0">
            <a:spAutoFit/>
          </a:bodyPr>
          <a:lstStyle/>
          <a:p>
            <a:r>
              <a:rPr lang="en-US" sz="1600" dirty="0" smtClean="0"/>
              <a:t>16</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457200"/>
            <a:ext cx="8610601" cy="609600"/>
          </a:xfrm>
        </p:spPr>
        <p:txBody>
          <a:bodyPr/>
          <a:lstStyle/>
          <a:p>
            <a:r>
              <a:rPr lang="en-US" sz="4000" dirty="0" smtClean="0"/>
              <a:t>Recommendation</a:t>
            </a:r>
            <a:br>
              <a:rPr lang="en-US" sz="4000" dirty="0" smtClean="0"/>
            </a:br>
            <a:endParaRPr lang="en-US" sz="4000" dirty="0"/>
          </a:p>
        </p:txBody>
      </p:sp>
      <p:sp>
        <p:nvSpPr>
          <p:cNvPr id="3" name="Subtitle 2"/>
          <p:cNvSpPr>
            <a:spLocks noGrp="1"/>
          </p:cNvSpPr>
          <p:nvPr>
            <p:ph type="subTitle" idx="1"/>
          </p:nvPr>
        </p:nvSpPr>
        <p:spPr>
          <a:xfrm>
            <a:off x="304800" y="1447800"/>
            <a:ext cx="8458200" cy="4114800"/>
          </a:xfrm>
        </p:spPr>
        <p:txBody>
          <a:bodyPr/>
          <a:lstStyle/>
          <a:p>
            <a:pPr algn="just">
              <a:lnSpc>
                <a:spcPct val="150000"/>
              </a:lnSpc>
            </a:pPr>
            <a:r>
              <a:rPr lang="en-US" sz="2200" dirty="0" smtClean="0"/>
              <a:t>G</a:t>
            </a:r>
            <a:r>
              <a:rPr sz="2200" smtClean="0"/>
              <a:t>overnment must take immediate action regarding exploitation of Lakhra coal reserves and computerize all the related data</a:t>
            </a:r>
          </a:p>
          <a:p>
            <a:pPr algn="just">
              <a:lnSpc>
                <a:spcPct val="150000"/>
              </a:lnSpc>
            </a:pPr>
            <a:r>
              <a:rPr lang="en-US" sz="2200" dirty="0" smtClean="0"/>
              <a:t>L</a:t>
            </a:r>
            <a:r>
              <a:rPr sz="2200" smtClean="0"/>
              <a:t>ong terms policies and plans for the field should be executed by the governing authorities and experts</a:t>
            </a:r>
          </a:p>
          <a:p>
            <a:pPr algn="just">
              <a:lnSpc>
                <a:spcPct val="150000"/>
              </a:lnSpc>
            </a:pPr>
            <a:r>
              <a:rPr lang="en-US" sz="2200" dirty="0" smtClean="0"/>
              <a:t>Implementation of L</a:t>
            </a:r>
            <a:r>
              <a:rPr sz="2200" smtClean="0"/>
              <a:t>abour laws should be made mandatory</a:t>
            </a:r>
          </a:p>
          <a:p>
            <a:pPr algn="just">
              <a:lnSpc>
                <a:spcPct val="150000"/>
              </a:lnSpc>
            </a:pPr>
            <a:r>
              <a:rPr lang="en-US" sz="2200" dirty="0" smtClean="0"/>
              <a:t>A</a:t>
            </a:r>
            <a:r>
              <a:rPr sz="2200" smtClean="0"/>
              <a:t>ttractions and relaxations will encourage the investors to install small power generation plants near the field that may help to overcome energy crisis in a limited manner</a:t>
            </a:r>
          </a:p>
          <a:p>
            <a:pPr algn="just">
              <a:lnSpc>
                <a:spcPct val="150000"/>
              </a:lnSpc>
            </a:pPr>
            <a:r>
              <a:rPr lang="en-US" sz="2200" dirty="0" smtClean="0"/>
              <a:t>Mining related e</a:t>
            </a:r>
            <a:r>
              <a:rPr sz="2200" smtClean="0"/>
              <a:t>ducation should be made compulsory for the miners </a:t>
            </a:r>
          </a:p>
        </p:txBody>
      </p:sp>
      <p:sp>
        <p:nvSpPr>
          <p:cNvPr id="4" name="TextBox 3"/>
          <p:cNvSpPr txBox="1"/>
          <p:nvPr/>
        </p:nvSpPr>
        <p:spPr>
          <a:xfrm>
            <a:off x="8686800" y="6484960"/>
            <a:ext cx="429904" cy="246221"/>
          </a:xfrm>
          <a:prstGeom prst="rect">
            <a:avLst/>
          </a:prstGeom>
          <a:noFill/>
        </p:spPr>
        <p:txBody>
          <a:bodyPr wrap="square" lIns="0" tIns="0" rIns="0" bIns="0" rtlCol="0">
            <a:spAutoFit/>
          </a:bodyPr>
          <a:lstStyle/>
          <a:p>
            <a:r>
              <a:rPr lang="en-US" sz="1600" dirty="0" smtClean="0"/>
              <a:t>17</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Contents </a:t>
            </a:r>
            <a:endParaRPr lang="en-US" dirty="0"/>
          </a:p>
        </p:txBody>
      </p:sp>
      <p:sp>
        <p:nvSpPr>
          <p:cNvPr id="3" name="Subtitle 2"/>
          <p:cNvSpPr>
            <a:spLocks noGrp="1"/>
          </p:cNvSpPr>
          <p:nvPr>
            <p:ph type="subTitle" idx="1"/>
          </p:nvPr>
        </p:nvSpPr>
        <p:spPr>
          <a:xfrm>
            <a:off x="533400" y="1295400"/>
            <a:ext cx="8229600" cy="4953000"/>
          </a:xfrm>
        </p:spPr>
        <p:txBody>
          <a:bodyPr/>
          <a:lstStyle/>
          <a:p>
            <a:pPr algn="just" defTabSz="1097280">
              <a:lnSpc>
                <a:spcPct val="150000"/>
              </a:lnSpc>
            </a:pPr>
            <a:r>
              <a:rPr lang="en-US" dirty="0" smtClean="0"/>
              <a:t>Aims and objective</a:t>
            </a:r>
          </a:p>
          <a:p>
            <a:pPr algn="just" defTabSz="1097280">
              <a:lnSpc>
                <a:spcPct val="150000"/>
              </a:lnSpc>
            </a:pPr>
            <a:r>
              <a:rPr lang="en-US" dirty="0" smtClean="0"/>
              <a:t>Introduction</a:t>
            </a:r>
          </a:p>
          <a:p>
            <a:pPr algn="just" defTabSz="1097280">
              <a:lnSpc>
                <a:spcPct val="150000"/>
              </a:lnSpc>
            </a:pPr>
            <a:r>
              <a:rPr lang="en-US" dirty="0" smtClean="0"/>
              <a:t>Stratigraphy of the area</a:t>
            </a:r>
          </a:p>
          <a:p>
            <a:pPr algn="just" defTabSz="1097280">
              <a:lnSpc>
                <a:spcPct val="150000"/>
              </a:lnSpc>
            </a:pPr>
            <a:r>
              <a:rPr lang="en-US" dirty="0" smtClean="0"/>
              <a:t>Study area</a:t>
            </a:r>
          </a:p>
          <a:p>
            <a:pPr algn="just" defTabSz="1097280">
              <a:lnSpc>
                <a:spcPct val="150000"/>
              </a:lnSpc>
            </a:pPr>
            <a:r>
              <a:rPr lang="en-US" dirty="0" smtClean="0"/>
              <a:t>Bara Formation</a:t>
            </a:r>
          </a:p>
          <a:p>
            <a:pPr algn="just" defTabSz="1097280">
              <a:lnSpc>
                <a:spcPct val="150000"/>
              </a:lnSpc>
            </a:pPr>
            <a:r>
              <a:rPr lang="en-US" dirty="0" smtClean="0"/>
              <a:t>Tectonics and Structure</a:t>
            </a:r>
          </a:p>
          <a:p>
            <a:pPr algn="just" defTabSz="1097280">
              <a:lnSpc>
                <a:spcPct val="150000"/>
              </a:lnSpc>
            </a:pPr>
            <a:r>
              <a:rPr lang="en-US" dirty="0" smtClean="0"/>
              <a:t>Coal Geology</a:t>
            </a:r>
          </a:p>
          <a:p>
            <a:pPr algn="just" defTabSz="1097280">
              <a:lnSpc>
                <a:spcPct val="150000"/>
              </a:lnSpc>
            </a:pPr>
            <a:r>
              <a:rPr lang="en-US" dirty="0" smtClean="0"/>
              <a:t>Mining Hazard</a:t>
            </a:r>
          </a:p>
          <a:p>
            <a:pPr algn="just" defTabSz="1097280">
              <a:lnSpc>
                <a:spcPct val="150000"/>
              </a:lnSpc>
            </a:pPr>
            <a:r>
              <a:rPr lang="en-US" dirty="0" smtClean="0"/>
              <a:t>Economic Potential</a:t>
            </a:r>
          </a:p>
          <a:p>
            <a:pPr algn="just" defTabSz="1097280">
              <a:lnSpc>
                <a:spcPct val="150000"/>
              </a:lnSpc>
            </a:pPr>
            <a:r>
              <a:rPr lang="en-US" dirty="0" smtClean="0"/>
              <a:t>Thermal power generation</a:t>
            </a:r>
          </a:p>
          <a:p>
            <a:pPr algn="just" defTabSz="1097280">
              <a:lnSpc>
                <a:spcPct val="150000"/>
              </a:lnSpc>
            </a:pPr>
            <a:r>
              <a:rPr lang="en-US" dirty="0" smtClean="0"/>
              <a:t>Recommendation </a:t>
            </a:r>
          </a:p>
          <a:p>
            <a:pPr algn="just" defTabSz="1097280">
              <a:lnSpc>
                <a:spcPct val="150000"/>
              </a:lnSpc>
            </a:pPr>
            <a:endParaRPr lang="en-US" dirty="0" smtClean="0"/>
          </a:p>
          <a:p>
            <a:pPr algn="just" defTabSz="1097280">
              <a:lnSpc>
                <a:spcPct val="150000"/>
              </a:lnSpc>
            </a:pPr>
            <a:endParaRPr dirty="0" smtClean="0"/>
          </a:p>
        </p:txBody>
      </p:sp>
      <p:sp>
        <p:nvSpPr>
          <p:cNvPr id="4" name="TextBox 3"/>
          <p:cNvSpPr txBox="1"/>
          <p:nvPr/>
        </p:nvSpPr>
        <p:spPr>
          <a:xfrm>
            <a:off x="8811904" y="6484960"/>
            <a:ext cx="304800" cy="338554"/>
          </a:xfrm>
          <a:prstGeom prst="rect">
            <a:avLst/>
          </a:prstGeom>
          <a:noFill/>
        </p:spPr>
        <p:txBody>
          <a:bodyPr wrap="square" rtlCol="0">
            <a:spAutoFit/>
          </a:bodyPr>
          <a:lstStyle/>
          <a:p>
            <a:r>
              <a:rPr lang="en-US" sz="1600" dirty="0" smtClean="0"/>
              <a:t>2</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Aims and Objective</a:t>
            </a:r>
            <a:br>
              <a:rPr lang="en-US" dirty="0" smtClean="0"/>
            </a:br>
            <a:endParaRPr lang="en-US" dirty="0"/>
          </a:p>
        </p:txBody>
      </p:sp>
      <p:sp>
        <p:nvSpPr>
          <p:cNvPr id="3" name="Subtitle 2"/>
          <p:cNvSpPr>
            <a:spLocks noGrp="1"/>
          </p:cNvSpPr>
          <p:nvPr>
            <p:ph type="subTitle" idx="1"/>
          </p:nvPr>
        </p:nvSpPr>
        <p:spPr>
          <a:xfrm>
            <a:off x="533400" y="1447800"/>
            <a:ext cx="8229600" cy="4953000"/>
          </a:xfrm>
        </p:spPr>
        <p:txBody>
          <a:bodyPr/>
          <a:lstStyle/>
          <a:p>
            <a:pPr algn="just" defTabSz="1097280">
              <a:lnSpc>
                <a:spcPct val="200000"/>
              </a:lnSpc>
            </a:pPr>
            <a:r>
              <a:rPr lang="en-US" sz="2600" dirty="0" smtClean="0"/>
              <a:t>To d</a:t>
            </a:r>
            <a:r>
              <a:rPr sz="2600" smtClean="0"/>
              <a:t>iscuss economic potential of Lakhra Coal Field</a:t>
            </a:r>
          </a:p>
          <a:p>
            <a:pPr algn="just" defTabSz="1097280">
              <a:lnSpc>
                <a:spcPct val="200000"/>
              </a:lnSpc>
            </a:pPr>
            <a:r>
              <a:rPr lang="en-US" sz="2600" dirty="0" smtClean="0"/>
              <a:t>U</a:t>
            </a:r>
            <a:r>
              <a:rPr sz="2600" smtClean="0"/>
              <a:t>tilization of coal in Thermal power generation</a:t>
            </a:r>
          </a:p>
          <a:p>
            <a:pPr algn="just" defTabSz="1097280">
              <a:lnSpc>
                <a:spcPct val="200000"/>
              </a:lnSpc>
            </a:pPr>
            <a:r>
              <a:rPr lang="en-US" sz="2600" dirty="0" smtClean="0"/>
              <a:t>I</a:t>
            </a:r>
            <a:r>
              <a:rPr sz="2600" smtClean="0"/>
              <a:t>ndicate the mining hazards of the field</a:t>
            </a:r>
          </a:p>
          <a:p>
            <a:pPr algn="just" defTabSz="1097280">
              <a:lnSpc>
                <a:spcPct val="200000"/>
              </a:lnSpc>
            </a:pPr>
            <a:r>
              <a:rPr lang="en-US" sz="2600" dirty="0" smtClean="0"/>
              <a:t>H</a:t>
            </a:r>
            <a:r>
              <a:rPr sz="2600" smtClean="0"/>
              <a:t>ow to improve the mining conditions</a:t>
            </a:r>
          </a:p>
          <a:p>
            <a:pPr algn="just" defTabSz="1097280">
              <a:lnSpc>
                <a:spcPct val="200000"/>
              </a:lnSpc>
            </a:pPr>
            <a:r>
              <a:rPr lang="en-US" sz="2600" dirty="0" smtClean="0"/>
              <a:t>H</a:t>
            </a:r>
            <a:r>
              <a:rPr sz="2600" smtClean="0"/>
              <a:t>ow to get the attention for the investment of national and International firms </a:t>
            </a:r>
          </a:p>
        </p:txBody>
      </p:sp>
      <p:sp>
        <p:nvSpPr>
          <p:cNvPr id="4" name="TextBox 3"/>
          <p:cNvSpPr txBox="1"/>
          <p:nvPr/>
        </p:nvSpPr>
        <p:spPr>
          <a:xfrm>
            <a:off x="8811904" y="6484960"/>
            <a:ext cx="304800" cy="338554"/>
          </a:xfrm>
          <a:prstGeom prst="rect">
            <a:avLst/>
          </a:prstGeom>
          <a:noFill/>
        </p:spPr>
        <p:txBody>
          <a:bodyPr wrap="square" rtlCol="0">
            <a:spAutoFit/>
          </a:bodyPr>
          <a:lstStyle/>
          <a:p>
            <a:r>
              <a:rPr lang="en-US" sz="1600" dirty="0" smtClean="0"/>
              <a:t>3</a:t>
            </a:r>
            <a:endParaRPr lang="en-US" sz="1600" dirty="0"/>
          </a:p>
        </p:txBody>
      </p:sp>
    </p:spTree>
    <p:extLst>
      <p:ext uri="{BB962C8B-B14F-4D97-AF65-F5344CB8AC3E}">
        <p14:creationId xmlns:p14="http://schemas.microsoft.com/office/powerpoint/2010/main" val="52806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t>
            </a:r>
            <a:endParaRPr lang="en-US" dirty="0"/>
          </a:p>
        </p:txBody>
      </p:sp>
      <p:sp>
        <p:nvSpPr>
          <p:cNvPr id="3" name="Subtitle 2"/>
          <p:cNvSpPr>
            <a:spLocks noGrp="1"/>
          </p:cNvSpPr>
          <p:nvPr>
            <p:ph type="subTitle" idx="1"/>
          </p:nvPr>
        </p:nvSpPr>
        <p:spPr>
          <a:xfrm>
            <a:off x="228600" y="1295400"/>
            <a:ext cx="8610600" cy="5334000"/>
          </a:xfrm>
        </p:spPr>
        <p:txBody>
          <a:bodyPr/>
          <a:lstStyle/>
          <a:p>
            <a:pPr algn="just" defTabSz="1097280">
              <a:lnSpc>
                <a:spcPct val="150000"/>
              </a:lnSpc>
            </a:pPr>
            <a:r>
              <a:rPr sz="2200" smtClean="0"/>
              <a:t>The Lakhra coal field lies 141km from Karachi in the North West direction, 35km north west of Hyderabad and 15km west from Jamshoro (in between latitudes 25</a:t>
            </a:r>
            <a:r>
              <a:rPr sz="2200" baseline="30000" smtClean="0"/>
              <a:t>o</a:t>
            </a:r>
            <a:r>
              <a:rPr sz="2200" smtClean="0"/>
              <a:t>30</a:t>
            </a:r>
            <a:r>
              <a:rPr sz="2200" baseline="30000" smtClean="0"/>
              <a:t>/</a:t>
            </a:r>
            <a:r>
              <a:rPr sz="2200" smtClean="0"/>
              <a:t> and 25</a:t>
            </a:r>
            <a:r>
              <a:rPr sz="2200" baseline="30000" smtClean="0"/>
              <a:t>o</a:t>
            </a:r>
            <a:r>
              <a:rPr sz="2200" smtClean="0"/>
              <a:t>45</a:t>
            </a:r>
            <a:r>
              <a:rPr sz="2200" baseline="30000" smtClean="0"/>
              <a:t> /</a:t>
            </a:r>
            <a:r>
              <a:rPr sz="2200" smtClean="0"/>
              <a:t> N and longitudes 68</a:t>
            </a:r>
            <a:r>
              <a:rPr sz="2200" baseline="30000" smtClean="0"/>
              <a:t>o</a:t>
            </a:r>
            <a:r>
              <a:rPr sz="2200" smtClean="0"/>
              <a:t>0</a:t>
            </a:r>
            <a:r>
              <a:rPr sz="2200" baseline="30000" smtClean="0"/>
              <a:t> /</a:t>
            </a:r>
            <a:r>
              <a:rPr sz="2200" smtClean="0"/>
              <a:t> 68</a:t>
            </a:r>
            <a:r>
              <a:rPr sz="2200" baseline="30000" smtClean="0"/>
              <a:t>o</a:t>
            </a:r>
            <a:r>
              <a:rPr sz="2200" smtClean="0"/>
              <a:t>15</a:t>
            </a:r>
            <a:r>
              <a:rPr sz="2200" baseline="30000" smtClean="0"/>
              <a:t> / </a:t>
            </a:r>
            <a:r>
              <a:rPr sz="2200" smtClean="0"/>
              <a:t>E)</a:t>
            </a:r>
          </a:p>
          <a:p>
            <a:pPr algn="just" defTabSz="1097280">
              <a:lnSpc>
                <a:spcPct val="150000"/>
              </a:lnSpc>
            </a:pPr>
            <a:r>
              <a:rPr lang="en-US" sz="2200" dirty="0" smtClean="0"/>
              <a:t>C</a:t>
            </a:r>
            <a:r>
              <a:rPr sz="2200" smtClean="0"/>
              <a:t>oal field spreads over 1309 sq.km on both sides of Jamshoro-Dadu metalled road</a:t>
            </a:r>
          </a:p>
          <a:p>
            <a:pPr algn="just" defTabSz="1097280">
              <a:lnSpc>
                <a:spcPct val="150000"/>
              </a:lnSpc>
            </a:pPr>
            <a:r>
              <a:rPr lang="en-US" sz="2200" dirty="0" smtClean="0"/>
              <a:t>C</a:t>
            </a:r>
            <a:r>
              <a:rPr sz="2200" smtClean="0"/>
              <a:t>oal seams are at shallower depth (50 to 450 m) in the lower part of Ranikot group of Paleocene age</a:t>
            </a:r>
          </a:p>
          <a:p>
            <a:pPr algn="just" defTabSz="1097280">
              <a:lnSpc>
                <a:spcPct val="150000"/>
              </a:lnSpc>
            </a:pPr>
            <a:r>
              <a:rPr lang="en-US" sz="2200" dirty="0" smtClean="0"/>
              <a:t>C</a:t>
            </a:r>
            <a:r>
              <a:rPr sz="2200" smtClean="0"/>
              <a:t>oal rank is Lignite A to Bitiminuous C</a:t>
            </a:r>
          </a:p>
          <a:p>
            <a:pPr algn="just" defTabSz="1097280">
              <a:lnSpc>
                <a:spcPct val="150000"/>
              </a:lnSpc>
            </a:pPr>
            <a:r>
              <a:rPr lang="en-US" sz="2200" dirty="0" smtClean="0"/>
              <a:t>U</a:t>
            </a:r>
            <a:r>
              <a:rPr sz="2200" smtClean="0"/>
              <a:t>nderground conventional mining technique is being used </a:t>
            </a:r>
          </a:p>
        </p:txBody>
      </p:sp>
      <p:sp>
        <p:nvSpPr>
          <p:cNvPr id="4" name="TextBox 3"/>
          <p:cNvSpPr txBox="1"/>
          <p:nvPr/>
        </p:nvSpPr>
        <p:spPr>
          <a:xfrm>
            <a:off x="8811904" y="6484960"/>
            <a:ext cx="304800" cy="338554"/>
          </a:xfrm>
          <a:prstGeom prst="rect">
            <a:avLst/>
          </a:prstGeom>
          <a:noFill/>
        </p:spPr>
        <p:txBody>
          <a:bodyPr wrap="square" rtlCol="0">
            <a:spAutoFit/>
          </a:bodyPr>
          <a:lstStyle/>
          <a:p>
            <a:r>
              <a:rPr lang="en-US" sz="1600" dirty="0" smtClean="0"/>
              <a:t>4</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Stratigraphy</a:t>
            </a:r>
            <a:r>
              <a:rPr lang="en-US" dirty="0" smtClean="0"/>
              <a:t> of the Area</a:t>
            </a:r>
            <a:br>
              <a:rPr lang="en-US" dirty="0" smtClean="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832038"/>
              </p:ext>
            </p:extLst>
          </p:nvPr>
        </p:nvGraphicFramePr>
        <p:xfrm>
          <a:off x="304800" y="1295400"/>
          <a:ext cx="8686800" cy="4564380"/>
        </p:xfrm>
        <a:graphic>
          <a:graphicData uri="http://schemas.openxmlformats.org/drawingml/2006/table">
            <a:tbl>
              <a:tblPr firstRow="1" bandRow="1">
                <a:tableStyleId>{5940675A-B579-460E-94D1-54222C63F5DA}</a:tableStyleId>
              </a:tblPr>
              <a:tblGrid>
                <a:gridCol w="1447800"/>
                <a:gridCol w="1447800"/>
                <a:gridCol w="1447800"/>
                <a:gridCol w="1447800"/>
                <a:gridCol w="1447800"/>
                <a:gridCol w="1447800"/>
              </a:tblGrid>
              <a:tr h="514350">
                <a:tc>
                  <a:txBody>
                    <a:bodyPr/>
                    <a:lstStyle/>
                    <a:p>
                      <a:pPr algn="ctr"/>
                      <a:r>
                        <a:rPr lang="en-US" sz="2000" b="1" dirty="0" smtClean="0"/>
                        <a:t>Age</a:t>
                      </a:r>
                      <a:endParaRPr lang="en-US" sz="2000" b="1" dirty="0"/>
                    </a:p>
                  </a:txBody>
                  <a:tcPr marL="0" marR="0" marT="0" marB="0" anchor="ctr"/>
                </a:tc>
                <a:tc>
                  <a:txBody>
                    <a:bodyPr/>
                    <a:lstStyle/>
                    <a:p>
                      <a:pPr algn="ctr"/>
                      <a:r>
                        <a:rPr lang="en-US" sz="2000" b="1" dirty="0" smtClean="0"/>
                        <a:t>Group</a:t>
                      </a:r>
                      <a:endParaRPr lang="en-US" sz="2000" b="1" dirty="0"/>
                    </a:p>
                  </a:txBody>
                  <a:tcPr marL="0" marR="0" marT="0" marB="0" anchor="ctr"/>
                </a:tc>
                <a:tc>
                  <a:txBody>
                    <a:bodyPr/>
                    <a:lstStyle/>
                    <a:p>
                      <a:pPr algn="ctr"/>
                      <a:r>
                        <a:rPr lang="en-US" sz="2000" b="1" dirty="0" err="1" smtClean="0"/>
                        <a:t>Formartion</a:t>
                      </a:r>
                      <a:endParaRPr lang="en-US" sz="2000" b="1" dirty="0" smtClean="0"/>
                    </a:p>
                    <a:p>
                      <a:pPr algn="ctr"/>
                      <a:r>
                        <a:rPr lang="en-US" sz="2000" b="1" dirty="0" smtClean="0"/>
                        <a:t>Member</a:t>
                      </a:r>
                      <a:endParaRPr lang="en-US" sz="2000" b="1" dirty="0"/>
                    </a:p>
                  </a:txBody>
                  <a:tcPr marL="0" marR="0" marT="0" marB="0" anchor="ctr"/>
                </a:tc>
                <a:tc>
                  <a:txBody>
                    <a:bodyPr/>
                    <a:lstStyle/>
                    <a:p>
                      <a:pPr algn="ctr"/>
                      <a:r>
                        <a:rPr lang="en-US" sz="2000" b="1" dirty="0" smtClean="0"/>
                        <a:t>Thickness</a:t>
                      </a:r>
                      <a:endParaRPr lang="en-US" sz="2000" b="1" dirty="0"/>
                    </a:p>
                  </a:txBody>
                  <a:tcPr marL="0" marR="0" marT="0" marB="0" anchor="ctr"/>
                </a:tc>
                <a:tc>
                  <a:txBody>
                    <a:bodyPr/>
                    <a:lstStyle/>
                    <a:p>
                      <a:pPr algn="ctr"/>
                      <a:r>
                        <a:rPr lang="en-US" sz="2000" b="1" dirty="0" err="1" smtClean="0"/>
                        <a:t>Lithology</a:t>
                      </a:r>
                      <a:endParaRPr lang="en-US" sz="2000" b="1"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t>Lithological</a:t>
                      </a:r>
                      <a:r>
                        <a:rPr lang="en-US" sz="2000" b="1" dirty="0" smtClean="0"/>
                        <a:t> Description</a:t>
                      </a:r>
                    </a:p>
                  </a:txBody>
                  <a:tcPr marL="0" marR="0" marT="0" marB="0" anchor="ctr"/>
                </a:tc>
              </a:tr>
              <a:tr h="514350">
                <a:tc>
                  <a:txBody>
                    <a:bodyPr/>
                    <a:lstStyle/>
                    <a:p>
                      <a:pPr algn="ctr"/>
                      <a:r>
                        <a:rPr lang="en-US" sz="1200" dirty="0" smtClean="0"/>
                        <a:t>Recent</a:t>
                      </a:r>
                      <a:endParaRPr lang="en-US" sz="1200" dirty="0"/>
                    </a:p>
                  </a:txBody>
                  <a:tcPr marL="0" marR="0" marT="0" marB="0" anchor="ctr"/>
                </a:tc>
                <a:tc>
                  <a:txBody>
                    <a:bodyPr/>
                    <a:lstStyle/>
                    <a:p>
                      <a:pPr algn="ctr"/>
                      <a:endParaRPr lang="en-US" sz="1200" dirty="0"/>
                    </a:p>
                  </a:txBody>
                  <a:tcPr marL="0" marR="0" marT="0" marB="0" anchor="ctr"/>
                </a:tc>
                <a:tc>
                  <a:txBody>
                    <a:bodyPr/>
                    <a:lstStyle/>
                    <a:p>
                      <a:pPr algn="ctr"/>
                      <a:r>
                        <a:rPr lang="en-US" sz="1200" dirty="0" smtClean="0"/>
                        <a:t>Alluvium</a:t>
                      </a:r>
                      <a:endParaRPr lang="en-US" sz="1200" dirty="0"/>
                    </a:p>
                  </a:txBody>
                  <a:tcPr marL="0" marR="0" marT="0" marB="0" anchor="ctr"/>
                </a:tc>
                <a:tc>
                  <a:txBody>
                    <a:bodyPr/>
                    <a:lstStyle/>
                    <a:p>
                      <a:pPr algn="ctr"/>
                      <a:r>
                        <a:rPr lang="en-US" sz="1200" dirty="0" smtClean="0"/>
                        <a:t>Thin</a:t>
                      </a:r>
                      <a:endParaRPr lang="en-US" sz="1200" dirty="0"/>
                    </a:p>
                  </a:txBody>
                  <a:tcPr marL="0" marR="0" marT="0" marB="0" anchor="ctr"/>
                </a:tc>
                <a:tc>
                  <a:txBody>
                    <a:bodyPr/>
                    <a:lstStyle/>
                    <a:p>
                      <a:pPr algn="ctr"/>
                      <a:endParaRPr lang="en-US" sz="1200" dirty="0"/>
                    </a:p>
                  </a:txBody>
                  <a:tcPr marL="0" marR="0" marT="0" marB="0" anchor="ctr">
                    <a:pattFill prst="pct10">
                      <a:fgClr>
                        <a:schemeClr val="tx1"/>
                      </a:fgClr>
                      <a:bgClr>
                        <a:schemeClr val="bg1"/>
                      </a:bgClr>
                    </a:pattFill>
                  </a:tcPr>
                </a:tc>
                <a:tc>
                  <a:txBody>
                    <a:bodyPr/>
                    <a:lstStyle/>
                    <a:p>
                      <a:pPr algn="ctr"/>
                      <a:r>
                        <a:rPr lang="en-US" sz="1200" kern="1200" dirty="0" smtClean="0">
                          <a:solidFill>
                            <a:schemeClr val="tx1"/>
                          </a:solidFill>
                          <a:latin typeface="+mn-lt"/>
                          <a:ea typeface="+mn-ea"/>
                          <a:cs typeface="+mn-cs"/>
                        </a:rPr>
                        <a:t>Silt and sand</a:t>
                      </a:r>
                      <a:endParaRPr lang="en-US" sz="1200" dirty="0"/>
                    </a:p>
                  </a:txBody>
                  <a:tcPr marL="0" marR="0" marT="0" marB="0" anchor="ctr"/>
                </a:tc>
              </a:tr>
              <a:tr h="514350">
                <a:tc>
                  <a:txBody>
                    <a:bodyPr/>
                    <a:lstStyle/>
                    <a:p>
                      <a:pPr algn="ctr"/>
                      <a:r>
                        <a:rPr lang="en-US" sz="1200" dirty="0" smtClean="0"/>
                        <a:t>Pliocene</a:t>
                      </a:r>
                      <a:endParaRPr lang="en-US" sz="1200" dirty="0"/>
                    </a:p>
                  </a:txBody>
                  <a:tcPr marL="0" marR="0" marT="0" marB="0" anchor="ctr"/>
                </a:tc>
                <a:tc>
                  <a:txBody>
                    <a:bodyPr/>
                    <a:lstStyle/>
                    <a:p>
                      <a:pPr algn="ctr"/>
                      <a:endParaRPr lang="en-US" sz="1200" dirty="0"/>
                    </a:p>
                  </a:txBody>
                  <a:tcPr marL="0" marR="0" marT="0" marB="0" anchor="ctr"/>
                </a:tc>
                <a:tc>
                  <a:txBody>
                    <a:bodyPr/>
                    <a:lstStyle/>
                    <a:p>
                      <a:pPr algn="ctr"/>
                      <a:r>
                        <a:rPr lang="en-US" sz="1200" dirty="0" err="1" smtClean="0"/>
                        <a:t>Manchar</a:t>
                      </a:r>
                      <a:r>
                        <a:rPr lang="en-US" sz="1200" dirty="0" smtClean="0"/>
                        <a:t> Fm.</a:t>
                      </a:r>
                      <a:endParaRPr lang="en-US" sz="1200" dirty="0"/>
                    </a:p>
                  </a:txBody>
                  <a:tcPr marL="0" marR="0" marT="0" marB="0" anchor="ctr"/>
                </a:tc>
                <a:tc>
                  <a:txBody>
                    <a:bodyPr/>
                    <a:lstStyle/>
                    <a:p>
                      <a:pPr algn="ctr"/>
                      <a:r>
                        <a:rPr lang="en-US" sz="1200" dirty="0" smtClean="0"/>
                        <a:t>18.28</a:t>
                      </a:r>
                      <a:r>
                        <a:rPr lang="en-US" sz="1200" baseline="0" dirty="0" smtClean="0"/>
                        <a:t> m</a:t>
                      </a:r>
                      <a:endParaRPr lang="en-US" sz="1200" dirty="0"/>
                    </a:p>
                  </a:txBody>
                  <a:tcPr marL="0" marR="0" marT="0" marB="0" anchor="ctr"/>
                </a:tc>
                <a:tc>
                  <a:txBody>
                    <a:bodyPr/>
                    <a:lstStyle/>
                    <a:p>
                      <a:pPr algn="ctr"/>
                      <a:endParaRPr lang="en-US" sz="1200" dirty="0"/>
                    </a:p>
                  </a:txBody>
                  <a:tcPr marL="0" marR="0" marT="0" marB="0" anchor="ctr">
                    <a:pattFill prst="pct5">
                      <a:fgClr>
                        <a:schemeClr val="tx1"/>
                      </a:fgClr>
                      <a:bgClr>
                        <a:schemeClr val="bg1"/>
                      </a:bgClr>
                    </a:patt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Ferruginous pebble</a:t>
                      </a:r>
                    </a:p>
                    <a:p>
                      <a:pPr algn="ctr"/>
                      <a:r>
                        <a:rPr lang="en-US" sz="1200" kern="1200" dirty="0" smtClean="0">
                          <a:solidFill>
                            <a:schemeClr val="tx1"/>
                          </a:solidFill>
                          <a:latin typeface="+mn-lt"/>
                          <a:ea typeface="+mn-ea"/>
                          <a:cs typeface="+mn-cs"/>
                        </a:rPr>
                        <a:t>Conglomerate, And poorly sorted Sandstone clay, </a:t>
                      </a:r>
                      <a:endParaRPr lang="en-US" sz="1200" dirty="0"/>
                    </a:p>
                  </a:txBody>
                  <a:tcPr marL="0" marR="0" marT="0" marB="0" anchor="ctr"/>
                </a:tc>
              </a:tr>
              <a:tr h="514350">
                <a:tc>
                  <a:txBody>
                    <a:bodyPr/>
                    <a:lstStyle/>
                    <a:p>
                      <a:pPr algn="ctr"/>
                      <a:r>
                        <a:rPr lang="en-US" sz="1200" dirty="0" smtClean="0"/>
                        <a:t>Early Eocene</a:t>
                      </a:r>
                      <a:endParaRPr lang="en-US" sz="1200" dirty="0"/>
                    </a:p>
                  </a:txBody>
                  <a:tcPr marL="0" marR="0" marT="0" marB="0" anchor="ctr"/>
                </a:tc>
                <a:tc>
                  <a:txBody>
                    <a:bodyPr/>
                    <a:lstStyle/>
                    <a:p>
                      <a:pPr algn="ctr"/>
                      <a:endParaRPr lang="en-US" sz="1200" dirty="0"/>
                    </a:p>
                  </a:txBody>
                  <a:tcPr marL="0" marR="0" marT="0" marB="0" anchor="ctr"/>
                </a:tc>
                <a:tc>
                  <a:txBody>
                    <a:bodyPr/>
                    <a:lstStyle/>
                    <a:p>
                      <a:pPr algn="ctr"/>
                      <a:r>
                        <a:rPr lang="en-US" sz="1200" dirty="0" err="1" smtClean="0"/>
                        <a:t>Laki</a:t>
                      </a:r>
                      <a:r>
                        <a:rPr lang="en-US" sz="1200" dirty="0" smtClean="0"/>
                        <a:t> </a:t>
                      </a:r>
                      <a:r>
                        <a:rPr lang="en-US" sz="1200" dirty="0" err="1" smtClean="0"/>
                        <a:t>Lst</a:t>
                      </a:r>
                      <a:r>
                        <a:rPr lang="en-US" sz="1200" dirty="0" smtClean="0"/>
                        <a:t> Member</a:t>
                      </a:r>
                      <a:endParaRPr lang="en-US" sz="1200" dirty="0"/>
                    </a:p>
                  </a:txBody>
                  <a:tcPr marL="0" marR="0" marT="0" marB="0" anchor="ctr"/>
                </a:tc>
                <a:tc>
                  <a:txBody>
                    <a:bodyPr/>
                    <a:lstStyle/>
                    <a:p>
                      <a:pPr algn="ct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20.7 m exposed in the area of 40C/2 330 feet thick resistant cliff In the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Lakhra-Khanote</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Section</a:t>
                      </a:r>
                      <a:endParaRPr lang="en-US" sz="1200" dirty="0"/>
                    </a:p>
                  </a:txBody>
                  <a:tcPr marL="0" marR="0" marT="0" marB="0" anchor="ctr"/>
                </a:tc>
                <a:tc>
                  <a:txBody>
                    <a:bodyPr/>
                    <a:lstStyle/>
                    <a:p>
                      <a:pPr algn="ctr"/>
                      <a:endParaRPr lang="en-US" sz="1200" dirty="0"/>
                    </a:p>
                  </a:txBody>
                  <a:tcPr marL="0" marR="0" marT="0" marB="0" anchor="ctr">
                    <a:pattFill prst="horzBrick">
                      <a:fgClr>
                        <a:schemeClr val="tx1"/>
                      </a:fgClr>
                      <a:bgClr>
                        <a:schemeClr val="bg1"/>
                      </a:bgClr>
                    </a:pattFill>
                  </a:tcPr>
                </a:tc>
                <a:tc>
                  <a:txBody>
                    <a:bodyPr/>
                    <a:lstStyle/>
                    <a:p>
                      <a:pPr algn="ctr"/>
                      <a:r>
                        <a:rPr lang="en-US" sz="1200" kern="1200" dirty="0" smtClean="0">
                          <a:solidFill>
                            <a:schemeClr val="tx1"/>
                          </a:solidFill>
                          <a:latin typeface="+mn-lt"/>
                          <a:ea typeface="+mn-ea"/>
                          <a:cs typeface="+mn-cs"/>
                        </a:rPr>
                        <a:t>Limestone, cream </a:t>
                      </a:r>
                      <a:r>
                        <a:rPr lang="en-US" sz="1200" kern="1200" dirty="0" err="1" smtClean="0">
                          <a:solidFill>
                            <a:schemeClr val="tx1"/>
                          </a:solidFill>
                          <a:latin typeface="+mn-lt"/>
                          <a:ea typeface="+mn-ea"/>
                          <a:cs typeface="+mn-cs"/>
                        </a:rPr>
                        <a:t>Coloured</a:t>
                      </a:r>
                      <a:r>
                        <a:rPr lang="en-US" sz="1200" kern="1200" dirty="0" smtClean="0">
                          <a:solidFill>
                            <a:schemeClr val="tx1"/>
                          </a:solidFill>
                          <a:latin typeface="+mn-lt"/>
                          <a:ea typeface="+mn-ea"/>
                          <a:cs typeface="+mn-cs"/>
                        </a:rPr>
                        <a:t>, chalky, </a:t>
                      </a:r>
                      <a:r>
                        <a:rPr lang="en-US" sz="1200" kern="1200" dirty="0" err="1" smtClean="0">
                          <a:solidFill>
                            <a:schemeClr val="tx1"/>
                          </a:solidFill>
                          <a:latin typeface="+mn-lt"/>
                          <a:ea typeface="+mn-ea"/>
                          <a:cs typeface="+mn-cs"/>
                        </a:rPr>
                        <a:t>fossiliferous</a:t>
                      </a:r>
                      <a:r>
                        <a:rPr lang="en-US" sz="1200" kern="1200" dirty="0" smtClean="0">
                          <a:solidFill>
                            <a:schemeClr val="tx1"/>
                          </a:solidFill>
                          <a:latin typeface="+mn-lt"/>
                          <a:ea typeface="+mn-ea"/>
                          <a:cs typeface="+mn-cs"/>
                        </a:rPr>
                        <a:t>, hard resistant cliff</a:t>
                      </a:r>
                      <a:endParaRPr lang="en-US" sz="1200" dirty="0"/>
                    </a:p>
                  </a:txBody>
                  <a:tcPr marL="0" marR="0" marT="0" marB="0" anchor="ctr"/>
                </a:tc>
              </a:tr>
              <a:tr h="514350">
                <a:tc>
                  <a:txBody>
                    <a:bodyPr/>
                    <a:lstStyle/>
                    <a:p>
                      <a:pPr algn="ctr"/>
                      <a:r>
                        <a:rPr lang="en-US" sz="1200" dirty="0" smtClean="0"/>
                        <a:t>Early Eocene</a:t>
                      </a:r>
                      <a:endParaRPr lang="en-US" sz="1200" dirty="0"/>
                    </a:p>
                  </a:txBody>
                  <a:tcPr marL="0" marR="0" marT="0" marB="0" anchor="ctr"/>
                </a:tc>
                <a:tc>
                  <a:txBody>
                    <a:bodyPr/>
                    <a:lstStyle/>
                    <a:p>
                      <a:pPr algn="ctr"/>
                      <a:endParaRPr lang="en-US" sz="1200"/>
                    </a:p>
                  </a:txBody>
                  <a:tcPr marL="0" marR="0" marT="0" marB="0" anchor="ctr"/>
                </a:tc>
                <a:tc>
                  <a:txBody>
                    <a:bodyPr/>
                    <a:lstStyle/>
                    <a:p>
                      <a:pPr algn="ctr"/>
                      <a:r>
                        <a:rPr lang="en-US" sz="1200" dirty="0" err="1" smtClean="0"/>
                        <a:t>Sonhari</a:t>
                      </a:r>
                      <a:r>
                        <a:rPr lang="en-US" sz="1200" dirty="0" smtClean="0"/>
                        <a:t> Member</a:t>
                      </a:r>
                      <a:endParaRPr lang="en-US" sz="1200" dirty="0"/>
                    </a:p>
                  </a:txBody>
                  <a:tcPr marL="0" marR="0" marT="0" marB="0" anchor="ctr"/>
                </a:tc>
                <a:tc>
                  <a:txBody>
                    <a:bodyPr/>
                    <a:lstStyle/>
                    <a:p>
                      <a:pPr algn="ctr"/>
                      <a:endParaRPr lang="en-US" sz="1200" dirty="0"/>
                    </a:p>
                  </a:txBody>
                  <a:tcPr marL="0" marR="0" marT="0" marB="0" anchor="ctr"/>
                </a:tc>
                <a:tc>
                  <a:txBody>
                    <a:bodyPr/>
                    <a:lstStyle/>
                    <a:p>
                      <a:pPr algn="ctr"/>
                      <a:endParaRPr lang="en-US" sz="1200" dirty="0"/>
                    </a:p>
                  </a:txBody>
                  <a:tcPr marL="0" marR="0" marT="0" marB="0" anchor="ctr">
                    <a:pattFill prst="dashHorz">
                      <a:fgClr>
                        <a:srgbClr val="FF0000"/>
                      </a:fgClr>
                      <a:bgClr>
                        <a:schemeClr val="bg1"/>
                      </a:bgClr>
                    </a:pattFill>
                  </a:tcPr>
                </a:tc>
                <a:tc>
                  <a:txBody>
                    <a:bodyPr/>
                    <a:lstStyle/>
                    <a:p>
                      <a:pPr algn="ctr"/>
                      <a:r>
                        <a:rPr lang="en-US" sz="1200" dirty="0" err="1" smtClean="0"/>
                        <a:t>Laterites</a:t>
                      </a:r>
                      <a:endParaRPr lang="en-US" sz="1200" dirty="0"/>
                    </a:p>
                  </a:txBody>
                  <a:tcPr marL="0" marR="0" marT="0" marB="0" anchor="ctr"/>
                </a:tc>
              </a:tr>
              <a:tr h="514350">
                <a:tc>
                  <a:txBody>
                    <a:bodyPr/>
                    <a:lstStyle/>
                    <a:p>
                      <a:pPr algn="ctr"/>
                      <a:r>
                        <a:rPr lang="en-US" sz="1200" kern="1200" dirty="0" smtClean="0">
                          <a:solidFill>
                            <a:schemeClr val="tx1"/>
                          </a:solidFill>
                          <a:latin typeface="+mn-lt"/>
                          <a:ea typeface="+mn-ea"/>
                          <a:cs typeface="+mn-cs"/>
                        </a:rPr>
                        <a:t>Late Paleocene</a:t>
                      </a:r>
                      <a:endParaRPr lang="en-US" sz="1200" dirty="0"/>
                    </a:p>
                  </a:txBody>
                  <a:tcPr marL="0" marR="0" marT="0" marB="0" anchor="ctr"/>
                </a:tc>
                <a:tc rowSpan="2">
                  <a:txBody>
                    <a:bodyPr/>
                    <a:lstStyle/>
                    <a:p>
                      <a:pPr algn="ctr"/>
                      <a:r>
                        <a:rPr lang="en-US" sz="1200" dirty="0" err="1" smtClean="0"/>
                        <a:t>Ranikot</a:t>
                      </a:r>
                      <a:r>
                        <a:rPr lang="en-US" sz="1200" baseline="0" dirty="0" smtClean="0"/>
                        <a:t> Group</a:t>
                      </a:r>
                      <a:endParaRPr lang="en-US" sz="1200" dirty="0"/>
                    </a:p>
                  </a:txBody>
                  <a:tcPr marL="0" marR="0" marT="0" marB="0" vert="vert270" anchor="ctr"/>
                </a:tc>
                <a:tc>
                  <a:txBody>
                    <a:bodyPr/>
                    <a:lstStyle/>
                    <a:p>
                      <a:pPr algn="ctr"/>
                      <a:r>
                        <a:rPr lang="en-US" sz="1200" dirty="0" err="1" smtClean="0"/>
                        <a:t>Lakhra</a:t>
                      </a:r>
                      <a:r>
                        <a:rPr lang="en-US" sz="1200" baseline="0" dirty="0" smtClean="0"/>
                        <a:t> Fm.</a:t>
                      </a:r>
                      <a:endParaRPr lang="en-US" sz="12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137.16 Min the </a:t>
                      </a:r>
                      <a:r>
                        <a:rPr lang="en-US" sz="1200" kern="1200" dirty="0" err="1" smtClean="0">
                          <a:solidFill>
                            <a:schemeClr val="tx1"/>
                          </a:solidFill>
                          <a:latin typeface="+mn-lt"/>
                          <a:ea typeface="+mn-ea"/>
                          <a:cs typeface="+mn-cs"/>
                        </a:rPr>
                        <a:t>Lakhra-Khanote</a:t>
                      </a:r>
                      <a:r>
                        <a:rPr lang="en-US" sz="1200" kern="1200" dirty="0" smtClean="0">
                          <a:solidFill>
                            <a:schemeClr val="tx1"/>
                          </a:solidFill>
                          <a:latin typeface="+mn-lt"/>
                          <a:ea typeface="+mn-ea"/>
                          <a:cs typeface="+mn-cs"/>
                        </a:rPr>
                        <a:t> Section but243.8 M in </a:t>
                      </a:r>
                      <a:r>
                        <a:rPr lang="en-US" sz="1200" kern="1200" dirty="0" err="1" smtClean="0">
                          <a:solidFill>
                            <a:schemeClr val="tx1"/>
                          </a:solidFill>
                          <a:latin typeface="+mn-lt"/>
                          <a:ea typeface="+mn-ea"/>
                          <a:cs typeface="+mn-cs"/>
                        </a:rPr>
                        <a:t>Lakhra-Bholari</a:t>
                      </a:r>
                      <a:r>
                        <a:rPr lang="en-US" sz="1200" kern="1200" dirty="0" smtClean="0">
                          <a:solidFill>
                            <a:schemeClr val="tx1"/>
                          </a:solidFill>
                          <a:latin typeface="+mn-lt"/>
                          <a:ea typeface="+mn-ea"/>
                          <a:cs typeface="+mn-cs"/>
                        </a:rPr>
                        <a:t> Section</a:t>
                      </a:r>
                    </a:p>
                  </a:txBody>
                  <a:tcPr marL="0" marR="0" marT="0" marB="0" anchor="ctr"/>
                </a:tc>
                <a:tc>
                  <a:txBody>
                    <a:bodyPr/>
                    <a:lstStyle/>
                    <a:p>
                      <a:pPr algn="ctr"/>
                      <a:endParaRPr lang="en-US" sz="1200" dirty="0"/>
                    </a:p>
                  </a:txBody>
                  <a:tcPr marL="0" marR="0" marT="0" marB="0" anchor="ctr">
                    <a:pattFill prst="dashHorz">
                      <a:fgClr>
                        <a:schemeClr val="tx1"/>
                      </a:fgClr>
                      <a:bgClr>
                        <a:schemeClr val="bg1"/>
                      </a:bgClr>
                    </a:pattFill>
                  </a:tcPr>
                </a:tc>
                <a:tc>
                  <a:txBody>
                    <a:bodyPr/>
                    <a:lstStyle/>
                    <a:p>
                      <a:pPr algn="ctr"/>
                      <a:r>
                        <a:rPr lang="en-US" sz="1200" kern="1200" dirty="0" err="1" smtClean="0">
                          <a:solidFill>
                            <a:schemeClr val="tx1"/>
                          </a:solidFill>
                          <a:latin typeface="+mn-lt"/>
                          <a:ea typeface="+mn-ea"/>
                          <a:cs typeface="+mn-cs"/>
                        </a:rPr>
                        <a:t>Fossiliferous</a:t>
                      </a:r>
                      <a:r>
                        <a:rPr lang="en-US" sz="1200" kern="1200" dirty="0" smtClean="0">
                          <a:solidFill>
                            <a:schemeClr val="tx1"/>
                          </a:solidFill>
                          <a:latin typeface="+mn-lt"/>
                          <a:ea typeface="+mn-ea"/>
                          <a:cs typeface="+mn-cs"/>
                        </a:rPr>
                        <a:t>, sandy limestone, sandstone, clay and shale.</a:t>
                      </a:r>
                      <a:endParaRPr lang="en-US" sz="1200" dirty="0"/>
                    </a:p>
                  </a:txBody>
                  <a:tcPr marL="0" marR="0" marT="0" marB="0" anchor="ctr"/>
                </a:tc>
              </a:tr>
              <a:tr h="514350">
                <a:tc>
                  <a:txBody>
                    <a:bodyPr/>
                    <a:lstStyle/>
                    <a:p>
                      <a:pPr algn="ctr"/>
                      <a:r>
                        <a:rPr lang="en-US" sz="1200" b="1" kern="1200" dirty="0" smtClean="0">
                          <a:solidFill>
                            <a:schemeClr val="tx1"/>
                          </a:solidFill>
                          <a:latin typeface="+mn-lt"/>
                          <a:ea typeface="+mn-ea"/>
                          <a:cs typeface="+mn-cs"/>
                        </a:rPr>
                        <a:t>Early Paleocene</a:t>
                      </a:r>
                      <a:endParaRPr lang="en-US" sz="1200" b="1" dirty="0"/>
                    </a:p>
                  </a:txBody>
                  <a:tcPr marL="0" marR="0" marT="0" marB="0" anchor="ctr"/>
                </a:tc>
                <a:tc vMerge="1">
                  <a:txBody>
                    <a:bodyPr/>
                    <a:lstStyle/>
                    <a:p>
                      <a:pPr algn="ctr"/>
                      <a:endParaRPr lang="en-US" sz="800" dirty="0"/>
                    </a:p>
                  </a:txBody>
                  <a:tcPr marL="0" marR="0" marT="0" marB="0" anchor="ctr"/>
                </a:tc>
                <a:tc>
                  <a:txBody>
                    <a:bodyPr/>
                    <a:lstStyle/>
                    <a:p>
                      <a:pPr algn="ctr"/>
                      <a:r>
                        <a:rPr lang="en-US" sz="1200" b="1" dirty="0" smtClean="0"/>
                        <a:t>Bara Fm.</a:t>
                      </a:r>
                      <a:endParaRPr lang="en-US" sz="1200" b="1" dirty="0"/>
                    </a:p>
                  </a:txBody>
                  <a:tcPr marL="0" marR="0" marT="0" marB="0" anchor="ctr"/>
                </a:tc>
                <a:tc>
                  <a:txBody>
                    <a:bodyPr/>
                    <a:lstStyle/>
                    <a:p>
                      <a:pPr algn="ctr"/>
                      <a:r>
                        <a:rPr lang="en-US" sz="1200" kern="1200" dirty="0" smtClean="0">
                          <a:solidFill>
                            <a:schemeClr val="tx1"/>
                          </a:solidFill>
                          <a:latin typeface="+mn-lt"/>
                          <a:ea typeface="+mn-ea"/>
                          <a:cs typeface="+mn-cs"/>
                        </a:rPr>
                        <a:t>20.7 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exposed</a:t>
                      </a:r>
                      <a:endParaRPr lang="en-US" sz="1200" dirty="0"/>
                    </a:p>
                  </a:txBody>
                  <a:tcPr marL="0" marR="0" marT="0" marB="0" anchor="ctr"/>
                </a:tc>
                <a:tc>
                  <a:txBody>
                    <a:bodyPr/>
                    <a:lstStyle/>
                    <a:p>
                      <a:pPr algn="ctr"/>
                      <a:endParaRPr lang="en-US" sz="1200" dirty="0"/>
                    </a:p>
                  </a:txBody>
                  <a:tcPr marL="0" marR="0" marT="0" marB="0" anchor="ctr">
                    <a:pattFill prst="pct10">
                      <a:fgClr>
                        <a:schemeClr val="tx1"/>
                      </a:fgClr>
                      <a:bgClr>
                        <a:schemeClr val="bg1"/>
                      </a:bgClr>
                    </a:patt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Sandstone, Shale </a:t>
                      </a:r>
                      <a:r>
                        <a:rPr lang="en-US" sz="1200" kern="1200" dirty="0" err="1" smtClean="0">
                          <a:solidFill>
                            <a:schemeClr val="tx1"/>
                          </a:solidFill>
                          <a:latin typeface="+mn-lt"/>
                          <a:ea typeface="+mn-ea"/>
                          <a:cs typeface="+mn-cs"/>
                        </a:rPr>
                        <a:t>claystone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coal seams</a:t>
                      </a:r>
                      <a:r>
                        <a:rPr lang="en-US" sz="1200" kern="1200" dirty="0" smtClean="0">
                          <a:solidFill>
                            <a:schemeClr val="tx1"/>
                          </a:solidFill>
                          <a:latin typeface="+mn-lt"/>
                          <a:ea typeface="+mn-ea"/>
                          <a:cs typeface="+mn-cs"/>
                        </a:rPr>
                        <a:t>.</a:t>
                      </a:r>
                    </a:p>
                    <a:p>
                      <a:pPr algn="ctr"/>
                      <a:endParaRPr lang="en-US" sz="1200" dirty="0"/>
                    </a:p>
                  </a:txBody>
                  <a:tcPr marL="0" marR="0" marT="0" marB="0" anchor="ctr"/>
                </a:tc>
              </a:tr>
            </a:tbl>
          </a:graphicData>
        </a:graphic>
      </p:graphicFrame>
      <p:cxnSp>
        <p:nvCxnSpPr>
          <p:cNvPr id="11" name="Straight Connector 10"/>
          <p:cNvCxnSpPr/>
          <p:nvPr/>
        </p:nvCxnSpPr>
        <p:spPr>
          <a:xfrm>
            <a:off x="352425" y="4570412"/>
            <a:ext cx="8591550" cy="1588"/>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2425" y="4067175"/>
            <a:ext cx="8591550" cy="1588"/>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2425" y="3141662"/>
            <a:ext cx="8591550" cy="1588"/>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7400" y="6172200"/>
            <a:ext cx="742950" cy="1588"/>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29400" y="6019800"/>
            <a:ext cx="1295400" cy="307777"/>
          </a:xfrm>
          <a:prstGeom prst="rect">
            <a:avLst/>
          </a:prstGeom>
          <a:noFill/>
        </p:spPr>
        <p:txBody>
          <a:bodyPr wrap="square" rtlCol="0">
            <a:spAutoFit/>
          </a:bodyPr>
          <a:lstStyle/>
          <a:p>
            <a:r>
              <a:rPr lang="en-US" sz="1400" b="1" dirty="0" err="1" smtClean="0">
                <a:solidFill>
                  <a:srgbClr val="FF0000"/>
                </a:solidFill>
              </a:rPr>
              <a:t>Unconfirmity</a:t>
            </a:r>
            <a:endParaRPr lang="en-US" sz="1400" b="1" dirty="0">
              <a:solidFill>
                <a:srgbClr val="FF0000"/>
              </a:solidFill>
            </a:endParaRPr>
          </a:p>
        </p:txBody>
      </p:sp>
      <p:sp>
        <p:nvSpPr>
          <p:cNvPr id="10" name="Rectangle 9"/>
          <p:cNvSpPr/>
          <p:nvPr/>
        </p:nvSpPr>
        <p:spPr>
          <a:xfrm>
            <a:off x="304800" y="5305925"/>
            <a:ext cx="8686800" cy="533400"/>
          </a:xfrm>
          <a:prstGeom prst="rect">
            <a:avLst/>
          </a:prstGeom>
          <a:noFill/>
          <a:ln w="38100">
            <a:solidFill>
              <a:srgbClr val="3F25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6019800"/>
            <a:ext cx="1143000" cy="228600"/>
          </a:xfrm>
          <a:prstGeom prst="rect">
            <a:avLst/>
          </a:prstGeom>
          <a:noFill/>
          <a:ln w="38100">
            <a:solidFill>
              <a:srgbClr val="3F25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24000" y="5991423"/>
            <a:ext cx="1676400" cy="307777"/>
          </a:xfrm>
          <a:prstGeom prst="rect">
            <a:avLst/>
          </a:prstGeom>
          <a:noFill/>
        </p:spPr>
        <p:txBody>
          <a:bodyPr wrap="square" rtlCol="0">
            <a:spAutoFit/>
          </a:bodyPr>
          <a:lstStyle/>
          <a:p>
            <a:pPr algn="ctr"/>
            <a:r>
              <a:rPr lang="en-US" sz="1400" b="1" dirty="0" smtClean="0">
                <a:solidFill>
                  <a:schemeClr val="accent4">
                    <a:lumMod val="75000"/>
                  </a:schemeClr>
                </a:solidFill>
                <a:latin typeface="Arial Black" pitchFamily="34" charset="0"/>
              </a:rPr>
              <a:t>Coal seams</a:t>
            </a:r>
            <a:endParaRPr lang="en-US" sz="1400" b="1" dirty="0">
              <a:solidFill>
                <a:schemeClr val="accent4">
                  <a:lumMod val="75000"/>
                </a:schemeClr>
              </a:solidFill>
              <a:latin typeface="Arial Black" pitchFamily="34" charset="0"/>
            </a:endParaRPr>
          </a:p>
        </p:txBody>
      </p:sp>
      <p:sp>
        <p:nvSpPr>
          <p:cNvPr id="3" name="Rectangle 2"/>
          <p:cNvSpPr/>
          <p:nvPr/>
        </p:nvSpPr>
        <p:spPr>
          <a:xfrm>
            <a:off x="6082352" y="5486400"/>
            <a:ext cx="1447800" cy="76200"/>
          </a:xfrm>
          <a:prstGeom prst="rect">
            <a:avLst/>
          </a:prstGeom>
          <a:pattFill prst="dash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3960" y="5660408"/>
            <a:ext cx="1447800" cy="76200"/>
          </a:xfrm>
          <a:prstGeom prst="rect">
            <a:avLst/>
          </a:prstGeom>
          <a:pattFill prst="dash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811904" y="6484960"/>
            <a:ext cx="304800" cy="338554"/>
          </a:xfrm>
          <a:prstGeom prst="rect">
            <a:avLst/>
          </a:prstGeom>
          <a:noFill/>
        </p:spPr>
        <p:txBody>
          <a:bodyPr wrap="square" rtlCol="0">
            <a:spAutoFit/>
          </a:bodyPr>
          <a:lstStyle/>
          <a:p>
            <a:r>
              <a:rPr lang="en-US" sz="1600" dirty="0" smtClean="0"/>
              <a:t>5</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 Area</a:t>
            </a:r>
            <a:endParaRPr lang="en-US" dirty="0"/>
          </a:p>
        </p:txBody>
      </p:sp>
      <p:pic>
        <p:nvPicPr>
          <p:cNvPr id="4" name="Picture 3" descr="C:\Users\abc\Downloads\GEO. MAP SIND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295400"/>
            <a:ext cx="5943600" cy="5089584"/>
          </a:xfrm>
          <a:prstGeom prst="rect">
            <a:avLst/>
          </a:prstGeom>
          <a:noFill/>
          <a:ln w="28575">
            <a:solidFill>
              <a:srgbClr val="FF0000"/>
            </a:solidFill>
          </a:ln>
        </p:spPr>
      </p:pic>
      <p:pic>
        <p:nvPicPr>
          <p:cNvPr id="1026" name="Picture 2" descr="Image result for pakistan map with scale"/>
          <p:cNvPicPr>
            <a:picLocks noChangeAspect="1" noChangeArrowheads="1"/>
          </p:cNvPicPr>
          <p:nvPr/>
        </p:nvPicPr>
        <p:blipFill>
          <a:blip r:embed="rId3"/>
          <a:srcRect/>
          <a:stretch>
            <a:fillRect/>
          </a:stretch>
        </p:blipFill>
        <p:spPr bwMode="auto">
          <a:xfrm>
            <a:off x="152400" y="3124199"/>
            <a:ext cx="2438400" cy="2619374"/>
          </a:xfrm>
          <a:prstGeom prst="rect">
            <a:avLst/>
          </a:prstGeom>
          <a:noFill/>
          <a:ln w="19050">
            <a:solidFill>
              <a:schemeClr val="tx1"/>
            </a:solidFill>
          </a:ln>
        </p:spPr>
      </p:pic>
      <p:sp>
        <p:nvSpPr>
          <p:cNvPr id="6" name="Rectangle 5"/>
          <p:cNvSpPr/>
          <p:nvPr/>
        </p:nvSpPr>
        <p:spPr>
          <a:xfrm>
            <a:off x="990600" y="4800600"/>
            <a:ext cx="6858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8905993">
            <a:off x="1118778" y="4043032"/>
            <a:ext cx="762000" cy="246221"/>
          </a:xfrm>
          <a:prstGeom prst="rect">
            <a:avLst/>
          </a:prstGeom>
          <a:solidFill>
            <a:schemeClr val="bg1">
              <a:lumMod val="85000"/>
            </a:schemeClr>
          </a:solidFill>
        </p:spPr>
        <p:txBody>
          <a:bodyPr wrap="square" lIns="0" tIns="0" rIns="0" bIns="0" rtlCol="0">
            <a:spAutoFit/>
          </a:bodyPr>
          <a:lstStyle/>
          <a:p>
            <a:pPr algn="ctr"/>
            <a:r>
              <a:rPr lang="en-US" sz="1600" b="1" dirty="0" smtClean="0">
                <a:solidFill>
                  <a:schemeClr val="accent3">
                    <a:lumMod val="75000"/>
                  </a:schemeClr>
                </a:solidFill>
              </a:rPr>
              <a:t>Pakistan</a:t>
            </a:r>
            <a:endParaRPr lang="en-US" sz="1600" b="1" dirty="0">
              <a:solidFill>
                <a:schemeClr val="accent3">
                  <a:lumMod val="75000"/>
                </a:schemeClr>
              </a:solidFill>
            </a:endParaRPr>
          </a:p>
        </p:txBody>
      </p:sp>
      <p:cxnSp>
        <p:nvCxnSpPr>
          <p:cNvPr id="9" name="Straight Connector 8"/>
          <p:cNvCxnSpPr/>
          <p:nvPr/>
        </p:nvCxnSpPr>
        <p:spPr>
          <a:xfrm rot="5400000" flipH="1" flipV="1">
            <a:off x="571500" y="2400300"/>
            <a:ext cx="3505200" cy="129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6400" y="5562600"/>
            <a:ext cx="12954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105400" y="4495800"/>
            <a:ext cx="533400" cy="685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ular Callout 10"/>
          <p:cNvSpPr/>
          <p:nvPr/>
        </p:nvSpPr>
        <p:spPr>
          <a:xfrm>
            <a:off x="6096000" y="5410200"/>
            <a:ext cx="838200" cy="228600"/>
          </a:xfrm>
          <a:prstGeom prst="wedgeRectCallout">
            <a:avLst>
              <a:gd name="adj1" fmla="val -101421"/>
              <a:gd name="adj2" fmla="val -175500"/>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smtClean="0">
                <a:solidFill>
                  <a:schemeClr val="tx1"/>
                </a:solidFill>
              </a:rPr>
              <a:t>Lakhra</a:t>
            </a:r>
            <a:r>
              <a:rPr lang="en-US" sz="1200" dirty="0" smtClean="0">
                <a:solidFill>
                  <a:schemeClr val="tx1"/>
                </a:solidFill>
              </a:rPr>
              <a:t>  Field</a:t>
            </a:r>
            <a:endParaRPr lang="en-US" sz="1200" dirty="0">
              <a:solidFill>
                <a:schemeClr val="tx1"/>
              </a:solidFill>
            </a:endParaRPr>
          </a:p>
        </p:txBody>
      </p:sp>
      <p:sp>
        <p:nvSpPr>
          <p:cNvPr id="12" name="TextBox 11"/>
          <p:cNvSpPr txBox="1"/>
          <p:nvPr/>
        </p:nvSpPr>
        <p:spPr>
          <a:xfrm>
            <a:off x="8811904" y="6484960"/>
            <a:ext cx="304800" cy="338554"/>
          </a:xfrm>
          <a:prstGeom prst="rect">
            <a:avLst/>
          </a:prstGeom>
          <a:noFill/>
        </p:spPr>
        <p:txBody>
          <a:bodyPr wrap="square" rtlCol="0">
            <a:spAutoFit/>
          </a:bodyPr>
          <a:lstStyle/>
          <a:p>
            <a:r>
              <a:rPr lang="en-US" sz="1600" dirty="0" smtClean="0"/>
              <a:t>6</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Bara Formation</a:t>
            </a:r>
            <a:br>
              <a:rPr lang="en-US" dirty="0" smtClean="0"/>
            </a:br>
            <a:endParaRPr lang="en-US" dirty="0"/>
          </a:p>
        </p:txBody>
      </p:sp>
      <p:sp>
        <p:nvSpPr>
          <p:cNvPr id="3" name="Subtitle 2"/>
          <p:cNvSpPr>
            <a:spLocks noGrp="1"/>
          </p:cNvSpPr>
          <p:nvPr>
            <p:ph type="subTitle" idx="1"/>
          </p:nvPr>
        </p:nvSpPr>
        <p:spPr>
          <a:xfrm>
            <a:off x="228600" y="1371600"/>
            <a:ext cx="8763000" cy="4114800"/>
          </a:xfrm>
        </p:spPr>
        <p:txBody>
          <a:bodyPr/>
          <a:lstStyle/>
          <a:p>
            <a:pPr algn="just">
              <a:lnSpc>
                <a:spcPct val="150000"/>
              </a:lnSpc>
            </a:pPr>
            <a:r>
              <a:rPr sz="1800" dirty="0" smtClean="0"/>
              <a:t>Lower part of </a:t>
            </a:r>
            <a:r>
              <a:rPr sz="1800" dirty="0" err="1" smtClean="0"/>
              <a:t>Ranikot</a:t>
            </a:r>
            <a:r>
              <a:rPr sz="1800" dirty="0" smtClean="0"/>
              <a:t> group (Bara Formation) was deposited under </a:t>
            </a:r>
            <a:r>
              <a:rPr sz="1800" dirty="0" err="1" smtClean="0"/>
              <a:t>fluviatile</a:t>
            </a:r>
            <a:r>
              <a:rPr sz="1800" dirty="0" smtClean="0"/>
              <a:t> conditions while the upper </a:t>
            </a:r>
            <a:r>
              <a:rPr sz="1800" dirty="0" err="1" smtClean="0"/>
              <a:t>Ranikot</a:t>
            </a:r>
            <a:r>
              <a:rPr sz="1800" dirty="0" smtClean="0"/>
              <a:t> (</a:t>
            </a:r>
            <a:r>
              <a:rPr sz="1800" dirty="0" err="1" smtClean="0"/>
              <a:t>Lakhra</a:t>
            </a:r>
            <a:r>
              <a:rPr sz="1800" dirty="0" smtClean="0"/>
              <a:t> Formation) is estuarine in origin</a:t>
            </a:r>
          </a:p>
          <a:p>
            <a:pPr algn="just">
              <a:lnSpc>
                <a:spcPct val="150000"/>
              </a:lnSpc>
            </a:pPr>
            <a:r>
              <a:rPr sz="1800" dirty="0" smtClean="0"/>
              <a:t>Bara Formation is composed predominantly of sandstone with subordinate </a:t>
            </a:r>
            <a:r>
              <a:rPr sz="1800" dirty="0" err="1" smtClean="0"/>
              <a:t>claystone</a:t>
            </a:r>
            <a:r>
              <a:rPr sz="1800" dirty="0" smtClean="0"/>
              <a:t>, shale, siltstone and coal seams of variable thickness</a:t>
            </a:r>
          </a:p>
          <a:p>
            <a:pPr algn="just">
              <a:lnSpc>
                <a:spcPct val="150000"/>
              </a:lnSpc>
            </a:pPr>
            <a:r>
              <a:rPr sz="1800" dirty="0" err="1" smtClean="0"/>
              <a:t>Claystone</a:t>
            </a:r>
            <a:r>
              <a:rPr sz="1800" dirty="0" smtClean="0"/>
              <a:t>, shale and siltstone are light grey to grey, pyritic, coaly films irregularly distributed partly sandy</a:t>
            </a:r>
          </a:p>
          <a:p>
            <a:pPr algn="just">
              <a:lnSpc>
                <a:spcPct val="150000"/>
              </a:lnSpc>
            </a:pPr>
            <a:r>
              <a:rPr sz="1800" dirty="0" smtClean="0"/>
              <a:t>Coal is black to brownish black resinous, pyritic and crumbles to small chips on exposure to air and sun for few days and very combustive</a:t>
            </a:r>
          </a:p>
          <a:p>
            <a:pPr algn="just">
              <a:lnSpc>
                <a:spcPct val="150000"/>
              </a:lnSpc>
            </a:pPr>
            <a:r>
              <a:rPr sz="1800" dirty="0" err="1" smtClean="0"/>
              <a:t>Dhanwari</a:t>
            </a:r>
            <a:r>
              <a:rPr sz="1800" dirty="0" smtClean="0"/>
              <a:t>, </a:t>
            </a:r>
            <a:r>
              <a:rPr sz="1800" dirty="0" err="1" smtClean="0"/>
              <a:t>Lalian</a:t>
            </a:r>
            <a:r>
              <a:rPr sz="1800" dirty="0" smtClean="0"/>
              <a:t> and Kath are the 3 </a:t>
            </a:r>
            <a:r>
              <a:rPr sz="1800" dirty="0" smtClean="0"/>
              <a:t>main coal </a:t>
            </a:r>
            <a:r>
              <a:rPr sz="1800" dirty="0" smtClean="0"/>
              <a:t>seams found along the crest of the anticline</a:t>
            </a:r>
          </a:p>
          <a:p>
            <a:pPr algn="just">
              <a:lnSpc>
                <a:spcPct val="150000"/>
              </a:lnSpc>
            </a:pPr>
            <a:r>
              <a:rPr sz="1800" dirty="0" err="1" smtClean="0"/>
              <a:t>Lalian</a:t>
            </a:r>
            <a:r>
              <a:rPr sz="1800" dirty="0" smtClean="0"/>
              <a:t> Coal seam is easily mineable, present  at the depth of 26 to 122m below the surface, underlain and overlain by the clay stone</a:t>
            </a:r>
          </a:p>
          <a:p>
            <a:pPr algn="just">
              <a:lnSpc>
                <a:spcPct val="150000"/>
              </a:lnSpc>
            </a:pPr>
            <a:endParaRPr sz="1800" dirty="0" smtClean="0"/>
          </a:p>
        </p:txBody>
      </p:sp>
      <p:sp>
        <p:nvSpPr>
          <p:cNvPr id="4" name="TextBox 3"/>
          <p:cNvSpPr txBox="1"/>
          <p:nvPr/>
        </p:nvSpPr>
        <p:spPr>
          <a:xfrm>
            <a:off x="8811904" y="6484960"/>
            <a:ext cx="304800" cy="338554"/>
          </a:xfrm>
          <a:prstGeom prst="rect">
            <a:avLst/>
          </a:prstGeom>
          <a:noFill/>
        </p:spPr>
        <p:txBody>
          <a:bodyPr wrap="square" rtlCol="0">
            <a:spAutoFit/>
          </a:bodyPr>
          <a:lstStyle/>
          <a:p>
            <a:r>
              <a:rPr lang="en-US" sz="1600" dirty="0" smtClean="0"/>
              <a:t>7</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Tectonics &amp; Structure</a:t>
            </a:r>
            <a:endParaRPr lang="en-US" dirty="0"/>
          </a:p>
        </p:txBody>
      </p:sp>
      <p:sp>
        <p:nvSpPr>
          <p:cNvPr id="3" name="Subtitle 2"/>
          <p:cNvSpPr>
            <a:spLocks noGrp="1"/>
          </p:cNvSpPr>
          <p:nvPr>
            <p:ph type="subTitle" idx="1"/>
          </p:nvPr>
        </p:nvSpPr>
        <p:spPr>
          <a:xfrm>
            <a:off x="533400" y="1447800"/>
            <a:ext cx="8305800" cy="4114800"/>
          </a:xfrm>
        </p:spPr>
        <p:txBody>
          <a:bodyPr/>
          <a:lstStyle/>
          <a:p>
            <a:pPr algn="just">
              <a:lnSpc>
                <a:spcPct val="200000"/>
              </a:lnSpc>
            </a:pPr>
            <a:r>
              <a:rPr sz="2400" dirty="0" smtClean="0"/>
              <a:t>The area contains a doubly plunging </a:t>
            </a:r>
            <a:r>
              <a:rPr sz="2400" dirty="0" smtClean="0"/>
              <a:t>symmetrical </a:t>
            </a:r>
            <a:r>
              <a:rPr sz="2400" dirty="0" smtClean="0"/>
              <a:t>anticline, known as the </a:t>
            </a:r>
            <a:r>
              <a:rPr sz="2400" dirty="0" err="1" smtClean="0"/>
              <a:t>Lakhra</a:t>
            </a:r>
            <a:r>
              <a:rPr sz="2400" dirty="0" smtClean="0"/>
              <a:t> anticline (</a:t>
            </a:r>
            <a:r>
              <a:rPr sz="2400" dirty="0" err="1" smtClean="0"/>
              <a:t>Ghani</a:t>
            </a:r>
            <a:r>
              <a:rPr sz="2400" dirty="0" smtClean="0"/>
              <a:t> et al, 1971)</a:t>
            </a:r>
          </a:p>
          <a:p>
            <a:pPr algn="just">
              <a:lnSpc>
                <a:spcPct val="200000"/>
              </a:lnSpc>
            </a:pPr>
            <a:r>
              <a:rPr sz="2400" dirty="0" smtClean="0"/>
              <a:t>Dips of the beds are gentle and vary </a:t>
            </a:r>
            <a:r>
              <a:rPr sz="2400" dirty="0" smtClean="0"/>
              <a:t>from </a:t>
            </a:r>
            <a:r>
              <a:rPr sz="2400" dirty="0" smtClean="0"/>
              <a:t>1° to 6° approximately on both the flanks of anticline</a:t>
            </a:r>
          </a:p>
          <a:p>
            <a:pPr algn="just">
              <a:lnSpc>
                <a:spcPct val="200000"/>
              </a:lnSpc>
            </a:pPr>
            <a:r>
              <a:rPr sz="2400" dirty="0" smtClean="0"/>
              <a:t>Faults run nearly north to south at dips of 70° to 90°, towards east and west in the eastern and western flanks</a:t>
            </a:r>
            <a:endParaRPr lang="en-US" sz="2400" dirty="0"/>
          </a:p>
        </p:txBody>
      </p:sp>
      <p:sp>
        <p:nvSpPr>
          <p:cNvPr id="4" name="TextBox 3"/>
          <p:cNvSpPr txBox="1"/>
          <p:nvPr/>
        </p:nvSpPr>
        <p:spPr>
          <a:xfrm>
            <a:off x="8811904" y="6484960"/>
            <a:ext cx="304800" cy="338554"/>
          </a:xfrm>
          <a:prstGeom prst="rect">
            <a:avLst/>
          </a:prstGeom>
          <a:noFill/>
        </p:spPr>
        <p:txBody>
          <a:bodyPr wrap="square" rtlCol="0">
            <a:spAutoFit/>
          </a:bodyPr>
          <a:lstStyle/>
          <a:p>
            <a:r>
              <a:rPr lang="en-US" sz="1600" dirty="0" smtClean="0"/>
              <a:t>8</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Coal Geology</a:t>
            </a:r>
            <a:endParaRPr lang="en-US" dirty="0"/>
          </a:p>
        </p:txBody>
      </p:sp>
      <p:sp>
        <p:nvSpPr>
          <p:cNvPr id="3" name="Subtitle 2"/>
          <p:cNvSpPr>
            <a:spLocks noGrp="1"/>
          </p:cNvSpPr>
          <p:nvPr>
            <p:ph type="subTitle" idx="1"/>
          </p:nvPr>
        </p:nvSpPr>
        <p:spPr>
          <a:xfrm>
            <a:off x="533400" y="1295400"/>
            <a:ext cx="8305800" cy="4114800"/>
          </a:xfrm>
        </p:spPr>
        <p:txBody>
          <a:bodyPr/>
          <a:lstStyle/>
          <a:p>
            <a:pPr algn="just">
              <a:lnSpc>
                <a:spcPct val="150000"/>
              </a:lnSpc>
            </a:pPr>
            <a:r>
              <a:rPr sz="2800" dirty="0" smtClean="0"/>
              <a:t>Lithology of the formations indicate that they have been deposited under shallow water to swampy </a:t>
            </a:r>
            <a:r>
              <a:rPr sz="2800" dirty="0" smtClean="0"/>
              <a:t>conditions</a:t>
            </a:r>
            <a:endParaRPr sz="2800" dirty="0" smtClean="0"/>
          </a:p>
          <a:p>
            <a:pPr algn="just">
              <a:lnSpc>
                <a:spcPct val="150000"/>
              </a:lnSpc>
            </a:pPr>
            <a:r>
              <a:rPr sz="2800" dirty="0" smtClean="0"/>
              <a:t>Lower </a:t>
            </a:r>
            <a:r>
              <a:rPr sz="2800" dirty="0" err="1" smtClean="0"/>
              <a:t>Ranikot</a:t>
            </a:r>
            <a:r>
              <a:rPr sz="2800" dirty="0" smtClean="0"/>
              <a:t> Group (Bara Formation) was deposited under </a:t>
            </a:r>
            <a:r>
              <a:rPr sz="2800" dirty="0" err="1" smtClean="0"/>
              <a:t>fluviatile</a:t>
            </a:r>
            <a:r>
              <a:rPr sz="2800" dirty="0" smtClean="0"/>
              <a:t> conditions while the upper </a:t>
            </a:r>
            <a:r>
              <a:rPr sz="2800" dirty="0" err="1" smtClean="0"/>
              <a:t>Ranikot</a:t>
            </a:r>
            <a:r>
              <a:rPr sz="2800" dirty="0" smtClean="0"/>
              <a:t> (</a:t>
            </a:r>
            <a:r>
              <a:rPr sz="2800" dirty="0" err="1" smtClean="0"/>
              <a:t>Lakhra</a:t>
            </a:r>
            <a:r>
              <a:rPr sz="2800" dirty="0" smtClean="0"/>
              <a:t> Formation) is estuarine in origin</a:t>
            </a:r>
          </a:p>
          <a:p>
            <a:pPr algn="just">
              <a:lnSpc>
                <a:spcPct val="150000"/>
              </a:lnSpc>
            </a:pPr>
            <a:r>
              <a:rPr sz="2800" dirty="0" smtClean="0"/>
              <a:t>Coal is of brown lignite rank with low heating value and high moisture and </a:t>
            </a:r>
            <a:r>
              <a:rPr sz="2800" dirty="0" err="1" smtClean="0"/>
              <a:t>sulphur</a:t>
            </a:r>
            <a:r>
              <a:rPr sz="2800" dirty="0" smtClean="0"/>
              <a:t> content</a:t>
            </a:r>
          </a:p>
        </p:txBody>
      </p:sp>
      <p:sp>
        <p:nvSpPr>
          <p:cNvPr id="4" name="TextBox 3"/>
          <p:cNvSpPr txBox="1"/>
          <p:nvPr/>
        </p:nvSpPr>
        <p:spPr>
          <a:xfrm>
            <a:off x="8811904" y="6484960"/>
            <a:ext cx="304800" cy="338554"/>
          </a:xfrm>
          <a:prstGeom prst="rect">
            <a:avLst/>
          </a:prstGeom>
          <a:noFill/>
        </p:spPr>
        <p:txBody>
          <a:bodyPr wrap="square" rtlCol="0">
            <a:spAutoFit/>
          </a:bodyPr>
          <a:lstStyle/>
          <a:p>
            <a:r>
              <a:rPr lang="en-US" sz="1600" dirty="0" smtClean="0"/>
              <a:t>9</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1209</Words>
  <Application>Microsoft Office PowerPoint</Application>
  <PresentationFormat>On-screen Show (4:3)</PresentationFormat>
  <Paragraphs>163</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Times New Roman</vt:lpstr>
      <vt:lpstr>Office Theme</vt:lpstr>
      <vt:lpstr>PowerPoint Presentation</vt:lpstr>
      <vt:lpstr>Contents </vt:lpstr>
      <vt:lpstr>Aims and Objective </vt:lpstr>
      <vt:lpstr>Introduction </vt:lpstr>
      <vt:lpstr>Stratigraphy of the Area </vt:lpstr>
      <vt:lpstr>Study Area</vt:lpstr>
      <vt:lpstr>Bara Formation </vt:lpstr>
      <vt:lpstr>Tectonics &amp; Structure</vt:lpstr>
      <vt:lpstr>Coal Geology</vt:lpstr>
      <vt:lpstr>Coal Grading of Lakhra Field</vt:lpstr>
      <vt:lpstr>Mining Hazards (1/2)  </vt:lpstr>
      <vt:lpstr>Mining Hazards (2/2)  </vt:lpstr>
      <vt:lpstr>Glimpses of the Field (1/2)</vt:lpstr>
      <vt:lpstr>Glimpses of the Field (2/2)</vt:lpstr>
      <vt:lpstr>Economic Potential </vt:lpstr>
      <vt:lpstr>Thermal Power Generation</vt:lpstr>
      <vt:lpstr>Recommendation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BINARY COMPUTERS</dc:creator>
  <cp:lastModifiedBy>BINARY COMPUTERS</cp:lastModifiedBy>
  <cp:revision>208</cp:revision>
  <dcterms:created xsi:type="dcterms:W3CDTF">2017-04-10T07:02:40Z</dcterms:created>
  <dcterms:modified xsi:type="dcterms:W3CDTF">2017-04-24T18:39:08Z</dcterms:modified>
</cp:coreProperties>
</file>