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82" r:id="rId2"/>
    <p:sldId id="267" r:id="rId3"/>
    <p:sldId id="286" r:id="rId4"/>
    <p:sldId id="274" r:id="rId5"/>
    <p:sldId id="283" r:id="rId6"/>
    <p:sldId id="277" r:id="rId7"/>
    <p:sldId id="269" r:id="rId8"/>
    <p:sldId id="268" r:id="rId9"/>
    <p:sldId id="262" r:id="rId10"/>
    <p:sldId id="273" r:id="rId11"/>
    <p:sldId id="278" r:id="rId12"/>
    <p:sldId id="271" r:id="rId13"/>
    <p:sldId id="263" r:id="rId14"/>
    <p:sldId id="279" r:id="rId15"/>
    <p:sldId id="280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preferSingleView="1"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2784" y="-112"/>
      </p:cViewPr>
      <p:guideLst>
        <p:guide orient="horz" pos="2160"/>
        <p:guide pos="2880"/>
      </p:guideLst>
    </p:cSldViewPr>
  </p:slide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2A960-F661-2044-AE49-B7012E8093B2}" type="datetimeFigureOut">
              <a:rPr lang="en-US" smtClean="0"/>
              <a:t>12/3/14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F8C79-BEF5-6943-88F7-3786A7CA4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464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75B10955-2F13-ED48-AC81-E9B26F348594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AD142D1-BFA5-C54B-8F38-03D3A521E3C6}" type="slidenum">
              <a:rPr lang="en-US" sz="1200">
                <a:latin typeface="Arial" charset="0"/>
                <a:cs typeface="ＭＳ Ｐゴシック" charset="0"/>
              </a:rPr>
              <a:pPr eaLnBrk="1" hangingPunct="1"/>
              <a:t>4</a:t>
            </a:fld>
            <a:endParaRPr lang="en-US" sz="1200">
              <a:latin typeface="Arial" charset="0"/>
              <a:cs typeface="ＭＳ Ｐゴシック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D38-C686-774E-AC3A-A16B94AAB40B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F906-EC2F-E84A-9884-3EDA1C29B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90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D38-C686-774E-AC3A-A16B94AAB40B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F906-EC2F-E84A-9884-3EDA1C29B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3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D38-C686-774E-AC3A-A16B94AAB40B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F906-EC2F-E84A-9884-3EDA1C29B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7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10000">
            <a:solidFill>
              <a:schemeClr val="accent1"/>
            </a:solidFill>
            <a:miter lim="800000"/>
            <a:headEnd/>
            <a:tailEnd/>
          </a:ln>
          <a:effectLst>
            <a:outerShdw blurRad="38100" dist="30000" dir="5400000" rotWithShape="0">
              <a:srgbClr val="808080">
                <a:alpha val="4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11" descr="FINAL_CNSELogo_Seal.psd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4325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7"/>
          <p:cNvSpPr>
            <a:spLocks noGrp="1"/>
          </p:cNvSpPr>
          <p:nvPr>
            <p:ph type="ctrTitle"/>
          </p:nvPr>
        </p:nvSpPr>
        <p:spPr>
          <a:xfrm>
            <a:off x="665238" y="4269618"/>
            <a:ext cx="7801429" cy="1185333"/>
          </a:xfrm>
          <a:prstGeom prst="rect">
            <a:avLst/>
          </a:prstGeom>
        </p:spPr>
        <p:txBody>
          <a:bodyPr anchor="t"/>
          <a:lstStyle>
            <a:lvl1pPr algn="ctr"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668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D38-C686-774E-AC3A-A16B94AAB40B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F906-EC2F-E84A-9884-3EDA1C29B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6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D38-C686-774E-AC3A-A16B94AAB40B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F906-EC2F-E84A-9884-3EDA1C29B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24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D38-C686-774E-AC3A-A16B94AAB40B}" type="datetimeFigureOut">
              <a:rPr lang="en-US" smtClean="0"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F906-EC2F-E84A-9884-3EDA1C29B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15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D38-C686-774E-AC3A-A16B94AAB40B}" type="datetimeFigureOut">
              <a:rPr lang="en-US" smtClean="0"/>
              <a:t>12/3/14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F906-EC2F-E84A-9884-3EDA1C29B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47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D38-C686-774E-AC3A-A16B94AAB40B}" type="datetimeFigureOut">
              <a:rPr lang="en-US" smtClean="0"/>
              <a:t>12/3/14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F906-EC2F-E84A-9884-3EDA1C29B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1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D38-C686-774E-AC3A-A16B94AAB40B}" type="datetimeFigureOut">
              <a:rPr lang="en-US" smtClean="0"/>
              <a:t>12/3/14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F906-EC2F-E84A-9884-3EDA1C29B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12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D38-C686-774E-AC3A-A16B94AAB40B}" type="datetimeFigureOut">
              <a:rPr lang="en-US" smtClean="0"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F906-EC2F-E84A-9884-3EDA1C29B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30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95D38-C686-774E-AC3A-A16B94AAB40B}" type="datetimeFigureOut">
              <a:rPr lang="en-US" smtClean="0"/>
              <a:t>12/3/14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5F906-EC2F-E84A-9884-3EDA1C29B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58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95D38-C686-774E-AC3A-A16B94AAB40B}" type="datetimeFigureOut">
              <a:rPr lang="en-US" smtClean="0"/>
              <a:t>12/3/14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5F906-EC2F-E84A-9884-3EDA1C29B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2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1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325" y="3435350"/>
            <a:ext cx="8805863" cy="30972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/>
              <a:t/>
            </a:r>
            <a:br>
              <a:rPr lang="en-US" sz="2800" dirty="0"/>
            </a:br>
            <a:r>
              <a:rPr lang="en-US" sz="2400" b="1" dirty="0" smtClean="0"/>
              <a:t>sx</a:t>
            </a:r>
            <a:r>
              <a:rPr lang="en-US" sz="2800" b="1" dirty="0" smtClean="0"/>
              <a:t>RNA</a:t>
            </a:r>
            <a:r>
              <a:rPr lang="en-US" sz="2800" b="1" dirty="0"/>
              <a:t>: Using RNA-based, </a:t>
            </a:r>
            <a:r>
              <a:rPr lang="en-US" sz="2800" b="1" dirty="0" err="1"/>
              <a:t>nano</a:t>
            </a:r>
            <a:r>
              <a:rPr lang="en-US" sz="2800" b="1" dirty="0"/>
              <a:t>-switches to detect novel non-coding RNA expression </a:t>
            </a:r>
            <a:r>
              <a:rPr lang="en-US" sz="2800" dirty="0"/>
              <a:t>	</a:t>
            </a:r>
            <a:br>
              <a:rPr lang="en-US" sz="2800" dirty="0"/>
            </a:br>
            <a:r>
              <a:rPr lang="en-US" sz="2800" b="1" cap="none" dirty="0">
                <a:latin typeface="Gill Sans MT" charset="0"/>
              </a:rPr>
              <a:t> </a:t>
            </a:r>
            <a:r>
              <a:rPr lang="en-US" sz="2800" cap="none" dirty="0">
                <a:latin typeface="Gill Sans MT" charset="0"/>
              </a:rPr>
              <a:t/>
            </a:r>
            <a:br>
              <a:rPr lang="en-US" sz="2800" cap="none" dirty="0">
                <a:latin typeface="Gill Sans MT" charset="0"/>
              </a:rPr>
            </a:br>
            <a:r>
              <a:rPr lang="en-US" sz="2800" b="1" cap="none" dirty="0" smtClean="0">
                <a:solidFill>
                  <a:srgbClr val="FFFF00"/>
                </a:solidFill>
                <a:latin typeface="Gill Sans MT" charset="0"/>
              </a:rPr>
              <a:t>Scott </a:t>
            </a:r>
            <a:r>
              <a:rPr lang="en-US" sz="2800" b="1" cap="none" dirty="0">
                <a:solidFill>
                  <a:srgbClr val="FFFF00"/>
                </a:solidFill>
                <a:latin typeface="Gill Sans MT" charset="0"/>
              </a:rPr>
              <a:t>A. </a:t>
            </a:r>
            <a:r>
              <a:rPr lang="en-US" sz="2800" b="1" cap="none" dirty="0" smtClean="0">
                <a:solidFill>
                  <a:srgbClr val="FFFF00"/>
                </a:solidFill>
                <a:latin typeface="Gill Sans MT" charset="0"/>
              </a:rPr>
              <a:t>Tenenbaum</a:t>
            </a:r>
            <a:r>
              <a:rPr lang="en-US" sz="2800" b="1" cap="none" dirty="0">
                <a:latin typeface="Gill Sans MT" charset="0"/>
              </a:rPr>
              <a:t> </a:t>
            </a:r>
            <a:r>
              <a:rPr lang="en-US" sz="2800" cap="none" dirty="0">
                <a:latin typeface="Gill Sans MT" charset="0"/>
              </a:rPr>
              <a:t/>
            </a:r>
            <a:br>
              <a:rPr lang="en-US" sz="2800" cap="none" dirty="0">
                <a:latin typeface="Gill Sans MT" charset="0"/>
              </a:rPr>
            </a:br>
            <a:r>
              <a:rPr lang="en-US" sz="2400" i="1" cap="none" dirty="0">
                <a:latin typeface="Gill Sans MT" charset="0"/>
              </a:rPr>
              <a:t>SUNY- College of Nanoscale Science and Engineering, Nanobioscience</a:t>
            </a:r>
            <a:br>
              <a:rPr lang="en-US" sz="2400" i="1" cap="none" dirty="0">
                <a:latin typeface="Gill Sans MT" charset="0"/>
              </a:rPr>
            </a:br>
            <a:endParaRPr lang="en-US" sz="2800" cap="none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59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>
          <a:xfrm>
            <a:off x="1981199" y="346348"/>
            <a:ext cx="5009672" cy="6206852"/>
            <a:chOff x="2433763" y="346348"/>
            <a:chExt cx="4455509" cy="55030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07295" y="346348"/>
              <a:ext cx="3133480" cy="3997236"/>
            </a:xfrm>
            <a:prstGeom prst="rect">
              <a:avLst/>
            </a:prstGeom>
          </p:spPr>
        </p:pic>
        <p:grpSp>
          <p:nvGrpSpPr>
            <p:cNvPr id="88" name="Group 87"/>
            <p:cNvGrpSpPr/>
            <p:nvPr/>
          </p:nvGrpSpPr>
          <p:grpSpPr>
            <a:xfrm>
              <a:off x="2433763" y="4605126"/>
              <a:ext cx="4455509" cy="1244292"/>
              <a:chOff x="2087376" y="4826000"/>
              <a:chExt cx="4583414" cy="1104900"/>
            </a:xfrm>
          </p:grpSpPr>
          <p:pic>
            <p:nvPicPr>
              <p:cNvPr id="86" name="Picture 8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0200" y="4826000"/>
                <a:ext cx="3800590" cy="1104900"/>
              </a:xfrm>
              <a:prstGeom prst="rect">
                <a:avLst/>
              </a:prstGeom>
            </p:spPr>
          </p:pic>
          <p:sp>
            <p:nvSpPr>
              <p:cNvPr id="87" name="TextBox 86"/>
              <p:cNvSpPr txBox="1"/>
              <p:nvPr/>
            </p:nvSpPr>
            <p:spPr>
              <a:xfrm>
                <a:off x="2087376" y="5297831"/>
                <a:ext cx="7828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sxRNA </a:t>
                </a:r>
                <a:endParaRPr lang="en-US" dirty="0"/>
              </a:p>
            </p:txBody>
          </p:sp>
        </p:grpSp>
        <p:sp>
          <p:nvSpPr>
            <p:cNvPr id="89" name="TextBox 88"/>
            <p:cNvSpPr txBox="1"/>
            <p:nvPr/>
          </p:nvSpPr>
          <p:spPr>
            <a:xfrm>
              <a:off x="2886566" y="4516398"/>
              <a:ext cx="1776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T7 -Transcription</a:t>
              </a:r>
              <a:endParaRPr lang="en-US" dirty="0"/>
            </a:p>
          </p:txBody>
        </p:sp>
        <p:cxnSp>
          <p:nvCxnSpPr>
            <p:cNvPr id="91" name="Straight Arrow Connector 90"/>
            <p:cNvCxnSpPr/>
            <p:nvPr/>
          </p:nvCxnSpPr>
          <p:spPr>
            <a:xfrm>
              <a:off x="4662601" y="4476855"/>
              <a:ext cx="0" cy="640256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44162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7313"/>
            <a:ext cx="3030538" cy="666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663575"/>
            <a:ext cx="4816475" cy="571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336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700" y="0"/>
            <a:ext cx="5285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85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523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7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 bwMode="auto">
          <a:xfrm>
            <a:off x="1320800" y="169863"/>
            <a:ext cx="6197600" cy="59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b="1">
                <a:latin typeface="Arial" charset="0"/>
                <a:cs typeface="ＭＳ Ｐゴシック" charset="0"/>
              </a:rPr>
              <a:t>sxRNA Potential Applications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sz="half" idx="1"/>
          </p:nvPr>
        </p:nvSpPr>
        <p:spPr>
          <a:xfrm>
            <a:off x="287338" y="1455738"/>
            <a:ext cx="4448175" cy="48339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>
                <a:latin typeface="Arial" charset="0"/>
                <a:cs typeface="ＭＳ Ｐゴシック" charset="0"/>
              </a:rPr>
              <a:t> </a:t>
            </a:r>
            <a:r>
              <a:rPr lang="en-US" sz="2000" b="1">
                <a:latin typeface="Arial" charset="0"/>
                <a:cs typeface="ＭＳ Ｐゴシック" charset="0"/>
              </a:rPr>
              <a:t>Molecular tool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Stem cell quality control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miRNA expression in cancer</a:t>
            </a:r>
          </a:p>
          <a:p>
            <a:pPr lvl="1" eaLnBrk="1" hangingPunct="1">
              <a:lnSpc>
                <a:spcPct val="80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>
                <a:latin typeface="Arial" charset="0"/>
                <a:cs typeface="ＭＳ Ｐゴシック" charset="0"/>
              </a:rPr>
              <a:t>Genetic disorders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Cystic Fibrosis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Duchenne muscular dystrophy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Glycogen storage diseases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Polycystic kidney disease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Celiac disease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Charcot-Marie-Tooth disease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Hemophilia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Sickle-cell disease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Content Placeholder 3"/>
          <p:cNvSpPr>
            <a:spLocks noGrp="1"/>
          </p:cNvSpPr>
          <p:nvPr>
            <p:ph sz="half" idx="2"/>
          </p:nvPr>
        </p:nvSpPr>
        <p:spPr>
          <a:xfrm>
            <a:off x="4718050" y="1411288"/>
            <a:ext cx="4081463" cy="47291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>
                <a:latin typeface="Arial" charset="0"/>
                <a:cs typeface="ＭＳ Ｐゴシック" charset="0"/>
              </a:rPr>
              <a:t>Tissue/Stem Cell Engineering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Kidney repair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Liver repair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Heart</a:t>
            </a:r>
          </a:p>
          <a:p>
            <a:pPr lvl="1" eaLnBrk="1" hangingPunct="1">
              <a:lnSpc>
                <a:spcPct val="60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b="1" u="sng">
                <a:latin typeface="Arial" charset="0"/>
                <a:cs typeface="ＭＳ Ｐゴシック" charset="0"/>
              </a:rPr>
              <a:t>Cancer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Breast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Lung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Colon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Pancreatic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Thyroid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>
                <a:latin typeface="Arial" charset="0"/>
                <a:ea typeface="ＭＳ Ｐゴシック" charset="0"/>
                <a:cs typeface="ＭＳ Ｐゴシック" charset="0"/>
              </a:rPr>
              <a:t>Bladder</a:t>
            </a:r>
          </a:p>
          <a:p>
            <a:pPr lvl="1" eaLnBrk="1" hangingPunct="1">
              <a:lnSpc>
                <a:spcPct val="80000"/>
              </a:lnSpc>
            </a:pPr>
            <a:endParaRPr lang="en-US" sz="20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>
                <a:latin typeface="Arial" charset="0"/>
                <a:cs typeface="ＭＳ Ｐゴシック" charset="0"/>
              </a:rPr>
              <a:t>Antiviral, Vaccine, Imaging</a:t>
            </a:r>
          </a:p>
        </p:txBody>
      </p:sp>
    </p:spTree>
    <p:extLst>
      <p:ext uri="{BB962C8B-B14F-4D97-AF65-F5344CB8AC3E}">
        <p14:creationId xmlns:p14="http://schemas.microsoft.com/office/powerpoint/2010/main" val="1178801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54"/>
          <p:cNvSpPr>
            <a:spLocks noGrp="1"/>
          </p:cNvSpPr>
          <p:nvPr>
            <p:ph idx="1"/>
          </p:nvPr>
        </p:nvSpPr>
        <p:spPr>
          <a:xfrm>
            <a:off x="485775" y="1397000"/>
            <a:ext cx="8153400" cy="4921250"/>
          </a:xfrm>
        </p:spPr>
        <p:txBody>
          <a:bodyPr/>
          <a:lstStyle/>
          <a:p>
            <a:pPr eaLnBrk="1" hangingPunct="1"/>
            <a:endParaRPr lang="en-US">
              <a:latin typeface="Arial" charset="0"/>
              <a:cs typeface="ＭＳ Ｐゴシック" charset="0"/>
            </a:endParaRPr>
          </a:p>
        </p:txBody>
      </p:sp>
      <p:pic>
        <p:nvPicPr>
          <p:cNvPr id="17410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73088"/>
            <a:ext cx="8653463" cy="586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79376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 bwMode="auto">
          <a:xfrm>
            <a:off x="3173413" y="311150"/>
            <a:ext cx="2603500" cy="593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4800" b="1">
                <a:latin typeface="Arial" charset="0"/>
                <a:cs typeface="ＭＳ Ｐゴシック" charset="0"/>
              </a:rPr>
              <a:t>Funding</a:t>
            </a:r>
          </a:p>
        </p:txBody>
      </p: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63" y="3235325"/>
            <a:ext cx="193992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5380038"/>
            <a:ext cx="4302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749675"/>
            <a:ext cx="2644775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495925"/>
            <a:ext cx="40322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38" y="763588"/>
            <a:ext cx="253047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1" descr="FINAL_CNSELogo_Seal.ps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1792288"/>
            <a:ext cx="1957387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74650"/>
            <a:ext cx="161607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89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14300"/>
            <a:ext cx="8255000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96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1963738" y="296863"/>
            <a:ext cx="5211762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b="1">
                <a:latin typeface="Gill Sans MT" charset="0"/>
              </a:rPr>
              <a:t>The Basic sxRNA Concept</a:t>
            </a:r>
          </a:p>
        </p:txBody>
      </p:sp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4038" y="2390775"/>
            <a:ext cx="1785937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614738"/>
            <a:ext cx="1785937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600" y="2946400"/>
            <a:ext cx="1785938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30300" y="2582863"/>
            <a:ext cx="633413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+mn-cs"/>
              </a:rPr>
              <a:t>+</a:t>
            </a:r>
          </a:p>
        </p:txBody>
      </p:sp>
      <p:sp>
        <p:nvSpPr>
          <p:cNvPr id="31750" name="TextBox 4"/>
          <p:cNvSpPr txBox="1">
            <a:spLocks noChangeArrowheads="1"/>
          </p:cNvSpPr>
          <p:nvPr/>
        </p:nvSpPr>
        <p:spPr bwMode="auto">
          <a:xfrm>
            <a:off x="5656263" y="2767013"/>
            <a:ext cx="9382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600" b="1">
                <a:solidFill>
                  <a:schemeClr val="accent1"/>
                </a:solidFill>
                <a:latin typeface="Verdana" charset="0"/>
                <a:cs typeface="Verdana" charset="0"/>
              </a:rPr>
              <a:t>OR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7788" y="4154488"/>
            <a:ext cx="9015412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169863" indent="-169863" algn="l" rtl="0" fontAlgn="base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DC840E"/>
              </a:buClr>
              <a:buFont typeface="Arial" pitchFamily="34" charset="0"/>
              <a:buChar char="●"/>
              <a:defRPr sz="2000">
                <a:solidFill>
                  <a:schemeClr val="tx1"/>
                </a:solidFill>
                <a:latin typeface="+mn-lt"/>
              </a:defRPr>
            </a:lvl2pPr>
            <a:lvl3pPr marL="744538" indent="-169863" algn="l" rtl="0" fontAlgn="base">
              <a:spcBef>
                <a:spcPct val="20000"/>
              </a:spcBef>
              <a:spcAft>
                <a:spcPct val="0"/>
              </a:spcAft>
              <a:buClr>
                <a:srgbClr val="003300"/>
              </a:buClr>
              <a:buFont typeface="Arial" charset="0"/>
              <a:buChar char="●"/>
              <a:defRPr sz="1800">
                <a:solidFill>
                  <a:schemeClr val="tx1"/>
                </a:solidFill>
                <a:latin typeface="+mn-lt"/>
              </a:defRPr>
            </a:lvl3pPr>
            <a:lvl4pPr marL="1027113" indent="-1682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200">
                <a:solidFill>
                  <a:schemeClr val="tx1"/>
                </a:solidFill>
                <a:latin typeface="+mn-lt"/>
              </a:defRPr>
            </a:lvl4pPr>
            <a:lvl5pPr marL="1309688" indent="-1682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●"/>
              <a:defRPr sz="1200">
                <a:solidFill>
                  <a:schemeClr val="tx1"/>
                </a:solidFill>
                <a:latin typeface="+mn-lt"/>
              </a:defRPr>
            </a:lvl5pPr>
            <a:lvl6pPr marL="1766888" indent="-1682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●"/>
              <a:defRPr sz="1200">
                <a:solidFill>
                  <a:schemeClr val="tx1"/>
                </a:solidFill>
                <a:latin typeface="+mn-lt"/>
              </a:defRPr>
            </a:lvl6pPr>
            <a:lvl7pPr marL="2224088" indent="-1682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●"/>
              <a:defRPr sz="1200">
                <a:solidFill>
                  <a:schemeClr val="tx1"/>
                </a:solidFill>
                <a:latin typeface="+mn-lt"/>
              </a:defRPr>
            </a:lvl7pPr>
            <a:lvl8pPr marL="2681288" indent="-1682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●"/>
              <a:defRPr sz="1200">
                <a:solidFill>
                  <a:schemeClr val="tx1"/>
                </a:solidFill>
                <a:latin typeface="+mn-lt"/>
              </a:defRPr>
            </a:lvl8pPr>
            <a:lvl9pPr marL="3138488" indent="-16827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●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sz="2600" kern="0" dirty="0"/>
              <a:t>Structurally interacting RNA </a:t>
            </a:r>
          </a:p>
          <a:p>
            <a:pPr lvl="1">
              <a:defRPr/>
            </a:pPr>
            <a:r>
              <a:rPr lang="en-US" sz="2600" kern="0" dirty="0" smtClean="0">
                <a:ea typeface="MS PGothic" panose="020B0600070205080204" pitchFamily="34" charset="-128"/>
                <a:cs typeface="+mn-cs"/>
              </a:rPr>
              <a:t> A 3-way </a:t>
            </a:r>
            <a:r>
              <a:rPr lang="en-US" sz="2600" kern="0" dirty="0">
                <a:ea typeface="MS PGothic" panose="020B0600070205080204" pitchFamily="34" charset="-128"/>
                <a:cs typeface="+mn-cs"/>
              </a:rPr>
              <a:t>junction </a:t>
            </a:r>
            <a:r>
              <a:rPr lang="en-US" sz="2600" kern="0" dirty="0" smtClean="0">
                <a:ea typeface="MS PGothic" panose="020B0600070205080204" pitchFamily="34" charset="-128"/>
                <a:cs typeface="+mn-cs"/>
              </a:rPr>
              <a:t>structure created from </a:t>
            </a:r>
            <a:r>
              <a:rPr lang="en-US" sz="2600" i="1" kern="0" dirty="0" smtClean="0">
                <a:ea typeface="MS PGothic" panose="020B0600070205080204" pitchFamily="34" charset="-128"/>
                <a:cs typeface="+mn-cs"/>
              </a:rPr>
              <a:t>trans</a:t>
            </a:r>
            <a:r>
              <a:rPr lang="en-US" sz="2600" kern="0" dirty="0">
                <a:ea typeface="MS PGothic" panose="020B0600070205080204" pitchFamily="34" charset="-128"/>
                <a:cs typeface="+mn-cs"/>
              </a:rPr>
              <a:t>-interaction</a:t>
            </a:r>
          </a:p>
          <a:p>
            <a:pPr lvl="1">
              <a:defRPr/>
            </a:pPr>
            <a:r>
              <a:rPr lang="en-US" sz="2600" kern="0" dirty="0" smtClean="0">
                <a:ea typeface="MS PGothic" panose="020B0600070205080204" pitchFamily="34" charset="-128"/>
                <a:cs typeface="+mn-cs"/>
              </a:rPr>
              <a:t> An RNA sequence changes or “switches” the structure </a:t>
            </a:r>
            <a:r>
              <a:rPr lang="en-US" sz="2600" kern="0" dirty="0">
                <a:ea typeface="MS PGothic" panose="020B0600070205080204" pitchFamily="34" charset="-128"/>
                <a:cs typeface="+mn-cs"/>
              </a:rPr>
              <a:t>of </a:t>
            </a:r>
            <a:r>
              <a:rPr lang="en-US" sz="2600" kern="0" dirty="0" smtClean="0">
                <a:ea typeface="MS PGothic" panose="020B0600070205080204" pitchFamily="34" charset="-128"/>
                <a:cs typeface="+mn-cs"/>
              </a:rPr>
              <a:t>the </a:t>
            </a:r>
            <a:r>
              <a:rPr lang="en-US" sz="2600" kern="0" dirty="0">
                <a:ea typeface="MS PGothic" panose="020B0600070205080204" pitchFamily="34" charset="-128"/>
                <a:cs typeface="+mn-cs"/>
              </a:rPr>
              <a:t>sxRNA </a:t>
            </a:r>
            <a:r>
              <a:rPr lang="en-US" sz="2600" kern="0" dirty="0" smtClean="0">
                <a:ea typeface="MS PGothic" panose="020B0600070205080204" pitchFamily="34" charset="-128"/>
                <a:cs typeface="+mn-cs"/>
              </a:rPr>
              <a:t>in a designed manner</a:t>
            </a:r>
          </a:p>
          <a:p>
            <a:pPr lvl="1">
              <a:defRPr/>
            </a:pPr>
            <a:r>
              <a:rPr lang="en-US" sz="2600" kern="0" dirty="0" smtClean="0">
                <a:ea typeface="MS PGothic" panose="020B0600070205080204" pitchFamily="34" charset="-128"/>
                <a:cs typeface="+mn-cs"/>
              </a:rPr>
              <a:t> This </a:t>
            </a:r>
            <a:r>
              <a:rPr lang="en-US" sz="2600" kern="0" dirty="0">
                <a:ea typeface="MS PGothic" panose="020B0600070205080204" pitchFamily="34" charset="-128"/>
                <a:cs typeface="+mn-cs"/>
              </a:rPr>
              <a:t>r</a:t>
            </a:r>
            <a:r>
              <a:rPr lang="en-US" sz="2600" kern="0" dirty="0" smtClean="0">
                <a:ea typeface="MS PGothic" panose="020B0600070205080204" pitchFamily="34" charset="-128"/>
                <a:cs typeface="+mn-cs"/>
              </a:rPr>
              <a:t>esults in the formation of a new or strengthened stem</a:t>
            </a:r>
            <a:r>
              <a:rPr lang="en-US" sz="2600" kern="0" dirty="0">
                <a:ea typeface="MS PGothic" panose="020B0600070205080204" pitchFamily="34" charset="-128"/>
                <a:cs typeface="+mn-cs"/>
              </a:rPr>
              <a:t>-</a:t>
            </a:r>
            <a:r>
              <a:rPr lang="en-US" sz="2600" kern="0" dirty="0" smtClean="0">
                <a:ea typeface="MS PGothic" panose="020B0600070205080204" pitchFamily="34" charset="-128"/>
                <a:cs typeface="+mn-cs"/>
              </a:rPr>
              <a:t>loop structure </a:t>
            </a:r>
            <a:endParaRPr lang="en-US" sz="2600" kern="0" dirty="0">
              <a:ea typeface="MS PGothic" panose="020B0600070205080204" pitchFamily="34" charset="-128"/>
              <a:cs typeface="+mn-cs"/>
            </a:endParaRPr>
          </a:p>
          <a:p>
            <a:pPr marL="0" indent="0">
              <a:buFont typeface="Arial" charset="0"/>
              <a:buNone/>
              <a:defRPr/>
            </a:pPr>
            <a:endParaRPr lang="en-US" sz="2600" kern="0" dirty="0"/>
          </a:p>
        </p:txBody>
      </p:sp>
      <p:grpSp>
        <p:nvGrpSpPr>
          <p:cNvPr id="31752" name="Group 16"/>
          <p:cNvGrpSpPr>
            <a:grpSpLocks/>
          </p:cNvGrpSpPr>
          <p:nvPr/>
        </p:nvGrpSpPr>
        <p:grpSpPr bwMode="auto">
          <a:xfrm>
            <a:off x="6835775" y="2306638"/>
            <a:ext cx="1624013" cy="1306512"/>
            <a:chOff x="6957431" y="1814014"/>
            <a:chExt cx="1624394" cy="1306428"/>
          </a:xfrm>
        </p:grpSpPr>
        <p:pic>
          <p:nvPicPr>
            <p:cNvPr id="31757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7431" y="1814014"/>
              <a:ext cx="1624394" cy="1306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Block Arc 15"/>
            <p:cNvSpPr/>
            <p:nvPr/>
          </p:nvSpPr>
          <p:spPr>
            <a:xfrm>
              <a:off x="7483017" y="1814014"/>
              <a:ext cx="470010" cy="477806"/>
            </a:xfrm>
            <a:prstGeom prst="blockArc">
              <a:avLst>
                <a:gd name="adj1" fmla="val 6600075"/>
                <a:gd name="adj2" fmla="val 3879695"/>
                <a:gd name="adj3" fmla="val 11815"/>
              </a:avLst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31753" name="Rectangle 14"/>
          <p:cNvSpPr>
            <a:spLocks noChangeArrowheads="1"/>
          </p:cNvSpPr>
          <p:nvPr/>
        </p:nvSpPr>
        <p:spPr bwMode="auto">
          <a:xfrm rot="10800000" flipV="1">
            <a:off x="3190875" y="1458913"/>
            <a:ext cx="24653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/>
              <a:t>Simple Duplex </a:t>
            </a:r>
          </a:p>
          <a:p>
            <a:pPr algn="ctr"/>
            <a:r>
              <a:rPr lang="en-US" sz="2000" b="1"/>
              <a:t>Formation</a:t>
            </a:r>
          </a:p>
        </p:txBody>
      </p:sp>
      <p:sp>
        <p:nvSpPr>
          <p:cNvPr id="31754" name="Rectangle 17"/>
          <p:cNvSpPr>
            <a:spLocks noChangeArrowheads="1"/>
          </p:cNvSpPr>
          <p:nvPr/>
        </p:nvSpPr>
        <p:spPr bwMode="auto">
          <a:xfrm rot="10800000" flipV="1">
            <a:off x="6461125" y="1252538"/>
            <a:ext cx="237331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/>
              <a:t>Structural RNA</a:t>
            </a:r>
          </a:p>
          <a:p>
            <a:pPr algn="ctr"/>
            <a:r>
              <a:rPr lang="en-US" sz="2000" b="1"/>
              <a:t>Formation</a:t>
            </a:r>
          </a:p>
          <a:p>
            <a:pPr algn="ctr"/>
            <a:r>
              <a:rPr lang="en-US" sz="2000" b="1">
                <a:solidFill>
                  <a:srgbClr val="CF3232"/>
                </a:solidFill>
              </a:rPr>
              <a:t>(sxRNA)</a:t>
            </a:r>
          </a:p>
        </p:txBody>
      </p:sp>
      <p:sp>
        <p:nvSpPr>
          <p:cNvPr id="31755" name="Rectangle 18"/>
          <p:cNvSpPr>
            <a:spLocks noChangeArrowheads="1"/>
          </p:cNvSpPr>
          <p:nvPr/>
        </p:nvSpPr>
        <p:spPr bwMode="auto">
          <a:xfrm rot="10800000" flipV="1">
            <a:off x="222250" y="1420813"/>
            <a:ext cx="2405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b="1"/>
              <a:t>RNA-RNA </a:t>
            </a:r>
          </a:p>
          <a:p>
            <a:pPr algn="ctr"/>
            <a:r>
              <a:rPr lang="en-US" sz="2000" b="1"/>
              <a:t>Interactions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49500" y="3159125"/>
            <a:ext cx="841375" cy="0"/>
          </a:xfrm>
          <a:prstGeom prst="straightConnector1">
            <a:avLst/>
          </a:prstGeom>
          <a:ln w="101600" cmpd="sng">
            <a:solidFill>
              <a:schemeClr val="bg2">
                <a:lumMod val="65000"/>
              </a:schemeClr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81468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ChangeArrowheads="1"/>
          </p:cNvSpPr>
          <p:nvPr/>
        </p:nvSpPr>
        <p:spPr bwMode="auto">
          <a:xfrm>
            <a:off x="8404225" y="1654175"/>
            <a:ext cx="184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sz="1800"/>
          </a:p>
        </p:txBody>
      </p:sp>
      <p:sp>
        <p:nvSpPr>
          <p:cNvPr id="32770" name="TextBox 3"/>
          <p:cNvSpPr txBox="1">
            <a:spLocks noChangeArrowheads="1"/>
          </p:cNvSpPr>
          <p:nvPr/>
        </p:nvSpPr>
        <p:spPr bwMode="auto">
          <a:xfrm>
            <a:off x="338138" y="501650"/>
            <a:ext cx="85090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Gill Sans MT" charset="0"/>
                <a:ea typeface="ＭＳ Ｐゴシック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ill Sans MT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4000">
                <a:latin typeface="Arial" charset="0"/>
                <a:cs typeface="ＭＳ Ｐゴシック" charset="0"/>
              </a:rPr>
              <a:t>Structurally Interacting RNA (sxRNA) </a:t>
            </a:r>
          </a:p>
          <a:p>
            <a:pPr eaLnBrk="1" hangingPunct="1"/>
            <a:endParaRPr lang="en-US" sz="4000">
              <a:latin typeface="Arial" charset="0"/>
              <a:cs typeface="ＭＳ Ｐゴシック" charset="0"/>
            </a:endParaRPr>
          </a:p>
        </p:txBody>
      </p:sp>
      <p:pic>
        <p:nvPicPr>
          <p:cNvPr id="327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824038"/>
            <a:ext cx="8158163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52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500063" y="222250"/>
            <a:ext cx="8027987" cy="585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sz="3600" b="1">
                <a:latin typeface="Arial" charset="0"/>
                <a:cs typeface="ＭＳ Ｐゴシック" charset="0"/>
              </a:rPr>
              <a:t>sxRNA Technology Platform Basics</a:t>
            </a:r>
          </a:p>
        </p:txBody>
      </p:sp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796925" y="1217613"/>
            <a:ext cx="7426325" cy="4411662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cs typeface="ＭＳ Ｐゴシック" charset="0"/>
              </a:rPr>
              <a:t>sxRNA molecule has three components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Stem loop – target of protein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Flanks – complementary to trigger RNA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Coding region – makes desired protein</a:t>
            </a:r>
          </a:p>
        </p:txBody>
      </p:sp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639763" y="4295775"/>
            <a:ext cx="7769225" cy="2262188"/>
            <a:chOff x="285720" y="4064950"/>
            <a:chExt cx="8354734" cy="2316381"/>
          </a:xfrm>
        </p:grpSpPr>
        <p:grpSp>
          <p:nvGrpSpPr>
            <p:cNvPr id="6149" name="Group 21"/>
            <p:cNvGrpSpPr>
              <a:grpSpLocks/>
            </p:cNvGrpSpPr>
            <p:nvPr/>
          </p:nvGrpSpPr>
          <p:grpSpPr bwMode="auto">
            <a:xfrm>
              <a:off x="1091949" y="5436256"/>
              <a:ext cx="1102186" cy="182880"/>
              <a:chOff x="6072198" y="5572140"/>
              <a:chExt cx="2571768" cy="571504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rot="5400000">
                <a:off x="6925884" y="5858614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rot="5400000">
                <a:off x="7216665" y="5858614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>
                <a:off x="7499482" y="5858614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>
                <a:off x="5782669" y="5858614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5400000">
                <a:off x="6069468" y="5858614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>
                <a:off x="6356267" y="5858614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>
                <a:off x="6643067" y="5858614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>
                <a:off x="7786281" y="5858614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>
                <a:off x="8073080" y="5858614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8359879" y="5858614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5" name="Elbow Connector 44"/>
            <p:cNvCxnSpPr/>
            <p:nvPr/>
          </p:nvCxnSpPr>
          <p:spPr>
            <a:xfrm rot="10800000">
              <a:off x="7071594" y="4572115"/>
              <a:ext cx="1002091" cy="856655"/>
            </a:xfrm>
            <a:prstGeom prst="bentConnector3">
              <a:avLst>
                <a:gd name="adj1" fmla="val 103432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51" name="Group 6"/>
            <p:cNvGrpSpPr>
              <a:grpSpLocks/>
            </p:cNvGrpSpPr>
            <p:nvPr/>
          </p:nvGrpSpPr>
          <p:grpSpPr bwMode="auto">
            <a:xfrm>
              <a:off x="6000760" y="5429264"/>
              <a:ext cx="1898211" cy="182880"/>
              <a:chOff x="1357289" y="5572140"/>
              <a:chExt cx="4429158" cy="571504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>
                <a:off x="4646926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>
                <a:off x="4933725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>
                <a:off x="5220524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5400000">
                <a:off x="5503342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>
                <a:off x="3790513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rot="5400000">
                <a:off x="4073328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5400000">
                <a:off x="4364111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5400000">
                <a:off x="2503899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>
                <a:off x="2790698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5400000">
                <a:off x="1930300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2217100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1647486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rot="5400000">
                <a:off x="1073887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rot="5400000">
                <a:off x="1356702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/>
            <p:cNvCxnSpPr/>
            <p:nvPr/>
          </p:nvCxnSpPr>
          <p:spPr>
            <a:xfrm rot="10800000">
              <a:off x="6796745" y="4754175"/>
              <a:ext cx="24412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0800000">
              <a:off x="6796745" y="4887468"/>
              <a:ext cx="24412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6796745" y="5024013"/>
              <a:ext cx="24412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10800000">
              <a:off x="6796745" y="5158932"/>
              <a:ext cx="24412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0800000">
              <a:off x="6796745" y="4617630"/>
              <a:ext cx="24412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6796745" y="5293851"/>
              <a:ext cx="24412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6735288" y="4144601"/>
              <a:ext cx="336306" cy="33811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V="1">
              <a:off x="6748008" y="4160827"/>
              <a:ext cx="404756" cy="307285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>
              <a:off x="6675537" y="4313657"/>
              <a:ext cx="488242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6798451" y="4180363"/>
              <a:ext cx="273142" cy="302349"/>
            </a:xfrm>
            <a:prstGeom prst="ellipse">
              <a:avLst/>
            </a:prstGeom>
            <a:solidFill>
              <a:schemeClr val="bg2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cxnSp>
          <p:nvCxnSpPr>
            <p:cNvPr id="44" name="Elbow Connector 43"/>
            <p:cNvCxnSpPr/>
            <p:nvPr/>
          </p:nvCxnSpPr>
          <p:spPr>
            <a:xfrm flipV="1">
              <a:off x="855904" y="4550984"/>
              <a:ext cx="5940841" cy="877786"/>
            </a:xfrm>
            <a:prstGeom prst="bentConnector3">
              <a:avLst>
                <a:gd name="adj1" fmla="val 9998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45"/>
            <p:cNvSpPr/>
            <p:nvPr/>
          </p:nvSpPr>
          <p:spPr>
            <a:xfrm rot="10800000">
              <a:off x="6675537" y="4064950"/>
              <a:ext cx="488242" cy="518545"/>
            </a:xfrm>
            <a:prstGeom prst="arc">
              <a:avLst>
                <a:gd name="adj1" fmla="val 18026008"/>
                <a:gd name="adj2" fmla="val 14346330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grpSp>
          <p:nvGrpSpPr>
            <p:cNvPr id="6164" name="Group 49"/>
            <p:cNvGrpSpPr>
              <a:grpSpLocks/>
            </p:cNvGrpSpPr>
            <p:nvPr/>
          </p:nvGrpSpPr>
          <p:grpSpPr bwMode="auto">
            <a:xfrm>
              <a:off x="2326806" y="5429264"/>
              <a:ext cx="1102186" cy="182880"/>
              <a:chOff x="6072198" y="5572140"/>
              <a:chExt cx="2571768" cy="571504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 rot="5400000">
                <a:off x="6928478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rot="5400000">
                <a:off x="7219259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 rot="5400000">
                <a:off x="7502076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rot="5400000">
                <a:off x="5789248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6072063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>
                <a:off x="6362846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>
                <a:off x="6645661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>
                <a:off x="7788876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>
                <a:off x="8075675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5400000">
                <a:off x="8358489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65" name="Group 62"/>
            <p:cNvGrpSpPr>
              <a:grpSpLocks/>
            </p:cNvGrpSpPr>
            <p:nvPr/>
          </p:nvGrpSpPr>
          <p:grpSpPr bwMode="auto">
            <a:xfrm>
              <a:off x="3541252" y="5429264"/>
              <a:ext cx="1102186" cy="182880"/>
              <a:chOff x="6072198" y="5572140"/>
              <a:chExt cx="2571768" cy="571504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 rot="5400000">
                <a:off x="6926910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>
                <a:off x="7217694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rot="5400000">
                <a:off x="7500508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rot="5400000">
                <a:off x="5787680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rot="5400000">
                <a:off x="6070497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rot="5400000">
                <a:off x="6361278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5400000">
                <a:off x="6644095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>
                <a:off x="7787307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5400000">
                <a:off x="8074107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>
                <a:off x="8360906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166" name="Group 73"/>
            <p:cNvGrpSpPr>
              <a:grpSpLocks/>
            </p:cNvGrpSpPr>
            <p:nvPr/>
          </p:nvGrpSpPr>
          <p:grpSpPr bwMode="auto">
            <a:xfrm>
              <a:off x="4755698" y="5429264"/>
              <a:ext cx="1102186" cy="182880"/>
              <a:chOff x="6072198" y="5572140"/>
              <a:chExt cx="2571768" cy="571504"/>
            </a:xfrm>
          </p:grpSpPr>
          <p:cxnSp>
            <p:nvCxnSpPr>
              <p:cNvPr id="75" name="Straight Connector 74"/>
              <p:cNvCxnSpPr/>
              <p:nvPr/>
            </p:nvCxnSpPr>
            <p:spPr>
              <a:xfrm rot="5400000">
                <a:off x="6929329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>
                <a:off x="7220112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7502927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5400000">
                <a:off x="5786117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>
                <a:off x="6072916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rot="5400000">
                <a:off x="6359715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rot="5400000">
                <a:off x="6646514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>
                <a:off x="7785744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rot="5400000">
                <a:off x="8076525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5400000">
                <a:off x="8359342" y="5855068"/>
                <a:ext cx="568941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Left Brace 85"/>
            <p:cNvSpPr/>
            <p:nvPr/>
          </p:nvSpPr>
          <p:spPr>
            <a:xfrm rot="16200000">
              <a:off x="6822752" y="4965030"/>
              <a:ext cx="355991" cy="1855659"/>
            </a:xfrm>
            <a:prstGeom prst="leftBrace">
              <a:avLst>
                <a:gd name="adj1" fmla="val 8333"/>
                <a:gd name="adj2" fmla="val 53333"/>
              </a:avLst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87" name="Left Brace 86"/>
            <p:cNvSpPr/>
            <p:nvPr/>
          </p:nvSpPr>
          <p:spPr>
            <a:xfrm rot="16200000">
              <a:off x="3340190" y="3445677"/>
              <a:ext cx="355991" cy="4894364"/>
            </a:xfrm>
            <a:prstGeom prst="leftBrace">
              <a:avLst>
                <a:gd name="adj1" fmla="val 8333"/>
                <a:gd name="adj2" fmla="val 53333"/>
              </a:avLst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88" name="Left Brace 87"/>
            <p:cNvSpPr/>
            <p:nvPr/>
          </p:nvSpPr>
          <p:spPr>
            <a:xfrm>
              <a:off x="6001218" y="4144601"/>
              <a:ext cx="356791" cy="1212646"/>
            </a:xfrm>
            <a:prstGeom prst="leftBrace">
              <a:avLst>
                <a:gd name="adj1" fmla="val 8333"/>
                <a:gd name="adj2" fmla="val 53333"/>
              </a:avLst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/>
            </a:p>
          </p:txBody>
        </p:sp>
        <p:sp>
          <p:nvSpPr>
            <p:cNvPr id="6170" name="TextBox 88"/>
            <p:cNvSpPr txBox="1">
              <a:spLocks noChangeArrowheads="1"/>
            </p:cNvSpPr>
            <p:nvPr/>
          </p:nvSpPr>
          <p:spPr bwMode="auto">
            <a:xfrm>
              <a:off x="2105137" y="5870431"/>
              <a:ext cx="3085059" cy="51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>
                  <a:latin typeface="Arial" charset="0"/>
                  <a:cs typeface="ＭＳ Ｐゴシック" charset="0"/>
                </a:rPr>
                <a:t> Gene Coding Region</a:t>
              </a:r>
            </a:p>
          </p:txBody>
        </p:sp>
        <p:sp>
          <p:nvSpPr>
            <p:cNvPr id="6171" name="TextBox 95"/>
            <p:cNvSpPr txBox="1">
              <a:spLocks noChangeArrowheads="1"/>
            </p:cNvSpPr>
            <p:nvPr/>
          </p:nvSpPr>
          <p:spPr bwMode="auto">
            <a:xfrm>
              <a:off x="6449160" y="5870432"/>
              <a:ext cx="94128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>
                  <a:latin typeface="Arial" charset="0"/>
                  <a:cs typeface="ＭＳ Ｐゴシック" charset="0"/>
                </a:rPr>
                <a:t>Flanks</a:t>
              </a:r>
            </a:p>
          </p:txBody>
        </p:sp>
        <p:sp>
          <p:nvSpPr>
            <p:cNvPr id="6172" name="TextBox 96"/>
            <p:cNvSpPr txBox="1">
              <a:spLocks noChangeArrowheads="1"/>
            </p:cNvSpPr>
            <p:nvPr/>
          </p:nvSpPr>
          <p:spPr bwMode="auto">
            <a:xfrm>
              <a:off x="4429124" y="4572008"/>
              <a:ext cx="13388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>
                  <a:latin typeface="Arial" charset="0"/>
                  <a:cs typeface="ＭＳ Ｐゴシック" charset="0"/>
                </a:rPr>
                <a:t>Stem loop</a:t>
              </a:r>
            </a:p>
          </p:txBody>
        </p:sp>
        <p:sp>
          <p:nvSpPr>
            <p:cNvPr id="6173" name="TextBox 89"/>
            <p:cNvSpPr txBox="1">
              <a:spLocks noChangeArrowheads="1"/>
            </p:cNvSpPr>
            <p:nvPr/>
          </p:nvSpPr>
          <p:spPr bwMode="auto">
            <a:xfrm>
              <a:off x="8215338" y="5214950"/>
              <a:ext cx="4251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latin typeface="Arial" charset="0"/>
                  <a:cs typeface="ＭＳ Ｐゴシック" charset="0"/>
                </a:rPr>
                <a:t>3</a:t>
              </a:r>
              <a:r>
                <a:rPr lang="ja-JP" altLang="en-US">
                  <a:latin typeface="Arial" charset="0"/>
                  <a:cs typeface="ＭＳ Ｐゴシック" charset="0"/>
                </a:rPr>
                <a:t>’</a:t>
              </a:r>
              <a:endParaRPr lang="en-US">
                <a:latin typeface="Arial" charset="0"/>
                <a:cs typeface="ＭＳ Ｐゴシック" charset="0"/>
              </a:endParaRPr>
            </a:p>
          </p:txBody>
        </p:sp>
        <p:sp>
          <p:nvSpPr>
            <p:cNvPr id="6174" name="TextBox 90"/>
            <p:cNvSpPr txBox="1">
              <a:spLocks noChangeArrowheads="1"/>
            </p:cNvSpPr>
            <p:nvPr/>
          </p:nvSpPr>
          <p:spPr bwMode="auto">
            <a:xfrm>
              <a:off x="285720" y="5214950"/>
              <a:ext cx="4251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>
                  <a:latin typeface="Arial" charset="0"/>
                  <a:cs typeface="ＭＳ Ｐゴシック" charset="0"/>
                </a:rPr>
                <a:t>5</a:t>
              </a:r>
              <a:r>
                <a:rPr lang="ja-JP" altLang="en-US">
                  <a:latin typeface="Arial" charset="0"/>
                  <a:cs typeface="ＭＳ Ｐゴシック" charset="0"/>
                </a:rPr>
                <a:t>’</a:t>
              </a:r>
              <a:endParaRPr lang="en-US">
                <a:latin typeface="Arial" charset="0"/>
                <a:cs typeface="ＭＳ Ｐゴシック" charset="0"/>
              </a:endParaRPr>
            </a:p>
          </p:txBody>
        </p:sp>
      </p:grpSp>
      <p:sp>
        <p:nvSpPr>
          <p:cNvPr id="6148" name="Rectangle 84"/>
          <p:cNvSpPr>
            <a:spLocks noChangeArrowheads="1"/>
          </p:cNvSpPr>
          <p:nvPr/>
        </p:nvSpPr>
        <p:spPr bwMode="auto">
          <a:xfrm>
            <a:off x="540733" y="3887452"/>
            <a:ext cx="5084762" cy="769938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 b="1" dirty="0">
                <a:solidFill>
                  <a:srgbClr val="C00000"/>
                </a:solidFill>
              </a:rPr>
              <a:t>sxRNAs are modular, i.e. change flanks for targets, change gene for use</a:t>
            </a:r>
          </a:p>
        </p:txBody>
      </p:sp>
    </p:spTree>
    <p:extLst>
      <p:ext uri="{BB962C8B-B14F-4D97-AF65-F5344CB8AC3E}">
        <p14:creationId xmlns:p14="http://schemas.microsoft.com/office/powerpoint/2010/main" val="20417572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title"/>
          </p:nvPr>
        </p:nvSpPr>
        <p:spPr bwMode="auto">
          <a:xfrm>
            <a:off x="1476375" y="200025"/>
            <a:ext cx="593725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>
                <a:latin typeface="Arial" charset="0"/>
                <a:cs typeface="ＭＳ Ｐゴシック" charset="0"/>
              </a:rPr>
              <a:t> sxRNA and SLBP Control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2799" y="5856110"/>
            <a:ext cx="7262269" cy="7373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000" b="1" dirty="0">
                <a:solidFill>
                  <a:schemeClr val="tx1"/>
                </a:solidFill>
              </a:rPr>
              <a:t>The presence of a stem-loop turns on protein production when the sxRNA complex attracts binding protein</a:t>
            </a:r>
          </a:p>
        </p:txBody>
      </p:sp>
      <p:sp>
        <p:nvSpPr>
          <p:cNvPr id="11267" name="Rectangle 46"/>
          <p:cNvSpPr>
            <a:spLocks noChangeArrowheads="1"/>
          </p:cNvSpPr>
          <p:nvPr/>
        </p:nvSpPr>
        <p:spPr bwMode="auto">
          <a:xfrm>
            <a:off x="7493000" y="644525"/>
            <a:ext cx="14541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61BBFF"/>
                </a:solidFill>
                <a:latin typeface="Verdana" charset="0"/>
                <a:cs typeface="Verdana" charset="0"/>
              </a:rPr>
              <a:t>Histone stem loop binding protein</a:t>
            </a: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688975" y="1355725"/>
            <a:ext cx="7616825" cy="3879850"/>
            <a:chOff x="3906838" y="2386013"/>
            <a:chExt cx="4951412" cy="2546350"/>
          </a:xfrm>
        </p:grpSpPr>
        <p:pic>
          <p:nvPicPr>
            <p:cNvPr id="1127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6362700" y="3290888"/>
              <a:ext cx="635000" cy="65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7897482" y="4257226"/>
              <a:ext cx="527338" cy="243799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9" name="Oval 28"/>
            <p:cNvSpPr/>
            <p:nvPr/>
          </p:nvSpPr>
          <p:spPr>
            <a:xfrm>
              <a:off x="8005839" y="4367665"/>
              <a:ext cx="528371" cy="240674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34" name="Oval 33"/>
            <p:cNvSpPr/>
            <p:nvPr/>
          </p:nvSpPr>
          <p:spPr>
            <a:xfrm>
              <a:off x="8114197" y="4474979"/>
              <a:ext cx="528371" cy="241716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39" name="Oval 38"/>
            <p:cNvSpPr/>
            <p:nvPr/>
          </p:nvSpPr>
          <p:spPr>
            <a:xfrm>
              <a:off x="8221522" y="4583334"/>
              <a:ext cx="528371" cy="240674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44" name="Oval 43"/>
            <p:cNvSpPr/>
            <p:nvPr/>
          </p:nvSpPr>
          <p:spPr>
            <a:xfrm>
              <a:off x="8329879" y="4690647"/>
              <a:ext cx="528371" cy="241716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14" name="Oval 13"/>
            <p:cNvSpPr/>
            <p:nvPr/>
          </p:nvSpPr>
          <p:spPr>
            <a:xfrm>
              <a:off x="7540419" y="4257226"/>
              <a:ext cx="528371" cy="243799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15" name="Oval 14"/>
            <p:cNvSpPr/>
            <p:nvPr/>
          </p:nvSpPr>
          <p:spPr>
            <a:xfrm>
              <a:off x="7206060" y="4257226"/>
              <a:ext cx="528371" cy="243799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7" name="Oval 26"/>
            <p:cNvSpPr/>
            <p:nvPr/>
          </p:nvSpPr>
          <p:spPr>
            <a:xfrm>
              <a:off x="7648776" y="4367665"/>
              <a:ext cx="528371" cy="240674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8" name="Oval 27"/>
            <p:cNvSpPr/>
            <p:nvPr/>
          </p:nvSpPr>
          <p:spPr>
            <a:xfrm>
              <a:off x="7313385" y="4367665"/>
              <a:ext cx="528371" cy="240674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32" name="Oval 31"/>
            <p:cNvSpPr/>
            <p:nvPr/>
          </p:nvSpPr>
          <p:spPr>
            <a:xfrm>
              <a:off x="7756102" y="4474979"/>
              <a:ext cx="529403" cy="241716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33" name="Oval 32"/>
            <p:cNvSpPr/>
            <p:nvPr/>
          </p:nvSpPr>
          <p:spPr>
            <a:xfrm>
              <a:off x="7421742" y="4474979"/>
              <a:ext cx="528371" cy="241716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37" name="Oval 36"/>
            <p:cNvSpPr/>
            <p:nvPr/>
          </p:nvSpPr>
          <p:spPr>
            <a:xfrm>
              <a:off x="7864459" y="4583334"/>
              <a:ext cx="528371" cy="240674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38" name="Oval 37"/>
            <p:cNvSpPr/>
            <p:nvPr/>
          </p:nvSpPr>
          <p:spPr>
            <a:xfrm>
              <a:off x="7531131" y="4583334"/>
              <a:ext cx="527339" cy="240674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42" name="Oval 41"/>
            <p:cNvSpPr/>
            <p:nvPr/>
          </p:nvSpPr>
          <p:spPr>
            <a:xfrm>
              <a:off x="7972816" y="4690647"/>
              <a:ext cx="528371" cy="241716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43" name="Oval 42"/>
            <p:cNvSpPr/>
            <p:nvPr/>
          </p:nvSpPr>
          <p:spPr>
            <a:xfrm>
              <a:off x="7639489" y="4690647"/>
              <a:ext cx="528371" cy="241716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6" name="Down Arrow 5"/>
            <p:cNvSpPr/>
            <p:nvPr/>
          </p:nvSpPr>
          <p:spPr>
            <a:xfrm>
              <a:off x="4165864" y="3662314"/>
              <a:ext cx="1396261" cy="342778"/>
            </a:xfrm>
            <a:prstGeom prst="downArrow">
              <a:avLst>
                <a:gd name="adj1" fmla="val 71306"/>
                <a:gd name="adj2" fmla="val 52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Translation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4584845" y="4317655"/>
              <a:ext cx="528371" cy="241716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13" name="Oval 12"/>
            <p:cNvSpPr/>
            <p:nvPr/>
          </p:nvSpPr>
          <p:spPr>
            <a:xfrm>
              <a:off x="6847964" y="4257226"/>
              <a:ext cx="529403" cy="243799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5" name="Oval 24"/>
            <p:cNvSpPr/>
            <p:nvPr/>
          </p:nvSpPr>
          <p:spPr>
            <a:xfrm>
              <a:off x="6439303" y="4257226"/>
              <a:ext cx="528371" cy="243799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26" name="Oval 25"/>
            <p:cNvSpPr/>
            <p:nvPr/>
          </p:nvSpPr>
          <p:spPr>
            <a:xfrm>
              <a:off x="6956322" y="4367665"/>
              <a:ext cx="528371" cy="240674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30" name="Oval 29"/>
            <p:cNvSpPr/>
            <p:nvPr/>
          </p:nvSpPr>
          <p:spPr>
            <a:xfrm>
              <a:off x="6546628" y="4367665"/>
              <a:ext cx="528371" cy="240674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31" name="Oval 30"/>
            <p:cNvSpPr/>
            <p:nvPr/>
          </p:nvSpPr>
          <p:spPr>
            <a:xfrm>
              <a:off x="7065711" y="4474979"/>
              <a:ext cx="527338" cy="241716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35" name="Oval 34"/>
            <p:cNvSpPr/>
            <p:nvPr/>
          </p:nvSpPr>
          <p:spPr>
            <a:xfrm>
              <a:off x="6654986" y="4474979"/>
              <a:ext cx="528371" cy="241716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36" name="Oval 35"/>
            <p:cNvSpPr/>
            <p:nvPr/>
          </p:nvSpPr>
          <p:spPr>
            <a:xfrm>
              <a:off x="7174068" y="4583334"/>
              <a:ext cx="528371" cy="240674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40" name="Oval 39"/>
            <p:cNvSpPr/>
            <p:nvPr/>
          </p:nvSpPr>
          <p:spPr>
            <a:xfrm>
              <a:off x="6764375" y="4583334"/>
              <a:ext cx="527338" cy="240674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41" name="Oval 40"/>
            <p:cNvSpPr/>
            <p:nvPr/>
          </p:nvSpPr>
          <p:spPr>
            <a:xfrm>
              <a:off x="7281393" y="4690647"/>
              <a:ext cx="529403" cy="241716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45" name="Oval 44"/>
            <p:cNvSpPr/>
            <p:nvPr/>
          </p:nvSpPr>
          <p:spPr>
            <a:xfrm>
              <a:off x="6872732" y="4690647"/>
              <a:ext cx="528371" cy="241716"/>
            </a:xfrm>
            <a:prstGeom prst="ellipse">
              <a:avLst/>
            </a:prstGeom>
            <a:solidFill>
              <a:srgbClr val="002060"/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/>
            </a:p>
          </p:txBody>
        </p:sp>
        <p:sp>
          <p:nvSpPr>
            <p:cNvPr id="11298" name="TextBox 56"/>
            <p:cNvSpPr txBox="1">
              <a:spLocks noChangeArrowheads="1"/>
            </p:cNvSpPr>
            <p:nvPr/>
          </p:nvSpPr>
          <p:spPr bwMode="auto">
            <a:xfrm>
              <a:off x="5197475" y="4495800"/>
              <a:ext cx="1346200" cy="262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2000" b="1">
                  <a:latin typeface="Arial" charset="0"/>
                  <a:cs typeface="ＭＳ Ｐゴシック" charset="0"/>
                </a:rPr>
                <a:t>Protein</a:t>
              </a:r>
            </a:p>
          </p:txBody>
        </p:sp>
        <p:sp>
          <p:nvSpPr>
            <p:cNvPr id="76" name="Down Arrow 75"/>
            <p:cNvSpPr/>
            <p:nvPr/>
          </p:nvSpPr>
          <p:spPr>
            <a:xfrm>
              <a:off x="6710712" y="3662314"/>
              <a:ext cx="1396261" cy="342778"/>
            </a:xfrm>
            <a:prstGeom prst="downArrow">
              <a:avLst>
                <a:gd name="adj1" fmla="val 71306"/>
                <a:gd name="adj2" fmla="val 5219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Translation</a:t>
              </a:r>
            </a:p>
          </p:txBody>
        </p:sp>
        <p:sp>
          <p:nvSpPr>
            <p:cNvPr id="11300" name="TextBox 76"/>
            <p:cNvSpPr txBox="1">
              <a:spLocks noChangeArrowheads="1"/>
            </p:cNvSpPr>
            <p:nvPr/>
          </p:nvSpPr>
          <p:spPr bwMode="auto">
            <a:xfrm>
              <a:off x="4224338" y="2386013"/>
              <a:ext cx="1546225" cy="262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n-US" sz="2000" b="1">
                  <a:latin typeface="Arial" charset="0"/>
                  <a:cs typeface="ＭＳ Ｐゴシック" charset="0"/>
                </a:rPr>
                <a:t>No stem loop</a:t>
              </a:r>
            </a:p>
          </p:txBody>
        </p:sp>
        <p:sp>
          <p:nvSpPr>
            <p:cNvPr id="11301" name="TextBox 7"/>
            <p:cNvSpPr txBox="1">
              <a:spLocks noChangeArrowheads="1"/>
            </p:cNvSpPr>
            <p:nvPr/>
          </p:nvSpPr>
          <p:spPr bwMode="auto">
            <a:xfrm>
              <a:off x="6264275" y="2386013"/>
              <a:ext cx="2378075" cy="262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Gill Sans MT" charset="0"/>
                  <a:ea typeface="ＭＳ Ｐゴシック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Gill Sans MT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2000" b="1">
                  <a:latin typeface="Arial" charset="0"/>
                  <a:cs typeface="ＭＳ Ｐゴシック" charset="0"/>
                </a:rPr>
                <a:t>Stem loop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7878907" y="3297657"/>
              <a:ext cx="260057" cy="0"/>
            </a:xfrm>
            <a:prstGeom prst="line">
              <a:avLst/>
            </a:prstGeom>
            <a:ln w="41275">
              <a:solidFill>
                <a:srgbClr val="76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8329879" y="2386013"/>
              <a:ext cx="171308" cy="260470"/>
            </a:xfrm>
            <a:prstGeom prst="straightConnector1">
              <a:avLst/>
            </a:prstGeom>
            <a:ln w="57150">
              <a:solidFill>
                <a:srgbClr val="83CA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04" name="Group 48"/>
            <p:cNvGrpSpPr>
              <a:grpSpLocks noChangeAspect="1"/>
            </p:cNvGrpSpPr>
            <p:nvPr/>
          </p:nvGrpSpPr>
          <p:grpSpPr bwMode="auto">
            <a:xfrm>
              <a:off x="7872413" y="2700338"/>
              <a:ext cx="646112" cy="715962"/>
              <a:chOff x="3452952" y="2190905"/>
              <a:chExt cx="2238095" cy="2476190"/>
            </a:xfrm>
          </p:grpSpPr>
          <p:pic>
            <p:nvPicPr>
              <p:cNvPr id="11309" name="Picture 5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2952" y="2190905"/>
                <a:ext cx="2238095" cy="2476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" name="Block Arc 55"/>
              <p:cNvSpPr/>
              <p:nvPr/>
            </p:nvSpPr>
            <p:spPr>
              <a:xfrm>
                <a:off x="4179662" y="2876663"/>
                <a:ext cx="661320" cy="659421"/>
              </a:xfrm>
              <a:prstGeom prst="blockArc">
                <a:avLst>
                  <a:gd name="adj1" fmla="val 6865806"/>
                  <a:gd name="adj2" fmla="val 3879695"/>
                  <a:gd name="adj3" fmla="val 11815"/>
                </a:avLst>
              </a:prstGeom>
              <a:solidFill>
                <a:srgbClr val="008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2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130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3906838" y="3298825"/>
              <a:ext cx="635000" cy="6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30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45100" y="3297238"/>
              <a:ext cx="633413" cy="650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317564" y="3227850"/>
              <a:ext cx="1107309" cy="172952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8398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2"/>
                  </a:solidFill>
                </a:rPr>
                <a:t>Gene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788110" y="3220558"/>
              <a:ext cx="1105245" cy="173993"/>
            </a:xfrm>
            <a:prstGeom prst="rect">
              <a:avLst/>
            </a:prstGeom>
            <a:solidFill>
              <a:srgbClr val="002060"/>
            </a:solidFill>
            <a:ln>
              <a:solidFill>
                <a:srgbClr val="8398B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bg2"/>
                  </a:solidFill>
                </a:rPr>
                <a:t>Gene</a:t>
              </a:r>
            </a:p>
          </p:txBody>
        </p:sp>
      </p:grpSp>
      <p:sp>
        <p:nvSpPr>
          <p:cNvPr id="11269" name="Rectangle 48"/>
          <p:cNvSpPr>
            <a:spLocks noChangeArrowheads="1"/>
          </p:cNvSpPr>
          <p:nvPr/>
        </p:nvSpPr>
        <p:spPr bwMode="auto">
          <a:xfrm>
            <a:off x="1835150" y="3979863"/>
            <a:ext cx="6461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5400">
                <a:solidFill>
                  <a:srgbClr val="FF0000"/>
                </a:solidFill>
                <a:latin typeface="Arial" charset="0"/>
                <a:cs typeface="ＭＳ Ｐゴシック" charset="0"/>
              </a:rPr>
              <a:t>X</a:t>
            </a:r>
            <a:endParaRPr lang="en-US" sz="5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8624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500"/>
            <a:ext cx="9144000" cy="595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6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0" y="0"/>
            <a:ext cx="4049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861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2900" y="495300"/>
            <a:ext cx="33782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97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10">
    <a:dk1>
      <a:sysClr val="windowText" lastClr="000000"/>
    </a:dk1>
    <a:lt1>
      <a:sysClr val="window" lastClr="FFFFFF"/>
    </a:lt1>
    <a:dk2>
      <a:srgbClr val="000000"/>
    </a:dk2>
    <a:lt2>
      <a:srgbClr val="FFFFFF"/>
    </a:lt2>
    <a:accent1>
      <a:srgbClr val="485E89"/>
    </a:accent1>
    <a:accent2>
      <a:srgbClr val="F0AF00"/>
    </a:accent2>
    <a:accent3>
      <a:srgbClr val="485E89"/>
    </a:accent3>
    <a:accent4>
      <a:srgbClr val="F0AF00"/>
    </a:accent4>
    <a:accent5>
      <a:srgbClr val="485E89"/>
    </a:accent5>
    <a:accent6>
      <a:srgbClr val="F0AF00"/>
    </a:accent6>
    <a:hlink>
      <a:srgbClr val="485E89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234</Words>
  <Application>Microsoft Macintosh PowerPoint</Application>
  <PresentationFormat>On-screen Show (4:3)</PresentationFormat>
  <Paragraphs>71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 sxRNA: Using RNA-based, nano-switches to detect novel non-coding RNA expression     Scott A. Tenenbaum  SUNY- College of Nanoscale Science and Engineering, Nanobioscience </vt:lpstr>
      <vt:lpstr>PowerPoint Presentation</vt:lpstr>
      <vt:lpstr>The Basic sxRNA Concept</vt:lpstr>
      <vt:lpstr>PowerPoint Presentation</vt:lpstr>
      <vt:lpstr>sxRNA Technology Platform Basics</vt:lpstr>
      <vt:lpstr> sxRNA and SLBP Control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sxRNA Potential Applications</vt:lpstr>
      <vt:lpstr>PowerPoint Presentation</vt:lpstr>
      <vt:lpstr>Funding</vt:lpstr>
    </vt:vector>
  </TitlesOfParts>
  <Company>University at Albany-SUNY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tenenbaum</dc:creator>
  <cp:lastModifiedBy>scott tenenbaum</cp:lastModifiedBy>
  <cp:revision>12</cp:revision>
  <dcterms:created xsi:type="dcterms:W3CDTF">2014-11-25T16:49:16Z</dcterms:created>
  <dcterms:modified xsi:type="dcterms:W3CDTF">2014-12-03T16:09:35Z</dcterms:modified>
</cp:coreProperties>
</file>