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drawings/drawing4.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drawings/drawing5.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drawings/drawing6.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Lst>
  <p:notesMasterIdLst>
    <p:notesMasterId r:id="rId23"/>
  </p:notesMasterIdLst>
  <p:sldIdLst>
    <p:sldId id="256" r:id="rId4"/>
    <p:sldId id="257" r:id="rId5"/>
    <p:sldId id="258" r:id="rId6"/>
    <p:sldId id="267" r:id="rId7"/>
    <p:sldId id="332" r:id="rId8"/>
    <p:sldId id="333" r:id="rId9"/>
    <p:sldId id="334" r:id="rId10"/>
    <p:sldId id="335" r:id="rId11"/>
    <p:sldId id="336" r:id="rId12"/>
    <p:sldId id="337" r:id="rId13"/>
    <p:sldId id="338" r:id="rId14"/>
    <p:sldId id="339" r:id="rId15"/>
    <p:sldId id="340" r:id="rId16"/>
    <p:sldId id="341" r:id="rId17"/>
    <p:sldId id="342" r:id="rId18"/>
    <p:sldId id="317" r:id="rId19"/>
    <p:sldId id="307" r:id="rId20"/>
    <p:sldId id="345" r:id="rId21"/>
    <p:sldId id="34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FD4C18-64E9-4FD2-A1C5-0B6E2943C406}">
          <p14:sldIdLst/>
        </p14:section>
        <p14:section name="Untitled Section" id="{B4CC5B52-6EC1-406D-8225-F6815F4358B0}">
          <p14:sldIdLst>
            <p14:sldId id="256"/>
            <p14:sldId id="257"/>
          </p14:sldIdLst>
        </p14:section>
        <p14:section name="Untitled Section" id="{A88D4856-134C-4D67-8D4D-3AA38F634741}">
          <p14:sldIdLst>
            <p14:sldId id="258"/>
            <p14:sldId id="267"/>
            <p14:sldId id="332"/>
            <p14:sldId id="333"/>
            <p14:sldId id="334"/>
            <p14:sldId id="335"/>
            <p14:sldId id="336"/>
            <p14:sldId id="337"/>
            <p14:sldId id="338"/>
            <p14:sldId id="339"/>
            <p14:sldId id="340"/>
            <p14:sldId id="341"/>
            <p14:sldId id="342"/>
            <p14:sldId id="317"/>
            <p14:sldId id="307"/>
            <p14:sldId id="345"/>
            <p14:sldId id="34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B54B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9259" autoAdjust="0"/>
  </p:normalViewPr>
  <p:slideViewPr>
    <p:cSldViewPr>
      <p:cViewPr>
        <p:scale>
          <a:sx n="73" d="100"/>
          <a:sy n="73" d="100"/>
        </p:scale>
        <p:origin x="-1188" y="-18"/>
      </p:cViewPr>
      <p:guideLst>
        <p:guide orient="horz" pos="2160"/>
        <p:guide pos="2880"/>
      </p:guideLst>
    </p:cSldViewPr>
  </p:slideViewPr>
  <p:outlineViewPr>
    <p:cViewPr>
      <p:scale>
        <a:sx n="33" d="100"/>
        <a:sy n="33" d="100"/>
      </p:scale>
      <p:origin x="0" y="345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Estuarine</a:t>
            </a:r>
            <a:r>
              <a:rPr lang="en-US" baseline="0"/>
              <a:t> current velocity-Updrift</a:t>
            </a:r>
            <a:endParaRPr lang="en-US"/>
          </a:p>
        </c:rich>
      </c:tx>
      <c:layout/>
      <c:overlay val="0"/>
    </c:title>
    <c:autoTitleDeleted val="0"/>
    <c:plotArea>
      <c:layout/>
      <c:lineChart>
        <c:grouping val="standard"/>
        <c:varyColors val="0"/>
        <c:ser>
          <c:idx val="0"/>
          <c:order val="0"/>
          <c:tx>
            <c:strRef>
              <c:f>Sheet5!$C$1</c:f>
              <c:strCache>
                <c:ptCount val="1"/>
                <c:pt idx="0">
                  <c:v>Neap Tide</c:v>
                </c:pt>
              </c:strCache>
            </c:strRef>
          </c:tx>
          <c:marker>
            <c:symbol val="none"/>
          </c:marker>
          <c:cat>
            <c:numRef>
              <c:f>Sheet5!$B$2:$B$33</c:f>
              <c:numCache>
                <c:formatCode>General</c:formatCode>
                <c:ptCount val="32"/>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numCache>
            </c:numRef>
          </c:cat>
          <c:val>
            <c:numRef>
              <c:f>Sheet5!$C$2:$C$33</c:f>
              <c:numCache>
                <c:formatCode>General</c:formatCode>
                <c:ptCount val="32"/>
                <c:pt idx="13">
                  <c:v>-13</c:v>
                </c:pt>
                <c:pt idx="14">
                  <c:v>-15</c:v>
                </c:pt>
                <c:pt idx="15">
                  <c:v>-9</c:v>
                </c:pt>
                <c:pt idx="16">
                  <c:v>0</c:v>
                </c:pt>
                <c:pt idx="17">
                  <c:v>10</c:v>
                </c:pt>
                <c:pt idx="18">
                  <c:v>10</c:v>
                </c:pt>
                <c:pt idx="19">
                  <c:v>15</c:v>
                </c:pt>
                <c:pt idx="20">
                  <c:v>10</c:v>
                </c:pt>
                <c:pt idx="21">
                  <c:v>19</c:v>
                </c:pt>
                <c:pt idx="22">
                  <c:v>30</c:v>
                </c:pt>
                <c:pt idx="23">
                  <c:v>17</c:v>
                </c:pt>
                <c:pt idx="24">
                  <c:v>14</c:v>
                </c:pt>
                <c:pt idx="25">
                  <c:v>13</c:v>
                </c:pt>
                <c:pt idx="26">
                  <c:v>-39</c:v>
                </c:pt>
                <c:pt idx="27">
                  <c:v>-61</c:v>
                </c:pt>
                <c:pt idx="28">
                  <c:v>-83</c:v>
                </c:pt>
                <c:pt idx="29">
                  <c:v>-100</c:v>
                </c:pt>
                <c:pt idx="30">
                  <c:v>-105</c:v>
                </c:pt>
                <c:pt idx="31">
                  <c:v>-111</c:v>
                </c:pt>
              </c:numCache>
            </c:numRef>
          </c:val>
          <c:smooth val="0"/>
        </c:ser>
        <c:ser>
          <c:idx val="1"/>
          <c:order val="1"/>
          <c:tx>
            <c:strRef>
              <c:f>Sheet5!$D$1</c:f>
              <c:strCache>
                <c:ptCount val="1"/>
                <c:pt idx="0">
                  <c:v>Mean Tide</c:v>
                </c:pt>
              </c:strCache>
            </c:strRef>
          </c:tx>
          <c:marker>
            <c:symbol val="none"/>
          </c:marker>
          <c:cat>
            <c:numRef>
              <c:f>Sheet5!$B$2:$B$33</c:f>
              <c:numCache>
                <c:formatCode>General</c:formatCode>
                <c:ptCount val="32"/>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numCache>
            </c:numRef>
          </c:cat>
          <c:val>
            <c:numRef>
              <c:f>Sheet5!$D$2:$D$33</c:f>
              <c:numCache>
                <c:formatCode>General</c:formatCode>
                <c:ptCount val="32"/>
                <c:pt idx="6">
                  <c:v>-56</c:v>
                </c:pt>
                <c:pt idx="7">
                  <c:v>-75</c:v>
                </c:pt>
                <c:pt idx="8">
                  <c:v>-56</c:v>
                </c:pt>
                <c:pt idx="9">
                  <c:v>-43</c:v>
                </c:pt>
                <c:pt idx="10">
                  <c:v>-29</c:v>
                </c:pt>
                <c:pt idx="11">
                  <c:v>-16</c:v>
                </c:pt>
                <c:pt idx="12">
                  <c:v>-10</c:v>
                </c:pt>
                <c:pt idx="13">
                  <c:v>-8</c:v>
                </c:pt>
                <c:pt idx="14">
                  <c:v>-5</c:v>
                </c:pt>
                <c:pt idx="15">
                  <c:v>0</c:v>
                </c:pt>
                <c:pt idx="16">
                  <c:v>14</c:v>
                </c:pt>
                <c:pt idx="17">
                  <c:v>14</c:v>
                </c:pt>
                <c:pt idx="18">
                  <c:v>16</c:v>
                </c:pt>
                <c:pt idx="19">
                  <c:v>35</c:v>
                </c:pt>
                <c:pt idx="20">
                  <c:v>46</c:v>
                </c:pt>
                <c:pt idx="21">
                  <c:v>72</c:v>
                </c:pt>
                <c:pt idx="22">
                  <c:v>75</c:v>
                </c:pt>
                <c:pt idx="23">
                  <c:v>113</c:v>
                </c:pt>
                <c:pt idx="24">
                  <c:v>24</c:v>
                </c:pt>
                <c:pt idx="25">
                  <c:v>8</c:v>
                </c:pt>
                <c:pt idx="26">
                  <c:v>-6</c:v>
                </c:pt>
              </c:numCache>
            </c:numRef>
          </c:val>
          <c:smooth val="0"/>
        </c:ser>
        <c:ser>
          <c:idx val="2"/>
          <c:order val="2"/>
          <c:tx>
            <c:strRef>
              <c:f>Sheet5!$E$1</c:f>
              <c:strCache>
                <c:ptCount val="1"/>
                <c:pt idx="0">
                  <c:v>Spring Tide</c:v>
                </c:pt>
              </c:strCache>
            </c:strRef>
          </c:tx>
          <c:marker>
            <c:symbol val="none"/>
          </c:marker>
          <c:cat>
            <c:numRef>
              <c:f>Sheet5!$B$2:$B$33</c:f>
              <c:numCache>
                <c:formatCode>General</c:formatCode>
                <c:ptCount val="32"/>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numCache>
            </c:numRef>
          </c:cat>
          <c:val>
            <c:numRef>
              <c:f>Sheet5!$E$2:$E$33</c:f>
              <c:numCache>
                <c:formatCode>General</c:formatCode>
                <c:ptCount val="32"/>
                <c:pt idx="0">
                  <c:v>-71</c:v>
                </c:pt>
                <c:pt idx="1">
                  <c:v>-77</c:v>
                </c:pt>
                <c:pt idx="2">
                  <c:v>-100</c:v>
                </c:pt>
                <c:pt idx="3">
                  <c:v>-125</c:v>
                </c:pt>
                <c:pt idx="4">
                  <c:v>-111</c:v>
                </c:pt>
                <c:pt idx="5">
                  <c:v>-71</c:v>
                </c:pt>
                <c:pt idx="6">
                  <c:v>0</c:v>
                </c:pt>
                <c:pt idx="7">
                  <c:v>-77</c:v>
                </c:pt>
                <c:pt idx="8">
                  <c:v>-46</c:v>
                </c:pt>
                <c:pt idx="9">
                  <c:v>-36</c:v>
                </c:pt>
                <c:pt idx="10">
                  <c:v>-7</c:v>
                </c:pt>
                <c:pt idx="11">
                  <c:v>19</c:v>
                </c:pt>
                <c:pt idx="12">
                  <c:v>43</c:v>
                </c:pt>
                <c:pt idx="13">
                  <c:v>67</c:v>
                </c:pt>
                <c:pt idx="14">
                  <c:v>83</c:v>
                </c:pt>
                <c:pt idx="15">
                  <c:v>29</c:v>
                </c:pt>
                <c:pt idx="16">
                  <c:v>45</c:v>
                </c:pt>
                <c:pt idx="17">
                  <c:v>27</c:v>
                </c:pt>
                <c:pt idx="18">
                  <c:v>35</c:v>
                </c:pt>
                <c:pt idx="19">
                  <c:v>63</c:v>
                </c:pt>
                <c:pt idx="20">
                  <c:v>39</c:v>
                </c:pt>
                <c:pt idx="21">
                  <c:v>32</c:v>
                </c:pt>
                <c:pt idx="22">
                  <c:v>22</c:v>
                </c:pt>
              </c:numCache>
            </c:numRef>
          </c:val>
          <c:smooth val="0"/>
        </c:ser>
        <c:dLbls>
          <c:showLegendKey val="0"/>
          <c:showVal val="0"/>
          <c:showCatName val="0"/>
          <c:showSerName val="0"/>
          <c:showPercent val="0"/>
          <c:showBubbleSize val="0"/>
        </c:dLbls>
        <c:marker val="1"/>
        <c:smooth val="0"/>
        <c:axId val="33608448"/>
        <c:axId val="33514624"/>
      </c:lineChart>
      <c:catAx>
        <c:axId val="33608448"/>
        <c:scaling>
          <c:orientation val="minMax"/>
        </c:scaling>
        <c:delete val="0"/>
        <c:axPos val="b"/>
        <c:title>
          <c:tx>
            <c:rich>
              <a:bodyPr/>
              <a:lstStyle/>
              <a:p>
                <a:pPr>
                  <a:defRPr/>
                </a:pPr>
                <a:r>
                  <a:rPr lang="en-US"/>
                  <a:t>Time in </a:t>
                </a:r>
                <a:r>
                  <a:rPr lang="en-US" baseline="0"/>
                  <a:t> half hourly interval relative to high water(0) </a:t>
                </a:r>
                <a:endParaRPr lang="en-US"/>
              </a:p>
            </c:rich>
          </c:tx>
          <c:layout/>
          <c:overlay val="0"/>
        </c:title>
        <c:numFmt formatCode="General" sourceLinked="1"/>
        <c:majorTickMark val="out"/>
        <c:minorTickMark val="none"/>
        <c:tickLblPos val="nextTo"/>
        <c:crossAx val="33514624"/>
        <c:crosses val="autoZero"/>
        <c:auto val="1"/>
        <c:lblAlgn val="ctr"/>
        <c:lblOffset val="100"/>
        <c:noMultiLvlLbl val="0"/>
      </c:catAx>
      <c:valAx>
        <c:axId val="33514624"/>
        <c:scaling>
          <c:orientation val="minMax"/>
        </c:scaling>
        <c:delete val="0"/>
        <c:axPos val="l"/>
        <c:majorGridlines/>
        <c:title>
          <c:tx>
            <c:rich>
              <a:bodyPr rot="-5400000" vert="horz"/>
              <a:lstStyle/>
              <a:p>
                <a:pPr>
                  <a:defRPr/>
                </a:pPr>
                <a:r>
                  <a:rPr lang="en-US"/>
                  <a:t>Velocity</a:t>
                </a:r>
                <a:r>
                  <a:rPr lang="en-US" baseline="0"/>
                  <a:t>(cm/s)</a:t>
                </a:r>
                <a:endParaRPr lang="en-US"/>
              </a:p>
            </c:rich>
          </c:tx>
          <c:layout/>
          <c:overlay val="0"/>
        </c:title>
        <c:numFmt formatCode="General" sourceLinked="1"/>
        <c:majorTickMark val="out"/>
        <c:minorTickMark val="none"/>
        <c:tickLblPos val="nextTo"/>
        <c:crossAx val="33608448"/>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Fig 13: Wave</a:t>
            </a:r>
            <a:r>
              <a:rPr lang="en-US" baseline="0" dirty="0" smtClean="0"/>
              <a:t> Breaker Height: </a:t>
            </a:r>
            <a:r>
              <a:rPr lang="en-US" baseline="0" dirty="0" err="1" smtClean="0"/>
              <a:t>Downdrift</a:t>
            </a:r>
            <a:endParaRPr lang="en-US" dirty="0"/>
          </a:p>
        </c:rich>
      </c:tx>
      <c:layout/>
      <c:overlay val="0"/>
    </c:title>
    <c:autoTitleDeleted val="0"/>
    <c:plotArea>
      <c:layout/>
      <c:lineChart>
        <c:grouping val="standard"/>
        <c:varyColors val="0"/>
        <c:ser>
          <c:idx val="0"/>
          <c:order val="0"/>
          <c:tx>
            <c:strRef>
              <c:f>Sheet1!$P$13</c:f>
              <c:strCache>
                <c:ptCount val="1"/>
                <c:pt idx="0">
                  <c:v>Neap Tide</c:v>
                </c:pt>
              </c:strCache>
            </c:strRef>
          </c:tx>
          <c:marker>
            <c:symbol val="none"/>
          </c:marker>
          <c:cat>
            <c:numRef>
              <c:f>Sheet1!$O$14:$O$42</c:f>
              <c:numCache>
                <c:formatCode>General</c:formatCode>
                <c:ptCount val="29"/>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numCache>
            </c:numRef>
          </c:cat>
          <c:val>
            <c:numRef>
              <c:f>Sheet1!$P$14:$P$42</c:f>
              <c:numCache>
                <c:formatCode>General</c:formatCode>
                <c:ptCount val="29"/>
                <c:pt idx="11">
                  <c:v>29</c:v>
                </c:pt>
                <c:pt idx="12">
                  <c:v>24</c:v>
                </c:pt>
                <c:pt idx="13">
                  <c:v>27</c:v>
                </c:pt>
                <c:pt idx="14">
                  <c:v>27</c:v>
                </c:pt>
                <c:pt idx="15">
                  <c:v>26</c:v>
                </c:pt>
                <c:pt idx="16">
                  <c:v>23</c:v>
                </c:pt>
                <c:pt idx="17">
                  <c:v>24</c:v>
                </c:pt>
                <c:pt idx="18">
                  <c:v>26</c:v>
                </c:pt>
                <c:pt idx="19">
                  <c:v>23</c:v>
                </c:pt>
                <c:pt idx="20">
                  <c:v>23</c:v>
                </c:pt>
                <c:pt idx="21">
                  <c:v>21</c:v>
                </c:pt>
                <c:pt idx="22">
                  <c:v>23</c:v>
                </c:pt>
                <c:pt idx="23">
                  <c:v>21</c:v>
                </c:pt>
                <c:pt idx="24">
                  <c:v>25</c:v>
                </c:pt>
                <c:pt idx="25">
                  <c:v>23</c:v>
                </c:pt>
                <c:pt idx="26">
                  <c:v>23</c:v>
                </c:pt>
                <c:pt idx="27">
                  <c:v>27</c:v>
                </c:pt>
                <c:pt idx="28">
                  <c:v>25</c:v>
                </c:pt>
              </c:numCache>
            </c:numRef>
          </c:val>
          <c:smooth val="0"/>
        </c:ser>
        <c:ser>
          <c:idx val="1"/>
          <c:order val="1"/>
          <c:tx>
            <c:strRef>
              <c:f>Sheet1!$Q$13</c:f>
              <c:strCache>
                <c:ptCount val="1"/>
                <c:pt idx="0">
                  <c:v>Mean tide</c:v>
                </c:pt>
              </c:strCache>
            </c:strRef>
          </c:tx>
          <c:marker>
            <c:symbol val="none"/>
          </c:marker>
          <c:cat>
            <c:numRef>
              <c:f>Sheet1!$O$14:$O$42</c:f>
              <c:numCache>
                <c:formatCode>General</c:formatCode>
                <c:ptCount val="29"/>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numCache>
            </c:numRef>
          </c:cat>
          <c:val>
            <c:numRef>
              <c:f>Sheet1!$Q$14:$Q$42</c:f>
              <c:numCache>
                <c:formatCode>General</c:formatCode>
                <c:ptCount val="29"/>
                <c:pt idx="6">
                  <c:v>31</c:v>
                </c:pt>
                <c:pt idx="7">
                  <c:v>30</c:v>
                </c:pt>
                <c:pt idx="16">
                  <c:v>40</c:v>
                </c:pt>
                <c:pt idx="17">
                  <c:v>39</c:v>
                </c:pt>
                <c:pt idx="18">
                  <c:v>44</c:v>
                </c:pt>
                <c:pt idx="19">
                  <c:v>36</c:v>
                </c:pt>
                <c:pt idx="20">
                  <c:v>47</c:v>
                </c:pt>
                <c:pt idx="21">
                  <c:v>50</c:v>
                </c:pt>
                <c:pt idx="22">
                  <c:v>54</c:v>
                </c:pt>
                <c:pt idx="23">
                  <c:v>60</c:v>
                </c:pt>
                <c:pt idx="24">
                  <c:v>37</c:v>
                </c:pt>
                <c:pt idx="25">
                  <c:v>36</c:v>
                </c:pt>
              </c:numCache>
            </c:numRef>
          </c:val>
          <c:smooth val="0"/>
        </c:ser>
        <c:ser>
          <c:idx val="2"/>
          <c:order val="2"/>
          <c:tx>
            <c:strRef>
              <c:f>Sheet1!$R$13</c:f>
              <c:strCache>
                <c:ptCount val="1"/>
                <c:pt idx="0">
                  <c:v>SpringTide</c:v>
                </c:pt>
              </c:strCache>
            </c:strRef>
          </c:tx>
          <c:marker>
            <c:symbol val="none"/>
          </c:marker>
          <c:cat>
            <c:numRef>
              <c:f>Sheet1!$O$14:$O$42</c:f>
              <c:numCache>
                <c:formatCode>General</c:formatCode>
                <c:ptCount val="29"/>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numCache>
            </c:numRef>
          </c:cat>
          <c:val>
            <c:numRef>
              <c:f>Sheet1!$R$14:$R$42</c:f>
              <c:numCache>
                <c:formatCode>General</c:formatCode>
                <c:ptCount val="29"/>
                <c:pt idx="2">
                  <c:v>35</c:v>
                </c:pt>
                <c:pt idx="3">
                  <c:v>35</c:v>
                </c:pt>
                <c:pt idx="4">
                  <c:v>35</c:v>
                </c:pt>
                <c:pt idx="5">
                  <c:v>34</c:v>
                </c:pt>
                <c:pt idx="6">
                  <c:v>33</c:v>
                </c:pt>
                <c:pt idx="9">
                  <c:v>31</c:v>
                </c:pt>
                <c:pt idx="10">
                  <c:v>30</c:v>
                </c:pt>
                <c:pt idx="11">
                  <c:v>34</c:v>
                </c:pt>
                <c:pt idx="12">
                  <c:v>40</c:v>
                </c:pt>
                <c:pt idx="13">
                  <c:v>34</c:v>
                </c:pt>
                <c:pt idx="14">
                  <c:v>52</c:v>
                </c:pt>
                <c:pt idx="15">
                  <c:v>54</c:v>
                </c:pt>
                <c:pt idx="16">
                  <c:v>54</c:v>
                </c:pt>
                <c:pt idx="17">
                  <c:v>54</c:v>
                </c:pt>
                <c:pt idx="18">
                  <c:v>51</c:v>
                </c:pt>
                <c:pt idx="19">
                  <c:v>57</c:v>
                </c:pt>
                <c:pt idx="20">
                  <c:v>56</c:v>
                </c:pt>
                <c:pt idx="21">
                  <c:v>56</c:v>
                </c:pt>
                <c:pt idx="22">
                  <c:v>56</c:v>
                </c:pt>
              </c:numCache>
            </c:numRef>
          </c:val>
          <c:smooth val="0"/>
        </c:ser>
        <c:dLbls>
          <c:showLegendKey val="0"/>
          <c:showVal val="0"/>
          <c:showCatName val="0"/>
          <c:showSerName val="0"/>
          <c:showPercent val="0"/>
          <c:showBubbleSize val="0"/>
        </c:dLbls>
        <c:marker val="1"/>
        <c:smooth val="0"/>
        <c:axId val="164841728"/>
        <c:axId val="164843904"/>
      </c:lineChart>
      <c:catAx>
        <c:axId val="164841728"/>
        <c:scaling>
          <c:orientation val="minMax"/>
        </c:scaling>
        <c:delete val="0"/>
        <c:axPos val="b"/>
        <c:title>
          <c:tx>
            <c:rich>
              <a:bodyPr/>
              <a:lstStyle/>
              <a:p>
                <a:pPr>
                  <a:defRPr/>
                </a:pPr>
                <a:r>
                  <a:rPr lang="en-US"/>
                  <a:t>Time</a:t>
                </a:r>
                <a:r>
                  <a:rPr lang="en-US" baseline="0"/>
                  <a:t> in half hourly interval relative to high water(0)</a:t>
                </a:r>
                <a:endParaRPr lang="en-US"/>
              </a:p>
            </c:rich>
          </c:tx>
          <c:layout/>
          <c:overlay val="0"/>
        </c:title>
        <c:numFmt formatCode="General" sourceLinked="1"/>
        <c:majorTickMark val="out"/>
        <c:minorTickMark val="none"/>
        <c:tickLblPos val="nextTo"/>
        <c:crossAx val="164843904"/>
        <c:crosses val="autoZero"/>
        <c:auto val="1"/>
        <c:lblAlgn val="ctr"/>
        <c:lblOffset val="100"/>
        <c:noMultiLvlLbl val="0"/>
      </c:catAx>
      <c:valAx>
        <c:axId val="164843904"/>
        <c:scaling>
          <c:orientation val="minMax"/>
        </c:scaling>
        <c:delete val="0"/>
        <c:axPos val="l"/>
        <c:majorGridlines/>
        <c:title>
          <c:tx>
            <c:rich>
              <a:bodyPr rot="-5400000" vert="horz"/>
              <a:lstStyle/>
              <a:p>
                <a:pPr>
                  <a:defRPr/>
                </a:pPr>
                <a:r>
                  <a:rPr lang="en-US"/>
                  <a:t>Wave</a:t>
                </a:r>
                <a:r>
                  <a:rPr lang="en-US" baseline="0"/>
                  <a:t> Breaker Height(cm)</a:t>
                </a:r>
                <a:endParaRPr lang="en-US"/>
              </a:p>
            </c:rich>
          </c:tx>
          <c:layout/>
          <c:overlay val="0"/>
        </c:title>
        <c:numFmt formatCode="General" sourceLinked="1"/>
        <c:majorTickMark val="out"/>
        <c:minorTickMark val="none"/>
        <c:tickLblPos val="nextTo"/>
        <c:crossAx val="16484172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Beach</a:t>
            </a:r>
            <a:r>
              <a:rPr lang="en-US" baseline="0"/>
              <a:t> Profile:Updrift -Station 1</a:t>
            </a:r>
            <a:endParaRPr lang="en-US"/>
          </a:p>
        </c:rich>
      </c:tx>
      <c:layout/>
      <c:overlay val="0"/>
    </c:title>
    <c:autoTitleDeleted val="0"/>
    <c:plotArea>
      <c:layout/>
      <c:lineChart>
        <c:grouping val="standard"/>
        <c:varyColors val="0"/>
        <c:ser>
          <c:idx val="0"/>
          <c:order val="0"/>
          <c:tx>
            <c:strRef>
              <c:f>Sheet1!$B$1</c:f>
              <c:strCache>
                <c:ptCount val="1"/>
                <c:pt idx="0">
                  <c:v>Neap Tide</c:v>
                </c:pt>
              </c:strCache>
            </c:strRef>
          </c:tx>
          <c:marker>
            <c:symbol val="none"/>
          </c:marker>
          <c:cat>
            <c:numRef>
              <c:f>Sheet1!$A$2:$A$21</c:f>
              <c:numCache>
                <c:formatCode>General</c:formatCode>
                <c:ptCount val="2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numCache>
            </c:numRef>
          </c:cat>
          <c:val>
            <c:numRef>
              <c:f>Sheet1!$B$2:$B$21</c:f>
              <c:numCache>
                <c:formatCode>General</c:formatCode>
                <c:ptCount val="20"/>
                <c:pt idx="0">
                  <c:v>0</c:v>
                </c:pt>
                <c:pt idx="1">
                  <c:v>-14</c:v>
                </c:pt>
                <c:pt idx="2">
                  <c:v>12</c:v>
                </c:pt>
                <c:pt idx="3">
                  <c:v>12</c:v>
                </c:pt>
                <c:pt idx="4">
                  <c:v>10</c:v>
                </c:pt>
                <c:pt idx="5">
                  <c:v>12</c:v>
                </c:pt>
                <c:pt idx="6">
                  <c:v>14</c:v>
                </c:pt>
                <c:pt idx="7">
                  <c:v>14</c:v>
                </c:pt>
                <c:pt idx="8">
                  <c:v>14</c:v>
                </c:pt>
                <c:pt idx="9">
                  <c:v>4</c:v>
                </c:pt>
                <c:pt idx="10">
                  <c:v>-64</c:v>
                </c:pt>
                <c:pt idx="11">
                  <c:v>-48</c:v>
                </c:pt>
                <c:pt idx="12">
                  <c:v>-38</c:v>
                </c:pt>
                <c:pt idx="13">
                  <c:v>-12</c:v>
                </c:pt>
              </c:numCache>
            </c:numRef>
          </c:val>
          <c:smooth val="0"/>
        </c:ser>
        <c:ser>
          <c:idx val="1"/>
          <c:order val="1"/>
          <c:tx>
            <c:strRef>
              <c:f>Sheet1!$C$1</c:f>
              <c:strCache>
                <c:ptCount val="1"/>
                <c:pt idx="0">
                  <c:v>Mean Tide</c:v>
                </c:pt>
              </c:strCache>
            </c:strRef>
          </c:tx>
          <c:marker>
            <c:symbol val="none"/>
          </c:marker>
          <c:cat>
            <c:numRef>
              <c:f>Sheet1!$A$2:$A$21</c:f>
              <c:numCache>
                <c:formatCode>General</c:formatCode>
                <c:ptCount val="2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numCache>
            </c:numRef>
          </c:cat>
          <c:val>
            <c:numRef>
              <c:f>Sheet1!$C$2:$C$21</c:f>
              <c:numCache>
                <c:formatCode>General</c:formatCode>
                <c:ptCount val="20"/>
                <c:pt idx="0">
                  <c:v>0</c:v>
                </c:pt>
                <c:pt idx="1">
                  <c:v>-26</c:v>
                </c:pt>
                <c:pt idx="2">
                  <c:v>26</c:v>
                </c:pt>
                <c:pt idx="3">
                  <c:v>12</c:v>
                </c:pt>
                <c:pt idx="4">
                  <c:v>10</c:v>
                </c:pt>
                <c:pt idx="5">
                  <c:v>12</c:v>
                </c:pt>
                <c:pt idx="6">
                  <c:v>14</c:v>
                </c:pt>
                <c:pt idx="7">
                  <c:v>12</c:v>
                </c:pt>
                <c:pt idx="8">
                  <c:v>14</c:v>
                </c:pt>
                <c:pt idx="9">
                  <c:v>6</c:v>
                </c:pt>
                <c:pt idx="10">
                  <c:v>-70</c:v>
                </c:pt>
                <c:pt idx="11">
                  <c:v>-48</c:v>
                </c:pt>
                <c:pt idx="12">
                  <c:v>-38</c:v>
                </c:pt>
                <c:pt idx="13">
                  <c:v>-30</c:v>
                </c:pt>
                <c:pt idx="14">
                  <c:v>-2</c:v>
                </c:pt>
                <c:pt idx="15">
                  <c:v>2</c:v>
                </c:pt>
              </c:numCache>
            </c:numRef>
          </c:val>
          <c:smooth val="0"/>
        </c:ser>
        <c:ser>
          <c:idx val="2"/>
          <c:order val="2"/>
          <c:tx>
            <c:strRef>
              <c:f>Sheet1!$D$1</c:f>
              <c:strCache>
                <c:ptCount val="1"/>
                <c:pt idx="0">
                  <c:v>Spring Tide</c:v>
                </c:pt>
              </c:strCache>
            </c:strRef>
          </c:tx>
          <c:marker>
            <c:symbol val="none"/>
          </c:marker>
          <c:cat>
            <c:numRef>
              <c:f>Sheet1!$A$2:$A$21</c:f>
              <c:numCache>
                <c:formatCode>General</c:formatCode>
                <c:ptCount val="2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numCache>
            </c:numRef>
          </c:cat>
          <c:val>
            <c:numRef>
              <c:f>Sheet1!$D$2:$D$21</c:f>
              <c:numCache>
                <c:formatCode>General</c:formatCode>
                <c:ptCount val="20"/>
                <c:pt idx="0">
                  <c:v>0</c:v>
                </c:pt>
                <c:pt idx="1">
                  <c:v>-20</c:v>
                </c:pt>
                <c:pt idx="2">
                  <c:v>20</c:v>
                </c:pt>
                <c:pt idx="3">
                  <c:v>10</c:v>
                </c:pt>
                <c:pt idx="4">
                  <c:v>14</c:v>
                </c:pt>
                <c:pt idx="5">
                  <c:v>12</c:v>
                </c:pt>
                <c:pt idx="6">
                  <c:v>14</c:v>
                </c:pt>
                <c:pt idx="7">
                  <c:v>18</c:v>
                </c:pt>
                <c:pt idx="8">
                  <c:v>14</c:v>
                </c:pt>
                <c:pt idx="9">
                  <c:v>-76</c:v>
                </c:pt>
                <c:pt idx="10">
                  <c:v>-48</c:v>
                </c:pt>
                <c:pt idx="11">
                  <c:v>-34</c:v>
                </c:pt>
                <c:pt idx="12">
                  <c:v>-38</c:v>
                </c:pt>
                <c:pt idx="13">
                  <c:v>-8</c:v>
                </c:pt>
                <c:pt idx="14">
                  <c:v>10</c:v>
                </c:pt>
                <c:pt idx="15">
                  <c:v>30</c:v>
                </c:pt>
                <c:pt idx="16">
                  <c:v>16</c:v>
                </c:pt>
                <c:pt idx="17">
                  <c:v>-30</c:v>
                </c:pt>
                <c:pt idx="18">
                  <c:v>-30</c:v>
                </c:pt>
              </c:numCache>
            </c:numRef>
          </c:val>
          <c:smooth val="0"/>
        </c:ser>
        <c:dLbls>
          <c:showLegendKey val="0"/>
          <c:showVal val="0"/>
          <c:showCatName val="0"/>
          <c:showSerName val="0"/>
          <c:showPercent val="0"/>
          <c:showBubbleSize val="0"/>
        </c:dLbls>
        <c:marker val="1"/>
        <c:smooth val="0"/>
        <c:axId val="164561280"/>
        <c:axId val="164563200"/>
      </c:lineChart>
      <c:catAx>
        <c:axId val="164561280"/>
        <c:scaling>
          <c:orientation val="minMax"/>
        </c:scaling>
        <c:delete val="0"/>
        <c:axPos val="b"/>
        <c:title>
          <c:tx>
            <c:rich>
              <a:bodyPr/>
              <a:lstStyle/>
              <a:p>
                <a:pPr>
                  <a:defRPr/>
                </a:pPr>
                <a:r>
                  <a:rPr lang="en-US"/>
                  <a:t>Distance(x10m)</a:t>
                </a:r>
              </a:p>
            </c:rich>
          </c:tx>
          <c:layout/>
          <c:overlay val="0"/>
        </c:title>
        <c:numFmt formatCode="General" sourceLinked="1"/>
        <c:majorTickMark val="out"/>
        <c:minorTickMark val="none"/>
        <c:tickLblPos val="nextTo"/>
        <c:crossAx val="164563200"/>
        <c:crosses val="autoZero"/>
        <c:auto val="1"/>
        <c:lblAlgn val="ctr"/>
        <c:lblOffset val="100"/>
        <c:noMultiLvlLbl val="0"/>
      </c:catAx>
      <c:valAx>
        <c:axId val="164563200"/>
        <c:scaling>
          <c:orientation val="minMax"/>
        </c:scaling>
        <c:delete val="0"/>
        <c:axPos val="l"/>
        <c:majorGridlines/>
        <c:title>
          <c:tx>
            <c:rich>
              <a:bodyPr rot="-5400000" vert="horz"/>
              <a:lstStyle/>
              <a:p>
                <a:pPr>
                  <a:defRPr/>
                </a:pPr>
                <a:r>
                  <a:rPr lang="en-US"/>
                  <a:t>Elevation(cm)</a:t>
                </a:r>
              </a:p>
            </c:rich>
          </c:tx>
          <c:layout/>
          <c:overlay val="0"/>
        </c:title>
        <c:numFmt formatCode="General" sourceLinked="1"/>
        <c:majorTickMark val="out"/>
        <c:minorTickMark val="none"/>
        <c:tickLblPos val="nextTo"/>
        <c:crossAx val="16456128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Beach</a:t>
            </a:r>
            <a:r>
              <a:rPr lang="en-US" baseline="0"/>
              <a:t> Profile:Updrift-Station 2</a:t>
            </a:r>
            <a:endParaRPr lang="en-US"/>
          </a:p>
        </c:rich>
      </c:tx>
      <c:layout/>
      <c:overlay val="0"/>
    </c:title>
    <c:autoTitleDeleted val="0"/>
    <c:plotArea>
      <c:layout/>
      <c:lineChart>
        <c:grouping val="standard"/>
        <c:varyColors val="0"/>
        <c:ser>
          <c:idx val="0"/>
          <c:order val="0"/>
          <c:tx>
            <c:strRef>
              <c:f>Sheet2!$B$1</c:f>
              <c:strCache>
                <c:ptCount val="1"/>
                <c:pt idx="0">
                  <c:v>Neap Tide</c:v>
                </c:pt>
              </c:strCache>
            </c:strRef>
          </c:tx>
          <c:marker>
            <c:symbol val="none"/>
          </c:marker>
          <c:cat>
            <c:numRef>
              <c:f>Sheet2!$A$2:$A$22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Sheet2!$B$2:$B$22</c:f>
              <c:numCache>
                <c:formatCode>General</c:formatCode>
                <c:ptCount val="21"/>
                <c:pt idx="0">
                  <c:v>0</c:v>
                </c:pt>
                <c:pt idx="1">
                  <c:v>16</c:v>
                </c:pt>
                <c:pt idx="2">
                  <c:v>8</c:v>
                </c:pt>
                <c:pt idx="3">
                  <c:v>-58</c:v>
                </c:pt>
                <c:pt idx="4">
                  <c:v>-36</c:v>
                </c:pt>
                <c:pt idx="5">
                  <c:v>-34</c:v>
                </c:pt>
                <c:pt idx="6">
                  <c:v>-56</c:v>
                </c:pt>
              </c:numCache>
            </c:numRef>
          </c:val>
          <c:smooth val="0"/>
        </c:ser>
        <c:ser>
          <c:idx val="1"/>
          <c:order val="1"/>
          <c:tx>
            <c:strRef>
              <c:f>Sheet2!$C$1</c:f>
              <c:strCache>
                <c:ptCount val="1"/>
                <c:pt idx="0">
                  <c:v>Mean Tide</c:v>
                </c:pt>
              </c:strCache>
            </c:strRef>
          </c:tx>
          <c:marker>
            <c:symbol val="none"/>
          </c:marker>
          <c:cat>
            <c:numRef>
              <c:f>Sheet2!$A$2:$A$22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Sheet2!$C$2:$C$22</c:f>
              <c:numCache>
                <c:formatCode>General</c:formatCode>
                <c:ptCount val="21"/>
                <c:pt idx="0">
                  <c:v>0</c:v>
                </c:pt>
                <c:pt idx="1">
                  <c:v>16</c:v>
                </c:pt>
                <c:pt idx="2">
                  <c:v>10</c:v>
                </c:pt>
                <c:pt idx="3">
                  <c:v>-56</c:v>
                </c:pt>
                <c:pt idx="4">
                  <c:v>-42</c:v>
                </c:pt>
                <c:pt idx="5">
                  <c:v>-30</c:v>
                </c:pt>
                <c:pt idx="6">
                  <c:v>-34</c:v>
                </c:pt>
                <c:pt idx="7">
                  <c:v>-62</c:v>
                </c:pt>
                <c:pt idx="8">
                  <c:v>-30</c:v>
                </c:pt>
                <c:pt idx="9">
                  <c:v>28</c:v>
                </c:pt>
                <c:pt idx="10">
                  <c:v>4</c:v>
                </c:pt>
                <c:pt idx="11">
                  <c:v>1</c:v>
                </c:pt>
                <c:pt idx="12">
                  <c:v>-1</c:v>
                </c:pt>
                <c:pt idx="13">
                  <c:v>-1</c:v>
                </c:pt>
                <c:pt idx="14">
                  <c:v>-6</c:v>
                </c:pt>
                <c:pt idx="15">
                  <c:v>-6</c:v>
                </c:pt>
                <c:pt idx="16">
                  <c:v>-8</c:v>
                </c:pt>
              </c:numCache>
            </c:numRef>
          </c:val>
          <c:smooth val="0"/>
        </c:ser>
        <c:ser>
          <c:idx val="2"/>
          <c:order val="2"/>
          <c:tx>
            <c:strRef>
              <c:f>Sheet2!$D$1</c:f>
              <c:strCache>
                <c:ptCount val="1"/>
                <c:pt idx="0">
                  <c:v>Spring Tide</c:v>
                </c:pt>
              </c:strCache>
            </c:strRef>
          </c:tx>
          <c:marker>
            <c:symbol val="none"/>
          </c:marker>
          <c:cat>
            <c:numRef>
              <c:f>Sheet2!$A$2:$A$22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Sheet2!$D$2:$D$22</c:f>
              <c:numCache>
                <c:formatCode>General</c:formatCode>
                <c:ptCount val="21"/>
                <c:pt idx="0">
                  <c:v>0</c:v>
                </c:pt>
                <c:pt idx="1">
                  <c:v>12</c:v>
                </c:pt>
                <c:pt idx="2">
                  <c:v>8</c:v>
                </c:pt>
                <c:pt idx="3">
                  <c:v>-48</c:v>
                </c:pt>
                <c:pt idx="4">
                  <c:v>-42</c:v>
                </c:pt>
                <c:pt idx="5">
                  <c:v>-34</c:v>
                </c:pt>
                <c:pt idx="6">
                  <c:v>-30</c:v>
                </c:pt>
                <c:pt idx="7">
                  <c:v>-32</c:v>
                </c:pt>
                <c:pt idx="8">
                  <c:v>-68</c:v>
                </c:pt>
                <c:pt idx="9">
                  <c:v>-28</c:v>
                </c:pt>
                <c:pt idx="10">
                  <c:v>4</c:v>
                </c:pt>
                <c:pt idx="11">
                  <c:v>2</c:v>
                </c:pt>
                <c:pt idx="12">
                  <c:v>-4</c:v>
                </c:pt>
                <c:pt idx="13">
                  <c:v>-8</c:v>
                </c:pt>
                <c:pt idx="14">
                  <c:v>-2</c:v>
                </c:pt>
                <c:pt idx="15">
                  <c:v>-4</c:v>
                </c:pt>
                <c:pt idx="16">
                  <c:v>-10</c:v>
                </c:pt>
                <c:pt idx="17">
                  <c:v>-6</c:v>
                </c:pt>
                <c:pt idx="18">
                  <c:v>-12</c:v>
                </c:pt>
                <c:pt idx="19">
                  <c:v>-14</c:v>
                </c:pt>
              </c:numCache>
            </c:numRef>
          </c:val>
          <c:smooth val="0"/>
        </c:ser>
        <c:dLbls>
          <c:showLegendKey val="0"/>
          <c:showVal val="0"/>
          <c:showCatName val="0"/>
          <c:showSerName val="0"/>
          <c:showPercent val="0"/>
          <c:showBubbleSize val="0"/>
        </c:dLbls>
        <c:marker val="1"/>
        <c:smooth val="0"/>
        <c:axId val="164784768"/>
        <c:axId val="164791040"/>
      </c:lineChart>
      <c:catAx>
        <c:axId val="164784768"/>
        <c:scaling>
          <c:orientation val="minMax"/>
        </c:scaling>
        <c:delete val="0"/>
        <c:axPos val="b"/>
        <c:title>
          <c:tx>
            <c:rich>
              <a:bodyPr/>
              <a:lstStyle/>
              <a:p>
                <a:pPr>
                  <a:defRPr/>
                </a:pPr>
                <a:r>
                  <a:rPr lang="en-US"/>
                  <a:t>Distance(x10m)</a:t>
                </a:r>
              </a:p>
            </c:rich>
          </c:tx>
          <c:layout/>
          <c:overlay val="0"/>
        </c:title>
        <c:numFmt formatCode="General" sourceLinked="1"/>
        <c:majorTickMark val="out"/>
        <c:minorTickMark val="none"/>
        <c:tickLblPos val="nextTo"/>
        <c:crossAx val="164791040"/>
        <c:crosses val="autoZero"/>
        <c:auto val="1"/>
        <c:lblAlgn val="ctr"/>
        <c:lblOffset val="100"/>
        <c:noMultiLvlLbl val="0"/>
      </c:catAx>
      <c:valAx>
        <c:axId val="164791040"/>
        <c:scaling>
          <c:orientation val="minMax"/>
        </c:scaling>
        <c:delete val="0"/>
        <c:axPos val="l"/>
        <c:majorGridlines/>
        <c:title>
          <c:tx>
            <c:rich>
              <a:bodyPr rot="-5400000" vert="horz"/>
              <a:lstStyle/>
              <a:p>
                <a:pPr>
                  <a:defRPr/>
                </a:pPr>
                <a:r>
                  <a:rPr lang="en-US"/>
                  <a:t>Elevation(cm)</a:t>
                </a:r>
              </a:p>
            </c:rich>
          </c:tx>
          <c:layout/>
          <c:overlay val="0"/>
        </c:title>
        <c:numFmt formatCode="General" sourceLinked="1"/>
        <c:majorTickMark val="out"/>
        <c:minorTickMark val="none"/>
        <c:tickLblPos val="nextTo"/>
        <c:crossAx val="16478476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Beach</a:t>
            </a:r>
            <a:r>
              <a:rPr lang="en-US" baseline="0"/>
              <a:t> Profile:Downdrift-Station 1</a:t>
            </a:r>
            <a:endParaRPr lang="en-US"/>
          </a:p>
        </c:rich>
      </c:tx>
      <c:layout/>
      <c:overlay val="0"/>
    </c:title>
    <c:autoTitleDeleted val="0"/>
    <c:plotArea>
      <c:layout/>
      <c:lineChart>
        <c:grouping val="standard"/>
        <c:varyColors val="0"/>
        <c:ser>
          <c:idx val="0"/>
          <c:order val="0"/>
          <c:tx>
            <c:strRef>
              <c:f>Sheet3!$B$1</c:f>
              <c:strCache>
                <c:ptCount val="1"/>
                <c:pt idx="0">
                  <c:v>Neap Tide</c:v>
                </c:pt>
              </c:strCache>
            </c:strRef>
          </c:tx>
          <c:marker>
            <c:symbol val="none"/>
          </c:marker>
          <c:cat>
            <c:numRef>
              <c:f>Sheet3!$A$2:$A$15</c:f>
              <c:numCache>
                <c:formatCode>General</c:formatCode>
                <c:ptCount val="14"/>
                <c:pt idx="0">
                  <c:v>0</c:v>
                </c:pt>
                <c:pt idx="1">
                  <c:v>1</c:v>
                </c:pt>
                <c:pt idx="2">
                  <c:v>2</c:v>
                </c:pt>
                <c:pt idx="3">
                  <c:v>3</c:v>
                </c:pt>
                <c:pt idx="4">
                  <c:v>4</c:v>
                </c:pt>
                <c:pt idx="5">
                  <c:v>5</c:v>
                </c:pt>
                <c:pt idx="6">
                  <c:v>6</c:v>
                </c:pt>
                <c:pt idx="7">
                  <c:v>7</c:v>
                </c:pt>
                <c:pt idx="8">
                  <c:v>8</c:v>
                </c:pt>
                <c:pt idx="9">
                  <c:v>9</c:v>
                </c:pt>
                <c:pt idx="10">
                  <c:v>10</c:v>
                </c:pt>
                <c:pt idx="11">
                  <c:v>11</c:v>
                </c:pt>
                <c:pt idx="12">
                  <c:v>12</c:v>
                </c:pt>
                <c:pt idx="13">
                  <c:v>13</c:v>
                </c:pt>
              </c:numCache>
            </c:numRef>
          </c:cat>
          <c:val>
            <c:numRef>
              <c:f>Sheet3!$B$2:$B$15</c:f>
              <c:numCache>
                <c:formatCode>General</c:formatCode>
                <c:ptCount val="14"/>
                <c:pt idx="0">
                  <c:v>0</c:v>
                </c:pt>
                <c:pt idx="1">
                  <c:v>12</c:v>
                </c:pt>
                <c:pt idx="2">
                  <c:v>6</c:v>
                </c:pt>
                <c:pt idx="3">
                  <c:v>-64</c:v>
                </c:pt>
                <c:pt idx="4">
                  <c:v>-60</c:v>
                </c:pt>
                <c:pt idx="5">
                  <c:v>-48</c:v>
                </c:pt>
                <c:pt idx="6">
                  <c:v>-52</c:v>
                </c:pt>
                <c:pt idx="7">
                  <c:v>-60</c:v>
                </c:pt>
                <c:pt idx="8">
                  <c:v>-52</c:v>
                </c:pt>
                <c:pt idx="9">
                  <c:v>-46</c:v>
                </c:pt>
              </c:numCache>
            </c:numRef>
          </c:val>
          <c:smooth val="0"/>
        </c:ser>
        <c:ser>
          <c:idx val="1"/>
          <c:order val="1"/>
          <c:tx>
            <c:strRef>
              <c:f>Sheet3!$C$1</c:f>
              <c:strCache>
                <c:ptCount val="1"/>
                <c:pt idx="0">
                  <c:v>Mean Tide</c:v>
                </c:pt>
              </c:strCache>
            </c:strRef>
          </c:tx>
          <c:marker>
            <c:symbol val="none"/>
          </c:marker>
          <c:cat>
            <c:numRef>
              <c:f>Sheet3!$A$2:$A$15</c:f>
              <c:numCache>
                <c:formatCode>General</c:formatCode>
                <c:ptCount val="14"/>
                <c:pt idx="0">
                  <c:v>0</c:v>
                </c:pt>
                <c:pt idx="1">
                  <c:v>1</c:v>
                </c:pt>
                <c:pt idx="2">
                  <c:v>2</c:v>
                </c:pt>
                <c:pt idx="3">
                  <c:v>3</c:v>
                </c:pt>
                <c:pt idx="4">
                  <c:v>4</c:v>
                </c:pt>
                <c:pt idx="5">
                  <c:v>5</c:v>
                </c:pt>
                <c:pt idx="6">
                  <c:v>6</c:v>
                </c:pt>
                <c:pt idx="7">
                  <c:v>7</c:v>
                </c:pt>
                <c:pt idx="8">
                  <c:v>8</c:v>
                </c:pt>
                <c:pt idx="9">
                  <c:v>9</c:v>
                </c:pt>
                <c:pt idx="10">
                  <c:v>10</c:v>
                </c:pt>
                <c:pt idx="11">
                  <c:v>11</c:v>
                </c:pt>
                <c:pt idx="12">
                  <c:v>12</c:v>
                </c:pt>
                <c:pt idx="13">
                  <c:v>13</c:v>
                </c:pt>
              </c:numCache>
            </c:numRef>
          </c:cat>
          <c:val>
            <c:numRef>
              <c:f>Sheet3!$C$2:$C$15</c:f>
              <c:numCache>
                <c:formatCode>General</c:formatCode>
                <c:ptCount val="14"/>
                <c:pt idx="0">
                  <c:v>0</c:v>
                </c:pt>
                <c:pt idx="1">
                  <c:v>-52</c:v>
                </c:pt>
                <c:pt idx="2">
                  <c:v>-34</c:v>
                </c:pt>
                <c:pt idx="3">
                  <c:v>-30</c:v>
                </c:pt>
                <c:pt idx="4">
                  <c:v>-24</c:v>
                </c:pt>
                <c:pt idx="5">
                  <c:v>-18</c:v>
                </c:pt>
                <c:pt idx="6">
                  <c:v>-12</c:v>
                </c:pt>
                <c:pt idx="7">
                  <c:v>-6</c:v>
                </c:pt>
                <c:pt idx="8">
                  <c:v>-4</c:v>
                </c:pt>
                <c:pt idx="9">
                  <c:v>-4</c:v>
                </c:pt>
                <c:pt idx="10">
                  <c:v>-8</c:v>
                </c:pt>
                <c:pt idx="11">
                  <c:v>-14</c:v>
                </c:pt>
              </c:numCache>
            </c:numRef>
          </c:val>
          <c:smooth val="0"/>
        </c:ser>
        <c:ser>
          <c:idx val="2"/>
          <c:order val="2"/>
          <c:tx>
            <c:strRef>
              <c:f>Sheet3!$D$1</c:f>
              <c:strCache>
                <c:ptCount val="1"/>
                <c:pt idx="0">
                  <c:v>Spring Tide</c:v>
                </c:pt>
              </c:strCache>
            </c:strRef>
          </c:tx>
          <c:marker>
            <c:symbol val="none"/>
          </c:marker>
          <c:cat>
            <c:numRef>
              <c:f>Sheet3!$A$2:$A$15</c:f>
              <c:numCache>
                <c:formatCode>General</c:formatCode>
                <c:ptCount val="14"/>
                <c:pt idx="0">
                  <c:v>0</c:v>
                </c:pt>
                <c:pt idx="1">
                  <c:v>1</c:v>
                </c:pt>
                <c:pt idx="2">
                  <c:v>2</c:v>
                </c:pt>
                <c:pt idx="3">
                  <c:v>3</c:v>
                </c:pt>
                <c:pt idx="4">
                  <c:v>4</c:v>
                </c:pt>
                <c:pt idx="5">
                  <c:v>5</c:v>
                </c:pt>
                <c:pt idx="6">
                  <c:v>6</c:v>
                </c:pt>
                <c:pt idx="7">
                  <c:v>7</c:v>
                </c:pt>
                <c:pt idx="8">
                  <c:v>8</c:v>
                </c:pt>
                <c:pt idx="9">
                  <c:v>9</c:v>
                </c:pt>
                <c:pt idx="10">
                  <c:v>10</c:v>
                </c:pt>
                <c:pt idx="11">
                  <c:v>11</c:v>
                </c:pt>
                <c:pt idx="12">
                  <c:v>12</c:v>
                </c:pt>
                <c:pt idx="13">
                  <c:v>13</c:v>
                </c:pt>
              </c:numCache>
            </c:numRef>
          </c:cat>
          <c:val>
            <c:numRef>
              <c:f>Sheet3!$D$2:$D$15</c:f>
              <c:numCache>
                <c:formatCode>General</c:formatCode>
                <c:ptCount val="14"/>
                <c:pt idx="0">
                  <c:v>0</c:v>
                </c:pt>
                <c:pt idx="1">
                  <c:v>-28</c:v>
                </c:pt>
                <c:pt idx="2">
                  <c:v>-56</c:v>
                </c:pt>
                <c:pt idx="3">
                  <c:v>-32</c:v>
                </c:pt>
                <c:pt idx="4">
                  <c:v>-20</c:v>
                </c:pt>
                <c:pt idx="5">
                  <c:v>-14</c:v>
                </c:pt>
                <c:pt idx="6">
                  <c:v>-10</c:v>
                </c:pt>
                <c:pt idx="7">
                  <c:v>-8</c:v>
                </c:pt>
                <c:pt idx="8">
                  <c:v>-8</c:v>
                </c:pt>
                <c:pt idx="9">
                  <c:v>-10</c:v>
                </c:pt>
                <c:pt idx="10">
                  <c:v>-6</c:v>
                </c:pt>
                <c:pt idx="11">
                  <c:v>-8</c:v>
                </c:pt>
                <c:pt idx="12">
                  <c:v>16</c:v>
                </c:pt>
                <c:pt idx="13">
                  <c:v>22</c:v>
                </c:pt>
              </c:numCache>
            </c:numRef>
          </c:val>
          <c:smooth val="0"/>
        </c:ser>
        <c:dLbls>
          <c:showLegendKey val="0"/>
          <c:showVal val="0"/>
          <c:showCatName val="0"/>
          <c:showSerName val="0"/>
          <c:showPercent val="0"/>
          <c:showBubbleSize val="0"/>
        </c:dLbls>
        <c:marker val="1"/>
        <c:smooth val="0"/>
        <c:axId val="165231232"/>
        <c:axId val="165233408"/>
      </c:lineChart>
      <c:catAx>
        <c:axId val="165231232"/>
        <c:scaling>
          <c:orientation val="minMax"/>
        </c:scaling>
        <c:delete val="0"/>
        <c:axPos val="b"/>
        <c:title>
          <c:tx>
            <c:rich>
              <a:bodyPr/>
              <a:lstStyle/>
              <a:p>
                <a:pPr>
                  <a:defRPr/>
                </a:pPr>
                <a:r>
                  <a:rPr lang="en-US"/>
                  <a:t>Distance(x10m)</a:t>
                </a:r>
              </a:p>
            </c:rich>
          </c:tx>
          <c:layout/>
          <c:overlay val="0"/>
        </c:title>
        <c:numFmt formatCode="General" sourceLinked="1"/>
        <c:majorTickMark val="out"/>
        <c:minorTickMark val="none"/>
        <c:tickLblPos val="nextTo"/>
        <c:crossAx val="165233408"/>
        <c:crosses val="autoZero"/>
        <c:auto val="1"/>
        <c:lblAlgn val="ctr"/>
        <c:lblOffset val="100"/>
        <c:noMultiLvlLbl val="0"/>
      </c:catAx>
      <c:valAx>
        <c:axId val="165233408"/>
        <c:scaling>
          <c:orientation val="minMax"/>
        </c:scaling>
        <c:delete val="0"/>
        <c:axPos val="l"/>
        <c:majorGridlines/>
        <c:title>
          <c:tx>
            <c:rich>
              <a:bodyPr rot="-5400000" vert="horz"/>
              <a:lstStyle/>
              <a:p>
                <a:pPr>
                  <a:defRPr/>
                </a:pPr>
                <a:r>
                  <a:rPr lang="en-US"/>
                  <a:t>Elevation(cm)</a:t>
                </a:r>
              </a:p>
            </c:rich>
          </c:tx>
          <c:layout/>
          <c:overlay val="0"/>
        </c:title>
        <c:numFmt formatCode="General" sourceLinked="1"/>
        <c:majorTickMark val="out"/>
        <c:minorTickMark val="none"/>
        <c:tickLblPos val="nextTo"/>
        <c:crossAx val="16523123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Beach</a:t>
            </a:r>
            <a:r>
              <a:rPr lang="en-US" baseline="0"/>
              <a:t> Profile:Downdrift-Station 2</a:t>
            </a:r>
            <a:endParaRPr lang="en-US"/>
          </a:p>
        </c:rich>
      </c:tx>
      <c:layout/>
      <c:overlay val="0"/>
    </c:title>
    <c:autoTitleDeleted val="0"/>
    <c:plotArea>
      <c:layout/>
      <c:lineChart>
        <c:grouping val="standard"/>
        <c:varyColors val="0"/>
        <c:ser>
          <c:idx val="0"/>
          <c:order val="0"/>
          <c:tx>
            <c:strRef>
              <c:f>Sheet4!$B$1</c:f>
              <c:strCache>
                <c:ptCount val="1"/>
                <c:pt idx="0">
                  <c:v>Neap Tide</c:v>
                </c:pt>
              </c:strCache>
            </c:strRef>
          </c:tx>
          <c:marker>
            <c:symbol val="none"/>
          </c:marker>
          <c:cat>
            <c:numRef>
              <c:f>Sheet4!$A$2:$A$17</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cat>
          <c:val>
            <c:numRef>
              <c:f>Sheet4!$B$2:$B$17</c:f>
              <c:numCache>
                <c:formatCode>General</c:formatCode>
                <c:ptCount val="16"/>
                <c:pt idx="0">
                  <c:v>0</c:v>
                </c:pt>
                <c:pt idx="1">
                  <c:v>10</c:v>
                </c:pt>
                <c:pt idx="2">
                  <c:v>20</c:v>
                </c:pt>
                <c:pt idx="3">
                  <c:v>36</c:v>
                </c:pt>
                <c:pt idx="4">
                  <c:v>24</c:v>
                </c:pt>
                <c:pt idx="5">
                  <c:v>-68</c:v>
                </c:pt>
                <c:pt idx="6">
                  <c:v>-32</c:v>
                </c:pt>
                <c:pt idx="7">
                  <c:v>-44</c:v>
                </c:pt>
                <c:pt idx="8">
                  <c:v>-44</c:v>
                </c:pt>
                <c:pt idx="9">
                  <c:v>-36</c:v>
                </c:pt>
                <c:pt idx="10">
                  <c:v>-38</c:v>
                </c:pt>
              </c:numCache>
            </c:numRef>
          </c:val>
          <c:smooth val="0"/>
        </c:ser>
        <c:ser>
          <c:idx val="1"/>
          <c:order val="1"/>
          <c:tx>
            <c:strRef>
              <c:f>Sheet4!$C$1</c:f>
              <c:strCache>
                <c:ptCount val="1"/>
                <c:pt idx="0">
                  <c:v>Mean Tide</c:v>
                </c:pt>
              </c:strCache>
            </c:strRef>
          </c:tx>
          <c:marker>
            <c:symbol val="none"/>
          </c:marker>
          <c:cat>
            <c:numRef>
              <c:f>Sheet4!$A$2:$A$17</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cat>
          <c:val>
            <c:numRef>
              <c:f>Sheet4!$C$2:$C$17</c:f>
              <c:numCache>
                <c:formatCode>General</c:formatCode>
                <c:ptCount val="16"/>
                <c:pt idx="0">
                  <c:v>0</c:v>
                </c:pt>
                <c:pt idx="1">
                  <c:v>8</c:v>
                </c:pt>
                <c:pt idx="2">
                  <c:v>4</c:v>
                </c:pt>
                <c:pt idx="3">
                  <c:v>-26</c:v>
                </c:pt>
                <c:pt idx="4">
                  <c:v>-28</c:v>
                </c:pt>
                <c:pt idx="5">
                  <c:v>-18</c:v>
                </c:pt>
                <c:pt idx="6">
                  <c:v>-20</c:v>
                </c:pt>
                <c:pt idx="7">
                  <c:v>-28</c:v>
                </c:pt>
                <c:pt idx="8">
                  <c:v>-20</c:v>
                </c:pt>
                <c:pt idx="9">
                  <c:v>-28</c:v>
                </c:pt>
                <c:pt idx="10">
                  <c:v>-20</c:v>
                </c:pt>
                <c:pt idx="11">
                  <c:v>-14</c:v>
                </c:pt>
                <c:pt idx="12">
                  <c:v>-10</c:v>
                </c:pt>
                <c:pt idx="13">
                  <c:v>-6</c:v>
                </c:pt>
                <c:pt idx="14">
                  <c:v>-6</c:v>
                </c:pt>
                <c:pt idx="15">
                  <c:v>-12</c:v>
                </c:pt>
              </c:numCache>
            </c:numRef>
          </c:val>
          <c:smooth val="0"/>
        </c:ser>
        <c:ser>
          <c:idx val="2"/>
          <c:order val="2"/>
          <c:tx>
            <c:strRef>
              <c:f>Sheet4!$D$1</c:f>
              <c:strCache>
                <c:ptCount val="1"/>
                <c:pt idx="0">
                  <c:v>Spring Tide</c:v>
                </c:pt>
              </c:strCache>
            </c:strRef>
          </c:tx>
          <c:marker>
            <c:symbol val="none"/>
          </c:marker>
          <c:cat>
            <c:numRef>
              <c:f>Sheet4!$A$2:$A$17</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cat>
          <c:val>
            <c:numRef>
              <c:f>Sheet4!$D$2:$D$17</c:f>
              <c:numCache>
                <c:formatCode>General</c:formatCode>
                <c:ptCount val="16"/>
                <c:pt idx="0">
                  <c:v>0</c:v>
                </c:pt>
                <c:pt idx="1">
                  <c:v>2</c:v>
                </c:pt>
                <c:pt idx="2">
                  <c:v>-10</c:v>
                </c:pt>
                <c:pt idx="3">
                  <c:v>-8</c:v>
                </c:pt>
                <c:pt idx="4">
                  <c:v>-32</c:v>
                </c:pt>
                <c:pt idx="5">
                  <c:v>-32</c:v>
                </c:pt>
                <c:pt idx="6">
                  <c:v>-18</c:v>
                </c:pt>
                <c:pt idx="7">
                  <c:v>-18</c:v>
                </c:pt>
                <c:pt idx="8">
                  <c:v>-14</c:v>
                </c:pt>
                <c:pt idx="9">
                  <c:v>-12</c:v>
                </c:pt>
                <c:pt idx="10">
                  <c:v>-12</c:v>
                </c:pt>
                <c:pt idx="11">
                  <c:v>-10</c:v>
                </c:pt>
                <c:pt idx="12">
                  <c:v>-10</c:v>
                </c:pt>
                <c:pt idx="13">
                  <c:v>-14</c:v>
                </c:pt>
                <c:pt idx="14">
                  <c:v>-24</c:v>
                </c:pt>
              </c:numCache>
            </c:numRef>
          </c:val>
          <c:smooth val="0"/>
        </c:ser>
        <c:dLbls>
          <c:showLegendKey val="0"/>
          <c:showVal val="0"/>
          <c:showCatName val="0"/>
          <c:showSerName val="0"/>
          <c:showPercent val="0"/>
          <c:showBubbleSize val="0"/>
        </c:dLbls>
        <c:marker val="1"/>
        <c:smooth val="0"/>
        <c:axId val="165010048"/>
        <c:axId val="165020416"/>
      </c:lineChart>
      <c:catAx>
        <c:axId val="165010048"/>
        <c:scaling>
          <c:orientation val="minMax"/>
        </c:scaling>
        <c:delete val="0"/>
        <c:axPos val="b"/>
        <c:title>
          <c:tx>
            <c:rich>
              <a:bodyPr/>
              <a:lstStyle/>
              <a:p>
                <a:pPr>
                  <a:defRPr/>
                </a:pPr>
                <a:r>
                  <a:rPr lang="en-US"/>
                  <a:t>Distance</a:t>
                </a:r>
                <a:r>
                  <a:rPr lang="en-US" baseline="0"/>
                  <a:t> (x10m)</a:t>
                </a:r>
                <a:endParaRPr lang="en-US"/>
              </a:p>
            </c:rich>
          </c:tx>
          <c:layout/>
          <c:overlay val="0"/>
        </c:title>
        <c:numFmt formatCode="General" sourceLinked="1"/>
        <c:majorTickMark val="out"/>
        <c:minorTickMark val="none"/>
        <c:tickLblPos val="nextTo"/>
        <c:crossAx val="165020416"/>
        <c:crosses val="autoZero"/>
        <c:auto val="1"/>
        <c:lblAlgn val="ctr"/>
        <c:lblOffset val="100"/>
        <c:noMultiLvlLbl val="0"/>
      </c:catAx>
      <c:valAx>
        <c:axId val="165020416"/>
        <c:scaling>
          <c:orientation val="minMax"/>
        </c:scaling>
        <c:delete val="0"/>
        <c:axPos val="l"/>
        <c:majorGridlines/>
        <c:title>
          <c:tx>
            <c:rich>
              <a:bodyPr rot="-5400000" vert="horz"/>
              <a:lstStyle/>
              <a:p>
                <a:pPr>
                  <a:defRPr/>
                </a:pPr>
                <a:r>
                  <a:rPr lang="en-US"/>
                  <a:t>Elevation(cm)</a:t>
                </a:r>
              </a:p>
            </c:rich>
          </c:tx>
          <c:layout/>
          <c:overlay val="0"/>
        </c:title>
        <c:numFmt formatCode="General" sourceLinked="1"/>
        <c:majorTickMark val="out"/>
        <c:minorTickMark val="none"/>
        <c:tickLblPos val="nextTo"/>
        <c:crossAx val="165010048"/>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Average</a:t>
            </a:r>
            <a:r>
              <a:rPr lang="en-US" baseline="0"/>
              <a:t> Flow Velocity:Estuary- Updrift</a:t>
            </a:r>
            <a:endParaRPr lang="en-US"/>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multiLvlStrRef>
              <c:f>Sheet4!$C$25:$I$26</c:f>
              <c:multiLvlStrCache>
                <c:ptCount val="7"/>
                <c:lvl>
                  <c:pt idx="0">
                    <c:v>Neap Tide</c:v>
                  </c:pt>
                  <c:pt idx="1">
                    <c:v>Mean Tide</c:v>
                  </c:pt>
                  <c:pt idx="2">
                    <c:v>Spring Tide</c:v>
                  </c:pt>
                  <c:pt idx="4">
                    <c:v>Neap Tide</c:v>
                  </c:pt>
                  <c:pt idx="5">
                    <c:v>Mean Tide</c:v>
                  </c:pt>
                  <c:pt idx="6">
                    <c:v>Spring Tide</c:v>
                  </c:pt>
                </c:lvl>
                <c:lvl>
                  <c:pt idx="0">
                    <c:v>Flood Tide</c:v>
                  </c:pt>
                  <c:pt idx="4">
                    <c:v>Ebb tide</c:v>
                  </c:pt>
                </c:lvl>
              </c:multiLvlStrCache>
            </c:multiLvlStrRef>
          </c:cat>
          <c:val>
            <c:numRef>
              <c:f>Sheet4!$C$27:$I$27</c:f>
              <c:numCache>
                <c:formatCode>General</c:formatCode>
                <c:ptCount val="7"/>
                <c:pt idx="0">
                  <c:v>15.33</c:v>
                </c:pt>
                <c:pt idx="1">
                  <c:v>40.1</c:v>
                </c:pt>
                <c:pt idx="2">
                  <c:v>46.33</c:v>
                </c:pt>
                <c:pt idx="4">
                  <c:v>55.220000000000013</c:v>
                </c:pt>
                <c:pt idx="5">
                  <c:v>30.1</c:v>
                </c:pt>
                <c:pt idx="6">
                  <c:v>72.149999999999991</c:v>
                </c:pt>
              </c:numCache>
            </c:numRef>
          </c:val>
        </c:ser>
        <c:dLbls>
          <c:showLegendKey val="0"/>
          <c:showVal val="0"/>
          <c:showCatName val="0"/>
          <c:showSerName val="0"/>
          <c:showPercent val="0"/>
          <c:showBubbleSize val="0"/>
        </c:dLbls>
        <c:gapWidth val="150"/>
        <c:shape val="box"/>
        <c:axId val="33844608"/>
        <c:axId val="33846400"/>
        <c:axId val="0"/>
      </c:bar3DChart>
      <c:catAx>
        <c:axId val="33844608"/>
        <c:scaling>
          <c:orientation val="minMax"/>
        </c:scaling>
        <c:delete val="0"/>
        <c:axPos val="b"/>
        <c:majorTickMark val="out"/>
        <c:minorTickMark val="none"/>
        <c:tickLblPos val="nextTo"/>
        <c:crossAx val="33846400"/>
        <c:crosses val="autoZero"/>
        <c:auto val="1"/>
        <c:lblAlgn val="ctr"/>
        <c:lblOffset val="100"/>
        <c:noMultiLvlLbl val="0"/>
      </c:catAx>
      <c:valAx>
        <c:axId val="33846400"/>
        <c:scaling>
          <c:orientation val="minMax"/>
        </c:scaling>
        <c:delete val="0"/>
        <c:axPos val="l"/>
        <c:majorGridlines/>
        <c:title>
          <c:tx>
            <c:rich>
              <a:bodyPr rot="-5400000" vert="horz"/>
              <a:lstStyle/>
              <a:p>
                <a:pPr>
                  <a:defRPr/>
                </a:pPr>
                <a:r>
                  <a:rPr lang="en-US"/>
                  <a:t>Velocity(cm/s)</a:t>
                </a:r>
              </a:p>
            </c:rich>
          </c:tx>
          <c:layout/>
          <c:overlay val="0"/>
        </c:title>
        <c:numFmt formatCode="General" sourceLinked="1"/>
        <c:majorTickMark val="out"/>
        <c:minorTickMark val="none"/>
        <c:tickLblPos val="nextTo"/>
        <c:crossAx val="3384460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Estuarine</a:t>
            </a:r>
            <a:r>
              <a:rPr lang="en-US" baseline="0"/>
              <a:t> Current: Downdrift</a:t>
            </a:r>
            <a:endParaRPr lang="en-US"/>
          </a:p>
        </c:rich>
      </c:tx>
      <c:layout/>
      <c:overlay val="0"/>
    </c:title>
    <c:autoTitleDeleted val="0"/>
    <c:plotArea>
      <c:layout/>
      <c:lineChart>
        <c:grouping val="standard"/>
        <c:varyColors val="0"/>
        <c:ser>
          <c:idx val="0"/>
          <c:order val="0"/>
          <c:tx>
            <c:strRef>
              <c:f>Sheet5!$Q$1</c:f>
              <c:strCache>
                <c:ptCount val="1"/>
                <c:pt idx="0">
                  <c:v>Neap Tide</c:v>
                </c:pt>
              </c:strCache>
            </c:strRef>
          </c:tx>
          <c:marker>
            <c:symbol val="none"/>
          </c:marker>
          <c:cat>
            <c:numRef>
              <c:f>Sheet5!$P$2:$P$33</c:f>
              <c:numCache>
                <c:formatCode>General</c:formatCode>
                <c:ptCount val="32"/>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numCache>
            </c:numRef>
          </c:cat>
          <c:val>
            <c:numRef>
              <c:f>Sheet5!$Q$2:$Q$33</c:f>
              <c:numCache>
                <c:formatCode>General</c:formatCode>
                <c:ptCount val="32"/>
                <c:pt idx="10">
                  <c:v>-31</c:v>
                </c:pt>
                <c:pt idx="11">
                  <c:v>-20</c:v>
                </c:pt>
                <c:pt idx="12">
                  <c:v>-16</c:v>
                </c:pt>
                <c:pt idx="13">
                  <c:v>-16</c:v>
                </c:pt>
                <c:pt idx="14">
                  <c:v>-14</c:v>
                </c:pt>
                <c:pt idx="15">
                  <c:v>-11</c:v>
                </c:pt>
                <c:pt idx="16">
                  <c:v>-7</c:v>
                </c:pt>
                <c:pt idx="17">
                  <c:v>0</c:v>
                </c:pt>
                <c:pt idx="18">
                  <c:v>9</c:v>
                </c:pt>
                <c:pt idx="19">
                  <c:v>11</c:v>
                </c:pt>
                <c:pt idx="20">
                  <c:v>13</c:v>
                </c:pt>
                <c:pt idx="21">
                  <c:v>17</c:v>
                </c:pt>
                <c:pt idx="22">
                  <c:v>32</c:v>
                </c:pt>
                <c:pt idx="23">
                  <c:v>53</c:v>
                </c:pt>
                <c:pt idx="24">
                  <c:v>13</c:v>
                </c:pt>
                <c:pt idx="25">
                  <c:v>21</c:v>
                </c:pt>
                <c:pt idx="26">
                  <c:v>25</c:v>
                </c:pt>
                <c:pt idx="27">
                  <c:v>-35</c:v>
                </c:pt>
                <c:pt idx="28">
                  <c:v>-38</c:v>
                </c:pt>
              </c:numCache>
            </c:numRef>
          </c:val>
          <c:smooth val="0"/>
        </c:ser>
        <c:ser>
          <c:idx val="1"/>
          <c:order val="1"/>
          <c:tx>
            <c:strRef>
              <c:f>Sheet5!$R$1</c:f>
              <c:strCache>
                <c:ptCount val="1"/>
                <c:pt idx="0">
                  <c:v>Mean Tide</c:v>
                </c:pt>
              </c:strCache>
            </c:strRef>
          </c:tx>
          <c:marker>
            <c:symbol val="none"/>
          </c:marker>
          <c:cat>
            <c:numRef>
              <c:f>Sheet5!$P$2:$P$33</c:f>
              <c:numCache>
                <c:formatCode>General</c:formatCode>
                <c:ptCount val="32"/>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numCache>
            </c:numRef>
          </c:cat>
          <c:val>
            <c:numRef>
              <c:f>Sheet5!$R$2:$R$33</c:f>
              <c:numCache>
                <c:formatCode>General</c:formatCode>
                <c:ptCount val="32"/>
                <c:pt idx="5">
                  <c:v>37</c:v>
                </c:pt>
                <c:pt idx="6">
                  <c:v>49</c:v>
                </c:pt>
                <c:pt idx="7">
                  <c:v>0</c:v>
                </c:pt>
                <c:pt idx="8">
                  <c:v>45</c:v>
                </c:pt>
                <c:pt idx="14">
                  <c:v>49</c:v>
                </c:pt>
                <c:pt idx="15">
                  <c:v>35</c:v>
                </c:pt>
                <c:pt idx="16">
                  <c:v>26</c:v>
                </c:pt>
                <c:pt idx="17">
                  <c:v>27</c:v>
                </c:pt>
                <c:pt idx="18">
                  <c:v>21</c:v>
                </c:pt>
                <c:pt idx="20">
                  <c:v>-26</c:v>
                </c:pt>
                <c:pt idx="21">
                  <c:v>-27</c:v>
                </c:pt>
                <c:pt idx="24">
                  <c:v>-40</c:v>
                </c:pt>
                <c:pt idx="25">
                  <c:v>-29</c:v>
                </c:pt>
                <c:pt idx="26">
                  <c:v>-31</c:v>
                </c:pt>
              </c:numCache>
            </c:numRef>
          </c:val>
          <c:smooth val="0"/>
        </c:ser>
        <c:ser>
          <c:idx val="2"/>
          <c:order val="2"/>
          <c:tx>
            <c:strRef>
              <c:f>Sheet5!$S$1</c:f>
              <c:strCache>
                <c:ptCount val="1"/>
                <c:pt idx="0">
                  <c:v>Spring Tide</c:v>
                </c:pt>
              </c:strCache>
            </c:strRef>
          </c:tx>
          <c:marker>
            <c:symbol val="none"/>
          </c:marker>
          <c:cat>
            <c:numRef>
              <c:f>Sheet5!$P$2:$P$33</c:f>
              <c:numCache>
                <c:formatCode>General</c:formatCode>
                <c:ptCount val="32"/>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numCache>
            </c:numRef>
          </c:cat>
          <c:val>
            <c:numRef>
              <c:f>Sheet5!$S$2:$S$33</c:f>
              <c:numCache>
                <c:formatCode>General</c:formatCode>
                <c:ptCount val="32"/>
                <c:pt idx="1">
                  <c:v>-47</c:v>
                </c:pt>
                <c:pt idx="2">
                  <c:v>-41</c:v>
                </c:pt>
                <c:pt idx="3">
                  <c:v>-74</c:v>
                </c:pt>
                <c:pt idx="4">
                  <c:v>-74</c:v>
                </c:pt>
                <c:pt idx="5">
                  <c:v>-77</c:v>
                </c:pt>
                <c:pt idx="6">
                  <c:v>-58</c:v>
                </c:pt>
                <c:pt idx="7">
                  <c:v>-50</c:v>
                </c:pt>
                <c:pt idx="9">
                  <c:v>-26</c:v>
                </c:pt>
                <c:pt idx="10">
                  <c:v>-17</c:v>
                </c:pt>
                <c:pt idx="11">
                  <c:v>0</c:v>
                </c:pt>
                <c:pt idx="12">
                  <c:v>32</c:v>
                </c:pt>
                <c:pt idx="13">
                  <c:v>25</c:v>
                </c:pt>
                <c:pt idx="14">
                  <c:v>55</c:v>
                </c:pt>
                <c:pt idx="15">
                  <c:v>72</c:v>
                </c:pt>
                <c:pt idx="16">
                  <c:v>69</c:v>
                </c:pt>
                <c:pt idx="17">
                  <c:v>98</c:v>
                </c:pt>
                <c:pt idx="18">
                  <c:v>107</c:v>
                </c:pt>
                <c:pt idx="19">
                  <c:v>61</c:v>
                </c:pt>
                <c:pt idx="20">
                  <c:v>59</c:v>
                </c:pt>
                <c:pt idx="21">
                  <c:v>43</c:v>
                </c:pt>
              </c:numCache>
            </c:numRef>
          </c:val>
          <c:smooth val="0"/>
        </c:ser>
        <c:dLbls>
          <c:showLegendKey val="0"/>
          <c:showVal val="0"/>
          <c:showCatName val="0"/>
          <c:showSerName val="0"/>
          <c:showPercent val="0"/>
          <c:showBubbleSize val="0"/>
        </c:dLbls>
        <c:marker val="1"/>
        <c:smooth val="0"/>
        <c:axId val="33933184"/>
        <c:axId val="33939456"/>
      </c:lineChart>
      <c:catAx>
        <c:axId val="33933184"/>
        <c:scaling>
          <c:orientation val="minMax"/>
        </c:scaling>
        <c:delete val="0"/>
        <c:axPos val="b"/>
        <c:title>
          <c:tx>
            <c:rich>
              <a:bodyPr/>
              <a:lstStyle/>
              <a:p>
                <a:pPr>
                  <a:defRPr/>
                </a:pPr>
                <a:r>
                  <a:rPr lang="en-US"/>
                  <a:t>Time</a:t>
                </a:r>
                <a:r>
                  <a:rPr lang="en-US" baseline="0"/>
                  <a:t> in half hourly interval relative to high water(0)</a:t>
                </a:r>
                <a:endParaRPr lang="en-US"/>
              </a:p>
            </c:rich>
          </c:tx>
          <c:layout/>
          <c:overlay val="0"/>
        </c:title>
        <c:numFmt formatCode="General" sourceLinked="1"/>
        <c:majorTickMark val="out"/>
        <c:minorTickMark val="none"/>
        <c:tickLblPos val="nextTo"/>
        <c:crossAx val="33939456"/>
        <c:crosses val="autoZero"/>
        <c:auto val="1"/>
        <c:lblAlgn val="ctr"/>
        <c:lblOffset val="100"/>
        <c:noMultiLvlLbl val="0"/>
      </c:catAx>
      <c:valAx>
        <c:axId val="33939456"/>
        <c:scaling>
          <c:orientation val="minMax"/>
        </c:scaling>
        <c:delete val="0"/>
        <c:axPos val="l"/>
        <c:majorGridlines/>
        <c:title>
          <c:tx>
            <c:rich>
              <a:bodyPr rot="-5400000" vert="horz"/>
              <a:lstStyle/>
              <a:p>
                <a:pPr>
                  <a:defRPr/>
                </a:pPr>
                <a:r>
                  <a:rPr lang="en-US"/>
                  <a:t>Velocity</a:t>
                </a:r>
                <a:r>
                  <a:rPr lang="en-US" baseline="0"/>
                  <a:t> (cm/s)</a:t>
                </a:r>
                <a:endParaRPr lang="en-US"/>
              </a:p>
            </c:rich>
          </c:tx>
          <c:layout/>
          <c:overlay val="0"/>
        </c:title>
        <c:numFmt formatCode="General" sourceLinked="1"/>
        <c:majorTickMark val="out"/>
        <c:minorTickMark val="none"/>
        <c:tickLblPos val="nextTo"/>
        <c:crossAx val="33933184"/>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a:t>Average</a:t>
            </a:r>
            <a:r>
              <a:rPr lang="en-US" baseline="0"/>
              <a:t> Flow Velocity: Estuary-Downdrift</a:t>
            </a:r>
            <a:endParaRPr lang="en-US"/>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multiLvlStrRef>
              <c:f>Sheet5!$N$4:$U$5</c:f>
              <c:multiLvlStrCache>
                <c:ptCount val="8"/>
                <c:lvl>
                  <c:pt idx="0">
                    <c:v>Neap Tide</c:v>
                  </c:pt>
                  <c:pt idx="1">
                    <c:v>Mean Tide</c:v>
                  </c:pt>
                  <c:pt idx="2">
                    <c:v>Spring Tide</c:v>
                  </c:pt>
                  <c:pt idx="5">
                    <c:v>Neap Tide</c:v>
                  </c:pt>
                  <c:pt idx="6">
                    <c:v>Mean Tide</c:v>
                  </c:pt>
                  <c:pt idx="7">
                    <c:v>Spring Tide</c:v>
                  </c:pt>
                </c:lvl>
                <c:lvl>
                  <c:pt idx="0">
                    <c:v>Flood Tide(Northward)</c:v>
                  </c:pt>
                  <c:pt idx="5">
                    <c:v>Ebb Tide(Southward)</c:v>
                  </c:pt>
                </c:lvl>
              </c:multiLvlStrCache>
            </c:multiLvlStrRef>
          </c:cat>
          <c:val>
            <c:numRef>
              <c:f>Sheet5!$N$6:$U$6</c:f>
              <c:numCache>
                <c:formatCode>General</c:formatCode>
                <c:ptCount val="8"/>
                <c:pt idx="0">
                  <c:v>24.22</c:v>
                </c:pt>
                <c:pt idx="1">
                  <c:v>34.290000000000013</c:v>
                </c:pt>
                <c:pt idx="2">
                  <c:v>60</c:v>
                </c:pt>
                <c:pt idx="5">
                  <c:v>20.89</c:v>
                </c:pt>
                <c:pt idx="6">
                  <c:v>36</c:v>
                </c:pt>
                <c:pt idx="7">
                  <c:v>56.63</c:v>
                </c:pt>
              </c:numCache>
            </c:numRef>
          </c:val>
        </c:ser>
        <c:dLbls>
          <c:showLegendKey val="0"/>
          <c:showVal val="0"/>
          <c:showCatName val="0"/>
          <c:showSerName val="0"/>
          <c:showPercent val="0"/>
          <c:showBubbleSize val="0"/>
        </c:dLbls>
        <c:gapWidth val="150"/>
        <c:shape val="box"/>
        <c:axId val="34100736"/>
        <c:axId val="34102272"/>
        <c:axId val="0"/>
      </c:bar3DChart>
      <c:catAx>
        <c:axId val="34100736"/>
        <c:scaling>
          <c:orientation val="minMax"/>
        </c:scaling>
        <c:delete val="0"/>
        <c:axPos val="b"/>
        <c:majorTickMark val="out"/>
        <c:minorTickMark val="none"/>
        <c:tickLblPos val="nextTo"/>
        <c:crossAx val="34102272"/>
        <c:crosses val="autoZero"/>
        <c:auto val="1"/>
        <c:lblAlgn val="ctr"/>
        <c:lblOffset val="100"/>
        <c:noMultiLvlLbl val="0"/>
      </c:catAx>
      <c:valAx>
        <c:axId val="34102272"/>
        <c:scaling>
          <c:orientation val="minMax"/>
        </c:scaling>
        <c:delete val="0"/>
        <c:axPos val="l"/>
        <c:majorGridlines/>
        <c:title>
          <c:tx>
            <c:rich>
              <a:bodyPr rot="-5400000" vert="horz"/>
              <a:lstStyle/>
              <a:p>
                <a:pPr>
                  <a:defRPr/>
                </a:pPr>
                <a:r>
                  <a:rPr lang="en-US"/>
                  <a:t>Velocity</a:t>
                </a:r>
                <a:r>
                  <a:rPr lang="en-US" baseline="0"/>
                  <a:t> (cm/s)</a:t>
                </a:r>
                <a:endParaRPr lang="en-US"/>
              </a:p>
            </c:rich>
          </c:tx>
          <c:layout/>
          <c:overlay val="0"/>
        </c:title>
        <c:numFmt formatCode="General" sourceLinked="1"/>
        <c:majorTickMark val="out"/>
        <c:minorTickMark val="none"/>
        <c:tickLblPos val="nextTo"/>
        <c:crossAx val="3410073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Fig</a:t>
            </a:r>
            <a:r>
              <a:rPr lang="en-US" baseline="0" dirty="0" smtClean="0"/>
              <a:t>. 8: </a:t>
            </a:r>
            <a:r>
              <a:rPr lang="en-US" dirty="0" err="1" smtClean="0"/>
              <a:t>Longshore</a:t>
            </a:r>
            <a:r>
              <a:rPr lang="en-US" baseline="0" dirty="0" smtClean="0"/>
              <a:t> </a:t>
            </a:r>
            <a:r>
              <a:rPr lang="en-US" baseline="0" dirty="0"/>
              <a:t>current </a:t>
            </a:r>
            <a:r>
              <a:rPr lang="en-US" baseline="0" dirty="0" err="1"/>
              <a:t>velocity:Updrift</a:t>
            </a:r>
            <a:r>
              <a:rPr lang="en-US" baseline="0" dirty="0"/>
              <a:t> station 1</a:t>
            </a:r>
            <a:endParaRPr lang="en-US" dirty="0"/>
          </a:p>
        </c:rich>
      </c:tx>
      <c:layout/>
      <c:overlay val="0"/>
    </c:title>
    <c:autoTitleDeleted val="0"/>
    <c:plotArea>
      <c:layout/>
      <c:lineChart>
        <c:grouping val="standard"/>
        <c:varyColors val="0"/>
        <c:ser>
          <c:idx val="0"/>
          <c:order val="0"/>
          <c:tx>
            <c:strRef>
              <c:f>Sheet6!$C$1</c:f>
              <c:strCache>
                <c:ptCount val="1"/>
                <c:pt idx="0">
                  <c:v>Neap Tide</c:v>
                </c:pt>
              </c:strCache>
            </c:strRef>
          </c:tx>
          <c:marker>
            <c:symbol val="none"/>
          </c:marker>
          <c:cat>
            <c:numRef>
              <c:f>Sheet6!$B$2:$B$33</c:f>
              <c:numCache>
                <c:formatCode>General</c:formatCode>
                <c:ptCount val="32"/>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numCache>
            </c:numRef>
          </c:cat>
          <c:val>
            <c:numRef>
              <c:f>Sheet6!$C$2:$C$33</c:f>
              <c:numCache>
                <c:formatCode>General</c:formatCode>
                <c:ptCount val="32"/>
                <c:pt idx="13">
                  <c:v>22</c:v>
                </c:pt>
                <c:pt idx="14">
                  <c:v>35</c:v>
                </c:pt>
                <c:pt idx="15">
                  <c:v>29</c:v>
                </c:pt>
                <c:pt idx="16">
                  <c:v>0</c:v>
                </c:pt>
                <c:pt idx="17">
                  <c:v>36</c:v>
                </c:pt>
                <c:pt idx="18">
                  <c:v>41</c:v>
                </c:pt>
                <c:pt idx="19">
                  <c:v>46</c:v>
                </c:pt>
                <c:pt idx="20">
                  <c:v>56</c:v>
                </c:pt>
                <c:pt idx="21">
                  <c:v>67</c:v>
                </c:pt>
                <c:pt idx="22">
                  <c:v>76</c:v>
                </c:pt>
                <c:pt idx="23">
                  <c:v>8</c:v>
                </c:pt>
                <c:pt idx="24">
                  <c:v>10</c:v>
                </c:pt>
                <c:pt idx="25">
                  <c:v>0</c:v>
                </c:pt>
                <c:pt idx="26">
                  <c:v>8</c:v>
                </c:pt>
                <c:pt idx="27">
                  <c:v>11</c:v>
                </c:pt>
                <c:pt idx="28">
                  <c:v>11</c:v>
                </c:pt>
                <c:pt idx="29">
                  <c:v>9</c:v>
                </c:pt>
                <c:pt idx="30">
                  <c:v>14</c:v>
                </c:pt>
                <c:pt idx="31">
                  <c:v>17</c:v>
                </c:pt>
              </c:numCache>
            </c:numRef>
          </c:val>
          <c:smooth val="0"/>
        </c:ser>
        <c:ser>
          <c:idx val="1"/>
          <c:order val="1"/>
          <c:tx>
            <c:strRef>
              <c:f>Sheet6!$D$1</c:f>
              <c:strCache>
                <c:ptCount val="1"/>
                <c:pt idx="0">
                  <c:v>Mean Tide</c:v>
                </c:pt>
              </c:strCache>
            </c:strRef>
          </c:tx>
          <c:marker>
            <c:symbol val="none"/>
          </c:marker>
          <c:cat>
            <c:numRef>
              <c:f>Sheet6!$B$2:$B$33</c:f>
              <c:numCache>
                <c:formatCode>General</c:formatCode>
                <c:ptCount val="32"/>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numCache>
            </c:numRef>
          </c:cat>
          <c:val>
            <c:numRef>
              <c:f>Sheet6!$D$2:$D$33</c:f>
              <c:numCache>
                <c:formatCode>General</c:formatCode>
                <c:ptCount val="32"/>
                <c:pt idx="6">
                  <c:v>59</c:v>
                </c:pt>
                <c:pt idx="7">
                  <c:v>67</c:v>
                </c:pt>
                <c:pt idx="8">
                  <c:v>80</c:v>
                </c:pt>
                <c:pt idx="9">
                  <c:v>62</c:v>
                </c:pt>
                <c:pt idx="10">
                  <c:v>89</c:v>
                </c:pt>
                <c:pt idx="11">
                  <c:v>-100</c:v>
                </c:pt>
                <c:pt idx="12">
                  <c:v>-125</c:v>
                </c:pt>
                <c:pt idx="13">
                  <c:v>125</c:v>
                </c:pt>
                <c:pt idx="14">
                  <c:v>83</c:v>
                </c:pt>
                <c:pt idx="15">
                  <c:v>101</c:v>
                </c:pt>
                <c:pt idx="16">
                  <c:v>52</c:v>
                </c:pt>
                <c:pt idx="17">
                  <c:v>40</c:v>
                </c:pt>
                <c:pt idx="18">
                  <c:v>31</c:v>
                </c:pt>
                <c:pt idx="19">
                  <c:v>54</c:v>
                </c:pt>
                <c:pt idx="20">
                  <c:v>113</c:v>
                </c:pt>
                <c:pt idx="21">
                  <c:v>72</c:v>
                </c:pt>
                <c:pt idx="22">
                  <c:v>36</c:v>
                </c:pt>
                <c:pt idx="23">
                  <c:v>21</c:v>
                </c:pt>
                <c:pt idx="24">
                  <c:v>0</c:v>
                </c:pt>
                <c:pt idx="25">
                  <c:v>29</c:v>
                </c:pt>
                <c:pt idx="26">
                  <c:v>20</c:v>
                </c:pt>
              </c:numCache>
            </c:numRef>
          </c:val>
          <c:smooth val="0"/>
        </c:ser>
        <c:ser>
          <c:idx val="2"/>
          <c:order val="2"/>
          <c:tx>
            <c:strRef>
              <c:f>Sheet6!$E$1</c:f>
              <c:strCache>
                <c:ptCount val="1"/>
                <c:pt idx="0">
                  <c:v>Spring Tide</c:v>
                </c:pt>
              </c:strCache>
            </c:strRef>
          </c:tx>
          <c:marker>
            <c:symbol val="none"/>
          </c:marker>
          <c:cat>
            <c:numRef>
              <c:f>Sheet6!$B$2:$B$33</c:f>
              <c:numCache>
                <c:formatCode>General</c:formatCode>
                <c:ptCount val="32"/>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numCache>
            </c:numRef>
          </c:cat>
          <c:val>
            <c:numRef>
              <c:f>Sheet6!$E$2:$E$33</c:f>
              <c:numCache>
                <c:formatCode>General</c:formatCode>
                <c:ptCount val="32"/>
                <c:pt idx="0">
                  <c:v>40</c:v>
                </c:pt>
                <c:pt idx="1">
                  <c:v>53</c:v>
                </c:pt>
                <c:pt idx="2">
                  <c:v>71</c:v>
                </c:pt>
                <c:pt idx="3">
                  <c:v>30</c:v>
                </c:pt>
                <c:pt idx="4">
                  <c:v>20</c:v>
                </c:pt>
                <c:pt idx="5">
                  <c:v>16</c:v>
                </c:pt>
                <c:pt idx="6">
                  <c:v>18</c:v>
                </c:pt>
                <c:pt idx="7">
                  <c:v>0</c:v>
                </c:pt>
                <c:pt idx="8">
                  <c:v>11</c:v>
                </c:pt>
                <c:pt idx="9">
                  <c:v>13</c:v>
                </c:pt>
                <c:pt idx="10">
                  <c:v>14</c:v>
                </c:pt>
                <c:pt idx="11">
                  <c:v>-41</c:v>
                </c:pt>
                <c:pt idx="12">
                  <c:v>18</c:v>
                </c:pt>
                <c:pt idx="13">
                  <c:v>53</c:v>
                </c:pt>
                <c:pt idx="14">
                  <c:v>63</c:v>
                </c:pt>
                <c:pt idx="15">
                  <c:v>36</c:v>
                </c:pt>
                <c:pt idx="16">
                  <c:v>30</c:v>
                </c:pt>
                <c:pt idx="17">
                  <c:v>22</c:v>
                </c:pt>
                <c:pt idx="18">
                  <c:v>40</c:v>
                </c:pt>
                <c:pt idx="19">
                  <c:v>56</c:v>
                </c:pt>
                <c:pt idx="20">
                  <c:v>0</c:v>
                </c:pt>
                <c:pt idx="21">
                  <c:v>0</c:v>
                </c:pt>
                <c:pt idx="22">
                  <c:v>7</c:v>
                </c:pt>
              </c:numCache>
            </c:numRef>
          </c:val>
          <c:smooth val="0"/>
        </c:ser>
        <c:dLbls>
          <c:showLegendKey val="0"/>
          <c:showVal val="0"/>
          <c:showCatName val="0"/>
          <c:showSerName val="0"/>
          <c:showPercent val="0"/>
          <c:showBubbleSize val="0"/>
        </c:dLbls>
        <c:marker val="1"/>
        <c:smooth val="0"/>
        <c:axId val="144961920"/>
        <c:axId val="144963840"/>
      </c:lineChart>
      <c:catAx>
        <c:axId val="144961920"/>
        <c:scaling>
          <c:orientation val="minMax"/>
        </c:scaling>
        <c:delete val="0"/>
        <c:axPos val="b"/>
        <c:title>
          <c:tx>
            <c:rich>
              <a:bodyPr/>
              <a:lstStyle/>
              <a:p>
                <a:pPr>
                  <a:defRPr/>
                </a:pPr>
                <a:r>
                  <a:rPr lang="en-US" dirty="0">
                    <a:solidFill>
                      <a:schemeClr val="tx1"/>
                    </a:solidFill>
                  </a:rPr>
                  <a:t>Time in</a:t>
                </a:r>
                <a:r>
                  <a:rPr lang="en-US" baseline="0" dirty="0">
                    <a:solidFill>
                      <a:schemeClr val="tx1"/>
                    </a:solidFill>
                  </a:rPr>
                  <a:t> half </a:t>
                </a:r>
                <a:r>
                  <a:rPr lang="en-US" baseline="0" dirty="0" smtClean="0">
                    <a:solidFill>
                      <a:schemeClr val="tx1"/>
                    </a:solidFill>
                  </a:rPr>
                  <a:t>hourly interval </a:t>
                </a:r>
                <a:r>
                  <a:rPr lang="en-US" baseline="0" dirty="0">
                    <a:solidFill>
                      <a:schemeClr val="tx1"/>
                    </a:solidFill>
                  </a:rPr>
                  <a:t>relative to high water(0</a:t>
                </a:r>
                <a:r>
                  <a:rPr lang="en-US" baseline="0" dirty="0"/>
                  <a:t>)</a:t>
                </a:r>
                <a:endParaRPr lang="en-US" dirty="0"/>
              </a:p>
            </c:rich>
          </c:tx>
          <c:layout/>
          <c:overlay val="0"/>
        </c:title>
        <c:numFmt formatCode="General" sourceLinked="1"/>
        <c:majorTickMark val="out"/>
        <c:minorTickMark val="none"/>
        <c:tickLblPos val="nextTo"/>
        <c:crossAx val="144963840"/>
        <c:crosses val="autoZero"/>
        <c:auto val="1"/>
        <c:lblAlgn val="ctr"/>
        <c:lblOffset val="100"/>
        <c:noMultiLvlLbl val="0"/>
      </c:catAx>
      <c:valAx>
        <c:axId val="144963840"/>
        <c:scaling>
          <c:orientation val="minMax"/>
        </c:scaling>
        <c:delete val="0"/>
        <c:axPos val="l"/>
        <c:majorGridlines/>
        <c:title>
          <c:tx>
            <c:rich>
              <a:bodyPr rot="-5400000" vert="horz"/>
              <a:lstStyle/>
              <a:p>
                <a:pPr>
                  <a:defRPr/>
                </a:pPr>
                <a:r>
                  <a:rPr lang="en-US"/>
                  <a:t>Velocity(cm/s)</a:t>
                </a:r>
              </a:p>
            </c:rich>
          </c:tx>
          <c:layout/>
          <c:overlay val="0"/>
        </c:title>
        <c:numFmt formatCode="General" sourceLinked="1"/>
        <c:majorTickMark val="out"/>
        <c:minorTickMark val="none"/>
        <c:tickLblPos val="nextTo"/>
        <c:crossAx val="144961920"/>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dirty="0" smtClean="0"/>
              <a:t>Fig.10: Average </a:t>
            </a:r>
            <a:r>
              <a:rPr lang="en-US" dirty="0" err="1"/>
              <a:t>Longshore</a:t>
            </a:r>
            <a:r>
              <a:rPr lang="en-US" dirty="0"/>
              <a:t> Current Velocity: </a:t>
            </a:r>
            <a:r>
              <a:rPr lang="en-US" dirty="0" err="1"/>
              <a:t>Updrift</a:t>
            </a:r>
            <a:r>
              <a:rPr lang="en-US" dirty="0"/>
              <a:t>-Station 1</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multiLvlStrRef>
              <c:f>Sheet4!$BC$7:$BJ$8</c:f>
              <c:multiLvlStrCache>
                <c:ptCount val="8"/>
                <c:lvl>
                  <c:pt idx="0">
                    <c:v>Neap Tide</c:v>
                  </c:pt>
                  <c:pt idx="1">
                    <c:v>Mean Tide</c:v>
                  </c:pt>
                  <c:pt idx="2">
                    <c:v>Spring Tide</c:v>
                  </c:pt>
                  <c:pt idx="5">
                    <c:v>Neap Tide</c:v>
                  </c:pt>
                  <c:pt idx="6">
                    <c:v>Mean Tide</c:v>
                  </c:pt>
                  <c:pt idx="7">
                    <c:v>Spring Tide</c:v>
                  </c:pt>
                </c:lvl>
                <c:lvl>
                  <c:pt idx="0">
                    <c:v>East</c:v>
                  </c:pt>
                  <c:pt idx="5">
                    <c:v>West</c:v>
                  </c:pt>
                </c:lvl>
              </c:multiLvlStrCache>
            </c:multiLvlStrRef>
          </c:cat>
          <c:val>
            <c:numRef>
              <c:f>Sheet4!$BC$9:$BJ$9</c:f>
              <c:numCache>
                <c:formatCode>General</c:formatCode>
                <c:ptCount val="8"/>
                <c:pt idx="0">
                  <c:v>29.18</c:v>
                </c:pt>
                <c:pt idx="1">
                  <c:v>63.190000000000012</c:v>
                </c:pt>
                <c:pt idx="2">
                  <c:v>31.41</c:v>
                </c:pt>
                <c:pt idx="5">
                  <c:v>0</c:v>
                </c:pt>
                <c:pt idx="6">
                  <c:v>112.5</c:v>
                </c:pt>
                <c:pt idx="7">
                  <c:v>41</c:v>
                </c:pt>
              </c:numCache>
            </c:numRef>
          </c:val>
        </c:ser>
        <c:dLbls>
          <c:showLegendKey val="0"/>
          <c:showVal val="0"/>
          <c:showCatName val="0"/>
          <c:showSerName val="0"/>
          <c:showPercent val="0"/>
          <c:showBubbleSize val="0"/>
        </c:dLbls>
        <c:gapWidth val="150"/>
        <c:shape val="box"/>
        <c:axId val="155688960"/>
        <c:axId val="155690496"/>
        <c:axId val="0"/>
      </c:bar3DChart>
      <c:catAx>
        <c:axId val="155688960"/>
        <c:scaling>
          <c:orientation val="minMax"/>
        </c:scaling>
        <c:delete val="0"/>
        <c:axPos val="b"/>
        <c:majorTickMark val="out"/>
        <c:minorTickMark val="none"/>
        <c:tickLblPos val="nextTo"/>
        <c:crossAx val="155690496"/>
        <c:crosses val="autoZero"/>
        <c:auto val="1"/>
        <c:lblAlgn val="ctr"/>
        <c:lblOffset val="100"/>
        <c:noMultiLvlLbl val="0"/>
      </c:catAx>
      <c:valAx>
        <c:axId val="155690496"/>
        <c:scaling>
          <c:orientation val="minMax"/>
        </c:scaling>
        <c:delete val="0"/>
        <c:axPos val="l"/>
        <c:majorGridlines/>
        <c:title>
          <c:tx>
            <c:rich>
              <a:bodyPr rot="-5400000" vert="horz"/>
              <a:lstStyle/>
              <a:p>
                <a:pPr>
                  <a:defRPr/>
                </a:pPr>
                <a:r>
                  <a:rPr lang="en-US"/>
                  <a:t>Velocity (cm/s)</a:t>
                </a:r>
              </a:p>
            </c:rich>
          </c:tx>
          <c:layout/>
          <c:overlay val="0"/>
        </c:title>
        <c:numFmt formatCode="General" sourceLinked="1"/>
        <c:majorTickMark val="out"/>
        <c:minorTickMark val="none"/>
        <c:tickLblPos val="nextTo"/>
        <c:crossAx val="155688960"/>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Fig. 9: </a:t>
            </a:r>
            <a:r>
              <a:rPr lang="en-US" dirty="0" err="1" smtClean="0"/>
              <a:t>Longshore</a:t>
            </a:r>
            <a:r>
              <a:rPr lang="en-US" dirty="0" smtClean="0"/>
              <a:t> </a:t>
            </a:r>
            <a:r>
              <a:rPr lang="en-US" dirty="0"/>
              <a:t>current </a:t>
            </a:r>
            <a:r>
              <a:rPr lang="en-US" dirty="0" err="1"/>
              <a:t>velocity:Downdrift</a:t>
            </a:r>
            <a:r>
              <a:rPr lang="en-US" dirty="0"/>
              <a:t> station 1</a:t>
            </a:r>
          </a:p>
        </c:rich>
      </c:tx>
      <c:layout/>
      <c:overlay val="0"/>
    </c:title>
    <c:autoTitleDeleted val="0"/>
    <c:plotArea>
      <c:layout/>
      <c:lineChart>
        <c:grouping val="standard"/>
        <c:varyColors val="0"/>
        <c:ser>
          <c:idx val="0"/>
          <c:order val="0"/>
          <c:tx>
            <c:strRef>
              <c:f>Sheet6!$Q$2</c:f>
              <c:strCache>
                <c:ptCount val="1"/>
                <c:pt idx="0">
                  <c:v>Neap Tide</c:v>
                </c:pt>
              </c:strCache>
            </c:strRef>
          </c:tx>
          <c:marker>
            <c:symbol val="none"/>
          </c:marker>
          <c:cat>
            <c:numRef>
              <c:f>Sheet6!$P$3:$P$34</c:f>
              <c:numCache>
                <c:formatCode>General</c:formatCode>
                <c:ptCount val="32"/>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numCache>
            </c:numRef>
          </c:cat>
          <c:val>
            <c:numRef>
              <c:f>Sheet6!$Q$3:$Q$34</c:f>
              <c:numCache>
                <c:formatCode>General</c:formatCode>
                <c:ptCount val="32"/>
                <c:pt idx="11">
                  <c:v>63</c:v>
                </c:pt>
                <c:pt idx="12">
                  <c:v>59</c:v>
                </c:pt>
                <c:pt idx="13">
                  <c:v>79</c:v>
                </c:pt>
                <c:pt idx="14">
                  <c:v>70</c:v>
                </c:pt>
                <c:pt idx="15">
                  <c:v>-88</c:v>
                </c:pt>
                <c:pt idx="16">
                  <c:v>-77</c:v>
                </c:pt>
                <c:pt idx="17">
                  <c:v>-88</c:v>
                </c:pt>
                <c:pt idx="18">
                  <c:v>-72</c:v>
                </c:pt>
                <c:pt idx="19">
                  <c:v>-50</c:v>
                </c:pt>
                <c:pt idx="20">
                  <c:v>46</c:v>
                </c:pt>
                <c:pt idx="21">
                  <c:v>42</c:v>
                </c:pt>
                <c:pt idx="22">
                  <c:v>34</c:v>
                </c:pt>
                <c:pt idx="23">
                  <c:v>-41</c:v>
                </c:pt>
                <c:pt idx="24">
                  <c:v>0</c:v>
                </c:pt>
                <c:pt idx="25">
                  <c:v>79</c:v>
                </c:pt>
                <c:pt idx="26">
                  <c:v>64</c:v>
                </c:pt>
                <c:pt idx="27">
                  <c:v>-52</c:v>
                </c:pt>
                <c:pt idx="28">
                  <c:v>-57</c:v>
                </c:pt>
                <c:pt idx="29">
                  <c:v>-85</c:v>
                </c:pt>
              </c:numCache>
            </c:numRef>
          </c:val>
          <c:smooth val="0"/>
        </c:ser>
        <c:ser>
          <c:idx val="1"/>
          <c:order val="1"/>
          <c:tx>
            <c:strRef>
              <c:f>Sheet6!$R$2</c:f>
              <c:strCache>
                <c:ptCount val="1"/>
                <c:pt idx="0">
                  <c:v>Mean Tide</c:v>
                </c:pt>
              </c:strCache>
            </c:strRef>
          </c:tx>
          <c:marker>
            <c:symbol val="none"/>
          </c:marker>
          <c:cat>
            <c:numRef>
              <c:f>Sheet6!$P$3:$P$34</c:f>
              <c:numCache>
                <c:formatCode>General</c:formatCode>
                <c:ptCount val="32"/>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numCache>
            </c:numRef>
          </c:cat>
          <c:val>
            <c:numRef>
              <c:f>Sheet6!$R$3:$R$34</c:f>
              <c:numCache>
                <c:formatCode>General</c:formatCode>
                <c:ptCount val="32"/>
                <c:pt idx="6">
                  <c:v>-12</c:v>
                </c:pt>
                <c:pt idx="7">
                  <c:v>-8</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smooth val="0"/>
        </c:ser>
        <c:ser>
          <c:idx val="2"/>
          <c:order val="2"/>
          <c:tx>
            <c:strRef>
              <c:f>Sheet6!$S$2</c:f>
              <c:strCache>
                <c:ptCount val="1"/>
                <c:pt idx="0">
                  <c:v>Spring Tide</c:v>
                </c:pt>
              </c:strCache>
            </c:strRef>
          </c:tx>
          <c:marker>
            <c:symbol val="none"/>
          </c:marker>
          <c:cat>
            <c:numRef>
              <c:f>Sheet6!$P$3:$P$34</c:f>
              <c:numCache>
                <c:formatCode>General</c:formatCode>
                <c:ptCount val="32"/>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numCache>
            </c:numRef>
          </c:cat>
          <c:val>
            <c:numRef>
              <c:f>Sheet6!$S$3:$S$34</c:f>
              <c:numCache>
                <c:formatCode>General</c:formatCode>
                <c:ptCount val="32"/>
                <c:pt idx="2">
                  <c:v>-14</c:v>
                </c:pt>
                <c:pt idx="3">
                  <c:v>-24</c:v>
                </c:pt>
                <c:pt idx="4">
                  <c:v>-17</c:v>
                </c:pt>
                <c:pt idx="5">
                  <c:v>-25</c:v>
                </c:pt>
                <c:pt idx="6">
                  <c:v>-13</c:v>
                </c:pt>
                <c:pt idx="9">
                  <c:v>-9</c:v>
                </c:pt>
                <c:pt idx="10">
                  <c:v>-11</c:v>
                </c:pt>
                <c:pt idx="11">
                  <c:v>-13</c:v>
                </c:pt>
                <c:pt idx="12">
                  <c:v>-13</c:v>
                </c:pt>
                <c:pt idx="13">
                  <c:v>-12</c:v>
                </c:pt>
                <c:pt idx="14">
                  <c:v>-14</c:v>
                </c:pt>
                <c:pt idx="15">
                  <c:v>-25</c:v>
                </c:pt>
                <c:pt idx="16">
                  <c:v>-33</c:v>
                </c:pt>
                <c:pt idx="17">
                  <c:v>-50</c:v>
                </c:pt>
                <c:pt idx="18">
                  <c:v>-20</c:v>
                </c:pt>
                <c:pt idx="19">
                  <c:v>-33</c:v>
                </c:pt>
                <c:pt idx="20">
                  <c:v>-17</c:v>
                </c:pt>
                <c:pt idx="21">
                  <c:v>-17</c:v>
                </c:pt>
              </c:numCache>
            </c:numRef>
          </c:val>
          <c:smooth val="0"/>
        </c:ser>
        <c:dLbls>
          <c:showLegendKey val="0"/>
          <c:showVal val="0"/>
          <c:showCatName val="0"/>
          <c:showSerName val="0"/>
          <c:showPercent val="0"/>
          <c:showBubbleSize val="0"/>
        </c:dLbls>
        <c:marker val="1"/>
        <c:smooth val="0"/>
        <c:axId val="33737728"/>
        <c:axId val="140215424"/>
      </c:lineChart>
      <c:catAx>
        <c:axId val="33737728"/>
        <c:scaling>
          <c:orientation val="minMax"/>
        </c:scaling>
        <c:delete val="0"/>
        <c:axPos val="b"/>
        <c:title>
          <c:tx>
            <c:rich>
              <a:bodyPr/>
              <a:lstStyle/>
              <a:p>
                <a:pPr>
                  <a:defRPr/>
                </a:pPr>
                <a:r>
                  <a:rPr lang="en-US"/>
                  <a:t>Time</a:t>
                </a:r>
                <a:r>
                  <a:rPr lang="en-US" baseline="0"/>
                  <a:t> in half hourly interval relative to high water(0)</a:t>
                </a:r>
                <a:endParaRPr lang="en-US"/>
              </a:p>
            </c:rich>
          </c:tx>
          <c:layout/>
          <c:overlay val="0"/>
        </c:title>
        <c:numFmt formatCode="General" sourceLinked="1"/>
        <c:majorTickMark val="out"/>
        <c:minorTickMark val="none"/>
        <c:tickLblPos val="nextTo"/>
        <c:crossAx val="140215424"/>
        <c:crosses val="autoZero"/>
        <c:auto val="1"/>
        <c:lblAlgn val="ctr"/>
        <c:lblOffset val="100"/>
        <c:noMultiLvlLbl val="0"/>
      </c:catAx>
      <c:valAx>
        <c:axId val="140215424"/>
        <c:scaling>
          <c:orientation val="minMax"/>
        </c:scaling>
        <c:delete val="0"/>
        <c:axPos val="l"/>
        <c:majorGridlines/>
        <c:title>
          <c:tx>
            <c:rich>
              <a:bodyPr rot="-5400000" vert="horz"/>
              <a:lstStyle/>
              <a:p>
                <a:pPr>
                  <a:defRPr/>
                </a:pPr>
                <a:r>
                  <a:rPr lang="en-US"/>
                  <a:t>Velocity</a:t>
                </a:r>
                <a:r>
                  <a:rPr lang="en-US" baseline="0"/>
                  <a:t> (cm/s)</a:t>
                </a:r>
                <a:endParaRPr lang="en-US"/>
              </a:p>
            </c:rich>
          </c:tx>
          <c:layout/>
          <c:overlay val="0"/>
        </c:title>
        <c:numFmt formatCode="General" sourceLinked="1"/>
        <c:majorTickMark val="out"/>
        <c:minorTickMark val="none"/>
        <c:tickLblPos val="nextTo"/>
        <c:crossAx val="33737728"/>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dirty="0" smtClean="0"/>
              <a:t>Fig. 11: Average</a:t>
            </a:r>
            <a:r>
              <a:rPr lang="en-US" baseline="0" dirty="0" smtClean="0"/>
              <a:t> </a:t>
            </a:r>
            <a:r>
              <a:rPr lang="en-US" baseline="0" dirty="0" err="1"/>
              <a:t>Longshore</a:t>
            </a:r>
            <a:r>
              <a:rPr lang="en-US" baseline="0" dirty="0"/>
              <a:t> Current </a:t>
            </a:r>
            <a:r>
              <a:rPr lang="en-US" baseline="0" dirty="0" err="1"/>
              <a:t>Velocity:Downdrift</a:t>
            </a:r>
            <a:r>
              <a:rPr lang="en-US" baseline="0" dirty="0"/>
              <a:t> </a:t>
            </a:r>
            <a:r>
              <a:rPr lang="en-US" baseline="0" dirty="0" err="1"/>
              <a:t>Staiton</a:t>
            </a:r>
            <a:r>
              <a:rPr lang="en-US" baseline="0" dirty="0"/>
              <a:t> 1</a:t>
            </a:r>
            <a:endParaRPr lang="en-US"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multiLvlStrRef>
              <c:f>Sheet5!$Y$25:$AF$26</c:f>
              <c:multiLvlStrCache>
                <c:ptCount val="8"/>
                <c:lvl>
                  <c:pt idx="0">
                    <c:v>Neap Tide</c:v>
                  </c:pt>
                  <c:pt idx="1">
                    <c:v>Mean Tide</c:v>
                  </c:pt>
                  <c:pt idx="2">
                    <c:v>Spring Tide</c:v>
                  </c:pt>
                  <c:pt idx="5">
                    <c:v>Neap Tide</c:v>
                  </c:pt>
                  <c:pt idx="6">
                    <c:v>Mean Tide</c:v>
                  </c:pt>
                  <c:pt idx="7">
                    <c:v>Spring Tide</c:v>
                  </c:pt>
                </c:lvl>
                <c:lvl>
                  <c:pt idx="0">
                    <c:v>East</c:v>
                  </c:pt>
                  <c:pt idx="5">
                    <c:v>West</c:v>
                  </c:pt>
                </c:lvl>
              </c:multiLvlStrCache>
            </c:multiLvlStrRef>
          </c:cat>
          <c:val>
            <c:numRef>
              <c:f>Sheet5!$Y$27:$AF$27</c:f>
              <c:numCache>
                <c:formatCode>General</c:formatCode>
                <c:ptCount val="8"/>
                <c:pt idx="0">
                  <c:v>57.7</c:v>
                </c:pt>
                <c:pt idx="1">
                  <c:v>0</c:v>
                </c:pt>
                <c:pt idx="2">
                  <c:v>0</c:v>
                </c:pt>
                <c:pt idx="5">
                  <c:v>64.290000000000006</c:v>
                </c:pt>
                <c:pt idx="6">
                  <c:v>10</c:v>
                </c:pt>
                <c:pt idx="7">
                  <c:v>20</c:v>
                </c:pt>
              </c:numCache>
            </c:numRef>
          </c:val>
        </c:ser>
        <c:dLbls>
          <c:showLegendKey val="0"/>
          <c:showVal val="0"/>
          <c:showCatName val="0"/>
          <c:showSerName val="0"/>
          <c:showPercent val="0"/>
          <c:showBubbleSize val="0"/>
        </c:dLbls>
        <c:gapWidth val="150"/>
        <c:shape val="box"/>
        <c:axId val="33970816"/>
        <c:axId val="34009472"/>
        <c:axId val="0"/>
      </c:bar3DChart>
      <c:catAx>
        <c:axId val="33970816"/>
        <c:scaling>
          <c:orientation val="minMax"/>
        </c:scaling>
        <c:delete val="0"/>
        <c:axPos val="b"/>
        <c:majorTickMark val="out"/>
        <c:minorTickMark val="none"/>
        <c:tickLblPos val="nextTo"/>
        <c:crossAx val="34009472"/>
        <c:crosses val="autoZero"/>
        <c:auto val="1"/>
        <c:lblAlgn val="ctr"/>
        <c:lblOffset val="100"/>
        <c:noMultiLvlLbl val="0"/>
      </c:catAx>
      <c:valAx>
        <c:axId val="34009472"/>
        <c:scaling>
          <c:orientation val="minMax"/>
        </c:scaling>
        <c:delete val="0"/>
        <c:axPos val="l"/>
        <c:majorGridlines/>
        <c:title>
          <c:tx>
            <c:rich>
              <a:bodyPr rot="-5400000" vert="horz"/>
              <a:lstStyle/>
              <a:p>
                <a:pPr>
                  <a:defRPr/>
                </a:pPr>
                <a:r>
                  <a:rPr lang="en-US"/>
                  <a:t>Velocity</a:t>
                </a:r>
                <a:r>
                  <a:rPr lang="en-US" baseline="0"/>
                  <a:t> (cm/s)</a:t>
                </a:r>
                <a:endParaRPr lang="en-US"/>
              </a:p>
            </c:rich>
          </c:tx>
          <c:layout/>
          <c:overlay val="0"/>
        </c:title>
        <c:numFmt formatCode="General" sourceLinked="1"/>
        <c:majorTickMark val="out"/>
        <c:minorTickMark val="none"/>
        <c:tickLblPos val="nextTo"/>
        <c:crossAx val="33970816"/>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Fig 12: Wave </a:t>
            </a:r>
            <a:r>
              <a:rPr lang="en-US" dirty="0"/>
              <a:t>Breaker </a:t>
            </a:r>
            <a:r>
              <a:rPr lang="en-US" dirty="0" err="1"/>
              <a:t>height:Updrift</a:t>
            </a:r>
            <a:r>
              <a:rPr lang="en-US" baseline="0" dirty="0"/>
              <a:t>  </a:t>
            </a:r>
            <a:endParaRPr lang="en-US" dirty="0"/>
          </a:p>
        </c:rich>
      </c:tx>
      <c:layout/>
      <c:overlay val="0"/>
    </c:title>
    <c:autoTitleDeleted val="0"/>
    <c:plotArea>
      <c:layout/>
      <c:lineChart>
        <c:grouping val="standard"/>
        <c:varyColors val="0"/>
        <c:ser>
          <c:idx val="0"/>
          <c:order val="0"/>
          <c:tx>
            <c:strRef>
              <c:f>Sheet1!$C$2</c:f>
              <c:strCache>
                <c:ptCount val="1"/>
                <c:pt idx="0">
                  <c:v>Neap Tide</c:v>
                </c:pt>
              </c:strCache>
            </c:strRef>
          </c:tx>
          <c:marker>
            <c:symbol val="none"/>
          </c:marker>
          <c:cat>
            <c:numRef>
              <c:f>Sheet1!$B$3:$B$34</c:f>
              <c:numCache>
                <c:formatCode>General</c:formatCode>
                <c:ptCount val="32"/>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numCache>
            </c:numRef>
          </c:cat>
          <c:val>
            <c:numRef>
              <c:f>Sheet1!$C$3:$C$34</c:f>
              <c:numCache>
                <c:formatCode>General</c:formatCode>
                <c:ptCount val="32"/>
                <c:pt idx="13">
                  <c:v>7</c:v>
                </c:pt>
                <c:pt idx="14">
                  <c:v>5</c:v>
                </c:pt>
                <c:pt idx="15">
                  <c:v>10</c:v>
                </c:pt>
                <c:pt idx="16">
                  <c:v>10</c:v>
                </c:pt>
                <c:pt idx="17">
                  <c:v>10</c:v>
                </c:pt>
                <c:pt idx="18">
                  <c:v>8</c:v>
                </c:pt>
                <c:pt idx="19">
                  <c:v>7</c:v>
                </c:pt>
                <c:pt idx="20">
                  <c:v>13</c:v>
                </c:pt>
                <c:pt idx="21">
                  <c:v>26</c:v>
                </c:pt>
                <c:pt idx="22">
                  <c:v>22</c:v>
                </c:pt>
                <c:pt idx="23">
                  <c:v>15</c:v>
                </c:pt>
                <c:pt idx="24">
                  <c:v>13</c:v>
                </c:pt>
                <c:pt idx="25">
                  <c:v>18</c:v>
                </c:pt>
                <c:pt idx="26">
                  <c:v>21</c:v>
                </c:pt>
                <c:pt idx="27">
                  <c:v>10</c:v>
                </c:pt>
              </c:numCache>
            </c:numRef>
          </c:val>
          <c:smooth val="0"/>
        </c:ser>
        <c:ser>
          <c:idx val="1"/>
          <c:order val="1"/>
          <c:tx>
            <c:strRef>
              <c:f>Sheet1!$D$2</c:f>
              <c:strCache>
                <c:ptCount val="1"/>
              </c:strCache>
            </c:strRef>
          </c:tx>
          <c:marker>
            <c:symbol val="none"/>
          </c:marker>
          <c:cat>
            <c:numRef>
              <c:f>Sheet1!$B$3:$B$34</c:f>
              <c:numCache>
                <c:formatCode>General</c:formatCode>
                <c:ptCount val="32"/>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numCache>
            </c:numRef>
          </c:cat>
          <c:val>
            <c:numRef>
              <c:f>Sheet1!$D$3:$D$34</c:f>
              <c:numCache>
                <c:formatCode>General</c:formatCode>
                <c:ptCount val="32"/>
              </c:numCache>
            </c:numRef>
          </c:val>
          <c:smooth val="0"/>
        </c:ser>
        <c:dLbls>
          <c:showLegendKey val="0"/>
          <c:showVal val="0"/>
          <c:showCatName val="0"/>
          <c:showSerName val="0"/>
          <c:showPercent val="0"/>
          <c:showBubbleSize val="0"/>
        </c:dLbls>
        <c:marker val="1"/>
        <c:smooth val="0"/>
        <c:axId val="35149696"/>
        <c:axId val="35160064"/>
      </c:lineChart>
      <c:catAx>
        <c:axId val="35149696"/>
        <c:scaling>
          <c:orientation val="minMax"/>
        </c:scaling>
        <c:delete val="0"/>
        <c:axPos val="b"/>
        <c:title>
          <c:tx>
            <c:rich>
              <a:bodyPr/>
              <a:lstStyle/>
              <a:p>
                <a:pPr>
                  <a:defRPr/>
                </a:pPr>
                <a:r>
                  <a:rPr lang="en-US"/>
                  <a:t>Time</a:t>
                </a:r>
                <a:r>
                  <a:rPr lang="en-US" baseline="0"/>
                  <a:t> in half hourly interval relative to high water(0)</a:t>
                </a:r>
                <a:endParaRPr lang="en-US"/>
              </a:p>
            </c:rich>
          </c:tx>
          <c:layout/>
          <c:overlay val="0"/>
        </c:title>
        <c:numFmt formatCode="General" sourceLinked="1"/>
        <c:majorTickMark val="none"/>
        <c:minorTickMark val="none"/>
        <c:tickLblPos val="nextTo"/>
        <c:crossAx val="35160064"/>
        <c:crosses val="autoZero"/>
        <c:auto val="1"/>
        <c:lblAlgn val="ctr"/>
        <c:lblOffset val="100"/>
        <c:noMultiLvlLbl val="0"/>
      </c:catAx>
      <c:valAx>
        <c:axId val="35160064"/>
        <c:scaling>
          <c:orientation val="minMax"/>
        </c:scaling>
        <c:delete val="0"/>
        <c:axPos val="l"/>
        <c:majorGridlines/>
        <c:title>
          <c:tx>
            <c:rich>
              <a:bodyPr rot="-5400000" vert="horz"/>
              <a:lstStyle/>
              <a:p>
                <a:pPr>
                  <a:defRPr/>
                </a:pPr>
                <a:r>
                  <a:rPr lang="en-US"/>
                  <a:t>Wave Breaker</a:t>
                </a:r>
                <a:r>
                  <a:rPr lang="en-US" baseline="0"/>
                  <a:t> Height(cm)</a:t>
                </a:r>
                <a:endParaRPr lang="en-US"/>
              </a:p>
            </c:rich>
          </c:tx>
          <c:layout/>
          <c:overlay val="0"/>
        </c:title>
        <c:numFmt formatCode="General" sourceLinked="1"/>
        <c:majorTickMark val="none"/>
        <c:minorTickMark val="none"/>
        <c:tickLblPos val="nextTo"/>
        <c:crossAx val="35149696"/>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0.035</cdr:x>
      <cdr:y>0.19861</cdr:y>
    </cdr:from>
    <cdr:to>
      <cdr:x>0.235</cdr:x>
      <cdr:y>0.53194</cdr:y>
    </cdr:to>
    <cdr:sp macro="" textlink="">
      <cdr:nvSpPr>
        <cdr:cNvPr id="2" name="TextBox 1"/>
        <cdr:cNvSpPr txBox="1"/>
      </cdr:nvSpPr>
      <cdr:spPr>
        <a:xfrm xmlns:a="http://schemas.openxmlformats.org/drawingml/2006/main">
          <a:off x="160020" y="54483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0.02167</cdr:x>
      <cdr:y>0.08194</cdr:y>
    </cdr:from>
    <cdr:to>
      <cdr:x>0.22167</cdr:x>
      <cdr:y>0.44583</cdr:y>
    </cdr:to>
    <cdr:sp macro="" textlink="">
      <cdr:nvSpPr>
        <cdr:cNvPr id="3" name="TextBox 2"/>
        <cdr:cNvSpPr txBox="1"/>
      </cdr:nvSpPr>
      <cdr:spPr>
        <a:xfrm xmlns:a="http://schemas.openxmlformats.org/drawingml/2006/main">
          <a:off x="99060" y="224790"/>
          <a:ext cx="914400" cy="9982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0.03167</cdr:x>
      <cdr:y>0.07917</cdr:y>
    </cdr:from>
    <cdr:to>
      <cdr:x>0.135</cdr:x>
      <cdr:y>0.25139</cdr:y>
    </cdr:to>
    <cdr:sp macro="" textlink="">
      <cdr:nvSpPr>
        <cdr:cNvPr id="4" name="TextBox 3"/>
        <cdr:cNvSpPr txBox="1"/>
      </cdr:nvSpPr>
      <cdr:spPr>
        <a:xfrm xmlns:a="http://schemas.openxmlformats.org/drawingml/2006/main">
          <a:off x="144780" y="217170"/>
          <a:ext cx="472440" cy="4724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0.08472</cdr:y>
    </cdr:from>
    <cdr:to>
      <cdr:x>0.135</cdr:x>
      <cdr:y>0.25417</cdr:y>
    </cdr:to>
    <cdr:sp macro="" textlink="">
      <cdr:nvSpPr>
        <cdr:cNvPr id="5" name="TextBox 4"/>
        <cdr:cNvSpPr txBox="1"/>
      </cdr:nvSpPr>
      <cdr:spPr>
        <a:xfrm xmlns:a="http://schemas.openxmlformats.org/drawingml/2006/main">
          <a:off x="0" y="232410"/>
          <a:ext cx="617220" cy="4648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North</a:t>
          </a:r>
        </a:p>
      </cdr:txBody>
    </cdr:sp>
  </cdr:relSizeAnchor>
  <cdr:relSizeAnchor xmlns:cdr="http://schemas.openxmlformats.org/drawingml/2006/chartDrawing">
    <cdr:from>
      <cdr:x>0.01167</cdr:x>
      <cdr:y>0.92639</cdr:y>
    </cdr:from>
    <cdr:to>
      <cdr:x>0.13</cdr:x>
      <cdr:y>0.99861</cdr:y>
    </cdr:to>
    <cdr:sp macro="" textlink="">
      <cdr:nvSpPr>
        <cdr:cNvPr id="6" name="TextBox 5"/>
        <cdr:cNvSpPr txBox="1"/>
      </cdr:nvSpPr>
      <cdr:spPr>
        <a:xfrm xmlns:a="http://schemas.openxmlformats.org/drawingml/2006/main">
          <a:off x="53340" y="2541270"/>
          <a:ext cx="541020" cy="1981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South</a:t>
          </a:r>
        </a:p>
      </cdr:txBody>
    </cdr:sp>
  </cdr:relSizeAnchor>
</c:userShapes>
</file>

<file path=ppt/drawings/drawing2.xml><?xml version="1.0" encoding="utf-8"?>
<c:userShapes xmlns:c="http://schemas.openxmlformats.org/drawingml/2006/chart">
  <cdr:relSizeAnchor xmlns:cdr="http://schemas.openxmlformats.org/drawingml/2006/chartDrawing">
    <cdr:from>
      <cdr:x>0.025</cdr:x>
      <cdr:y>0.07639</cdr:y>
    </cdr:from>
    <cdr:to>
      <cdr:x>0.14333</cdr:x>
      <cdr:y>0.18194</cdr:y>
    </cdr:to>
    <cdr:sp macro="" textlink="">
      <cdr:nvSpPr>
        <cdr:cNvPr id="2" name="TextBox 1"/>
        <cdr:cNvSpPr txBox="1"/>
      </cdr:nvSpPr>
      <cdr:spPr>
        <a:xfrm xmlns:a="http://schemas.openxmlformats.org/drawingml/2006/main">
          <a:off x="114300" y="209550"/>
          <a:ext cx="541020" cy="2895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North</a:t>
          </a:r>
        </a:p>
      </cdr:txBody>
    </cdr:sp>
  </cdr:relSizeAnchor>
  <cdr:relSizeAnchor xmlns:cdr="http://schemas.openxmlformats.org/drawingml/2006/chartDrawing">
    <cdr:from>
      <cdr:x>0.015</cdr:x>
      <cdr:y>0.9</cdr:y>
    </cdr:from>
    <cdr:to>
      <cdr:x>0.145</cdr:x>
      <cdr:y>1</cdr:y>
    </cdr:to>
    <cdr:sp macro="" textlink="">
      <cdr:nvSpPr>
        <cdr:cNvPr id="3" name="TextBox 2"/>
        <cdr:cNvSpPr txBox="1"/>
      </cdr:nvSpPr>
      <cdr:spPr>
        <a:xfrm xmlns:a="http://schemas.openxmlformats.org/drawingml/2006/main">
          <a:off x="68580" y="2487930"/>
          <a:ext cx="594360" cy="2743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South</a:t>
          </a:r>
        </a:p>
      </cdr:txBody>
    </cdr:sp>
  </cdr:relSizeAnchor>
</c:userShapes>
</file>

<file path=ppt/drawings/drawing3.xml><?xml version="1.0" encoding="utf-8"?>
<c:userShapes xmlns:c="http://schemas.openxmlformats.org/drawingml/2006/chart">
  <cdr:relSizeAnchor xmlns:cdr="http://schemas.openxmlformats.org/drawingml/2006/chartDrawing">
    <cdr:from>
      <cdr:x>0.045</cdr:x>
      <cdr:y>0.14306</cdr:y>
    </cdr:from>
    <cdr:to>
      <cdr:x>0.14333</cdr:x>
      <cdr:y>0.30417</cdr:y>
    </cdr:to>
    <cdr:sp macro="" textlink="">
      <cdr:nvSpPr>
        <cdr:cNvPr id="3" name="TextBox 2"/>
        <cdr:cNvSpPr txBox="1"/>
      </cdr:nvSpPr>
      <cdr:spPr>
        <a:xfrm xmlns:a="http://schemas.openxmlformats.org/drawingml/2006/main">
          <a:off x="205740" y="392430"/>
          <a:ext cx="449580" cy="4419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East</a:t>
          </a:r>
        </a:p>
      </cdr:txBody>
    </cdr:sp>
  </cdr:relSizeAnchor>
  <cdr:relSizeAnchor xmlns:cdr="http://schemas.openxmlformats.org/drawingml/2006/chartDrawing">
    <cdr:from>
      <cdr:x>0.03</cdr:x>
      <cdr:y>0.89306</cdr:y>
    </cdr:from>
    <cdr:to>
      <cdr:x>0.16167</cdr:x>
      <cdr:y>0.99306</cdr:y>
    </cdr:to>
    <cdr:sp macro="" textlink="">
      <cdr:nvSpPr>
        <cdr:cNvPr id="4" name="TextBox 3"/>
        <cdr:cNvSpPr txBox="1"/>
      </cdr:nvSpPr>
      <cdr:spPr>
        <a:xfrm xmlns:a="http://schemas.openxmlformats.org/drawingml/2006/main">
          <a:off x="137160" y="2449830"/>
          <a:ext cx="601980" cy="2743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bg1"/>
              </a:solidFill>
            </a:rPr>
            <a:t>West</a:t>
          </a:r>
        </a:p>
      </cdr:txBody>
    </cdr:sp>
  </cdr:relSizeAnchor>
</c:userShapes>
</file>

<file path=ppt/drawings/drawing4.xml><?xml version="1.0" encoding="utf-8"?>
<c:userShapes xmlns:c="http://schemas.openxmlformats.org/drawingml/2006/chart">
  <cdr:relSizeAnchor xmlns:cdr="http://schemas.openxmlformats.org/drawingml/2006/chartDrawing">
    <cdr:from>
      <cdr:x>0.05833</cdr:x>
      <cdr:y>0.12639</cdr:y>
    </cdr:from>
    <cdr:to>
      <cdr:x>0.18333</cdr:x>
      <cdr:y>0.24861</cdr:y>
    </cdr:to>
    <cdr:sp macro="" textlink="">
      <cdr:nvSpPr>
        <cdr:cNvPr id="2" name="TextBox 1"/>
        <cdr:cNvSpPr txBox="1"/>
      </cdr:nvSpPr>
      <cdr:spPr>
        <a:xfrm xmlns:a="http://schemas.openxmlformats.org/drawingml/2006/main">
          <a:off x="266700" y="346710"/>
          <a:ext cx="571500" cy="3352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East</a:t>
          </a:r>
        </a:p>
      </cdr:txBody>
    </cdr:sp>
  </cdr:relSizeAnchor>
  <cdr:relSizeAnchor xmlns:cdr="http://schemas.openxmlformats.org/drawingml/2006/chartDrawing">
    <cdr:from>
      <cdr:x>0.03167</cdr:x>
      <cdr:y>0.90139</cdr:y>
    </cdr:from>
    <cdr:to>
      <cdr:x>0.15833</cdr:x>
      <cdr:y>0.99028</cdr:y>
    </cdr:to>
    <cdr:sp macro="" textlink="">
      <cdr:nvSpPr>
        <cdr:cNvPr id="3" name="TextBox 2"/>
        <cdr:cNvSpPr txBox="1"/>
      </cdr:nvSpPr>
      <cdr:spPr>
        <a:xfrm xmlns:a="http://schemas.openxmlformats.org/drawingml/2006/main">
          <a:off x="144780" y="2472690"/>
          <a:ext cx="579120" cy="2438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West</a:t>
          </a:r>
        </a:p>
      </cdr:txBody>
    </cdr:sp>
  </cdr:relSizeAnchor>
</c:userShapes>
</file>

<file path=ppt/drawings/drawing5.xml><?xml version="1.0" encoding="utf-8"?>
<c:userShapes xmlns:c="http://schemas.openxmlformats.org/drawingml/2006/chart">
  <cdr:relSizeAnchor xmlns:cdr="http://schemas.openxmlformats.org/drawingml/2006/chartDrawing">
    <cdr:from>
      <cdr:x>0.8</cdr:x>
      <cdr:y>0.59028</cdr:y>
    </cdr:from>
    <cdr:to>
      <cdr:x>1</cdr:x>
      <cdr:y>0.92361</cdr:y>
    </cdr:to>
    <cdr:sp macro="" textlink="">
      <cdr:nvSpPr>
        <cdr:cNvPr id="2" name="TextBox 1"/>
        <cdr:cNvSpPr txBox="1"/>
      </cdr:nvSpPr>
      <cdr:spPr>
        <a:xfrm xmlns:a="http://schemas.openxmlformats.org/drawingml/2006/main">
          <a:off x="4152900" y="16192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6.xml><?xml version="1.0" encoding="utf-8"?>
<c:userShapes xmlns:c="http://schemas.openxmlformats.org/drawingml/2006/chart">
  <cdr:relSizeAnchor xmlns:cdr="http://schemas.openxmlformats.org/drawingml/2006/chartDrawing">
    <cdr:from>
      <cdr:x>0.03826</cdr:x>
      <cdr:y>0.83666</cdr:y>
    </cdr:from>
    <cdr:to>
      <cdr:x>0.2216</cdr:x>
      <cdr:y>1</cdr:y>
    </cdr:to>
    <cdr:sp macro="" textlink="">
      <cdr:nvSpPr>
        <cdr:cNvPr id="2" name="TextBox 1"/>
        <cdr:cNvSpPr txBox="1"/>
      </cdr:nvSpPr>
      <cdr:spPr>
        <a:xfrm xmlns:a="http://schemas.openxmlformats.org/drawingml/2006/main">
          <a:off x="174938" y="2438400"/>
          <a:ext cx="838200" cy="4480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7F4179-121C-4986-B8F9-DC8ABC1541B6}" type="datetimeFigureOut">
              <a:rPr lang="en-US" smtClean="0"/>
              <a:pPr/>
              <a:t>7/18/2014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C6DCD9-CAFD-4051-B1D2-DCA917D7635D}" type="slidenum">
              <a:rPr lang="en-US" smtClean="0"/>
              <a:pPr/>
              <a:t>‹#›</a:t>
            </a:fld>
            <a:endParaRPr lang="en-US"/>
          </a:p>
        </p:txBody>
      </p:sp>
    </p:spTree>
    <p:extLst>
      <p:ext uri="{BB962C8B-B14F-4D97-AF65-F5344CB8AC3E}">
        <p14:creationId xmlns:p14="http://schemas.microsoft.com/office/powerpoint/2010/main" val="3492015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6DCD9-CAFD-4051-B1D2-DCA917D7635D}" type="slidenum">
              <a:rPr lang="en-US" smtClean="0"/>
              <a:pPr/>
              <a:t>1</a:t>
            </a:fld>
            <a:endParaRPr lang="en-US"/>
          </a:p>
        </p:txBody>
      </p:sp>
    </p:spTree>
    <p:extLst>
      <p:ext uri="{BB962C8B-B14F-4D97-AF65-F5344CB8AC3E}">
        <p14:creationId xmlns:p14="http://schemas.microsoft.com/office/powerpoint/2010/main" val="245867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2002 and 2013 editions of the shoreline maps of the study area</a:t>
            </a:r>
            <a:endParaRPr lang="en-GB" dirty="0"/>
          </a:p>
        </p:txBody>
      </p:sp>
      <p:sp>
        <p:nvSpPr>
          <p:cNvPr id="4" name="Slide Number Placeholder 3"/>
          <p:cNvSpPr>
            <a:spLocks noGrp="1"/>
          </p:cNvSpPr>
          <p:nvPr>
            <p:ph type="sldNum" sz="quarter" idx="10"/>
          </p:nvPr>
        </p:nvSpPr>
        <p:spPr/>
        <p:txBody>
          <a:bodyPr/>
          <a:lstStyle/>
          <a:p>
            <a:fld id="{42C6DCD9-CAFD-4051-B1D2-DCA917D7635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85269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Plate</a:t>
            </a:r>
            <a:r>
              <a:rPr lang="en-GB" baseline="0" dirty="0" smtClean="0"/>
              <a:t> 1 Aerial photo of Qua-</a:t>
            </a:r>
            <a:r>
              <a:rPr lang="en-GB" baseline="0" dirty="0" err="1" smtClean="0"/>
              <a:t>Iboe</a:t>
            </a:r>
            <a:r>
              <a:rPr lang="en-GB" baseline="0" dirty="0" smtClean="0"/>
              <a:t> Estuary in 2002</a:t>
            </a:r>
            <a:endParaRPr lang="en-GB" dirty="0"/>
          </a:p>
        </p:txBody>
      </p:sp>
      <p:sp>
        <p:nvSpPr>
          <p:cNvPr id="4" name="Slide Number Placeholder 3"/>
          <p:cNvSpPr>
            <a:spLocks noGrp="1"/>
          </p:cNvSpPr>
          <p:nvPr>
            <p:ph type="sldNum" sz="quarter" idx="10"/>
          </p:nvPr>
        </p:nvSpPr>
        <p:spPr/>
        <p:txBody>
          <a:bodyPr/>
          <a:lstStyle/>
          <a:p>
            <a:fld id="{42C6DCD9-CAFD-4051-B1D2-DCA917D7635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951580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Plate 2:</a:t>
            </a:r>
            <a:r>
              <a:rPr lang="en-GB" baseline="0" dirty="0" smtClean="0"/>
              <a:t> Aerial photo of Qua-</a:t>
            </a:r>
            <a:r>
              <a:rPr lang="en-GB" baseline="0" dirty="0" err="1" smtClean="0"/>
              <a:t>Iboe</a:t>
            </a:r>
            <a:r>
              <a:rPr lang="en-GB" baseline="0" dirty="0" smtClean="0"/>
              <a:t> estuary in 2002 showing areas of severe erosion</a:t>
            </a:r>
            <a:endParaRPr lang="en-GB" dirty="0"/>
          </a:p>
        </p:txBody>
      </p:sp>
      <p:sp>
        <p:nvSpPr>
          <p:cNvPr id="4" name="Slide Number Placeholder 3"/>
          <p:cNvSpPr>
            <a:spLocks noGrp="1"/>
          </p:cNvSpPr>
          <p:nvPr>
            <p:ph type="sldNum" sz="quarter" idx="10"/>
          </p:nvPr>
        </p:nvSpPr>
        <p:spPr/>
        <p:txBody>
          <a:bodyPr/>
          <a:lstStyle/>
          <a:p>
            <a:fld id="{42C6DCD9-CAFD-4051-B1D2-DCA917D7635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042773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6DCD9-CAFD-4051-B1D2-DCA917D7635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349572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Plate</a:t>
            </a:r>
            <a:r>
              <a:rPr lang="en-US" baseline="0" dirty="0" smtClean="0"/>
              <a:t> 13 shoreline retreat due to storm surge event at the </a:t>
            </a:r>
            <a:r>
              <a:rPr lang="en-US" baseline="0" dirty="0" err="1" smtClean="0"/>
              <a:t>updrift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2C6DCD9-CAFD-4051-B1D2-DCA917D7635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972710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6DCD9-CAFD-4051-B1D2-DCA917D7635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222790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54010EA-C405-4724-B6D9-9EAD9187EB98}" type="datetimeFigureOut">
              <a:rPr lang="en-US" smtClean="0"/>
              <a:pPr/>
              <a:t>7/18/2014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21E2D2A-1066-4418-8BC1-ED8A604C7CF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4010EA-C405-4724-B6D9-9EAD9187EB98}" type="datetimeFigureOut">
              <a:rPr lang="en-US" smtClean="0"/>
              <a:pPr/>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E2D2A-1066-4418-8BC1-ED8A604C7C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4010EA-C405-4724-B6D9-9EAD9187EB98}" type="datetimeFigureOut">
              <a:rPr lang="en-US" smtClean="0"/>
              <a:pPr/>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E2D2A-1066-4418-8BC1-ED8A604C7CF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4010EA-C405-4724-B6D9-9EAD9187EB98}" type="datetimeFigureOut">
              <a:rPr lang="en-US" smtClean="0">
                <a:solidFill>
                  <a:prstClr val="black">
                    <a:tint val="75000"/>
                  </a:prstClr>
                </a:solidFill>
              </a:rPr>
              <a:pPr/>
              <a:t>7/18/2014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1E2D2A-1066-4418-8BC1-ED8A604C7C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360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4010EA-C405-4724-B6D9-9EAD9187EB98}" type="datetimeFigureOut">
              <a:rPr lang="en-US" smtClean="0">
                <a:solidFill>
                  <a:prstClr val="black">
                    <a:tint val="75000"/>
                  </a:prstClr>
                </a:solidFill>
              </a:rPr>
              <a:pPr/>
              <a:t>7/18/2014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1E2D2A-1066-4418-8BC1-ED8A604C7C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164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4010EA-C405-4724-B6D9-9EAD9187EB98}" type="datetimeFigureOut">
              <a:rPr lang="en-US" smtClean="0">
                <a:solidFill>
                  <a:prstClr val="black">
                    <a:tint val="75000"/>
                  </a:prstClr>
                </a:solidFill>
              </a:rPr>
              <a:pPr/>
              <a:t>7/18/2014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1E2D2A-1066-4418-8BC1-ED8A604C7C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59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4010EA-C405-4724-B6D9-9EAD9187EB98}" type="datetimeFigureOut">
              <a:rPr lang="en-US" smtClean="0">
                <a:solidFill>
                  <a:prstClr val="black">
                    <a:tint val="75000"/>
                  </a:prstClr>
                </a:solidFill>
              </a:rPr>
              <a:pPr/>
              <a:t>7/18/2014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1E2D2A-1066-4418-8BC1-ED8A604C7C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39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4010EA-C405-4724-B6D9-9EAD9187EB98}" type="datetimeFigureOut">
              <a:rPr lang="en-US" smtClean="0">
                <a:solidFill>
                  <a:prstClr val="black">
                    <a:tint val="75000"/>
                  </a:prstClr>
                </a:solidFill>
              </a:rPr>
              <a:pPr/>
              <a:t>7/18/2014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1E2D2A-1066-4418-8BC1-ED8A604C7C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793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4010EA-C405-4724-B6D9-9EAD9187EB98}" type="datetimeFigureOut">
              <a:rPr lang="en-US" smtClean="0">
                <a:solidFill>
                  <a:prstClr val="black">
                    <a:tint val="75000"/>
                  </a:prstClr>
                </a:solidFill>
              </a:rPr>
              <a:pPr/>
              <a:t>7/18/2014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1E2D2A-1066-4418-8BC1-ED8A604C7C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30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4010EA-C405-4724-B6D9-9EAD9187EB98}" type="datetimeFigureOut">
              <a:rPr lang="en-US" smtClean="0">
                <a:solidFill>
                  <a:prstClr val="black">
                    <a:tint val="75000"/>
                  </a:prstClr>
                </a:solidFill>
              </a:rPr>
              <a:pPr/>
              <a:t>7/18/2014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1E2D2A-1066-4418-8BC1-ED8A604C7C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197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4010EA-C405-4724-B6D9-9EAD9187EB98}" type="datetimeFigureOut">
              <a:rPr lang="en-US" smtClean="0">
                <a:solidFill>
                  <a:prstClr val="black">
                    <a:tint val="75000"/>
                  </a:prstClr>
                </a:solidFill>
              </a:rPr>
              <a:pPr/>
              <a:t>7/18/2014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1E2D2A-1066-4418-8BC1-ED8A604C7C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63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4010EA-C405-4724-B6D9-9EAD9187EB98}" type="datetimeFigureOut">
              <a:rPr lang="en-US" smtClean="0"/>
              <a:pPr/>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E2D2A-1066-4418-8BC1-ED8A604C7CF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4010EA-C405-4724-B6D9-9EAD9187EB98}" type="datetimeFigureOut">
              <a:rPr lang="en-US" smtClean="0">
                <a:solidFill>
                  <a:prstClr val="black">
                    <a:tint val="75000"/>
                  </a:prstClr>
                </a:solidFill>
              </a:rPr>
              <a:pPr/>
              <a:t>7/18/2014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1E2D2A-1066-4418-8BC1-ED8A604C7C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763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4010EA-C405-4724-B6D9-9EAD9187EB98}" type="datetimeFigureOut">
              <a:rPr lang="en-US" smtClean="0">
                <a:solidFill>
                  <a:prstClr val="black">
                    <a:tint val="75000"/>
                  </a:prstClr>
                </a:solidFill>
              </a:rPr>
              <a:pPr/>
              <a:t>7/18/2014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1E2D2A-1066-4418-8BC1-ED8A604C7C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58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4010EA-C405-4724-B6D9-9EAD9187EB98}" type="datetimeFigureOut">
              <a:rPr lang="en-US" smtClean="0">
                <a:solidFill>
                  <a:prstClr val="black">
                    <a:tint val="75000"/>
                  </a:prstClr>
                </a:solidFill>
              </a:rPr>
              <a:pPr/>
              <a:t>7/18/2014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1E2D2A-1066-4418-8BC1-ED8A604C7C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836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54010EA-C405-4724-B6D9-9EAD9187EB98}" type="datetimeFigureOut">
              <a:rPr lang="en-US" smtClean="0">
                <a:solidFill>
                  <a:srgbClr val="E7DEC9">
                    <a:shade val="50000"/>
                    <a:satMod val="200000"/>
                  </a:srgbClr>
                </a:solidFill>
              </a:rPr>
              <a:pPr/>
              <a:t>7/18/2014</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121E2D2A-1066-4418-8BC1-ED8A604C7CF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4010EA-C405-4724-B6D9-9EAD9187EB98}" type="datetimeFigureOut">
              <a:rPr lang="en-US" smtClean="0">
                <a:solidFill>
                  <a:srgbClr val="E7DEC9">
                    <a:shade val="50000"/>
                    <a:satMod val="200000"/>
                  </a:srgbClr>
                </a:solidFill>
              </a:rPr>
              <a:pPr/>
              <a:t>7/18/2014</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21E2D2A-1066-4418-8BC1-ED8A604C7CF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54010EA-C405-4724-B6D9-9EAD9187EB98}" type="datetimeFigureOut">
              <a:rPr lang="en-US" smtClean="0">
                <a:solidFill>
                  <a:srgbClr val="E7DEC9">
                    <a:shade val="50000"/>
                    <a:satMod val="200000"/>
                  </a:srgbClr>
                </a:solidFill>
              </a:rPr>
              <a:pPr/>
              <a:t>7/18/2014</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21E2D2A-1066-4418-8BC1-ED8A604C7CF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4010EA-C405-4724-B6D9-9EAD9187EB98}" type="datetimeFigureOut">
              <a:rPr lang="en-US" smtClean="0">
                <a:solidFill>
                  <a:srgbClr val="E7DEC9">
                    <a:shade val="50000"/>
                    <a:satMod val="200000"/>
                  </a:srgbClr>
                </a:solidFill>
              </a:rPr>
              <a:pPr/>
              <a:t>7/18/2014</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21E2D2A-1066-4418-8BC1-ED8A604C7CF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54010EA-C405-4724-B6D9-9EAD9187EB98}" type="datetimeFigureOut">
              <a:rPr lang="en-US" smtClean="0">
                <a:solidFill>
                  <a:srgbClr val="E7DEC9">
                    <a:shade val="50000"/>
                    <a:satMod val="200000"/>
                  </a:srgbClr>
                </a:solidFill>
              </a:rPr>
              <a:pPr/>
              <a:t>7/18/2014</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121E2D2A-1066-4418-8BC1-ED8A604C7CF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54010EA-C405-4724-B6D9-9EAD9187EB98}" type="datetimeFigureOut">
              <a:rPr lang="en-US" smtClean="0">
                <a:solidFill>
                  <a:srgbClr val="E7DEC9">
                    <a:shade val="50000"/>
                    <a:satMod val="200000"/>
                  </a:srgbClr>
                </a:solidFill>
              </a:rPr>
              <a:pPr/>
              <a:t>7/18/2014</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21E2D2A-1066-4418-8BC1-ED8A604C7CF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454010EA-C405-4724-B6D9-9EAD9187EB98}" type="datetimeFigureOut">
              <a:rPr lang="en-US" smtClean="0">
                <a:solidFill>
                  <a:srgbClr val="E7DEC9">
                    <a:shade val="50000"/>
                    <a:satMod val="200000"/>
                  </a:srgbClr>
                </a:solidFill>
              </a:rPr>
              <a:pPr/>
              <a:t>7/18/2014</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121E2D2A-1066-4418-8BC1-ED8A604C7CF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54010EA-C405-4724-B6D9-9EAD9187EB98}" type="datetimeFigureOut">
              <a:rPr lang="en-US" smtClean="0"/>
              <a:pPr/>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E2D2A-1066-4418-8BC1-ED8A604C7CF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4010EA-C405-4724-B6D9-9EAD9187EB98}" type="datetimeFigureOut">
              <a:rPr lang="en-US" smtClean="0">
                <a:solidFill>
                  <a:srgbClr val="E7DEC9">
                    <a:shade val="50000"/>
                    <a:satMod val="200000"/>
                  </a:srgbClr>
                </a:solidFill>
              </a:rPr>
              <a:pPr/>
              <a:t>7/18/2014</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21E2D2A-1066-4418-8BC1-ED8A604C7CF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54010EA-C405-4724-B6D9-9EAD9187EB98}" type="datetimeFigureOut">
              <a:rPr lang="en-US" smtClean="0">
                <a:solidFill>
                  <a:srgbClr val="E7DEC9">
                    <a:shade val="50000"/>
                    <a:satMod val="200000"/>
                  </a:srgbClr>
                </a:solidFill>
              </a:rPr>
              <a:pPr/>
              <a:t>7/18/2014</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21E2D2A-1066-4418-8BC1-ED8A604C7CF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4010EA-C405-4724-B6D9-9EAD9187EB98}" type="datetimeFigureOut">
              <a:rPr lang="en-US" smtClean="0">
                <a:solidFill>
                  <a:srgbClr val="E7DEC9">
                    <a:shade val="50000"/>
                    <a:satMod val="200000"/>
                  </a:srgbClr>
                </a:solidFill>
              </a:rPr>
              <a:pPr/>
              <a:t>7/18/2014</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21E2D2A-1066-4418-8BC1-ED8A604C7CF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4010EA-C405-4724-B6D9-9EAD9187EB98}" type="datetimeFigureOut">
              <a:rPr lang="en-US" smtClean="0">
                <a:solidFill>
                  <a:srgbClr val="E7DEC9">
                    <a:shade val="50000"/>
                    <a:satMod val="200000"/>
                  </a:srgbClr>
                </a:solidFill>
              </a:rPr>
              <a:pPr/>
              <a:t>7/18/2014</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21E2D2A-1066-4418-8BC1-ED8A604C7CF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4010EA-C405-4724-B6D9-9EAD9187EB98}" type="datetimeFigureOut">
              <a:rPr lang="en-US" smtClean="0"/>
              <a:pPr/>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E2D2A-1066-4418-8BC1-ED8A604C7C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54010EA-C405-4724-B6D9-9EAD9187EB98}" type="datetimeFigureOut">
              <a:rPr lang="en-US" smtClean="0"/>
              <a:pPr/>
              <a:t>7/18/2014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1E2D2A-1066-4418-8BC1-ED8A604C7C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54010EA-C405-4724-B6D9-9EAD9187EB98}" type="datetimeFigureOut">
              <a:rPr lang="en-US" smtClean="0"/>
              <a:pPr/>
              <a:t>7/18/2014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1E2D2A-1066-4418-8BC1-ED8A604C7C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4010EA-C405-4724-B6D9-9EAD9187EB98}" type="datetimeFigureOut">
              <a:rPr lang="en-US" smtClean="0"/>
              <a:pPr/>
              <a:t>7/18/2014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1E2D2A-1066-4418-8BC1-ED8A604C7C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4010EA-C405-4724-B6D9-9EAD9187EB98}" type="datetimeFigureOut">
              <a:rPr lang="en-US" smtClean="0"/>
              <a:pPr/>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E2D2A-1066-4418-8BC1-ED8A604C7C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54010EA-C405-4724-B6D9-9EAD9187EB98}" type="datetimeFigureOut">
              <a:rPr lang="en-US" smtClean="0"/>
              <a:pPr/>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21E2D2A-1066-4418-8BC1-ED8A604C7CF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54010EA-C405-4724-B6D9-9EAD9187EB98}" type="datetimeFigureOut">
              <a:rPr lang="en-US" smtClean="0"/>
              <a:pPr/>
              <a:t>7/18/2014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21E2D2A-1066-4418-8BC1-ED8A604C7CF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010EA-C405-4724-B6D9-9EAD9187EB98}" type="datetimeFigureOut">
              <a:rPr lang="en-US" smtClean="0">
                <a:solidFill>
                  <a:prstClr val="black">
                    <a:tint val="75000"/>
                  </a:prstClr>
                </a:solidFill>
              </a:rPr>
              <a:pPr/>
              <a:t>7/18/2014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E2D2A-1066-4418-8BC1-ED8A604C7C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96521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54010EA-C405-4724-B6D9-9EAD9187EB98}" type="datetimeFigureOut">
              <a:rPr lang="en-US" smtClean="0">
                <a:solidFill>
                  <a:srgbClr val="E7DEC9">
                    <a:shade val="50000"/>
                    <a:satMod val="200000"/>
                  </a:srgbClr>
                </a:solidFill>
              </a:rPr>
              <a:pPr/>
              <a:t>7/18/2014</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21E2D2A-1066-4418-8BC1-ED8A604C7CF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9.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12.jpeg"/><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7600" y="4343400"/>
            <a:ext cx="5486400" cy="1752600"/>
          </a:xfrm>
        </p:spPr>
        <p:txBody>
          <a:bodyPr>
            <a:noAutofit/>
          </a:bodyPr>
          <a:lstStyle/>
          <a:p>
            <a:pPr algn="l"/>
            <a:r>
              <a:rPr lang="en-US" sz="2000" b="1" i="1" dirty="0" smtClean="0"/>
              <a:t>BY</a:t>
            </a:r>
            <a:r>
              <a:rPr lang="en-US" sz="2000" b="1" dirty="0" smtClean="0"/>
              <a:t/>
            </a:r>
            <a:br>
              <a:rPr lang="en-US" sz="2000" b="1" dirty="0" smtClean="0"/>
            </a:br>
            <a:r>
              <a:rPr lang="en-US" sz="2000" b="1" dirty="0" smtClean="0"/>
              <a:t> </a:t>
            </a:r>
            <a:r>
              <a:rPr lang="en-US" sz="2800" b="1" dirty="0" smtClean="0"/>
              <a:t>SAVIOUR P. UDO-AKUAIBIT</a:t>
            </a:r>
            <a:br>
              <a:rPr lang="en-US" sz="2800" b="1" dirty="0" smtClean="0"/>
            </a:br>
            <a:r>
              <a:rPr lang="en-US" sz="1600" b="1" i="1" dirty="0" smtClean="0"/>
              <a:t>INSTITUTE OF NATURAL RESOURCES, ENVIRONMENT AND SUSTAINABLE DEVELOPMENT, UNIVERSITY OF PORT HARCOURT, RIVERS STATE, NIGERIA.</a:t>
            </a:r>
            <a:r>
              <a:rPr lang="en-US" sz="2800" b="1" i="1" dirty="0" smtClean="0"/>
              <a:t/>
            </a:r>
            <a:br>
              <a:rPr lang="en-US" sz="2800" b="1" i="1" dirty="0" smtClean="0"/>
            </a:br>
            <a:endParaRPr lang="en-US" sz="2000" i="1" dirty="0"/>
          </a:p>
        </p:txBody>
      </p:sp>
      <p:sp>
        <p:nvSpPr>
          <p:cNvPr id="5" name="Title 4"/>
          <p:cNvSpPr>
            <a:spLocks noGrp="1"/>
          </p:cNvSpPr>
          <p:nvPr>
            <p:ph type="ctrTitle"/>
          </p:nvPr>
        </p:nvSpPr>
        <p:spPr>
          <a:xfrm>
            <a:off x="533400" y="2057400"/>
            <a:ext cx="7851648" cy="1828800"/>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en-US" sz="4000" dirty="0" smtClean="0"/>
              <a:t>A PRESENTATION </a:t>
            </a:r>
            <a:br>
              <a:rPr lang="en-US" sz="4000" dirty="0" smtClean="0"/>
            </a:br>
            <a:r>
              <a:rPr lang="en-US" sz="4000" dirty="0" smtClean="0"/>
              <a:t>ON</a:t>
            </a:r>
            <a:br>
              <a:rPr lang="en-US" sz="4000" dirty="0" smtClean="0"/>
            </a:br>
            <a:r>
              <a:rPr lang="en-GB" sz="4000" dirty="0" smtClean="0"/>
              <a:t>SEA-LEVEL RISE AND COASTAL SUBMERGENCE ALONG THE  SOUTH –EAST COAST OF NIGERIA</a:t>
            </a:r>
            <a:endParaRPr lang="en-US" sz="4000" dirty="0"/>
          </a:p>
        </p:txBody>
      </p:sp>
      <p:pic>
        <p:nvPicPr>
          <p:cNvPr id="6" name="Picture 5"/>
          <p:cNvPicPr>
            <a:picLocks noChangeAspect="1"/>
          </p:cNvPicPr>
          <p:nvPr/>
        </p:nvPicPr>
        <p:blipFill>
          <a:blip r:embed="rId4" cstate="print"/>
          <a:srcRect l="19199" t="7307" r="21132"/>
          <a:stretch>
            <a:fillRect/>
          </a:stretch>
        </p:blipFill>
        <p:spPr bwMode="auto">
          <a:xfrm>
            <a:off x="-7938" y="76200"/>
            <a:ext cx="1227138" cy="1177925"/>
          </a:xfrm>
          <a:prstGeom prst="rect">
            <a:avLst/>
          </a:prstGeom>
          <a:noFill/>
          <a:ln w="9525">
            <a:noFill/>
            <a:miter lim="800000"/>
            <a:headEnd/>
            <a:tailEnd/>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572000"/>
            <a:ext cx="3048000" cy="2286000"/>
          </a:xfrm>
          <a:prstGeom prst="rect">
            <a:avLst/>
          </a:prstGeom>
        </p:spPr>
      </p:pic>
      <p:sp>
        <p:nvSpPr>
          <p:cNvPr id="2" name="Rectangle 1"/>
          <p:cNvSpPr/>
          <p:nvPr/>
        </p:nvSpPr>
        <p:spPr>
          <a:xfrm>
            <a:off x="3048000" y="6194252"/>
            <a:ext cx="6096000" cy="646331"/>
          </a:xfrm>
          <a:prstGeom prst="rect">
            <a:avLst/>
          </a:prstGeom>
          <a:solidFill>
            <a:srgbClr val="00B0F0"/>
          </a:solidFill>
        </p:spPr>
        <p:txBody>
          <a:bodyPr wrap="square">
            <a:spAutoFit/>
          </a:bodyPr>
          <a:lstStyle/>
          <a:p>
            <a:r>
              <a:rPr lang="en-US" dirty="0" smtClean="0"/>
              <a:t>at</a:t>
            </a:r>
            <a:r>
              <a:rPr lang="en-US" dirty="0" smtClean="0"/>
              <a:t> </a:t>
            </a:r>
            <a:r>
              <a:rPr lang="en-US" dirty="0"/>
              <a:t>the 2</a:t>
            </a:r>
            <a:r>
              <a:rPr lang="en-US" baseline="30000" dirty="0"/>
              <a:t>nd</a:t>
            </a:r>
            <a:r>
              <a:rPr lang="en-US" dirty="0"/>
              <a:t> International Conference on Oceanography, Las Vegas, USA., July 21-23, 2014.</a:t>
            </a:r>
          </a:p>
        </p:txBody>
      </p:sp>
    </p:spTree>
    <p:extLst>
      <p:ext uri="{BB962C8B-B14F-4D97-AF65-F5344CB8AC3E}">
        <p14:creationId xmlns:p14="http://schemas.microsoft.com/office/powerpoint/2010/main" val="458231930"/>
      </p:ext>
    </p:extLst>
  </p:cSld>
  <p:clrMapOvr>
    <a:masterClrMapping/>
  </p:clrMapOvr>
  <p:transition>
    <p:diamond/>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313" y="228600"/>
            <a:ext cx="8229600" cy="1143000"/>
          </a:xfr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en-US" sz="3600" dirty="0"/>
              <a:t>RESULT-SURF </a:t>
            </a:r>
            <a:r>
              <a:rPr lang="en-US" sz="3600" dirty="0" smtClean="0"/>
              <a:t>ZONE: UPDRIFT.ST.2</a:t>
            </a:r>
            <a:r>
              <a:rPr lang="en-US" sz="3600" dirty="0"/>
              <a:t/>
            </a:r>
            <a:br>
              <a:rPr lang="en-US" sz="3600" dirty="0"/>
            </a:br>
            <a:r>
              <a:rPr lang="en-US" sz="3600" dirty="0" smtClean="0"/>
              <a:t>-</a:t>
            </a:r>
            <a:r>
              <a:rPr lang="en-US" sz="3600" dirty="0" smtClean="0">
                <a:solidFill>
                  <a:srgbClr val="00B050"/>
                </a:solidFill>
              </a:rPr>
              <a:t>WAVE PARAMETER</a:t>
            </a:r>
            <a:endParaRPr lang="en-US" sz="3600" dirty="0">
              <a:solidFill>
                <a:srgbClr val="00B050"/>
              </a:solidFill>
            </a:endParaRPr>
          </a:p>
        </p:txBody>
      </p:sp>
      <p:graphicFrame>
        <p:nvGraphicFramePr>
          <p:cNvPr id="3" name="Chart 2"/>
          <p:cNvGraphicFramePr/>
          <p:nvPr>
            <p:extLst>
              <p:ext uri="{D42A27DB-BD31-4B8C-83A1-F6EECF244321}">
                <p14:modId xmlns:p14="http://schemas.microsoft.com/office/powerpoint/2010/main" val="3949967321"/>
              </p:ext>
            </p:extLst>
          </p:nvPr>
        </p:nvGraphicFramePr>
        <p:xfrm>
          <a:off x="152400" y="1371600"/>
          <a:ext cx="4572000"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343400"/>
            <a:ext cx="3962400" cy="2057400"/>
          </a:xfrm>
          <a:prstGeom prst="rect">
            <a:avLst/>
          </a:prstGeom>
        </p:spPr>
      </p:pic>
      <p:graphicFrame>
        <p:nvGraphicFramePr>
          <p:cNvPr id="8" name="Chart 7"/>
          <p:cNvGraphicFramePr/>
          <p:nvPr>
            <p:extLst>
              <p:ext uri="{D42A27DB-BD31-4B8C-83A1-F6EECF244321}">
                <p14:modId xmlns:p14="http://schemas.microsoft.com/office/powerpoint/2010/main" val="454947599"/>
              </p:ext>
            </p:extLst>
          </p:nvPr>
        </p:nvGraphicFramePr>
        <p:xfrm>
          <a:off x="4404575" y="1424258"/>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9375" y="4253784"/>
            <a:ext cx="4267200" cy="2147016"/>
          </a:xfrm>
          <a:prstGeom prst="rect">
            <a:avLst/>
          </a:prstGeom>
        </p:spPr>
      </p:pic>
      <p:sp>
        <p:nvSpPr>
          <p:cNvPr id="10" name="TextBox 9"/>
          <p:cNvSpPr txBox="1"/>
          <p:nvPr/>
        </p:nvSpPr>
        <p:spPr>
          <a:xfrm>
            <a:off x="0" y="6477000"/>
            <a:ext cx="4267200" cy="369332"/>
          </a:xfrm>
          <a:prstGeom prst="rect">
            <a:avLst/>
          </a:prstGeom>
          <a:noFill/>
        </p:spPr>
        <p:txBody>
          <a:bodyPr wrap="square" rtlCol="0">
            <a:spAutoFit/>
          </a:bodyPr>
          <a:lstStyle/>
          <a:p>
            <a:r>
              <a:rPr lang="en-US" dirty="0" smtClean="0">
                <a:solidFill>
                  <a:prstClr val="black"/>
                </a:solidFill>
              </a:rPr>
              <a:t>Plate 3.Wave breaker Height -</a:t>
            </a:r>
            <a:r>
              <a:rPr lang="en-US" dirty="0" err="1">
                <a:solidFill>
                  <a:prstClr val="black"/>
                </a:solidFill>
              </a:rPr>
              <a:t>U</a:t>
            </a:r>
            <a:r>
              <a:rPr lang="en-US" dirty="0" err="1" smtClean="0">
                <a:solidFill>
                  <a:prstClr val="black"/>
                </a:solidFill>
              </a:rPr>
              <a:t>pdrift</a:t>
            </a:r>
            <a:endParaRPr lang="en-US" dirty="0">
              <a:solidFill>
                <a:prstClr val="black"/>
              </a:solidFill>
            </a:endParaRPr>
          </a:p>
        </p:txBody>
      </p:sp>
      <p:sp>
        <p:nvSpPr>
          <p:cNvPr id="11" name="TextBox 10"/>
          <p:cNvSpPr txBox="1"/>
          <p:nvPr/>
        </p:nvSpPr>
        <p:spPr>
          <a:xfrm>
            <a:off x="4709375" y="6477000"/>
            <a:ext cx="4267200" cy="369332"/>
          </a:xfrm>
          <a:prstGeom prst="rect">
            <a:avLst/>
          </a:prstGeom>
          <a:noFill/>
        </p:spPr>
        <p:txBody>
          <a:bodyPr wrap="square" rtlCol="0">
            <a:spAutoFit/>
          </a:bodyPr>
          <a:lstStyle/>
          <a:p>
            <a:r>
              <a:rPr lang="en-US" dirty="0" smtClean="0">
                <a:solidFill>
                  <a:prstClr val="black"/>
                </a:solidFill>
              </a:rPr>
              <a:t>Plate 4: Wave breaker Height- </a:t>
            </a:r>
            <a:r>
              <a:rPr lang="en-US" dirty="0" err="1" smtClean="0">
                <a:solidFill>
                  <a:prstClr val="black"/>
                </a:solidFill>
              </a:rPr>
              <a:t>Downdrift</a:t>
            </a:r>
            <a:r>
              <a:rPr lang="en-US" dirty="0" smtClean="0">
                <a:solidFill>
                  <a:prstClr val="black"/>
                </a:solidFill>
              </a:rPr>
              <a:t>.</a:t>
            </a:r>
            <a:endParaRPr lang="en-US" dirty="0">
              <a:solidFill>
                <a:prstClr val="black"/>
              </a:solidFill>
            </a:endParaRPr>
          </a:p>
        </p:txBody>
      </p:sp>
      <p:pic>
        <p:nvPicPr>
          <p:cNvPr id="13" name="Picture 5"/>
          <p:cNvPicPr>
            <a:picLocks noChangeAspect="1"/>
          </p:cNvPicPr>
          <p:nvPr/>
        </p:nvPicPr>
        <p:blipFill>
          <a:blip r:embed="rId6" cstate="print"/>
          <a:srcRect l="19199" t="7307" r="21132"/>
          <a:stretch>
            <a:fillRect/>
          </a:stretch>
        </p:blipFill>
        <p:spPr bwMode="auto">
          <a:xfrm>
            <a:off x="8458200" y="152400"/>
            <a:ext cx="685800" cy="658297"/>
          </a:xfrm>
          <a:prstGeom prst="rect">
            <a:avLst/>
          </a:prstGeom>
          <a:noFill/>
          <a:ln w="9525">
            <a:noFill/>
            <a:miter lim="800000"/>
            <a:headEnd/>
            <a:tailEnd/>
          </a:ln>
        </p:spPr>
      </p:pic>
    </p:spTree>
    <p:extLst>
      <p:ext uri="{BB962C8B-B14F-4D97-AF65-F5344CB8AC3E}">
        <p14:creationId xmlns:p14="http://schemas.microsoft.com/office/powerpoint/2010/main" val="3580579409"/>
      </p:ext>
    </p:extLst>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style>
          <a:lnRef idx="0">
            <a:schemeClr val="accent1"/>
          </a:lnRef>
          <a:fillRef idx="3">
            <a:schemeClr val="accent1"/>
          </a:fillRef>
          <a:effectRef idx="3">
            <a:schemeClr val="accent1"/>
          </a:effectRef>
          <a:fontRef idx="minor">
            <a:schemeClr val="lt1"/>
          </a:fontRef>
        </p:style>
        <p:txBody>
          <a:bodyPr/>
          <a:lstStyle/>
          <a:p>
            <a:r>
              <a:rPr lang="en-US" dirty="0" smtClean="0"/>
              <a:t>RESULT-UPDRIFT:</a:t>
            </a:r>
            <a:r>
              <a:rPr lang="en-US" dirty="0" smtClean="0">
                <a:solidFill>
                  <a:srgbClr val="FF0066"/>
                </a:solidFill>
              </a:rPr>
              <a:t>BEACH PROFILE</a:t>
            </a:r>
            <a:endParaRPr lang="en-US" dirty="0">
              <a:solidFill>
                <a:srgbClr val="FF0066"/>
              </a:solidFill>
            </a:endParaRPr>
          </a:p>
        </p:txBody>
      </p:sp>
      <p:graphicFrame>
        <p:nvGraphicFramePr>
          <p:cNvPr id="3" name="Chart 2"/>
          <p:cNvGraphicFramePr/>
          <p:nvPr>
            <p:extLst>
              <p:ext uri="{D42A27DB-BD31-4B8C-83A1-F6EECF244321}">
                <p14:modId xmlns:p14="http://schemas.microsoft.com/office/powerpoint/2010/main" val="4061606580"/>
              </p:ext>
            </p:extLst>
          </p:nvPr>
        </p:nvGraphicFramePr>
        <p:xfrm>
          <a:off x="25758" y="11430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extLst>
              <p:ext uri="{D42A27DB-BD31-4B8C-83A1-F6EECF244321}">
                <p14:modId xmlns:p14="http://schemas.microsoft.com/office/powerpoint/2010/main" val="838743598"/>
              </p:ext>
            </p:extLst>
          </p:nvPr>
        </p:nvGraphicFramePr>
        <p:xfrm>
          <a:off x="4419600" y="1233765"/>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4114800"/>
            <a:ext cx="4043251" cy="24384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1678" y="4114800"/>
            <a:ext cx="4431322" cy="2438400"/>
          </a:xfrm>
          <a:prstGeom prst="rect">
            <a:avLst/>
          </a:prstGeom>
        </p:spPr>
      </p:pic>
      <p:sp>
        <p:nvSpPr>
          <p:cNvPr id="7" name="TextBox 6"/>
          <p:cNvSpPr txBox="1"/>
          <p:nvPr/>
        </p:nvSpPr>
        <p:spPr>
          <a:xfrm>
            <a:off x="228600" y="3733800"/>
            <a:ext cx="3886200" cy="369332"/>
          </a:xfrm>
          <a:prstGeom prst="rect">
            <a:avLst/>
          </a:prstGeom>
          <a:noFill/>
        </p:spPr>
        <p:txBody>
          <a:bodyPr wrap="square" rtlCol="0">
            <a:spAutoFit/>
          </a:bodyPr>
          <a:lstStyle/>
          <a:p>
            <a:r>
              <a:rPr lang="en-US" dirty="0" smtClean="0">
                <a:solidFill>
                  <a:prstClr val="black"/>
                </a:solidFill>
              </a:rPr>
              <a:t>Fig.14.Beach Profile: </a:t>
            </a:r>
            <a:r>
              <a:rPr lang="en-US" dirty="0" err="1" smtClean="0">
                <a:solidFill>
                  <a:prstClr val="black"/>
                </a:solidFill>
              </a:rPr>
              <a:t>Updrift</a:t>
            </a:r>
            <a:r>
              <a:rPr lang="en-US" dirty="0" smtClean="0">
                <a:solidFill>
                  <a:prstClr val="black"/>
                </a:solidFill>
              </a:rPr>
              <a:t>-Station 1</a:t>
            </a:r>
            <a:endParaRPr lang="en-US" dirty="0">
              <a:solidFill>
                <a:prstClr val="black"/>
              </a:solidFill>
            </a:endParaRPr>
          </a:p>
        </p:txBody>
      </p:sp>
      <p:sp>
        <p:nvSpPr>
          <p:cNvPr id="8" name="TextBox 7"/>
          <p:cNvSpPr txBox="1"/>
          <p:nvPr/>
        </p:nvSpPr>
        <p:spPr>
          <a:xfrm>
            <a:off x="4424470" y="3733800"/>
            <a:ext cx="4109930" cy="369332"/>
          </a:xfrm>
          <a:prstGeom prst="rect">
            <a:avLst/>
          </a:prstGeom>
          <a:noFill/>
        </p:spPr>
        <p:txBody>
          <a:bodyPr wrap="square" rtlCol="0">
            <a:spAutoFit/>
          </a:bodyPr>
          <a:lstStyle/>
          <a:p>
            <a:r>
              <a:rPr lang="en-US" dirty="0" smtClean="0">
                <a:solidFill>
                  <a:prstClr val="black"/>
                </a:solidFill>
              </a:rPr>
              <a:t>Fig.15. Beach Profile: </a:t>
            </a:r>
            <a:r>
              <a:rPr lang="en-US" dirty="0" err="1" smtClean="0">
                <a:solidFill>
                  <a:prstClr val="black"/>
                </a:solidFill>
              </a:rPr>
              <a:t>Updrift</a:t>
            </a:r>
            <a:r>
              <a:rPr lang="en-US" dirty="0" smtClean="0">
                <a:solidFill>
                  <a:prstClr val="black"/>
                </a:solidFill>
              </a:rPr>
              <a:t> Station 2</a:t>
            </a:r>
            <a:endParaRPr lang="en-US" dirty="0">
              <a:solidFill>
                <a:prstClr val="black"/>
              </a:solidFill>
            </a:endParaRPr>
          </a:p>
        </p:txBody>
      </p:sp>
      <p:sp>
        <p:nvSpPr>
          <p:cNvPr id="9" name="TextBox 8"/>
          <p:cNvSpPr txBox="1"/>
          <p:nvPr/>
        </p:nvSpPr>
        <p:spPr>
          <a:xfrm>
            <a:off x="228600" y="6553200"/>
            <a:ext cx="4043251" cy="369332"/>
          </a:xfrm>
          <a:prstGeom prst="rect">
            <a:avLst/>
          </a:prstGeom>
          <a:noFill/>
        </p:spPr>
        <p:txBody>
          <a:bodyPr wrap="square" rtlCol="0">
            <a:spAutoFit/>
          </a:bodyPr>
          <a:lstStyle/>
          <a:p>
            <a:r>
              <a:rPr lang="en-US" dirty="0" smtClean="0">
                <a:solidFill>
                  <a:prstClr val="black"/>
                </a:solidFill>
              </a:rPr>
              <a:t>Plate 5:Backshore - </a:t>
            </a:r>
            <a:r>
              <a:rPr lang="en-US" dirty="0" err="1">
                <a:solidFill>
                  <a:prstClr val="black"/>
                </a:solidFill>
              </a:rPr>
              <a:t>U</a:t>
            </a:r>
            <a:r>
              <a:rPr lang="en-US" dirty="0" err="1" smtClean="0">
                <a:solidFill>
                  <a:prstClr val="black"/>
                </a:solidFill>
              </a:rPr>
              <a:t>pdrift</a:t>
            </a:r>
            <a:r>
              <a:rPr lang="en-US" dirty="0" smtClean="0">
                <a:solidFill>
                  <a:prstClr val="black"/>
                </a:solidFill>
              </a:rPr>
              <a:t> Station 1</a:t>
            </a:r>
            <a:endParaRPr lang="en-US" dirty="0">
              <a:solidFill>
                <a:prstClr val="black"/>
              </a:solidFill>
            </a:endParaRPr>
          </a:p>
        </p:txBody>
      </p:sp>
      <p:sp>
        <p:nvSpPr>
          <p:cNvPr id="10" name="TextBox 9"/>
          <p:cNvSpPr txBox="1"/>
          <p:nvPr/>
        </p:nvSpPr>
        <p:spPr>
          <a:xfrm>
            <a:off x="4424471" y="6488668"/>
            <a:ext cx="4343400" cy="369332"/>
          </a:xfrm>
          <a:prstGeom prst="rect">
            <a:avLst/>
          </a:prstGeom>
          <a:noFill/>
        </p:spPr>
        <p:txBody>
          <a:bodyPr wrap="square" rtlCol="0">
            <a:spAutoFit/>
          </a:bodyPr>
          <a:lstStyle/>
          <a:p>
            <a:r>
              <a:rPr lang="en-US" dirty="0" smtClean="0">
                <a:solidFill>
                  <a:prstClr val="black"/>
                </a:solidFill>
              </a:rPr>
              <a:t>Plate6: Foreshore –</a:t>
            </a:r>
            <a:r>
              <a:rPr lang="en-US" dirty="0" err="1" smtClean="0">
                <a:solidFill>
                  <a:prstClr val="black"/>
                </a:solidFill>
              </a:rPr>
              <a:t>Updrift</a:t>
            </a:r>
            <a:r>
              <a:rPr lang="en-US" dirty="0" smtClean="0">
                <a:solidFill>
                  <a:prstClr val="black"/>
                </a:solidFill>
              </a:rPr>
              <a:t> Station 2</a:t>
            </a:r>
            <a:endParaRPr lang="en-US" dirty="0">
              <a:solidFill>
                <a:prstClr val="black"/>
              </a:solidFill>
            </a:endParaRPr>
          </a:p>
        </p:txBody>
      </p:sp>
      <p:pic>
        <p:nvPicPr>
          <p:cNvPr id="11" name="Picture 5"/>
          <p:cNvPicPr>
            <a:picLocks noChangeAspect="1"/>
          </p:cNvPicPr>
          <p:nvPr/>
        </p:nvPicPr>
        <p:blipFill>
          <a:blip r:embed="rId6" cstate="print"/>
          <a:srcRect l="19199" t="7307" r="21132"/>
          <a:stretch>
            <a:fillRect/>
          </a:stretch>
        </p:blipFill>
        <p:spPr bwMode="auto">
          <a:xfrm>
            <a:off x="8305800" y="152400"/>
            <a:ext cx="685800" cy="658297"/>
          </a:xfrm>
          <a:prstGeom prst="rect">
            <a:avLst/>
          </a:prstGeom>
          <a:noFill/>
          <a:ln w="9525">
            <a:noFill/>
            <a:miter lim="800000"/>
            <a:headEnd/>
            <a:tailEnd/>
          </a:ln>
        </p:spPr>
      </p:pic>
    </p:spTree>
    <p:extLst>
      <p:ext uri="{BB962C8B-B14F-4D97-AF65-F5344CB8AC3E}">
        <p14:creationId xmlns:p14="http://schemas.microsoft.com/office/powerpoint/2010/main" val="2478980631"/>
      </p:ext>
    </p:extLst>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smtClean="0"/>
              <a:t>RESULT-DOWNDRIFT:</a:t>
            </a:r>
            <a:r>
              <a:rPr lang="en-US" dirty="0" smtClean="0">
                <a:solidFill>
                  <a:srgbClr val="0000CC"/>
                </a:solidFill>
              </a:rPr>
              <a:t>BEACH PROFILE</a:t>
            </a:r>
            <a:endParaRPr lang="en-US" dirty="0">
              <a:solidFill>
                <a:srgbClr val="0000CC"/>
              </a:solidFill>
            </a:endParaRPr>
          </a:p>
        </p:txBody>
      </p:sp>
      <p:graphicFrame>
        <p:nvGraphicFramePr>
          <p:cNvPr id="3" name="Chart 2"/>
          <p:cNvGraphicFramePr/>
          <p:nvPr>
            <p:extLst>
              <p:ext uri="{D42A27DB-BD31-4B8C-83A1-F6EECF244321}">
                <p14:modId xmlns:p14="http://schemas.microsoft.com/office/powerpoint/2010/main" val="1427729597"/>
              </p:ext>
            </p:extLst>
          </p:nvPr>
        </p:nvGraphicFramePr>
        <p:xfrm>
          <a:off x="152400" y="1219200"/>
          <a:ext cx="4572000"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extLst>
              <p:ext uri="{D42A27DB-BD31-4B8C-83A1-F6EECF244321}">
                <p14:modId xmlns:p14="http://schemas.microsoft.com/office/powerpoint/2010/main" val="704441977"/>
              </p:ext>
            </p:extLst>
          </p:nvPr>
        </p:nvGraphicFramePr>
        <p:xfrm>
          <a:off x="4549462" y="1295400"/>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4181876"/>
            <a:ext cx="4038600" cy="229512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4181877"/>
            <a:ext cx="3983866" cy="2362200"/>
          </a:xfrm>
          <a:prstGeom prst="rect">
            <a:avLst/>
          </a:prstGeom>
        </p:spPr>
      </p:pic>
      <p:sp>
        <p:nvSpPr>
          <p:cNvPr id="7" name="TextBox 6"/>
          <p:cNvSpPr txBox="1"/>
          <p:nvPr/>
        </p:nvSpPr>
        <p:spPr>
          <a:xfrm>
            <a:off x="304800" y="3733800"/>
            <a:ext cx="3983866" cy="369332"/>
          </a:xfrm>
          <a:prstGeom prst="rect">
            <a:avLst/>
          </a:prstGeom>
          <a:noFill/>
        </p:spPr>
        <p:txBody>
          <a:bodyPr wrap="square" rtlCol="0">
            <a:spAutoFit/>
          </a:bodyPr>
          <a:lstStyle/>
          <a:p>
            <a:r>
              <a:rPr lang="en-US" dirty="0" smtClean="0">
                <a:solidFill>
                  <a:prstClr val="black"/>
                </a:solidFill>
              </a:rPr>
              <a:t>Fig.16.Beach Profile: </a:t>
            </a:r>
            <a:r>
              <a:rPr lang="en-US" dirty="0" err="1" smtClean="0">
                <a:solidFill>
                  <a:prstClr val="black"/>
                </a:solidFill>
              </a:rPr>
              <a:t>Downdrift</a:t>
            </a:r>
            <a:r>
              <a:rPr lang="en-US" dirty="0" smtClean="0">
                <a:solidFill>
                  <a:prstClr val="black"/>
                </a:solidFill>
              </a:rPr>
              <a:t> Station1</a:t>
            </a:r>
            <a:endParaRPr lang="en-US" dirty="0">
              <a:solidFill>
                <a:prstClr val="black"/>
              </a:solidFill>
            </a:endParaRPr>
          </a:p>
        </p:txBody>
      </p:sp>
      <p:sp>
        <p:nvSpPr>
          <p:cNvPr id="8" name="TextBox 7"/>
          <p:cNvSpPr txBox="1"/>
          <p:nvPr/>
        </p:nvSpPr>
        <p:spPr>
          <a:xfrm>
            <a:off x="4953000" y="3812545"/>
            <a:ext cx="4038600" cy="369332"/>
          </a:xfrm>
          <a:prstGeom prst="rect">
            <a:avLst/>
          </a:prstGeom>
          <a:noFill/>
        </p:spPr>
        <p:txBody>
          <a:bodyPr wrap="square" rtlCol="0">
            <a:spAutoFit/>
          </a:bodyPr>
          <a:lstStyle/>
          <a:p>
            <a:r>
              <a:rPr lang="en-US" dirty="0" smtClean="0">
                <a:solidFill>
                  <a:prstClr val="black"/>
                </a:solidFill>
              </a:rPr>
              <a:t>Fig17.Beach Profile: </a:t>
            </a:r>
            <a:r>
              <a:rPr lang="en-US" dirty="0" err="1" smtClean="0">
                <a:solidFill>
                  <a:prstClr val="black"/>
                </a:solidFill>
              </a:rPr>
              <a:t>Downdrift</a:t>
            </a:r>
            <a:r>
              <a:rPr lang="en-US" dirty="0" smtClean="0">
                <a:solidFill>
                  <a:prstClr val="black"/>
                </a:solidFill>
              </a:rPr>
              <a:t>-Station 2</a:t>
            </a:r>
            <a:endParaRPr lang="en-US" dirty="0">
              <a:solidFill>
                <a:prstClr val="black"/>
              </a:solidFill>
            </a:endParaRPr>
          </a:p>
        </p:txBody>
      </p:sp>
      <p:sp>
        <p:nvSpPr>
          <p:cNvPr id="10" name="TextBox 9"/>
          <p:cNvSpPr txBox="1"/>
          <p:nvPr/>
        </p:nvSpPr>
        <p:spPr>
          <a:xfrm>
            <a:off x="152400" y="6544077"/>
            <a:ext cx="4136266" cy="369332"/>
          </a:xfrm>
          <a:prstGeom prst="rect">
            <a:avLst/>
          </a:prstGeom>
          <a:noFill/>
        </p:spPr>
        <p:txBody>
          <a:bodyPr wrap="square" rtlCol="0">
            <a:spAutoFit/>
          </a:bodyPr>
          <a:lstStyle/>
          <a:p>
            <a:r>
              <a:rPr lang="en-US" dirty="0" smtClean="0">
                <a:solidFill>
                  <a:prstClr val="black"/>
                </a:solidFill>
              </a:rPr>
              <a:t>Plate 7: Foreshore- </a:t>
            </a:r>
            <a:r>
              <a:rPr lang="en-US" dirty="0" err="1" smtClean="0">
                <a:solidFill>
                  <a:prstClr val="black"/>
                </a:solidFill>
              </a:rPr>
              <a:t>Downdrift</a:t>
            </a:r>
            <a:r>
              <a:rPr lang="en-US" dirty="0" smtClean="0">
                <a:solidFill>
                  <a:prstClr val="black"/>
                </a:solidFill>
              </a:rPr>
              <a:t> Station 1</a:t>
            </a:r>
            <a:endParaRPr lang="en-US" dirty="0">
              <a:solidFill>
                <a:prstClr val="black"/>
              </a:solidFill>
            </a:endParaRPr>
          </a:p>
        </p:txBody>
      </p:sp>
      <p:sp>
        <p:nvSpPr>
          <p:cNvPr id="11" name="TextBox 10"/>
          <p:cNvSpPr txBox="1"/>
          <p:nvPr/>
        </p:nvSpPr>
        <p:spPr>
          <a:xfrm>
            <a:off x="5105400" y="6544077"/>
            <a:ext cx="4038600" cy="369332"/>
          </a:xfrm>
          <a:prstGeom prst="rect">
            <a:avLst/>
          </a:prstGeom>
          <a:noFill/>
        </p:spPr>
        <p:txBody>
          <a:bodyPr wrap="square" rtlCol="0">
            <a:spAutoFit/>
          </a:bodyPr>
          <a:lstStyle/>
          <a:p>
            <a:r>
              <a:rPr lang="en-US" dirty="0" smtClean="0">
                <a:solidFill>
                  <a:prstClr val="black"/>
                </a:solidFill>
              </a:rPr>
              <a:t>Plate 8: Foreshore- </a:t>
            </a:r>
            <a:r>
              <a:rPr lang="en-US" dirty="0" err="1" smtClean="0">
                <a:solidFill>
                  <a:prstClr val="black"/>
                </a:solidFill>
              </a:rPr>
              <a:t>Downdrift</a:t>
            </a:r>
            <a:r>
              <a:rPr lang="en-US" dirty="0" smtClean="0">
                <a:solidFill>
                  <a:prstClr val="black"/>
                </a:solidFill>
              </a:rPr>
              <a:t> Station 2</a:t>
            </a:r>
            <a:endParaRPr lang="en-US" dirty="0">
              <a:solidFill>
                <a:prstClr val="black"/>
              </a:solidFill>
            </a:endParaRPr>
          </a:p>
        </p:txBody>
      </p:sp>
      <p:pic>
        <p:nvPicPr>
          <p:cNvPr id="12" name="Picture 5"/>
          <p:cNvPicPr>
            <a:picLocks noChangeAspect="1"/>
          </p:cNvPicPr>
          <p:nvPr/>
        </p:nvPicPr>
        <p:blipFill>
          <a:blip r:embed="rId6" cstate="print"/>
          <a:srcRect l="19199" t="7307" r="21132"/>
          <a:stretch>
            <a:fillRect/>
          </a:stretch>
        </p:blipFill>
        <p:spPr bwMode="auto">
          <a:xfrm>
            <a:off x="8305800" y="152400"/>
            <a:ext cx="685800" cy="658297"/>
          </a:xfrm>
          <a:prstGeom prst="rect">
            <a:avLst/>
          </a:prstGeom>
          <a:noFill/>
          <a:ln w="9525">
            <a:noFill/>
            <a:miter lim="800000"/>
            <a:headEnd/>
            <a:tailEnd/>
          </a:ln>
        </p:spPr>
      </p:pic>
    </p:spTree>
    <p:extLst>
      <p:ext uri="{BB962C8B-B14F-4D97-AF65-F5344CB8AC3E}">
        <p14:creationId xmlns:p14="http://schemas.microsoft.com/office/powerpoint/2010/main" val="689008251"/>
      </p:ext>
    </p:extLst>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HYDRODYNAMICS-EBB </a:t>
            </a:r>
            <a:r>
              <a:rPr lang="en-US" dirty="0"/>
              <a:t>PHASE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1143001"/>
            <a:ext cx="4495800" cy="5149334"/>
          </a:xfrm>
          <a:prstGeom prst="rect">
            <a:avLst/>
          </a:prstGeom>
        </p:spPr>
      </p:pic>
      <p:sp>
        <p:nvSpPr>
          <p:cNvPr id="7" name="TextBox 6"/>
          <p:cNvSpPr txBox="1"/>
          <p:nvPr/>
        </p:nvSpPr>
        <p:spPr>
          <a:xfrm>
            <a:off x="5410200" y="6292334"/>
            <a:ext cx="3581400" cy="369332"/>
          </a:xfrm>
          <a:prstGeom prst="rect">
            <a:avLst/>
          </a:prstGeom>
          <a:noFill/>
        </p:spPr>
        <p:txBody>
          <a:bodyPr wrap="square" rtlCol="0">
            <a:spAutoFit/>
          </a:bodyPr>
          <a:lstStyle/>
          <a:p>
            <a:r>
              <a:rPr lang="en-US" dirty="0" smtClean="0">
                <a:solidFill>
                  <a:prstClr val="black"/>
                </a:solidFill>
              </a:rPr>
              <a:t>Plate 9. Offshore sand bar –</a:t>
            </a:r>
            <a:r>
              <a:rPr lang="en-US" dirty="0" err="1" smtClean="0">
                <a:solidFill>
                  <a:prstClr val="black"/>
                </a:solidFill>
              </a:rPr>
              <a:t>Updrift</a:t>
            </a:r>
            <a:r>
              <a:rPr lang="en-US" dirty="0" smtClean="0">
                <a:solidFill>
                  <a:prstClr val="black"/>
                </a:solidFill>
              </a:rPr>
              <a:t>.</a:t>
            </a:r>
            <a:endParaRPr lang="en-US" dirty="0">
              <a:solidFill>
                <a:prstClr val="black"/>
              </a:solidFill>
            </a:endParaRPr>
          </a:p>
        </p:txBody>
      </p:sp>
      <p:pic>
        <p:nvPicPr>
          <p:cNvPr id="3074" name="Picture 2" descr="C:\Users\AWA\Documents\My Scans\2014-05-27 CES NLEKWA DOREEN\New Picture (2).png"/>
          <p:cNvPicPr>
            <a:picLocks noChangeAspect="1" noChangeArrowheads="1"/>
          </p:cNvPicPr>
          <p:nvPr/>
        </p:nvPicPr>
        <p:blipFill>
          <a:blip r:embed="rId3" cstate="print"/>
          <a:srcRect/>
          <a:stretch>
            <a:fillRect/>
          </a:stretch>
        </p:blipFill>
        <p:spPr bwMode="auto">
          <a:xfrm>
            <a:off x="304800" y="1066800"/>
            <a:ext cx="4572000" cy="5410200"/>
          </a:xfrm>
          <a:prstGeom prst="rect">
            <a:avLst/>
          </a:prstGeom>
          <a:noFill/>
        </p:spPr>
      </p:pic>
      <p:pic>
        <p:nvPicPr>
          <p:cNvPr id="9" name="Picture 5"/>
          <p:cNvPicPr>
            <a:picLocks noChangeAspect="1"/>
          </p:cNvPicPr>
          <p:nvPr/>
        </p:nvPicPr>
        <p:blipFill>
          <a:blip r:embed="rId4" cstate="print"/>
          <a:srcRect l="19199" t="7307" r="21132"/>
          <a:stretch>
            <a:fillRect/>
          </a:stretch>
        </p:blipFill>
        <p:spPr bwMode="auto">
          <a:xfrm>
            <a:off x="8229600" y="304800"/>
            <a:ext cx="685800" cy="658297"/>
          </a:xfrm>
          <a:prstGeom prst="rect">
            <a:avLst/>
          </a:prstGeom>
          <a:noFill/>
          <a:ln w="9525">
            <a:noFill/>
            <a:miter lim="800000"/>
            <a:headEnd/>
            <a:tailEnd/>
          </a:ln>
        </p:spPr>
      </p:pic>
    </p:spTree>
    <p:extLst>
      <p:ext uri="{BB962C8B-B14F-4D97-AF65-F5344CB8AC3E}">
        <p14:creationId xmlns:p14="http://schemas.microsoft.com/office/powerpoint/2010/main" val="4113109219"/>
      </p:ext>
    </p:extLst>
  </p:cSld>
  <p:clrMapOvr>
    <a:masterClrMapping/>
  </p:clrMapOvr>
  <p:transition spd="slow">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solidFill>
                  <a:srgbClr val="0070C0"/>
                </a:solidFill>
              </a:rPr>
              <a:t>SHORELINE MANAGEMENT ISSUES </a:t>
            </a:r>
            <a:endParaRPr lang="en-US" sz="3600" dirty="0">
              <a:solidFill>
                <a:srgbClr val="0070C0"/>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844" y="3936777"/>
            <a:ext cx="4016472" cy="2426723"/>
          </a:xfrm>
          <a:prstGeom prst="rect">
            <a:avLst/>
          </a:prstGeom>
        </p:spPr>
      </p:pic>
      <p:sp>
        <p:nvSpPr>
          <p:cNvPr id="2" name="TextBox 1"/>
          <p:cNvSpPr txBox="1"/>
          <p:nvPr/>
        </p:nvSpPr>
        <p:spPr>
          <a:xfrm>
            <a:off x="485513" y="3429000"/>
            <a:ext cx="3781687" cy="923330"/>
          </a:xfrm>
          <a:prstGeom prst="rect">
            <a:avLst/>
          </a:prstGeom>
          <a:noFill/>
        </p:spPr>
        <p:txBody>
          <a:bodyPr wrap="square" rtlCol="0">
            <a:spAutoFit/>
          </a:bodyPr>
          <a:lstStyle/>
          <a:p>
            <a:r>
              <a:rPr lang="en-US" b="1" dirty="0" smtClean="0">
                <a:solidFill>
                  <a:prstClr val="black"/>
                </a:solidFill>
              </a:rPr>
              <a:t>Plate 10  </a:t>
            </a:r>
            <a:r>
              <a:rPr lang="en-US" b="1" dirty="0" err="1" smtClean="0">
                <a:solidFill>
                  <a:prstClr val="black"/>
                </a:solidFill>
              </a:rPr>
              <a:t>Stubb’s</a:t>
            </a:r>
            <a:r>
              <a:rPr lang="en-US" b="1" dirty="0" smtClean="0">
                <a:solidFill>
                  <a:prstClr val="black"/>
                </a:solidFill>
              </a:rPr>
              <a:t> Creek sealed-up with sediment during storm surge in 2011</a:t>
            </a:r>
            <a:endParaRPr lang="en-US" b="1" dirty="0">
              <a:solidFill>
                <a:prstClr val="black"/>
              </a:solidFill>
            </a:endParaRPr>
          </a:p>
        </p:txBody>
      </p:sp>
      <p:sp>
        <p:nvSpPr>
          <p:cNvPr id="3" name="TextBox 2"/>
          <p:cNvSpPr txBox="1"/>
          <p:nvPr/>
        </p:nvSpPr>
        <p:spPr>
          <a:xfrm>
            <a:off x="4659490" y="3560576"/>
            <a:ext cx="4408310" cy="369332"/>
          </a:xfrm>
          <a:prstGeom prst="rect">
            <a:avLst/>
          </a:prstGeom>
          <a:noFill/>
        </p:spPr>
        <p:txBody>
          <a:bodyPr wrap="square" rtlCol="0">
            <a:spAutoFit/>
          </a:bodyPr>
          <a:lstStyle/>
          <a:p>
            <a:r>
              <a:rPr lang="en-US" b="1" dirty="0" smtClean="0">
                <a:solidFill>
                  <a:prstClr val="black"/>
                </a:solidFill>
              </a:rPr>
              <a:t>Plate 11: Foreshore trough at </a:t>
            </a:r>
            <a:r>
              <a:rPr lang="en-US" b="1" dirty="0" err="1" smtClean="0">
                <a:solidFill>
                  <a:prstClr val="black"/>
                </a:solidFill>
              </a:rPr>
              <a:t>updrift</a:t>
            </a:r>
            <a:r>
              <a:rPr lang="en-US" b="1" dirty="0" smtClean="0">
                <a:solidFill>
                  <a:prstClr val="black"/>
                </a:solidFill>
              </a:rPr>
              <a:t> beach</a:t>
            </a:r>
            <a:r>
              <a:rPr lang="en-US" dirty="0" smtClean="0">
                <a:solidFill>
                  <a:prstClr val="black"/>
                </a:solidFill>
              </a:rPr>
              <a:t> </a:t>
            </a:r>
            <a:endParaRPr lang="en-US" dirty="0">
              <a:solidFill>
                <a:prstClr val="black"/>
              </a:solidFill>
            </a:endParaRPr>
          </a:p>
        </p:txBody>
      </p:sp>
      <p:sp>
        <p:nvSpPr>
          <p:cNvPr id="5" name="TextBox 4"/>
          <p:cNvSpPr txBox="1"/>
          <p:nvPr/>
        </p:nvSpPr>
        <p:spPr>
          <a:xfrm>
            <a:off x="0" y="6465332"/>
            <a:ext cx="4454998" cy="369332"/>
          </a:xfrm>
          <a:prstGeom prst="rect">
            <a:avLst/>
          </a:prstGeom>
          <a:noFill/>
        </p:spPr>
        <p:txBody>
          <a:bodyPr wrap="square" rtlCol="0">
            <a:spAutoFit/>
          </a:bodyPr>
          <a:lstStyle/>
          <a:p>
            <a:r>
              <a:rPr lang="en-US" b="1" dirty="0" smtClean="0">
                <a:solidFill>
                  <a:prstClr val="black"/>
                </a:solidFill>
              </a:rPr>
              <a:t>Plate 12: Eroded backshore at </a:t>
            </a:r>
            <a:r>
              <a:rPr lang="en-US" b="1" dirty="0" err="1" smtClean="0">
                <a:solidFill>
                  <a:prstClr val="black"/>
                </a:solidFill>
              </a:rPr>
              <a:t>updrift</a:t>
            </a:r>
            <a:r>
              <a:rPr lang="en-US" b="1" dirty="0" smtClean="0">
                <a:solidFill>
                  <a:prstClr val="black"/>
                </a:solidFill>
              </a:rPr>
              <a:t> beach</a:t>
            </a:r>
            <a:endParaRPr lang="en-US" b="1" dirty="0">
              <a:solidFill>
                <a:prstClr val="black"/>
              </a:solidFill>
            </a:endParaRPr>
          </a:p>
        </p:txBody>
      </p:sp>
      <p:sp>
        <p:nvSpPr>
          <p:cNvPr id="6" name="TextBox 5"/>
          <p:cNvSpPr txBox="1"/>
          <p:nvPr/>
        </p:nvSpPr>
        <p:spPr>
          <a:xfrm>
            <a:off x="-3352800" y="5536103"/>
            <a:ext cx="3581400" cy="646331"/>
          </a:xfrm>
          <a:prstGeom prst="rect">
            <a:avLst/>
          </a:prstGeom>
          <a:noFill/>
        </p:spPr>
        <p:txBody>
          <a:bodyPr wrap="square" rtlCol="0">
            <a:spAutoFit/>
          </a:bodyPr>
          <a:lstStyle/>
          <a:p>
            <a:r>
              <a:rPr lang="en-US" dirty="0" smtClean="0">
                <a:solidFill>
                  <a:prstClr val="black"/>
                </a:solidFill>
              </a:rPr>
              <a:t>Plate 13: Beach Transportation-</a:t>
            </a:r>
            <a:r>
              <a:rPr lang="en-US" dirty="0" err="1" smtClean="0">
                <a:solidFill>
                  <a:prstClr val="black"/>
                </a:solidFill>
              </a:rPr>
              <a:t>Updrift</a:t>
            </a:r>
            <a:endParaRPr lang="en-US" dirty="0">
              <a:solidFill>
                <a:prstClr val="black"/>
              </a:solidFill>
            </a:endParaRPr>
          </a:p>
        </p:txBody>
      </p:sp>
      <p:pic>
        <p:nvPicPr>
          <p:cNvPr id="4098" name="Picture 10" descr="Description: C:\Users\Kemfonabasi\Desktop\ibeno\DSC008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526" y="1110343"/>
            <a:ext cx="401647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p:nvPr/>
        </p:nvPicPr>
        <p:blipFill>
          <a:blip r:embed="rId5" cstate="print">
            <a:extLst>
              <a:ext uri="{28A0092B-C50C-407E-A947-70E740481C1C}">
                <a14:useLocalDpi xmlns:a14="http://schemas.microsoft.com/office/drawing/2010/main" val="0"/>
              </a:ext>
            </a:extLst>
          </a:blip>
          <a:stretch>
            <a:fillRect/>
          </a:stretch>
        </p:blipFill>
        <p:spPr>
          <a:xfrm>
            <a:off x="4635137" y="1186543"/>
            <a:ext cx="4213947" cy="2286000"/>
          </a:xfrm>
          <a:prstGeom prst="rect">
            <a:avLst/>
          </a:prstGeom>
        </p:spPr>
      </p:pic>
      <p:pic>
        <p:nvPicPr>
          <p:cNvPr id="15" name="Picture 14" descr="C:\Users\Akuaibit\Desktop\jnternal akuaibitr\ibeno\DSC00868.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163" y="4075331"/>
            <a:ext cx="3837035" cy="2205335"/>
          </a:xfrm>
          <a:prstGeom prst="rect">
            <a:avLst/>
          </a:prstGeom>
          <a:noFill/>
          <a:ln>
            <a:noFill/>
          </a:ln>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03916" y="5104788"/>
            <a:ext cx="1676400" cy="1150068"/>
          </a:xfrm>
          <a:prstGeom prst="rect">
            <a:avLst/>
          </a:prstGeom>
        </p:spPr>
      </p:pic>
      <p:sp>
        <p:nvSpPr>
          <p:cNvPr id="8" name="Rectangle 7"/>
          <p:cNvSpPr/>
          <p:nvPr/>
        </p:nvSpPr>
        <p:spPr>
          <a:xfrm>
            <a:off x="4635136" y="6326832"/>
            <a:ext cx="4508863" cy="646331"/>
          </a:xfrm>
          <a:prstGeom prst="rect">
            <a:avLst/>
          </a:prstGeom>
        </p:spPr>
        <p:txBody>
          <a:bodyPr wrap="square">
            <a:spAutoFit/>
          </a:bodyPr>
          <a:lstStyle/>
          <a:p>
            <a:r>
              <a:rPr lang="en-US" b="1" dirty="0">
                <a:solidFill>
                  <a:prstClr val="black"/>
                </a:solidFill>
              </a:rPr>
              <a:t>Plate 13 shoreline retreat due to storm surge event at the </a:t>
            </a:r>
            <a:r>
              <a:rPr lang="en-US" b="1" dirty="0" err="1">
                <a:solidFill>
                  <a:prstClr val="black"/>
                </a:solidFill>
              </a:rPr>
              <a:t>updrift</a:t>
            </a:r>
            <a:endParaRPr lang="en-GB" b="1" dirty="0">
              <a:solidFill>
                <a:prstClr val="black"/>
              </a:solidFill>
            </a:endParaRPr>
          </a:p>
        </p:txBody>
      </p:sp>
      <p:pic>
        <p:nvPicPr>
          <p:cNvPr id="13" name="Picture 5"/>
          <p:cNvPicPr>
            <a:picLocks noChangeAspect="1"/>
          </p:cNvPicPr>
          <p:nvPr/>
        </p:nvPicPr>
        <p:blipFill>
          <a:blip r:embed="rId8" cstate="print"/>
          <a:srcRect l="19199" t="7307" r="21132"/>
          <a:stretch>
            <a:fillRect/>
          </a:stretch>
        </p:blipFill>
        <p:spPr bwMode="auto">
          <a:xfrm>
            <a:off x="8458200" y="228600"/>
            <a:ext cx="685800" cy="658297"/>
          </a:xfrm>
          <a:prstGeom prst="rect">
            <a:avLst/>
          </a:prstGeom>
          <a:noFill/>
          <a:ln w="9525">
            <a:noFill/>
            <a:miter lim="800000"/>
            <a:headEnd/>
            <a:tailEnd/>
          </a:ln>
        </p:spPr>
      </p:pic>
    </p:spTree>
    <p:extLst>
      <p:ext uri="{BB962C8B-B14F-4D97-AF65-F5344CB8AC3E}">
        <p14:creationId xmlns:p14="http://schemas.microsoft.com/office/powerpoint/2010/main" val="2790249327"/>
      </p:ext>
    </p:extLst>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341" y="304800"/>
            <a:ext cx="8229600" cy="639762"/>
          </a:xfrm>
        </p:spPr>
        <p:txBody>
          <a:bodyPr>
            <a:noAutofit/>
          </a:bodyPr>
          <a:lstStyle/>
          <a:p>
            <a:r>
              <a:rPr lang="en-US" sz="2800" dirty="0" smtClean="0"/>
              <a:t>SHORELINE MANAGEMENT ISSUES</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749401"/>
            <a:ext cx="4419600" cy="281149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2628" y="3844401"/>
            <a:ext cx="4419600" cy="2619948"/>
          </a:xfrm>
          <a:prstGeom prst="rect">
            <a:avLst/>
          </a:prstGeom>
        </p:spPr>
      </p:pic>
      <p:sp>
        <p:nvSpPr>
          <p:cNvPr id="9" name="TextBox 8"/>
          <p:cNvSpPr txBox="1"/>
          <p:nvPr/>
        </p:nvSpPr>
        <p:spPr>
          <a:xfrm>
            <a:off x="1" y="3228877"/>
            <a:ext cx="4486140" cy="646331"/>
          </a:xfrm>
          <a:prstGeom prst="rect">
            <a:avLst/>
          </a:prstGeom>
          <a:noFill/>
        </p:spPr>
        <p:txBody>
          <a:bodyPr wrap="square" rtlCol="0">
            <a:spAutoFit/>
          </a:bodyPr>
          <a:lstStyle/>
          <a:p>
            <a:r>
              <a:rPr lang="en-US" b="1" dirty="0" smtClean="0">
                <a:solidFill>
                  <a:prstClr val="black"/>
                </a:solidFill>
              </a:rPr>
              <a:t>Plate 14:Former </a:t>
            </a:r>
            <a:r>
              <a:rPr lang="en-US" b="1" dirty="0" err="1" smtClean="0">
                <a:solidFill>
                  <a:prstClr val="black"/>
                </a:solidFill>
              </a:rPr>
              <a:t>Itak</a:t>
            </a:r>
            <a:r>
              <a:rPr lang="en-US" b="1" dirty="0" smtClean="0">
                <a:solidFill>
                  <a:prstClr val="black"/>
                </a:solidFill>
              </a:rPr>
              <a:t> </a:t>
            </a:r>
            <a:r>
              <a:rPr lang="en-US" b="1" dirty="0" err="1" smtClean="0">
                <a:solidFill>
                  <a:prstClr val="black"/>
                </a:solidFill>
              </a:rPr>
              <a:t>Abasi</a:t>
            </a:r>
            <a:r>
              <a:rPr lang="en-US" b="1" dirty="0" smtClean="0">
                <a:solidFill>
                  <a:prstClr val="black"/>
                </a:solidFill>
              </a:rPr>
              <a:t> primary School damaged by storm surge in 2011 </a:t>
            </a:r>
            <a:endParaRPr lang="en-US" b="1" dirty="0">
              <a:solidFill>
                <a:prstClr val="black"/>
              </a:solidFill>
            </a:endParaRPr>
          </a:p>
        </p:txBody>
      </p:sp>
      <p:sp>
        <p:nvSpPr>
          <p:cNvPr id="10" name="TextBox 9"/>
          <p:cNvSpPr txBox="1"/>
          <p:nvPr/>
        </p:nvSpPr>
        <p:spPr>
          <a:xfrm>
            <a:off x="4648200" y="3228876"/>
            <a:ext cx="4495800" cy="646331"/>
          </a:xfrm>
          <a:prstGeom prst="rect">
            <a:avLst/>
          </a:prstGeom>
          <a:noFill/>
        </p:spPr>
        <p:txBody>
          <a:bodyPr wrap="square" rtlCol="0">
            <a:spAutoFit/>
          </a:bodyPr>
          <a:lstStyle/>
          <a:p>
            <a:r>
              <a:rPr lang="en-US" b="1" dirty="0" smtClean="0">
                <a:solidFill>
                  <a:prstClr val="black"/>
                </a:solidFill>
              </a:rPr>
              <a:t>Plate 15: Former </a:t>
            </a:r>
            <a:r>
              <a:rPr lang="en-US" b="1" dirty="0" err="1" smtClean="0">
                <a:solidFill>
                  <a:prstClr val="black"/>
                </a:solidFill>
              </a:rPr>
              <a:t>Itak</a:t>
            </a:r>
            <a:r>
              <a:rPr lang="en-US" b="1" dirty="0" smtClean="0">
                <a:solidFill>
                  <a:prstClr val="black"/>
                </a:solidFill>
              </a:rPr>
              <a:t> </a:t>
            </a:r>
            <a:r>
              <a:rPr lang="en-US" b="1" dirty="0" err="1" smtClean="0">
                <a:solidFill>
                  <a:prstClr val="black"/>
                </a:solidFill>
              </a:rPr>
              <a:t>Abasi</a:t>
            </a:r>
            <a:r>
              <a:rPr lang="en-US" b="1" dirty="0" smtClean="0">
                <a:solidFill>
                  <a:prstClr val="black"/>
                </a:solidFill>
              </a:rPr>
              <a:t> Health Centre damaged by storm surge in 2011</a:t>
            </a:r>
            <a:endParaRPr lang="en-US" b="1" dirty="0">
              <a:solidFill>
                <a:prstClr val="black"/>
              </a:solidFill>
            </a:endParaRPr>
          </a:p>
        </p:txBody>
      </p:sp>
      <p:sp>
        <p:nvSpPr>
          <p:cNvPr id="11" name="TextBox 10"/>
          <p:cNvSpPr txBox="1"/>
          <p:nvPr/>
        </p:nvSpPr>
        <p:spPr>
          <a:xfrm>
            <a:off x="381000" y="6464349"/>
            <a:ext cx="3810000" cy="369332"/>
          </a:xfrm>
          <a:prstGeom prst="rect">
            <a:avLst/>
          </a:prstGeom>
          <a:noFill/>
        </p:spPr>
        <p:txBody>
          <a:bodyPr wrap="square" rtlCol="0">
            <a:spAutoFit/>
          </a:bodyPr>
          <a:lstStyle/>
          <a:p>
            <a:r>
              <a:rPr lang="en-US" b="1" dirty="0" smtClean="0">
                <a:solidFill>
                  <a:prstClr val="black"/>
                </a:solidFill>
              </a:rPr>
              <a:t>Plate 16: </a:t>
            </a:r>
            <a:r>
              <a:rPr lang="en-US" b="1" dirty="0" err="1" smtClean="0">
                <a:solidFill>
                  <a:prstClr val="black"/>
                </a:solidFill>
              </a:rPr>
              <a:t>Ibeno</a:t>
            </a:r>
            <a:r>
              <a:rPr lang="en-US" b="1" dirty="0" smtClean="0">
                <a:solidFill>
                  <a:prstClr val="black"/>
                </a:solidFill>
              </a:rPr>
              <a:t> beach resort</a:t>
            </a:r>
            <a:endParaRPr lang="en-US" b="1" dirty="0">
              <a:solidFill>
                <a:prstClr val="black"/>
              </a:solidFill>
            </a:endParaRPr>
          </a:p>
        </p:txBody>
      </p:sp>
      <p:sp>
        <p:nvSpPr>
          <p:cNvPr id="13" name="TextBox 12"/>
          <p:cNvSpPr txBox="1"/>
          <p:nvPr/>
        </p:nvSpPr>
        <p:spPr>
          <a:xfrm>
            <a:off x="4572000" y="6389131"/>
            <a:ext cx="4953000" cy="369332"/>
          </a:xfrm>
          <a:prstGeom prst="rect">
            <a:avLst/>
          </a:prstGeom>
          <a:noFill/>
        </p:spPr>
        <p:txBody>
          <a:bodyPr wrap="square" rtlCol="0">
            <a:spAutoFit/>
          </a:bodyPr>
          <a:lstStyle/>
          <a:p>
            <a:r>
              <a:rPr lang="en-US" b="1" dirty="0" smtClean="0">
                <a:solidFill>
                  <a:prstClr val="black"/>
                </a:solidFill>
              </a:rPr>
              <a:t>Plate17: sediment accretion at </a:t>
            </a:r>
            <a:r>
              <a:rPr lang="en-US" b="1" dirty="0" err="1" smtClean="0">
                <a:solidFill>
                  <a:prstClr val="black"/>
                </a:solidFill>
              </a:rPr>
              <a:t>downdrift</a:t>
            </a:r>
            <a:r>
              <a:rPr lang="en-US" b="1" dirty="0" smtClean="0">
                <a:solidFill>
                  <a:prstClr val="black"/>
                </a:solidFill>
              </a:rPr>
              <a:t> beach</a:t>
            </a:r>
            <a:endParaRPr lang="en-US" b="1" dirty="0">
              <a:solidFill>
                <a:prstClr val="black"/>
              </a:solidFill>
            </a:endParaRPr>
          </a:p>
        </p:txBody>
      </p:sp>
      <p:pic>
        <p:nvPicPr>
          <p:cNvPr id="14" name="Picture 13" descr="C:\Users\Akuaibit\Desktop\jnternal akuaibitr\ibeno\DSC0087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819584"/>
            <a:ext cx="4333741" cy="2455581"/>
          </a:xfrm>
          <a:prstGeom prst="rect">
            <a:avLst/>
          </a:prstGeom>
          <a:noFill/>
          <a:ln>
            <a:noFill/>
          </a:ln>
        </p:spPr>
      </p:pic>
      <p:pic>
        <p:nvPicPr>
          <p:cNvPr id="15" name="Picture 14" descr="C:\Users\Akuaibit\Desktop\jnternal akuaibitr\ibeno\DSC00878.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2628" y="867580"/>
            <a:ext cx="4160179" cy="2448715"/>
          </a:xfrm>
          <a:prstGeom prst="rect">
            <a:avLst/>
          </a:prstGeom>
          <a:noFill/>
          <a:ln>
            <a:noFill/>
          </a:ln>
        </p:spPr>
      </p:pic>
      <p:pic>
        <p:nvPicPr>
          <p:cNvPr id="16" name="Picture 15" descr="C:\Users\Akuaibit\Desktop\jnternal akuaibitr\ibeno\DSC00877.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81899" y="2416645"/>
            <a:ext cx="1104901" cy="877136"/>
          </a:xfrm>
          <a:prstGeom prst="rect">
            <a:avLst/>
          </a:prstGeom>
          <a:noFill/>
          <a:ln>
            <a:noFill/>
          </a:ln>
        </p:spPr>
      </p:pic>
      <p:pic>
        <p:nvPicPr>
          <p:cNvPr id="12" name="Picture 5"/>
          <p:cNvPicPr>
            <a:picLocks noChangeAspect="1"/>
          </p:cNvPicPr>
          <p:nvPr/>
        </p:nvPicPr>
        <p:blipFill>
          <a:blip r:embed="rId8" cstate="print"/>
          <a:srcRect l="19199" t="7307" r="21132"/>
          <a:stretch>
            <a:fillRect/>
          </a:stretch>
        </p:blipFill>
        <p:spPr bwMode="auto">
          <a:xfrm>
            <a:off x="8229600" y="152400"/>
            <a:ext cx="685800" cy="658297"/>
          </a:xfrm>
          <a:prstGeom prst="rect">
            <a:avLst/>
          </a:prstGeom>
          <a:noFill/>
          <a:ln w="9525">
            <a:noFill/>
            <a:miter lim="800000"/>
            <a:headEnd/>
            <a:tailEnd/>
          </a:ln>
        </p:spPr>
      </p:pic>
    </p:spTree>
    <p:extLst>
      <p:ext uri="{BB962C8B-B14F-4D97-AF65-F5344CB8AC3E}">
        <p14:creationId xmlns:p14="http://schemas.microsoft.com/office/powerpoint/2010/main" val="729047529"/>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38200"/>
          </a:xfrm>
          <a:ln>
            <a:solidFill>
              <a:srgbClr val="FFFF00"/>
            </a:solidFill>
          </a:ln>
        </p:spPr>
        <p:txBody>
          <a:bodyPr/>
          <a:lstStyle/>
          <a:p>
            <a:pPr algn="ctr"/>
            <a:r>
              <a:rPr lang="en-US" dirty="0" smtClean="0">
                <a:solidFill>
                  <a:schemeClr val="bg1"/>
                </a:solidFill>
              </a:rPr>
              <a:t>SUMMARY </a:t>
            </a:r>
            <a:endParaRPr lang="en-US" dirty="0">
              <a:solidFill>
                <a:schemeClr val="bg1"/>
              </a:solidFill>
            </a:endParaRPr>
          </a:p>
        </p:txBody>
      </p:sp>
      <p:sp>
        <p:nvSpPr>
          <p:cNvPr id="3" name="Content Placeholder 2"/>
          <p:cNvSpPr>
            <a:spLocks noGrp="1"/>
          </p:cNvSpPr>
          <p:nvPr>
            <p:ph idx="1"/>
          </p:nvPr>
        </p:nvSpPr>
        <p:spPr>
          <a:xfrm>
            <a:off x="457200" y="1143000"/>
            <a:ext cx="8305800" cy="4983163"/>
          </a:xfrm>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marL="0" indent="0">
              <a:buNone/>
            </a:pPr>
            <a:r>
              <a:rPr lang="en-US" dirty="0" smtClean="0"/>
              <a:t>This presentation has :</a:t>
            </a:r>
          </a:p>
          <a:p>
            <a:pPr marL="0" indent="0">
              <a:buNone/>
            </a:pPr>
            <a:endParaRPr lang="en-US" dirty="0" smtClean="0"/>
          </a:p>
          <a:p>
            <a:pPr algn="just"/>
            <a:r>
              <a:rPr lang="en-US" dirty="0" smtClean="0"/>
              <a:t>Noted shoreline retreat and coastal submergence around Qua-</a:t>
            </a:r>
            <a:r>
              <a:rPr lang="en-US" dirty="0" err="1" smtClean="0"/>
              <a:t>Iboe</a:t>
            </a:r>
            <a:r>
              <a:rPr lang="en-US" dirty="0" smtClean="0"/>
              <a:t> Estuary as impact of sea-level rise and climate change in Nigeria.</a:t>
            </a:r>
          </a:p>
          <a:p>
            <a:pPr algn="just"/>
            <a:r>
              <a:rPr lang="en-US" dirty="0" smtClean="0"/>
              <a:t>Considered integrated coastal zone management approach as essential in managing the shoreline retreat through intervention projects by both public and private sectors.</a:t>
            </a:r>
          </a:p>
          <a:p>
            <a:pPr algn="just"/>
            <a:r>
              <a:rPr lang="en-US" dirty="0" smtClean="0"/>
              <a:t>Considered regular beach nourishment as a proactive measure to prevent shoreline retreat</a:t>
            </a:r>
          </a:p>
          <a:p>
            <a:pPr marL="0" indent="0" algn="just">
              <a:buNone/>
            </a:pPr>
            <a:r>
              <a:rPr lang="en-US" dirty="0"/>
              <a:t> </a:t>
            </a:r>
            <a:endParaRPr lang="en-US" dirty="0" smtClean="0"/>
          </a:p>
        </p:txBody>
      </p:sp>
      <p:pic>
        <p:nvPicPr>
          <p:cNvPr id="4" name="Picture 5"/>
          <p:cNvPicPr>
            <a:picLocks noChangeAspect="1"/>
          </p:cNvPicPr>
          <p:nvPr/>
        </p:nvPicPr>
        <p:blipFill>
          <a:blip r:embed="rId2" cstate="print"/>
          <a:srcRect l="19199" t="7307" r="21132"/>
          <a:stretch>
            <a:fillRect/>
          </a:stretch>
        </p:blipFill>
        <p:spPr bwMode="auto">
          <a:xfrm>
            <a:off x="8229600" y="6123503"/>
            <a:ext cx="685800" cy="658297"/>
          </a:xfrm>
          <a:prstGeom prst="rect">
            <a:avLst/>
          </a:prstGeom>
          <a:noFill/>
          <a:ln w="9525">
            <a:noFill/>
            <a:miter lim="800000"/>
            <a:headEnd/>
            <a:tailEnd/>
          </a:ln>
        </p:spPr>
      </p:pic>
    </p:spTree>
    <p:extLst>
      <p:ext uri="{BB962C8B-B14F-4D97-AF65-F5344CB8AC3E}">
        <p14:creationId xmlns:p14="http://schemas.microsoft.com/office/powerpoint/2010/main" val="1823844885"/>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pPr algn="ctr"/>
            <a:r>
              <a:rPr lang="en-US" dirty="0" smtClean="0"/>
              <a:t>CONCLUSION</a:t>
            </a:r>
            <a:endParaRPr lang="en-US" dirty="0"/>
          </a:p>
        </p:txBody>
      </p:sp>
      <p:sp>
        <p:nvSpPr>
          <p:cNvPr id="3" name="Content Placeholder 2"/>
          <p:cNvSpPr>
            <a:spLocks noGrp="1"/>
          </p:cNvSpPr>
          <p:nvPr>
            <p:ph idx="1"/>
          </p:nvPr>
        </p:nvSpPr>
        <p:spPr>
          <a:solidFill>
            <a:srgbClr val="0000CC"/>
          </a:solidFill>
        </p:spPr>
        <p:style>
          <a:lnRef idx="0">
            <a:schemeClr val="accent4"/>
          </a:lnRef>
          <a:fillRef idx="3">
            <a:schemeClr val="accent4"/>
          </a:fillRef>
          <a:effectRef idx="3">
            <a:schemeClr val="accent4"/>
          </a:effectRef>
          <a:fontRef idx="minor">
            <a:schemeClr val="lt1"/>
          </a:fontRef>
        </p:style>
        <p:txBody>
          <a:bodyPr>
            <a:normAutofit fontScale="25000" lnSpcReduction="20000"/>
          </a:bodyPr>
          <a:lstStyle/>
          <a:p>
            <a:pPr marL="0" indent="0" algn="just">
              <a:buNone/>
            </a:pPr>
            <a:r>
              <a:rPr lang="en-US" sz="7200" dirty="0" smtClean="0"/>
              <a:t> </a:t>
            </a:r>
          </a:p>
          <a:p>
            <a:pPr algn="just"/>
            <a:endParaRPr lang="en-US" sz="7200" dirty="0"/>
          </a:p>
          <a:p>
            <a:pPr algn="just"/>
            <a:r>
              <a:rPr lang="en-US" sz="11200" b="1" i="1" dirty="0" smtClean="0"/>
              <a:t>In </a:t>
            </a:r>
            <a:r>
              <a:rPr lang="en-US" sz="11200" b="1" i="1" dirty="0"/>
              <a:t>conclusion,</a:t>
            </a:r>
            <a:r>
              <a:rPr lang="en-US" sz="11200" b="1" i="1" dirty="0">
                <a:solidFill>
                  <a:srgbClr val="7030A0"/>
                </a:solidFill>
              </a:rPr>
              <a:t> </a:t>
            </a:r>
            <a:r>
              <a:rPr lang="en-GB" sz="11200" i="1" dirty="0"/>
              <a:t>t</a:t>
            </a:r>
            <a:r>
              <a:rPr lang="en-GB" sz="11200" i="1" dirty="0" smtClean="0"/>
              <a:t>he coastal submergence and shoreline retreat </a:t>
            </a:r>
            <a:r>
              <a:rPr lang="en-GB" sz="11200" i="1" dirty="0"/>
              <a:t>along the south east coast of Nigeria which is attributed to sea-level rise related storm surge can be considered as a signature of climate change in Nigeria. Therefore, more attentions should be given and concerted effort made by the government and   private sectors to reduce any anthropogenic activity  which accelerate climate change and sea-level rise</a:t>
            </a:r>
            <a:r>
              <a:rPr lang="en-GB" sz="11200" i="1" dirty="0" smtClean="0"/>
              <a:t>.</a:t>
            </a:r>
            <a:endParaRPr lang="en-GB" sz="11200" i="1" dirty="0"/>
          </a:p>
          <a:p>
            <a:pPr marL="0" indent="0" algn="just">
              <a:buNone/>
            </a:pPr>
            <a:r>
              <a:rPr lang="en-US" sz="11200" b="1" i="1" dirty="0"/>
              <a:t> </a:t>
            </a:r>
            <a:endParaRPr lang="en-GB" sz="11200" i="1" dirty="0"/>
          </a:p>
          <a:p>
            <a:pPr algn="just"/>
            <a:endParaRPr lang="en-US" sz="9800" b="1" i="1" dirty="0">
              <a:solidFill>
                <a:srgbClr val="7030A0"/>
              </a:solidFill>
            </a:endParaRPr>
          </a:p>
          <a:p>
            <a:pPr algn="just"/>
            <a:endParaRPr lang="en-US" sz="4300" i="1" dirty="0"/>
          </a:p>
        </p:txBody>
      </p:sp>
      <p:pic>
        <p:nvPicPr>
          <p:cNvPr id="4" name="Picture 5"/>
          <p:cNvPicPr>
            <a:picLocks noChangeAspect="1"/>
          </p:cNvPicPr>
          <p:nvPr/>
        </p:nvPicPr>
        <p:blipFill>
          <a:blip r:embed="rId2" cstate="print"/>
          <a:srcRect l="19199" t="7307" r="21132"/>
          <a:stretch>
            <a:fillRect/>
          </a:stretch>
        </p:blipFill>
        <p:spPr bwMode="auto">
          <a:xfrm>
            <a:off x="8458200" y="6199703"/>
            <a:ext cx="685800" cy="658297"/>
          </a:xfrm>
          <a:prstGeom prst="rect">
            <a:avLst/>
          </a:prstGeom>
          <a:noFill/>
          <a:ln w="9525">
            <a:noFill/>
            <a:miter lim="800000"/>
            <a:headEnd/>
            <a:tailEnd/>
          </a:ln>
        </p:spPr>
      </p:pic>
    </p:spTree>
    <p:extLst>
      <p:ext uri="{BB962C8B-B14F-4D97-AF65-F5344CB8AC3E}">
        <p14:creationId xmlns:p14="http://schemas.microsoft.com/office/powerpoint/2010/main" val="2352085357"/>
      </p:ext>
    </p:extLst>
  </p:cSld>
  <p:clrMapOvr>
    <a:masterClrMapping/>
  </p:clrMapOvr>
  <p:transition>
    <p:cut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3">
                <a:lumMod val="20000"/>
                <a:lumOff val="80000"/>
              </a:schemeClr>
            </a:solidFill>
          </a:ln>
        </p:spPr>
        <p:txBody>
          <a:bodyPr>
            <a:normAutofit fontScale="90000"/>
          </a:bodyPr>
          <a:lstStyle/>
          <a:p>
            <a:r>
              <a:rPr lang="en-US" dirty="0" smtClean="0">
                <a:solidFill>
                  <a:schemeClr val="bg1"/>
                </a:solidFill>
              </a:rPr>
              <a:t>CONTRIBUTION </a:t>
            </a:r>
            <a:r>
              <a:rPr lang="en-US" dirty="0" smtClean="0">
                <a:solidFill>
                  <a:schemeClr val="bg1"/>
                </a:solidFill>
              </a:rPr>
              <a:t>TO KNOWLEDGE</a:t>
            </a:r>
            <a:endParaRPr lang="en-US" dirty="0">
              <a:solidFill>
                <a:schemeClr val="bg1"/>
              </a:solidFill>
            </a:endParaRPr>
          </a:p>
        </p:txBody>
      </p:sp>
      <p:sp>
        <p:nvSpPr>
          <p:cNvPr id="3" name="Content Placeholder 2"/>
          <p:cNvSpPr>
            <a:spLocks noGrp="1"/>
          </p:cNvSpPr>
          <p:nvPr>
            <p:ph idx="1"/>
          </p:nvPr>
        </p:nvSpPr>
        <p:spPr>
          <a:solidFill>
            <a:schemeClr val="bg1"/>
          </a:solidFill>
        </p:spPr>
        <p:txBody>
          <a:bodyPr>
            <a:normAutofit/>
          </a:bodyPr>
          <a:lstStyle/>
          <a:p>
            <a:pPr marL="0" lvl="0" indent="0">
              <a:buNone/>
            </a:pPr>
            <a:endParaRPr lang="en-US" dirty="0"/>
          </a:p>
          <a:p>
            <a:pPr lvl="0"/>
            <a:r>
              <a:rPr lang="en-US" dirty="0"/>
              <a:t> </a:t>
            </a:r>
            <a:r>
              <a:rPr lang="en-US" dirty="0" smtClean="0"/>
              <a:t> </a:t>
            </a:r>
            <a:r>
              <a:rPr lang="en-US" dirty="0"/>
              <a:t>T</a:t>
            </a:r>
            <a:r>
              <a:rPr lang="en-US" dirty="0" smtClean="0"/>
              <a:t>he p</a:t>
            </a:r>
            <a:r>
              <a:rPr lang="en-US" dirty="0" smtClean="0"/>
              <a:t>roduction </a:t>
            </a:r>
            <a:r>
              <a:rPr lang="en-US" dirty="0"/>
              <a:t>of a recent shoreline map of the study area </a:t>
            </a:r>
            <a:r>
              <a:rPr lang="en-US" dirty="0" smtClean="0"/>
              <a:t>as </a:t>
            </a:r>
            <a:r>
              <a:rPr lang="en-US" dirty="0" smtClean="0"/>
              <a:t>a basis for assessment of sea-level rise along the </a:t>
            </a:r>
            <a:r>
              <a:rPr lang="en-US" dirty="0" smtClean="0"/>
              <a:t>strand coast of </a:t>
            </a:r>
            <a:r>
              <a:rPr lang="en-US" dirty="0" err="1" smtClean="0"/>
              <a:t>Akwa</a:t>
            </a:r>
            <a:r>
              <a:rPr lang="en-US" dirty="0" smtClean="0"/>
              <a:t> </a:t>
            </a:r>
            <a:r>
              <a:rPr lang="en-US" dirty="0" err="1" smtClean="0"/>
              <a:t>Ibom</a:t>
            </a:r>
            <a:r>
              <a:rPr lang="en-US" dirty="0" smtClean="0"/>
              <a:t>  State, South-eastern Nigeria.</a:t>
            </a:r>
            <a:r>
              <a:rPr lang="en-US" dirty="0" smtClean="0"/>
              <a:t>  </a:t>
            </a:r>
            <a:endParaRPr lang="en-US" dirty="0"/>
          </a:p>
          <a:p>
            <a:endParaRPr lang="en-US" dirty="0"/>
          </a:p>
        </p:txBody>
      </p:sp>
    </p:spTree>
    <p:extLst>
      <p:ext uri="{BB962C8B-B14F-4D97-AF65-F5344CB8AC3E}">
        <p14:creationId xmlns:p14="http://schemas.microsoft.com/office/powerpoint/2010/main" val="34163226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498080" cy="1143000"/>
          </a:xfrm>
        </p:spPr>
        <p:txBody>
          <a:bodyPr>
            <a:normAutofit fontScale="90000"/>
          </a:bodyPr>
          <a:lstStyle/>
          <a:p>
            <a:pPr algn="ctr"/>
            <a:r>
              <a:rPr lang="en-US" dirty="0" smtClean="0"/>
              <a:t>THANK YOU</a:t>
            </a:r>
            <a:br>
              <a:rPr lang="en-US" dirty="0" smtClean="0"/>
            </a:br>
            <a:r>
              <a:rPr lang="en-US" dirty="0" smtClean="0"/>
              <a:t> </a:t>
            </a:r>
            <a:br>
              <a:rPr lang="en-US" dirty="0" smtClean="0"/>
            </a:br>
            <a:r>
              <a:rPr lang="en-US" dirty="0" smtClean="0"/>
              <a:t>FOR </a:t>
            </a:r>
            <a:br>
              <a:rPr lang="en-US" dirty="0" smtClean="0"/>
            </a:br>
            <a:r>
              <a:rPr lang="en-US" dirty="0" smtClean="0"/>
              <a:t/>
            </a:r>
            <a:br>
              <a:rPr lang="en-US" dirty="0" smtClean="0"/>
            </a:br>
            <a:r>
              <a:rPr lang="en-US" dirty="0" smtClean="0"/>
              <a:t>LISTENING</a:t>
            </a:r>
            <a:endParaRPr lang="en-US" dirty="0"/>
          </a:p>
        </p:txBody>
      </p:sp>
      <p:pic>
        <p:nvPicPr>
          <p:cNvPr id="1027" name="Picture 3" descr="C:\Users\AWA\Downloads\nig flag 2.jpg"/>
          <p:cNvPicPr>
            <a:picLocks noChangeAspect="1" noChangeArrowheads="1"/>
          </p:cNvPicPr>
          <p:nvPr/>
        </p:nvPicPr>
        <p:blipFill>
          <a:blip r:embed="rId2" cstate="print"/>
          <a:srcRect/>
          <a:stretch>
            <a:fillRect/>
          </a:stretch>
        </p:blipFill>
        <p:spPr bwMode="auto">
          <a:xfrm>
            <a:off x="2916909" y="3581400"/>
            <a:ext cx="3179091" cy="2381250"/>
          </a:xfrm>
          <a:prstGeom prst="rect">
            <a:avLst/>
          </a:prstGeom>
          <a:noFill/>
        </p:spPr>
      </p:pic>
    </p:spTree>
  </p:cSld>
  <p:clrMapOvr>
    <a:masterClrMapping/>
  </p:clrMapOvr>
  <p:transition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down)">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Autofit/>
          </a:bodyPr>
          <a:lstStyle/>
          <a:p>
            <a:pPr algn="ctr"/>
            <a:r>
              <a:rPr lang="en-US" sz="6600" b="1" dirty="0" smtClean="0">
                <a:solidFill>
                  <a:srgbClr val="FFFF00"/>
                </a:solidFill>
              </a:rPr>
              <a:t>OUTLINE</a:t>
            </a:r>
            <a:endParaRPr lang="en-US" sz="6600" b="1" dirty="0">
              <a:solidFill>
                <a:srgbClr val="FFFF00"/>
              </a:solidFill>
            </a:endParaRPr>
          </a:p>
        </p:txBody>
      </p:sp>
      <p:sp>
        <p:nvSpPr>
          <p:cNvPr id="3" name="Content Placeholder 2"/>
          <p:cNvSpPr>
            <a:spLocks noGrp="1"/>
          </p:cNvSpPr>
          <p:nvPr>
            <p:ph idx="1"/>
          </p:nvPr>
        </p:nvSpPr>
        <p:spPr>
          <a:xfrm>
            <a:off x="685800" y="1295400"/>
            <a:ext cx="7520940" cy="5002368"/>
          </a:xfrm>
        </p:spPr>
        <p:style>
          <a:lnRef idx="3">
            <a:schemeClr val="lt1"/>
          </a:lnRef>
          <a:fillRef idx="1">
            <a:schemeClr val="accent1"/>
          </a:fillRef>
          <a:effectRef idx="1">
            <a:schemeClr val="accent1"/>
          </a:effectRef>
          <a:fontRef idx="minor">
            <a:schemeClr val="lt1"/>
          </a:fontRef>
        </p:style>
        <p:txBody>
          <a:bodyPr>
            <a:normAutofit/>
          </a:bodyPr>
          <a:lstStyle/>
          <a:p>
            <a:r>
              <a:rPr lang="en-US" sz="3600" dirty="0" smtClean="0">
                <a:solidFill>
                  <a:schemeClr val="bg1"/>
                </a:solidFill>
              </a:rPr>
              <a:t>INTRODUCTON </a:t>
            </a:r>
          </a:p>
          <a:p>
            <a:r>
              <a:rPr lang="en-US" sz="3600" dirty="0" smtClean="0">
                <a:solidFill>
                  <a:schemeClr val="bg1"/>
                </a:solidFill>
              </a:rPr>
              <a:t>STUDY AREA&amp;TECHNIQUES</a:t>
            </a:r>
          </a:p>
          <a:p>
            <a:r>
              <a:rPr lang="en-US" sz="3600" dirty="0" smtClean="0">
                <a:solidFill>
                  <a:schemeClr val="bg1"/>
                </a:solidFill>
              </a:rPr>
              <a:t>RESULTS/DISCUSSION</a:t>
            </a:r>
          </a:p>
          <a:p>
            <a:r>
              <a:rPr lang="en-US" sz="3600" dirty="0" smtClean="0">
                <a:solidFill>
                  <a:schemeClr val="bg1"/>
                </a:solidFill>
              </a:rPr>
              <a:t>SUMMARY</a:t>
            </a:r>
          </a:p>
          <a:p>
            <a:r>
              <a:rPr lang="en-US" sz="3600" dirty="0" smtClean="0">
                <a:solidFill>
                  <a:schemeClr val="bg1"/>
                </a:solidFill>
              </a:rPr>
              <a:t>CONCLUSION</a:t>
            </a:r>
          </a:p>
          <a:p>
            <a:pPr marL="0" indent="0">
              <a:buNone/>
            </a:pPr>
            <a:endParaRPr lang="en-US" sz="3600" dirty="0" smtClean="0">
              <a:solidFill>
                <a:schemeClr val="bg1"/>
              </a:solidFill>
            </a:endParaRPr>
          </a:p>
          <a:p>
            <a:pPr marL="0" indent="0">
              <a:buNone/>
            </a:pPr>
            <a:endParaRPr lang="en-US" sz="3600" dirty="0">
              <a:solidFill>
                <a:schemeClr val="bg1"/>
              </a:solidFill>
            </a:endParaRPr>
          </a:p>
        </p:txBody>
      </p:sp>
      <p:pic>
        <p:nvPicPr>
          <p:cNvPr id="4" name="Picture 5"/>
          <p:cNvPicPr>
            <a:picLocks noChangeAspect="1"/>
          </p:cNvPicPr>
          <p:nvPr/>
        </p:nvPicPr>
        <p:blipFill>
          <a:blip r:embed="rId2" cstate="print"/>
          <a:srcRect l="19199" t="7307" r="21132"/>
          <a:stretch>
            <a:fillRect/>
          </a:stretch>
        </p:blipFill>
        <p:spPr bwMode="auto">
          <a:xfrm>
            <a:off x="8229600" y="6123503"/>
            <a:ext cx="685800" cy="658297"/>
          </a:xfrm>
          <a:prstGeom prst="rect">
            <a:avLst/>
          </a:prstGeom>
          <a:noFill/>
          <a:ln w="9525">
            <a:noFill/>
            <a:miter lim="800000"/>
            <a:headEnd/>
            <a:tailEnd/>
          </a:ln>
        </p:spPr>
      </p:pic>
    </p:spTree>
    <p:extLst>
      <p:ext uri="{BB962C8B-B14F-4D97-AF65-F5344CB8AC3E}">
        <p14:creationId xmlns:p14="http://schemas.microsoft.com/office/powerpoint/2010/main" val="3771238013"/>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467600" cy="972312"/>
          </a:xfrm>
        </p:spPr>
        <p:style>
          <a:lnRef idx="0">
            <a:schemeClr val="accent2"/>
          </a:lnRef>
          <a:fillRef idx="3">
            <a:schemeClr val="accent2"/>
          </a:fillRef>
          <a:effectRef idx="3">
            <a:schemeClr val="accent2"/>
          </a:effectRef>
          <a:fontRef idx="minor">
            <a:schemeClr val="lt1"/>
          </a:fontRef>
        </p:style>
        <p:txBody>
          <a:bodyPr/>
          <a:lstStyle/>
          <a:p>
            <a:pPr algn="ctr"/>
            <a:r>
              <a:rPr lang="en-US" b="1" dirty="0" smtClean="0"/>
              <a:t>INTRODUCTION</a:t>
            </a:r>
            <a:endParaRPr lang="en-US" b="1" dirty="0"/>
          </a:p>
        </p:txBody>
      </p:sp>
      <p:sp>
        <p:nvSpPr>
          <p:cNvPr id="3" name="Content Placeholder 2"/>
          <p:cNvSpPr>
            <a:spLocks noGrp="1"/>
          </p:cNvSpPr>
          <p:nvPr>
            <p:ph idx="1"/>
          </p:nvPr>
        </p:nvSpPr>
        <p:spPr/>
        <p:txBody>
          <a:bodyPr>
            <a:normAutofit/>
          </a:bodyPr>
          <a:lstStyle/>
          <a:p>
            <a:pPr marL="0" indent="0" algn="just">
              <a:buNone/>
            </a:pPr>
            <a:r>
              <a:rPr lang="en-GB" dirty="0" smtClean="0"/>
              <a:t>Coastal </a:t>
            </a:r>
            <a:r>
              <a:rPr lang="en-GB" dirty="0"/>
              <a:t>submergence and shoreline </a:t>
            </a:r>
            <a:r>
              <a:rPr lang="en-GB" dirty="0" smtClean="0"/>
              <a:t>retreat are global problems which can be attributed to sea- level rise and climate change. </a:t>
            </a:r>
            <a:r>
              <a:rPr lang="en-GB" dirty="0"/>
              <a:t>T</a:t>
            </a:r>
            <a:r>
              <a:rPr lang="en-GB" dirty="0" smtClean="0"/>
              <a:t>hese  </a:t>
            </a:r>
            <a:r>
              <a:rPr lang="en-GB" dirty="0"/>
              <a:t>constitute a serious threat to shoreline management in the Niger Delta. </a:t>
            </a:r>
            <a:endParaRPr lang="en-GB" dirty="0" smtClean="0"/>
          </a:p>
          <a:p>
            <a:pPr marL="0" indent="0" algn="just">
              <a:buNone/>
            </a:pPr>
            <a:endParaRPr lang="en-US" dirty="0" smtClean="0"/>
          </a:p>
          <a:p>
            <a:pPr marL="0" indent="0" algn="just">
              <a:buNone/>
            </a:pPr>
            <a:r>
              <a:rPr lang="en-US" dirty="0"/>
              <a:t>This </a:t>
            </a:r>
            <a:r>
              <a:rPr lang="en-US" dirty="0" smtClean="0"/>
              <a:t>study is therefore </a:t>
            </a:r>
            <a:r>
              <a:rPr lang="en-US" dirty="0"/>
              <a:t>aimed at analyzing shoreline recession as a result of sea level rise  </a:t>
            </a:r>
            <a:r>
              <a:rPr lang="en-US" dirty="0" smtClean="0"/>
              <a:t>and also </a:t>
            </a:r>
            <a:r>
              <a:rPr lang="en-US" dirty="0"/>
              <a:t>examines the impact on the strand </a:t>
            </a:r>
            <a:r>
              <a:rPr lang="en-US" dirty="0" smtClean="0"/>
              <a:t>coast, south eastern Nigeria. </a:t>
            </a:r>
            <a:endParaRPr lang="en-GB" dirty="0"/>
          </a:p>
          <a:p>
            <a:endParaRPr lang="en-US" dirty="0" smtClean="0"/>
          </a:p>
          <a:p>
            <a:endParaRPr lang="en-US" dirty="0" smtClean="0"/>
          </a:p>
          <a:p>
            <a:endParaRPr lang="en-US" dirty="0" smtClean="0"/>
          </a:p>
          <a:p>
            <a:endParaRPr lang="en-US" dirty="0"/>
          </a:p>
        </p:txBody>
      </p:sp>
      <p:pic>
        <p:nvPicPr>
          <p:cNvPr id="4" name="Picture 5"/>
          <p:cNvPicPr>
            <a:picLocks noChangeAspect="1"/>
          </p:cNvPicPr>
          <p:nvPr/>
        </p:nvPicPr>
        <p:blipFill>
          <a:blip r:embed="rId2" cstate="print"/>
          <a:srcRect l="19199" t="7307" r="21132"/>
          <a:stretch>
            <a:fillRect/>
          </a:stretch>
        </p:blipFill>
        <p:spPr bwMode="auto">
          <a:xfrm>
            <a:off x="8229600" y="6123503"/>
            <a:ext cx="685800" cy="658297"/>
          </a:xfrm>
          <a:prstGeom prst="rect">
            <a:avLst/>
          </a:prstGeom>
          <a:noFill/>
          <a:ln w="9525">
            <a:noFill/>
            <a:miter lim="800000"/>
            <a:headEnd/>
            <a:tailEnd/>
          </a:ln>
        </p:spPr>
      </p:pic>
    </p:spTree>
    <p:extLst>
      <p:ext uri="{BB962C8B-B14F-4D97-AF65-F5344CB8AC3E}">
        <p14:creationId xmlns:p14="http://schemas.microsoft.com/office/powerpoint/2010/main" val="2582247497"/>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87" y="76200"/>
            <a:ext cx="8875713" cy="609600"/>
          </a:xfrm>
          <a:solidFill>
            <a:schemeClr val="accent2">
              <a:lumMod val="40000"/>
              <a:lumOff val="60000"/>
            </a:schemeClr>
          </a:solidFill>
        </p:spPr>
        <p:txBody>
          <a:bodyPr>
            <a:noAutofit/>
          </a:bodyPr>
          <a:lstStyle/>
          <a:p>
            <a:pPr algn="ctr"/>
            <a:r>
              <a:rPr lang="en-US" sz="3200" b="1" dirty="0" smtClean="0"/>
              <a:t>STUDY AREA &amp;TECHNIQUES</a:t>
            </a:r>
            <a:endParaRPr lang="en-US" sz="3200" b="1" dirty="0"/>
          </a:p>
        </p:txBody>
      </p:sp>
      <p:sp>
        <p:nvSpPr>
          <p:cNvPr id="9" name="Text Placeholder 8"/>
          <p:cNvSpPr>
            <a:spLocks noGrp="1"/>
          </p:cNvSpPr>
          <p:nvPr>
            <p:ph type="body" idx="2"/>
          </p:nvPr>
        </p:nvSpPr>
        <p:spPr>
          <a:xfrm>
            <a:off x="5334000" y="1295400"/>
            <a:ext cx="3586766" cy="4735245"/>
          </a:xfrm>
          <a:solidFill>
            <a:schemeClr val="accent1">
              <a:lumMod val="40000"/>
              <a:lumOff val="60000"/>
            </a:schemeClr>
          </a:solidFill>
        </p:spPr>
        <p:txBody>
          <a:bodyPr>
            <a:normAutofit fontScale="40000" lnSpcReduction="20000"/>
          </a:bodyPr>
          <a:lstStyle/>
          <a:p>
            <a:pPr marL="685800" lvl="0" indent="-685800">
              <a:buFont typeface="Wingdings" pitchFamily="2" charset="2"/>
              <a:buChar char="Ø"/>
            </a:pPr>
            <a:endParaRPr lang="en-US" sz="4900" b="1" dirty="0" smtClean="0"/>
          </a:p>
          <a:p>
            <a:pPr marL="685800" lvl="0" indent="-685800">
              <a:buFont typeface="Wingdings" pitchFamily="2" charset="2"/>
              <a:buChar char="Ø"/>
            </a:pPr>
            <a:r>
              <a:rPr lang="en-US" sz="6000" b="1" dirty="0" smtClean="0"/>
              <a:t>Period Sept.28- October 6, 2013 </a:t>
            </a:r>
          </a:p>
          <a:p>
            <a:pPr marL="685800" lvl="0" indent="-685800">
              <a:buFont typeface="Wingdings" pitchFamily="2" charset="2"/>
              <a:buChar char="Ø"/>
            </a:pPr>
            <a:endParaRPr lang="en-US" sz="6000" b="1" dirty="0" smtClean="0"/>
          </a:p>
          <a:p>
            <a:pPr marL="685800" lvl="0" indent="-685800">
              <a:buFont typeface="Wingdings" pitchFamily="2" charset="2"/>
              <a:buChar char="Ø"/>
            </a:pPr>
            <a:r>
              <a:rPr lang="en-US" sz="6000" b="1" dirty="0" smtClean="0"/>
              <a:t>Shoreline Mapping with GPS  and </a:t>
            </a:r>
            <a:r>
              <a:rPr lang="en-US" sz="6000" b="1" dirty="0"/>
              <a:t>camera</a:t>
            </a:r>
            <a:r>
              <a:rPr lang="en-US" sz="6000" b="1" dirty="0" smtClean="0"/>
              <a:t>.</a:t>
            </a:r>
          </a:p>
          <a:p>
            <a:pPr marL="685800" lvl="0" indent="-685800">
              <a:buFont typeface="Wingdings" pitchFamily="2" charset="2"/>
              <a:buChar char="Ø"/>
            </a:pPr>
            <a:endParaRPr lang="en-US" sz="6000" b="1" dirty="0" smtClean="0"/>
          </a:p>
          <a:p>
            <a:pPr marL="685800" lvl="0" indent="-685800">
              <a:buFont typeface="Wingdings" pitchFamily="2" charset="2"/>
              <a:buChar char="Ø"/>
            </a:pPr>
            <a:r>
              <a:rPr lang="en-US" sz="6000" b="1" dirty="0" smtClean="0"/>
              <a:t>Wave breaker parameters</a:t>
            </a:r>
            <a:endParaRPr lang="en-US" sz="6000" b="1" dirty="0"/>
          </a:p>
          <a:p>
            <a:pPr lvl="0"/>
            <a:endParaRPr lang="en-US" sz="6000" b="1" dirty="0"/>
          </a:p>
          <a:p>
            <a:pPr marL="685800" lvl="0" indent="-685800">
              <a:buFont typeface="Wingdings" pitchFamily="2" charset="2"/>
              <a:buChar char="Ø"/>
            </a:pPr>
            <a:r>
              <a:rPr lang="en-US" sz="6000" b="1" dirty="0"/>
              <a:t>Beach profile </a:t>
            </a:r>
            <a:r>
              <a:rPr lang="en-US" sz="6000" b="1" dirty="0" smtClean="0"/>
              <a:t>surveys</a:t>
            </a:r>
            <a:endParaRPr lang="en-US" sz="6000" b="1" dirty="0"/>
          </a:p>
          <a:p>
            <a:r>
              <a:rPr lang="en-US" sz="6000" b="1" dirty="0"/>
              <a:t> </a:t>
            </a:r>
          </a:p>
          <a:p>
            <a:endParaRPr lang="en-US" dirty="0">
              <a:solidFill>
                <a:srgbClr val="FFFF00"/>
              </a:solidFill>
            </a:endParaRPr>
          </a:p>
        </p:txBody>
      </p:sp>
      <p:sp>
        <p:nvSpPr>
          <p:cNvPr id="3" name="TextBox 2"/>
          <p:cNvSpPr txBox="1"/>
          <p:nvPr/>
        </p:nvSpPr>
        <p:spPr>
          <a:xfrm>
            <a:off x="52723" y="5482244"/>
            <a:ext cx="937877" cy="369332"/>
          </a:xfrm>
          <a:prstGeom prst="rect">
            <a:avLst/>
          </a:prstGeom>
          <a:noFill/>
        </p:spPr>
        <p:txBody>
          <a:bodyPr wrap="square" rtlCol="0">
            <a:spAutoFit/>
          </a:bodyPr>
          <a:lstStyle/>
          <a:p>
            <a:r>
              <a:rPr lang="en-US" dirty="0" smtClean="0"/>
              <a:t> </a:t>
            </a:r>
            <a:r>
              <a:rPr lang="en-US" dirty="0" smtClean="0">
                <a:solidFill>
                  <a:schemeClr val="bg1"/>
                </a:solidFill>
              </a:rPr>
              <a:t>    </a:t>
            </a:r>
            <a:endParaRPr lang="en-US" dirty="0">
              <a:solidFill>
                <a:schemeClr val="bg1"/>
              </a:solidFill>
            </a:endParaRPr>
          </a:p>
        </p:txBody>
      </p:sp>
      <p:pic>
        <p:nvPicPr>
          <p:cNvPr id="1026" name="Picture 2" descr="C:\Users\AWA\Documents\My Scans\2014-01-10 pic 2\SAVIOUR.png"/>
          <p:cNvPicPr>
            <a:picLocks noChangeAspect="1" noChangeArrowheads="1"/>
          </p:cNvPicPr>
          <p:nvPr/>
        </p:nvPicPr>
        <p:blipFill>
          <a:blip r:embed="rId2" cstate="print"/>
          <a:srcRect/>
          <a:stretch>
            <a:fillRect/>
          </a:stretch>
        </p:blipFill>
        <p:spPr bwMode="auto">
          <a:xfrm>
            <a:off x="78378" y="711926"/>
            <a:ext cx="5232901" cy="6086475"/>
          </a:xfrm>
          <a:prstGeom prst="rect">
            <a:avLst/>
          </a:prstGeom>
          <a:noFill/>
        </p:spPr>
      </p:pic>
      <p:pic>
        <p:nvPicPr>
          <p:cNvPr id="10" name="Picture 5"/>
          <p:cNvPicPr>
            <a:picLocks noChangeAspect="1"/>
          </p:cNvPicPr>
          <p:nvPr/>
        </p:nvPicPr>
        <p:blipFill>
          <a:blip r:embed="rId3" cstate="print"/>
          <a:srcRect l="19199" t="7307" r="21132"/>
          <a:stretch>
            <a:fillRect/>
          </a:stretch>
        </p:blipFill>
        <p:spPr bwMode="auto">
          <a:xfrm>
            <a:off x="8229600" y="6123503"/>
            <a:ext cx="685800" cy="658297"/>
          </a:xfrm>
          <a:prstGeom prst="rect">
            <a:avLst/>
          </a:prstGeom>
          <a:noFill/>
          <a:ln w="9525">
            <a:noFill/>
            <a:miter lim="800000"/>
            <a:headEnd/>
            <a:tailEnd/>
          </a:ln>
        </p:spPr>
      </p:pic>
    </p:spTree>
    <p:extLst>
      <p:ext uri="{BB962C8B-B14F-4D97-AF65-F5344CB8AC3E}">
        <p14:creationId xmlns:p14="http://schemas.microsoft.com/office/powerpoint/2010/main" val="4289831526"/>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609600" y="344269"/>
            <a:ext cx="7772400" cy="400110"/>
          </a:xfrm>
          <a:prstGeom prst="rect">
            <a:avLst/>
          </a:prstGeom>
          <a:solidFill>
            <a:schemeClr val="accent3">
              <a:lumMod val="20000"/>
              <a:lumOff val="80000"/>
            </a:schemeClr>
          </a:solidFill>
        </p:spPr>
        <p:txBody>
          <a:bodyPr wrap="square">
            <a:spAutoFit/>
          </a:bodyPr>
          <a:lstStyle/>
          <a:p>
            <a:r>
              <a:rPr lang="en-GB" sz="2000" dirty="0" smtClean="0">
                <a:solidFill>
                  <a:prstClr val="black"/>
                </a:solidFill>
              </a:rPr>
              <a:t>The 2002 And 2013 Editions Of The Shoreline Maps Of The Study Area</a:t>
            </a:r>
            <a:endParaRPr lang="en-GB" dirty="0">
              <a:solidFill>
                <a:prstClr val="black"/>
              </a:solidFill>
            </a:endParaRPr>
          </a:p>
        </p:txBody>
      </p:sp>
      <p:pic>
        <p:nvPicPr>
          <p:cNvPr id="2050" name="Picture 2" descr="C:\Users\AWA\Documents\My Scans\2014-05-27 CES NLEKWA DOREEN\New Picture (1).png"/>
          <p:cNvPicPr>
            <a:picLocks noChangeAspect="1" noChangeArrowheads="1"/>
          </p:cNvPicPr>
          <p:nvPr/>
        </p:nvPicPr>
        <p:blipFill>
          <a:blip r:embed="rId4" cstate="print"/>
          <a:srcRect/>
          <a:stretch>
            <a:fillRect/>
          </a:stretch>
        </p:blipFill>
        <p:spPr bwMode="auto">
          <a:xfrm>
            <a:off x="228600" y="838200"/>
            <a:ext cx="4343400" cy="5633970"/>
          </a:xfrm>
          <a:prstGeom prst="rect">
            <a:avLst/>
          </a:prstGeom>
          <a:noFill/>
        </p:spPr>
      </p:pic>
      <p:pic>
        <p:nvPicPr>
          <p:cNvPr id="2051" name="Picture 3" descr="C:\Users\AWA\Documents\My Scans\2014-05-27 CES NLEKWA DOREEN\New Picture.png"/>
          <p:cNvPicPr>
            <a:picLocks noChangeAspect="1" noChangeArrowheads="1"/>
          </p:cNvPicPr>
          <p:nvPr/>
        </p:nvPicPr>
        <p:blipFill>
          <a:blip r:embed="rId5" cstate="print"/>
          <a:srcRect/>
          <a:stretch>
            <a:fillRect/>
          </a:stretch>
        </p:blipFill>
        <p:spPr bwMode="auto">
          <a:xfrm>
            <a:off x="4648200" y="762000"/>
            <a:ext cx="4343400" cy="5632841"/>
          </a:xfrm>
          <a:prstGeom prst="rect">
            <a:avLst/>
          </a:prstGeom>
          <a:noFill/>
        </p:spPr>
      </p:pic>
      <p:pic>
        <p:nvPicPr>
          <p:cNvPr id="8" name="Picture 5"/>
          <p:cNvPicPr>
            <a:picLocks noChangeAspect="1"/>
          </p:cNvPicPr>
          <p:nvPr/>
        </p:nvPicPr>
        <p:blipFill>
          <a:blip r:embed="rId6" cstate="print"/>
          <a:srcRect l="19199" t="7307" r="21132"/>
          <a:stretch>
            <a:fillRect/>
          </a:stretch>
        </p:blipFill>
        <p:spPr bwMode="auto">
          <a:xfrm>
            <a:off x="8382000" y="6248400"/>
            <a:ext cx="685800" cy="658297"/>
          </a:xfrm>
          <a:prstGeom prst="rect">
            <a:avLst/>
          </a:prstGeom>
          <a:noFill/>
          <a:ln w="9525">
            <a:noFill/>
            <a:miter lim="800000"/>
            <a:headEnd/>
            <a:tailEnd/>
          </a:ln>
        </p:spPr>
      </p:pic>
    </p:spTree>
    <p:extLst>
      <p:ext uri="{BB962C8B-B14F-4D97-AF65-F5344CB8AC3E}">
        <p14:creationId xmlns:p14="http://schemas.microsoft.com/office/powerpoint/2010/main" val="3995293063"/>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dirty="0" smtClean="0"/>
              <a:t>STUDY AREA</a:t>
            </a:r>
            <a:endParaRPr lang="en-GB" dirty="0"/>
          </a:p>
        </p:txBody>
      </p:sp>
      <p:pic>
        <p:nvPicPr>
          <p:cNvPr id="2050" name="Picture 2" descr="C:\Users\Akuaibit\Desktop\jnternal akuaibitr\ibeno\DSC00939.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143000"/>
            <a:ext cx="8610600" cy="4953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6304002"/>
            <a:ext cx="5004319" cy="369332"/>
          </a:xfrm>
          <a:prstGeom prst="rect">
            <a:avLst/>
          </a:prstGeom>
          <a:noFill/>
        </p:spPr>
        <p:txBody>
          <a:bodyPr wrap="none" rtlCol="0">
            <a:spAutoFit/>
          </a:bodyPr>
          <a:lstStyle/>
          <a:p>
            <a:r>
              <a:rPr lang="en-GB" b="1" dirty="0">
                <a:solidFill>
                  <a:prstClr val="black"/>
                </a:solidFill>
              </a:rPr>
              <a:t>Plate </a:t>
            </a:r>
            <a:r>
              <a:rPr lang="en-GB" b="1" dirty="0" smtClean="0">
                <a:solidFill>
                  <a:prstClr val="black"/>
                </a:solidFill>
              </a:rPr>
              <a:t>1: 	Aerial </a:t>
            </a:r>
            <a:r>
              <a:rPr lang="en-GB" b="1" dirty="0">
                <a:solidFill>
                  <a:prstClr val="black"/>
                </a:solidFill>
              </a:rPr>
              <a:t>photo of Qua-</a:t>
            </a:r>
            <a:r>
              <a:rPr lang="en-GB" b="1" dirty="0" err="1">
                <a:solidFill>
                  <a:prstClr val="black"/>
                </a:solidFill>
              </a:rPr>
              <a:t>Iboe</a:t>
            </a:r>
            <a:r>
              <a:rPr lang="en-GB" b="1" dirty="0">
                <a:solidFill>
                  <a:prstClr val="black"/>
                </a:solidFill>
              </a:rPr>
              <a:t> Estuary in 2002</a:t>
            </a:r>
          </a:p>
        </p:txBody>
      </p:sp>
      <p:pic>
        <p:nvPicPr>
          <p:cNvPr id="5" name="Picture 5"/>
          <p:cNvPicPr>
            <a:picLocks noChangeAspect="1"/>
          </p:cNvPicPr>
          <p:nvPr/>
        </p:nvPicPr>
        <p:blipFill>
          <a:blip r:embed="rId4" cstate="print"/>
          <a:srcRect l="19199" t="7307" r="21132"/>
          <a:stretch>
            <a:fillRect/>
          </a:stretch>
        </p:blipFill>
        <p:spPr bwMode="auto">
          <a:xfrm>
            <a:off x="8229600" y="6123503"/>
            <a:ext cx="685800" cy="658297"/>
          </a:xfrm>
          <a:prstGeom prst="rect">
            <a:avLst/>
          </a:prstGeom>
          <a:noFill/>
          <a:ln w="9525">
            <a:noFill/>
            <a:miter lim="800000"/>
            <a:headEnd/>
            <a:tailEnd/>
          </a:ln>
        </p:spPr>
      </p:pic>
    </p:spTree>
    <p:extLst>
      <p:ext uri="{BB962C8B-B14F-4D97-AF65-F5344CB8AC3E}">
        <p14:creationId xmlns:p14="http://schemas.microsoft.com/office/powerpoint/2010/main" val="184549129"/>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032250" y="273050"/>
            <a:ext cx="5111750" cy="5853113"/>
          </a:xfrm>
        </p:spPr>
        <p:txBody>
          <a:bodyPr/>
          <a:lstStyle/>
          <a:p>
            <a:pPr algn="just">
              <a:lnSpc>
                <a:spcPct val="200000"/>
              </a:lnSpc>
              <a:spcAft>
                <a:spcPts val="0"/>
              </a:spcAft>
            </a:pPr>
            <a:endParaRPr lang="en-GB" dirty="0">
              <a:latin typeface="Times New Roman"/>
              <a:ea typeface="Calibri"/>
              <a:cs typeface="Times New Roman"/>
            </a:endParaRPr>
          </a:p>
          <a:p>
            <a:endParaRPr lang="en-GB" dirty="0" smtClean="0"/>
          </a:p>
          <a:p>
            <a:endParaRPr lang="en-GB" dirty="0"/>
          </a:p>
        </p:txBody>
      </p:sp>
      <p:sp>
        <p:nvSpPr>
          <p:cNvPr id="4" name="Text Placeholder 3"/>
          <p:cNvSpPr>
            <a:spLocks noGrp="1"/>
          </p:cNvSpPr>
          <p:nvPr>
            <p:ph type="body" sz="half" idx="4294967295"/>
          </p:nvPr>
        </p:nvSpPr>
        <p:spPr>
          <a:xfrm>
            <a:off x="0" y="1435100"/>
            <a:ext cx="3008313" cy="4691063"/>
          </a:xfrm>
        </p:spPr>
        <p:txBody>
          <a:bodyPr/>
          <a:lstStyle/>
          <a:p>
            <a:endParaRPr lang="en-GB" dirty="0"/>
          </a:p>
          <a:p>
            <a:endParaRPr lang="en-GB"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pic>
        <p:nvPicPr>
          <p:cNvPr id="1025" name="Picture 9" descr="Description: C:\Users\Kemfonabasi\Desktop\ibeno\DSC009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 y="685800"/>
            <a:ext cx="7543800"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3009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sp>
        <p:nvSpPr>
          <p:cNvPr id="2" name="Rectangle 1"/>
          <p:cNvSpPr/>
          <p:nvPr/>
        </p:nvSpPr>
        <p:spPr>
          <a:xfrm>
            <a:off x="685800" y="5867400"/>
            <a:ext cx="7924800" cy="369332"/>
          </a:xfrm>
          <a:prstGeom prst="rect">
            <a:avLst/>
          </a:prstGeom>
        </p:spPr>
        <p:txBody>
          <a:bodyPr wrap="square">
            <a:spAutoFit/>
          </a:bodyPr>
          <a:lstStyle/>
          <a:p>
            <a:r>
              <a:rPr lang="en-GB" b="1" dirty="0">
                <a:solidFill>
                  <a:prstClr val="black"/>
                </a:solidFill>
              </a:rPr>
              <a:t>Plate 2: Aerial photo of Qua-</a:t>
            </a:r>
            <a:r>
              <a:rPr lang="en-GB" b="1" dirty="0" err="1">
                <a:solidFill>
                  <a:prstClr val="black"/>
                </a:solidFill>
              </a:rPr>
              <a:t>Iboe</a:t>
            </a:r>
            <a:r>
              <a:rPr lang="en-GB" b="1" dirty="0">
                <a:solidFill>
                  <a:prstClr val="black"/>
                </a:solidFill>
              </a:rPr>
              <a:t> estuary </a:t>
            </a:r>
            <a:r>
              <a:rPr lang="en-GB" b="1" dirty="0" smtClean="0">
                <a:solidFill>
                  <a:prstClr val="black"/>
                </a:solidFill>
              </a:rPr>
              <a:t>showing </a:t>
            </a:r>
            <a:r>
              <a:rPr lang="en-GB" b="1" dirty="0">
                <a:solidFill>
                  <a:prstClr val="black"/>
                </a:solidFill>
              </a:rPr>
              <a:t>areas of severe </a:t>
            </a:r>
            <a:r>
              <a:rPr lang="en-GB" b="1" dirty="0" smtClean="0">
                <a:solidFill>
                  <a:prstClr val="black"/>
                </a:solidFill>
              </a:rPr>
              <a:t>erosion in 2002</a:t>
            </a:r>
            <a:endParaRPr lang="en-GB" b="1" dirty="0">
              <a:solidFill>
                <a:prstClr val="black"/>
              </a:solidFill>
            </a:endParaRPr>
          </a:p>
        </p:txBody>
      </p:sp>
      <p:pic>
        <p:nvPicPr>
          <p:cNvPr id="8" name="Picture 5"/>
          <p:cNvPicPr>
            <a:picLocks noChangeAspect="1"/>
          </p:cNvPicPr>
          <p:nvPr/>
        </p:nvPicPr>
        <p:blipFill>
          <a:blip r:embed="rId4" cstate="print"/>
          <a:srcRect l="19199" t="7307" r="21132"/>
          <a:stretch>
            <a:fillRect/>
          </a:stretch>
        </p:blipFill>
        <p:spPr bwMode="auto">
          <a:xfrm>
            <a:off x="8229600" y="6123503"/>
            <a:ext cx="685800" cy="658297"/>
          </a:xfrm>
          <a:prstGeom prst="rect">
            <a:avLst/>
          </a:prstGeom>
          <a:noFill/>
          <a:ln w="9525">
            <a:noFill/>
            <a:miter lim="800000"/>
            <a:headEnd/>
            <a:tailEnd/>
          </a:ln>
        </p:spPr>
      </p:pic>
    </p:spTree>
    <p:extLst>
      <p:ext uri="{BB962C8B-B14F-4D97-AF65-F5344CB8AC3E}">
        <p14:creationId xmlns:p14="http://schemas.microsoft.com/office/powerpoint/2010/main" val="4016168966"/>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1723"/>
            <a:ext cx="8077200" cy="902677"/>
          </a:xfrm>
        </p:spPr>
        <p:style>
          <a:lnRef idx="1">
            <a:schemeClr val="accent1"/>
          </a:lnRef>
          <a:fillRef idx="3">
            <a:schemeClr val="accent1"/>
          </a:fillRef>
          <a:effectRef idx="2">
            <a:schemeClr val="accent1"/>
          </a:effectRef>
          <a:fontRef idx="minor">
            <a:schemeClr val="lt1"/>
          </a:fontRef>
        </p:style>
        <p:txBody>
          <a:bodyPr>
            <a:normAutofit/>
          </a:bodyPr>
          <a:lstStyle/>
          <a:p>
            <a:r>
              <a:rPr lang="en-US" sz="3600" dirty="0" smtClean="0"/>
              <a:t>RESULT-ESTUARY: </a:t>
            </a:r>
            <a:r>
              <a:rPr lang="en-US" sz="3600" dirty="0" smtClean="0">
                <a:solidFill>
                  <a:srgbClr val="C00000"/>
                </a:solidFill>
              </a:rPr>
              <a:t>Current Velocities</a:t>
            </a:r>
            <a:endParaRPr lang="en-US" sz="3600" dirty="0">
              <a:solidFill>
                <a:srgbClr val="C00000"/>
              </a:solidFill>
            </a:endParaRPr>
          </a:p>
        </p:txBody>
      </p:sp>
      <p:graphicFrame>
        <p:nvGraphicFramePr>
          <p:cNvPr id="6" name="Chart 5"/>
          <p:cNvGraphicFramePr/>
          <p:nvPr>
            <p:extLst>
              <p:ext uri="{D42A27DB-BD31-4B8C-83A1-F6EECF244321}">
                <p14:modId xmlns:p14="http://schemas.microsoft.com/office/powerpoint/2010/main" val="216655673"/>
              </p:ext>
            </p:extLst>
          </p:nvPr>
        </p:nvGraphicFramePr>
        <p:xfrm>
          <a:off x="152400" y="9906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1759091538"/>
              </p:ext>
            </p:extLst>
          </p:nvPr>
        </p:nvGraphicFramePr>
        <p:xfrm>
          <a:off x="-304800" y="3918466"/>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1877314858"/>
              </p:ext>
            </p:extLst>
          </p:nvPr>
        </p:nvGraphicFramePr>
        <p:xfrm>
          <a:off x="4590245" y="9906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p:nvPr>
            <p:extLst>
              <p:ext uri="{D42A27DB-BD31-4B8C-83A1-F6EECF244321}">
                <p14:modId xmlns:p14="http://schemas.microsoft.com/office/powerpoint/2010/main" val="2788676812"/>
              </p:ext>
            </p:extLst>
          </p:nvPr>
        </p:nvGraphicFramePr>
        <p:xfrm>
          <a:off x="4572000" y="3918466"/>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p:cNvSpPr txBox="1"/>
          <p:nvPr/>
        </p:nvSpPr>
        <p:spPr>
          <a:xfrm>
            <a:off x="228600" y="3733800"/>
            <a:ext cx="3810000" cy="369332"/>
          </a:xfrm>
          <a:prstGeom prst="rect">
            <a:avLst/>
          </a:prstGeom>
          <a:noFill/>
        </p:spPr>
        <p:txBody>
          <a:bodyPr wrap="square" rtlCol="0">
            <a:spAutoFit/>
          </a:bodyPr>
          <a:lstStyle/>
          <a:p>
            <a:r>
              <a:rPr lang="en-US" dirty="0" smtClean="0">
                <a:solidFill>
                  <a:prstClr val="black"/>
                </a:solidFill>
              </a:rPr>
              <a:t>Fig.4.Estuarine current velocity-</a:t>
            </a:r>
            <a:r>
              <a:rPr lang="en-US" dirty="0" err="1" smtClean="0">
                <a:solidFill>
                  <a:prstClr val="black"/>
                </a:solidFill>
              </a:rPr>
              <a:t>Updrift</a:t>
            </a:r>
            <a:r>
              <a:rPr lang="en-US" dirty="0" smtClean="0">
                <a:solidFill>
                  <a:prstClr val="black"/>
                </a:solidFill>
              </a:rPr>
              <a:t> </a:t>
            </a:r>
            <a:endParaRPr lang="en-US" dirty="0">
              <a:solidFill>
                <a:prstClr val="black"/>
              </a:solidFill>
            </a:endParaRPr>
          </a:p>
        </p:txBody>
      </p:sp>
      <p:sp>
        <p:nvSpPr>
          <p:cNvPr id="4" name="TextBox 3"/>
          <p:cNvSpPr txBox="1"/>
          <p:nvPr/>
        </p:nvSpPr>
        <p:spPr>
          <a:xfrm>
            <a:off x="200696" y="6477000"/>
            <a:ext cx="4523704" cy="369332"/>
          </a:xfrm>
          <a:prstGeom prst="rect">
            <a:avLst/>
          </a:prstGeom>
          <a:noFill/>
        </p:spPr>
        <p:txBody>
          <a:bodyPr wrap="square" rtlCol="0">
            <a:spAutoFit/>
          </a:bodyPr>
          <a:lstStyle/>
          <a:p>
            <a:r>
              <a:rPr lang="en-US" dirty="0" smtClean="0">
                <a:solidFill>
                  <a:prstClr val="black"/>
                </a:solidFill>
              </a:rPr>
              <a:t>Fig.6.Average Flow </a:t>
            </a:r>
            <a:r>
              <a:rPr lang="en-US" dirty="0" err="1" smtClean="0">
                <a:solidFill>
                  <a:prstClr val="black"/>
                </a:solidFill>
              </a:rPr>
              <a:t>Velocity:Estuary</a:t>
            </a:r>
            <a:r>
              <a:rPr lang="en-US" dirty="0" smtClean="0">
                <a:solidFill>
                  <a:prstClr val="black"/>
                </a:solidFill>
              </a:rPr>
              <a:t> </a:t>
            </a:r>
            <a:r>
              <a:rPr lang="en-US" dirty="0" err="1" smtClean="0">
                <a:solidFill>
                  <a:prstClr val="black"/>
                </a:solidFill>
              </a:rPr>
              <a:t>updrift</a:t>
            </a:r>
            <a:endParaRPr lang="en-US" dirty="0">
              <a:solidFill>
                <a:prstClr val="black"/>
              </a:solidFill>
            </a:endParaRPr>
          </a:p>
        </p:txBody>
      </p:sp>
      <p:sp>
        <p:nvSpPr>
          <p:cNvPr id="11" name="TextBox 10"/>
          <p:cNvSpPr txBox="1"/>
          <p:nvPr/>
        </p:nvSpPr>
        <p:spPr>
          <a:xfrm>
            <a:off x="4953000" y="3625334"/>
            <a:ext cx="4191000" cy="369332"/>
          </a:xfrm>
          <a:prstGeom prst="rect">
            <a:avLst/>
          </a:prstGeom>
          <a:noFill/>
        </p:spPr>
        <p:txBody>
          <a:bodyPr wrap="square" rtlCol="0">
            <a:spAutoFit/>
          </a:bodyPr>
          <a:lstStyle/>
          <a:p>
            <a:r>
              <a:rPr lang="en-US" dirty="0" smtClean="0">
                <a:solidFill>
                  <a:prstClr val="black"/>
                </a:solidFill>
              </a:rPr>
              <a:t>Fig.5.Estuarine current </a:t>
            </a:r>
            <a:r>
              <a:rPr lang="en-US" dirty="0" err="1" smtClean="0">
                <a:solidFill>
                  <a:prstClr val="black"/>
                </a:solidFill>
              </a:rPr>
              <a:t>velocity:downdrift</a:t>
            </a:r>
            <a:endParaRPr lang="en-US" dirty="0">
              <a:solidFill>
                <a:prstClr val="black"/>
              </a:solidFill>
            </a:endParaRPr>
          </a:p>
        </p:txBody>
      </p:sp>
      <p:sp>
        <p:nvSpPr>
          <p:cNvPr id="12" name="TextBox 11"/>
          <p:cNvSpPr txBox="1"/>
          <p:nvPr/>
        </p:nvSpPr>
        <p:spPr>
          <a:xfrm>
            <a:off x="4419600" y="6477000"/>
            <a:ext cx="4572000" cy="369332"/>
          </a:xfrm>
          <a:prstGeom prst="rect">
            <a:avLst/>
          </a:prstGeom>
          <a:noFill/>
        </p:spPr>
        <p:txBody>
          <a:bodyPr wrap="square" rtlCol="0">
            <a:spAutoFit/>
          </a:bodyPr>
          <a:lstStyle/>
          <a:p>
            <a:r>
              <a:rPr lang="en-US" dirty="0" smtClean="0">
                <a:solidFill>
                  <a:prstClr val="black"/>
                </a:solidFill>
              </a:rPr>
              <a:t>Fig.7 Average Flow Velocity: Estuary </a:t>
            </a:r>
            <a:r>
              <a:rPr lang="en-US" dirty="0" err="1" smtClean="0">
                <a:solidFill>
                  <a:prstClr val="black"/>
                </a:solidFill>
              </a:rPr>
              <a:t>Downdrift</a:t>
            </a:r>
            <a:endParaRPr lang="en-US" dirty="0">
              <a:solidFill>
                <a:prstClr val="black"/>
              </a:solidFill>
            </a:endParaRPr>
          </a:p>
        </p:txBody>
      </p:sp>
      <p:pic>
        <p:nvPicPr>
          <p:cNvPr id="13" name="Picture 5"/>
          <p:cNvPicPr>
            <a:picLocks noChangeAspect="1"/>
          </p:cNvPicPr>
          <p:nvPr/>
        </p:nvPicPr>
        <p:blipFill>
          <a:blip r:embed="rId7" cstate="print"/>
          <a:srcRect l="19199" t="7307" r="21132"/>
          <a:stretch>
            <a:fillRect/>
          </a:stretch>
        </p:blipFill>
        <p:spPr bwMode="auto">
          <a:xfrm>
            <a:off x="8458200" y="152400"/>
            <a:ext cx="685800" cy="658297"/>
          </a:xfrm>
          <a:prstGeom prst="rect">
            <a:avLst/>
          </a:prstGeom>
          <a:noFill/>
          <a:ln w="9525">
            <a:noFill/>
            <a:miter lim="800000"/>
            <a:headEnd/>
            <a:tailEnd/>
          </a:ln>
        </p:spPr>
      </p:pic>
    </p:spTree>
    <p:extLst>
      <p:ext uri="{BB962C8B-B14F-4D97-AF65-F5344CB8AC3E}">
        <p14:creationId xmlns:p14="http://schemas.microsoft.com/office/powerpoint/2010/main" val="3185426890"/>
      </p:ext>
    </p:extLst>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2000">
              <a:srgbClr val="FFEFD1"/>
            </a:gs>
            <a:gs pos="69000">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3600" dirty="0" smtClean="0"/>
              <a:t>RESULT-SURF ZONE: </a:t>
            </a:r>
            <a:r>
              <a:rPr lang="en-US" sz="3600" dirty="0" err="1" smtClean="0">
                <a:solidFill>
                  <a:srgbClr val="002060"/>
                </a:solidFill>
              </a:rPr>
              <a:t>Longshore</a:t>
            </a:r>
            <a:r>
              <a:rPr lang="en-US" sz="3600" dirty="0" smtClean="0">
                <a:solidFill>
                  <a:srgbClr val="002060"/>
                </a:solidFill>
              </a:rPr>
              <a:t> Current</a:t>
            </a:r>
            <a:endParaRPr lang="en-US" sz="3600" dirty="0">
              <a:solidFill>
                <a:srgbClr val="002060"/>
              </a:solidFill>
            </a:endParaRPr>
          </a:p>
        </p:txBody>
      </p:sp>
      <p:graphicFrame>
        <p:nvGraphicFramePr>
          <p:cNvPr id="3" name="Chart 2"/>
          <p:cNvGraphicFramePr/>
          <p:nvPr>
            <p:extLst>
              <p:ext uri="{D42A27DB-BD31-4B8C-83A1-F6EECF244321}">
                <p14:modId xmlns:p14="http://schemas.microsoft.com/office/powerpoint/2010/main" val="1671002125"/>
              </p:ext>
            </p:extLst>
          </p:nvPr>
        </p:nvGraphicFramePr>
        <p:xfrm>
          <a:off x="228600" y="13716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3302819275"/>
              </p:ext>
            </p:extLst>
          </p:nvPr>
        </p:nvGraphicFramePr>
        <p:xfrm>
          <a:off x="228600" y="40386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647197417"/>
              </p:ext>
            </p:extLst>
          </p:nvPr>
        </p:nvGraphicFramePr>
        <p:xfrm>
          <a:off x="4572000" y="12954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3778343170"/>
              </p:ext>
            </p:extLst>
          </p:nvPr>
        </p:nvGraphicFramePr>
        <p:xfrm>
          <a:off x="4597791" y="4141763"/>
          <a:ext cx="45720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2" name="Picture 5"/>
          <p:cNvPicPr>
            <a:picLocks noChangeAspect="1"/>
          </p:cNvPicPr>
          <p:nvPr/>
        </p:nvPicPr>
        <p:blipFill>
          <a:blip r:embed="rId6" cstate="print"/>
          <a:srcRect l="19199" t="7307" r="21132"/>
          <a:stretch>
            <a:fillRect/>
          </a:stretch>
        </p:blipFill>
        <p:spPr bwMode="auto">
          <a:xfrm>
            <a:off x="8458200" y="0"/>
            <a:ext cx="685800" cy="658297"/>
          </a:xfrm>
          <a:prstGeom prst="rect">
            <a:avLst/>
          </a:prstGeom>
          <a:noFill/>
          <a:ln w="9525">
            <a:noFill/>
            <a:miter lim="800000"/>
            <a:headEnd/>
            <a:tailEnd/>
          </a:ln>
        </p:spPr>
      </p:pic>
    </p:spTree>
    <p:extLst>
      <p:ext uri="{BB962C8B-B14F-4D97-AF65-F5344CB8AC3E}">
        <p14:creationId xmlns:p14="http://schemas.microsoft.com/office/powerpoint/2010/main" val="2604782574"/>
      </p:ext>
    </p:extLst>
  </p:cSld>
  <p:clrMapOvr>
    <a:masterClrMapping/>
  </p:clrMapOvr>
  <p:transition spd="slow">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2648</TotalTime>
  <Words>771</Words>
  <Application>Microsoft Office PowerPoint</Application>
  <PresentationFormat>On-screen Show (4:3)</PresentationFormat>
  <Paragraphs>136</Paragraphs>
  <Slides>19</Slides>
  <Notes>7</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Flow</vt:lpstr>
      <vt:lpstr>Office Theme</vt:lpstr>
      <vt:lpstr>Solstice</vt:lpstr>
      <vt:lpstr>A PRESENTATION  ON SEA-LEVEL RISE AND COASTAL SUBMERGENCE ALONG THE  SOUTH –EAST COAST OF NIGERIA</vt:lpstr>
      <vt:lpstr>OUTLINE</vt:lpstr>
      <vt:lpstr>INTRODUCTION</vt:lpstr>
      <vt:lpstr>STUDY AREA &amp;TECHNIQUES</vt:lpstr>
      <vt:lpstr>PowerPoint Presentation</vt:lpstr>
      <vt:lpstr>STUDY AREA</vt:lpstr>
      <vt:lpstr>PowerPoint Presentation</vt:lpstr>
      <vt:lpstr>RESULT-ESTUARY: Current Velocities</vt:lpstr>
      <vt:lpstr>RESULT-SURF ZONE: Longshore Current</vt:lpstr>
      <vt:lpstr>RESULT-SURF ZONE: UPDRIFT.ST.2 -WAVE PARAMETER</vt:lpstr>
      <vt:lpstr>RESULT-UPDRIFT:BEACH PROFILE</vt:lpstr>
      <vt:lpstr>RESULT-DOWNDRIFT:BEACH PROFILE</vt:lpstr>
      <vt:lpstr>HYDRODYNAMICS-EBB PHASE</vt:lpstr>
      <vt:lpstr>SHORELINE MANAGEMENT ISSUES </vt:lpstr>
      <vt:lpstr>SHORELINE MANAGEMENT ISSUES</vt:lpstr>
      <vt:lpstr>SUMMARY </vt:lpstr>
      <vt:lpstr>CONCLUSION</vt:lpstr>
      <vt:lpstr>CONTRIBUTION TO KNOWLEDGE</vt:lpstr>
      <vt:lpstr>THANK YOU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PRESENTATION ON  M.SC.ANALYSIS OF NEARSHORE FLOW INTERACTIONS, SEDIMENTS BUDGET AND OFFSET SHORELINE DEVELOPMENT ADJOINING QUA-IBOE RIVER ESTUARY, S.E. COAST OF NIGERIA</dc:title>
  <dc:creator>Kemfonabasi</dc:creator>
  <cp:lastModifiedBy>Akuaibit</cp:lastModifiedBy>
  <cp:revision>245</cp:revision>
  <dcterms:created xsi:type="dcterms:W3CDTF">2013-11-09T17:15:44Z</dcterms:created>
  <dcterms:modified xsi:type="dcterms:W3CDTF">2014-07-18T14:54:57Z</dcterms:modified>
</cp:coreProperties>
</file>