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590" r:id="rId2"/>
    <p:sldId id="591" r:id="rId3"/>
    <p:sldId id="256" r:id="rId4"/>
    <p:sldId id="579" r:id="rId5"/>
    <p:sldId id="582" r:id="rId6"/>
    <p:sldId id="565" r:id="rId7"/>
    <p:sldId id="584" r:id="rId8"/>
    <p:sldId id="588" r:id="rId9"/>
    <p:sldId id="567" r:id="rId10"/>
    <p:sldId id="550" r:id="rId11"/>
    <p:sldId id="587" r:id="rId12"/>
    <p:sldId id="583" r:id="rId13"/>
    <p:sldId id="559" r:id="rId14"/>
    <p:sldId id="577" r:id="rId15"/>
    <p:sldId id="572" r:id="rId16"/>
    <p:sldId id="561" r:id="rId17"/>
    <p:sldId id="589" r:id="rId18"/>
    <p:sldId id="585" r:id="rId19"/>
    <p:sldId id="586" r:id="rId20"/>
    <p:sldId id="496" r:id="rId21"/>
    <p:sldId id="563" r:id="rId22"/>
    <p:sldId id="59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gor.smolyaninov" initials="i"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FFC611"/>
    <a:srgbClr val="0066FF"/>
    <a:srgbClr val="FF0000"/>
    <a:srgbClr val="0000FF"/>
    <a:srgbClr val="CC0099"/>
    <a:srgbClr val="D60093"/>
    <a:srgbClr val="F8CA06"/>
    <a:srgbClr val="FF9900"/>
    <a:srgbClr val="EEB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18" autoAdjust="0"/>
    <p:restoredTop sz="92748" autoAdjust="0"/>
  </p:normalViewPr>
  <p:slideViewPr>
    <p:cSldViewPr>
      <p:cViewPr varScale="1">
        <p:scale>
          <a:sx n="66" d="100"/>
          <a:sy n="66" d="100"/>
        </p:scale>
        <p:origin x="-1596" y="-114"/>
      </p:cViewPr>
      <p:guideLst>
        <p:guide orient="horz" pos="2160"/>
        <p:guide pos="2880"/>
      </p:guideLst>
    </p:cSldViewPr>
  </p:slideViewPr>
  <p:outlineViewPr>
    <p:cViewPr>
      <p:scale>
        <a:sx n="33" d="100"/>
        <a:sy n="33" d="100"/>
      </p:scale>
      <p:origin x="0" y="7488"/>
    </p:cViewPr>
  </p:outlineViewPr>
  <p:notesTextViewPr>
    <p:cViewPr>
      <p:scale>
        <a:sx n="1" d="1"/>
        <a:sy n="1" d="1"/>
      </p:scale>
      <p:origin x="0" y="0"/>
    </p:cViewPr>
  </p:notesTextViewPr>
  <p:sorterViewPr>
    <p:cViewPr>
      <p:scale>
        <a:sx n="90" d="100"/>
        <a:sy n="90" d="100"/>
      </p:scale>
      <p:origin x="0" y="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8F4CF6-722B-4E08-B9AB-184A42458A6A}" type="datetimeFigureOut">
              <a:rPr lang="en-US" smtClean="0"/>
              <a:pPr/>
              <a:t>11/17/2014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77C14F-5ECB-4CE8-8770-FD105194DA86}" type="slidenum">
              <a:rPr lang="en-US" smtClean="0"/>
              <a:pPr/>
              <a:t>‹#›</a:t>
            </a:fld>
            <a:endParaRPr lang="en-US"/>
          </a:p>
        </p:txBody>
      </p:sp>
    </p:spTree>
    <p:extLst>
      <p:ext uri="{BB962C8B-B14F-4D97-AF65-F5344CB8AC3E}">
        <p14:creationId xmlns:p14="http://schemas.microsoft.com/office/powerpoint/2010/main" xmlns="" val="331575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77C14F-5ECB-4CE8-8770-FD105194DA86}" type="slidenum">
              <a:rPr lang="en-US" smtClean="0"/>
              <a:pPr/>
              <a:t>3</a:t>
            </a:fld>
            <a:endParaRPr lang="en-US"/>
          </a:p>
        </p:txBody>
      </p:sp>
    </p:spTree>
    <p:extLst>
      <p:ext uri="{BB962C8B-B14F-4D97-AF65-F5344CB8AC3E}">
        <p14:creationId xmlns:p14="http://schemas.microsoft.com/office/powerpoint/2010/main" xmlns="" val="161100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MIM121821, 12/25/13, for a single contact</a:t>
            </a:r>
            <a:r>
              <a:rPr lang="en-US" baseline="0" dirty="0" smtClean="0"/>
              <a:t> </a:t>
            </a:r>
            <a:r>
              <a:rPr lang="en-US" dirty="0" smtClean="0"/>
              <a:t>680 nm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スライド番号プレースホルダー 3"/>
          <p:cNvSpPr>
            <a:spLocks noGrp="1"/>
          </p:cNvSpPr>
          <p:nvPr>
            <p:ph type="sldNum" sz="quarter" idx="10"/>
          </p:nvPr>
        </p:nvSpPr>
        <p:spPr/>
        <p:txBody>
          <a:bodyPr/>
          <a:lstStyle/>
          <a:p>
            <a:fld id="{8777C14F-5ECB-4CE8-8770-FD105194DA86}" type="slidenum">
              <a:rPr lang="en-US" smtClean="0"/>
              <a:pPr/>
              <a:t>11</a:t>
            </a:fld>
            <a:endParaRPr lang="en-US"/>
          </a:p>
        </p:txBody>
      </p:sp>
    </p:spTree>
    <p:extLst>
      <p:ext uri="{BB962C8B-B14F-4D97-AF65-F5344CB8AC3E}">
        <p14:creationId xmlns:p14="http://schemas.microsoft.com/office/powerpoint/2010/main" xmlns="" val="72318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(IV_1310nm_fulldark2_1.75mW.csv、041714-MIM021214B)、(IV_1550nmp3_fulldark2_1.75mW.csv、041814-MIM021214B)</a:t>
            </a:r>
            <a:endParaRPr lang="en-US" dirty="0"/>
          </a:p>
        </p:txBody>
      </p:sp>
      <p:sp>
        <p:nvSpPr>
          <p:cNvPr id="4" name="スライド番号プレースホルダー 3"/>
          <p:cNvSpPr>
            <a:spLocks noGrp="1"/>
          </p:cNvSpPr>
          <p:nvPr>
            <p:ph type="sldNum" sz="quarter" idx="10"/>
          </p:nvPr>
        </p:nvSpPr>
        <p:spPr/>
        <p:txBody>
          <a:bodyPr/>
          <a:lstStyle/>
          <a:p>
            <a:fld id="{8777C14F-5ECB-4CE8-8770-FD105194DA86}" type="slidenum">
              <a:rPr lang="en-US" smtClean="0"/>
              <a:pPr/>
              <a:t>15</a:t>
            </a:fld>
            <a:endParaRPr lang="en-US"/>
          </a:p>
        </p:txBody>
      </p:sp>
    </p:spTree>
    <p:extLst>
      <p:ext uri="{BB962C8B-B14F-4D97-AF65-F5344CB8AC3E}">
        <p14:creationId xmlns:p14="http://schemas.microsoft.com/office/powerpoint/2010/main" xmlns="" val="173705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err="1" smtClean="0"/>
              <a:t>ZnO</a:t>
            </a:r>
            <a:r>
              <a:rPr lang="en-US" dirty="0" smtClean="0"/>
              <a:t> 50 nm, 072514 on glass</a:t>
            </a:r>
            <a:endParaRPr lang="en-US" dirty="0"/>
          </a:p>
        </p:txBody>
      </p:sp>
      <p:sp>
        <p:nvSpPr>
          <p:cNvPr id="4" name="スライド番号プレースホルダー 3"/>
          <p:cNvSpPr>
            <a:spLocks noGrp="1"/>
          </p:cNvSpPr>
          <p:nvPr>
            <p:ph type="sldNum" sz="quarter" idx="10"/>
          </p:nvPr>
        </p:nvSpPr>
        <p:spPr/>
        <p:txBody>
          <a:bodyPr/>
          <a:lstStyle/>
          <a:p>
            <a:fld id="{8777C14F-5ECB-4CE8-8770-FD105194DA86}" type="slidenum">
              <a:rPr lang="en-US" smtClean="0"/>
              <a:pPr/>
              <a:t>18</a:t>
            </a:fld>
            <a:endParaRPr lang="en-US"/>
          </a:p>
        </p:txBody>
      </p:sp>
    </p:spTree>
    <p:extLst>
      <p:ext uri="{BB962C8B-B14F-4D97-AF65-F5344CB8AC3E}">
        <p14:creationId xmlns:p14="http://schemas.microsoft.com/office/powerpoint/2010/main" xmlns="" val="139694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b="1" dirty="0" smtClean="0"/>
              <a:t>Sample info on the photo</a:t>
            </a:r>
          </a:p>
          <a:p>
            <a:r>
              <a:rPr lang="en-US" dirty="0" smtClean="0"/>
              <a:t>Sputtered date: 8/7/14</a:t>
            </a:r>
          </a:p>
          <a:p>
            <a:r>
              <a:rPr lang="en-US" dirty="0" smtClean="0"/>
              <a:t>Films: AZO 30nm/TiO2 20 nm/ AZO 30nm</a:t>
            </a:r>
          </a:p>
          <a:p>
            <a:r>
              <a:rPr lang="en-US" dirty="0" smtClean="0"/>
              <a:t>Tri-layer area: ~1.5 x 2.0 mm (?)</a:t>
            </a:r>
          </a:p>
          <a:p>
            <a:r>
              <a:rPr lang="en-US" dirty="0" smtClean="0"/>
              <a:t>Substrate: fused silica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a:t>
            </a:r>
            <a:r>
              <a:rPr lang="en-US" dirty="0" smtClean="0"/>
              <a:t> AZO 30nm/TiO2 20 nm/ AZO 30nm on 8/20/14, on fused silica 2, No anneal, IV on 10/2/14</a:t>
            </a:r>
          </a:p>
          <a:p>
            <a:endParaRPr lang="en-US" dirty="0" smtClean="0"/>
          </a:p>
          <a:p>
            <a:endParaRPr lang="en-US" dirty="0"/>
          </a:p>
        </p:txBody>
      </p:sp>
      <p:sp>
        <p:nvSpPr>
          <p:cNvPr id="4" name="スライド番号プレースホルダー 3"/>
          <p:cNvSpPr>
            <a:spLocks noGrp="1"/>
          </p:cNvSpPr>
          <p:nvPr>
            <p:ph type="sldNum" sz="quarter" idx="10"/>
          </p:nvPr>
        </p:nvSpPr>
        <p:spPr/>
        <p:txBody>
          <a:bodyPr/>
          <a:lstStyle/>
          <a:p>
            <a:fld id="{8777C14F-5ECB-4CE8-8770-FD105194DA86}" type="slidenum">
              <a:rPr lang="en-US" smtClean="0"/>
              <a:pPr/>
              <a:t>19</a:t>
            </a:fld>
            <a:endParaRPr lang="en-US"/>
          </a:p>
        </p:txBody>
      </p:sp>
    </p:spTree>
    <p:extLst>
      <p:ext uri="{BB962C8B-B14F-4D97-AF65-F5344CB8AC3E}">
        <p14:creationId xmlns:p14="http://schemas.microsoft.com/office/powerpoint/2010/main" xmlns="" val="27458747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p:cNvGrpSpPr/>
          <p:nvPr userDrawn="1"/>
        </p:nvGrpSpPr>
        <p:grpSpPr>
          <a:xfrm>
            <a:off x="163287" y="495300"/>
            <a:ext cx="6466113" cy="2933700"/>
            <a:chOff x="1" y="457200"/>
            <a:chExt cx="9144000" cy="5867400"/>
          </a:xfrm>
        </p:grpSpPr>
        <p:pic>
          <p:nvPicPr>
            <p:cNvPr id="37" name="Picture 2" descr="E:\coolPT25\miran08\miran08_1.jpg"/>
            <p:cNvPicPr>
              <a:picLocks noChangeAspect="1" noChangeArrowheads="1"/>
            </p:cNvPicPr>
            <p:nvPr userDrawn="1"/>
          </p:nvPicPr>
          <p:blipFill>
            <a:blip r:embed="rId2" cstate="screen">
              <a:extLst>
                <a:ext uri="{BEBA8EAE-BF5A-486C-A8C5-ECC9F3942E4B}">
                  <a14:imgProps xmlns:a14="http://schemas.microsoft.com/office/drawing/2010/main" xmlns="">
                    <a14:imgLayer r:embed="rId3">
                      <a14:imgEffect>
                        <a14:sharpenSoften amount="-9000"/>
                      </a14:imgEffect>
                      <a14:imgEffect>
                        <a14:colorTemperature colorTemp="7500"/>
                      </a14:imgEffect>
                      <a14:imgEffect>
                        <a14:brightnessContrast bright="8000" contrast="2000"/>
                      </a14:imgEffect>
                    </a14:imgLayer>
                  </a14:imgProps>
                </a:ext>
                <a:ext uri="{28A0092B-C50C-407E-A947-70E740481C1C}">
                  <a14:useLocalDpi xmlns:a14="http://schemas.microsoft.com/office/drawing/2010/main" xmlns="" val="0"/>
                </a:ext>
              </a:extLst>
            </a:blip>
            <a:srcRect/>
            <a:stretch>
              <a:fillRect/>
            </a:stretch>
          </p:blipFill>
          <p:spPr bwMode="auto">
            <a:xfrm>
              <a:off x="1" y="457200"/>
              <a:ext cx="9144000" cy="5867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userDrawn="1"/>
          </p:nvSpPr>
          <p:spPr>
            <a:xfrm>
              <a:off x="3799114" y="4343400"/>
              <a:ext cx="53340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p:cNvSpPr>
            <a:spLocks noGrp="1"/>
          </p:cNvSpPr>
          <p:nvPr>
            <p:ph type="ctrTitle"/>
          </p:nvPr>
        </p:nvSpPr>
        <p:spPr>
          <a:xfrm>
            <a:off x="1219200" y="2797175"/>
            <a:ext cx="7772400" cy="1470025"/>
          </a:xfrm>
          <a:prstGeom prst="rect">
            <a:avLst/>
          </a:prstGeom>
        </p:spPr>
        <p:txBody>
          <a:bodyPr/>
          <a:lstStyle>
            <a:lvl1pPr algn="r">
              <a:defRPr b="1" cap="none" spc="0">
                <a:ln w="18000">
                  <a:solidFill>
                    <a:schemeClr val="bg1"/>
                  </a:solidFill>
                  <a:prstDash val="solid"/>
                  <a:miter lim="800000"/>
                </a:ln>
                <a:solidFill>
                  <a:schemeClr val="tx1"/>
                </a:solidFill>
                <a:effectLst>
                  <a:outerShdw blurRad="25500" dist="23000" dir="7020000" algn="tl">
                    <a:srgbClr val="000000">
                      <a:alpha val="50000"/>
                    </a:srgbClr>
                  </a:outerShdw>
                </a:effectLst>
                <a:latin typeface="Rockwell Extra Bold" pitchFamily="18" charset="0"/>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3200400" y="4572000"/>
            <a:ext cx="5791200" cy="990600"/>
          </a:xfrm>
          <a:prstGeom prst="rect">
            <a:avLst/>
          </a:prstGeom>
        </p:spPr>
        <p:txBody>
          <a:bodyPr/>
          <a:lstStyle>
            <a:lvl1pPr marL="0" indent="0">
              <a:buNone/>
              <a:defRPr>
                <a:latin typeface="Candara" pitchFamily="34" charset="0"/>
              </a:defRPr>
            </a:lvl1pPr>
          </a:lstStyle>
          <a:p>
            <a:pPr lvl="0"/>
            <a:r>
              <a:rPr lang="en-US" dirty="0" smtClean="0"/>
              <a:t>Click to edit Master text styles</a:t>
            </a:r>
          </a:p>
        </p:txBody>
      </p:sp>
      <p:pic>
        <p:nvPicPr>
          <p:cNvPr id="7" name="Picture 59"/>
          <p:cNvPicPr>
            <a:picLocks noChangeAspect="1" noChangeArrowheads="1"/>
          </p:cNvPicPr>
          <p:nvPr userDrawn="1"/>
        </p:nvPicPr>
        <p:blipFill>
          <a:blip r:embed="rId4" cstate="screen">
            <a:extLst>
              <a:ext uri="{28A0092B-C50C-407E-A947-70E740481C1C}">
                <a14:useLocalDpi xmlns:a14="http://schemas.microsoft.com/office/drawing/2010/main" xmlns="" val="0"/>
              </a:ext>
            </a:extLst>
          </a:blip>
          <a:srcRect/>
          <a:stretch>
            <a:fillRect/>
          </a:stretch>
        </p:blipFill>
        <p:spPr bwMode="auto">
          <a:xfrm>
            <a:off x="441" y="6583680"/>
            <a:ext cx="1022859"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4224195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flip="none" rotWithShape="1">
          <a:gsLst>
            <a:gs pos="0">
              <a:schemeClr val="accent5">
                <a:lumMod val="75000"/>
              </a:schemeClr>
            </a:gs>
            <a:gs pos="50000">
              <a:schemeClr val="accent6">
                <a:lumMod val="75000"/>
              </a:schemeClr>
            </a:gs>
            <a:gs pos="100000">
              <a:schemeClr val="accent6">
                <a:lumMod val="50000"/>
              </a:schemeClr>
            </a:gs>
          </a:gsLst>
          <a:lin ang="162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ja-JP" altLang="en-US" smtClean="0"/>
              <a:t>マスタ タイトルの書式設定</a:t>
            </a:r>
            <a:endParaRPr 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0355F87B-D620-42CA-A314-7F968FCC8DF7}" type="datetime1">
              <a:rPr lang="en-US" smtClean="0"/>
              <a:pPr/>
              <a:t>11/17/2014</a:t>
            </a:fld>
            <a:endParaRPr 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8" name="正方形/長方形 7"/>
          <p:cNvSpPr/>
          <p:nvPr userDrawn="1"/>
        </p:nvSpPr>
        <p:spPr>
          <a:xfrm>
            <a:off x="0" y="0"/>
            <a:ext cx="9144000" cy="685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l"/>
            <a:endParaRPr lang="en-US" dirty="0"/>
          </a:p>
        </p:txBody>
      </p:sp>
      <p:sp>
        <p:nvSpPr>
          <p:cNvPr id="2" name="タイトル 1"/>
          <p:cNvSpPr>
            <a:spLocks noGrp="1"/>
          </p:cNvSpPr>
          <p:nvPr>
            <p:ph type="title"/>
          </p:nvPr>
        </p:nvSpPr>
        <p:spPr>
          <a:xfrm>
            <a:off x="76200" y="46038"/>
            <a:ext cx="8229600" cy="639762"/>
          </a:xfrm>
          <a:prstGeom prst="rect">
            <a:avLst/>
          </a:prstGeom>
        </p:spPr>
        <p:txBody>
          <a:bodyPr>
            <a:noAutofit/>
          </a:bodyPr>
          <a:lstStyle>
            <a:lvl1pPr algn="l">
              <a:defRPr sz="4000">
                <a:solidFill>
                  <a:schemeClr val="bg1"/>
                </a:solidFill>
                <a:latin typeface="Calibri" pitchFamily="34" charset="0"/>
                <a:cs typeface="Calibri" pitchFamily="34" charset="0"/>
              </a:defRPr>
            </a:lvl1pPr>
          </a:lstStyle>
          <a:p>
            <a:r>
              <a:rPr lang="ja-JP" altLang="en-US" dirty="0" smtClean="0"/>
              <a:t>マスタ タイトルの書式設定</a:t>
            </a:r>
            <a:endParaRPr lang="en-US" dirty="0"/>
          </a:p>
        </p:txBody>
      </p:sp>
      <p:sp>
        <p:nvSpPr>
          <p:cNvPr id="3" name="コンテンツ プレースホルダ 2"/>
          <p:cNvSpPr>
            <a:spLocks noGrp="1"/>
          </p:cNvSpPr>
          <p:nvPr>
            <p:ph idx="1"/>
          </p:nvPr>
        </p:nvSpPr>
        <p:spPr>
          <a:xfrm>
            <a:off x="457200" y="990600"/>
            <a:ext cx="8229600" cy="4525963"/>
          </a:xfrm>
          <a:prstGeom prst="rect">
            <a:avLst/>
          </a:prstGeom>
        </p:spPr>
        <p:txBody>
          <a:bodyPr/>
          <a:lstStyle>
            <a:lvl1pPr>
              <a:defRPr>
                <a:latin typeface="Calibri" pitchFamily="34" charset="0"/>
                <a:cs typeface="Arial" pitchFamily="34" charset="0"/>
              </a:defRPr>
            </a:lvl1pPr>
            <a:lvl2pPr>
              <a:defRPr>
                <a:latin typeface="Calibri" pitchFamily="34" charset="0"/>
                <a:cs typeface="Arial" pitchFamily="34" charset="0"/>
              </a:defRPr>
            </a:lvl2pPr>
            <a:lvl3pPr>
              <a:defRPr>
                <a:latin typeface="Calibri" pitchFamily="34" charset="0"/>
                <a:cs typeface="Arial" pitchFamily="34" charset="0"/>
              </a:defRPr>
            </a:lvl3pPr>
            <a:lvl4pPr>
              <a:defRPr>
                <a:latin typeface="Calibri" pitchFamily="34" charset="0"/>
                <a:cs typeface="Arial" pitchFamily="34" charset="0"/>
              </a:defRPr>
            </a:lvl4pPr>
            <a:lvl5pPr>
              <a:defRPr>
                <a:latin typeface="Calibri" pitchFamily="34" charset="0"/>
                <a:cs typeface="Arial"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8991CA4-9B7F-4D01-BDD9-F85DD6C75CC9}" type="datetime1">
              <a:rPr lang="en-US" smtClean="0"/>
              <a:pPr/>
              <a:t>11/17/2014</a:t>
            </a:fld>
            <a:endParaRPr 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正方形/長方形 6"/>
          <p:cNvSpPr/>
          <p:nvPr userDrawn="1"/>
        </p:nvSpPr>
        <p:spPr>
          <a:xfrm>
            <a:off x="0" y="6553200"/>
            <a:ext cx="9144000"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1 つの角を丸めた四角形 8"/>
          <p:cNvSpPr/>
          <p:nvPr userDrawn="1"/>
        </p:nvSpPr>
        <p:spPr>
          <a:xfrm flipV="1">
            <a:off x="8610600" y="0"/>
            <a:ext cx="533400" cy="304800"/>
          </a:xfrm>
          <a:prstGeom prst="snipRound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スライド番号プレースホルダ 5"/>
          <p:cNvSpPr>
            <a:spLocks noGrp="1"/>
          </p:cNvSpPr>
          <p:nvPr>
            <p:ph type="sldNum" sz="quarter" idx="12"/>
          </p:nvPr>
        </p:nvSpPr>
        <p:spPr>
          <a:xfrm>
            <a:off x="8610600" y="0"/>
            <a:ext cx="533400" cy="304800"/>
          </a:xfrm>
          <a:prstGeom prst="rect">
            <a:avLst/>
          </a:prstGeom>
        </p:spPr>
        <p:txBody>
          <a:bodyPr/>
          <a:lstStyle>
            <a:lvl1pPr algn="ctr">
              <a:defRPr sz="1400">
                <a:solidFill>
                  <a:schemeClr val="bg1"/>
                </a:solidFill>
                <a:latin typeface="Arial" pitchFamily="34" charset="0"/>
                <a:cs typeface="Arial" pitchFamily="34" charset="0"/>
              </a:defRPr>
            </a:lvl1pPr>
          </a:lstStyle>
          <a:p>
            <a:fld id="{41572BE0-A79D-4406-A4A1-EA02743955AE}" type="slidenum">
              <a:rPr lang="en-US" smtClean="0"/>
              <a:pPr/>
              <a:t>‹#›</a:t>
            </a:fld>
            <a:endParaRPr lang="en-US" dirty="0"/>
          </a:p>
        </p:txBody>
      </p:sp>
      <p:pic>
        <p:nvPicPr>
          <p:cNvPr id="1026" name="Picture 2"/>
          <p:cNvPicPr>
            <a:picLocks noChangeAspect="1" noChangeArrowheads="1"/>
          </p:cNvPicPr>
          <p:nvPr userDrawn="1"/>
        </p:nvPicPr>
        <p:blipFill>
          <a:blip r:embed="rId2" cstate="screen"/>
          <a:srcRect/>
          <a:stretch>
            <a:fillRect/>
          </a:stretch>
        </p:blipFill>
        <p:spPr bwMode="auto">
          <a:xfrm>
            <a:off x="0" y="6553200"/>
            <a:ext cx="424340" cy="310896"/>
          </a:xfrm>
          <a:prstGeom prst="rect">
            <a:avLst/>
          </a:prstGeom>
          <a:noFill/>
          <a:ln w="9525">
            <a:noFill/>
            <a:miter lim="800000"/>
            <a:headEnd/>
            <a:tailEnd/>
          </a:ln>
          <a:effectLst/>
        </p:spPr>
      </p:pic>
      <p:sp>
        <p:nvSpPr>
          <p:cNvPr id="12" name="正方形/長方形 11"/>
          <p:cNvSpPr/>
          <p:nvPr userDrawn="1"/>
        </p:nvSpPr>
        <p:spPr>
          <a:xfrm>
            <a:off x="6105994" y="6551711"/>
            <a:ext cx="3066737" cy="307777"/>
          </a:xfrm>
          <a:prstGeom prst="rect">
            <a:avLst/>
          </a:prstGeom>
        </p:spPr>
        <p:txBody>
          <a:bodyPr wrap="none">
            <a:spAutoFit/>
          </a:bodyPr>
          <a:lstStyle/>
          <a:p>
            <a:pPr algn="r"/>
            <a:r>
              <a:rPr lang="en-US" sz="1400" dirty="0" smtClean="0">
                <a:solidFill>
                  <a:schemeClr val="bg1"/>
                </a:solidFill>
              </a:rPr>
              <a:t>National Institute for Materials Science </a:t>
            </a:r>
            <a:endParaRPr lang="en-US" sz="1400" dirty="0">
              <a:solidFill>
                <a:schemeClr val="bg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タイトルとコンテンツ">
    <p:spTree>
      <p:nvGrpSpPr>
        <p:cNvPr id="1" name=""/>
        <p:cNvGrpSpPr/>
        <p:nvPr/>
      </p:nvGrpSpPr>
      <p:grpSpPr>
        <a:xfrm>
          <a:off x="0" y="0"/>
          <a:ext cx="0" cy="0"/>
          <a:chOff x="0" y="0"/>
          <a:chExt cx="0" cy="0"/>
        </a:xfrm>
      </p:grpSpPr>
      <p:sp>
        <p:nvSpPr>
          <p:cNvPr id="8" name="正方形/長方形 7"/>
          <p:cNvSpPr/>
          <p:nvPr userDrawn="1"/>
        </p:nvSpPr>
        <p:spPr>
          <a:xfrm>
            <a:off x="0" y="0"/>
            <a:ext cx="9144000" cy="685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l"/>
            <a:endParaRPr lang="en-US" dirty="0"/>
          </a:p>
        </p:txBody>
      </p:sp>
      <p:sp>
        <p:nvSpPr>
          <p:cNvPr id="2" name="タイトル 1"/>
          <p:cNvSpPr>
            <a:spLocks noGrp="1"/>
          </p:cNvSpPr>
          <p:nvPr>
            <p:ph type="title"/>
          </p:nvPr>
        </p:nvSpPr>
        <p:spPr>
          <a:xfrm>
            <a:off x="76200" y="46038"/>
            <a:ext cx="8229600" cy="639762"/>
          </a:xfrm>
          <a:prstGeom prst="rect">
            <a:avLst/>
          </a:prstGeom>
        </p:spPr>
        <p:txBody>
          <a:bodyPr>
            <a:noAutofit/>
          </a:bodyPr>
          <a:lstStyle>
            <a:lvl1pPr algn="l">
              <a:defRPr sz="4000">
                <a:solidFill>
                  <a:schemeClr val="bg1"/>
                </a:solidFill>
                <a:latin typeface="Calibri" pitchFamily="34" charset="0"/>
                <a:cs typeface="Calibri" pitchFamily="34" charset="0"/>
              </a:defRPr>
            </a:lvl1pPr>
          </a:lstStyle>
          <a:p>
            <a:r>
              <a:rPr lang="ja-JP" altLang="en-US" dirty="0" smtClean="0"/>
              <a:t>マスタ タイトルの書式設定</a:t>
            </a:r>
            <a:endParaRPr lang="en-US" dirty="0"/>
          </a:p>
        </p:txBody>
      </p:sp>
      <p:sp>
        <p:nvSpPr>
          <p:cNvPr id="3" name="コンテンツ プレースホルダ 2"/>
          <p:cNvSpPr>
            <a:spLocks noGrp="1"/>
          </p:cNvSpPr>
          <p:nvPr>
            <p:ph idx="1" hasCustomPrompt="1"/>
          </p:nvPr>
        </p:nvSpPr>
        <p:spPr>
          <a:xfrm>
            <a:off x="457200" y="990601"/>
            <a:ext cx="4038600" cy="2438400"/>
          </a:xfrm>
          <a:prstGeom prst="rect">
            <a:avLst/>
          </a:prstGeom>
        </p:spPr>
        <p:txBody>
          <a:bodyPr/>
          <a:lstStyle>
            <a:lvl1pPr marL="342900" indent="-342900">
              <a:buFont typeface="Wingdings" panose="05000000000000000000" pitchFamily="2" charset="2"/>
              <a:buChar char="§"/>
              <a:defRPr sz="2400">
                <a:latin typeface="Calibri" pitchFamily="34" charset="0"/>
                <a:cs typeface="Arial" pitchFamily="34" charset="0"/>
              </a:defRPr>
            </a:lvl1pPr>
            <a:lvl2pPr>
              <a:defRPr sz="2000">
                <a:latin typeface="Calibri" pitchFamily="34" charset="0"/>
                <a:cs typeface="Arial" pitchFamily="34" charset="0"/>
              </a:defRPr>
            </a:lvl2pPr>
            <a:lvl3pPr>
              <a:defRPr sz="1800">
                <a:latin typeface="Calibri" pitchFamily="34" charset="0"/>
                <a:cs typeface="Arial" pitchFamily="34" charset="0"/>
              </a:defRPr>
            </a:lvl3pPr>
            <a:lvl4pPr>
              <a:defRPr sz="1800">
                <a:latin typeface="Calibri" pitchFamily="34" charset="0"/>
                <a:cs typeface="Arial" pitchFamily="34" charset="0"/>
              </a:defRPr>
            </a:lvl4pPr>
            <a:lvl5pPr>
              <a:defRPr>
                <a:latin typeface="Calibri" pitchFamily="34" charset="0"/>
                <a:cs typeface="Arial" pitchFamily="34" charset="0"/>
              </a:defRPr>
            </a:lvl5pPr>
          </a:lstStyle>
          <a:p>
            <a:pPr lvl="0"/>
            <a:r>
              <a:rPr lang="ja-JP" altLang="en-US" dirty="0" smtClean="0"/>
              <a:t>第 </a:t>
            </a:r>
            <a:r>
              <a:rPr lang="en-US" altLang="ja-JP" dirty="0" smtClean="0"/>
              <a:t>2 </a:t>
            </a:r>
            <a:r>
              <a:rPr lang="ja-JP" altLang="en-US" dirty="0" smtClean="0"/>
              <a:t>レベル</a:t>
            </a:r>
          </a:p>
          <a:p>
            <a:pPr lvl="1"/>
            <a:r>
              <a:rPr lang="ja-JP" altLang="en-US" dirty="0" smtClean="0"/>
              <a:t>第 </a:t>
            </a:r>
            <a:r>
              <a:rPr lang="en-US" altLang="ja-JP" dirty="0" smtClean="0"/>
              <a:t>3 </a:t>
            </a:r>
            <a:r>
              <a:rPr lang="ja-JP" altLang="en-US" dirty="0" smtClean="0"/>
              <a:t>レベル</a:t>
            </a:r>
          </a:p>
          <a:p>
            <a:pPr lvl="2"/>
            <a:r>
              <a:rPr lang="ja-JP" altLang="en-US" dirty="0" smtClean="0"/>
              <a:t>第 </a:t>
            </a:r>
            <a:r>
              <a:rPr lang="en-US" altLang="ja-JP" dirty="0" smtClean="0"/>
              <a:t>4 </a:t>
            </a:r>
            <a:r>
              <a:rPr lang="ja-JP" altLang="en-US" dirty="0" smtClean="0"/>
              <a:t>レベル</a:t>
            </a:r>
          </a:p>
          <a:p>
            <a:pPr lvl="3"/>
            <a:r>
              <a:rPr lang="ja-JP" altLang="en-US" dirty="0" smtClean="0"/>
              <a:t>第 </a:t>
            </a:r>
            <a:r>
              <a:rPr lang="en-US" altLang="ja-JP" dirty="0" smtClean="0"/>
              <a:t>5 </a:t>
            </a:r>
            <a:r>
              <a:rPr lang="ja-JP" altLang="en-US" dirty="0" smtClean="0"/>
              <a:t>レベル</a:t>
            </a:r>
            <a:endParaRPr lang="en-US" dirty="0"/>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8991CA4-9B7F-4D01-BDD9-F85DD6C75CC9}" type="datetime1">
              <a:rPr lang="en-US" smtClean="0"/>
              <a:pPr/>
              <a:t>11/17/2014</a:t>
            </a:fld>
            <a:endParaRPr 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正方形/長方形 6"/>
          <p:cNvSpPr/>
          <p:nvPr userDrawn="1"/>
        </p:nvSpPr>
        <p:spPr>
          <a:xfrm>
            <a:off x="0" y="6553200"/>
            <a:ext cx="9144000"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1 つの角を丸めた四角形 8"/>
          <p:cNvSpPr/>
          <p:nvPr userDrawn="1"/>
        </p:nvSpPr>
        <p:spPr>
          <a:xfrm flipV="1">
            <a:off x="8610600" y="0"/>
            <a:ext cx="533400" cy="304800"/>
          </a:xfrm>
          <a:prstGeom prst="snipRound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スライド番号プレースホルダ 5"/>
          <p:cNvSpPr>
            <a:spLocks noGrp="1"/>
          </p:cNvSpPr>
          <p:nvPr>
            <p:ph type="sldNum" sz="quarter" idx="12"/>
          </p:nvPr>
        </p:nvSpPr>
        <p:spPr>
          <a:xfrm>
            <a:off x="8610600" y="0"/>
            <a:ext cx="533400" cy="304800"/>
          </a:xfrm>
          <a:prstGeom prst="rect">
            <a:avLst/>
          </a:prstGeom>
        </p:spPr>
        <p:txBody>
          <a:bodyPr/>
          <a:lstStyle>
            <a:lvl1pPr algn="ctr">
              <a:defRPr sz="1400">
                <a:solidFill>
                  <a:schemeClr val="bg1"/>
                </a:solidFill>
                <a:latin typeface="Arial" pitchFamily="34" charset="0"/>
                <a:cs typeface="Arial" pitchFamily="34" charset="0"/>
              </a:defRPr>
            </a:lvl1pPr>
          </a:lstStyle>
          <a:p>
            <a:fld id="{41572BE0-A79D-4406-A4A1-EA02743955AE}" type="slidenum">
              <a:rPr lang="en-US" smtClean="0"/>
              <a:pPr/>
              <a:t>‹#›</a:t>
            </a:fld>
            <a:endParaRPr lang="en-US" dirty="0"/>
          </a:p>
        </p:txBody>
      </p:sp>
      <p:pic>
        <p:nvPicPr>
          <p:cNvPr id="10" name="Picture 2" descr="NICT-独立行政法人 情報通信研究機構"/>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6550269"/>
            <a:ext cx="533400" cy="307731"/>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8732141" y="6547104"/>
            <a:ext cx="424340" cy="310896"/>
          </a:xfrm>
          <a:prstGeom prst="rect">
            <a:avLst/>
          </a:prstGeom>
          <a:noFill/>
          <a:ln w="9525">
            <a:noFill/>
            <a:miter lim="800000"/>
            <a:headEnd/>
            <a:tailEnd/>
          </a:ln>
          <a:effectLst/>
        </p:spPr>
      </p:pic>
    </p:spTree>
    <p:extLst>
      <p:ext uri="{BB962C8B-B14F-4D97-AF65-F5344CB8AC3E}">
        <p14:creationId xmlns:p14="http://schemas.microsoft.com/office/powerpoint/2010/main" xmlns="" val="1917240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8" name="正方形/長方形 7"/>
          <p:cNvSpPr/>
          <p:nvPr userDrawn="1"/>
        </p:nvSpPr>
        <p:spPr>
          <a:xfrm>
            <a:off x="0" y="0"/>
            <a:ext cx="9144000" cy="685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l"/>
            <a:endParaRPr lang="en-US" dirty="0"/>
          </a:p>
        </p:txBody>
      </p:sp>
      <p:sp>
        <p:nvSpPr>
          <p:cNvPr id="2" name="タイトル 1"/>
          <p:cNvSpPr>
            <a:spLocks noGrp="1"/>
          </p:cNvSpPr>
          <p:nvPr>
            <p:ph type="title"/>
          </p:nvPr>
        </p:nvSpPr>
        <p:spPr>
          <a:xfrm>
            <a:off x="76200" y="46038"/>
            <a:ext cx="8229600" cy="639762"/>
          </a:xfrm>
          <a:prstGeom prst="rect">
            <a:avLst/>
          </a:prstGeom>
        </p:spPr>
        <p:txBody>
          <a:bodyPr>
            <a:noAutofit/>
          </a:bodyPr>
          <a:lstStyle>
            <a:lvl1pPr algn="l">
              <a:defRPr sz="4000">
                <a:solidFill>
                  <a:schemeClr val="bg1"/>
                </a:solidFill>
                <a:latin typeface="Calibri" pitchFamily="34" charset="0"/>
                <a:cs typeface="Calibri" pitchFamily="34" charset="0"/>
              </a:defRPr>
            </a:lvl1pPr>
          </a:lstStyle>
          <a:p>
            <a:r>
              <a:rPr lang="ja-JP" altLang="en-US" dirty="0" smtClean="0"/>
              <a:t>マスタ タイトルの書式設定</a:t>
            </a:r>
            <a:endParaRPr lang="en-US" dirty="0"/>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8991CA4-9B7F-4D01-BDD9-F85DD6C75CC9}" type="datetime1">
              <a:rPr lang="en-US" smtClean="0"/>
              <a:pPr/>
              <a:t>11/17/2014</a:t>
            </a:fld>
            <a:endParaRPr 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正方形/長方形 6"/>
          <p:cNvSpPr/>
          <p:nvPr userDrawn="1"/>
        </p:nvSpPr>
        <p:spPr>
          <a:xfrm>
            <a:off x="0" y="6553200"/>
            <a:ext cx="9144000"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1 つの角を丸めた四角形 8"/>
          <p:cNvSpPr/>
          <p:nvPr userDrawn="1"/>
        </p:nvSpPr>
        <p:spPr>
          <a:xfrm flipV="1">
            <a:off x="8610600" y="0"/>
            <a:ext cx="533400" cy="304800"/>
          </a:xfrm>
          <a:prstGeom prst="snipRound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スライド番号プレースホルダ 5"/>
          <p:cNvSpPr>
            <a:spLocks noGrp="1"/>
          </p:cNvSpPr>
          <p:nvPr>
            <p:ph type="sldNum" sz="quarter" idx="12"/>
          </p:nvPr>
        </p:nvSpPr>
        <p:spPr>
          <a:xfrm>
            <a:off x="8610600" y="0"/>
            <a:ext cx="533400" cy="304800"/>
          </a:xfrm>
          <a:prstGeom prst="rect">
            <a:avLst/>
          </a:prstGeom>
        </p:spPr>
        <p:txBody>
          <a:bodyPr/>
          <a:lstStyle>
            <a:lvl1pPr algn="ctr">
              <a:defRPr sz="1400">
                <a:solidFill>
                  <a:schemeClr val="bg1"/>
                </a:solidFill>
                <a:latin typeface="Arial" pitchFamily="34" charset="0"/>
                <a:cs typeface="Arial" pitchFamily="34" charset="0"/>
              </a:defRPr>
            </a:lvl1pPr>
          </a:lstStyle>
          <a:p>
            <a:fld id="{41572BE0-A79D-4406-A4A1-EA02743955AE}" type="slidenum">
              <a:rPr lang="en-US" smtClean="0"/>
              <a:pPr/>
              <a:t>‹#›</a:t>
            </a:fld>
            <a:endParaRPr lang="en-US" dirty="0"/>
          </a:p>
        </p:txBody>
      </p:sp>
      <p:pic>
        <p:nvPicPr>
          <p:cNvPr id="10" name="Picture 2" descr="NICT-独立行政法人 情報通信研究機構"/>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6550269"/>
            <a:ext cx="533400" cy="307731"/>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8732141" y="6547104"/>
            <a:ext cx="424340" cy="310896"/>
          </a:xfrm>
          <a:prstGeom prst="rect">
            <a:avLst/>
          </a:prstGeom>
          <a:noFill/>
          <a:ln w="9525">
            <a:noFill/>
            <a:miter lim="800000"/>
            <a:headEnd/>
            <a:tailEnd/>
          </a:ln>
          <a:effectLst/>
        </p:spPr>
      </p:pic>
    </p:spTree>
    <p:extLst>
      <p:ext uri="{BB962C8B-B14F-4D97-AF65-F5344CB8AC3E}">
        <p14:creationId xmlns:p14="http://schemas.microsoft.com/office/powerpoint/2010/main" xmlns="" val="8931760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bg>
      <p:bgPr>
        <a:gradFill>
          <a:gsLst>
            <a:gs pos="0">
              <a:schemeClr val="accent6">
                <a:lumMod val="75000"/>
              </a:schemeClr>
            </a:gs>
            <a:gs pos="50000">
              <a:schemeClr val="accent6">
                <a:lumMod val="7500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0D8D89CA-D8A2-452F-84AD-1EB6940198DC}" type="datetime1">
              <a:rPr lang="en-US" smtClean="0"/>
              <a:pPr/>
              <a:t>11/17/2014</a:t>
            </a:fld>
            <a:endParaRPr 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スライド番号プレースホルダ 5"/>
          <p:cNvSpPr txBox="1">
            <a:spLocks/>
          </p:cNvSpPr>
          <p:nvPr userDrawn="1"/>
        </p:nvSpPr>
        <p:spPr>
          <a:xfrm>
            <a:off x="8610600" y="0"/>
            <a:ext cx="533400" cy="30480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572BE0-A79D-4406-A4A1-EA02743955AE}" type="slidenum">
              <a:rPr lang="en-US" smtClean="0"/>
              <a:pPr algn="ctr"/>
              <a:t>‹#›</a:t>
            </a:fld>
            <a:endParaRPr lang="en-US" dirty="0"/>
          </a:p>
        </p:txBody>
      </p:sp>
      <p:sp>
        <p:nvSpPr>
          <p:cNvPr id="6" name="タイトル 1"/>
          <p:cNvSpPr>
            <a:spLocks noGrp="1"/>
          </p:cNvSpPr>
          <p:nvPr>
            <p:ph type="title"/>
          </p:nvPr>
        </p:nvSpPr>
        <p:spPr>
          <a:xfrm>
            <a:off x="76200" y="46038"/>
            <a:ext cx="8229600" cy="639762"/>
          </a:xfrm>
          <a:prstGeom prst="rect">
            <a:avLst/>
          </a:prstGeom>
        </p:spPr>
        <p:txBody>
          <a:bodyPr>
            <a:noAutofit/>
          </a:bodyPr>
          <a:lstStyle>
            <a:lvl1pPr algn="l">
              <a:defRPr sz="4000">
                <a:solidFill>
                  <a:schemeClr val="bg1"/>
                </a:solidFill>
                <a:latin typeface="+mj-lt"/>
                <a:cs typeface="Arial" pitchFamily="34" charset="0"/>
              </a:defRPr>
            </a:lvl1pPr>
          </a:lstStyle>
          <a:p>
            <a:r>
              <a:rPr lang="ja-JP" altLang="en-US" dirty="0" smtClean="0"/>
              <a:t>マスタ タイトルの書式設定</a:t>
            </a:r>
            <a:endParaRPr lang="en-US" dirty="0"/>
          </a:p>
        </p:txBody>
      </p:sp>
      <p:sp>
        <p:nvSpPr>
          <p:cNvPr id="7" name="コンテンツ プレースホルダ 2"/>
          <p:cNvSpPr>
            <a:spLocks noGrp="1"/>
          </p:cNvSpPr>
          <p:nvPr>
            <p:ph idx="1"/>
          </p:nvPr>
        </p:nvSpPr>
        <p:spPr>
          <a:xfrm>
            <a:off x="457200" y="9906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E90ED720-0104-4369-84BC-D37694168613}" type="datetimeFigureOut">
              <a:rPr kumimoji="1" lang="ja-JP" altLang="en-US" smtClean="0"/>
              <a:pPr/>
              <a:t>2014/11/17</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xmlns="" val="2700321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229600" cy="346050"/>
          </a:xfrm>
          <a:prstGeom prst="rect">
            <a:avLst/>
          </a:prstGeom>
        </p:spPr>
        <p:txBody>
          <a:bodyPr>
            <a:noAutofit/>
          </a:bodyPr>
          <a:lstStyle>
            <a:lvl1pPr algn="l">
              <a:defRPr sz="2800" b="1"/>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E90ED720-0104-4369-84BC-D37694168613}" type="datetimeFigureOut">
              <a:rPr kumimoji="1" lang="ja-JP" altLang="en-US" smtClean="0"/>
              <a:pPr/>
              <a:t>2014/11/17</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xmlns="" val="316313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3186302"/>
      </p:ext>
    </p:extLst>
  </p:cSld>
  <p:clrMap bg1="lt1" tx1="dk1" bg2="lt2" tx2="dk2" accent1="accent1" accent2="accent2" accent3="accent3" accent4="accent4" accent5="accent5" accent6="accent6" hlink="hlink" folHlink="folHlink"/>
  <p:sldLayoutIdLst>
    <p:sldLayoutId id="2147483651" r:id="rId1"/>
    <p:sldLayoutId id="2147483707" r:id="rId2"/>
    <p:sldLayoutId id="2147483708" r:id="rId3"/>
    <p:sldLayoutId id="2147483713" r:id="rId4"/>
    <p:sldLayoutId id="2147483710" r:id="rId5"/>
    <p:sldLayoutId id="2147483709" r:id="rId6"/>
    <p:sldLayoutId id="2147483711" r:id="rId7"/>
    <p:sldLayoutId id="2147483712"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0.emf"/><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3.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838200"/>
            <a:ext cx="8186737" cy="914399"/>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828800"/>
            <a:ext cx="8229600" cy="36877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Device fabrication</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10</a:t>
            </a:fld>
            <a:endParaRPr lang="en-US" dirty="0"/>
          </a:p>
        </p:txBody>
      </p:sp>
      <p:pic>
        <p:nvPicPr>
          <p:cNvPr id="398339" name="Picture 3"/>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l="7310" t="13530" r="7300" b="11569"/>
          <a:stretch/>
        </p:blipFill>
        <p:spPr bwMode="auto">
          <a:xfrm>
            <a:off x="152401" y="914400"/>
            <a:ext cx="4876800" cy="3624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正方形/長方形 7"/>
          <p:cNvSpPr/>
          <p:nvPr/>
        </p:nvSpPr>
        <p:spPr>
          <a:xfrm>
            <a:off x="6019801" y="990600"/>
            <a:ext cx="2438400" cy="286232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sz="1800" b="0" i="0" u="none" strike="noStrike" kern="0" cap="none" spc="0" normalizeH="0" baseline="0" noProof="0" dirty="0" smtClean="0">
                <a:ln>
                  <a:noFill/>
                </a:ln>
                <a:solidFill>
                  <a:prstClr val="black"/>
                </a:solidFill>
                <a:effectLst/>
                <a:uLnTx/>
                <a:uFillTx/>
              </a:rPr>
              <a:t>SU-8 waveguide:</a:t>
            </a:r>
          </a:p>
          <a:p>
            <a:pPr lvl="1" indent="-185738">
              <a:defRPr/>
            </a:pPr>
            <a:r>
              <a:rPr kumimoji="1" lang="en-US" b="0" i="0" u="none" strike="noStrike" kern="0" cap="none" spc="0" normalizeH="0" baseline="0" noProof="0" dirty="0" smtClean="0">
                <a:ln>
                  <a:noFill/>
                </a:ln>
                <a:solidFill>
                  <a:prstClr val="black"/>
                </a:solidFill>
                <a:effectLst/>
                <a:uLnTx/>
                <a:uFillTx/>
              </a:rPr>
              <a:t>Height: 1.53 </a:t>
            </a:r>
            <a:r>
              <a:rPr kumimoji="1" lang="en-US" b="0" i="0" u="none" strike="noStrike" kern="0" cap="none" spc="0" normalizeH="0" baseline="0" noProof="0" dirty="0" smtClean="0">
                <a:ln>
                  <a:noFill/>
                </a:ln>
                <a:solidFill>
                  <a:prstClr val="black"/>
                </a:solidFill>
                <a:effectLst/>
                <a:uLnTx/>
                <a:uFillTx/>
                <a:sym typeface="Symbol"/>
              </a:rPr>
              <a:t></a:t>
            </a:r>
            <a:r>
              <a:rPr kumimoji="1" lang="en-US" b="0" i="0" u="none" strike="noStrike" kern="0" cap="none" spc="0" normalizeH="0" baseline="0" noProof="0" dirty="0" smtClean="0">
                <a:ln>
                  <a:noFill/>
                </a:ln>
                <a:solidFill>
                  <a:prstClr val="black"/>
                </a:solidFill>
                <a:effectLst/>
                <a:uLnTx/>
                <a:uFillTx/>
              </a:rPr>
              <a:t>m</a:t>
            </a:r>
          </a:p>
          <a:p>
            <a:pPr lvl="1" indent="-185738">
              <a:defRPr/>
            </a:pPr>
            <a:r>
              <a:rPr kumimoji="1" lang="en-US" kern="0" dirty="0" smtClean="0">
                <a:solidFill>
                  <a:prstClr val="black"/>
                </a:solidFill>
              </a:rPr>
              <a:t>Ave.</a:t>
            </a:r>
            <a:r>
              <a:rPr kumimoji="1" lang="en-US" b="0" i="0" u="none" strike="noStrike" kern="0" cap="none" spc="0" normalizeH="0" baseline="0" noProof="0" dirty="0" smtClean="0">
                <a:ln>
                  <a:noFill/>
                </a:ln>
                <a:solidFill>
                  <a:prstClr val="black"/>
                </a:solidFill>
                <a:effectLst/>
                <a:uLnTx/>
                <a:uFillTx/>
              </a:rPr>
              <a:t> width: 6.5 </a:t>
            </a:r>
            <a:r>
              <a:rPr kumimoji="1" lang="en-US" b="0" i="0" u="none" strike="noStrike" kern="0" cap="none" spc="0" normalizeH="0" baseline="0" noProof="0" dirty="0" smtClean="0">
                <a:ln>
                  <a:noFill/>
                </a:ln>
                <a:solidFill>
                  <a:prstClr val="black"/>
                </a:solidFill>
                <a:effectLst/>
                <a:uLnTx/>
                <a:uFillTx/>
                <a:sym typeface="Symbol"/>
              </a:rPr>
              <a:t></a:t>
            </a:r>
            <a:r>
              <a:rPr kumimoji="1" lang="en-US" b="0" i="0" u="none" strike="noStrike" kern="0" cap="none" spc="0" normalizeH="0" baseline="0" noProof="0" dirty="0" smtClean="0">
                <a:ln>
                  <a:noFill/>
                </a:ln>
                <a:solidFill>
                  <a:prstClr val="black"/>
                </a:solidFill>
                <a:effectLst/>
                <a:uLnTx/>
                <a:uFillTx/>
              </a:rPr>
              <a:t>m</a:t>
            </a:r>
          </a:p>
          <a:p>
            <a:pPr lvl="1" indent="-457200">
              <a:defRPr/>
            </a:pPr>
            <a:endParaRPr kumimoji="1" lang="en-US" kern="0" dirty="0" smtClean="0">
              <a:solidFill>
                <a:prstClr val="black"/>
              </a:solidFill>
            </a:endParaRPr>
          </a:p>
          <a:p>
            <a:pPr lvl="1" indent="-457200">
              <a:defRPr/>
            </a:pPr>
            <a:r>
              <a:rPr kumimoji="1" lang="en-US" kern="0" dirty="0" smtClean="0">
                <a:solidFill>
                  <a:prstClr val="black"/>
                </a:solidFill>
              </a:rPr>
              <a:t>Film thicknesses:</a:t>
            </a:r>
            <a:endParaRPr kumimoji="1" lang="en-US" kern="0" dirty="0">
              <a:solidFill>
                <a:prstClr val="black"/>
              </a:solidFill>
            </a:endParaRPr>
          </a:p>
          <a:p>
            <a:pPr lvl="1" indent="-185738">
              <a:defRPr/>
            </a:pPr>
            <a:r>
              <a:rPr kumimoji="1" lang="en-US" kern="0" dirty="0">
                <a:solidFill>
                  <a:prstClr val="black"/>
                </a:solidFill>
              </a:rPr>
              <a:t>Top (Ti): 25 nm</a:t>
            </a:r>
          </a:p>
          <a:p>
            <a:pPr lvl="1" indent="-185738">
              <a:defRPr/>
            </a:pPr>
            <a:r>
              <a:rPr kumimoji="1" lang="en-US" kern="0" dirty="0">
                <a:solidFill>
                  <a:prstClr val="black"/>
                </a:solidFill>
              </a:rPr>
              <a:t>Middle (</a:t>
            </a:r>
            <a:r>
              <a:rPr kumimoji="1" lang="en-US" kern="0" dirty="0" smtClean="0">
                <a:solidFill>
                  <a:prstClr val="black"/>
                </a:solidFill>
              </a:rPr>
              <a:t>SiO</a:t>
            </a:r>
            <a:r>
              <a:rPr lang="en-US" altLang="ja-JP" baseline="-25000" dirty="0" smtClean="0"/>
              <a:t>2</a:t>
            </a:r>
            <a:r>
              <a:rPr kumimoji="1" lang="en-US" kern="0" dirty="0" smtClean="0">
                <a:solidFill>
                  <a:prstClr val="black"/>
                </a:solidFill>
              </a:rPr>
              <a:t>): </a:t>
            </a:r>
            <a:r>
              <a:rPr kumimoji="1" lang="en-US" kern="0" dirty="0">
                <a:solidFill>
                  <a:prstClr val="black"/>
                </a:solidFill>
              </a:rPr>
              <a:t>10 nm</a:t>
            </a:r>
          </a:p>
          <a:p>
            <a:pPr lvl="1" indent="-185738">
              <a:defRPr/>
            </a:pPr>
            <a:r>
              <a:rPr kumimoji="1" lang="en-US" kern="0" dirty="0">
                <a:solidFill>
                  <a:prstClr val="black"/>
                </a:solidFill>
              </a:rPr>
              <a:t>Bottom (Au): 20 </a:t>
            </a:r>
            <a:r>
              <a:rPr kumimoji="1" lang="en-US" kern="0" dirty="0" smtClean="0">
                <a:solidFill>
                  <a:prstClr val="black"/>
                </a:solidFill>
              </a:rPr>
              <a:t>nm</a:t>
            </a:r>
          </a:p>
          <a:p>
            <a:pPr lvl="1" indent="-457200">
              <a:defRPr/>
            </a:pPr>
            <a:endParaRPr kumimoji="1" lang="en-US" kern="0" dirty="0" smtClean="0">
              <a:solidFill>
                <a:prstClr val="black"/>
              </a:solidFill>
            </a:endParaRPr>
          </a:p>
          <a:p>
            <a:pPr lvl="1" indent="-457200">
              <a:defRPr/>
            </a:pPr>
            <a:r>
              <a:rPr kumimoji="1" lang="en-US" kern="0" dirty="0" smtClean="0">
                <a:solidFill>
                  <a:prstClr val="black"/>
                </a:solidFill>
              </a:rPr>
              <a:t>Film widths: 5 </a:t>
            </a:r>
            <a:r>
              <a:rPr kumimoji="1" lang="en-US" kern="0" dirty="0" smtClean="0">
                <a:solidFill>
                  <a:prstClr val="black"/>
                </a:solidFill>
                <a:sym typeface="Symbol"/>
              </a:rPr>
              <a:t></a:t>
            </a:r>
            <a:r>
              <a:rPr kumimoji="1" lang="en-US" kern="0" dirty="0" smtClean="0">
                <a:solidFill>
                  <a:prstClr val="black"/>
                </a:solidFill>
              </a:rPr>
              <a:t>m</a:t>
            </a:r>
          </a:p>
        </p:txBody>
      </p:sp>
      <p:pic>
        <p:nvPicPr>
          <p:cNvPr id="397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114800"/>
            <a:ext cx="3916656"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1619800" y="4669714"/>
            <a:ext cx="2094397" cy="1740667"/>
          </a:xfrm>
          <a:prstGeom prst="rect">
            <a:avLst/>
          </a:prstGeom>
          <a:noFill/>
          <a:ln w="28575">
            <a:solidFill>
              <a:schemeClr val="accent1"/>
            </a:solidFill>
            <a:miter lim="800000"/>
            <a:headEnd/>
            <a:tailEn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086113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err="1" smtClean="0"/>
              <a:t>Photodetection</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11</a:t>
            </a:fld>
            <a:endParaRPr lang="en-US" dirty="0"/>
          </a:p>
        </p:txBody>
      </p:sp>
      <p:cxnSp>
        <p:nvCxnSpPr>
          <p:cNvPr id="18" name="直線コネクタ 17"/>
          <p:cNvCxnSpPr/>
          <p:nvPr/>
        </p:nvCxnSpPr>
        <p:spPr>
          <a:xfrm flipV="1">
            <a:off x="8269690" y="3381102"/>
            <a:ext cx="0" cy="923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7039547" y="3381102"/>
            <a:ext cx="0" cy="92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7039548" y="4301616"/>
            <a:ext cx="12301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455217" y="4301616"/>
            <a:ext cx="49815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040813" y="3698977"/>
            <a:ext cx="421795"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テキスト ボックス 22"/>
          <p:cNvSpPr txBox="1"/>
          <p:nvPr/>
        </p:nvSpPr>
        <p:spPr>
          <a:xfrm>
            <a:off x="8016032" y="3714922"/>
            <a:ext cx="472527" cy="400110"/>
          </a:xfrm>
          <a:prstGeom prst="rect">
            <a:avLst/>
          </a:prstGeom>
          <a:noFill/>
        </p:spPr>
        <p:txBody>
          <a:bodyPr wrap="square" rtlCol="0">
            <a:spAutoFit/>
          </a:bodyPr>
          <a:lstStyle/>
          <a:p>
            <a:pPr algn="ctr"/>
            <a:r>
              <a:rPr lang="en-US" altLang="ja-JP" sz="2000" b="1" dirty="0" smtClean="0"/>
              <a:t>A</a:t>
            </a:r>
            <a:endParaRPr lang="en-US" sz="2000" b="1" dirty="0"/>
          </a:p>
        </p:txBody>
      </p:sp>
      <p:sp>
        <p:nvSpPr>
          <p:cNvPr id="24" name="テキスト ボックス 23"/>
          <p:cNvSpPr txBox="1"/>
          <p:nvPr/>
        </p:nvSpPr>
        <p:spPr>
          <a:xfrm>
            <a:off x="7317657" y="3842630"/>
            <a:ext cx="708423" cy="400110"/>
          </a:xfrm>
          <a:prstGeom prst="rect">
            <a:avLst/>
          </a:prstGeom>
          <a:noFill/>
        </p:spPr>
        <p:txBody>
          <a:bodyPr wrap="square" rtlCol="0">
            <a:spAutoFit/>
          </a:bodyPr>
          <a:lstStyle/>
          <a:p>
            <a:pPr algn="ctr"/>
            <a:r>
              <a:rPr lang="en-US" altLang="ja-JP" sz="2000" b="1" dirty="0" smtClean="0"/>
              <a:t>I &gt; 0</a:t>
            </a:r>
            <a:endParaRPr lang="en-US" sz="2000" b="1" dirty="0"/>
          </a:p>
        </p:txBody>
      </p:sp>
      <p:pic>
        <p:nvPicPr>
          <p:cNvPr id="408579" name="Picture 3" descr="E:\papers\paper_MIM_detector\figs\devices-08.png"/>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t="3533" b="1948"/>
          <a:stretch/>
        </p:blipFill>
        <p:spPr bwMode="auto">
          <a:xfrm>
            <a:off x="487679" y="935313"/>
            <a:ext cx="5105401" cy="39414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グループ化 4"/>
          <p:cNvGrpSpPr/>
          <p:nvPr/>
        </p:nvGrpSpPr>
        <p:grpSpPr>
          <a:xfrm>
            <a:off x="6670447" y="1992625"/>
            <a:ext cx="1860421" cy="1811498"/>
            <a:chOff x="6245610" y="3611215"/>
            <a:chExt cx="2168667" cy="2471002"/>
          </a:xfrm>
        </p:grpSpPr>
        <p:sp>
          <p:nvSpPr>
            <p:cNvPr id="35" name="正方形/長方形 34"/>
            <p:cNvSpPr/>
            <p:nvPr/>
          </p:nvSpPr>
          <p:spPr>
            <a:xfrm>
              <a:off x="6245610" y="4115271"/>
              <a:ext cx="720000" cy="1440000"/>
            </a:xfrm>
            <a:prstGeom prst="rect">
              <a:avLst/>
            </a:prstGeom>
            <a:solidFill>
              <a:srgbClr val="FFC611"/>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smtClean="0"/>
                <a:t>Au</a:t>
              </a:r>
              <a:endParaRPr lang="en-US" sz="1600" dirty="0"/>
            </a:p>
          </p:txBody>
        </p:sp>
        <p:sp>
          <p:nvSpPr>
            <p:cNvPr id="36" name="正方形/長方形 35"/>
            <p:cNvSpPr/>
            <p:nvPr/>
          </p:nvSpPr>
          <p:spPr>
            <a:xfrm>
              <a:off x="7694277" y="4115271"/>
              <a:ext cx="720000" cy="1440000"/>
            </a:xfrm>
            <a:prstGeom prst="rect">
              <a:avLst/>
            </a:prstGeom>
            <a:solidFill>
              <a:schemeClr val="bg1">
                <a:lumMod val="85000"/>
              </a:schemeClr>
            </a:solidFill>
            <a:effectLst/>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600" dirty="0" smtClean="0"/>
                <a:t>Ti</a:t>
              </a:r>
              <a:endParaRPr lang="en-US" sz="1600" dirty="0"/>
            </a:p>
          </p:txBody>
        </p:sp>
        <p:sp>
          <p:nvSpPr>
            <p:cNvPr id="37" name="平行四辺形 36"/>
            <p:cNvSpPr/>
            <p:nvPr/>
          </p:nvSpPr>
          <p:spPr>
            <a:xfrm rot="5400000" flipH="1" flipV="1">
              <a:off x="6098776" y="4486716"/>
              <a:ext cx="2471002" cy="720000"/>
            </a:xfrm>
            <a:prstGeom prst="parallelogram">
              <a:avLst>
                <a:gd name="adj" fmla="val 37095"/>
              </a:avLst>
            </a:prstGeom>
            <a:solidFill>
              <a:schemeClr val="bg1">
                <a:lumMod val="50000"/>
              </a:schemeClr>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lang="en-US" altLang="ja-JP" sz="1600" dirty="0" smtClean="0"/>
                <a:t>SiO</a:t>
              </a:r>
              <a:r>
                <a:rPr lang="en-US" altLang="ja-JP" sz="1600" baseline="-25000" dirty="0" smtClean="0"/>
                <a:t>2</a:t>
              </a:r>
              <a:endParaRPr lang="en-US" sz="1600" baseline="-25000" dirty="0"/>
            </a:p>
          </p:txBody>
        </p:sp>
      </p:grpSp>
      <p:sp>
        <p:nvSpPr>
          <p:cNvPr id="50" name="Content Placeholder 2"/>
          <p:cNvSpPr txBox="1">
            <a:spLocks/>
          </p:cNvSpPr>
          <p:nvPr/>
        </p:nvSpPr>
        <p:spPr>
          <a:xfrm>
            <a:off x="225794" y="5081982"/>
            <a:ext cx="6098806" cy="1318818"/>
          </a:xfrm>
          <a:prstGeom prst="rect">
            <a:avLst/>
          </a:prstGeom>
          <a:solidFill>
            <a:srgbClr val="FFCC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smtClean="0"/>
              <a:t>Photocurrent generation by the guided light</a:t>
            </a:r>
          </a:p>
          <a:p>
            <a:pPr>
              <a:buFont typeface="Wingdings" panose="05000000000000000000" pitchFamily="2" charset="2"/>
              <a:buChar char="§"/>
            </a:pPr>
            <a:r>
              <a:rPr lang="en-US" sz="2400" dirty="0" smtClean="0"/>
              <a:t>Positive bias↑ </a:t>
            </a:r>
            <a:r>
              <a:rPr lang="en-US" sz="2400" dirty="0"/>
              <a:t>=&gt; </a:t>
            </a:r>
            <a:r>
              <a:rPr lang="en-US" sz="2400" dirty="0" smtClean="0"/>
              <a:t>photocurrent ↑</a:t>
            </a:r>
          </a:p>
          <a:p>
            <a:pPr>
              <a:buFont typeface="Wingdings" panose="05000000000000000000" pitchFamily="2" charset="2"/>
              <a:buChar char="§"/>
            </a:pPr>
            <a:r>
              <a:rPr lang="en-US" sz="2400" dirty="0"/>
              <a:t>Open circuit voltage (</a:t>
            </a:r>
            <a:r>
              <a:rPr lang="en-US" sz="2400" dirty="0" err="1"/>
              <a:t>V</a:t>
            </a:r>
            <a:r>
              <a:rPr lang="en-US" sz="2400" baseline="-25000" dirty="0" err="1"/>
              <a:t>oc</a:t>
            </a:r>
            <a:r>
              <a:rPr lang="en-US" sz="2400" dirty="0"/>
              <a:t>) = -0.05 V </a:t>
            </a:r>
          </a:p>
        </p:txBody>
      </p:sp>
      <p:sp>
        <p:nvSpPr>
          <p:cNvPr id="25" name="Rectangle 7"/>
          <p:cNvSpPr/>
          <p:nvPr/>
        </p:nvSpPr>
        <p:spPr>
          <a:xfrm>
            <a:off x="2799080" y="1545180"/>
            <a:ext cx="422936" cy="338554"/>
          </a:xfrm>
          <a:prstGeom prst="rect">
            <a:avLst/>
          </a:prstGeom>
          <a:noFill/>
        </p:spPr>
        <p:txBody>
          <a:bodyPr wrap="none">
            <a:spAutoFit/>
          </a:bodyPr>
          <a:lstStyle/>
          <a:p>
            <a:pPr algn="r"/>
            <a:r>
              <a:rPr lang="en-US" sz="1600" dirty="0" err="1">
                <a:solidFill>
                  <a:srgbClr val="FF0000"/>
                </a:solidFill>
              </a:rPr>
              <a:t>V</a:t>
            </a:r>
            <a:r>
              <a:rPr lang="en-US" sz="1600" baseline="-25000" dirty="0" err="1">
                <a:solidFill>
                  <a:srgbClr val="FF0000"/>
                </a:solidFill>
              </a:rPr>
              <a:t>oc</a:t>
            </a:r>
            <a:endParaRPr lang="en-US" sz="1600" dirty="0">
              <a:latin typeface="Arial" pitchFamily="34" charset="0"/>
              <a:cs typeface="Arial" pitchFamily="34" charset="0"/>
            </a:endParaRPr>
          </a:p>
        </p:txBody>
      </p:sp>
      <p:cxnSp>
        <p:nvCxnSpPr>
          <p:cNvPr id="26" name="直線矢印コネクタ 25"/>
          <p:cNvCxnSpPr/>
          <p:nvPr/>
        </p:nvCxnSpPr>
        <p:spPr>
          <a:xfrm>
            <a:off x="3014333" y="1859280"/>
            <a:ext cx="0" cy="274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656345" y="1140304"/>
            <a:ext cx="3487655" cy="400110"/>
          </a:xfrm>
          <a:prstGeom prst="rect">
            <a:avLst/>
          </a:prstGeom>
          <a:noFill/>
        </p:spPr>
        <p:txBody>
          <a:bodyPr wrap="square" rtlCol="0">
            <a:spAutoFit/>
          </a:bodyPr>
          <a:lstStyle/>
          <a:p>
            <a:pPr marL="182563" indent="-182563">
              <a:buFont typeface="Wingdings" panose="05000000000000000000" pitchFamily="2" charset="2"/>
              <a:buChar char="§"/>
            </a:pPr>
            <a:r>
              <a:rPr lang="en-US" sz="2000" dirty="0" smtClean="0"/>
              <a:t>Input wavelength: </a:t>
            </a:r>
            <a:r>
              <a:rPr lang="en-US" sz="2000" dirty="0">
                <a:sym typeface="Symbol"/>
              </a:rPr>
              <a:t></a:t>
            </a:r>
            <a:r>
              <a:rPr lang="en-US" sz="2000" dirty="0"/>
              <a:t> = 680 </a:t>
            </a:r>
            <a:r>
              <a:rPr lang="en-US" sz="2000" dirty="0" smtClean="0"/>
              <a:t>nm</a:t>
            </a:r>
            <a:endParaRPr lang="en-US" sz="2000" dirty="0"/>
          </a:p>
        </p:txBody>
      </p:sp>
      <p:pic>
        <p:nvPicPr>
          <p:cNvPr id="28" name="Picture 2"/>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6670447" y="4572000"/>
            <a:ext cx="2094397" cy="1740667"/>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71367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Wavelength dependence</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12</a:t>
            </a:fld>
            <a:endParaRPr lang="en-US" dirty="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7162800" y="2286000"/>
            <a:ext cx="1707758" cy="1161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テキスト ボックス 4"/>
          <p:cNvSpPr txBox="1"/>
          <p:nvPr/>
        </p:nvSpPr>
        <p:spPr>
          <a:xfrm>
            <a:off x="228600" y="762000"/>
            <a:ext cx="4648200" cy="707886"/>
          </a:xfrm>
          <a:prstGeom prst="rect">
            <a:avLst/>
          </a:prstGeom>
          <a:noFill/>
        </p:spPr>
        <p:txBody>
          <a:bodyPr wrap="square" rtlCol="0">
            <a:spAutoFit/>
          </a:bodyPr>
          <a:lstStyle/>
          <a:p>
            <a:pPr marL="263525" indent="-263525">
              <a:buFont typeface="Wingdings" panose="05000000000000000000" pitchFamily="2" charset="2"/>
              <a:buChar char="§"/>
            </a:pPr>
            <a:r>
              <a:rPr lang="en-US" sz="2000" dirty="0" smtClean="0"/>
              <a:t>Input power: 0.1 </a:t>
            </a:r>
            <a:r>
              <a:rPr lang="en-US" sz="2000" dirty="0" err="1" smtClean="0"/>
              <a:t>mW</a:t>
            </a:r>
            <a:endParaRPr lang="en-US" sz="2000" dirty="0" smtClean="0"/>
          </a:p>
          <a:p>
            <a:pPr marL="263525" indent="-263525">
              <a:buFont typeface="Wingdings" panose="05000000000000000000" pitchFamily="2" charset="2"/>
              <a:buChar char="§"/>
            </a:pPr>
            <a:r>
              <a:rPr lang="en-US" sz="2000" dirty="0" smtClean="0"/>
              <a:t>Wavelength</a:t>
            </a:r>
            <a:r>
              <a:rPr lang="en-US" sz="2000" smtClean="0"/>
              <a:t>: 680, 760 </a:t>
            </a:r>
            <a:r>
              <a:rPr lang="en-US" sz="2000" dirty="0" smtClean="0"/>
              <a:t>&amp; 1064 nm</a:t>
            </a:r>
            <a:endParaRPr lang="en-US" sz="2000" dirty="0"/>
          </a:p>
        </p:txBody>
      </p:sp>
      <p:sp>
        <p:nvSpPr>
          <p:cNvPr id="8" name="Content Placeholder 2"/>
          <p:cNvSpPr txBox="1">
            <a:spLocks/>
          </p:cNvSpPr>
          <p:nvPr/>
        </p:nvSpPr>
        <p:spPr>
          <a:xfrm>
            <a:off x="1143000" y="5257800"/>
            <a:ext cx="7005320" cy="1219200"/>
          </a:xfrm>
          <a:prstGeom prst="rect">
            <a:avLst/>
          </a:prstGeom>
          <a:solidFill>
            <a:srgbClr val="FFCC99"/>
          </a:soli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err="1" smtClean="0"/>
              <a:t>Photodetection</a:t>
            </a:r>
            <a:r>
              <a:rPr lang="en-US" sz="2400" dirty="0" smtClean="0"/>
              <a:t> up to </a:t>
            </a:r>
            <a:r>
              <a:rPr kumimoji="1" lang="en-US" sz="2400" kern="0" dirty="0" smtClean="0">
                <a:solidFill>
                  <a:prstClr val="black"/>
                </a:solidFill>
                <a:sym typeface="Symbol"/>
              </a:rPr>
              <a:t></a:t>
            </a:r>
            <a:r>
              <a:rPr lang="en-US" sz="2400" dirty="0" smtClean="0"/>
              <a:t> = 1064 nm </a:t>
            </a:r>
          </a:p>
          <a:p>
            <a:pPr>
              <a:buFont typeface="Wingdings" panose="05000000000000000000" pitchFamily="2" charset="2"/>
              <a:buChar char="§"/>
            </a:pPr>
            <a:r>
              <a:rPr lang="en-US" sz="2400" dirty="0" smtClean="0"/>
              <a:t>Higher photocurrent at shorter input wavelength</a:t>
            </a:r>
          </a:p>
          <a:p>
            <a:pPr>
              <a:buFont typeface="Wingdings" panose="05000000000000000000" pitchFamily="2" charset="2"/>
              <a:buChar char="§"/>
            </a:pPr>
            <a:r>
              <a:rPr lang="en-US" sz="2400" dirty="0" smtClean="0"/>
              <a:t>Open circuit voltage (V</a:t>
            </a:r>
            <a:r>
              <a:rPr lang="en-US" sz="2400" baseline="-25000" dirty="0" smtClean="0"/>
              <a:t>oc</a:t>
            </a:r>
            <a:r>
              <a:rPr lang="en-US" sz="2400" dirty="0" smtClean="0"/>
              <a:t>) ~ 0</a:t>
            </a:r>
          </a:p>
        </p:txBody>
      </p:sp>
      <p:pic>
        <p:nvPicPr>
          <p:cNvPr id="7" name="図 6"/>
          <p:cNvPicPr>
            <a:picLocks noChangeAspect="1"/>
          </p:cNvPicPr>
          <p:nvPr/>
        </p:nvPicPr>
        <p:blipFill>
          <a:blip r:embed="rId3" cstate="print">
            <a:extLst>
              <a:ext uri="{28A0092B-C50C-407E-A947-70E740481C1C}">
                <a14:useLocalDpi xmlns:a14="http://schemas.microsoft.com/office/drawing/2010/main" xmlns="" val="0"/>
              </a:ext>
            </a:extLst>
          </a:blip>
          <a:srcRect l="51290"/>
          <a:stretch>
            <a:fillRect/>
          </a:stretch>
        </p:blipFill>
        <p:spPr>
          <a:xfrm>
            <a:off x="1839001" y="1524000"/>
            <a:ext cx="4942799" cy="3581400"/>
          </a:xfrm>
          <a:prstGeom prst="rect">
            <a:avLst/>
          </a:prstGeom>
        </p:spPr>
      </p:pic>
    </p:spTree>
    <p:extLst>
      <p:ext uri="{BB962C8B-B14F-4D97-AF65-F5344CB8AC3E}">
        <p14:creationId xmlns:p14="http://schemas.microsoft.com/office/powerpoint/2010/main" xmlns="" val="19321685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a:stretch>
            <a:fillRect/>
          </a:stretch>
        </p:blipFill>
        <p:spPr bwMode="auto">
          <a:xfrm>
            <a:off x="1234195" y="2423160"/>
            <a:ext cx="5928605" cy="3291840"/>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lang="en-US" dirty="0" smtClean="0"/>
              <a:t>Mode analysis</a:t>
            </a:r>
            <a:endParaRPr lang="en-US" dirty="0"/>
          </a:p>
        </p:txBody>
      </p:sp>
      <p:sp>
        <p:nvSpPr>
          <p:cNvPr id="3" name="スライド番号プレースホルダー 2"/>
          <p:cNvSpPr>
            <a:spLocks noGrp="1"/>
          </p:cNvSpPr>
          <p:nvPr>
            <p:ph type="sldNum" sz="quarter" idx="12"/>
          </p:nvPr>
        </p:nvSpPr>
        <p:spPr/>
        <p:txBody>
          <a:bodyPr/>
          <a:lstStyle/>
          <a:p>
            <a:fld id="{41572BE0-A79D-4406-A4A1-EA02743955AE}" type="slidenum">
              <a:rPr lang="en-US" smtClean="0"/>
              <a:pPr/>
              <a:t>13</a:t>
            </a:fld>
            <a:endParaRPr lang="en-US" dirty="0"/>
          </a:p>
        </p:txBody>
      </p:sp>
      <p:sp>
        <p:nvSpPr>
          <p:cNvPr id="19" name="正方形/長方形 18"/>
          <p:cNvSpPr/>
          <p:nvPr/>
        </p:nvSpPr>
        <p:spPr>
          <a:xfrm>
            <a:off x="0" y="3087469"/>
            <a:ext cx="1457218" cy="646331"/>
          </a:xfrm>
          <a:prstGeom prst="rect">
            <a:avLst/>
          </a:prstGeom>
        </p:spPr>
        <p:txBody>
          <a:bodyPr wrap="square">
            <a:spAutoFit/>
          </a:bodyPr>
          <a:lstStyle/>
          <a:p>
            <a:r>
              <a:rPr lang="it-IT" dirty="0" smtClean="0"/>
              <a:t>Mode index: </a:t>
            </a:r>
          </a:p>
          <a:p>
            <a:r>
              <a:rPr lang="it-IT" dirty="0" smtClean="0"/>
              <a:t>n </a:t>
            </a:r>
            <a:r>
              <a:rPr lang="it-IT" dirty="0"/>
              <a:t>= </a:t>
            </a:r>
            <a:r>
              <a:rPr lang="it-IT" dirty="0" smtClean="0"/>
              <a:t>1.5579</a:t>
            </a:r>
            <a:endParaRPr lang="it-IT" dirty="0"/>
          </a:p>
        </p:txBody>
      </p:sp>
      <p:pic>
        <p:nvPicPr>
          <p:cNvPr id="21" name="Picture 3"/>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1956887" y="1088572"/>
            <a:ext cx="1828800" cy="1060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テキスト ボックス 21"/>
          <p:cNvSpPr txBox="1"/>
          <p:nvPr/>
        </p:nvSpPr>
        <p:spPr>
          <a:xfrm>
            <a:off x="7910970" y="697468"/>
            <a:ext cx="1233030" cy="369332"/>
          </a:xfrm>
          <a:prstGeom prst="rect">
            <a:avLst/>
          </a:prstGeom>
          <a:noFill/>
        </p:spPr>
        <p:txBody>
          <a:bodyPr wrap="none" rtlCol="0">
            <a:spAutoFit/>
          </a:bodyPr>
          <a:lstStyle/>
          <a:p>
            <a:r>
              <a:rPr lang="en-US" dirty="0" smtClean="0">
                <a:sym typeface="Symbol"/>
              </a:rPr>
              <a:t></a:t>
            </a:r>
            <a:r>
              <a:rPr lang="en-US" dirty="0" smtClean="0"/>
              <a:t> = 680 nm</a:t>
            </a:r>
            <a:endParaRPr lang="en-US" dirty="0"/>
          </a:p>
        </p:txBody>
      </p:sp>
      <p:sp>
        <p:nvSpPr>
          <p:cNvPr id="18" name="テキスト ボックス 17"/>
          <p:cNvSpPr txBox="1"/>
          <p:nvPr/>
        </p:nvSpPr>
        <p:spPr>
          <a:xfrm>
            <a:off x="5046920" y="5528846"/>
            <a:ext cx="114165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absorption</a:t>
            </a:r>
            <a:endParaRPr lang="en-US" sz="1600" dirty="0">
              <a:latin typeface="Arial" panose="020B0604020202020204" pitchFamily="34" charset="0"/>
              <a:cs typeface="Arial" panose="020B0604020202020204" pitchFamily="34" charset="0"/>
            </a:endParaRPr>
          </a:p>
        </p:txBody>
      </p:sp>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 b="-595"/>
          <a:stretch/>
        </p:blipFill>
        <p:spPr bwMode="auto">
          <a:xfrm>
            <a:off x="4655565" y="749966"/>
            <a:ext cx="2304237" cy="1576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角丸四角形 24"/>
          <p:cNvSpPr/>
          <p:nvPr/>
        </p:nvSpPr>
        <p:spPr>
          <a:xfrm>
            <a:off x="4527479" y="4267200"/>
            <a:ext cx="2635321" cy="1588532"/>
          </a:xfrm>
          <a:prstGeom prst="roundRect">
            <a:avLst>
              <a:gd name="adj" fmla="val 11119"/>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正方形/長方形 11"/>
          <p:cNvSpPr/>
          <p:nvPr/>
        </p:nvSpPr>
        <p:spPr>
          <a:xfrm>
            <a:off x="6959803" y="3087469"/>
            <a:ext cx="2184197" cy="646331"/>
          </a:xfrm>
          <a:prstGeom prst="rect">
            <a:avLst/>
          </a:prstGeom>
        </p:spPr>
        <p:txBody>
          <a:bodyPr wrap="square">
            <a:spAutoFit/>
          </a:bodyPr>
          <a:lstStyle/>
          <a:p>
            <a:r>
              <a:rPr lang="it-IT" dirty="0" smtClean="0"/>
              <a:t>Mode index:</a:t>
            </a:r>
          </a:p>
          <a:p>
            <a:r>
              <a:rPr lang="it-IT" dirty="0" smtClean="0"/>
              <a:t>n = 1.5570+</a:t>
            </a:r>
            <a:r>
              <a:rPr lang="it-IT" dirty="0" smtClean="0">
                <a:solidFill>
                  <a:srgbClr val="FF0000"/>
                </a:solidFill>
              </a:rPr>
              <a:t>i9.3</a:t>
            </a:r>
            <a:r>
              <a:rPr lang="it-IT" dirty="0" smtClean="0">
                <a:solidFill>
                  <a:srgbClr val="FF0000"/>
                </a:solidFill>
                <a:sym typeface="Symbol"/>
              </a:rPr>
              <a:t>10</a:t>
            </a:r>
            <a:r>
              <a:rPr lang="it-IT" baseline="30000" dirty="0" smtClean="0">
                <a:solidFill>
                  <a:srgbClr val="FF0000"/>
                </a:solidFill>
              </a:rPr>
              <a:t>-5</a:t>
            </a:r>
            <a:endParaRPr lang="it-IT" baseline="30000" dirty="0">
              <a:solidFill>
                <a:srgbClr val="FF0000"/>
              </a:solidFill>
            </a:endParaRPr>
          </a:p>
        </p:txBody>
      </p:sp>
      <p:sp>
        <p:nvSpPr>
          <p:cNvPr id="13" name="Content Placeholder 2"/>
          <p:cNvSpPr txBox="1">
            <a:spLocks/>
          </p:cNvSpPr>
          <p:nvPr/>
        </p:nvSpPr>
        <p:spPr>
          <a:xfrm>
            <a:off x="838200" y="6019800"/>
            <a:ext cx="7391400" cy="447152"/>
          </a:xfrm>
          <a:prstGeom prst="rect">
            <a:avLst/>
          </a:prstGeom>
          <a:solidFill>
            <a:srgbClr val="FFCC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Small portion of guided light is absorbed by the metals </a:t>
            </a:r>
          </a:p>
          <a:p>
            <a:pPr algn="ctr"/>
            <a:endParaRPr lang="en-US" sz="2400" dirty="0" smtClean="0"/>
          </a:p>
        </p:txBody>
      </p:sp>
    </p:spTree>
    <p:extLst>
      <p:ext uri="{BB962C8B-B14F-4D97-AF65-F5344CB8AC3E}">
        <p14:creationId xmlns:p14="http://schemas.microsoft.com/office/powerpoint/2010/main" xmlns="" val="23163903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218442" y="3232532"/>
            <a:ext cx="2058158" cy="1399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直線コネクタ 8"/>
          <p:cNvCxnSpPr/>
          <p:nvPr/>
        </p:nvCxnSpPr>
        <p:spPr>
          <a:xfrm>
            <a:off x="762000" y="1777312"/>
            <a:ext cx="784860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6200" y="46038"/>
            <a:ext cx="8458200" cy="639762"/>
          </a:xfrm>
        </p:spPr>
        <p:txBody>
          <a:bodyPr>
            <a:normAutofit fontScale="90000"/>
          </a:bodyPr>
          <a:lstStyle/>
          <a:p>
            <a:r>
              <a:rPr lang="en-US" dirty="0"/>
              <a:t>Electronic </a:t>
            </a:r>
            <a:r>
              <a:rPr lang="en-US" dirty="0" smtClean="0"/>
              <a:t>structures of MIMs</a:t>
            </a:r>
            <a:endParaRPr lang="en-US" dirty="0"/>
          </a:p>
        </p:txBody>
      </p:sp>
      <p:sp>
        <p:nvSpPr>
          <p:cNvPr id="24" name="コンテンツ プレースホルダ 23"/>
          <p:cNvSpPr>
            <a:spLocks noGrp="1"/>
          </p:cNvSpPr>
          <p:nvPr>
            <p:ph idx="1"/>
          </p:nvPr>
        </p:nvSpPr>
        <p:spPr>
          <a:xfrm>
            <a:off x="304800" y="4832732"/>
            <a:ext cx="4038600" cy="1568068"/>
          </a:xfrm>
        </p:spPr>
        <p:txBody>
          <a:bodyPr/>
          <a:lstStyle/>
          <a:p>
            <a:r>
              <a:rPr lang="en-US" dirty="0" smtClean="0"/>
              <a:t>Au-SiO</a:t>
            </a:r>
            <a:r>
              <a:rPr lang="en-US" baseline="-25000" dirty="0" smtClean="0"/>
              <a:t>2</a:t>
            </a:r>
            <a:r>
              <a:rPr lang="en-US" dirty="0" smtClean="0"/>
              <a:t>-Ti</a:t>
            </a:r>
          </a:p>
          <a:p>
            <a:pPr lvl="1"/>
            <a:r>
              <a:rPr lang="en-US" dirty="0" smtClean="0"/>
              <a:t>Barrier height ~ 4 </a:t>
            </a:r>
            <a:r>
              <a:rPr lang="en-US" dirty="0" err="1" smtClean="0"/>
              <a:t>eV</a:t>
            </a:r>
            <a:endParaRPr lang="en-US" dirty="0" smtClean="0"/>
          </a:p>
          <a:p>
            <a:pPr lvl="1"/>
            <a:r>
              <a:rPr lang="en-US" dirty="0" smtClean="0"/>
              <a:t>Tunneling for visible and NIR</a:t>
            </a:r>
          </a:p>
          <a:p>
            <a:pPr lvl="2"/>
            <a:r>
              <a:rPr lang="en-US" dirty="0" smtClean="0"/>
              <a:t>Open circuit voltage (V</a:t>
            </a:r>
            <a:r>
              <a:rPr lang="en-US" baseline="-25000" dirty="0" smtClean="0"/>
              <a:t>oc</a:t>
            </a:r>
            <a:r>
              <a:rPr lang="en-US" dirty="0" smtClean="0"/>
              <a:t>) ~ 0</a:t>
            </a:r>
          </a:p>
        </p:txBody>
      </p:sp>
      <p:sp>
        <p:nvSpPr>
          <p:cNvPr id="3" name="スライド番号プレースホルダー 2"/>
          <p:cNvSpPr>
            <a:spLocks noGrp="1"/>
          </p:cNvSpPr>
          <p:nvPr>
            <p:ph type="sldNum" sz="quarter" idx="12"/>
          </p:nvPr>
        </p:nvSpPr>
        <p:spPr/>
        <p:txBody>
          <a:bodyPr/>
          <a:lstStyle/>
          <a:p>
            <a:fld id="{41572BE0-A79D-4406-A4A1-EA02743955AE}" type="slidenum">
              <a:rPr lang="en-US" smtClean="0"/>
              <a:pPr/>
              <a:t>14</a:t>
            </a:fld>
            <a:endParaRPr lang="en-US" dirty="0"/>
          </a:p>
        </p:txBody>
      </p:sp>
      <p:grpSp>
        <p:nvGrpSpPr>
          <p:cNvPr id="7" name="グループ化 7"/>
          <p:cNvGrpSpPr/>
          <p:nvPr/>
        </p:nvGrpSpPr>
        <p:grpSpPr>
          <a:xfrm>
            <a:off x="1491598" y="966018"/>
            <a:ext cx="1404002" cy="2289641"/>
            <a:chOff x="1037964" y="1063157"/>
            <a:chExt cx="1404002" cy="2289641"/>
          </a:xfrm>
        </p:grpSpPr>
        <p:sp>
          <p:nvSpPr>
            <p:cNvPr id="4" name="正方形/長方形 3"/>
            <p:cNvSpPr/>
            <p:nvPr/>
          </p:nvSpPr>
          <p:spPr>
            <a:xfrm>
              <a:off x="1037964" y="1865376"/>
              <a:ext cx="432000" cy="1088942"/>
            </a:xfrm>
            <a:prstGeom prst="rect">
              <a:avLst/>
            </a:prstGeom>
            <a:solidFill>
              <a:srgbClr val="FFC611"/>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smtClean="0"/>
                <a:t>Au</a:t>
              </a:r>
              <a:endParaRPr lang="en-US" sz="1600" dirty="0"/>
            </a:p>
          </p:txBody>
        </p:sp>
        <p:sp>
          <p:nvSpPr>
            <p:cNvPr id="5" name="正方形/長方形 4"/>
            <p:cNvSpPr/>
            <p:nvPr/>
          </p:nvSpPr>
          <p:spPr>
            <a:xfrm>
              <a:off x="2009966" y="1865376"/>
              <a:ext cx="432000" cy="1088942"/>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600" dirty="0" smtClean="0"/>
                <a:t>Ti</a:t>
              </a:r>
              <a:endParaRPr lang="en-US" sz="1600" dirty="0"/>
            </a:p>
          </p:txBody>
        </p:sp>
        <p:sp>
          <p:nvSpPr>
            <p:cNvPr id="6" name="平行四辺形 5"/>
            <p:cNvSpPr/>
            <p:nvPr/>
          </p:nvSpPr>
          <p:spPr>
            <a:xfrm rot="5400000" flipH="1" flipV="1">
              <a:off x="595144" y="1937978"/>
              <a:ext cx="2289641" cy="540000"/>
            </a:xfrm>
            <a:prstGeom prst="parallelogram">
              <a:avLst>
                <a:gd name="adj" fmla="val 34969"/>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vert="eaVert" rtlCol="0" anchor="ctr"/>
            <a:lstStyle/>
            <a:p>
              <a:pPr algn="ctr"/>
              <a:r>
                <a:rPr lang="en-US" altLang="ja-JP" sz="1400" b="1" dirty="0" smtClean="0"/>
                <a:t>SiO</a:t>
              </a:r>
              <a:r>
                <a:rPr lang="en-US" altLang="ja-JP" sz="1400" b="1" baseline="-25000" dirty="0" smtClean="0"/>
                <a:t>2</a:t>
              </a:r>
              <a:endParaRPr lang="en-US" sz="1400" b="1" baseline="-25000" dirty="0"/>
            </a:p>
          </p:txBody>
        </p:sp>
      </p:grpSp>
      <p:sp>
        <p:nvSpPr>
          <p:cNvPr id="13" name="テキスト ボックス 12"/>
          <p:cNvSpPr txBox="1"/>
          <p:nvPr/>
        </p:nvSpPr>
        <p:spPr>
          <a:xfrm>
            <a:off x="457200" y="1601944"/>
            <a:ext cx="367408" cy="369332"/>
          </a:xfrm>
          <a:prstGeom prst="rect">
            <a:avLst/>
          </a:prstGeom>
          <a:noFill/>
        </p:spPr>
        <p:txBody>
          <a:bodyPr wrap="none" rtlCol="0">
            <a:spAutoFit/>
          </a:bodyPr>
          <a:lstStyle/>
          <a:p>
            <a:r>
              <a:rPr lang="en-US" dirty="0" smtClean="0"/>
              <a:t>E</a:t>
            </a:r>
            <a:r>
              <a:rPr lang="en-US" baseline="-25000" dirty="0" smtClean="0"/>
              <a:t>F</a:t>
            </a:r>
            <a:endParaRPr lang="en-US" baseline="-25000" dirty="0"/>
          </a:p>
        </p:txBody>
      </p:sp>
      <p:cxnSp>
        <p:nvCxnSpPr>
          <p:cNvPr id="23" name="直線コネクタ 22"/>
          <p:cNvCxnSpPr/>
          <p:nvPr/>
        </p:nvCxnSpPr>
        <p:spPr>
          <a:xfrm>
            <a:off x="4572000" y="914400"/>
            <a:ext cx="0" cy="54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828800" y="990600"/>
            <a:ext cx="0" cy="76200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143000" y="1219200"/>
            <a:ext cx="710451" cy="338554"/>
          </a:xfrm>
          <a:prstGeom prst="rect">
            <a:avLst/>
          </a:prstGeom>
        </p:spPr>
        <p:txBody>
          <a:bodyPr wrap="none">
            <a:spAutoFit/>
          </a:bodyPr>
          <a:lstStyle/>
          <a:p>
            <a:r>
              <a:rPr lang="en-US" sz="1600" dirty="0" smtClean="0">
                <a:solidFill>
                  <a:srgbClr val="FF0000"/>
                </a:solidFill>
                <a:latin typeface="Calibri" pitchFamily="34" charset="0"/>
                <a:cs typeface="Arial" pitchFamily="34" charset="0"/>
              </a:rPr>
              <a:t>4.2 </a:t>
            </a:r>
            <a:r>
              <a:rPr lang="en-US" sz="1600" dirty="0" err="1" smtClean="0">
                <a:solidFill>
                  <a:srgbClr val="FF0000"/>
                </a:solidFill>
                <a:latin typeface="Calibri" pitchFamily="34" charset="0"/>
                <a:cs typeface="Arial" pitchFamily="34" charset="0"/>
              </a:rPr>
              <a:t>eV</a:t>
            </a:r>
            <a:endParaRPr lang="en-US" sz="1600" dirty="0">
              <a:solidFill>
                <a:srgbClr val="FF0000"/>
              </a:solidFill>
            </a:endParaRPr>
          </a:p>
        </p:txBody>
      </p:sp>
      <p:cxnSp>
        <p:nvCxnSpPr>
          <p:cNvPr id="34" name="直線矢印コネクタ 33"/>
          <p:cNvCxnSpPr/>
          <p:nvPr/>
        </p:nvCxnSpPr>
        <p:spPr>
          <a:xfrm flipH="1">
            <a:off x="1828800" y="871251"/>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グループ化 36"/>
          <p:cNvGrpSpPr/>
          <p:nvPr/>
        </p:nvGrpSpPr>
        <p:grpSpPr>
          <a:xfrm>
            <a:off x="2438400" y="577468"/>
            <a:ext cx="389850" cy="460177"/>
            <a:chOff x="3787966" y="1055783"/>
            <a:chExt cx="389850" cy="460177"/>
          </a:xfrm>
        </p:grpSpPr>
        <p:sp>
          <p:nvSpPr>
            <p:cNvPr id="35" name="テキスト ボックス 34"/>
            <p:cNvSpPr txBox="1"/>
            <p:nvPr/>
          </p:nvSpPr>
          <p:spPr>
            <a:xfrm>
              <a:off x="3832034" y="1208183"/>
              <a:ext cx="304892" cy="307777"/>
            </a:xfrm>
            <a:prstGeom prst="rect">
              <a:avLst/>
            </a:prstGeom>
            <a:noFill/>
          </p:spPr>
          <p:txBody>
            <a:bodyPr wrap="none" rtlCol="0">
              <a:spAutoFit/>
            </a:bodyPr>
            <a:lstStyle/>
            <a:p>
              <a:r>
                <a:rPr lang="en-US" sz="1400" b="1" dirty="0" smtClean="0">
                  <a:latin typeface="Arial" pitchFamily="34" charset="0"/>
                  <a:cs typeface="Arial" pitchFamily="34" charset="0"/>
                </a:rPr>
                <a:t>E</a:t>
              </a:r>
              <a:endParaRPr lang="en-US" sz="1400" b="1" baseline="-25000" dirty="0">
                <a:latin typeface="Arial" pitchFamily="34" charset="0"/>
                <a:cs typeface="Arial" pitchFamily="34" charset="0"/>
              </a:endParaRPr>
            </a:p>
          </p:txBody>
        </p:sp>
        <p:sp>
          <p:nvSpPr>
            <p:cNvPr id="36" name="テキスト ボックス 35"/>
            <p:cNvSpPr txBox="1"/>
            <p:nvPr/>
          </p:nvSpPr>
          <p:spPr>
            <a:xfrm>
              <a:off x="3787966" y="1055783"/>
              <a:ext cx="389850" cy="338554"/>
            </a:xfrm>
            <a:prstGeom prst="rect">
              <a:avLst/>
            </a:prstGeom>
            <a:noFill/>
          </p:spPr>
          <p:txBody>
            <a:bodyPr wrap="none" rtlCol="0">
              <a:spAutoFit/>
            </a:bodyPr>
            <a:lstStyle/>
            <a:p>
              <a:pPr algn="ctr"/>
              <a:r>
                <a:rPr lang="en-US" sz="1600" dirty="0" smtClean="0">
                  <a:latin typeface="Arial"/>
                  <a:ea typeface="ＭＳ Ｐゴシック"/>
                  <a:cs typeface="Arial"/>
                </a:rPr>
                <a:t>→</a:t>
              </a:r>
              <a:endParaRPr lang="en-US" sz="1600" dirty="0"/>
            </a:p>
          </p:txBody>
        </p:sp>
      </p:grpSp>
      <p:grpSp>
        <p:nvGrpSpPr>
          <p:cNvPr id="32" name="グループ化 31"/>
          <p:cNvGrpSpPr/>
          <p:nvPr/>
        </p:nvGrpSpPr>
        <p:grpSpPr>
          <a:xfrm>
            <a:off x="4648200" y="838200"/>
            <a:ext cx="4191000" cy="5594732"/>
            <a:chOff x="4648200" y="838200"/>
            <a:chExt cx="4191000" cy="5594732"/>
          </a:xfrm>
        </p:grpSpPr>
        <p:grpSp>
          <p:nvGrpSpPr>
            <p:cNvPr id="8" name="グループ化 16"/>
            <p:cNvGrpSpPr/>
            <p:nvPr/>
          </p:nvGrpSpPr>
          <p:grpSpPr>
            <a:xfrm>
              <a:off x="6139798" y="1509342"/>
              <a:ext cx="1404002" cy="1832441"/>
              <a:chOff x="3505200" y="1680040"/>
              <a:chExt cx="1404002" cy="1832441"/>
            </a:xfrm>
          </p:grpSpPr>
          <p:sp>
            <p:nvSpPr>
              <p:cNvPr id="10" name="正方形/長方形 9"/>
              <p:cNvSpPr/>
              <p:nvPr/>
            </p:nvSpPr>
            <p:spPr>
              <a:xfrm>
                <a:off x="3505200" y="1945219"/>
                <a:ext cx="432000" cy="1088942"/>
              </a:xfrm>
              <a:prstGeom prst="rect">
                <a:avLst/>
              </a:prstGeom>
              <a:solidFill>
                <a:srgbClr val="FFC611"/>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smtClean="0"/>
                  <a:t>Au</a:t>
                </a:r>
                <a:endParaRPr lang="en-US" sz="1600" dirty="0"/>
              </a:p>
            </p:txBody>
          </p:sp>
          <p:sp>
            <p:nvSpPr>
              <p:cNvPr id="11" name="正方形/長方形 10"/>
              <p:cNvSpPr/>
              <p:nvPr/>
            </p:nvSpPr>
            <p:spPr>
              <a:xfrm>
                <a:off x="4477202" y="1945219"/>
                <a:ext cx="432000" cy="1088942"/>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600" dirty="0" smtClean="0"/>
                  <a:t>Ti</a:t>
                </a:r>
                <a:endParaRPr lang="en-US" sz="1600" dirty="0"/>
              </a:p>
            </p:txBody>
          </p:sp>
          <p:sp>
            <p:nvSpPr>
              <p:cNvPr id="12" name="平行四辺形 11"/>
              <p:cNvSpPr/>
              <p:nvPr/>
            </p:nvSpPr>
            <p:spPr>
              <a:xfrm rot="5400000" flipH="1" flipV="1">
                <a:off x="3290980" y="2326261"/>
                <a:ext cx="1832441" cy="540000"/>
              </a:xfrm>
              <a:prstGeom prst="parallelogram">
                <a:avLst>
                  <a:gd name="adj" fmla="val 31120"/>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vert="eaVert" rtlCol="0" anchor="ctr"/>
              <a:lstStyle/>
              <a:p>
                <a:pPr algn="ctr"/>
                <a:r>
                  <a:rPr lang="en-US" altLang="ja-JP" sz="1400" b="1" dirty="0" smtClean="0"/>
                  <a:t>TiO</a:t>
                </a:r>
                <a:r>
                  <a:rPr lang="en-US" altLang="ja-JP" sz="1400" b="1" baseline="-25000" dirty="0" smtClean="0"/>
                  <a:t>2</a:t>
                </a:r>
                <a:endParaRPr lang="en-US" sz="1400" b="1" baseline="-25000" dirty="0"/>
              </a:p>
            </p:txBody>
          </p:sp>
        </p:grpSp>
        <p:sp>
          <p:nvSpPr>
            <p:cNvPr id="25" name="コンテンツ プレースホルダ 23"/>
            <p:cNvSpPr txBox="1">
              <a:spLocks/>
            </p:cNvSpPr>
            <p:nvPr/>
          </p:nvSpPr>
          <p:spPr>
            <a:xfrm>
              <a:off x="4648200" y="4604132"/>
              <a:ext cx="4191000" cy="1828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Arial" pitchFamily="34" charset="0"/>
                </a:rPr>
                <a:t>Au-TiO</a:t>
              </a:r>
              <a:r>
                <a:rPr kumimoji="0" lang="en-US" sz="2400" b="0" i="0" u="none" strike="noStrike" kern="1200" cap="none" spc="0" normalizeH="0" baseline="-25000" noProof="0" dirty="0" smtClean="0">
                  <a:ln>
                    <a:noFill/>
                  </a:ln>
                  <a:solidFill>
                    <a:schemeClr val="tx1"/>
                  </a:solidFill>
                  <a:effectLst/>
                  <a:uLnTx/>
                  <a:uFillTx/>
                  <a:latin typeface="Calibri" pitchFamily="34" charset="0"/>
                  <a:ea typeface="+mn-ea"/>
                  <a:cs typeface="Arial" pitchFamily="34" charset="0"/>
                </a:rPr>
                <a:t>2</a:t>
              </a: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Arial" pitchFamily="34" charset="0"/>
                </a:rPr>
                <a:t>-Ti</a:t>
              </a:r>
            </a:p>
            <a:p>
              <a:pPr marL="742950" lvl="1" indent="-285750">
                <a:spcBef>
                  <a:spcPct val="20000"/>
                </a:spcBef>
                <a:buFont typeface="Arial" pitchFamily="34" charset="0"/>
                <a:buChar char="–"/>
              </a:pPr>
              <a:r>
                <a:rPr lang="en-US" sz="2000" dirty="0" smtClean="0">
                  <a:latin typeface="Calibri" pitchFamily="34" charset="0"/>
                  <a:cs typeface="Arial" pitchFamily="34" charset="0"/>
                </a:rPr>
                <a:t>Barrier height ~ 0.9 </a:t>
              </a:r>
              <a:r>
                <a:rPr lang="en-US" sz="2000" dirty="0" err="1" smtClean="0">
                  <a:latin typeface="Calibri" pitchFamily="34" charset="0"/>
                  <a:cs typeface="Arial" pitchFamily="34" charset="0"/>
                </a:rPr>
                <a:t>eV</a:t>
              </a:r>
              <a:endParaRPr lang="en-US" sz="2000" dirty="0" smtClean="0">
                <a:latin typeface="Calibri" pitchFamily="34" charset="0"/>
                <a:cs typeface="Arial" pitchFamily="34" charset="0"/>
              </a:endParaRPr>
            </a:p>
            <a:p>
              <a:pPr marL="742950" lvl="1" indent="-285750">
                <a:spcBef>
                  <a:spcPct val="20000"/>
                </a:spcBef>
                <a:buFont typeface="Arial" pitchFamily="34" charset="0"/>
                <a:buChar char="–"/>
              </a:pPr>
              <a:r>
                <a:rPr lang="en-US" sz="2000" dirty="0" smtClean="0"/>
                <a:t>Open circuit voltage (V</a:t>
              </a:r>
              <a:r>
                <a:rPr lang="en-US" sz="2000" baseline="-25000" dirty="0" smtClean="0"/>
                <a:t>oc</a:t>
              </a:r>
              <a:r>
                <a:rPr lang="en-US" sz="2000" dirty="0" smtClean="0"/>
                <a:t>) </a:t>
              </a:r>
              <a:r>
                <a:rPr lang="en-US" sz="2000" dirty="0" smtClean="0">
                  <a:latin typeface="Calibri" pitchFamily="34" charset="0"/>
                  <a:cs typeface="Arial" pitchFamily="34" charset="0"/>
                </a:rPr>
                <a:t>for </a:t>
              </a:r>
              <a:r>
                <a:rPr lang="en-US" sz="2000" dirty="0" smtClean="0">
                  <a:sym typeface="Symbol"/>
                </a:rPr>
                <a:t> &lt;</a:t>
              </a:r>
              <a:r>
                <a:rPr lang="en-US" sz="2000" dirty="0" smtClean="0">
                  <a:latin typeface="Calibri" pitchFamily="34" charset="0"/>
                  <a:cs typeface="Arial" pitchFamily="34" charset="0"/>
                </a:rPr>
                <a:t> ~1.4 </a:t>
              </a:r>
              <a:r>
                <a:rPr lang="en-US" sz="2000" dirty="0" err="1" smtClean="0">
                  <a:latin typeface="Calibri" pitchFamily="34" charset="0"/>
                  <a:cs typeface="Arial" pitchFamily="34" charset="0"/>
                </a:rPr>
                <a:t>μm</a:t>
              </a:r>
              <a:endParaRPr lang="en-US" sz="2000" dirty="0" smtClean="0">
                <a:latin typeface="Calibri" pitchFamily="34" charset="0"/>
                <a:cs typeface="Arial" pitchFamily="34" charset="0"/>
              </a:endParaRPr>
            </a:p>
            <a:p>
              <a:pPr marL="742950" lvl="1" indent="-285750">
                <a:spcBef>
                  <a:spcPct val="20000"/>
                </a:spcBef>
                <a:buFont typeface="Arial" pitchFamily="34" charset="0"/>
                <a:buChar char="–"/>
              </a:pPr>
              <a:r>
                <a:rPr lang="en-US" sz="2000" dirty="0" smtClean="0">
                  <a:latin typeface="Calibri" pitchFamily="34" charset="0"/>
                  <a:cs typeface="Arial" pitchFamily="34" charset="0"/>
                </a:rPr>
                <a:t>Tunneling for </a:t>
              </a:r>
              <a:r>
                <a:rPr lang="en-US" sz="2000" dirty="0" smtClean="0">
                  <a:sym typeface="Symbol"/>
                </a:rPr>
                <a:t></a:t>
              </a:r>
              <a:r>
                <a:rPr lang="en-US" sz="2000" dirty="0" smtClean="0">
                  <a:latin typeface="Calibri" pitchFamily="34" charset="0"/>
                  <a:cs typeface="Arial" pitchFamily="34" charset="0"/>
                </a:rPr>
                <a:t> &gt; ~1.4 </a:t>
              </a:r>
              <a:r>
                <a:rPr lang="en-US" sz="2000" dirty="0" err="1" smtClean="0">
                  <a:latin typeface="Calibri" pitchFamily="34" charset="0"/>
                  <a:cs typeface="Arial" pitchFamily="34" charset="0"/>
                </a:rPr>
                <a:t>μm</a:t>
              </a:r>
              <a:r>
                <a:rPr lang="en-US" sz="2000" dirty="0" smtClean="0">
                  <a:latin typeface="Calibri" pitchFamily="34" charset="0"/>
                  <a:cs typeface="Arial" pitchFamily="34" charset="0"/>
                </a:rPr>
                <a:t> </a:t>
              </a:r>
            </a:p>
          </p:txBody>
        </p:sp>
        <p:cxnSp>
          <p:nvCxnSpPr>
            <p:cNvPr id="27" name="直線矢印コネクタ 26"/>
            <p:cNvCxnSpPr/>
            <p:nvPr/>
          </p:nvCxnSpPr>
          <p:spPr>
            <a:xfrm>
              <a:off x="6477000" y="1512711"/>
              <a:ext cx="0" cy="27432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751690" y="1470378"/>
              <a:ext cx="710451" cy="338554"/>
            </a:xfrm>
            <a:prstGeom prst="rect">
              <a:avLst/>
            </a:prstGeom>
          </p:spPr>
          <p:txBody>
            <a:bodyPr wrap="none">
              <a:spAutoFit/>
            </a:bodyPr>
            <a:lstStyle/>
            <a:p>
              <a:r>
                <a:rPr lang="en-US" sz="1600" dirty="0" smtClean="0">
                  <a:solidFill>
                    <a:srgbClr val="FF0000"/>
                  </a:solidFill>
                  <a:latin typeface="Calibri" pitchFamily="34" charset="0"/>
                  <a:cs typeface="Arial" pitchFamily="34" charset="0"/>
                </a:rPr>
                <a:t>0.9 </a:t>
              </a:r>
              <a:r>
                <a:rPr lang="en-US" sz="1600" dirty="0" err="1" smtClean="0">
                  <a:solidFill>
                    <a:srgbClr val="FF0000"/>
                  </a:solidFill>
                  <a:latin typeface="Calibri" pitchFamily="34" charset="0"/>
                  <a:cs typeface="Arial" pitchFamily="34" charset="0"/>
                </a:rPr>
                <a:t>eV</a:t>
              </a:r>
              <a:endParaRPr lang="en-US" sz="1600" dirty="0">
                <a:solidFill>
                  <a:srgbClr val="FF0000"/>
                </a:solidFill>
              </a:endParaRPr>
            </a:p>
          </p:txBody>
        </p:sp>
        <p:pic>
          <p:nvPicPr>
            <p:cNvPr id="1026" name="Picture 2"/>
            <p:cNvPicPr>
              <a:picLocks noChangeAspect="1" noChangeArrowheads="1"/>
            </p:cNvPicPr>
            <p:nvPr/>
          </p:nvPicPr>
          <p:blipFill>
            <a:blip r:embed="rId3" cstate="print"/>
            <a:srcRect l="57107"/>
            <a:stretch>
              <a:fillRect/>
            </a:stretch>
          </p:blipFill>
          <p:spPr bwMode="auto">
            <a:xfrm>
              <a:off x="6019800" y="3380759"/>
              <a:ext cx="1676400" cy="1255465"/>
            </a:xfrm>
            <a:prstGeom prst="rect">
              <a:avLst/>
            </a:prstGeom>
            <a:noFill/>
            <a:ln w="9525">
              <a:noFill/>
              <a:miter lim="800000"/>
              <a:headEnd/>
              <a:tailEnd/>
            </a:ln>
            <a:effectLst/>
          </p:spPr>
        </p:pic>
        <p:cxnSp>
          <p:nvCxnSpPr>
            <p:cNvPr id="38" name="直線矢印コネクタ 37"/>
            <p:cNvCxnSpPr/>
            <p:nvPr/>
          </p:nvCxnSpPr>
          <p:spPr>
            <a:xfrm flipH="1">
              <a:off x="6477000" y="13716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グループ化 38"/>
            <p:cNvGrpSpPr/>
            <p:nvPr/>
          </p:nvGrpSpPr>
          <p:grpSpPr>
            <a:xfrm>
              <a:off x="6629400" y="838200"/>
              <a:ext cx="389850" cy="460177"/>
              <a:chOff x="3787966" y="1055783"/>
              <a:chExt cx="389850" cy="460177"/>
            </a:xfrm>
          </p:grpSpPr>
          <p:sp>
            <p:nvSpPr>
              <p:cNvPr id="40" name="テキスト ボックス 39"/>
              <p:cNvSpPr txBox="1"/>
              <p:nvPr/>
            </p:nvSpPr>
            <p:spPr>
              <a:xfrm>
                <a:off x="3832034" y="1208183"/>
                <a:ext cx="304892" cy="307777"/>
              </a:xfrm>
              <a:prstGeom prst="rect">
                <a:avLst/>
              </a:prstGeom>
              <a:noFill/>
            </p:spPr>
            <p:txBody>
              <a:bodyPr wrap="none" rtlCol="0">
                <a:spAutoFit/>
              </a:bodyPr>
              <a:lstStyle/>
              <a:p>
                <a:r>
                  <a:rPr lang="en-US" sz="1400" b="1" dirty="0" smtClean="0">
                    <a:latin typeface="Arial" pitchFamily="34" charset="0"/>
                    <a:cs typeface="Arial" pitchFamily="34" charset="0"/>
                  </a:rPr>
                  <a:t>E</a:t>
                </a:r>
                <a:endParaRPr lang="en-US" sz="1400" b="1" baseline="-25000" dirty="0">
                  <a:latin typeface="Arial" pitchFamily="34" charset="0"/>
                  <a:cs typeface="Arial" pitchFamily="34" charset="0"/>
                </a:endParaRPr>
              </a:p>
            </p:txBody>
          </p:sp>
          <p:sp>
            <p:nvSpPr>
              <p:cNvPr id="41" name="テキスト ボックス 40"/>
              <p:cNvSpPr txBox="1"/>
              <p:nvPr/>
            </p:nvSpPr>
            <p:spPr>
              <a:xfrm>
                <a:off x="3787966" y="1055783"/>
                <a:ext cx="389850" cy="338554"/>
              </a:xfrm>
              <a:prstGeom prst="rect">
                <a:avLst/>
              </a:prstGeom>
              <a:noFill/>
            </p:spPr>
            <p:txBody>
              <a:bodyPr wrap="none" rtlCol="0">
                <a:spAutoFit/>
              </a:bodyPr>
              <a:lstStyle/>
              <a:p>
                <a:pPr algn="ctr"/>
                <a:r>
                  <a:rPr lang="en-US" sz="1600" dirty="0" smtClean="0">
                    <a:latin typeface="Arial"/>
                    <a:ea typeface="ＭＳ Ｐゴシック"/>
                    <a:cs typeface="Arial"/>
                  </a:rPr>
                  <a:t>→</a:t>
                </a:r>
                <a:endParaRPr lang="en-US" sz="1600" dirty="0"/>
              </a:p>
            </p:txBody>
          </p:sp>
        </p:grpSp>
      </p:grpSp>
    </p:spTree>
    <p:extLst>
      <p:ext uri="{BB962C8B-B14F-4D97-AF65-F5344CB8AC3E}">
        <p14:creationId xmlns:p14="http://schemas.microsoft.com/office/powerpoint/2010/main" xmlns="" val="42074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MIM with Au-TiO</a:t>
            </a:r>
            <a:r>
              <a:rPr lang="en-US" baseline="-25000" dirty="0" smtClean="0"/>
              <a:t>2</a:t>
            </a:r>
            <a:r>
              <a:rPr lang="en-US" dirty="0" smtClean="0"/>
              <a:t>-Ti</a:t>
            </a:r>
            <a:endParaRPr lang="en-US" dirty="0"/>
          </a:p>
        </p:txBody>
      </p:sp>
      <p:sp>
        <p:nvSpPr>
          <p:cNvPr id="3" name="スライド番号プレースホルダー 2"/>
          <p:cNvSpPr>
            <a:spLocks noGrp="1"/>
          </p:cNvSpPr>
          <p:nvPr>
            <p:ph type="sldNum" sz="quarter" idx="12"/>
          </p:nvPr>
        </p:nvSpPr>
        <p:spPr/>
        <p:txBody>
          <a:bodyPr/>
          <a:lstStyle/>
          <a:p>
            <a:fld id="{41572BE0-A79D-4406-A4A1-EA02743955AE}" type="slidenum">
              <a:rPr lang="en-US" smtClean="0"/>
              <a:pPr/>
              <a:t>15</a:t>
            </a:fld>
            <a:endParaRPr lang="en-US" dirty="0"/>
          </a:p>
        </p:txBody>
      </p:sp>
      <p:grpSp>
        <p:nvGrpSpPr>
          <p:cNvPr id="13" name="グループ化 12"/>
          <p:cNvGrpSpPr/>
          <p:nvPr/>
        </p:nvGrpSpPr>
        <p:grpSpPr>
          <a:xfrm>
            <a:off x="152400" y="1387250"/>
            <a:ext cx="4573788" cy="3599504"/>
            <a:chOff x="4114800" y="2819400"/>
            <a:chExt cx="4421388" cy="3370904"/>
          </a:xfrm>
        </p:grpSpPr>
        <p:pic>
          <p:nvPicPr>
            <p:cNvPr id="2051" name="Picture 3"/>
            <p:cNvPicPr>
              <a:picLocks noChangeAspect="1" noChangeArrowheads="1"/>
            </p:cNvPicPr>
            <p:nvPr/>
          </p:nvPicPr>
          <p:blipFill>
            <a:blip r:embed="rId3" cstate="print"/>
            <a:srcRect l="51179"/>
            <a:stretch>
              <a:fillRect/>
            </a:stretch>
          </p:blipFill>
          <p:spPr bwMode="auto">
            <a:xfrm>
              <a:off x="4114800" y="2819400"/>
              <a:ext cx="4421388" cy="3370904"/>
            </a:xfrm>
            <a:prstGeom prst="rect">
              <a:avLst/>
            </a:prstGeom>
            <a:noFill/>
            <a:ln w="9525">
              <a:noFill/>
              <a:miter lim="800000"/>
              <a:headEnd/>
              <a:tailEnd/>
            </a:ln>
            <a:effectLst/>
          </p:spPr>
        </p:pic>
        <p:sp>
          <p:nvSpPr>
            <p:cNvPr id="11" name="テキスト ボックス 10"/>
            <p:cNvSpPr txBox="1"/>
            <p:nvPr/>
          </p:nvSpPr>
          <p:spPr>
            <a:xfrm>
              <a:off x="5791200" y="3657600"/>
              <a:ext cx="780983" cy="276999"/>
            </a:xfrm>
            <a:prstGeom prst="rect">
              <a:avLst/>
            </a:prstGeom>
            <a:noFill/>
          </p:spPr>
          <p:txBody>
            <a:bodyPr wrap="none" rtlCol="0">
              <a:spAutoFit/>
            </a:bodyPr>
            <a:lstStyle/>
            <a:p>
              <a:r>
                <a:rPr lang="en-US" sz="1200" dirty="0" smtClean="0">
                  <a:latin typeface="Arial" pitchFamily="34" charset="0"/>
                  <a:cs typeface="Arial" pitchFamily="34" charset="0"/>
                </a:rPr>
                <a:t>1310 nm</a:t>
              </a:r>
              <a:endParaRPr lang="en-US" sz="1200" dirty="0">
                <a:latin typeface="Arial" pitchFamily="34" charset="0"/>
                <a:cs typeface="Arial" pitchFamily="34" charset="0"/>
              </a:endParaRPr>
            </a:p>
          </p:txBody>
        </p:sp>
      </p:grpSp>
      <p:sp>
        <p:nvSpPr>
          <p:cNvPr id="14" name="テキスト ボックス 13"/>
          <p:cNvSpPr txBox="1"/>
          <p:nvPr/>
        </p:nvSpPr>
        <p:spPr>
          <a:xfrm>
            <a:off x="1524000" y="1066800"/>
            <a:ext cx="2514600" cy="338554"/>
          </a:xfrm>
          <a:prstGeom prst="rect">
            <a:avLst/>
          </a:prstGeom>
          <a:noFill/>
        </p:spPr>
        <p:txBody>
          <a:bodyPr wrap="square" rtlCol="0">
            <a:spAutoFit/>
          </a:bodyPr>
          <a:lstStyle/>
          <a:p>
            <a:pPr marL="263525" indent="-263525"/>
            <a:r>
              <a:rPr lang="en-US" sz="1600" dirty="0" smtClean="0"/>
              <a:t>Input power: 1.0 </a:t>
            </a:r>
            <a:r>
              <a:rPr lang="en-US" sz="1600" dirty="0" err="1" smtClean="0"/>
              <a:t>mW</a:t>
            </a:r>
            <a:endParaRPr lang="en-US" sz="1600" dirty="0"/>
          </a:p>
        </p:txBody>
      </p:sp>
      <p:sp>
        <p:nvSpPr>
          <p:cNvPr id="15" name="Content Placeholder 2"/>
          <p:cNvSpPr txBox="1">
            <a:spLocks/>
          </p:cNvSpPr>
          <p:nvPr/>
        </p:nvSpPr>
        <p:spPr>
          <a:xfrm>
            <a:off x="1524000" y="5278915"/>
            <a:ext cx="6259417" cy="1219200"/>
          </a:xfrm>
          <a:prstGeom prst="rect">
            <a:avLst/>
          </a:prstGeom>
          <a:solidFill>
            <a:srgbClr val="FFCC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err="1" smtClean="0"/>
              <a:t>Photodetection</a:t>
            </a:r>
            <a:r>
              <a:rPr lang="en-US" sz="2400" dirty="0" smtClean="0"/>
              <a:t> up to </a:t>
            </a:r>
            <a:r>
              <a:rPr kumimoji="1" lang="en-US" sz="2400" kern="0" dirty="0" smtClean="0">
                <a:solidFill>
                  <a:prstClr val="black"/>
                </a:solidFill>
                <a:sym typeface="Symbol"/>
              </a:rPr>
              <a:t></a:t>
            </a:r>
            <a:r>
              <a:rPr lang="en-US" sz="2400" dirty="0" smtClean="0"/>
              <a:t> = 1550 nm </a:t>
            </a:r>
          </a:p>
          <a:p>
            <a:pPr lvl="1">
              <a:buFont typeface="Calibri" pitchFamily="34" charset="0"/>
              <a:buChar char="‒"/>
            </a:pPr>
            <a:r>
              <a:rPr kumimoji="1" lang="en-US" sz="2000" kern="0" dirty="0" smtClean="0">
                <a:solidFill>
                  <a:prstClr val="black"/>
                </a:solidFill>
                <a:sym typeface="Symbol"/>
              </a:rPr>
              <a:t></a:t>
            </a:r>
            <a:r>
              <a:rPr lang="en-US" sz="2000" dirty="0" smtClean="0"/>
              <a:t> &lt; ~1400 nm: Open circuit voltage (V</a:t>
            </a:r>
            <a:r>
              <a:rPr lang="en-US" sz="2000" baseline="-25000" dirty="0" smtClean="0"/>
              <a:t>oc</a:t>
            </a:r>
            <a:r>
              <a:rPr lang="en-US" sz="2000" dirty="0" smtClean="0"/>
              <a:t>) &lt; 0</a:t>
            </a:r>
          </a:p>
          <a:p>
            <a:pPr lvl="1">
              <a:buFont typeface="Calibri" pitchFamily="34" charset="0"/>
              <a:buChar char="‒"/>
            </a:pPr>
            <a:r>
              <a:rPr kumimoji="1" lang="en-US" sz="2000" kern="0" dirty="0" smtClean="0">
                <a:solidFill>
                  <a:prstClr val="black"/>
                </a:solidFill>
                <a:sym typeface="Symbol"/>
              </a:rPr>
              <a:t></a:t>
            </a:r>
            <a:r>
              <a:rPr lang="en-US" sz="2000" dirty="0" smtClean="0"/>
              <a:t> &gt; ~1400 nm: V</a:t>
            </a:r>
            <a:r>
              <a:rPr lang="en-US" sz="2000" baseline="-25000" dirty="0" smtClean="0"/>
              <a:t>oc</a:t>
            </a:r>
            <a:r>
              <a:rPr lang="en-US" sz="2000" dirty="0" smtClean="0"/>
              <a:t> = ~0 (tunneling)</a:t>
            </a:r>
          </a:p>
          <a:p>
            <a:pPr lvl="1">
              <a:buFont typeface="Wingdings" panose="05000000000000000000" pitchFamily="2" charset="2"/>
              <a:buChar char="§"/>
            </a:pPr>
            <a:endParaRPr lang="en-US" sz="2000" dirty="0" smtClean="0"/>
          </a:p>
        </p:txBody>
      </p:sp>
      <p:pic>
        <p:nvPicPr>
          <p:cNvPr id="16" name="Picture 2"/>
          <p:cNvPicPr>
            <a:picLocks noChangeAspect="1" noChangeArrowheads="1"/>
          </p:cNvPicPr>
          <p:nvPr/>
        </p:nvPicPr>
        <p:blipFill>
          <a:blip r:embed="rId4" cstate="print"/>
          <a:srcRect l="57107"/>
          <a:stretch>
            <a:fillRect/>
          </a:stretch>
        </p:blipFill>
        <p:spPr bwMode="auto">
          <a:xfrm>
            <a:off x="6324600" y="914400"/>
            <a:ext cx="1600200" cy="1198398"/>
          </a:xfrm>
          <a:prstGeom prst="rect">
            <a:avLst/>
          </a:prstGeom>
          <a:noFill/>
          <a:ln w="9525">
            <a:noFill/>
            <a:miter lim="800000"/>
            <a:headEnd/>
            <a:tailEnd/>
          </a:ln>
          <a:effectLst/>
        </p:spPr>
      </p:pic>
      <p:pic>
        <p:nvPicPr>
          <p:cNvPr id="17" name="Picture 4"/>
          <p:cNvPicPr>
            <a:picLocks noChangeAspect="1" noChangeArrowheads="1"/>
          </p:cNvPicPr>
          <p:nvPr/>
        </p:nvPicPr>
        <p:blipFill>
          <a:blip r:embed="rId5" cstate="print"/>
          <a:srcRect/>
          <a:stretch>
            <a:fillRect/>
          </a:stretch>
        </p:blipFill>
        <p:spPr bwMode="auto">
          <a:xfrm>
            <a:off x="5410200" y="2471451"/>
            <a:ext cx="3429000" cy="2571750"/>
          </a:xfrm>
          <a:prstGeom prst="rect">
            <a:avLst/>
          </a:prstGeom>
          <a:noFill/>
          <a:ln w="9525">
            <a:noFill/>
            <a:miter lim="800000"/>
            <a:headEnd/>
            <a:tailEnd/>
          </a:ln>
          <a:effectLst/>
        </p:spPr>
      </p:pic>
      <p:sp>
        <p:nvSpPr>
          <p:cNvPr id="18" name="テキスト ボックス 17"/>
          <p:cNvSpPr txBox="1"/>
          <p:nvPr/>
        </p:nvSpPr>
        <p:spPr>
          <a:xfrm>
            <a:off x="5943600" y="2328446"/>
            <a:ext cx="2514600" cy="338554"/>
          </a:xfrm>
          <a:prstGeom prst="rect">
            <a:avLst/>
          </a:prstGeom>
          <a:noFill/>
        </p:spPr>
        <p:txBody>
          <a:bodyPr wrap="square" rtlCol="0">
            <a:spAutoFit/>
          </a:bodyPr>
          <a:lstStyle/>
          <a:p>
            <a:pPr marL="263525" indent="-263525" algn="ctr"/>
            <a:r>
              <a:rPr lang="en-US" sz="1600" dirty="0" smtClean="0"/>
              <a:t>Input power: 1.75 </a:t>
            </a:r>
            <a:r>
              <a:rPr lang="en-US" sz="1600" dirty="0" err="1" smtClean="0"/>
              <a:t>mW</a:t>
            </a:r>
            <a:endParaRPr lang="en-US" sz="1600" dirty="0"/>
          </a:p>
        </p:txBody>
      </p:sp>
    </p:spTree>
    <p:extLst>
      <p:ext uri="{BB962C8B-B14F-4D97-AF65-F5344CB8AC3E}">
        <p14:creationId xmlns:p14="http://schemas.microsoft.com/office/powerpoint/2010/main" xmlns="" val="201442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5955" y="3733800"/>
            <a:ext cx="3968045"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タイトル 4"/>
          <p:cNvSpPr>
            <a:spLocks noGrp="1"/>
          </p:cNvSpPr>
          <p:nvPr>
            <p:ph type="title"/>
          </p:nvPr>
        </p:nvSpPr>
        <p:spPr/>
        <p:txBody>
          <a:bodyPr/>
          <a:lstStyle/>
          <a:p>
            <a:r>
              <a:rPr lang="en-US" dirty="0" smtClean="0"/>
              <a:t>Where can we use MIM? </a:t>
            </a:r>
            <a:endParaRPr lang="en-US" dirty="0"/>
          </a:p>
        </p:txBody>
      </p:sp>
      <p:sp>
        <p:nvSpPr>
          <p:cNvPr id="2" name="コンテンツ プレースホルダー 1"/>
          <p:cNvSpPr>
            <a:spLocks noGrp="1"/>
          </p:cNvSpPr>
          <p:nvPr>
            <p:ph idx="1"/>
          </p:nvPr>
        </p:nvSpPr>
        <p:spPr>
          <a:xfrm>
            <a:off x="76200" y="838200"/>
            <a:ext cx="4267200" cy="3876862"/>
          </a:xfrm>
        </p:spPr>
        <p:txBody>
          <a:bodyPr/>
          <a:lstStyle/>
          <a:p>
            <a:r>
              <a:rPr lang="en-US" dirty="0" smtClean="0"/>
              <a:t>Silicon photonics</a:t>
            </a:r>
          </a:p>
          <a:p>
            <a:pPr lvl="1"/>
            <a:r>
              <a:rPr lang="en-US" dirty="0" smtClean="0"/>
              <a:t>Si-</a:t>
            </a:r>
            <a:r>
              <a:rPr lang="en-US" dirty="0" err="1" smtClean="0"/>
              <a:t>Ge</a:t>
            </a:r>
            <a:r>
              <a:rPr lang="en-US" dirty="0" smtClean="0"/>
              <a:t> photodiodes</a:t>
            </a:r>
          </a:p>
          <a:p>
            <a:pPr lvl="1"/>
            <a:r>
              <a:rPr lang="en-US" dirty="0" err="1" smtClean="0"/>
              <a:t>Schottky</a:t>
            </a:r>
            <a:r>
              <a:rPr lang="en-US" dirty="0" smtClean="0"/>
              <a:t> contacts</a:t>
            </a:r>
          </a:p>
          <a:p>
            <a:pPr lvl="1"/>
            <a:endParaRPr lang="en-US" dirty="0"/>
          </a:p>
          <a:p>
            <a:r>
              <a:rPr lang="en-US" altLang="ja-JP" dirty="0" smtClean="0"/>
              <a:t>Ⅲ-Ⅴ photonics (e.g. </a:t>
            </a:r>
            <a:r>
              <a:rPr lang="en-US" altLang="ja-JP" dirty="0" err="1" smtClean="0"/>
              <a:t>InP</a:t>
            </a:r>
            <a:r>
              <a:rPr lang="en-US" altLang="ja-JP" dirty="0" smtClean="0"/>
              <a:t>)</a:t>
            </a:r>
          </a:p>
          <a:p>
            <a:pPr lvl="1"/>
            <a:r>
              <a:rPr lang="en-US" altLang="ja-JP" dirty="0" smtClean="0"/>
              <a:t>Ⅲ-Ⅴ photodiodes</a:t>
            </a:r>
          </a:p>
          <a:p>
            <a:pPr lvl="1"/>
            <a:endParaRPr lang="en-US" dirty="0"/>
          </a:p>
          <a:p>
            <a:r>
              <a:rPr lang="en-US" dirty="0" smtClean="0"/>
              <a:t>Polymer/</a:t>
            </a:r>
            <a:r>
              <a:rPr lang="en-US" altLang="ja-JP" dirty="0" smtClean="0"/>
              <a:t>dielectric</a:t>
            </a:r>
            <a:r>
              <a:rPr lang="en-US" dirty="0" smtClean="0"/>
              <a:t> </a:t>
            </a:r>
            <a:r>
              <a:rPr lang="en-US" dirty="0"/>
              <a:t>photonics</a:t>
            </a:r>
          </a:p>
          <a:p>
            <a:pPr lvl="1"/>
            <a:r>
              <a:rPr lang="en-US" dirty="0" smtClean="0"/>
              <a:t>Semiconductor photodiodes</a:t>
            </a:r>
          </a:p>
          <a:p>
            <a:pPr marL="457200" lvl="1" indent="0">
              <a:buNone/>
            </a:pPr>
            <a:r>
              <a:rPr lang="en-US" dirty="0"/>
              <a:t> </a:t>
            </a:r>
            <a:r>
              <a:rPr lang="en-US" dirty="0" smtClean="0"/>
              <a:t>   </a:t>
            </a:r>
            <a:r>
              <a:rPr lang="en-US" b="1" dirty="0" smtClean="0"/>
              <a:t>&lt;= replace with our detectors</a:t>
            </a:r>
            <a:endParaRPr lang="en-US" b="1"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16</a:t>
            </a:fld>
            <a:endParaRPr lang="en-US" dirty="0"/>
          </a:p>
        </p:txBody>
      </p:sp>
      <p:sp>
        <p:nvSpPr>
          <p:cNvPr id="26" name="角丸四角形 25"/>
          <p:cNvSpPr/>
          <p:nvPr/>
        </p:nvSpPr>
        <p:spPr>
          <a:xfrm>
            <a:off x="7304541" y="3962400"/>
            <a:ext cx="853914" cy="838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直線矢印コネクタ 26"/>
          <p:cNvCxnSpPr>
            <a:stCxn id="26" idx="1"/>
            <a:endCxn id="32" idx="3"/>
          </p:cNvCxnSpPr>
          <p:nvPr/>
        </p:nvCxnSpPr>
        <p:spPr>
          <a:xfrm flipH="1">
            <a:off x="5523397" y="4381500"/>
            <a:ext cx="1781144" cy="1272908"/>
          </a:xfrm>
          <a:prstGeom prst="straightConnector1">
            <a:avLst/>
          </a:prstGeom>
          <a:ln w="28575">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3468767" y="4800600"/>
            <a:ext cx="2054630" cy="1707616"/>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正方形/長方形 14"/>
          <p:cNvSpPr/>
          <p:nvPr/>
        </p:nvSpPr>
        <p:spPr>
          <a:xfrm>
            <a:off x="6705600" y="5334000"/>
            <a:ext cx="2306593" cy="276999"/>
          </a:xfrm>
          <a:prstGeom prst="rect">
            <a:avLst/>
          </a:prstGeom>
        </p:spPr>
        <p:txBody>
          <a:bodyPr wrap="none">
            <a:spAutoFit/>
          </a:bodyPr>
          <a:lstStyle/>
          <a:p>
            <a:r>
              <a:rPr lang="en-US" sz="1200" dirty="0" err="1" smtClean="0">
                <a:solidFill>
                  <a:prstClr val="black"/>
                </a:solidFill>
              </a:rPr>
              <a:t>Shiraishi</a:t>
            </a:r>
            <a:r>
              <a:rPr lang="en-US" sz="1200" dirty="0" smtClean="0">
                <a:solidFill>
                  <a:prstClr val="black"/>
                </a:solidFill>
              </a:rPr>
              <a:t>, et al, OFC/NFOEC (2011)</a:t>
            </a:r>
            <a:endParaRPr lang="en-US" sz="1600" dirty="0"/>
          </a:p>
        </p:txBody>
      </p:sp>
      <p:pic>
        <p:nvPicPr>
          <p:cNvPr id="16" name="Picture 2" descr="http://www.opticalinterlinks.com/img/High_Desity_Flex_link.jpg"/>
          <p:cNvPicPr>
            <a:picLocks noChangeAspect="1" noChangeArrowheads="1"/>
          </p:cNvPicPr>
          <p:nvPr/>
        </p:nvPicPr>
        <p:blipFill>
          <a:blip r:embed="rId4" cstate="screen"/>
          <a:srcRect/>
          <a:stretch>
            <a:fillRect/>
          </a:stretch>
        </p:blipFill>
        <p:spPr bwMode="auto">
          <a:xfrm>
            <a:off x="5562600" y="838200"/>
            <a:ext cx="3286125" cy="2458448"/>
          </a:xfrm>
          <a:prstGeom prst="rect">
            <a:avLst/>
          </a:prstGeom>
          <a:noFill/>
        </p:spPr>
      </p:pic>
      <p:sp>
        <p:nvSpPr>
          <p:cNvPr id="17" name="テキスト ボックス 16"/>
          <p:cNvSpPr txBox="1"/>
          <p:nvPr/>
        </p:nvSpPr>
        <p:spPr>
          <a:xfrm>
            <a:off x="7391400" y="3295793"/>
            <a:ext cx="1402885" cy="276999"/>
          </a:xfrm>
          <a:prstGeom prst="rect">
            <a:avLst/>
          </a:prstGeom>
          <a:noFill/>
        </p:spPr>
        <p:txBody>
          <a:bodyPr wrap="none" rtlCol="0">
            <a:spAutoFit/>
          </a:bodyPr>
          <a:lstStyle/>
          <a:p>
            <a:pPr algn="r"/>
            <a:r>
              <a:rPr lang="en-US" sz="1200" dirty="0" smtClean="0"/>
              <a:t>© Optical Interlinks</a:t>
            </a:r>
            <a:endParaRPr lang="en-US" sz="1200" dirty="0"/>
          </a:p>
        </p:txBody>
      </p:sp>
    </p:spTree>
    <p:extLst>
      <p:ext uri="{BB962C8B-B14F-4D97-AF65-F5344CB8AC3E}">
        <p14:creationId xmlns:p14="http://schemas.microsoft.com/office/powerpoint/2010/main" xmlns="" val="8354013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dirty="0" smtClean="0"/>
              <a:t>Contents</a:t>
            </a:r>
            <a:endParaRPr lang="en-US" dirty="0"/>
          </a:p>
        </p:txBody>
      </p:sp>
      <p:sp>
        <p:nvSpPr>
          <p:cNvPr id="5" name="コンテンツ プレースホルダ 4"/>
          <p:cNvSpPr>
            <a:spLocks noGrp="1"/>
          </p:cNvSpPr>
          <p:nvPr>
            <p:ph idx="1"/>
          </p:nvPr>
        </p:nvSpPr>
        <p:spPr>
          <a:xfrm>
            <a:off x="457200" y="838200"/>
            <a:ext cx="8229600" cy="4525963"/>
          </a:xfrm>
        </p:spPr>
        <p:txBody>
          <a:bodyPr anchor="t"/>
          <a:lstStyle/>
          <a:p>
            <a:pPr marL="463550" indent="-463550">
              <a:lnSpc>
                <a:spcPct val="150000"/>
              </a:lnSpc>
              <a:buFont typeface="Wingdings" pitchFamily="2" charset="2"/>
              <a:buChar char="v"/>
            </a:pPr>
            <a:r>
              <a:rPr lang="en-US" dirty="0" smtClean="0">
                <a:solidFill>
                  <a:schemeClr val="bg1">
                    <a:lumMod val="75000"/>
                  </a:schemeClr>
                </a:solidFill>
              </a:rPr>
              <a:t>Introduction</a:t>
            </a:r>
          </a:p>
          <a:p>
            <a:pPr marL="798513" lvl="1" indent="-334963">
              <a:lnSpc>
                <a:spcPct val="150000"/>
              </a:lnSpc>
            </a:pPr>
            <a:r>
              <a:rPr lang="en-US" dirty="0" smtClean="0">
                <a:solidFill>
                  <a:schemeClr val="bg1">
                    <a:lumMod val="75000"/>
                  </a:schemeClr>
                </a:solidFill>
              </a:rPr>
              <a:t>Hot electron excitation from metals </a:t>
            </a:r>
          </a:p>
          <a:p>
            <a:pPr marL="463550" indent="-463550">
              <a:lnSpc>
                <a:spcPct val="150000"/>
              </a:lnSpc>
              <a:buFont typeface="Wingdings" panose="05000000000000000000" pitchFamily="2" charset="2"/>
              <a:buChar char="v"/>
            </a:pPr>
            <a:r>
              <a:rPr lang="en-US" dirty="0" err="1" smtClean="0">
                <a:solidFill>
                  <a:schemeClr val="bg1">
                    <a:lumMod val="75000"/>
                  </a:schemeClr>
                </a:solidFill>
              </a:rPr>
              <a:t>Photodetectors</a:t>
            </a:r>
            <a:r>
              <a:rPr lang="en-US" dirty="0" smtClean="0">
                <a:solidFill>
                  <a:schemeClr val="bg1">
                    <a:lumMod val="75000"/>
                  </a:schemeClr>
                </a:solidFill>
              </a:rPr>
              <a:t> for optical waveguides</a:t>
            </a:r>
          </a:p>
          <a:p>
            <a:pPr marL="463550" indent="-463550">
              <a:lnSpc>
                <a:spcPct val="150000"/>
              </a:lnSpc>
              <a:buFont typeface="Wingdings" panose="05000000000000000000" pitchFamily="2" charset="2"/>
              <a:buChar char="v"/>
            </a:pPr>
            <a:r>
              <a:rPr lang="en-US" dirty="0" smtClean="0"/>
              <a:t>Transparent </a:t>
            </a:r>
            <a:r>
              <a:rPr lang="en-US" dirty="0" err="1" smtClean="0"/>
              <a:t>photodetectors</a:t>
            </a:r>
            <a:r>
              <a:rPr lang="en-US" dirty="0" smtClean="0"/>
              <a:t> with oxides</a:t>
            </a:r>
          </a:p>
          <a:p>
            <a:pPr marL="463550" indent="-463550">
              <a:lnSpc>
                <a:spcPct val="150000"/>
              </a:lnSpc>
              <a:buFont typeface="Wingdings" panose="05000000000000000000" pitchFamily="2" charset="2"/>
              <a:buChar char="v"/>
            </a:pPr>
            <a:r>
              <a:rPr lang="en-US" dirty="0" smtClean="0">
                <a:solidFill>
                  <a:schemeClr val="bg1">
                    <a:lumMod val="75000"/>
                  </a:schemeClr>
                </a:solidFill>
              </a:rPr>
              <a:t>Summary </a:t>
            </a:r>
            <a:endParaRPr lang="en-US" dirty="0">
              <a:solidFill>
                <a:schemeClr val="bg1">
                  <a:lumMod val="75000"/>
                </a:schemeClr>
              </a:solidFill>
            </a:endParaRPr>
          </a:p>
        </p:txBody>
      </p:sp>
      <p:sp>
        <p:nvSpPr>
          <p:cNvPr id="3" name="スライド番号プレースホルダ 2"/>
          <p:cNvSpPr>
            <a:spLocks noGrp="1"/>
          </p:cNvSpPr>
          <p:nvPr>
            <p:ph type="sldNum" sz="quarter" idx="12"/>
          </p:nvPr>
        </p:nvSpPr>
        <p:spPr/>
        <p:txBody>
          <a:bodyPr/>
          <a:lstStyle/>
          <a:p>
            <a:fld id="{41572BE0-A79D-4406-A4A1-EA02743955A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Properties of TCOs</a:t>
            </a:r>
            <a:endParaRPr lang="en-US" dirty="0"/>
          </a:p>
        </p:txBody>
      </p:sp>
      <p:sp>
        <p:nvSpPr>
          <p:cNvPr id="12" name="コンテンツ プレースホルダー 11"/>
          <p:cNvSpPr>
            <a:spLocks noGrp="1"/>
          </p:cNvSpPr>
          <p:nvPr>
            <p:ph idx="1"/>
          </p:nvPr>
        </p:nvSpPr>
        <p:spPr>
          <a:xfrm>
            <a:off x="228600" y="838200"/>
            <a:ext cx="5943600" cy="1981200"/>
          </a:xfrm>
        </p:spPr>
        <p:txBody>
          <a:bodyPr>
            <a:normAutofit fontScale="92500" lnSpcReduction="10000"/>
          </a:bodyPr>
          <a:lstStyle/>
          <a:p>
            <a:r>
              <a:rPr lang="en-US" sz="2800" dirty="0" smtClean="0"/>
              <a:t>Transparent conductive oxides (TCOs)</a:t>
            </a:r>
          </a:p>
          <a:p>
            <a:pPr lvl="1"/>
            <a:r>
              <a:rPr lang="en-US" sz="2400" dirty="0" smtClean="0"/>
              <a:t>High carrier concentrations ( &lt; ~10</a:t>
            </a:r>
            <a:r>
              <a:rPr lang="en-US" sz="2400" baseline="30000" dirty="0" smtClean="0"/>
              <a:t>-21</a:t>
            </a:r>
            <a:r>
              <a:rPr lang="en-US" sz="2400" dirty="0" smtClean="0"/>
              <a:t> cm</a:t>
            </a:r>
            <a:r>
              <a:rPr lang="en-US" sz="2400" baseline="30000" dirty="0" smtClean="0"/>
              <a:t>-3</a:t>
            </a:r>
            <a:r>
              <a:rPr lang="en-US" sz="2400" dirty="0" smtClean="0"/>
              <a:t> )</a:t>
            </a:r>
          </a:p>
          <a:p>
            <a:pPr lvl="1"/>
            <a:r>
              <a:rPr lang="en-US" sz="2400" dirty="0" smtClean="0"/>
              <a:t>Transparent (if thin)</a:t>
            </a:r>
          </a:p>
          <a:p>
            <a:pPr lvl="1"/>
            <a:r>
              <a:rPr lang="en-US" sz="2400" dirty="0" smtClean="0"/>
              <a:t>Small light absorption</a:t>
            </a:r>
          </a:p>
          <a:p>
            <a:pPr lvl="2"/>
            <a:r>
              <a:rPr lang="en-US" sz="2000" dirty="0" err="1" smtClean="0">
                <a:solidFill>
                  <a:srgbClr val="FF0000"/>
                </a:solidFill>
              </a:rPr>
              <a:t>Im</a:t>
            </a:r>
            <a:r>
              <a:rPr lang="en-US" sz="2000" dirty="0" smtClean="0">
                <a:solidFill>
                  <a:srgbClr val="FF0000"/>
                </a:solidFill>
                <a:latin typeface="Symbol" panose="05050102010706020507" pitchFamily="18" charset="2"/>
              </a:rPr>
              <a:t>[e]</a:t>
            </a:r>
            <a:r>
              <a:rPr lang="en-US" sz="2000" dirty="0" smtClean="0">
                <a:solidFill>
                  <a:srgbClr val="FF0000"/>
                </a:solidFill>
              </a:rPr>
              <a:t> &gt; 0</a:t>
            </a:r>
          </a:p>
          <a:p>
            <a:pPr marL="0" indent="0">
              <a:buNone/>
            </a:pPr>
            <a:endParaRPr lang="en-US" sz="2800" dirty="0"/>
          </a:p>
        </p:txBody>
      </p:sp>
      <p:sp>
        <p:nvSpPr>
          <p:cNvPr id="3" name="スライド番号プレースホルダー 2"/>
          <p:cNvSpPr>
            <a:spLocks noGrp="1"/>
          </p:cNvSpPr>
          <p:nvPr>
            <p:ph type="sldNum" sz="quarter" idx="12"/>
          </p:nvPr>
        </p:nvSpPr>
        <p:spPr/>
        <p:txBody>
          <a:bodyPr/>
          <a:lstStyle/>
          <a:p>
            <a:fld id="{41572BE0-A79D-4406-A4A1-EA02743955AE}" type="slidenum">
              <a:rPr lang="en-US" smtClean="0"/>
              <a:pPr/>
              <a:t>18</a:t>
            </a:fld>
            <a:endParaRPr lang="en-US" dirty="0"/>
          </a:p>
        </p:txBody>
      </p:sp>
      <p:pic>
        <p:nvPicPr>
          <p:cNvPr id="4" name="図 3"/>
          <p:cNvPicPr>
            <a:picLocks noChangeAspect="1"/>
          </p:cNvPicPr>
          <p:nvPr/>
        </p:nvPicPr>
        <p:blipFill>
          <a:blip r:embed="rId3" cstate="print"/>
          <a:stretch>
            <a:fillRect/>
          </a:stretch>
        </p:blipFill>
        <p:spPr>
          <a:xfrm>
            <a:off x="6324600" y="990600"/>
            <a:ext cx="2495458" cy="2371716"/>
          </a:xfrm>
          <a:prstGeom prst="rect">
            <a:avLst/>
          </a:prstGeom>
        </p:spPr>
      </p:pic>
      <p:pic>
        <p:nvPicPr>
          <p:cNvPr id="6" name="図 5"/>
          <p:cNvPicPr>
            <a:picLocks noChangeAspect="1"/>
          </p:cNvPicPr>
          <p:nvPr/>
        </p:nvPicPr>
        <p:blipFill>
          <a:blip r:embed="rId4" cstate="print"/>
          <a:srcRect l="10728"/>
          <a:stretch>
            <a:fillRect/>
          </a:stretch>
        </p:blipFill>
        <p:spPr>
          <a:xfrm>
            <a:off x="3124200" y="2743200"/>
            <a:ext cx="2536465" cy="2133264"/>
          </a:xfrm>
          <a:prstGeom prst="rect">
            <a:avLst/>
          </a:prstGeom>
        </p:spPr>
      </p:pic>
      <p:grpSp>
        <p:nvGrpSpPr>
          <p:cNvPr id="15" name="グループ化 14"/>
          <p:cNvGrpSpPr/>
          <p:nvPr/>
        </p:nvGrpSpPr>
        <p:grpSpPr>
          <a:xfrm>
            <a:off x="304800" y="2895600"/>
            <a:ext cx="2244927" cy="1619074"/>
            <a:chOff x="5393844" y="4350782"/>
            <a:chExt cx="2244927" cy="1619074"/>
          </a:xfrm>
        </p:grpSpPr>
        <p:pic>
          <p:nvPicPr>
            <p:cNvPr id="7" name="図 6"/>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5396976" y="4350782"/>
              <a:ext cx="2241795" cy="1619074"/>
            </a:xfrm>
            <a:prstGeom prst="rect">
              <a:avLst/>
            </a:prstGeom>
          </p:spPr>
        </p:pic>
        <p:sp>
          <p:nvSpPr>
            <p:cNvPr id="8" name="正方形/長方形 7"/>
            <p:cNvSpPr/>
            <p:nvPr/>
          </p:nvSpPr>
          <p:spPr>
            <a:xfrm>
              <a:off x="5393844" y="4350782"/>
              <a:ext cx="1175322" cy="307777"/>
            </a:xfrm>
            <a:prstGeom prst="rect">
              <a:avLst/>
            </a:prstGeom>
            <a:solidFill>
              <a:schemeClr val="bg1"/>
            </a:solidFill>
            <a:ln>
              <a:solidFill>
                <a:schemeClr val="tx1"/>
              </a:solidFill>
            </a:ln>
          </p:spPr>
          <p:txBody>
            <a:bodyPr wrap="none">
              <a:spAutoFit/>
            </a:bodyPr>
            <a:lstStyle/>
            <a:p>
              <a:r>
                <a:rPr lang="en-US" sz="1400" dirty="0" err="1" smtClean="0"/>
                <a:t>Al:ZnO</a:t>
              </a:r>
              <a:r>
                <a:rPr lang="en-US" sz="1400" dirty="0" smtClean="0"/>
                <a:t> </a:t>
              </a:r>
              <a:r>
                <a:rPr lang="en-US" sz="1400" dirty="0"/>
                <a:t>50 nm</a:t>
              </a:r>
            </a:p>
          </p:txBody>
        </p:sp>
      </p:grpSp>
      <p:sp>
        <p:nvSpPr>
          <p:cNvPr id="14" name="正方形/長方形 13"/>
          <p:cNvSpPr/>
          <p:nvPr/>
        </p:nvSpPr>
        <p:spPr>
          <a:xfrm>
            <a:off x="6248400" y="3429000"/>
            <a:ext cx="2417328" cy="307777"/>
          </a:xfrm>
          <a:prstGeom prst="rect">
            <a:avLst/>
          </a:prstGeom>
        </p:spPr>
        <p:txBody>
          <a:bodyPr wrap="none">
            <a:spAutoFit/>
          </a:bodyPr>
          <a:lstStyle/>
          <a:p>
            <a:r>
              <a:rPr lang="en-US" sz="1400" dirty="0" smtClean="0"/>
              <a:t>A. Klein, et al, Materials (2010)</a:t>
            </a:r>
            <a:endParaRPr lang="en-US" sz="1400" dirty="0"/>
          </a:p>
        </p:txBody>
      </p:sp>
      <p:sp>
        <p:nvSpPr>
          <p:cNvPr id="17" name="正方形/長方形 16"/>
          <p:cNvSpPr/>
          <p:nvPr/>
        </p:nvSpPr>
        <p:spPr>
          <a:xfrm>
            <a:off x="914400" y="5334000"/>
            <a:ext cx="4631852" cy="830997"/>
          </a:xfrm>
          <a:prstGeom prst="rect">
            <a:avLst/>
          </a:prstGeom>
          <a:solidFill>
            <a:srgbClr val="FFCC99"/>
          </a:solidFill>
        </p:spPr>
        <p:txBody>
          <a:bodyPr wrap="square">
            <a:spAutoFit/>
          </a:bodyPr>
          <a:lstStyle/>
          <a:p>
            <a:pPr marL="363538" indent="-363538"/>
            <a:r>
              <a:rPr lang="en-US" sz="2400" dirty="0"/>
              <a:t>=&gt; Transparent </a:t>
            </a:r>
            <a:r>
              <a:rPr lang="en-US" sz="2400" dirty="0" err="1"/>
              <a:t>photodetectors</a:t>
            </a:r>
            <a:r>
              <a:rPr lang="en-US" sz="2400" dirty="0"/>
              <a:t> with </a:t>
            </a:r>
            <a:r>
              <a:rPr lang="en-US" sz="2400" dirty="0" smtClean="0"/>
              <a:t>TCO–insulator(I)–TCO </a:t>
            </a:r>
            <a:r>
              <a:rPr lang="en-US" sz="2400" dirty="0"/>
              <a:t>structures </a:t>
            </a:r>
          </a:p>
        </p:txBody>
      </p:sp>
      <p:grpSp>
        <p:nvGrpSpPr>
          <p:cNvPr id="34" name="グループ化 33"/>
          <p:cNvGrpSpPr/>
          <p:nvPr/>
        </p:nvGrpSpPr>
        <p:grpSpPr>
          <a:xfrm>
            <a:off x="6019800" y="4648200"/>
            <a:ext cx="2173906" cy="1816730"/>
            <a:chOff x="6019800" y="4648200"/>
            <a:chExt cx="2173906" cy="1816730"/>
          </a:xfrm>
        </p:grpSpPr>
        <p:sp>
          <p:nvSpPr>
            <p:cNvPr id="20" name="正方形/長方形 19"/>
            <p:cNvSpPr/>
            <p:nvPr/>
          </p:nvSpPr>
          <p:spPr>
            <a:xfrm>
              <a:off x="6387208" y="5715000"/>
              <a:ext cx="529696" cy="358422"/>
            </a:xfrm>
            <a:prstGeom prst="rect">
              <a:avLst/>
            </a:prstGeom>
            <a:solidFill>
              <a:srgbClr val="FFC61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sp>
          <p:nvSpPr>
            <p:cNvPr id="23" name="テキスト ボックス 22"/>
            <p:cNvSpPr txBox="1"/>
            <p:nvPr/>
          </p:nvSpPr>
          <p:spPr>
            <a:xfrm>
              <a:off x="6019800" y="4648200"/>
              <a:ext cx="367408" cy="369332"/>
            </a:xfrm>
            <a:prstGeom prst="rect">
              <a:avLst/>
            </a:prstGeom>
            <a:noFill/>
          </p:spPr>
          <p:txBody>
            <a:bodyPr wrap="square" rtlCol="0">
              <a:spAutoFit/>
            </a:bodyPr>
            <a:lstStyle/>
            <a:p>
              <a:r>
                <a:rPr lang="en-US" dirty="0" smtClean="0"/>
                <a:t>E</a:t>
              </a:r>
              <a:r>
                <a:rPr lang="en-US" baseline="-25000" dirty="0" smtClean="0"/>
                <a:t>F</a:t>
              </a:r>
              <a:endParaRPr lang="en-US" baseline="-25000" dirty="0"/>
            </a:p>
          </p:txBody>
        </p:sp>
        <p:sp>
          <p:nvSpPr>
            <p:cNvPr id="25" name="正方形/長方形 24"/>
            <p:cNvSpPr/>
            <p:nvPr/>
          </p:nvSpPr>
          <p:spPr>
            <a:xfrm>
              <a:off x="6387208" y="5017911"/>
              <a:ext cx="529696" cy="381000"/>
            </a:xfrm>
            <a:prstGeom prst="rect">
              <a:avLst/>
            </a:prstGeom>
            <a:solidFill>
              <a:srgbClr val="FFC61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sp>
          <p:nvSpPr>
            <p:cNvPr id="26" name="正方形/長方形 25"/>
            <p:cNvSpPr/>
            <p:nvPr/>
          </p:nvSpPr>
          <p:spPr>
            <a:xfrm>
              <a:off x="6400800" y="6019800"/>
              <a:ext cx="523285" cy="338554"/>
            </a:xfrm>
            <a:prstGeom prst="rect">
              <a:avLst/>
            </a:prstGeom>
          </p:spPr>
          <p:txBody>
            <a:bodyPr wrap="none">
              <a:spAutoFit/>
            </a:bodyPr>
            <a:lstStyle/>
            <a:p>
              <a:pPr lvl="0" algn="ctr"/>
              <a:r>
                <a:rPr lang="en-US" altLang="ja-JP" sz="1600" dirty="0" smtClean="0">
                  <a:solidFill>
                    <a:prstClr val="black"/>
                  </a:solidFill>
                </a:rPr>
                <a:t>TCO</a:t>
              </a:r>
              <a:endParaRPr lang="en-US" sz="1600" dirty="0">
                <a:solidFill>
                  <a:prstClr val="black"/>
                </a:solidFill>
              </a:endParaRPr>
            </a:p>
          </p:txBody>
        </p:sp>
        <p:sp>
          <p:nvSpPr>
            <p:cNvPr id="29" name="正方形/長方形 28"/>
            <p:cNvSpPr/>
            <p:nvPr/>
          </p:nvSpPr>
          <p:spPr>
            <a:xfrm>
              <a:off x="7454008" y="5715000"/>
              <a:ext cx="529696" cy="358422"/>
            </a:xfrm>
            <a:prstGeom prst="rect">
              <a:avLst/>
            </a:prstGeom>
            <a:solidFill>
              <a:srgbClr val="FFC61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sp>
          <p:nvSpPr>
            <p:cNvPr id="31" name="正方形/長方形 30"/>
            <p:cNvSpPr/>
            <p:nvPr/>
          </p:nvSpPr>
          <p:spPr>
            <a:xfrm>
              <a:off x="7454008" y="5017911"/>
              <a:ext cx="529696" cy="381000"/>
            </a:xfrm>
            <a:prstGeom prst="rect">
              <a:avLst/>
            </a:prstGeom>
            <a:solidFill>
              <a:srgbClr val="FFC61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sp>
          <p:nvSpPr>
            <p:cNvPr id="32" name="正方形/長方形 31"/>
            <p:cNvSpPr/>
            <p:nvPr/>
          </p:nvSpPr>
          <p:spPr>
            <a:xfrm>
              <a:off x="7467600" y="6031089"/>
              <a:ext cx="523285" cy="338554"/>
            </a:xfrm>
            <a:prstGeom prst="rect">
              <a:avLst/>
            </a:prstGeom>
          </p:spPr>
          <p:txBody>
            <a:bodyPr wrap="none">
              <a:spAutoFit/>
            </a:bodyPr>
            <a:lstStyle/>
            <a:p>
              <a:pPr lvl="0" algn="ctr"/>
              <a:r>
                <a:rPr lang="en-US" altLang="ja-JP" sz="1600" dirty="0" smtClean="0">
                  <a:solidFill>
                    <a:prstClr val="black"/>
                  </a:solidFill>
                </a:rPr>
                <a:t>TCO</a:t>
              </a:r>
              <a:endParaRPr lang="en-US" sz="1600" dirty="0">
                <a:solidFill>
                  <a:prstClr val="black"/>
                </a:solidFill>
              </a:endParaRPr>
            </a:p>
          </p:txBody>
        </p:sp>
        <p:cxnSp>
          <p:nvCxnSpPr>
            <p:cNvPr id="33" name="直線コネクタ 32"/>
            <p:cNvCxnSpPr/>
            <p:nvPr/>
          </p:nvCxnSpPr>
          <p:spPr>
            <a:xfrm>
              <a:off x="6180103" y="5007593"/>
              <a:ext cx="2013603" cy="89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2" name="平行四辺形 21"/>
            <p:cNvSpPr/>
            <p:nvPr/>
          </p:nvSpPr>
          <p:spPr>
            <a:xfrm rot="5400000" flipH="1" flipV="1">
              <a:off x="6348705" y="5356730"/>
              <a:ext cx="1676400" cy="540000"/>
            </a:xfrm>
            <a:prstGeom prst="parallelogram">
              <a:avLst>
                <a:gd name="adj" fmla="val 17376"/>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vert="eaVert" rtlCol="0" anchor="ctr"/>
            <a:lstStyle/>
            <a:p>
              <a:pPr algn="ctr"/>
              <a:r>
                <a:rPr lang="en-US" altLang="ja-JP" dirty="0" smtClean="0"/>
                <a:t>I</a:t>
              </a:r>
              <a:endParaRPr lang="en-US" baseline="-25000" dirty="0"/>
            </a:p>
          </p:txBody>
        </p:sp>
      </p:grpSp>
      <p:sp>
        <p:nvSpPr>
          <p:cNvPr id="35" name="正方形/長方形 34"/>
          <p:cNvSpPr/>
          <p:nvPr/>
        </p:nvSpPr>
        <p:spPr>
          <a:xfrm rot="16200000">
            <a:off x="2851460" y="3473140"/>
            <a:ext cx="274434" cy="338554"/>
          </a:xfrm>
          <a:prstGeom prst="rect">
            <a:avLst/>
          </a:prstGeom>
        </p:spPr>
        <p:txBody>
          <a:bodyPr wrap="none">
            <a:spAutoFit/>
          </a:bodyPr>
          <a:lstStyle/>
          <a:p>
            <a:r>
              <a:rPr lang="en-US" sz="1600" dirty="0" smtClean="0">
                <a:latin typeface="Symbol" pitchFamily="18" charset="2"/>
              </a:rPr>
              <a:t>e</a:t>
            </a:r>
            <a:endParaRPr lang="en-US" sz="1600" dirty="0"/>
          </a:p>
        </p:txBody>
      </p:sp>
    </p:spTree>
    <p:extLst>
      <p:ext uri="{BB962C8B-B14F-4D97-AF65-F5344CB8AC3E}">
        <p14:creationId xmlns:p14="http://schemas.microsoft.com/office/powerpoint/2010/main" xmlns="" val="39993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00685" y="2073280"/>
            <a:ext cx="864096" cy="27432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AZO</a:t>
            </a:r>
            <a:endParaRPr lang="en-US" sz="1600" dirty="0"/>
          </a:p>
        </p:txBody>
      </p:sp>
      <p:sp>
        <p:nvSpPr>
          <p:cNvPr id="4" name="正方形/長方形 3"/>
          <p:cNvSpPr/>
          <p:nvPr/>
        </p:nvSpPr>
        <p:spPr>
          <a:xfrm>
            <a:off x="700685" y="2347600"/>
            <a:ext cx="864096" cy="274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TiO</a:t>
            </a:r>
            <a:r>
              <a:rPr lang="en-US" sz="1600" baseline="-25000" dirty="0" smtClean="0"/>
              <a:t>2</a:t>
            </a:r>
            <a:endParaRPr lang="en-US" sz="1600" baseline="-25000" dirty="0"/>
          </a:p>
        </p:txBody>
      </p:sp>
      <p:sp>
        <p:nvSpPr>
          <p:cNvPr id="5" name="正方形/長方形 4"/>
          <p:cNvSpPr/>
          <p:nvPr/>
        </p:nvSpPr>
        <p:spPr>
          <a:xfrm>
            <a:off x="700685" y="2613598"/>
            <a:ext cx="1800200" cy="27432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AZO</a:t>
            </a:r>
            <a:endParaRPr lang="en-US" sz="1600" dirty="0"/>
          </a:p>
        </p:txBody>
      </p:sp>
      <p:sp>
        <p:nvSpPr>
          <p:cNvPr id="6" name="正方形/長方形 5"/>
          <p:cNvSpPr/>
          <p:nvPr/>
        </p:nvSpPr>
        <p:spPr>
          <a:xfrm>
            <a:off x="700685" y="2854351"/>
            <a:ext cx="1800200" cy="562352"/>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fused silica</a:t>
            </a:r>
            <a:endParaRPr lang="en-US" sz="16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955839" y="4116899"/>
            <a:ext cx="2589501" cy="2211866"/>
          </a:xfrm>
          <a:prstGeom prst="rect">
            <a:avLst/>
          </a:prstGeom>
          <a:noFill/>
          <a:ln w="9525">
            <a:noFill/>
            <a:miter lim="800000"/>
            <a:headEnd/>
            <a:tailEnd/>
          </a:ln>
          <a:effectLst/>
        </p:spPr>
      </p:pic>
      <p:sp>
        <p:nvSpPr>
          <p:cNvPr id="12" name="角丸四角形 11"/>
          <p:cNvSpPr/>
          <p:nvPr/>
        </p:nvSpPr>
        <p:spPr>
          <a:xfrm rot="1692499">
            <a:off x="1801896" y="4681201"/>
            <a:ext cx="757012" cy="54779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角丸四角形 12"/>
          <p:cNvSpPr/>
          <p:nvPr/>
        </p:nvSpPr>
        <p:spPr>
          <a:xfrm rot="1692499">
            <a:off x="2476616" y="5060250"/>
            <a:ext cx="882721" cy="547793"/>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角丸四角形 13"/>
          <p:cNvSpPr/>
          <p:nvPr/>
        </p:nvSpPr>
        <p:spPr>
          <a:xfrm>
            <a:off x="556669" y="1985919"/>
            <a:ext cx="1224136" cy="94043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角丸四角形 14"/>
          <p:cNvSpPr/>
          <p:nvPr/>
        </p:nvSpPr>
        <p:spPr>
          <a:xfrm>
            <a:off x="1564782" y="2439193"/>
            <a:ext cx="1080120" cy="559174"/>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タイトル 6"/>
          <p:cNvSpPr>
            <a:spLocks noGrp="1"/>
          </p:cNvSpPr>
          <p:nvPr>
            <p:ph type="title"/>
          </p:nvPr>
        </p:nvSpPr>
        <p:spPr/>
        <p:txBody>
          <a:bodyPr/>
          <a:lstStyle/>
          <a:p>
            <a:r>
              <a:rPr lang="en-US" dirty="0" err="1" smtClean="0"/>
              <a:t>Photodetection</a:t>
            </a:r>
            <a:r>
              <a:rPr lang="en-US" dirty="0" smtClean="0"/>
              <a:t> with TCOs</a:t>
            </a:r>
            <a:endParaRPr lang="en-US" dirty="0"/>
          </a:p>
        </p:txBody>
      </p:sp>
      <p:cxnSp>
        <p:nvCxnSpPr>
          <p:cNvPr id="16" name="直線コネクタ 15"/>
          <p:cNvCxnSpPr/>
          <p:nvPr/>
        </p:nvCxnSpPr>
        <p:spPr>
          <a:xfrm flipV="1">
            <a:off x="2695388" y="2761409"/>
            <a:ext cx="24687" cy="1001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316339" y="2228009"/>
            <a:ext cx="12606" cy="15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16339" y="3752009"/>
            <a:ext cx="2391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1364521" y="3494865"/>
            <a:ext cx="472527" cy="463863"/>
            <a:chOff x="2829236" y="5683971"/>
            <a:chExt cx="472527" cy="463863"/>
          </a:xfrm>
        </p:grpSpPr>
        <p:sp>
          <p:nvSpPr>
            <p:cNvPr id="22" name="円/楕円 21"/>
            <p:cNvSpPr/>
            <p:nvPr/>
          </p:nvSpPr>
          <p:spPr>
            <a:xfrm>
              <a:off x="2848041" y="5715834"/>
              <a:ext cx="421795"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テキスト ボックス 22"/>
            <p:cNvSpPr txBox="1"/>
            <p:nvPr/>
          </p:nvSpPr>
          <p:spPr>
            <a:xfrm>
              <a:off x="2829236" y="5683971"/>
              <a:ext cx="472527" cy="461665"/>
            </a:xfrm>
            <a:prstGeom prst="rect">
              <a:avLst/>
            </a:prstGeom>
            <a:noFill/>
          </p:spPr>
          <p:txBody>
            <a:bodyPr wrap="square" rtlCol="0">
              <a:spAutoFit/>
            </a:bodyPr>
            <a:lstStyle/>
            <a:p>
              <a:pPr algn="ctr"/>
              <a:r>
                <a:rPr lang="en-US" altLang="ja-JP" sz="2400" b="1" dirty="0" smtClean="0"/>
                <a:t>A</a:t>
              </a:r>
              <a:endParaRPr lang="en-US" sz="2400" b="1" dirty="0"/>
            </a:p>
          </p:txBody>
        </p:sp>
      </p:grpSp>
      <p:cxnSp>
        <p:nvCxnSpPr>
          <p:cNvPr id="27" name="直線コネクタ 26"/>
          <p:cNvCxnSpPr/>
          <p:nvPr/>
        </p:nvCxnSpPr>
        <p:spPr>
          <a:xfrm flipH="1">
            <a:off x="316339" y="2228009"/>
            <a:ext cx="389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500885" y="2761409"/>
            <a:ext cx="2191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図 1029"/>
          <p:cNvPicPr>
            <a:picLocks noChangeAspect="1"/>
          </p:cNvPicPr>
          <p:nvPr/>
        </p:nvPicPr>
        <p:blipFill>
          <a:blip r:embed="rId4" cstate="print"/>
          <a:stretch>
            <a:fillRect/>
          </a:stretch>
        </p:blipFill>
        <p:spPr>
          <a:xfrm>
            <a:off x="2524264" y="874729"/>
            <a:ext cx="1532442" cy="1532442"/>
          </a:xfrm>
          <a:prstGeom prst="rect">
            <a:avLst/>
          </a:prstGeom>
        </p:spPr>
      </p:pic>
      <p:sp>
        <p:nvSpPr>
          <p:cNvPr id="1032" name="下矢印 1031"/>
          <p:cNvSpPr/>
          <p:nvPr/>
        </p:nvSpPr>
        <p:spPr>
          <a:xfrm>
            <a:off x="685800" y="820207"/>
            <a:ext cx="838200" cy="827652"/>
          </a:xfrm>
          <a:prstGeom prst="downArrow">
            <a:avLst/>
          </a:prstGeom>
          <a:gradFill flip="none" rotWithShape="1">
            <a:gsLst>
              <a:gs pos="11000">
                <a:srgbClr val="7030A0"/>
              </a:gs>
              <a:gs pos="33000">
                <a:srgbClr val="0000FF"/>
              </a:gs>
              <a:gs pos="48000">
                <a:srgbClr val="00B050"/>
              </a:gs>
              <a:gs pos="86000">
                <a:srgbClr val="FF0000"/>
              </a:gs>
              <a:gs pos="71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図 1033"/>
          <p:cNvPicPr>
            <a:picLocks noChangeAspect="1"/>
          </p:cNvPicPr>
          <p:nvPr/>
        </p:nvPicPr>
        <p:blipFill>
          <a:blip r:embed="rId5" cstate="print"/>
          <a:stretch>
            <a:fillRect/>
          </a:stretch>
        </p:blipFill>
        <p:spPr>
          <a:xfrm>
            <a:off x="4525569" y="1295400"/>
            <a:ext cx="4618431" cy="3467587"/>
          </a:xfrm>
          <a:prstGeom prst="rect">
            <a:avLst/>
          </a:prstGeom>
        </p:spPr>
      </p:pic>
      <p:sp>
        <p:nvSpPr>
          <p:cNvPr id="48" name="テキスト ボックス 47"/>
          <p:cNvSpPr txBox="1"/>
          <p:nvPr/>
        </p:nvSpPr>
        <p:spPr>
          <a:xfrm>
            <a:off x="1630614" y="960213"/>
            <a:ext cx="959056" cy="338554"/>
          </a:xfrm>
          <a:prstGeom prst="rect">
            <a:avLst/>
          </a:prstGeom>
          <a:noFill/>
        </p:spPr>
        <p:txBody>
          <a:bodyPr wrap="square" rtlCol="0">
            <a:spAutoFit/>
          </a:bodyPr>
          <a:lstStyle/>
          <a:p>
            <a:pPr marL="263525" indent="-263525"/>
            <a:r>
              <a:rPr lang="en-US" sz="1600" dirty="0" smtClean="0"/>
              <a:t>AM 1.5</a:t>
            </a:r>
            <a:endParaRPr lang="en-US" sz="1600" dirty="0"/>
          </a:p>
        </p:txBody>
      </p:sp>
      <p:cxnSp>
        <p:nvCxnSpPr>
          <p:cNvPr id="1036" name="直線コネクタ 1035"/>
          <p:cNvCxnSpPr/>
          <p:nvPr/>
        </p:nvCxnSpPr>
        <p:spPr>
          <a:xfrm flipV="1">
            <a:off x="457200" y="1743250"/>
            <a:ext cx="1295400" cy="102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841970" y="1567194"/>
            <a:ext cx="609600" cy="338554"/>
          </a:xfrm>
          <a:prstGeom prst="rect">
            <a:avLst/>
          </a:prstGeom>
          <a:noFill/>
        </p:spPr>
        <p:txBody>
          <a:bodyPr wrap="square" rtlCol="0">
            <a:spAutoFit/>
          </a:bodyPr>
          <a:lstStyle/>
          <a:p>
            <a:pPr marL="263525" indent="-263525"/>
            <a:r>
              <a:rPr lang="en-US" sz="1600" dirty="0" smtClean="0"/>
              <a:t>filter</a:t>
            </a:r>
            <a:endParaRPr lang="en-US" sz="1600" dirty="0"/>
          </a:p>
        </p:txBody>
      </p:sp>
      <p:sp>
        <p:nvSpPr>
          <p:cNvPr id="1039" name="正方形/長方形 1038"/>
          <p:cNvSpPr/>
          <p:nvPr/>
        </p:nvSpPr>
        <p:spPr>
          <a:xfrm>
            <a:off x="1242125" y="4168756"/>
            <a:ext cx="1501758" cy="369332"/>
          </a:xfrm>
          <a:prstGeom prst="rect">
            <a:avLst/>
          </a:prstGeom>
          <a:solidFill>
            <a:schemeClr val="bg1"/>
          </a:solidFill>
        </p:spPr>
        <p:txBody>
          <a:bodyPr wrap="none">
            <a:spAutoFit/>
          </a:bodyPr>
          <a:lstStyle/>
          <a:p>
            <a:pPr algn="ctr"/>
            <a:r>
              <a:rPr lang="en-US" dirty="0" smtClean="0">
                <a:solidFill>
                  <a:srgbClr val="FF0000"/>
                </a:solidFill>
              </a:rPr>
              <a:t>AZO-TiO</a:t>
            </a:r>
            <a:r>
              <a:rPr lang="en-US" baseline="-25000" dirty="0" smtClean="0">
                <a:solidFill>
                  <a:srgbClr val="FF0000"/>
                </a:solidFill>
              </a:rPr>
              <a:t>2</a:t>
            </a:r>
            <a:r>
              <a:rPr lang="en-US" dirty="0" smtClean="0">
                <a:solidFill>
                  <a:srgbClr val="FF0000"/>
                </a:solidFill>
              </a:rPr>
              <a:t>-AZO</a:t>
            </a:r>
            <a:endParaRPr lang="en-US" baseline="-25000" dirty="0">
              <a:solidFill>
                <a:srgbClr val="FF0000"/>
              </a:solidFill>
            </a:endParaRPr>
          </a:p>
        </p:txBody>
      </p:sp>
      <p:sp>
        <p:nvSpPr>
          <p:cNvPr id="55" name="正方形/長方形 54"/>
          <p:cNvSpPr/>
          <p:nvPr/>
        </p:nvSpPr>
        <p:spPr>
          <a:xfrm>
            <a:off x="2550508" y="5760873"/>
            <a:ext cx="574708" cy="369332"/>
          </a:xfrm>
          <a:prstGeom prst="rect">
            <a:avLst/>
          </a:prstGeom>
          <a:solidFill>
            <a:schemeClr val="bg1"/>
          </a:solidFill>
        </p:spPr>
        <p:txBody>
          <a:bodyPr wrap="none">
            <a:spAutoFit/>
          </a:bodyPr>
          <a:lstStyle/>
          <a:p>
            <a:pPr algn="ctr"/>
            <a:r>
              <a:rPr lang="en-US" dirty="0" smtClean="0">
                <a:solidFill>
                  <a:srgbClr val="0066FF"/>
                </a:solidFill>
              </a:rPr>
              <a:t>AZO</a:t>
            </a:r>
            <a:endParaRPr lang="en-US" baseline="-25000" dirty="0">
              <a:solidFill>
                <a:srgbClr val="0066FF"/>
              </a:solidFill>
            </a:endParaRPr>
          </a:p>
        </p:txBody>
      </p:sp>
      <p:sp>
        <p:nvSpPr>
          <p:cNvPr id="56" name="Content Placeholder 2"/>
          <p:cNvSpPr txBox="1">
            <a:spLocks/>
          </p:cNvSpPr>
          <p:nvPr/>
        </p:nvSpPr>
        <p:spPr>
          <a:xfrm>
            <a:off x="4572000" y="4876800"/>
            <a:ext cx="4237431" cy="1159380"/>
          </a:xfrm>
          <a:prstGeom prst="rect">
            <a:avLst/>
          </a:prstGeom>
          <a:solidFill>
            <a:srgbClr val="FFCC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err="1" smtClean="0"/>
              <a:t>Photodetection</a:t>
            </a:r>
            <a:r>
              <a:rPr lang="en-US" sz="2400" dirty="0" smtClean="0"/>
              <a:t> in VIS &amp; NIR</a:t>
            </a:r>
          </a:p>
          <a:p>
            <a:pPr lvl="1">
              <a:buFont typeface="Calibri" pitchFamily="34" charset="0"/>
              <a:buChar char="‒"/>
            </a:pPr>
            <a:r>
              <a:rPr lang="en-US" sz="2000" dirty="0" err="1" smtClean="0"/>
              <a:t>E</a:t>
            </a:r>
            <a:r>
              <a:rPr lang="en-US" sz="2000" baseline="-25000" dirty="0" err="1" smtClean="0"/>
              <a:t>g</a:t>
            </a:r>
            <a:r>
              <a:rPr lang="en-US" sz="2000" dirty="0" smtClean="0"/>
              <a:t>(TiO</a:t>
            </a:r>
            <a:r>
              <a:rPr lang="en-US" sz="2000" baseline="-25000" dirty="0" smtClean="0"/>
              <a:t>2</a:t>
            </a:r>
            <a:r>
              <a:rPr lang="en-US" sz="2000" dirty="0" smtClean="0"/>
              <a:t>) = 3.2 eV (</a:t>
            </a:r>
            <a:r>
              <a:rPr lang="en-US" sz="2000" dirty="0" smtClean="0">
                <a:latin typeface="Symbol" panose="05050102010706020507" pitchFamily="18" charset="2"/>
              </a:rPr>
              <a:t>l</a:t>
            </a:r>
            <a:r>
              <a:rPr lang="en-US" sz="2000" dirty="0" smtClean="0"/>
              <a:t> = 387 nm)</a:t>
            </a:r>
          </a:p>
          <a:p>
            <a:pPr lvl="1">
              <a:buFont typeface="Calibri" pitchFamily="34" charset="0"/>
              <a:buChar char="‒"/>
            </a:pPr>
            <a:r>
              <a:rPr lang="en-US" sz="2000" dirty="0" smtClean="0"/>
              <a:t>No </a:t>
            </a:r>
            <a:r>
              <a:rPr lang="en-US" sz="2000" dirty="0" err="1" smtClean="0"/>
              <a:t>pn</a:t>
            </a:r>
            <a:r>
              <a:rPr lang="en-US" sz="2000" dirty="0" smtClean="0"/>
              <a:t> junctions</a:t>
            </a:r>
          </a:p>
        </p:txBody>
      </p:sp>
      <p:sp>
        <p:nvSpPr>
          <p:cNvPr id="1040" name="テキスト ボックス 1039"/>
          <p:cNvSpPr txBox="1"/>
          <p:nvPr/>
        </p:nvSpPr>
        <p:spPr>
          <a:xfrm>
            <a:off x="5691809" y="6144099"/>
            <a:ext cx="3429000" cy="369332"/>
          </a:xfrm>
          <a:prstGeom prst="rect">
            <a:avLst/>
          </a:prstGeom>
          <a:noFill/>
        </p:spPr>
        <p:txBody>
          <a:bodyPr wrap="square" rtlCol="0">
            <a:spAutoFit/>
          </a:bodyPr>
          <a:lstStyle/>
          <a:p>
            <a:r>
              <a:rPr lang="en-US" dirty="0" smtClean="0"/>
              <a:t>S. Ishii, et al (2014) unpublished</a:t>
            </a:r>
            <a:endParaRPr lang="en-US" dirty="0"/>
          </a:p>
        </p:txBody>
      </p:sp>
    </p:spTree>
    <p:extLst>
      <p:ext uri="{BB962C8B-B14F-4D97-AF65-F5344CB8AC3E}">
        <p14:creationId xmlns:p14="http://schemas.microsoft.com/office/powerpoint/2010/main" xmlns="" val="279778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85800"/>
            <a:ext cx="8229600" cy="74295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0" y="46038"/>
            <a:ext cx="8229600" cy="639762"/>
          </a:xfrm>
          <a:prstGeom prst="rect">
            <a:avLst/>
          </a:prstGeom>
        </p:spPr>
        <p:txBody>
          <a:bodyPr/>
          <a:lstStyle/>
          <a:p>
            <a:r>
              <a:rPr lang="en-US" dirty="0" smtClean="0"/>
              <a:t>Summary </a:t>
            </a:r>
            <a:endParaRPr lang="en-US" dirty="0"/>
          </a:p>
        </p:txBody>
      </p:sp>
      <p:sp>
        <p:nvSpPr>
          <p:cNvPr id="8" name="Content Placeholder 2"/>
          <p:cNvSpPr txBox="1">
            <a:spLocks/>
          </p:cNvSpPr>
          <p:nvPr/>
        </p:nvSpPr>
        <p:spPr bwMode="auto">
          <a:xfrm>
            <a:off x="228600" y="762000"/>
            <a:ext cx="8763000" cy="3581400"/>
          </a:xfrm>
          <a:prstGeom prst="rect">
            <a:avLst/>
          </a:prstGeom>
          <a:noFill/>
          <a:ln>
            <a:miter lim="800000"/>
            <a:headEnd/>
            <a:tailEnd/>
          </a:ln>
        </p:spPr>
        <p:txBody>
          <a:bodyPr vert="horz" wrap="square" lIns="91440" tIns="45720" rIns="91440" bIns="45720" numCol="1" anchor="t" anchorCtr="0" compatLnSpc="1">
            <a:prstTxWarp prst="textNoShape">
              <a:avLst/>
            </a:prstTxWarp>
            <a:normAutofit lnSpcReduction="10000"/>
          </a:bodyPr>
          <a:lstStyle>
            <a:lvl1pPr marL="2286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8001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indent="-263525" eaLnBrk="1" hangingPunct="1">
              <a:lnSpc>
                <a:spcPct val="130000"/>
              </a:lnSpc>
              <a:spcBef>
                <a:spcPts val="900"/>
              </a:spcBef>
            </a:pPr>
            <a:r>
              <a:rPr lang="en-US" sz="2800" dirty="0" smtClean="0">
                <a:solidFill>
                  <a:schemeClr val="bg1"/>
                </a:solidFill>
                <a:cs typeface="Calibri" pitchFamily="34" charset="0"/>
              </a:rPr>
              <a:t>MIM </a:t>
            </a:r>
            <a:r>
              <a:rPr lang="en-US" sz="2800" dirty="0" err="1" smtClean="0">
                <a:solidFill>
                  <a:schemeClr val="bg1"/>
                </a:solidFill>
                <a:cs typeface="Calibri" pitchFamily="34" charset="0"/>
              </a:rPr>
              <a:t>photodetectors</a:t>
            </a:r>
            <a:r>
              <a:rPr lang="en-US" sz="2800" dirty="0" smtClean="0">
                <a:solidFill>
                  <a:schemeClr val="bg1"/>
                </a:solidFill>
                <a:cs typeface="Calibri" pitchFamily="34" charset="0"/>
              </a:rPr>
              <a:t> for optical waveguides</a:t>
            </a:r>
          </a:p>
          <a:p>
            <a:pPr marL="606425" lvl="1" indent="-263525" eaLnBrk="1" hangingPunct="1">
              <a:lnSpc>
                <a:spcPct val="130000"/>
              </a:lnSpc>
              <a:spcBef>
                <a:spcPts val="900"/>
              </a:spcBef>
            </a:pPr>
            <a:r>
              <a:rPr lang="en-US" sz="2600" dirty="0" err="1" smtClean="0">
                <a:solidFill>
                  <a:schemeClr val="bg1"/>
                </a:solidFill>
                <a:cs typeface="Calibri" pitchFamily="34" charset="0"/>
              </a:rPr>
              <a:t>Photodetection</a:t>
            </a:r>
            <a:r>
              <a:rPr lang="en-US" sz="2600" dirty="0" smtClean="0">
                <a:solidFill>
                  <a:schemeClr val="bg1"/>
                </a:solidFill>
                <a:cs typeface="Calibri" pitchFamily="34" charset="0"/>
              </a:rPr>
              <a:t> in visible and NIR including telecom wavelengths</a:t>
            </a:r>
          </a:p>
          <a:p>
            <a:pPr marL="606425" lvl="1" indent="-263525" eaLnBrk="1" hangingPunct="1">
              <a:lnSpc>
                <a:spcPct val="130000"/>
              </a:lnSpc>
              <a:spcBef>
                <a:spcPts val="900"/>
              </a:spcBef>
            </a:pPr>
            <a:r>
              <a:rPr lang="en-US" sz="2600" dirty="0" smtClean="0">
                <a:solidFill>
                  <a:schemeClr val="bg1"/>
                </a:solidFill>
                <a:cs typeface="Calibri" pitchFamily="34" charset="0"/>
              </a:rPr>
              <a:t>Simple &amp; compact geometry</a:t>
            </a:r>
          </a:p>
          <a:p>
            <a:pPr marL="606425" lvl="1" indent="-263525" eaLnBrk="1" hangingPunct="1">
              <a:lnSpc>
                <a:spcPct val="130000"/>
              </a:lnSpc>
              <a:spcBef>
                <a:spcPts val="900"/>
              </a:spcBef>
            </a:pPr>
            <a:r>
              <a:rPr lang="en-US" sz="2600" dirty="0" smtClean="0">
                <a:solidFill>
                  <a:schemeClr val="bg1"/>
                </a:solidFill>
                <a:cs typeface="Calibri" pitchFamily="34" charset="0"/>
              </a:rPr>
              <a:t>Applicable for insulator waveguides (e.g. polymers)</a:t>
            </a:r>
          </a:p>
          <a:p>
            <a:pPr marL="263525" indent="-263525" eaLnBrk="1" hangingPunct="1">
              <a:lnSpc>
                <a:spcPct val="130000"/>
              </a:lnSpc>
              <a:spcBef>
                <a:spcPts val="900"/>
              </a:spcBef>
            </a:pPr>
            <a:r>
              <a:rPr lang="en-US" sz="3200" dirty="0" smtClean="0">
                <a:solidFill>
                  <a:prstClr val="white"/>
                </a:solidFill>
                <a:cs typeface="Calibri" pitchFamily="34" charset="0"/>
              </a:rPr>
              <a:t>Transparent </a:t>
            </a:r>
            <a:r>
              <a:rPr lang="en-US" sz="3200" dirty="0" err="1" smtClean="0">
                <a:solidFill>
                  <a:prstClr val="white"/>
                </a:solidFill>
                <a:cs typeface="Calibri" pitchFamily="34" charset="0"/>
              </a:rPr>
              <a:t>photodetecors</a:t>
            </a:r>
            <a:r>
              <a:rPr lang="en-US" sz="3200" dirty="0" smtClean="0">
                <a:solidFill>
                  <a:prstClr val="white"/>
                </a:solidFill>
                <a:cs typeface="Calibri" pitchFamily="34" charset="0"/>
              </a:rPr>
              <a:t> with TCOs</a:t>
            </a:r>
            <a:endParaRPr lang="en-US" sz="3200" dirty="0">
              <a:solidFill>
                <a:prstClr val="white"/>
              </a:solidFill>
              <a:cs typeface="Calibri" pitchFamily="34" charset="0"/>
            </a:endParaRPr>
          </a:p>
          <a:p>
            <a:pPr marL="571500" lvl="2" indent="0" eaLnBrk="1" hangingPunct="1">
              <a:lnSpc>
                <a:spcPct val="130000"/>
              </a:lnSpc>
              <a:spcBef>
                <a:spcPts val="900"/>
              </a:spcBef>
              <a:buNone/>
            </a:pPr>
            <a:endParaRPr lang="en-US" sz="2400" dirty="0">
              <a:solidFill>
                <a:schemeClr val="bg1"/>
              </a:solidFill>
              <a:cs typeface="Calibri" pitchFamily="34" charset="0"/>
            </a:endParaRPr>
          </a:p>
        </p:txBody>
      </p:sp>
      <p:cxnSp>
        <p:nvCxnSpPr>
          <p:cNvPr id="11" name="直線コネクタ 10"/>
          <p:cNvCxnSpPr/>
          <p:nvPr/>
        </p:nvCxnSpPr>
        <p:spPr>
          <a:xfrm>
            <a:off x="0" y="685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609600" y="5458361"/>
            <a:ext cx="6019800" cy="1323439"/>
          </a:xfrm>
          <a:prstGeom prst="rect">
            <a:avLst/>
          </a:prstGeom>
        </p:spPr>
        <p:txBody>
          <a:bodyPr wrap="square">
            <a:spAutoFit/>
          </a:bodyPr>
          <a:lstStyle/>
          <a:p>
            <a:r>
              <a:rPr lang="en-US" sz="2000" b="1" dirty="0" smtClean="0">
                <a:solidFill>
                  <a:schemeClr val="bg1"/>
                </a:solidFill>
              </a:rPr>
              <a:t>Acknowledgements</a:t>
            </a:r>
          </a:p>
          <a:p>
            <a:pPr marL="171450" indent="-171450">
              <a:buFont typeface="Arial" pitchFamily="34" charset="0"/>
              <a:buChar char="•"/>
            </a:pPr>
            <a:r>
              <a:rPr lang="en-US" sz="2000" dirty="0" smtClean="0">
                <a:solidFill>
                  <a:schemeClr val="bg1"/>
                </a:solidFill>
              </a:rPr>
              <a:t>Strategic </a:t>
            </a:r>
            <a:r>
              <a:rPr lang="en-US" sz="2000" dirty="0">
                <a:solidFill>
                  <a:schemeClr val="bg1"/>
                </a:solidFill>
              </a:rPr>
              <a:t>Information and Communications R&amp;D Promotion </a:t>
            </a:r>
            <a:r>
              <a:rPr lang="en-US" sz="2000" dirty="0" err="1" smtClean="0">
                <a:solidFill>
                  <a:schemeClr val="bg1"/>
                </a:solidFill>
              </a:rPr>
              <a:t>Programme</a:t>
            </a:r>
            <a:r>
              <a:rPr lang="en-US" sz="2000" dirty="0" smtClean="0">
                <a:solidFill>
                  <a:schemeClr val="bg1"/>
                </a:solidFill>
              </a:rPr>
              <a:t> (SCOPE)</a:t>
            </a:r>
          </a:p>
          <a:p>
            <a:pPr marL="171450" indent="-171450">
              <a:buFont typeface="Arial" pitchFamily="34" charset="0"/>
              <a:buChar char="•"/>
            </a:pPr>
            <a:r>
              <a:rPr lang="en-US" sz="2000" dirty="0" smtClean="0">
                <a:solidFill>
                  <a:schemeClr val="bg1"/>
                </a:solidFill>
              </a:rPr>
              <a:t>The Japan Prize Foundation </a:t>
            </a:r>
            <a:endParaRPr lang="en-US" sz="2000" dirty="0">
              <a:solidFill>
                <a:schemeClr val="bg1"/>
              </a:solidFill>
            </a:endParaRPr>
          </a:p>
        </p:txBody>
      </p:sp>
      <p:pic>
        <p:nvPicPr>
          <p:cNvPr id="10" name="Picture 2" descr="実はここにも総務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5325201"/>
            <a:ext cx="1371600" cy="6927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japanprize.jp/img/ph/logo_jpf.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705600" y="6132611"/>
            <a:ext cx="1898650" cy="572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6467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04800" y="1559325"/>
            <a:ext cx="6781800" cy="5146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xmlns="" val="0"/>
              </a:ext>
            </a:extLst>
          </a:blip>
          <a:srcRect/>
          <a:stretch/>
        </p:blipFill>
        <p:spPr bwMode="auto">
          <a:xfrm>
            <a:off x="6428629" y="708269"/>
            <a:ext cx="2184991" cy="16475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直線矢印コネクタ 6"/>
          <p:cNvCxnSpPr/>
          <p:nvPr/>
        </p:nvCxnSpPr>
        <p:spPr>
          <a:xfrm>
            <a:off x="6047629" y="855354"/>
            <a:ext cx="778203" cy="0"/>
          </a:xfrm>
          <a:prstGeom prst="straightConnector1">
            <a:avLst/>
          </a:prstGeom>
          <a:ln w="28575">
            <a:prstDash val="solid"/>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88391" y="457200"/>
            <a:ext cx="801823" cy="307777"/>
          </a:xfrm>
          <a:prstGeom prst="rect">
            <a:avLst/>
          </a:prstGeom>
          <a:noFill/>
        </p:spPr>
        <p:txBody>
          <a:bodyPr wrap="none" rtlCol="0">
            <a:spAutoFit/>
          </a:bodyPr>
          <a:lstStyle/>
          <a:p>
            <a:r>
              <a:rPr lang="en-US" sz="1400" dirty="0" smtClean="0"/>
              <a:t>0 1 0 1 0</a:t>
            </a:r>
            <a:endParaRPr lang="en-US" sz="1400" dirty="0"/>
          </a:p>
        </p:txBody>
      </p:sp>
      <p:cxnSp>
        <p:nvCxnSpPr>
          <p:cNvPr id="9" name="直線矢印コネクタ 8"/>
          <p:cNvCxnSpPr/>
          <p:nvPr/>
        </p:nvCxnSpPr>
        <p:spPr>
          <a:xfrm>
            <a:off x="7999364" y="1136496"/>
            <a:ext cx="778203" cy="0"/>
          </a:xfrm>
          <a:prstGeom prst="straightConnector1">
            <a:avLst/>
          </a:prstGeom>
          <a:ln w="57150">
            <a:solidFill>
              <a:srgbClr val="FF99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975744" y="688777"/>
            <a:ext cx="801823" cy="307777"/>
          </a:xfrm>
          <a:prstGeom prst="rect">
            <a:avLst/>
          </a:prstGeom>
          <a:noFill/>
        </p:spPr>
        <p:txBody>
          <a:bodyPr wrap="none" rtlCol="0">
            <a:spAutoFit/>
          </a:bodyPr>
          <a:lstStyle/>
          <a:p>
            <a:r>
              <a:rPr lang="en-US" sz="1400" dirty="0" smtClean="0"/>
              <a:t>0 1 0 1 0</a:t>
            </a:r>
            <a:endParaRPr lang="en-US" sz="1400" dirty="0"/>
          </a:p>
        </p:txBody>
      </p:sp>
      <p:sp>
        <p:nvSpPr>
          <p:cNvPr id="11" name="テキスト ボックス 10"/>
          <p:cNvSpPr txBox="1"/>
          <p:nvPr/>
        </p:nvSpPr>
        <p:spPr>
          <a:xfrm>
            <a:off x="5998024" y="917377"/>
            <a:ext cx="506805" cy="307777"/>
          </a:xfrm>
          <a:prstGeom prst="rect">
            <a:avLst/>
          </a:prstGeom>
          <a:noFill/>
        </p:spPr>
        <p:txBody>
          <a:bodyPr wrap="none" rtlCol="0">
            <a:spAutoFit/>
          </a:bodyPr>
          <a:lstStyle/>
          <a:p>
            <a:r>
              <a:rPr lang="en-US" sz="1400" dirty="0" smtClean="0">
                <a:solidFill>
                  <a:schemeClr val="accent1">
                    <a:lumMod val="75000"/>
                  </a:schemeClr>
                </a:solidFill>
              </a:rPr>
              <a:t>light</a:t>
            </a:r>
            <a:endParaRPr lang="en-US" sz="1400" dirty="0">
              <a:solidFill>
                <a:schemeClr val="accent1">
                  <a:lumMod val="75000"/>
                </a:schemeClr>
              </a:solidFill>
            </a:endParaRPr>
          </a:p>
        </p:txBody>
      </p:sp>
      <p:sp>
        <p:nvSpPr>
          <p:cNvPr id="12" name="テキスト ボックス 11"/>
          <p:cNvSpPr txBox="1"/>
          <p:nvPr/>
        </p:nvSpPr>
        <p:spPr>
          <a:xfrm>
            <a:off x="8270762" y="1200061"/>
            <a:ext cx="720838" cy="307777"/>
          </a:xfrm>
          <a:prstGeom prst="rect">
            <a:avLst/>
          </a:prstGeom>
          <a:noFill/>
        </p:spPr>
        <p:txBody>
          <a:bodyPr wrap="none" rtlCol="0">
            <a:spAutoFit/>
          </a:bodyPr>
          <a:lstStyle/>
          <a:p>
            <a:r>
              <a:rPr lang="en-US" sz="1400" dirty="0" smtClean="0">
                <a:solidFill>
                  <a:srgbClr val="CC6600"/>
                </a:solidFill>
              </a:rPr>
              <a:t>current</a:t>
            </a:r>
            <a:endParaRPr lang="en-US" sz="1400" dirty="0">
              <a:solidFill>
                <a:srgbClr val="CC6600"/>
              </a:solidFill>
            </a:endParaRPr>
          </a:p>
        </p:txBody>
      </p:sp>
    </p:spTree>
    <p:extLst>
      <p:ext uri="{BB962C8B-B14F-4D97-AF65-F5344CB8AC3E}">
        <p14:creationId xmlns:p14="http://schemas.microsoft.com/office/powerpoint/2010/main" xmlns="" val="3252454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761999"/>
            <a:ext cx="8186737" cy="809625"/>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262001" y="1981200"/>
            <a:ext cx="8662399" cy="1447800"/>
          </a:xfrm>
        </p:spPr>
        <p:txBody>
          <a:bodyPr>
            <a:noAutofit/>
          </a:bodyPr>
          <a:lstStyle/>
          <a:p>
            <a:r>
              <a:rPr lang="en-US" sz="4000" dirty="0"/>
              <a:t>Photo-excited hot electrons from conductive films forming </a:t>
            </a:r>
            <a:r>
              <a:rPr lang="en-US" sz="4000" dirty="0" err="1"/>
              <a:t>heterojunctions</a:t>
            </a:r>
            <a:endParaRPr lang="en-US" sz="4000" dirty="0"/>
          </a:p>
        </p:txBody>
      </p:sp>
      <p:sp>
        <p:nvSpPr>
          <p:cNvPr id="6" name="Rectangle 5"/>
          <p:cNvSpPr/>
          <p:nvPr/>
        </p:nvSpPr>
        <p:spPr>
          <a:xfrm>
            <a:off x="1811899" y="3667483"/>
            <a:ext cx="5562601" cy="954107"/>
          </a:xfrm>
          <a:prstGeom prst="rect">
            <a:avLst/>
          </a:prstGeom>
        </p:spPr>
        <p:txBody>
          <a:bodyPr wrap="square">
            <a:spAutoFit/>
          </a:bodyPr>
          <a:lstStyle/>
          <a:p>
            <a:pPr algn="ctr"/>
            <a:r>
              <a:rPr lang="en-GB" sz="2800" u="sng" dirty="0">
                <a:solidFill>
                  <a:schemeClr val="bg1"/>
                </a:solidFill>
              </a:rPr>
              <a:t>Satoshi </a:t>
            </a:r>
            <a:r>
              <a:rPr lang="en-GB" sz="2800" u="sng" dirty="0" smtClean="0">
                <a:solidFill>
                  <a:schemeClr val="bg1"/>
                </a:solidFill>
              </a:rPr>
              <a:t>Ishii</a:t>
            </a:r>
            <a:r>
              <a:rPr lang="en-GB" sz="2800" dirty="0" smtClean="0">
                <a:solidFill>
                  <a:schemeClr val="bg1"/>
                </a:solidFill>
              </a:rPr>
              <a:t>,</a:t>
            </a:r>
            <a:r>
              <a:rPr lang="en-US" sz="2800" baseline="30000" dirty="0" smtClean="0">
                <a:solidFill>
                  <a:schemeClr val="bg1"/>
                </a:solidFill>
              </a:rPr>
              <a:t>1,2,3</a:t>
            </a:r>
            <a:r>
              <a:rPr lang="en-GB" sz="2800" dirty="0" smtClean="0">
                <a:solidFill>
                  <a:schemeClr val="bg1"/>
                </a:solidFill>
              </a:rPr>
              <a:t> </a:t>
            </a:r>
            <a:r>
              <a:rPr lang="en-GB" sz="2800" dirty="0" err="1">
                <a:solidFill>
                  <a:schemeClr val="bg1"/>
                </a:solidFill>
              </a:rPr>
              <a:t>Thang</a:t>
            </a:r>
            <a:r>
              <a:rPr lang="en-GB" sz="2800" dirty="0">
                <a:solidFill>
                  <a:schemeClr val="bg1"/>
                </a:solidFill>
              </a:rPr>
              <a:t> </a:t>
            </a:r>
            <a:r>
              <a:rPr lang="en-GB" sz="2800" dirty="0" err="1">
                <a:solidFill>
                  <a:schemeClr val="bg1"/>
                </a:solidFill>
              </a:rPr>
              <a:t>Duy</a:t>
            </a:r>
            <a:r>
              <a:rPr lang="en-GB" sz="2800" dirty="0">
                <a:solidFill>
                  <a:schemeClr val="bg1"/>
                </a:solidFill>
              </a:rPr>
              <a:t> Dao</a:t>
            </a:r>
            <a:r>
              <a:rPr lang="en-US" sz="2800" baseline="30000" dirty="0" smtClean="0">
                <a:solidFill>
                  <a:schemeClr val="bg1"/>
                </a:solidFill>
              </a:rPr>
              <a:t>1,2</a:t>
            </a:r>
            <a:r>
              <a:rPr lang="en-GB" sz="2800" dirty="0" smtClean="0">
                <a:solidFill>
                  <a:schemeClr val="bg1"/>
                </a:solidFill>
              </a:rPr>
              <a:t> Akira </a:t>
            </a:r>
            <a:r>
              <a:rPr lang="en-GB" sz="2800" dirty="0" err="1" smtClean="0">
                <a:solidFill>
                  <a:schemeClr val="bg1"/>
                </a:solidFill>
              </a:rPr>
              <a:t>Otomo</a:t>
            </a:r>
            <a:r>
              <a:rPr lang="en-US" sz="2800" baseline="30000" dirty="0">
                <a:solidFill>
                  <a:schemeClr val="bg1"/>
                </a:solidFill>
              </a:rPr>
              <a:t>3</a:t>
            </a:r>
            <a:r>
              <a:rPr lang="en-GB" sz="2800" i="1" baseline="30000" dirty="0" smtClean="0">
                <a:solidFill>
                  <a:schemeClr val="bg1"/>
                </a:solidFill>
              </a:rPr>
              <a:t> </a:t>
            </a:r>
            <a:r>
              <a:rPr lang="en-GB" sz="2800" dirty="0" smtClean="0">
                <a:solidFill>
                  <a:schemeClr val="bg1"/>
                </a:solidFill>
              </a:rPr>
              <a:t>and </a:t>
            </a:r>
            <a:r>
              <a:rPr lang="en-GB" sz="2800" dirty="0" err="1" smtClean="0">
                <a:solidFill>
                  <a:schemeClr val="bg1"/>
                </a:solidFill>
              </a:rPr>
              <a:t>Tadaaki</a:t>
            </a:r>
            <a:r>
              <a:rPr lang="en-GB" sz="2800" dirty="0" smtClean="0">
                <a:solidFill>
                  <a:schemeClr val="bg1"/>
                </a:solidFill>
              </a:rPr>
              <a:t> Nagao</a:t>
            </a:r>
            <a:r>
              <a:rPr lang="en-US" sz="2800" baseline="30000" dirty="0">
                <a:solidFill>
                  <a:schemeClr val="bg1"/>
                </a:solidFill>
              </a:rPr>
              <a:t> 1,2</a:t>
            </a:r>
            <a:r>
              <a:rPr lang="en-GB" sz="2800" dirty="0" smtClean="0">
                <a:solidFill>
                  <a:schemeClr val="bg1"/>
                </a:solidFill>
              </a:rPr>
              <a:t> </a:t>
            </a:r>
            <a:endParaRPr lang="en-US" sz="2800" dirty="0">
              <a:solidFill>
                <a:schemeClr val="bg1"/>
              </a:solidFill>
            </a:endParaRPr>
          </a:p>
        </p:txBody>
      </p:sp>
      <p:sp>
        <p:nvSpPr>
          <p:cNvPr id="8" name="Rectangle 3"/>
          <p:cNvSpPr/>
          <p:nvPr/>
        </p:nvSpPr>
        <p:spPr>
          <a:xfrm>
            <a:off x="763731" y="4800600"/>
            <a:ext cx="7692736" cy="1938992"/>
          </a:xfrm>
          <a:prstGeom prst="rect">
            <a:avLst/>
          </a:prstGeom>
        </p:spPr>
        <p:txBody>
          <a:bodyPr wrap="square">
            <a:spAutoFit/>
          </a:bodyPr>
          <a:lstStyle/>
          <a:p>
            <a:pPr algn="ctr"/>
            <a:r>
              <a:rPr lang="en-US" sz="2000" baseline="30000" dirty="0" smtClean="0">
                <a:solidFill>
                  <a:schemeClr val="bg1"/>
                </a:solidFill>
              </a:rPr>
              <a:t>1 </a:t>
            </a:r>
            <a:r>
              <a:rPr lang="en-US" sz="2000" dirty="0" smtClean="0">
                <a:solidFill>
                  <a:schemeClr val="bg1"/>
                </a:solidFill>
              </a:rPr>
              <a:t>International Center for Materials </a:t>
            </a:r>
            <a:r>
              <a:rPr lang="en-US" sz="2000" dirty="0" err="1" smtClean="0">
                <a:solidFill>
                  <a:schemeClr val="bg1"/>
                </a:solidFill>
              </a:rPr>
              <a:t>Nanoarchitectonics</a:t>
            </a:r>
            <a:r>
              <a:rPr lang="en-US" sz="2000" dirty="0" smtClean="0">
                <a:solidFill>
                  <a:schemeClr val="bg1"/>
                </a:solidFill>
              </a:rPr>
              <a:t> (MANA), National Institute for Materials Science (NIMS), Japan</a:t>
            </a:r>
          </a:p>
          <a:p>
            <a:pPr algn="ctr"/>
            <a:r>
              <a:rPr lang="en-US" sz="2000" baseline="30000" dirty="0" smtClean="0">
                <a:solidFill>
                  <a:schemeClr val="bg1"/>
                </a:solidFill>
              </a:rPr>
              <a:t>2 </a:t>
            </a:r>
            <a:r>
              <a:rPr lang="en-US" sz="2000" dirty="0">
                <a:solidFill>
                  <a:schemeClr val="bg1"/>
                </a:solidFill>
              </a:rPr>
              <a:t>Core Research for Evolutional Science and Technology (CREST), Japan Science and Technology Agency (JST</a:t>
            </a:r>
            <a:r>
              <a:rPr lang="en-US" sz="2000" dirty="0" smtClean="0">
                <a:solidFill>
                  <a:schemeClr val="bg1"/>
                </a:solidFill>
              </a:rPr>
              <a:t>), Japan</a:t>
            </a:r>
          </a:p>
          <a:p>
            <a:pPr algn="ctr"/>
            <a:r>
              <a:rPr lang="en-US" sz="2000" baseline="30000" dirty="0" smtClean="0">
                <a:solidFill>
                  <a:schemeClr val="bg1"/>
                </a:solidFill>
              </a:rPr>
              <a:t>3 </a:t>
            </a:r>
            <a:r>
              <a:rPr lang="en-US" sz="2000" dirty="0">
                <a:solidFill>
                  <a:schemeClr val="bg1"/>
                </a:solidFill>
              </a:rPr>
              <a:t>Advanced ICT Research Institute, National Institute of Information and Communications Technology (NICT), </a:t>
            </a:r>
            <a:r>
              <a:rPr lang="en-US" sz="2000" dirty="0" smtClean="0">
                <a:solidFill>
                  <a:schemeClr val="bg1"/>
                </a:solidFill>
              </a:rPr>
              <a:t>Japan</a:t>
            </a:r>
            <a:endParaRPr lang="en-US" sz="2000"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971" y="0"/>
            <a:ext cx="1248057" cy="914400"/>
          </a:xfrm>
          <a:prstGeom prst="rect">
            <a:avLst/>
          </a:prstGeom>
          <a:noFill/>
          <a:ln w="9525">
            <a:noFill/>
            <a:miter lim="800000"/>
            <a:headEnd/>
            <a:tailEnd/>
          </a:ln>
          <a:effectLst/>
        </p:spPr>
      </p:pic>
      <p:pic>
        <p:nvPicPr>
          <p:cNvPr id="2" name="図 1"/>
          <p:cNvPicPr>
            <a:picLocks noChangeAspect="1"/>
          </p:cNvPicPr>
          <p:nvPr/>
        </p:nvPicPr>
        <p:blipFill>
          <a:blip r:embed="rId4" cstate="print"/>
          <a:stretch>
            <a:fillRect/>
          </a:stretch>
        </p:blipFill>
        <p:spPr>
          <a:xfrm>
            <a:off x="7848600" y="0"/>
            <a:ext cx="1208506" cy="936000"/>
          </a:xfrm>
          <a:prstGeom prst="rect">
            <a:avLst/>
          </a:prstGeom>
        </p:spPr>
      </p:pic>
    </p:spTree>
    <p:extLst>
      <p:ext uri="{BB962C8B-B14F-4D97-AF65-F5344CB8AC3E}">
        <p14:creationId xmlns:p14="http://schemas.microsoft.com/office/powerpoint/2010/main" xmlns="" val="14100554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dirty="0" smtClean="0"/>
              <a:t>Contents</a:t>
            </a:r>
            <a:endParaRPr lang="en-US" dirty="0"/>
          </a:p>
        </p:txBody>
      </p:sp>
      <p:sp>
        <p:nvSpPr>
          <p:cNvPr id="5" name="コンテンツ プレースホルダ 4"/>
          <p:cNvSpPr>
            <a:spLocks noGrp="1"/>
          </p:cNvSpPr>
          <p:nvPr>
            <p:ph idx="1"/>
          </p:nvPr>
        </p:nvSpPr>
        <p:spPr>
          <a:xfrm>
            <a:off x="457200" y="838200"/>
            <a:ext cx="8229600" cy="4525963"/>
          </a:xfrm>
        </p:spPr>
        <p:txBody>
          <a:bodyPr anchor="t"/>
          <a:lstStyle/>
          <a:p>
            <a:pPr marL="463550" indent="-463550">
              <a:lnSpc>
                <a:spcPct val="150000"/>
              </a:lnSpc>
              <a:buFont typeface="Wingdings" pitchFamily="2" charset="2"/>
              <a:buChar char="v"/>
            </a:pPr>
            <a:r>
              <a:rPr lang="en-US" dirty="0" smtClean="0"/>
              <a:t>Introduction</a:t>
            </a:r>
          </a:p>
          <a:p>
            <a:pPr marL="798513" lvl="1" indent="-334963">
              <a:lnSpc>
                <a:spcPct val="150000"/>
              </a:lnSpc>
            </a:pPr>
            <a:r>
              <a:rPr lang="en-US" dirty="0" smtClean="0"/>
              <a:t>Hot electron excitation from metals </a:t>
            </a:r>
          </a:p>
          <a:p>
            <a:pPr marL="463550" indent="-463550">
              <a:lnSpc>
                <a:spcPct val="150000"/>
              </a:lnSpc>
              <a:buFont typeface="Wingdings" panose="05000000000000000000" pitchFamily="2" charset="2"/>
              <a:buChar char="v"/>
            </a:pPr>
            <a:r>
              <a:rPr lang="en-US" dirty="0" err="1" smtClean="0"/>
              <a:t>Photodetectors</a:t>
            </a:r>
            <a:r>
              <a:rPr lang="en-US" dirty="0" smtClean="0"/>
              <a:t> for optical waveguides</a:t>
            </a:r>
          </a:p>
          <a:p>
            <a:pPr marL="463550" indent="-463550">
              <a:lnSpc>
                <a:spcPct val="150000"/>
              </a:lnSpc>
              <a:buFont typeface="Wingdings" panose="05000000000000000000" pitchFamily="2" charset="2"/>
              <a:buChar char="v"/>
            </a:pPr>
            <a:r>
              <a:rPr lang="en-US" dirty="0" smtClean="0"/>
              <a:t>Transparent </a:t>
            </a:r>
            <a:r>
              <a:rPr lang="en-US" dirty="0" err="1" smtClean="0"/>
              <a:t>photodetectors</a:t>
            </a:r>
            <a:r>
              <a:rPr lang="en-US" dirty="0" smtClean="0"/>
              <a:t> with oxides</a:t>
            </a:r>
          </a:p>
          <a:p>
            <a:pPr marL="463550" indent="-463550">
              <a:lnSpc>
                <a:spcPct val="150000"/>
              </a:lnSpc>
              <a:buFont typeface="Wingdings" panose="05000000000000000000" pitchFamily="2" charset="2"/>
              <a:buChar char="v"/>
            </a:pPr>
            <a:r>
              <a:rPr lang="en-US" dirty="0" smtClean="0"/>
              <a:t>Summary </a:t>
            </a:r>
            <a:endParaRPr lang="en-US" dirty="0"/>
          </a:p>
        </p:txBody>
      </p:sp>
      <p:sp>
        <p:nvSpPr>
          <p:cNvPr id="3" name="スライド番号プレースホルダ 2"/>
          <p:cNvSpPr>
            <a:spLocks noGrp="1"/>
          </p:cNvSpPr>
          <p:nvPr>
            <p:ph type="sldNum" sz="quarter" idx="12"/>
          </p:nvPr>
        </p:nvSpPr>
        <p:spPr/>
        <p:txBody>
          <a:bodyPr/>
          <a:lstStyle/>
          <a:p>
            <a:fld id="{41572BE0-A79D-4406-A4A1-EA02743955AE}" type="slidenum">
              <a:rPr lang="en-US" smtClean="0"/>
              <a:pPr/>
              <a:t>4</a:t>
            </a:fld>
            <a:endParaRPr lang="en-US" dirty="0"/>
          </a:p>
        </p:txBody>
      </p:sp>
      <p:sp>
        <p:nvSpPr>
          <p:cNvPr id="6" name="Rectangle 94"/>
          <p:cNvSpPr>
            <a:spLocks noChangeArrowheads="1"/>
          </p:cNvSpPr>
          <p:nvPr/>
        </p:nvSpPr>
        <p:spPr bwMode="auto">
          <a:xfrm>
            <a:off x="914400" y="5461337"/>
            <a:ext cx="6477000" cy="1015663"/>
          </a:xfrm>
          <a:prstGeom prst="rect">
            <a:avLst/>
          </a:prstGeom>
          <a:noFill/>
          <a:ln w="9525">
            <a:noFill/>
            <a:miter lim="800000"/>
            <a:headEnd/>
            <a:tailEnd/>
          </a:ln>
        </p:spPr>
        <p:txBody>
          <a:bodyPr wrap="square">
            <a:spAutoFit/>
          </a:bodyPr>
          <a:lstStyle/>
          <a:p>
            <a:r>
              <a:rPr lang="en-US" sz="2000" b="1" dirty="0" smtClean="0">
                <a:latin typeface="Calibri" pitchFamily="34" charset="0"/>
              </a:rPr>
              <a:t>References</a:t>
            </a:r>
          </a:p>
          <a:p>
            <a:pPr marL="176213" indent="-176213">
              <a:buFont typeface="Arial" pitchFamily="34" charset="0"/>
              <a:buChar char="•"/>
            </a:pPr>
            <a:r>
              <a:rPr lang="en-US" sz="2000" dirty="0" smtClean="0">
                <a:latin typeface="Calibri" pitchFamily="34" charset="0"/>
              </a:rPr>
              <a:t>Japanese </a:t>
            </a:r>
            <a:r>
              <a:rPr lang="en-US" sz="2000" dirty="0">
                <a:latin typeface="Calibri" pitchFamily="34" charset="0"/>
              </a:rPr>
              <a:t>patent</a:t>
            </a:r>
            <a:r>
              <a:rPr lang="en-US" sz="2000" dirty="0" smtClean="0">
                <a:latin typeface="Calibri" pitchFamily="34" charset="0"/>
              </a:rPr>
              <a:t>: Application </a:t>
            </a:r>
            <a:r>
              <a:rPr lang="en-US" sz="2000" dirty="0">
                <a:latin typeface="Calibri" pitchFamily="34" charset="0"/>
              </a:rPr>
              <a:t>number (2014) 39325 </a:t>
            </a:r>
          </a:p>
          <a:p>
            <a:pPr marL="176213" indent="-176213">
              <a:buFont typeface="Arial" pitchFamily="34" charset="0"/>
              <a:buChar char="•"/>
            </a:pPr>
            <a:r>
              <a:rPr lang="en-US" sz="2000" dirty="0" smtClean="0">
                <a:latin typeface="Calibri" pitchFamily="34" charset="0"/>
              </a:rPr>
              <a:t>S</a:t>
            </a:r>
            <a:r>
              <a:rPr lang="en-US" sz="2000" dirty="0">
                <a:latin typeface="Calibri" pitchFamily="34" charset="0"/>
              </a:rPr>
              <a:t>. Ishii, et al, </a:t>
            </a:r>
            <a:r>
              <a:rPr lang="en-US" sz="2000" dirty="0" smtClean="0">
                <a:latin typeface="Calibri" pitchFamily="34" charset="0"/>
              </a:rPr>
              <a:t>under review (2014)</a:t>
            </a:r>
            <a:endParaRPr lang="en-U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2" end="2"/>
                                            </p:txEl>
                                          </p:spTgt>
                                        </p:tgtEl>
                                        <p:attrNameLst>
                                          <p:attrName>style.opacity</p:attrName>
                                        </p:attrNameLst>
                                      </p:cBhvr>
                                      <p:to>
                                        <p:strVal val="0.5"/>
                                      </p:to>
                                    </p:set>
                                    <p:animEffect filter="image" prLst="opacity: 0.5">
                                      <p:cBhvr rctx="IE">
                                        <p:cTn id="7" dur="indefinite"/>
                                        <p:tgtEl>
                                          <p:spTgt spid="5">
                                            <p:txEl>
                                              <p:pRg st="2" end="2"/>
                                            </p:txEl>
                                          </p:spTgt>
                                        </p:tgtEl>
                                      </p:cBhvr>
                                    </p:animEffect>
                                  </p:childTnLst>
                                </p:cTn>
                              </p:par>
                              <p:par>
                                <p:cTn id="8" presetID="9" presetClass="emph" presetSubtype="0" nodeType="withEffect">
                                  <p:stCondLst>
                                    <p:cond delay="0"/>
                                  </p:stCondLst>
                                  <p:childTnLst>
                                    <p:set>
                                      <p:cBhvr rctx="PPT">
                                        <p:cTn id="9" dur="indefinite"/>
                                        <p:tgtEl>
                                          <p:spTgt spid="5">
                                            <p:txEl>
                                              <p:pRg st="3" end="3"/>
                                            </p:txEl>
                                          </p:spTgt>
                                        </p:tgtEl>
                                        <p:attrNameLst>
                                          <p:attrName>style.opacity</p:attrName>
                                        </p:attrNameLst>
                                      </p:cBhvr>
                                      <p:to>
                                        <p:strVal val="0.5"/>
                                      </p:to>
                                    </p:set>
                                    <p:animEffect filter="image" prLst="opacity: 0.5">
                                      <p:cBhvr rctx="IE">
                                        <p:cTn id="10" dur="indefinite"/>
                                        <p:tgtEl>
                                          <p:spTgt spid="5">
                                            <p:txEl>
                                              <p:pRg st="3" end="3"/>
                                            </p:txEl>
                                          </p:spTgt>
                                        </p:tgtEl>
                                      </p:cBhvr>
                                    </p:animEffect>
                                  </p:childTnLst>
                                </p:cTn>
                              </p:par>
                              <p:par>
                                <p:cTn id="11" presetID="9" presetClass="emph" presetSubtype="0" nodeType="withEffect">
                                  <p:stCondLst>
                                    <p:cond delay="0"/>
                                  </p:stCondLst>
                                  <p:childTnLst>
                                    <p:set>
                                      <p:cBhvr rctx="PPT">
                                        <p:cTn id="12" dur="indefinite"/>
                                        <p:tgtEl>
                                          <p:spTgt spid="5">
                                            <p:txEl>
                                              <p:pRg st="4" end="4"/>
                                            </p:txEl>
                                          </p:spTgt>
                                        </p:tgtEl>
                                        <p:attrNameLst>
                                          <p:attrName>style.opacity</p:attrName>
                                        </p:attrNameLst>
                                      </p:cBhvr>
                                      <p:to>
                                        <p:strVal val="0.5"/>
                                      </p:to>
                                    </p:set>
                                    <p:animEffect filter="image" prLst="opacity: 0.5">
                                      <p:cBhvr rctx="IE">
                                        <p:cTn id="13"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Optical properties of metals</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5</a:t>
            </a:fld>
            <a:endParaRPr lang="en-US" dirty="0"/>
          </a:p>
        </p:txBody>
      </p:sp>
      <p:sp>
        <p:nvSpPr>
          <p:cNvPr id="14" name="コンテンツ プレースホルダー 4"/>
          <p:cNvSpPr>
            <a:spLocks noGrp="1"/>
          </p:cNvSpPr>
          <p:nvPr>
            <p:ph idx="1"/>
          </p:nvPr>
        </p:nvSpPr>
        <p:spPr>
          <a:xfrm>
            <a:off x="228598" y="864871"/>
            <a:ext cx="4740616" cy="1725929"/>
          </a:xfrm>
        </p:spPr>
        <p:txBody>
          <a:bodyPr/>
          <a:lstStyle/>
          <a:p>
            <a:pPr>
              <a:buFont typeface="Wingdings" pitchFamily="2" charset="2"/>
              <a:buChar char="§"/>
            </a:pPr>
            <a:r>
              <a:rPr lang="en-US" sz="2800" dirty="0" smtClean="0">
                <a:latin typeface="+mn-lt"/>
              </a:rPr>
              <a:t>Metals</a:t>
            </a:r>
          </a:p>
          <a:p>
            <a:pPr lvl="1"/>
            <a:r>
              <a:rPr lang="en-US" sz="2400" dirty="0" smtClean="0">
                <a:latin typeface="+mn-lt"/>
              </a:rPr>
              <a:t>Reflect light </a:t>
            </a:r>
          </a:p>
          <a:p>
            <a:pPr lvl="2"/>
            <a:r>
              <a:rPr lang="en-US" sz="2000" dirty="0" smtClean="0"/>
              <a:t>No transmission</a:t>
            </a:r>
          </a:p>
        </p:txBody>
      </p:sp>
      <p:pic>
        <p:nvPicPr>
          <p:cNvPr id="16" name="Picture 2" descr="C:\Users\ishii\AppData\Local\Microsoft\Windows\Temporary Internet Files\Content.IE5\4XHPOL0N\MC900240813[1].wmf"/>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492052" y="914400"/>
            <a:ext cx="1423347" cy="126765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正方形/長方形 16"/>
          <p:cNvSpPr/>
          <p:nvPr/>
        </p:nvSpPr>
        <p:spPr>
          <a:xfrm>
            <a:off x="6165751" y="1043792"/>
            <a:ext cx="304800" cy="1143000"/>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8" name="直線矢印コネクタ 17"/>
          <p:cNvCxnSpPr/>
          <p:nvPr/>
        </p:nvCxnSpPr>
        <p:spPr>
          <a:xfrm>
            <a:off x="6622800" y="1524000"/>
            <a:ext cx="540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6622800" y="1779270"/>
            <a:ext cx="540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0" name="グループ化 14"/>
          <p:cNvGrpSpPr/>
          <p:nvPr/>
        </p:nvGrpSpPr>
        <p:grpSpPr>
          <a:xfrm>
            <a:off x="4095850" y="990600"/>
            <a:ext cx="1746728" cy="1177209"/>
            <a:chOff x="3841999" y="1171946"/>
            <a:chExt cx="1746728" cy="1177209"/>
          </a:xfrm>
        </p:grpSpPr>
        <p:pic>
          <p:nvPicPr>
            <p:cNvPr id="21" name="Picture 4" descr="C:\Users\ishii\AppData\Local\Microsoft\Windows\Temporary Internet Files\Content.IE5\SX6FL8TN\MP900442513[1].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841999" y="1184670"/>
              <a:ext cx="1746728" cy="116448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テキスト ボックス 21"/>
            <p:cNvSpPr txBox="1"/>
            <p:nvPr/>
          </p:nvSpPr>
          <p:spPr>
            <a:xfrm>
              <a:off x="3841999" y="1171946"/>
              <a:ext cx="737755" cy="338554"/>
            </a:xfrm>
            <a:prstGeom prst="rect">
              <a:avLst/>
            </a:prstGeom>
            <a:noFill/>
          </p:spPr>
          <p:txBody>
            <a:bodyPr wrap="square" rtlCol="0">
              <a:spAutoFit/>
            </a:bodyPr>
            <a:lstStyle/>
            <a:p>
              <a:pPr algn="ctr"/>
              <a:r>
                <a:rPr lang="en-US" sz="1600" b="1" dirty="0">
                  <a:solidFill>
                    <a:schemeClr val="bg1"/>
                  </a:solidFill>
                </a:rPr>
                <a:t>G</a:t>
              </a:r>
              <a:r>
                <a:rPr lang="en-US" sz="1600" b="1" dirty="0" smtClean="0">
                  <a:solidFill>
                    <a:schemeClr val="bg1"/>
                  </a:solidFill>
                </a:rPr>
                <a:t>old</a:t>
              </a:r>
              <a:endParaRPr lang="en-US" sz="1600" b="1" dirty="0">
                <a:solidFill>
                  <a:schemeClr val="bg1"/>
                </a:solidFill>
              </a:endParaRPr>
            </a:p>
          </p:txBody>
        </p:sp>
      </p:grpSp>
      <p:sp>
        <p:nvSpPr>
          <p:cNvPr id="23" name="テキスト ボックス 22"/>
          <p:cNvSpPr txBox="1"/>
          <p:nvPr/>
        </p:nvSpPr>
        <p:spPr>
          <a:xfrm>
            <a:off x="6422071" y="2209800"/>
            <a:ext cx="2171700" cy="338554"/>
          </a:xfrm>
          <a:prstGeom prst="rect">
            <a:avLst/>
          </a:prstGeom>
          <a:noFill/>
        </p:spPr>
        <p:txBody>
          <a:bodyPr wrap="square" rtlCol="0">
            <a:spAutoFit/>
          </a:bodyPr>
          <a:lstStyle/>
          <a:p>
            <a:pPr algn="ctr"/>
            <a:r>
              <a:rPr lang="en-US" sz="1600" dirty="0" smtClean="0"/>
              <a:t>Metallic surface</a:t>
            </a:r>
            <a:endParaRPr lang="en-US" sz="1600" dirty="0"/>
          </a:p>
        </p:txBody>
      </p:sp>
      <p:grpSp>
        <p:nvGrpSpPr>
          <p:cNvPr id="5" name="グループ化 4"/>
          <p:cNvGrpSpPr/>
          <p:nvPr/>
        </p:nvGrpSpPr>
        <p:grpSpPr>
          <a:xfrm>
            <a:off x="612345" y="3828344"/>
            <a:ext cx="3959655" cy="2603716"/>
            <a:chOff x="612345" y="3828344"/>
            <a:chExt cx="3959655" cy="2603716"/>
          </a:xfrm>
        </p:grpSpPr>
        <p:grpSp>
          <p:nvGrpSpPr>
            <p:cNvPr id="3" name="グループ化 2"/>
            <p:cNvGrpSpPr/>
            <p:nvPr/>
          </p:nvGrpSpPr>
          <p:grpSpPr>
            <a:xfrm>
              <a:off x="612345" y="4308060"/>
              <a:ext cx="3959655" cy="2124000"/>
              <a:chOff x="5021093" y="4516903"/>
              <a:chExt cx="3959655" cy="2124000"/>
            </a:xfrm>
          </p:grpSpPr>
          <p:sp>
            <p:nvSpPr>
              <p:cNvPr id="15" name="テキスト ボックス 14"/>
              <p:cNvSpPr txBox="1"/>
              <p:nvPr/>
            </p:nvSpPr>
            <p:spPr>
              <a:xfrm>
                <a:off x="5021093" y="4516903"/>
                <a:ext cx="3959655" cy="2124000"/>
              </a:xfrm>
              <a:prstGeom prst="rect">
                <a:avLst/>
              </a:prstGeom>
              <a:no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kumimoji="1" lang="en-US" altLang="ja-JP" sz="2000" dirty="0" smtClean="0">
                    <a:solidFill>
                      <a:schemeClr val="tx1"/>
                    </a:solidFill>
                  </a:rPr>
                  <a:t>Surface </a:t>
                </a:r>
                <a:r>
                  <a:rPr kumimoji="1" lang="en-US" altLang="ja-JP" sz="2000" dirty="0" err="1" smtClean="0">
                    <a:solidFill>
                      <a:schemeClr val="tx1"/>
                    </a:solidFill>
                  </a:rPr>
                  <a:t>plasmon</a:t>
                </a:r>
                <a:r>
                  <a:rPr kumimoji="1" lang="en-US" altLang="ja-JP" sz="2000" dirty="0" smtClean="0">
                    <a:solidFill>
                      <a:schemeClr val="tx1"/>
                    </a:solidFill>
                  </a:rPr>
                  <a:t> </a:t>
                </a:r>
                <a:r>
                  <a:rPr kumimoji="1" lang="en-US" altLang="ja-JP" sz="2000" dirty="0" err="1" smtClean="0">
                    <a:solidFill>
                      <a:schemeClr val="tx1"/>
                    </a:solidFill>
                  </a:rPr>
                  <a:t>polaritons</a:t>
                </a:r>
                <a:r>
                  <a:rPr kumimoji="1" lang="en-US" altLang="ja-JP" sz="2000" dirty="0" smtClean="0">
                    <a:solidFill>
                      <a:schemeClr val="tx1"/>
                    </a:solidFill>
                  </a:rPr>
                  <a:t> (SPPs)</a:t>
                </a:r>
              </a:p>
              <a:p>
                <a:r>
                  <a:rPr kumimoji="1" lang="en-US" altLang="ja-JP" sz="2000" dirty="0" smtClean="0">
                    <a:solidFill>
                      <a:schemeClr val="tx1"/>
                    </a:solidFill>
                  </a:rPr>
                  <a:t>     Propagation length : ~mm</a:t>
                </a:r>
              </a:p>
              <a:p>
                <a:endParaRPr kumimoji="1" lang="en-US" altLang="ja-JP" sz="2000" dirty="0">
                  <a:solidFill>
                    <a:schemeClr val="tx1"/>
                  </a:solidFill>
                </a:endParaRPr>
              </a:p>
              <a:p>
                <a:endParaRPr kumimoji="1" lang="en-US" altLang="ja-JP" sz="2000" dirty="0" smtClean="0">
                  <a:solidFill>
                    <a:schemeClr val="tx1"/>
                  </a:solidFill>
                </a:endParaRPr>
              </a:p>
              <a:p>
                <a:endParaRPr kumimoji="1" lang="en-US" altLang="ja-JP" sz="2000" dirty="0" smtClean="0">
                  <a:solidFill>
                    <a:schemeClr val="tx1"/>
                  </a:solidFill>
                </a:endParaRPr>
              </a:p>
              <a:p>
                <a:endParaRPr kumimoji="1" lang="en-US" altLang="ja-JP" sz="2000" dirty="0">
                  <a:solidFill>
                    <a:schemeClr val="tx1"/>
                  </a:solidFill>
                </a:endParaRPr>
              </a:p>
            </p:txBody>
          </p:sp>
          <p:pic>
            <p:nvPicPr>
              <p:cNvPr id="398339" name="Picture 3"/>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402794" y="5562495"/>
                <a:ext cx="3060867" cy="894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cxnSp>
          <p:nvCxnSpPr>
            <p:cNvPr id="26" name="直線矢印コネクタ 25"/>
            <p:cNvCxnSpPr/>
            <p:nvPr/>
          </p:nvCxnSpPr>
          <p:spPr>
            <a:xfrm>
              <a:off x="990600" y="5257800"/>
              <a:ext cx="30480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右矢印 26"/>
            <p:cNvSpPr/>
            <p:nvPr/>
          </p:nvSpPr>
          <p:spPr>
            <a:xfrm rot="8590216">
              <a:off x="3905373" y="3828344"/>
              <a:ext cx="654727" cy="25768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8" name="グループ化 27"/>
          <p:cNvGrpSpPr/>
          <p:nvPr/>
        </p:nvGrpSpPr>
        <p:grpSpPr>
          <a:xfrm>
            <a:off x="4955744" y="3828344"/>
            <a:ext cx="3959655" cy="2655555"/>
            <a:chOff x="4955744" y="3828344"/>
            <a:chExt cx="3959655" cy="2655555"/>
          </a:xfrm>
        </p:grpSpPr>
        <p:sp>
          <p:nvSpPr>
            <p:cNvPr id="25" name="テキスト ボックス 24"/>
            <p:cNvSpPr txBox="1"/>
            <p:nvPr/>
          </p:nvSpPr>
          <p:spPr>
            <a:xfrm>
              <a:off x="4955744" y="4267908"/>
              <a:ext cx="3959655" cy="221599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342900" indent="-342900">
                <a:lnSpc>
                  <a:spcPct val="150000"/>
                </a:lnSpc>
                <a:buFont typeface="Wingdings" panose="05000000000000000000" pitchFamily="2" charset="2"/>
                <a:buChar char="§"/>
              </a:pPr>
              <a:r>
                <a:rPr kumimoji="1" lang="en-US" altLang="ja-JP" sz="2400" dirty="0" smtClean="0">
                  <a:solidFill>
                    <a:schemeClr val="tx1"/>
                  </a:solidFill>
                </a:rPr>
                <a:t>Hot electrons</a:t>
              </a:r>
            </a:p>
            <a:p>
              <a:pPr marL="342900" indent="-342900">
                <a:lnSpc>
                  <a:spcPct val="150000"/>
                </a:lnSpc>
              </a:pPr>
              <a:endParaRPr kumimoji="1" lang="en-US" altLang="ja-JP" sz="2400" dirty="0" smtClean="0">
                <a:solidFill>
                  <a:schemeClr val="tx1"/>
                </a:solidFill>
              </a:endParaRPr>
            </a:p>
            <a:p>
              <a:pPr marL="342900" indent="-342900">
                <a:lnSpc>
                  <a:spcPct val="150000"/>
                </a:lnSpc>
                <a:buFont typeface="Wingdings" panose="05000000000000000000" pitchFamily="2" charset="2"/>
                <a:buChar char="§"/>
              </a:pPr>
              <a:r>
                <a:rPr kumimoji="1" lang="en-US" altLang="ja-JP" sz="2400" dirty="0" smtClean="0">
                  <a:solidFill>
                    <a:schemeClr val="tx1"/>
                  </a:solidFill>
                </a:rPr>
                <a:t>Heat </a:t>
              </a:r>
            </a:p>
            <a:p>
              <a:pPr marL="719138" lvl="1" indent="-261938">
                <a:lnSpc>
                  <a:spcPct val="150000"/>
                </a:lnSpc>
                <a:buFont typeface="Calibri" panose="020F0502020204030204" pitchFamily="34" charset="0"/>
                <a:buChar char="−"/>
              </a:pPr>
              <a:r>
                <a:rPr kumimoji="1" lang="en-US" altLang="ja-JP" sz="2000" dirty="0" smtClean="0">
                  <a:solidFill>
                    <a:schemeClr val="tx1"/>
                  </a:solidFill>
                </a:rPr>
                <a:t>Thermo-</a:t>
              </a:r>
              <a:r>
                <a:rPr kumimoji="1" lang="en-US" altLang="ja-JP" sz="2000" dirty="0" err="1" smtClean="0">
                  <a:solidFill>
                    <a:schemeClr val="tx1"/>
                  </a:solidFill>
                </a:rPr>
                <a:t>plasmonics</a:t>
              </a:r>
              <a:endParaRPr kumimoji="1" lang="en-US" altLang="ja-JP" sz="2000" dirty="0" smtClean="0">
                <a:solidFill>
                  <a:schemeClr val="tx1"/>
                </a:solidFill>
              </a:endParaRPr>
            </a:p>
          </p:txBody>
        </p:sp>
        <p:sp>
          <p:nvSpPr>
            <p:cNvPr id="29" name="右矢印 28"/>
            <p:cNvSpPr/>
            <p:nvPr/>
          </p:nvSpPr>
          <p:spPr>
            <a:xfrm rot="13009784" flipH="1">
              <a:off x="5599272" y="3828344"/>
              <a:ext cx="654727" cy="25768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図 7"/>
            <p:cNvPicPr>
              <a:picLocks noChangeAspect="1"/>
            </p:cNvPicPr>
            <p:nvPr/>
          </p:nvPicPr>
          <p:blipFill>
            <a:blip r:embed="rId6" cstate="print"/>
            <a:stretch>
              <a:fillRect/>
            </a:stretch>
          </p:blipFill>
          <p:spPr>
            <a:xfrm>
              <a:off x="6400799" y="4861067"/>
              <a:ext cx="2312145" cy="1010161"/>
            </a:xfrm>
            <a:prstGeom prst="rect">
              <a:avLst/>
            </a:prstGeom>
          </p:spPr>
        </p:pic>
        <p:sp>
          <p:nvSpPr>
            <p:cNvPr id="10" name="正方形/長方形 9"/>
            <p:cNvSpPr/>
            <p:nvPr/>
          </p:nvSpPr>
          <p:spPr>
            <a:xfrm>
              <a:off x="6326557" y="5862451"/>
              <a:ext cx="2235356" cy="276999"/>
            </a:xfrm>
            <a:prstGeom prst="rect">
              <a:avLst/>
            </a:prstGeom>
          </p:spPr>
          <p:txBody>
            <a:bodyPr wrap="none">
              <a:spAutoFit/>
            </a:bodyPr>
            <a:lstStyle/>
            <a:p>
              <a:r>
                <a:rPr lang="en-US" sz="1200" dirty="0"/>
                <a:t>G. </a:t>
              </a:r>
              <a:r>
                <a:rPr lang="en-US" sz="1200" dirty="0" err="1" smtClean="0"/>
                <a:t>Baffou</a:t>
              </a:r>
              <a:r>
                <a:rPr lang="en-US" sz="1200" dirty="0" smtClean="0"/>
                <a:t>, et al, ACS </a:t>
              </a:r>
              <a:r>
                <a:rPr lang="en-US" sz="1200" dirty="0" err="1" smtClean="0"/>
                <a:t>Nano</a:t>
              </a:r>
              <a:r>
                <a:rPr lang="en-US" sz="1200" dirty="0" smtClean="0"/>
                <a:t> (2010)</a:t>
              </a:r>
              <a:endParaRPr lang="en-US" sz="1200" dirty="0"/>
            </a:p>
          </p:txBody>
        </p:sp>
      </p:grpSp>
      <p:sp>
        <p:nvSpPr>
          <p:cNvPr id="31" name="角丸四角形 30"/>
          <p:cNvSpPr/>
          <p:nvPr/>
        </p:nvSpPr>
        <p:spPr>
          <a:xfrm>
            <a:off x="5242560" y="4419600"/>
            <a:ext cx="192024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グループ化 35"/>
          <p:cNvGrpSpPr/>
          <p:nvPr/>
        </p:nvGrpSpPr>
        <p:grpSpPr>
          <a:xfrm>
            <a:off x="228600" y="2205335"/>
            <a:ext cx="5613978" cy="1509180"/>
            <a:chOff x="228600" y="2205335"/>
            <a:chExt cx="5613978" cy="1509180"/>
          </a:xfrm>
        </p:grpSpPr>
        <p:graphicFrame>
          <p:nvGraphicFramePr>
            <p:cNvPr id="12" name="オブジェクト 11"/>
            <p:cNvGraphicFramePr>
              <a:graphicFrameLocks noChangeAspect="1"/>
            </p:cNvGraphicFramePr>
            <p:nvPr>
              <p:extLst>
                <p:ext uri="{D42A27DB-BD31-4B8C-83A1-F6EECF244321}">
                  <p14:modId xmlns:p14="http://schemas.microsoft.com/office/powerpoint/2010/main" xmlns="" val="4158068581"/>
                </p:ext>
              </p:extLst>
            </p:nvPr>
          </p:nvGraphicFramePr>
          <p:xfrm>
            <a:off x="1333749" y="2743200"/>
            <a:ext cx="4508829" cy="680578"/>
          </p:xfrm>
          <a:graphic>
            <a:graphicData uri="http://schemas.openxmlformats.org/presentationml/2006/ole">
              <p:oleObj spid="_x0000_s1069" name="Equation" r:id="rId7" imgW="1346200" imgH="203200" progId="">
                <p:embed/>
              </p:oleObj>
            </a:graphicData>
          </a:graphic>
        </p:graphicFrame>
        <p:sp>
          <p:nvSpPr>
            <p:cNvPr id="7" name="テキスト ボックス 6"/>
            <p:cNvSpPr txBox="1"/>
            <p:nvPr/>
          </p:nvSpPr>
          <p:spPr>
            <a:xfrm>
              <a:off x="4614201" y="3252850"/>
              <a:ext cx="931665" cy="461665"/>
            </a:xfrm>
            <a:prstGeom prst="rect">
              <a:avLst/>
            </a:prstGeom>
            <a:noFill/>
          </p:spPr>
          <p:txBody>
            <a:bodyPr wrap="none" rtlCol="0">
              <a:spAutoFit/>
            </a:bodyPr>
            <a:lstStyle/>
            <a:p>
              <a:r>
                <a:rPr lang="en-US" sz="2400" dirty="0" smtClean="0">
                  <a:solidFill>
                    <a:srgbClr val="FF0000"/>
                  </a:solidFill>
                </a:rPr>
                <a:t>losses</a:t>
              </a:r>
              <a:endParaRPr lang="en-US" sz="2400" dirty="0">
                <a:solidFill>
                  <a:srgbClr val="FF0000"/>
                </a:solidFill>
              </a:endParaRPr>
            </a:p>
          </p:txBody>
        </p:sp>
        <p:sp>
          <p:nvSpPr>
            <p:cNvPr id="32" name="正方形/長方形 31"/>
            <p:cNvSpPr/>
            <p:nvPr/>
          </p:nvSpPr>
          <p:spPr>
            <a:xfrm>
              <a:off x="228600" y="2205335"/>
              <a:ext cx="3756734" cy="461665"/>
            </a:xfrm>
            <a:prstGeom prst="rect">
              <a:avLst/>
            </a:prstGeom>
          </p:spPr>
          <p:txBody>
            <a:bodyPr wrap="none">
              <a:spAutoFit/>
            </a:bodyPr>
            <a:lstStyle/>
            <a:p>
              <a:pPr marL="742950" lvl="1" indent="-285750">
                <a:spcBef>
                  <a:spcPct val="20000"/>
                </a:spcBef>
                <a:buFont typeface="Arial" pitchFamily="34" charset="0"/>
                <a:buChar char="–"/>
              </a:pPr>
              <a:r>
                <a:rPr lang="en-US" sz="2400" dirty="0" smtClean="0">
                  <a:solidFill>
                    <a:prstClr val="black"/>
                  </a:solidFill>
                  <a:cs typeface="Arial" pitchFamily="34" charset="0"/>
                </a:rPr>
                <a:t>Complex </a:t>
              </a:r>
              <a:r>
                <a:rPr lang="en-US" sz="2400" dirty="0" err="1" smtClean="0">
                  <a:solidFill>
                    <a:prstClr val="black"/>
                  </a:solidFill>
                  <a:cs typeface="Arial" pitchFamily="34" charset="0"/>
                </a:rPr>
                <a:t>permittivities</a:t>
              </a:r>
              <a:endParaRPr lang="en-US" sz="2400" dirty="0" smtClean="0">
                <a:solidFill>
                  <a:prstClr val="black"/>
                </a:solidFill>
                <a:cs typeface="Arial" pitchFamily="34" charset="0"/>
              </a:endParaRPr>
            </a:p>
          </p:txBody>
        </p:sp>
        <p:sp>
          <p:nvSpPr>
            <p:cNvPr id="35" name="テキスト ボックス 34"/>
            <p:cNvSpPr txBox="1"/>
            <p:nvPr/>
          </p:nvSpPr>
          <p:spPr>
            <a:xfrm>
              <a:off x="2895600" y="3252850"/>
              <a:ext cx="990600" cy="461665"/>
            </a:xfrm>
            <a:prstGeom prst="rect">
              <a:avLst/>
            </a:prstGeom>
            <a:noFill/>
          </p:spPr>
          <p:txBody>
            <a:bodyPr wrap="square" rtlCol="0">
              <a:spAutoFit/>
            </a:bodyPr>
            <a:lstStyle/>
            <a:p>
              <a:pPr algn="ctr"/>
              <a:r>
                <a:rPr lang="en-US" sz="2400" dirty="0" smtClean="0">
                  <a:latin typeface="Symbol" pitchFamily="18" charset="2"/>
                </a:rPr>
                <a:t>e</a:t>
              </a:r>
              <a:r>
                <a:rPr lang="en-US" sz="2400" dirty="0" smtClean="0"/>
                <a:t> ‘ &lt; 0</a:t>
              </a:r>
              <a:endParaRPr lang="en-US" sz="2400" dirty="0"/>
            </a:p>
          </p:txBody>
        </p:sp>
      </p:grpSp>
    </p:spTree>
    <p:extLst>
      <p:ext uri="{BB962C8B-B14F-4D97-AF65-F5344CB8AC3E}">
        <p14:creationId xmlns:p14="http://schemas.microsoft.com/office/powerpoint/2010/main" xmlns="" val="101603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Metallic </a:t>
            </a:r>
            <a:r>
              <a:rPr lang="en-US" dirty="0" err="1" smtClean="0"/>
              <a:t>photodetectors</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6</a:t>
            </a:fld>
            <a:endParaRPr lang="en-US" dirty="0"/>
          </a:p>
        </p:txBody>
      </p:sp>
      <p:grpSp>
        <p:nvGrpSpPr>
          <p:cNvPr id="14" name="グループ化 13"/>
          <p:cNvGrpSpPr/>
          <p:nvPr/>
        </p:nvGrpSpPr>
        <p:grpSpPr>
          <a:xfrm>
            <a:off x="152400" y="1371600"/>
            <a:ext cx="8050289" cy="2362200"/>
            <a:chOff x="137160" y="1371600"/>
            <a:chExt cx="8050289" cy="2493654"/>
          </a:xfrm>
        </p:grpSpPr>
        <p:sp>
          <p:nvSpPr>
            <p:cNvPr id="5" name="コンテンツ プレースホルダー 1"/>
            <p:cNvSpPr txBox="1">
              <a:spLocks/>
            </p:cNvSpPr>
            <p:nvPr/>
          </p:nvSpPr>
          <p:spPr>
            <a:xfrm>
              <a:off x="137160" y="1371600"/>
              <a:ext cx="4892040" cy="249365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Calibri"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Schottky</a:t>
              </a:r>
              <a:r>
                <a:rPr lang="en-US" dirty="0" smtClean="0"/>
                <a:t> contacts</a:t>
              </a:r>
            </a:p>
            <a:p>
              <a:pPr lvl="1"/>
              <a:r>
                <a:rPr lang="en-US" dirty="0" smtClean="0"/>
                <a:t>Metal-semiconductor contacts </a:t>
              </a:r>
            </a:p>
            <a:p>
              <a:pPr lvl="2"/>
              <a:r>
                <a:rPr lang="en-US" dirty="0" smtClean="0"/>
                <a:t>e.g. Au-Si </a:t>
              </a:r>
            </a:p>
            <a:p>
              <a:pPr lvl="1"/>
              <a:r>
                <a:rPr lang="en-US" dirty="0" smtClean="0"/>
                <a:t>Internal photoemission from metal</a:t>
              </a:r>
            </a:p>
            <a:p>
              <a:pPr lvl="2"/>
              <a:r>
                <a:rPr lang="en-US" dirty="0" smtClean="0">
                  <a:solidFill>
                    <a:srgbClr val="FF0000"/>
                  </a:solidFill>
                </a:rPr>
                <a:t>(photon energy) &lt; (</a:t>
              </a:r>
              <a:r>
                <a:rPr lang="en-US" dirty="0" err="1" smtClean="0">
                  <a:solidFill>
                    <a:srgbClr val="FF0000"/>
                  </a:solidFill>
                </a:rPr>
                <a:t>bandgap</a:t>
              </a:r>
              <a:r>
                <a:rPr lang="en-US" dirty="0" smtClean="0">
                  <a:solidFill>
                    <a:srgbClr val="FF0000"/>
                  </a:solidFill>
                </a:rPr>
                <a:t>)</a:t>
              </a:r>
            </a:p>
            <a:p>
              <a:pPr lvl="1"/>
              <a:endParaRPr lang="en-US" dirty="0" smtClean="0"/>
            </a:p>
          </p:txBody>
        </p:sp>
        <p:sp>
          <p:nvSpPr>
            <p:cNvPr id="6" name="正方形/長方形 5"/>
            <p:cNvSpPr/>
            <p:nvPr/>
          </p:nvSpPr>
          <p:spPr>
            <a:xfrm>
              <a:off x="5684520" y="3426023"/>
              <a:ext cx="2502929" cy="307777"/>
            </a:xfrm>
            <a:prstGeom prst="rect">
              <a:avLst/>
            </a:prstGeom>
          </p:spPr>
          <p:txBody>
            <a:bodyPr wrap="none">
              <a:spAutoFit/>
            </a:bodyPr>
            <a:lstStyle/>
            <a:p>
              <a:r>
                <a:rPr lang="en-US" sz="1400" dirty="0" smtClean="0">
                  <a:solidFill>
                    <a:prstClr val="black"/>
                  </a:solidFill>
                </a:rPr>
                <a:t>I. </a:t>
              </a:r>
              <a:r>
                <a:rPr lang="en-US" sz="1400" dirty="0" err="1" smtClean="0">
                  <a:solidFill>
                    <a:prstClr val="black"/>
                  </a:solidFill>
                </a:rPr>
                <a:t>Goykhman</a:t>
              </a:r>
              <a:r>
                <a:rPr lang="en-US" sz="1400" dirty="0">
                  <a:solidFill>
                    <a:prstClr val="black"/>
                  </a:solidFill>
                </a:rPr>
                <a:t>, </a:t>
              </a:r>
              <a:r>
                <a:rPr lang="en-US" sz="1400" dirty="0" smtClean="0">
                  <a:solidFill>
                    <a:prstClr val="black"/>
                  </a:solidFill>
                </a:rPr>
                <a:t>Nano </a:t>
              </a:r>
              <a:r>
                <a:rPr lang="en-US" sz="1400" dirty="0" err="1" smtClean="0">
                  <a:solidFill>
                    <a:prstClr val="black"/>
                  </a:solidFill>
                </a:rPr>
                <a:t>Lett</a:t>
              </a:r>
              <a:r>
                <a:rPr lang="en-US" sz="1400" dirty="0" smtClean="0">
                  <a:solidFill>
                    <a:prstClr val="black"/>
                  </a:solidFill>
                </a:rPr>
                <a:t>. </a:t>
              </a:r>
              <a:r>
                <a:rPr lang="en-US" sz="1400" dirty="0">
                  <a:solidFill>
                    <a:prstClr val="black"/>
                  </a:solidFill>
                </a:rPr>
                <a:t>(2011</a:t>
              </a:r>
              <a:r>
                <a:rPr lang="en-US" sz="1400" dirty="0" smtClean="0">
                  <a:solidFill>
                    <a:prstClr val="black"/>
                  </a:solidFill>
                </a:rPr>
                <a:t>) </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54148"/>
            <a:stretch>
              <a:fillRect/>
            </a:stretch>
          </p:blipFill>
          <p:spPr bwMode="auto">
            <a:xfrm>
              <a:off x="5715000" y="1452040"/>
              <a:ext cx="2286879" cy="1949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Content Placeholder 2"/>
          <p:cNvSpPr txBox="1">
            <a:spLocks/>
          </p:cNvSpPr>
          <p:nvPr/>
        </p:nvSpPr>
        <p:spPr>
          <a:xfrm>
            <a:off x="228600" y="838200"/>
            <a:ext cx="6705600" cy="457200"/>
          </a:xfrm>
          <a:prstGeom prst="rect">
            <a:avLst/>
          </a:prstGeom>
          <a:solidFill>
            <a:schemeClr val="accent5">
              <a:lumMod val="20000"/>
              <a:lumOff val="80000"/>
            </a:schemeClr>
          </a:solidFill>
        </p:spPr>
        <p:txBody>
          <a:bodyPr anchor="ct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Calibri"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Absorption in metals = generation of hot electrons</a:t>
            </a:r>
          </a:p>
        </p:txBody>
      </p:sp>
      <p:grpSp>
        <p:nvGrpSpPr>
          <p:cNvPr id="15" name="グループ化 14"/>
          <p:cNvGrpSpPr/>
          <p:nvPr/>
        </p:nvGrpSpPr>
        <p:grpSpPr>
          <a:xfrm>
            <a:off x="137160" y="4035971"/>
            <a:ext cx="8902424" cy="2517229"/>
            <a:chOff x="137160" y="4035971"/>
            <a:chExt cx="8902424" cy="2517229"/>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4035971"/>
              <a:ext cx="2562584" cy="2353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正方形/長方形 9"/>
            <p:cNvSpPr/>
            <p:nvPr/>
          </p:nvSpPr>
          <p:spPr>
            <a:xfrm>
              <a:off x="4876800" y="6245423"/>
              <a:ext cx="2469715" cy="307777"/>
            </a:xfrm>
            <a:prstGeom prst="rect">
              <a:avLst/>
            </a:prstGeom>
          </p:spPr>
          <p:txBody>
            <a:bodyPr wrap="none">
              <a:spAutoFit/>
            </a:bodyPr>
            <a:lstStyle/>
            <a:p>
              <a:r>
                <a:rPr lang="en-US" sz="1400" dirty="0" smtClean="0"/>
                <a:t>K.H. </a:t>
              </a:r>
              <a:r>
                <a:rPr lang="en-US" sz="1400" dirty="0" err="1" smtClean="0"/>
                <a:t>Gundlach</a:t>
              </a:r>
              <a:r>
                <a:rPr lang="en-US" sz="1400" dirty="0" smtClean="0"/>
                <a:t>, et al, JAP (1975)</a:t>
              </a:r>
              <a:endParaRPr lang="en-US" sz="1400" dirty="0"/>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4681" y="4191000"/>
              <a:ext cx="1496119" cy="1740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コンテンツ プレースホルダー 1"/>
            <p:cNvSpPr txBox="1">
              <a:spLocks/>
            </p:cNvSpPr>
            <p:nvPr/>
          </p:nvSpPr>
          <p:spPr>
            <a:xfrm>
              <a:off x="137160" y="4038600"/>
              <a:ext cx="4434840" cy="22860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Calibri"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MIM structures</a:t>
              </a:r>
            </a:p>
            <a:p>
              <a:pPr lvl="1"/>
              <a:r>
                <a:rPr lang="en-US" dirty="0" smtClean="0"/>
                <a:t>Metal-insulator-metal (MIM) with thin films</a:t>
              </a:r>
            </a:p>
            <a:p>
              <a:pPr lvl="1"/>
              <a:r>
                <a:rPr lang="en-US" dirty="0" smtClean="0"/>
                <a:t>Photocurrent by the hot carriers crossing the insulator barrier</a:t>
              </a:r>
            </a:p>
            <a:p>
              <a:pPr lvl="2"/>
              <a:r>
                <a:rPr lang="en-US" dirty="0" smtClean="0">
                  <a:solidFill>
                    <a:srgbClr val="FF0000"/>
                  </a:solidFill>
                </a:rPr>
                <a:t>(photon energy) &lt; (</a:t>
              </a:r>
              <a:r>
                <a:rPr lang="en-US" dirty="0" err="1" smtClean="0">
                  <a:solidFill>
                    <a:srgbClr val="FF0000"/>
                  </a:solidFill>
                </a:rPr>
                <a:t>bandgap</a:t>
              </a:r>
              <a:r>
                <a:rPr lang="en-US" dirty="0" smtClean="0">
                  <a:solidFill>
                    <a:srgbClr val="FF0000"/>
                  </a:solidFill>
                </a:rPr>
                <a:t>)</a:t>
              </a:r>
            </a:p>
            <a:p>
              <a:pPr lvl="1"/>
              <a:endParaRPr lang="en-US" dirty="0" smtClean="0"/>
            </a:p>
          </p:txBody>
        </p:sp>
      </p:grpSp>
    </p:spTree>
    <p:extLst>
      <p:ext uri="{BB962C8B-B14F-4D97-AF65-F5344CB8AC3E}">
        <p14:creationId xmlns:p14="http://schemas.microsoft.com/office/powerpoint/2010/main" xmlns="" val="4013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Recent studies using MIM structures</a:t>
            </a:r>
            <a:endParaRPr lang="en-US" dirty="0"/>
          </a:p>
        </p:txBody>
      </p:sp>
      <p:sp>
        <p:nvSpPr>
          <p:cNvPr id="4" name="スライド番号プレースホルダ 3"/>
          <p:cNvSpPr>
            <a:spLocks noGrp="1"/>
          </p:cNvSpPr>
          <p:nvPr>
            <p:ph type="sldNum" sz="quarter" idx="12"/>
          </p:nvPr>
        </p:nvSpPr>
        <p:spPr/>
        <p:txBody>
          <a:bodyPr/>
          <a:lstStyle/>
          <a:p>
            <a:fld id="{41572BE0-A79D-4406-A4A1-EA02743955AE}" type="slidenum">
              <a:rPr lang="en-US" smtClean="0"/>
              <a:pPr/>
              <a:t>7</a:t>
            </a:fld>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147644" y="4236872"/>
            <a:ext cx="3552359" cy="1669547"/>
          </a:xfrm>
          <a:prstGeom prst="rect">
            <a:avLst/>
          </a:prstGeom>
          <a:noFill/>
          <a:ln w="9525">
            <a:noFill/>
            <a:miter lim="800000"/>
            <a:headEnd/>
            <a:tailEnd/>
          </a:ln>
        </p:spPr>
      </p:pic>
      <p:sp>
        <p:nvSpPr>
          <p:cNvPr id="7" name="正方形/長方形 6"/>
          <p:cNvSpPr/>
          <p:nvPr/>
        </p:nvSpPr>
        <p:spPr>
          <a:xfrm>
            <a:off x="5780080" y="6067318"/>
            <a:ext cx="2287486" cy="276999"/>
          </a:xfrm>
          <a:prstGeom prst="rect">
            <a:avLst/>
          </a:prstGeom>
        </p:spPr>
        <p:txBody>
          <a:bodyPr wrap="none">
            <a:spAutoFit/>
          </a:bodyPr>
          <a:lstStyle/>
          <a:p>
            <a:r>
              <a:rPr lang="en-US" sz="1200" dirty="0" err="1" smtClean="0"/>
              <a:t>H.Chalabi</a:t>
            </a:r>
            <a:r>
              <a:rPr lang="en-US" sz="1200" dirty="0" smtClean="0"/>
              <a:t>, et al, </a:t>
            </a:r>
            <a:r>
              <a:rPr lang="en-US" sz="1200" dirty="0" err="1" smtClean="0"/>
              <a:t>Nano</a:t>
            </a:r>
            <a:r>
              <a:rPr lang="en-US" sz="1200" dirty="0" smtClean="0"/>
              <a:t> </a:t>
            </a:r>
            <a:r>
              <a:rPr lang="en-US" sz="1200" dirty="0" err="1" smtClean="0"/>
              <a:t>Lett</a:t>
            </a:r>
            <a:r>
              <a:rPr lang="en-US" sz="1200" dirty="0" smtClean="0"/>
              <a:t>. (2014)</a:t>
            </a:r>
            <a:endParaRPr lang="en-US" sz="1200" dirty="0"/>
          </a:p>
        </p:txBody>
      </p:sp>
      <p:pic>
        <p:nvPicPr>
          <p:cNvPr id="3076" name="Picture 4"/>
          <p:cNvPicPr>
            <a:picLocks noChangeAspect="1" noChangeArrowheads="1"/>
          </p:cNvPicPr>
          <p:nvPr/>
        </p:nvPicPr>
        <p:blipFill>
          <a:blip r:embed="rId3" cstate="print"/>
          <a:srcRect/>
          <a:stretch>
            <a:fillRect/>
          </a:stretch>
        </p:blipFill>
        <p:spPr bwMode="auto">
          <a:xfrm>
            <a:off x="1332251" y="3919818"/>
            <a:ext cx="2819400" cy="2303656"/>
          </a:xfrm>
          <a:prstGeom prst="rect">
            <a:avLst/>
          </a:prstGeom>
          <a:noFill/>
          <a:ln w="9525">
            <a:noFill/>
            <a:miter lim="800000"/>
            <a:headEnd/>
            <a:tailEnd/>
          </a:ln>
        </p:spPr>
      </p:pic>
      <p:sp>
        <p:nvSpPr>
          <p:cNvPr id="9" name="正方形/長方形 8"/>
          <p:cNvSpPr/>
          <p:nvPr/>
        </p:nvSpPr>
        <p:spPr>
          <a:xfrm>
            <a:off x="1294151" y="6205818"/>
            <a:ext cx="2895600" cy="276999"/>
          </a:xfrm>
          <a:prstGeom prst="rect">
            <a:avLst/>
          </a:prstGeom>
        </p:spPr>
        <p:txBody>
          <a:bodyPr wrap="square">
            <a:spAutoFit/>
          </a:bodyPr>
          <a:lstStyle/>
          <a:p>
            <a:r>
              <a:rPr lang="en-US" sz="1200" dirty="0" smtClean="0"/>
              <a:t>F. Wang and N.A. </a:t>
            </a:r>
            <a:r>
              <a:rPr lang="en-US" sz="1200" dirty="0" err="1" smtClean="0"/>
              <a:t>Melosh</a:t>
            </a:r>
            <a:r>
              <a:rPr lang="en-US" sz="1200" dirty="0" smtClean="0"/>
              <a:t>, </a:t>
            </a:r>
            <a:r>
              <a:rPr lang="en-US" sz="1200" dirty="0" err="1" smtClean="0"/>
              <a:t>Nano</a:t>
            </a:r>
            <a:r>
              <a:rPr lang="en-US" sz="1200" dirty="0" smtClean="0"/>
              <a:t> </a:t>
            </a:r>
            <a:r>
              <a:rPr lang="en-US" sz="1200" dirty="0" err="1" smtClean="0"/>
              <a:t>Lett</a:t>
            </a:r>
            <a:r>
              <a:rPr lang="en-US" sz="1200" dirty="0" smtClean="0"/>
              <a:t>. (2011)</a:t>
            </a:r>
            <a:endParaRPr lang="en-US" sz="1200" dirty="0"/>
          </a:p>
        </p:txBody>
      </p:sp>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5220990" y="1187906"/>
            <a:ext cx="3405667" cy="2102948"/>
          </a:xfrm>
          <a:prstGeom prst="rect">
            <a:avLst/>
          </a:prstGeom>
          <a:noFill/>
          <a:ln w="9525">
            <a:noFill/>
            <a:miter lim="800000"/>
            <a:headEnd/>
            <a:tailEnd/>
          </a:ln>
        </p:spPr>
      </p:pic>
      <p:sp>
        <p:nvSpPr>
          <p:cNvPr id="12" name="テキスト ボックス 11"/>
          <p:cNvSpPr txBox="1"/>
          <p:nvPr/>
        </p:nvSpPr>
        <p:spPr>
          <a:xfrm>
            <a:off x="6064517" y="3266377"/>
            <a:ext cx="1718612" cy="276999"/>
          </a:xfrm>
          <a:prstGeom prst="rect">
            <a:avLst/>
          </a:prstGeom>
          <a:noFill/>
        </p:spPr>
        <p:txBody>
          <a:bodyPr wrap="none" rtlCol="0">
            <a:spAutoFit/>
          </a:bodyPr>
          <a:lstStyle/>
          <a:p>
            <a:r>
              <a:rPr lang="en-US" sz="1200" dirty="0" smtClean="0"/>
              <a:t>Kovacs, et al, PRB (2007)</a:t>
            </a:r>
            <a:endParaRPr lang="en-US" sz="1200" dirty="0"/>
          </a:p>
        </p:txBody>
      </p:sp>
      <p:pic>
        <p:nvPicPr>
          <p:cNvPr id="1026" name="Picture 2"/>
          <p:cNvPicPr>
            <a:picLocks noChangeAspect="1" noChangeArrowheads="1"/>
          </p:cNvPicPr>
          <p:nvPr/>
        </p:nvPicPr>
        <p:blipFill>
          <a:blip r:embed="rId5" cstate="print"/>
          <a:srcRect/>
          <a:stretch>
            <a:fillRect/>
          </a:stretch>
        </p:blipFill>
        <p:spPr bwMode="auto">
          <a:xfrm>
            <a:off x="1589896" y="1012601"/>
            <a:ext cx="2304111" cy="2194391"/>
          </a:xfrm>
          <a:prstGeom prst="rect">
            <a:avLst/>
          </a:prstGeom>
          <a:noFill/>
          <a:ln w="9525">
            <a:noFill/>
            <a:miter lim="800000"/>
            <a:headEnd/>
            <a:tailEnd/>
          </a:ln>
        </p:spPr>
      </p:pic>
      <p:sp>
        <p:nvSpPr>
          <p:cNvPr id="13" name="正方形/長方形 12"/>
          <p:cNvSpPr/>
          <p:nvPr/>
        </p:nvSpPr>
        <p:spPr>
          <a:xfrm>
            <a:off x="1087669" y="3206992"/>
            <a:ext cx="3308564" cy="276999"/>
          </a:xfrm>
          <a:prstGeom prst="rect">
            <a:avLst/>
          </a:prstGeom>
        </p:spPr>
        <p:txBody>
          <a:bodyPr wrap="square">
            <a:spAutoFit/>
          </a:bodyPr>
          <a:lstStyle/>
          <a:p>
            <a:r>
              <a:rPr lang="en-US" sz="1200" dirty="0" smtClean="0"/>
              <a:t>D. </a:t>
            </a:r>
            <a:r>
              <a:rPr lang="en-US" sz="1200" dirty="0" err="1" smtClean="0"/>
              <a:t>Diesing</a:t>
            </a:r>
            <a:r>
              <a:rPr lang="en-US" sz="1200" dirty="0" smtClean="0"/>
              <a:t>, et al, J Solid State </a:t>
            </a:r>
            <a:r>
              <a:rPr lang="en-US" sz="1200" dirty="0" err="1" smtClean="0"/>
              <a:t>Electrochem</a:t>
            </a:r>
            <a:r>
              <a:rPr lang="en-US" sz="1200" dirty="0" smtClean="0"/>
              <a:t>. (2003)</a:t>
            </a:r>
            <a:endParaRPr lang="en-US" sz="1200" dirty="0"/>
          </a:p>
        </p:txBody>
      </p:sp>
      <p:sp>
        <p:nvSpPr>
          <p:cNvPr id="18" name="正方形/長方形 17"/>
          <p:cNvSpPr/>
          <p:nvPr/>
        </p:nvSpPr>
        <p:spPr>
          <a:xfrm>
            <a:off x="1332251" y="738545"/>
            <a:ext cx="2819400" cy="338554"/>
          </a:xfrm>
          <a:prstGeom prst="rect">
            <a:avLst/>
          </a:prstGeom>
        </p:spPr>
        <p:txBody>
          <a:bodyPr wrap="square">
            <a:spAutoFit/>
          </a:bodyPr>
          <a:lstStyle/>
          <a:p>
            <a:pPr algn="ctr"/>
            <a:r>
              <a:rPr lang="en-US" sz="1600" dirty="0" smtClean="0">
                <a:solidFill>
                  <a:schemeClr val="accent5"/>
                </a:solidFill>
              </a:rPr>
              <a:t>Electrochemical surface science</a:t>
            </a:r>
            <a:endParaRPr lang="en-US" sz="1600" dirty="0">
              <a:solidFill>
                <a:schemeClr val="accent5"/>
              </a:solidFill>
            </a:endParaRPr>
          </a:p>
        </p:txBody>
      </p:sp>
      <p:sp>
        <p:nvSpPr>
          <p:cNvPr id="19" name="正方形/長方形 18"/>
          <p:cNvSpPr/>
          <p:nvPr/>
        </p:nvSpPr>
        <p:spPr>
          <a:xfrm>
            <a:off x="5476023" y="849351"/>
            <a:ext cx="2895600" cy="338554"/>
          </a:xfrm>
          <a:prstGeom prst="rect">
            <a:avLst/>
          </a:prstGeom>
        </p:spPr>
        <p:txBody>
          <a:bodyPr wrap="square">
            <a:spAutoFit/>
          </a:bodyPr>
          <a:lstStyle/>
          <a:p>
            <a:pPr algn="ctr"/>
            <a:r>
              <a:rPr lang="en-US" sz="1600" dirty="0" smtClean="0">
                <a:solidFill>
                  <a:schemeClr val="accent5"/>
                </a:solidFill>
              </a:rPr>
              <a:t>Excitation by photons &amp; particles</a:t>
            </a:r>
            <a:endParaRPr lang="en-US" sz="1600" dirty="0">
              <a:solidFill>
                <a:schemeClr val="accent5"/>
              </a:solidFill>
            </a:endParaRPr>
          </a:p>
        </p:txBody>
      </p:sp>
      <p:sp>
        <p:nvSpPr>
          <p:cNvPr id="20" name="正方形/長方形 19"/>
          <p:cNvSpPr/>
          <p:nvPr/>
        </p:nvSpPr>
        <p:spPr>
          <a:xfrm>
            <a:off x="1129443" y="3615018"/>
            <a:ext cx="3225016" cy="338554"/>
          </a:xfrm>
          <a:prstGeom prst="rect">
            <a:avLst/>
          </a:prstGeom>
        </p:spPr>
        <p:txBody>
          <a:bodyPr wrap="square">
            <a:spAutoFit/>
          </a:bodyPr>
          <a:lstStyle/>
          <a:p>
            <a:pPr algn="ctr"/>
            <a:r>
              <a:rPr lang="en-US" sz="1600" dirty="0" smtClean="0">
                <a:solidFill>
                  <a:schemeClr val="accent5"/>
                </a:solidFill>
              </a:rPr>
              <a:t>Excitation by surface </a:t>
            </a:r>
            <a:r>
              <a:rPr lang="en-US" sz="1600" dirty="0" err="1" smtClean="0">
                <a:solidFill>
                  <a:schemeClr val="accent5"/>
                </a:solidFill>
              </a:rPr>
              <a:t>plasmons</a:t>
            </a:r>
            <a:r>
              <a:rPr lang="en-US" sz="1600" dirty="0" smtClean="0">
                <a:solidFill>
                  <a:schemeClr val="accent5"/>
                </a:solidFill>
              </a:rPr>
              <a:t> (SPs)</a:t>
            </a:r>
            <a:endParaRPr lang="en-US" sz="1600" dirty="0">
              <a:solidFill>
                <a:schemeClr val="accent5"/>
              </a:solidFill>
            </a:endParaRPr>
          </a:p>
        </p:txBody>
      </p:sp>
      <p:sp>
        <p:nvSpPr>
          <p:cNvPr id="23" name="正方形/長方形 22"/>
          <p:cNvSpPr/>
          <p:nvPr/>
        </p:nvSpPr>
        <p:spPr>
          <a:xfrm>
            <a:off x="5514123" y="3784295"/>
            <a:ext cx="2819400" cy="338554"/>
          </a:xfrm>
          <a:prstGeom prst="rect">
            <a:avLst/>
          </a:prstGeom>
        </p:spPr>
        <p:txBody>
          <a:bodyPr wrap="square">
            <a:spAutoFit/>
          </a:bodyPr>
          <a:lstStyle/>
          <a:p>
            <a:pPr algn="ctr"/>
            <a:r>
              <a:rPr lang="en-US" sz="1600" dirty="0" err="1" smtClean="0">
                <a:solidFill>
                  <a:schemeClr val="accent5"/>
                </a:solidFill>
              </a:rPr>
              <a:t>Plasmonic</a:t>
            </a:r>
            <a:r>
              <a:rPr lang="en-US" sz="1600" dirty="0" smtClean="0">
                <a:solidFill>
                  <a:schemeClr val="accent5"/>
                </a:solidFill>
              </a:rPr>
              <a:t> resonances </a:t>
            </a:r>
            <a:endParaRPr lang="en-US" sz="1600" dirty="0">
              <a:solidFill>
                <a:schemeClr val="accent5"/>
              </a:solidFill>
            </a:endParaRPr>
          </a:p>
        </p:txBody>
      </p:sp>
    </p:spTree>
    <p:extLst>
      <p:ext uri="{BB962C8B-B14F-4D97-AF65-F5344CB8AC3E}">
        <p14:creationId xmlns:p14="http://schemas.microsoft.com/office/powerpoint/2010/main" xmlns="" val="1339296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dirty="0" smtClean="0"/>
              <a:t>Contents</a:t>
            </a:r>
            <a:endParaRPr lang="en-US" dirty="0"/>
          </a:p>
        </p:txBody>
      </p:sp>
      <p:sp>
        <p:nvSpPr>
          <p:cNvPr id="5" name="コンテンツ プレースホルダ 4"/>
          <p:cNvSpPr>
            <a:spLocks noGrp="1"/>
          </p:cNvSpPr>
          <p:nvPr>
            <p:ph idx="1"/>
          </p:nvPr>
        </p:nvSpPr>
        <p:spPr>
          <a:xfrm>
            <a:off x="457200" y="838200"/>
            <a:ext cx="8229600" cy="4525963"/>
          </a:xfrm>
        </p:spPr>
        <p:txBody>
          <a:bodyPr anchor="t"/>
          <a:lstStyle/>
          <a:p>
            <a:pPr marL="463550" indent="-463550">
              <a:lnSpc>
                <a:spcPct val="150000"/>
              </a:lnSpc>
              <a:buFont typeface="Wingdings" pitchFamily="2" charset="2"/>
              <a:buChar char="v"/>
            </a:pPr>
            <a:r>
              <a:rPr lang="en-US" dirty="0" smtClean="0">
                <a:solidFill>
                  <a:schemeClr val="bg1">
                    <a:lumMod val="75000"/>
                  </a:schemeClr>
                </a:solidFill>
              </a:rPr>
              <a:t>Introduction</a:t>
            </a:r>
          </a:p>
          <a:p>
            <a:pPr marL="798513" lvl="1" indent="-334963">
              <a:lnSpc>
                <a:spcPct val="150000"/>
              </a:lnSpc>
            </a:pPr>
            <a:r>
              <a:rPr lang="en-US" dirty="0" smtClean="0">
                <a:solidFill>
                  <a:schemeClr val="bg1">
                    <a:lumMod val="75000"/>
                  </a:schemeClr>
                </a:solidFill>
              </a:rPr>
              <a:t>Hot electron excitation from metals </a:t>
            </a:r>
          </a:p>
          <a:p>
            <a:pPr marL="463550" indent="-463550">
              <a:lnSpc>
                <a:spcPct val="150000"/>
              </a:lnSpc>
              <a:buFont typeface="Wingdings" panose="05000000000000000000" pitchFamily="2" charset="2"/>
              <a:buChar char="v"/>
            </a:pPr>
            <a:r>
              <a:rPr lang="en-US" dirty="0" err="1" smtClean="0"/>
              <a:t>Photodetectors</a:t>
            </a:r>
            <a:r>
              <a:rPr lang="en-US" dirty="0" smtClean="0"/>
              <a:t> for optical waveguides</a:t>
            </a:r>
          </a:p>
          <a:p>
            <a:pPr marL="463550" indent="-463550">
              <a:lnSpc>
                <a:spcPct val="150000"/>
              </a:lnSpc>
              <a:buFont typeface="Wingdings" panose="05000000000000000000" pitchFamily="2" charset="2"/>
              <a:buChar char="v"/>
            </a:pPr>
            <a:r>
              <a:rPr lang="en-US" dirty="0" smtClean="0">
                <a:solidFill>
                  <a:schemeClr val="bg1">
                    <a:lumMod val="75000"/>
                  </a:schemeClr>
                </a:solidFill>
              </a:rPr>
              <a:t>Transparent </a:t>
            </a:r>
            <a:r>
              <a:rPr lang="en-US" dirty="0" err="1" smtClean="0">
                <a:solidFill>
                  <a:schemeClr val="bg1">
                    <a:lumMod val="75000"/>
                  </a:schemeClr>
                </a:solidFill>
              </a:rPr>
              <a:t>photodetectors</a:t>
            </a:r>
            <a:r>
              <a:rPr lang="en-US" dirty="0" smtClean="0">
                <a:solidFill>
                  <a:schemeClr val="bg1">
                    <a:lumMod val="75000"/>
                  </a:schemeClr>
                </a:solidFill>
              </a:rPr>
              <a:t> with oxides</a:t>
            </a:r>
          </a:p>
          <a:p>
            <a:pPr marL="463550" indent="-463550">
              <a:lnSpc>
                <a:spcPct val="150000"/>
              </a:lnSpc>
              <a:buFont typeface="Wingdings" panose="05000000000000000000" pitchFamily="2" charset="2"/>
              <a:buChar char="v"/>
            </a:pPr>
            <a:r>
              <a:rPr lang="en-US" dirty="0" smtClean="0">
                <a:solidFill>
                  <a:schemeClr val="bg1">
                    <a:lumMod val="75000"/>
                  </a:schemeClr>
                </a:solidFill>
              </a:rPr>
              <a:t>Summary </a:t>
            </a:r>
            <a:endParaRPr lang="en-US" dirty="0">
              <a:solidFill>
                <a:schemeClr val="bg1">
                  <a:lumMod val="75000"/>
                </a:schemeClr>
              </a:solidFill>
            </a:endParaRPr>
          </a:p>
        </p:txBody>
      </p:sp>
      <p:sp>
        <p:nvSpPr>
          <p:cNvPr id="3" name="スライド番号プレースホルダ 2"/>
          <p:cNvSpPr>
            <a:spLocks noGrp="1"/>
          </p:cNvSpPr>
          <p:nvPr>
            <p:ph type="sldNum" sz="quarter" idx="12"/>
          </p:nvPr>
        </p:nvSpPr>
        <p:spPr/>
        <p:txBody>
          <a:bodyPr/>
          <a:lstStyle/>
          <a:p>
            <a:fld id="{41572BE0-A79D-4406-A4A1-EA02743955AE}" type="slidenum">
              <a:rPr lang="en-US" smtClean="0"/>
              <a:pPr/>
              <a:t>8</a:t>
            </a:fld>
            <a:endParaRPr lang="en-US" dirty="0"/>
          </a:p>
        </p:txBody>
      </p:sp>
      <p:sp>
        <p:nvSpPr>
          <p:cNvPr id="6" name="Rectangle 94"/>
          <p:cNvSpPr>
            <a:spLocks noChangeArrowheads="1"/>
          </p:cNvSpPr>
          <p:nvPr/>
        </p:nvSpPr>
        <p:spPr bwMode="auto">
          <a:xfrm>
            <a:off x="914400" y="5461337"/>
            <a:ext cx="6477000" cy="1015663"/>
          </a:xfrm>
          <a:prstGeom prst="rect">
            <a:avLst/>
          </a:prstGeom>
          <a:noFill/>
          <a:ln w="9525">
            <a:noFill/>
            <a:miter lim="800000"/>
            <a:headEnd/>
            <a:tailEnd/>
          </a:ln>
        </p:spPr>
        <p:txBody>
          <a:bodyPr wrap="square">
            <a:spAutoFit/>
          </a:bodyPr>
          <a:lstStyle/>
          <a:p>
            <a:r>
              <a:rPr lang="en-US" sz="2000" b="1" dirty="0" smtClean="0">
                <a:latin typeface="Calibri" pitchFamily="34" charset="0"/>
              </a:rPr>
              <a:t>References</a:t>
            </a:r>
          </a:p>
          <a:p>
            <a:pPr marL="176213" indent="-176213">
              <a:buFont typeface="Arial" pitchFamily="34" charset="0"/>
              <a:buChar char="•"/>
            </a:pPr>
            <a:r>
              <a:rPr lang="en-US" sz="2000" dirty="0" smtClean="0">
                <a:latin typeface="Calibri" pitchFamily="34" charset="0"/>
              </a:rPr>
              <a:t>Japanese </a:t>
            </a:r>
            <a:r>
              <a:rPr lang="en-US" sz="2000" dirty="0">
                <a:latin typeface="Calibri" pitchFamily="34" charset="0"/>
              </a:rPr>
              <a:t>patent</a:t>
            </a:r>
            <a:r>
              <a:rPr lang="en-US" sz="2000" dirty="0" smtClean="0">
                <a:latin typeface="Calibri" pitchFamily="34" charset="0"/>
              </a:rPr>
              <a:t>: Application </a:t>
            </a:r>
            <a:r>
              <a:rPr lang="en-US" sz="2000" dirty="0">
                <a:latin typeface="Calibri" pitchFamily="34" charset="0"/>
              </a:rPr>
              <a:t>number (2014) 39325 </a:t>
            </a:r>
          </a:p>
          <a:p>
            <a:pPr marL="176213" indent="-176213">
              <a:buFont typeface="Arial" pitchFamily="34" charset="0"/>
              <a:buChar char="•"/>
            </a:pPr>
            <a:r>
              <a:rPr lang="en-US" sz="2000" dirty="0" smtClean="0">
                <a:latin typeface="Calibri" pitchFamily="34" charset="0"/>
              </a:rPr>
              <a:t>S</a:t>
            </a:r>
            <a:r>
              <a:rPr lang="en-US" sz="2000" dirty="0">
                <a:latin typeface="Calibri" pitchFamily="34" charset="0"/>
              </a:rPr>
              <a:t>. Ishii, et al, </a:t>
            </a:r>
            <a:r>
              <a:rPr lang="en-US" sz="2000" dirty="0" smtClean="0">
                <a:latin typeface="Calibri" pitchFamily="34" charset="0"/>
              </a:rPr>
              <a:t>under review (2014)</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MIM </a:t>
            </a:r>
            <a:r>
              <a:rPr lang="en-US" dirty="0" err="1" smtClean="0"/>
              <a:t>photodetector</a:t>
            </a:r>
            <a:r>
              <a:rPr lang="en-US" dirty="0" smtClean="0"/>
              <a:t> for optical waveguides</a:t>
            </a:r>
            <a:endParaRPr lang="en-US" dirty="0"/>
          </a:p>
        </p:txBody>
      </p:sp>
      <p:sp>
        <p:nvSpPr>
          <p:cNvPr id="4" name="スライド番号プレースホルダー 3"/>
          <p:cNvSpPr>
            <a:spLocks noGrp="1"/>
          </p:cNvSpPr>
          <p:nvPr>
            <p:ph type="sldNum" sz="quarter" idx="12"/>
          </p:nvPr>
        </p:nvSpPr>
        <p:spPr/>
        <p:txBody>
          <a:bodyPr/>
          <a:lstStyle/>
          <a:p>
            <a:fld id="{41572BE0-A79D-4406-A4A1-EA02743955AE}" type="slidenum">
              <a:rPr lang="en-US" smtClean="0"/>
              <a:pPr/>
              <a:t>9</a:t>
            </a:fld>
            <a:endParaRPr lang="en-US" dirty="0"/>
          </a:p>
        </p:txBody>
      </p:sp>
      <p:pic>
        <p:nvPicPr>
          <p:cNvPr id="9" name="Picture 2" descr="futuristic silicon photonics chi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286000"/>
            <a:ext cx="3837409"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正方形/長方形 9"/>
          <p:cNvSpPr/>
          <p:nvPr/>
        </p:nvSpPr>
        <p:spPr>
          <a:xfrm>
            <a:off x="2590800" y="4648200"/>
            <a:ext cx="1117037" cy="276999"/>
          </a:xfrm>
          <a:prstGeom prst="rect">
            <a:avLst/>
          </a:prstGeom>
        </p:spPr>
        <p:txBody>
          <a:bodyPr wrap="none">
            <a:spAutoFit/>
          </a:bodyPr>
          <a:lstStyle/>
          <a:p>
            <a:r>
              <a:rPr lang="en-US" sz="1200" dirty="0" smtClean="0">
                <a:solidFill>
                  <a:prstClr val="black"/>
                </a:solidFill>
              </a:rPr>
              <a:t>Copyright: IBM</a:t>
            </a:r>
            <a:endParaRPr lang="en-US" sz="1600" dirty="0"/>
          </a:p>
        </p:txBody>
      </p:sp>
      <p:sp>
        <p:nvSpPr>
          <p:cNvPr id="11" name="正方形/長方形 10"/>
          <p:cNvSpPr/>
          <p:nvPr/>
        </p:nvSpPr>
        <p:spPr>
          <a:xfrm>
            <a:off x="228600" y="1219200"/>
            <a:ext cx="3777645" cy="707886"/>
          </a:xfrm>
          <a:prstGeom prst="rect">
            <a:avLst/>
          </a:prstGeom>
          <a:solidFill>
            <a:schemeClr val="accent5">
              <a:lumMod val="20000"/>
              <a:lumOff val="80000"/>
            </a:schemeClr>
          </a:solidFill>
        </p:spPr>
        <p:txBody>
          <a:bodyPr wrap="square">
            <a:spAutoFit/>
          </a:bodyPr>
          <a:lstStyle/>
          <a:p>
            <a:r>
              <a:rPr lang="en-US" altLang="ja-JP" sz="2000" dirty="0"/>
              <a:t>Metals are everywhere on </a:t>
            </a:r>
            <a:r>
              <a:rPr lang="en-US" altLang="ja-JP" sz="2000" dirty="0" err="1"/>
              <a:t>opto</a:t>
            </a:r>
            <a:r>
              <a:rPr lang="en-US" altLang="ja-JP" sz="2000" dirty="0"/>
              <a:t>-electronic chips</a:t>
            </a:r>
          </a:p>
        </p:txBody>
      </p:sp>
      <p:grpSp>
        <p:nvGrpSpPr>
          <p:cNvPr id="17" name="グループ化 16"/>
          <p:cNvGrpSpPr/>
          <p:nvPr/>
        </p:nvGrpSpPr>
        <p:grpSpPr>
          <a:xfrm>
            <a:off x="381000" y="762000"/>
            <a:ext cx="8605520" cy="5638800"/>
            <a:chOff x="381000" y="762000"/>
            <a:chExt cx="8605520" cy="5638800"/>
          </a:xfrm>
        </p:grpSpPr>
        <p:pic>
          <p:nvPicPr>
            <p:cNvPr id="396291" name="Picture 3"/>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4648200" y="3886200"/>
              <a:ext cx="2087725" cy="1419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テキスト ボックス 2"/>
            <p:cNvSpPr txBox="1"/>
            <p:nvPr/>
          </p:nvSpPr>
          <p:spPr>
            <a:xfrm>
              <a:off x="381000" y="6019800"/>
              <a:ext cx="4038734" cy="369332"/>
            </a:xfrm>
            <a:prstGeom prst="rect">
              <a:avLst/>
            </a:prstGeom>
            <a:noFill/>
          </p:spPr>
          <p:txBody>
            <a:bodyPr wrap="none" rtlCol="0">
              <a:spAutoFit/>
            </a:bodyPr>
            <a:lstStyle/>
            <a:p>
              <a:r>
                <a:rPr lang="en-US" dirty="0" smtClean="0"/>
                <a:t>Ishii and Inoue, patent application (2014)</a:t>
              </a:r>
              <a:endParaRPr lang="en-US" dirty="0"/>
            </a:p>
          </p:txBody>
        </p:sp>
        <p:pic>
          <p:nvPicPr>
            <p:cNvPr id="4136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94722" y="762000"/>
              <a:ext cx="3475108"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a:stretch/>
          </p:blipFill>
          <p:spPr bwMode="auto">
            <a:xfrm>
              <a:off x="7086600" y="3505200"/>
              <a:ext cx="1676400" cy="2017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ontent Placeholder 2"/>
            <p:cNvSpPr txBox="1">
              <a:spLocks/>
            </p:cNvSpPr>
            <p:nvPr/>
          </p:nvSpPr>
          <p:spPr>
            <a:xfrm>
              <a:off x="4343400" y="5638800"/>
              <a:ext cx="4643120" cy="762000"/>
            </a:xfrm>
            <a:prstGeom prst="rect">
              <a:avLst/>
            </a:prstGeom>
            <a:solidFill>
              <a:srgbClr val="FFCC99"/>
            </a:solidFill>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200" dirty="0" smtClean="0">
                  <a:solidFill>
                    <a:prstClr val="black"/>
                  </a:solidFill>
                  <a:latin typeface="Calibri" pitchFamily="34" charset="0"/>
                  <a:cs typeface="Arial" pitchFamily="34" charset="0"/>
                </a:rPr>
                <a:t>Hot electrons excited in metal films by the evanescent field of guided light</a:t>
              </a:r>
            </a:p>
            <a:p>
              <a:pPr>
                <a:buNone/>
              </a:pPr>
              <a:endParaRPr lang="en-US" sz="2400" dirty="0" smtClean="0"/>
            </a:p>
          </p:txBody>
        </p:sp>
      </p:grpSp>
    </p:spTree>
    <p:extLst>
      <p:ext uri="{BB962C8B-B14F-4D97-AF65-F5344CB8AC3E}">
        <p14:creationId xmlns:p14="http://schemas.microsoft.com/office/powerpoint/2010/main" xmlns="" val="7319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17885</TotalTime>
  <Words>1007</Words>
  <Application>Microsoft Office PowerPoint</Application>
  <PresentationFormat>On-screen Show (4:3)</PresentationFormat>
  <Paragraphs>237</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About OMICS Group</vt:lpstr>
      <vt:lpstr>About OMICS Group Conferences</vt:lpstr>
      <vt:lpstr>Photo-excited hot electrons from conductive films forming heterojunctions</vt:lpstr>
      <vt:lpstr>Contents</vt:lpstr>
      <vt:lpstr>Optical properties of metals</vt:lpstr>
      <vt:lpstr>Metallic photodetectors</vt:lpstr>
      <vt:lpstr>Recent studies using MIM structures</vt:lpstr>
      <vt:lpstr>Contents</vt:lpstr>
      <vt:lpstr>MIM photodetector for optical waveguides</vt:lpstr>
      <vt:lpstr>Device fabrication</vt:lpstr>
      <vt:lpstr>Photodetection</vt:lpstr>
      <vt:lpstr>Wavelength dependence</vt:lpstr>
      <vt:lpstr>Mode analysis</vt:lpstr>
      <vt:lpstr>Electronic structures of MIMs</vt:lpstr>
      <vt:lpstr>MIM with Au-TiO2-Ti</vt:lpstr>
      <vt:lpstr>Where can we use MIM? </vt:lpstr>
      <vt:lpstr>Contents</vt:lpstr>
      <vt:lpstr>Properties of TCOs</vt:lpstr>
      <vt:lpstr>Photodetection with TCOs</vt:lpstr>
      <vt:lpstr>Summary </vt:lpstr>
      <vt:lpstr>Slide 21</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Satoshi Ishi</dc:creator>
  <cp:lastModifiedBy>swetha-g</cp:lastModifiedBy>
  <cp:revision>1327</cp:revision>
  <dcterms:created xsi:type="dcterms:W3CDTF">2010-11-17T01:03:54Z</dcterms:created>
  <dcterms:modified xsi:type="dcterms:W3CDTF">2014-11-17T15:20:38Z</dcterms:modified>
</cp:coreProperties>
</file>