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56" r:id="rId3"/>
    <p:sldId id="297" r:id="rId4"/>
    <p:sldId id="298" r:id="rId5"/>
    <p:sldId id="335" r:id="rId6"/>
    <p:sldId id="324" r:id="rId7"/>
    <p:sldId id="325" r:id="rId8"/>
    <p:sldId id="336" r:id="rId9"/>
    <p:sldId id="326" r:id="rId10"/>
    <p:sldId id="327" r:id="rId11"/>
    <p:sldId id="328" r:id="rId12"/>
    <p:sldId id="337" r:id="rId13"/>
    <p:sldId id="338" r:id="rId14"/>
    <p:sldId id="340" r:id="rId15"/>
    <p:sldId id="329" r:id="rId16"/>
    <p:sldId id="330" r:id="rId17"/>
    <p:sldId id="346" r:id="rId18"/>
    <p:sldId id="347" r:id="rId19"/>
    <p:sldId id="348" r:id="rId20"/>
    <p:sldId id="345" r:id="rId21"/>
    <p:sldId id="331" r:id="rId22"/>
    <p:sldId id="332" r:id="rId23"/>
    <p:sldId id="333" r:id="rId24"/>
    <p:sldId id="334" r:id="rId25"/>
    <p:sldId id="342" r:id="rId26"/>
    <p:sldId id="343" r:id="rId27"/>
    <p:sldId id="349" r:id="rId28"/>
    <p:sldId id="34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32B5EE"/>
    <a:srgbClr val="953F7F"/>
    <a:srgbClr val="31B3EB"/>
    <a:srgbClr val="C5C3C2"/>
    <a:srgbClr val="E1E0E0"/>
    <a:srgbClr val="DAD9D5"/>
    <a:srgbClr val="D5D4D1"/>
    <a:srgbClr val="DBDBD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5" autoAdjust="0"/>
    <p:restoredTop sz="95055" autoAdjust="0"/>
  </p:normalViewPr>
  <p:slideViewPr>
    <p:cSldViewPr snapToGrid="0" snapToObjects="1">
      <p:cViewPr>
        <p:scale>
          <a:sx n="100" d="100"/>
          <a:sy n="100" d="100"/>
        </p:scale>
        <p:origin x="-720" y="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C5EB-C36E-6D4E-A866-B24E8B946191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6F91-B041-E24F-81EA-CC2180E2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05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C5EB-C36E-6D4E-A866-B24E8B946191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6F91-B041-E24F-81EA-CC2180E2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36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C5EB-C36E-6D4E-A866-B24E8B946191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6F91-B041-E24F-81EA-CC2180E2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8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C5EB-C36E-6D4E-A866-B24E8B946191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6F91-B041-E24F-81EA-CC2180E2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34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C5EB-C36E-6D4E-A866-B24E8B946191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6F91-B041-E24F-81EA-CC2180E2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47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C5EB-C36E-6D4E-A866-B24E8B946191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6F91-B041-E24F-81EA-CC2180E2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23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C5EB-C36E-6D4E-A866-B24E8B946191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6F91-B041-E24F-81EA-CC2180E2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4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C5EB-C36E-6D4E-A866-B24E8B946191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6F91-B041-E24F-81EA-CC2180E2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3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C5EB-C36E-6D4E-A866-B24E8B946191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6F91-B041-E24F-81EA-CC2180E2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96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C5EB-C36E-6D4E-A866-B24E8B946191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6F91-B041-E24F-81EA-CC2180E2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24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C5EB-C36E-6D4E-A866-B24E8B946191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6F91-B041-E24F-81EA-CC2180E2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3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9C5EB-C36E-6D4E-A866-B24E8B946191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06F91-B041-E24F-81EA-CC2180E2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1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.jpg"/><Relationship Id="rId7" Type="http://schemas.openxmlformats.org/officeDocument/2006/relationships/image" Target="../media/image1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.jpg"/><Relationship Id="rId7" Type="http://schemas.openxmlformats.org/officeDocument/2006/relationships/image" Target="../media/image16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Relationship Id="rId9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emf"/><Relationship Id="rId7" Type="http://schemas.openxmlformats.org/officeDocument/2006/relationships/image" Target="../media/image26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9.tif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7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1.jpg"/><Relationship Id="rId7" Type="http://schemas.openxmlformats.org/officeDocument/2006/relationships/image" Target="../media/image3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5" Type="http://schemas.openxmlformats.org/officeDocument/2006/relationships/image" Target="../media/image10.emf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1.jpg"/><Relationship Id="rId7" Type="http://schemas.openxmlformats.org/officeDocument/2006/relationships/image" Target="../media/image3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10.emf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1.jpg"/><Relationship Id="rId7" Type="http://schemas.openxmlformats.org/officeDocument/2006/relationships/image" Target="../media/image39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10.emf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1.jpg"/><Relationship Id="rId7" Type="http://schemas.openxmlformats.org/officeDocument/2006/relationships/image" Target="../media/image4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43.emf"/><Relationship Id="rId4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21097359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50616" y="5210432"/>
            <a:ext cx="5779707" cy="768865"/>
          </a:xfrm>
          <a:prstGeom prst="roundRect">
            <a:avLst>
              <a:gd name="adj" fmla="val 13611"/>
            </a:avLst>
          </a:prstGeom>
          <a:solidFill>
            <a:srgbClr val="6FB200">
              <a:alpha val="8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543370" y="34498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4380" y="5334098"/>
            <a:ext cx="6167644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SzPct val="120000"/>
            </a:pPr>
            <a:r>
              <a:rPr lang="en-US" sz="3000" dirty="0">
                <a:solidFill>
                  <a:schemeClr val="bg1"/>
                </a:solidFill>
                <a:latin typeface="Arial"/>
                <a:cs typeface="Arial"/>
              </a:rPr>
              <a:t>The Cell </a:t>
            </a:r>
            <a:r>
              <a:rPr lang="en-US" sz="3000" b="1" dirty="0" smtClean="0">
                <a:solidFill>
                  <a:schemeClr val="bg1"/>
                </a:solidFill>
                <a:latin typeface="Arial"/>
                <a:cs typeface="Arial"/>
              </a:rPr>
              <a:t>Cycle </a:t>
            </a:r>
            <a:r>
              <a:rPr lang="en-US" sz="3000" dirty="0" smtClean="0">
                <a:solidFill>
                  <a:schemeClr val="bg1"/>
                </a:solidFill>
                <a:latin typeface="Arial"/>
                <a:cs typeface="Arial"/>
              </a:rPr>
              <a:t>Cancer </a:t>
            </a:r>
            <a:r>
              <a:rPr lang="en-US" sz="3000" dirty="0">
                <a:solidFill>
                  <a:schemeClr val="bg1"/>
                </a:solidFill>
                <a:latin typeface="Arial"/>
                <a:cs typeface="Arial"/>
              </a:rPr>
              <a:t>Test</a:t>
            </a:r>
            <a:endParaRPr lang="en-GB" sz="3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</p:spTree>
    <p:extLst>
      <p:ext uri="{BB962C8B-B14F-4D97-AF65-F5344CB8AC3E}">
        <p14:creationId xmlns:p14="http://schemas.microsoft.com/office/powerpoint/2010/main" val="40466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24" name="Picture 23" descr="iStock_000021097359Large.jpg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43370" y="34498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483" y="2649837"/>
            <a:ext cx="3240000" cy="3240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409551"/>
            <a:ext cx="914400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US" sz="2800" b="1" dirty="0">
                <a:solidFill>
                  <a:srgbClr val="272726"/>
                </a:solidFill>
                <a:latin typeface="Arial"/>
                <a:cs typeface="Arial"/>
              </a:rPr>
              <a:t>Requirement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 for Prognostic and </a:t>
            </a:r>
          </a:p>
          <a:p>
            <a:pPr algn="ctr">
              <a:buSzPct val="120000"/>
            </a:pP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Predictive Markers in Breast cancer</a:t>
            </a:r>
            <a:endParaRPr lang="en-GB" sz="2800" dirty="0">
              <a:solidFill>
                <a:srgbClr val="272726"/>
              </a:solidFill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49133" y="3854447"/>
            <a:ext cx="340319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b="1" dirty="0" smtClean="0">
                <a:solidFill>
                  <a:srgbClr val="FF9300"/>
                </a:solidFill>
                <a:latin typeface="Arial"/>
                <a:cs typeface="Arial"/>
              </a:rPr>
              <a:t>1</a:t>
            </a:r>
            <a:r>
              <a:rPr lang="en-GB" b="1" dirty="0">
                <a:solidFill>
                  <a:srgbClr val="FF9300"/>
                </a:solidFill>
                <a:latin typeface="Arial"/>
                <a:cs typeface="Arial"/>
              </a:rPr>
              <a:t>/3 </a:t>
            </a:r>
            <a:r>
              <a:rPr lang="en-GB" dirty="0">
                <a:solidFill>
                  <a:srgbClr val="272726"/>
                </a:solidFill>
                <a:latin typeface="Arial"/>
                <a:cs typeface="Arial"/>
              </a:rPr>
              <a:t>of node-positive patients not receiving adjuvant therapy will be disease-free after 10 years</a:t>
            </a:r>
            <a:endParaRPr lang="en-US" dirty="0">
              <a:solidFill>
                <a:srgbClr val="27272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483" y="2649837"/>
            <a:ext cx="1620000" cy="32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4029" y="4269946"/>
            <a:ext cx="1402454" cy="16198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38184" y="4809524"/>
            <a:ext cx="86209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chemeClr val="bg1"/>
                </a:solidFill>
                <a:latin typeface="Arial"/>
                <a:cs typeface="Arial"/>
              </a:rPr>
              <a:t>1/3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6483" y="3446704"/>
            <a:ext cx="1626865" cy="162686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45350" y="3910797"/>
            <a:ext cx="86209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chemeClr val="bg1"/>
                </a:solidFill>
                <a:latin typeface="Arial"/>
                <a:cs typeface="Arial"/>
              </a:rPr>
              <a:t>1/3</a:t>
            </a:r>
            <a:endParaRPr lang="en-US" sz="38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</p:spTree>
    <p:extLst>
      <p:ext uri="{BB962C8B-B14F-4D97-AF65-F5344CB8AC3E}">
        <p14:creationId xmlns:p14="http://schemas.microsoft.com/office/powerpoint/2010/main" val="99943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28" name="Picture 27" descr="iStock_000021097359Large.jpg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43370" y="34498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409551"/>
            <a:ext cx="914400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US" sz="2800" b="1" dirty="0">
                <a:solidFill>
                  <a:srgbClr val="272726"/>
                </a:solidFill>
                <a:latin typeface="Arial"/>
                <a:cs typeface="Arial"/>
              </a:rPr>
              <a:t>Cell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 Cycle Phase </a:t>
            </a:r>
            <a:r>
              <a:rPr lang="en-US" sz="2800" dirty="0" smtClean="0">
                <a:solidFill>
                  <a:srgbClr val="272726"/>
                </a:solidFill>
                <a:latin typeface="Arial"/>
                <a:cs typeface="Arial"/>
              </a:rPr>
              <a:t>Progression </a:t>
            </a:r>
          </a:p>
          <a:p>
            <a:pPr algn="ctr">
              <a:buSzPct val="120000"/>
            </a:pPr>
            <a:r>
              <a:rPr lang="en-US" sz="2800" dirty="0" smtClean="0">
                <a:solidFill>
                  <a:srgbClr val="272726"/>
                </a:solidFill>
                <a:latin typeface="Arial"/>
                <a:cs typeface="Arial"/>
              </a:rPr>
              <a:t>in Breast Cancer</a:t>
            </a:r>
            <a:endParaRPr lang="en-GB" sz="2800" dirty="0">
              <a:solidFill>
                <a:srgbClr val="272726"/>
              </a:solidFill>
              <a:latin typeface="Arial"/>
              <a:cs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980" y="2023166"/>
            <a:ext cx="8489860" cy="389118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9133" y="3737322"/>
            <a:ext cx="49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Arial"/>
                <a:cs typeface="Arial"/>
              </a:rPr>
              <a:t>G2</a:t>
            </a:r>
            <a:endParaRPr lang="en-US" b="1" dirty="0"/>
          </a:p>
        </p:txBody>
      </p:sp>
      <p:sp>
        <p:nvSpPr>
          <p:cNvPr id="25" name="Rectangle 24"/>
          <p:cNvSpPr/>
          <p:nvPr/>
        </p:nvSpPr>
        <p:spPr>
          <a:xfrm>
            <a:off x="2465349" y="3921988"/>
            <a:ext cx="49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Arial"/>
                <a:cs typeface="Arial"/>
              </a:rPr>
              <a:t>G1</a:t>
            </a:r>
            <a:endParaRPr lang="en-US" b="1" dirty="0"/>
          </a:p>
        </p:txBody>
      </p:sp>
      <p:sp>
        <p:nvSpPr>
          <p:cNvPr id="26" name="Rectangle 25"/>
          <p:cNvSpPr/>
          <p:nvPr/>
        </p:nvSpPr>
        <p:spPr>
          <a:xfrm>
            <a:off x="1669025" y="3063881"/>
            <a:ext cx="376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lang="en-US" b="1" dirty="0"/>
          </a:p>
        </p:txBody>
      </p:sp>
      <p:sp>
        <p:nvSpPr>
          <p:cNvPr id="27" name="Rectangle 26"/>
          <p:cNvSpPr/>
          <p:nvPr/>
        </p:nvSpPr>
        <p:spPr>
          <a:xfrm>
            <a:off x="1552322" y="4759501"/>
            <a:ext cx="338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lang="en-US" b="1" dirty="0"/>
          </a:p>
        </p:txBody>
      </p:sp>
      <p:sp>
        <p:nvSpPr>
          <p:cNvPr id="32" name="Rectangle 31"/>
          <p:cNvSpPr/>
          <p:nvPr/>
        </p:nvSpPr>
        <p:spPr>
          <a:xfrm>
            <a:off x="1651519" y="2100389"/>
            <a:ext cx="446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FFFFFF"/>
                </a:solidFill>
                <a:latin typeface="Arial"/>
                <a:cs typeface="Arial"/>
              </a:rPr>
              <a:t>H3</a:t>
            </a:r>
            <a:endParaRPr lang="en-US" sz="1600" b="1" dirty="0"/>
          </a:p>
        </p:txBody>
      </p:sp>
      <p:sp>
        <p:nvSpPr>
          <p:cNvPr id="33" name="Rectangle 32"/>
          <p:cNvSpPr/>
          <p:nvPr/>
        </p:nvSpPr>
        <p:spPr>
          <a:xfrm>
            <a:off x="1572917" y="3975277"/>
            <a:ext cx="552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MCM</a:t>
            </a:r>
            <a:endParaRPr lang="en-US" sz="1200" b="1" dirty="0"/>
          </a:p>
        </p:txBody>
      </p:sp>
      <p:sp>
        <p:nvSpPr>
          <p:cNvPr id="34" name="Rectangle 33"/>
          <p:cNvSpPr/>
          <p:nvPr/>
        </p:nvSpPr>
        <p:spPr>
          <a:xfrm>
            <a:off x="2043556" y="2016301"/>
            <a:ext cx="304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lang="en-US" sz="1400" b="1" dirty="0"/>
          </a:p>
        </p:txBody>
      </p:sp>
      <p:sp>
        <p:nvSpPr>
          <p:cNvPr id="35" name="Rectangle 34"/>
          <p:cNvSpPr/>
          <p:nvPr/>
        </p:nvSpPr>
        <p:spPr>
          <a:xfrm>
            <a:off x="344980" y="5584572"/>
            <a:ext cx="81518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200" b="1" dirty="0" err="1" smtClean="0">
                <a:solidFill>
                  <a:srgbClr val="FFFFFF"/>
                </a:solidFill>
                <a:latin typeface="Arial"/>
                <a:cs typeface="Arial"/>
              </a:rPr>
              <a:t>Geminin</a:t>
            </a:r>
            <a:endParaRPr lang="en-US" sz="1200" b="1" dirty="0"/>
          </a:p>
        </p:txBody>
      </p:sp>
      <p:sp>
        <p:nvSpPr>
          <p:cNvPr id="36" name="Rectangle 35"/>
          <p:cNvSpPr/>
          <p:nvPr/>
        </p:nvSpPr>
        <p:spPr>
          <a:xfrm>
            <a:off x="3290610" y="5303113"/>
            <a:ext cx="134317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MCM2</a:t>
            </a:r>
            <a:endParaRPr lang="en-US" sz="1200" b="1" dirty="0"/>
          </a:p>
        </p:txBody>
      </p:sp>
      <p:sp>
        <p:nvSpPr>
          <p:cNvPr id="37" name="Rectangle 36"/>
          <p:cNvSpPr/>
          <p:nvPr/>
        </p:nvSpPr>
        <p:spPr>
          <a:xfrm>
            <a:off x="5267691" y="5303113"/>
            <a:ext cx="134317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Ki67</a:t>
            </a:r>
            <a:endParaRPr lang="en-US" sz="1200" b="1" dirty="0"/>
          </a:p>
        </p:txBody>
      </p:sp>
      <p:sp>
        <p:nvSpPr>
          <p:cNvPr id="38" name="Rectangle 37"/>
          <p:cNvSpPr/>
          <p:nvPr/>
        </p:nvSpPr>
        <p:spPr>
          <a:xfrm>
            <a:off x="7237907" y="5303113"/>
            <a:ext cx="134317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200" b="1" dirty="0" err="1">
                <a:solidFill>
                  <a:srgbClr val="FFFFFF"/>
                </a:solidFill>
                <a:latin typeface="Arial"/>
                <a:cs typeface="Arial"/>
              </a:rPr>
              <a:t>Geminin</a:t>
            </a:r>
            <a:endParaRPr lang="en-US" sz="1200" b="1" dirty="0"/>
          </a:p>
        </p:txBody>
      </p:sp>
      <p:sp>
        <p:nvSpPr>
          <p:cNvPr id="39" name="Rectangle 38"/>
          <p:cNvSpPr/>
          <p:nvPr/>
        </p:nvSpPr>
        <p:spPr>
          <a:xfrm>
            <a:off x="242007" y="2441695"/>
            <a:ext cx="81518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272726"/>
                </a:solidFill>
                <a:latin typeface="Arial"/>
                <a:cs typeface="Arial"/>
              </a:rPr>
              <a:t>Aurora A</a:t>
            </a:r>
            <a:endParaRPr lang="en-US" sz="1200" b="1" dirty="0">
              <a:solidFill>
                <a:srgbClr val="272726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</p:spTree>
    <p:extLst>
      <p:ext uri="{BB962C8B-B14F-4D97-AF65-F5344CB8AC3E}">
        <p14:creationId xmlns:p14="http://schemas.microsoft.com/office/powerpoint/2010/main" val="390520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55" name="Picture 54" descr="iStock_000021097359Large.jpg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632613" y="34498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997" y="1330411"/>
            <a:ext cx="5223510" cy="460629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180168" y="1369199"/>
            <a:ext cx="1535327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950" b="1" dirty="0">
                <a:solidFill>
                  <a:srgbClr val="FFFFFF"/>
                </a:solidFill>
                <a:latin typeface="Arial"/>
                <a:cs typeface="Arial"/>
              </a:rPr>
              <a:t>Tumour biopsy material</a:t>
            </a:r>
            <a:endParaRPr lang="en-US" sz="950" b="1" dirty="0"/>
          </a:p>
        </p:txBody>
      </p:sp>
      <p:sp>
        <p:nvSpPr>
          <p:cNvPr id="40" name="Rectangle 39"/>
          <p:cNvSpPr/>
          <p:nvPr/>
        </p:nvSpPr>
        <p:spPr>
          <a:xfrm>
            <a:off x="2423298" y="1863468"/>
            <a:ext cx="304821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950" b="1" dirty="0" err="1">
                <a:solidFill>
                  <a:srgbClr val="FFFFFF"/>
                </a:solidFill>
                <a:latin typeface="Arial"/>
                <a:cs typeface="Arial"/>
              </a:rPr>
              <a:t>Multiparameter</a:t>
            </a:r>
            <a:r>
              <a:rPr lang="en-GB" sz="950" b="1" dirty="0">
                <a:solidFill>
                  <a:srgbClr val="FFFFFF"/>
                </a:solidFill>
                <a:latin typeface="Arial"/>
                <a:cs typeface="Arial"/>
              </a:rPr>
              <a:t> analysis:</a:t>
            </a:r>
          </a:p>
          <a:p>
            <a:pPr algn="ctr"/>
            <a:r>
              <a:rPr lang="en-GB" sz="950" b="1" dirty="0" smtClean="0">
                <a:solidFill>
                  <a:srgbClr val="FFFFFF"/>
                </a:solidFill>
                <a:latin typeface="Arial"/>
                <a:cs typeface="Arial"/>
              </a:rPr>
              <a:t>Mcm2, </a:t>
            </a:r>
            <a:r>
              <a:rPr lang="en-GB" sz="950" b="1" dirty="0">
                <a:solidFill>
                  <a:srgbClr val="FFFFFF"/>
                </a:solidFill>
                <a:latin typeface="Arial"/>
                <a:cs typeface="Arial"/>
              </a:rPr>
              <a:t>geminin </a:t>
            </a:r>
            <a:r>
              <a:rPr lang="en-GB" sz="950" b="1" dirty="0" smtClean="0">
                <a:solidFill>
                  <a:srgbClr val="FFFFFF"/>
                </a:solidFill>
                <a:latin typeface="Arial"/>
                <a:cs typeface="Arial"/>
              </a:rPr>
              <a:t>and H3S10ph</a:t>
            </a:r>
            <a:endParaRPr lang="en-US" sz="950" b="1" dirty="0"/>
          </a:p>
        </p:txBody>
      </p:sp>
      <p:sp>
        <p:nvSpPr>
          <p:cNvPr id="41" name="Rectangle 40"/>
          <p:cNvSpPr/>
          <p:nvPr/>
        </p:nvSpPr>
        <p:spPr>
          <a:xfrm>
            <a:off x="3288270" y="2632334"/>
            <a:ext cx="1311189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>
                <a:solidFill>
                  <a:srgbClr val="FFFFFF"/>
                </a:solidFill>
                <a:latin typeface="Arial"/>
                <a:cs typeface="Arial"/>
              </a:rPr>
              <a:t>Mcm2 high (&gt;30%)?</a:t>
            </a:r>
            <a:endParaRPr lang="en-US" sz="950" b="1" dirty="0"/>
          </a:p>
        </p:txBody>
      </p:sp>
      <p:sp>
        <p:nvSpPr>
          <p:cNvPr id="42" name="Rectangle 41"/>
          <p:cNvSpPr/>
          <p:nvPr/>
        </p:nvSpPr>
        <p:spPr>
          <a:xfrm>
            <a:off x="1043460" y="2652928"/>
            <a:ext cx="631568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 smtClean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endParaRPr lang="en-US" sz="950" b="1" dirty="0"/>
          </a:p>
        </p:txBody>
      </p:sp>
      <p:sp>
        <p:nvSpPr>
          <p:cNvPr id="43" name="Rectangle 42"/>
          <p:cNvSpPr/>
          <p:nvPr/>
        </p:nvSpPr>
        <p:spPr>
          <a:xfrm>
            <a:off x="1043460" y="4046496"/>
            <a:ext cx="631568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 smtClean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endParaRPr lang="en-US" sz="950" b="1" dirty="0"/>
          </a:p>
        </p:txBody>
      </p:sp>
      <p:sp>
        <p:nvSpPr>
          <p:cNvPr id="47" name="Rectangle 46"/>
          <p:cNvSpPr/>
          <p:nvPr/>
        </p:nvSpPr>
        <p:spPr>
          <a:xfrm>
            <a:off x="700358" y="3262482"/>
            <a:ext cx="1311189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 err="1">
                <a:solidFill>
                  <a:srgbClr val="FFFFFF"/>
                </a:solidFill>
                <a:latin typeface="Arial"/>
                <a:cs typeface="Arial"/>
              </a:rPr>
              <a:t>Geminin</a:t>
            </a:r>
            <a:r>
              <a:rPr lang="en-US" sz="950" b="1" dirty="0">
                <a:solidFill>
                  <a:srgbClr val="FFFFFF"/>
                </a:solidFill>
                <a:latin typeface="Arial"/>
                <a:cs typeface="Arial"/>
              </a:rPr>
              <a:t> or </a:t>
            </a:r>
          </a:p>
          <a:p>
            <a:pPr algn="ctr"/>
            <a:r>
              <a:rPr lang="en-US" sz="950" b="1" dirty="0">
                <a:solidFill>
                  <a:srgbClr val="FFFFFF"/>
                </a:solidFill>
                <a:latin typeface="Arial"/>
                <a:cs typeface="Arial"/>
              </a:rPr>
              <a:t>H3S10ph high?</a:t>
            </a:r>
            <a:endParaRPr lang="en-US" sz="950" b="1" dirty="0"/>
          </a:p>
        </p:txBody>
      </p:sp>
      <p:sp>
        <p:nvSpPr>
          <p:cNvPr id="49" name="Rectangle 48"/>
          <p:cNvSpPr/>
          <p:nvPr/>
        </p:nvSpPr>
        <p:spPr>
          <a:xfrm>
            <a:off x="569784" y="5728388"/>
            <a:ext cx="1572054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>
                <a:solidFill>
                  <a:srgbClr val="FFFFFF"/>
                </a:solidFill>
                <a:latin typeface="Arial"/>
                <a:cs typeface="Arial"/>
              </a:rPr>
              <a:t>Good Prognosis</a:t>
            </a:r>
            <a:endParaRPr lang="en-US" sz="950" b="1" dirty="0"/>
          </a:p>
        </p:txBody>
      </p:sp>
      <p:sp>
        <p:nvSpPr>
          <p:cNvPr id="52" name="Rectangle 51"/>
          <p:cNvSpPr/>
          <p:nvPr/>
        </p:nvSpPr>
        <p:spPr>
          <a:xfrm>
            <a:off x="569784" y="4492712"/>
            <a:ext cx="157205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953F7F"/>
                </a:solidFill>
                <a:latin typeface="Arial"/>
                <a:cs typeface="Arial"/>
              </a:rPr>
              <a:t>Phenotype I</a:t>
            </a:r>
            <a:endParaRPr lang="en-US" sz="1400" b="1" dirty="0">
              <a:solidFill>
                <a:srgbClr val="953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1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55" name="Picture 54" descr="iStock_000021097359Large.jpg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298" y="1330411"/>
            <a:ext cx="3051810" cy="1668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247997" y="2313391"/>
            <a:ext cx="2971800" cy="3623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632613" y="34498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0845" y="2313391"/>
            <a:ext cx="3006090" cy="362331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180168" y="1369199"/>
            <a:ext cx="1535327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950" b="1" dirty="0">
                <a:solidFill>
                  <a:srgbClr val="FFFFFF"/>
                </a:solidFill>
                <a:latin typeface="Arial"/>
                <a:cs typeface="Arial"/>
              </a:rPr>
              <a:t>Tumour biopsy material</a:t>
            </a:r>
            <a:endParaRPr lang="en-US" sz="950" b="1" dirty="0"/>
          </a:p>
        </p:txBody>
      </p:sp>
      <p:sp>
        <p:nvSpPr>
          <p:cNvPr id="40" name="Rectangle 39"/>
          <p:cNvSpPr/>
          <p:nvPr/>
        </p:nvSpPr>
        <p:spPr>
          <a:xfrm>
            <a:off x="2423298" y="1863468"/>
            <a:ext cx="304821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950" b="1" dirty="0" err="1">
                <a:solidFill>
                  <a:srgbClr val="FFFFFF"/>
                </a:solidFill>
                <a:latin typeface="Arial"/>
                <a:cs typeface="Arial"/>
              </a:rPr>
              <a:t>Multiparameter</a:t>
            </a:r>
            <a:r>
              <a:rPr lang="en-GB" sz="950" b="1" dirty="0">
                <a:solidFill>
                  <a:srgbClr val="FFFFFF"/>
                </a:solidFill>
                <a:latin typeface="Arial"/>
                <a:cs typeface="Arial"/>
              </a:rPr>
              <a:t> analysis:</a:t>
            </a:r>
          </a:p>
          <a:p>
            <a:pPr algn="ctr"/>
            <a:r>
              <a:rPr lang="en-GB" sz="950" b="1" dirty="0" smtClean="0">
                <a:solidFill>
                  <a:srgbClr val="FFFFFF"/>
                </a:solidFill>
                <a:latin typeface="Arial"/>
                <a:cs typeface="Arial"/>
              </a:rPr>
              <a:t>Mcm2,  </a:t>
            </a:r>
            <a:r>
              <a:rPr lang="en-GB" sz="950" b="1" dirty="0">
                <a:solidFill>
                  <a:srgbClr val="FFFFFF"/>
                </a:solidFill>
                <a:latin typeface="Arial"/>
                <a:cs typeface="Arial"/>
              </a:rPr>
              <a:t>geminin </a:t>
            </a:r>
            <a:r>
              <a:rPr lang="en-GB" sz="950" b="1" dirty="0" smtClean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GB" sz="950" b="1" dirty="0">
                <a:solidFill>
                  <a:srgbClr val="FFFFFF"/>
                </a:solidFill>
                <a:latin typeface="Arial"/>
                <a:cs typeface="Arial"/>
              </a:rPr>
              <a:t>H3S10ph</a:t>
            </a:r>
            <a:endParaRPr lang="en-US" sz="950" b="1" dirty="0"/>
          </a:p>
        </p:txBody>
      </p:sp>
      <p:sp>
        <p:nvSpPr>
          <p:cNvPr id="41" name="Rectangle 40"/>
          <p:cNvSpPr/>
          <p:nvPr/>
        </p:nvSpPr>
        <p:spPr>
          <a:xfrm>
            <a:off x="3288270" y="2632334"/>
            <a:ext cx="1311189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>
                <a:solidFill>
                  <a:srgbClr val="FFFFFF"/>
                </a:solidFill>
                <a:latin typeface="Arial"/>
                <a:cs typeface="Arial"/>
              </a:rPr>
              <a:t>Mcm2 high (&gt;30%)?</a:t>
            </a:r>
            <a:endParaRPr lang="en-US" sz="950" b="1" dirty="0"/>
          </a:p>
        </p:txBody>
      </p:sp>
      <p:sp>
        <p:nvSpPr>
          <p:cNvPr id="42" name="Rectangle 41"/>
          <p:cNvSpPr/>
          <p:nvPr/>
        </p:nvSpPr>
        <p:spPr>
          <a:xfrm>
            <a:off x="1043460" y="2652928"/>
            <a:ext cx="631568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 smtClean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endParaRPr lang="en-US" sz="950" b="1" dirty="0"/>
          </a:p>
        </p:txBody>
      </p:sp>
      <p:sp>
        <p:nvSpPr>
          <p:cNvPr id="43" name="Rectangle 42"/>
          <p:cNvSpPr/>
          <p:nvPr/>
        </p:nvSpPr>
        <p:spPr>
          <a:xfrm>
            <a:off x="1043460" y="4046496"/>
            <a:ext cx="631568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 smtClean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endParaRPr lang="en-US" sz="950" b="1" dirty="0"/>
          </a:p>
        </p:txBody>
      </p:sp>
      <p:sp>
        <p:nvSpPr>
          <p:cNvPr id="44" name="Rectangle 43"/>
          <p:cNvSpPr/>
          <p:nvPr/>
        </p:nvSpPr>
        <p:spPr>
          <a:xfrm>
            <a:off x="4970163" y="4046496"/>
            <a:ext cx="631568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 smtClean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endParaRPr lang="en-US" sz="950" b="1" dirty="0"/>
          </a:p>
        </p:txBody>
      </p:sp>
      <p:sp>
        <p:nvSpPr>
          <p:cNvPr id="46" name="Rectangle 45"/>
          <p:cNvSpPr/>
          <p:nvPr/>
        </p:nvSpPr>
        <p:spPr>
          <a:xfrm>
            <a:off x="6219568" y="2652928"/>
            <a:ext cx="631568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 smtClean="0">
                <a:solidFill>
                  <a:srgbClr val="FFFFFF"/>
                </a:solidFill>
                <a:latin typeface="Arial"/>
                <a:cs typeface="Arial"/>
              </a:rPr>
              <a:t>Yes</a:t>
            </a:r>
            <a:endParaRPr lang="en-US" sz="950" b="1" dirty="0"/>
          </a:p>
        </p:txBody>
      </p:sp>
      <p:sp>
        <p:nvSpPr>
          <p:cNvPr id="47" name="Rectangle 46"/>
          <p:cNvSpPr/>
          <p:nvPr/>
        </p:nvSpPr>
        <p:spPr>
          <a:xfrm>
            <a:off x="700358" y="3262482"/>
            <a:ext cx="1311189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 err="1">
                <a:solidFill>
                  <a:srgbClr val="FFFFFF"/>
                </a:solidFill>
                <a:latin typeface="Arial"/>
                <a:cs typeface="Arial"/>
              </a:rPr>
              <a:t>Geminin</a:t>
            </a:r>
            <a:r>
              <a:rPr lang="en-US" sz="950" b="1" dirty="0">
                <a:solidFill>
                  <a:srgbClr val="FFFFFF"/>
                </a:solidFill>
                <a:latin typeface="Arial"/>
                <a:cs typeface="Arial"/>
              </a:rPr>
              <a:t> or </a:t>
            </a:r>
          </a:p>
          <a:p>
            <a:pPr algn="ctr"/>
            <a:r>
              <a:rPr lang="en-US" sz="950" b="1" dirty="0">
                <a:solidFill>
                  <a:srgbClr val="FFFFFF"/>
                </a:solidFill>
                <a:latin typeface="Arial"/>
                <a:cs typeface="Arial"/>
              </a:rPr>
              <a:t>H3S10ph high?</a:t>
            </a:r>
            <a:endParaRPr lang="en-US" sz="950" b="1" dirty="0"/>
          </a:p>
        </p:txBody>
      </p:sp>
      <p:sp>
        <p:nvSpPr>
          <p:cNvPr id="48" name="Rectangle 47"/>
          <p:cNvSpPr/>
          <p:nvPr/>
        </p:nvSpPr>
        <p:spPr>
          <a:xfrm>
            <a:off x="5875746" y="3262482"/>
            <a:ext cx="1311189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 err="1">
                <a:solidFill>
                  <a:srgbClr val="FFFFFF"/>
                </a:solidFill>
                <a:latin typeface="Arial"/>
                <a:cs typeface="Arial"/>
              </a:rPr>
              <a:t>Geminin</a:t>
            </a:r>
            <a:r>
              <a:rPr lang="en-US" sz="950" b="1" dirty="0">
                <a:solidFill>
                  <a:srgbClr val="FFFFFF"/>
                </a:solidFill>
                <a:latin typeface="Arial"/>
                <a:cs typeface="Arial"/>
              </a:rPr>
              <a:t> or </a:t>
            </a:r>
          </a:p>
          <a:p>
            <a:pPr algn="ctr"/>
            <a:r>
              <a:rPr lang="en-US" sz="950" b="1" dirty="0">
                <a:solidFill>
                  <a:srgbClr val="FFFFFF"/>
                </a:solidFill>
                <a:latin typeface="Arial"/>
                <a:cs typeface="Arial"/>
              </a:rPr>
              <a:t>H3S10ph high?</a:t>
            </a:r>
            <a:endParaRPr lang="en-US" sz="950" b="1" dirty="0"/>
          </a:p>
        </p:txBody>
      </p:sp>
      <p:sp>
        <p:nvSpPr>
          <p:cNvPr id="49" name="Rectangle 48"/>
          <p:cNvSpPr/>
          <p:nvPr/>
        </p:nvSpPr>
        <p:spPr>
          <a:xfrm>
            <a:off x="569784" y="5728388"/>
            <a:ext cx="1572054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>
                <a:solidFill>
                  <a:srgbClr val="FFFFFF"/>
                </a:solidFill>
                <a:latin typeface="Arial"/>
                <a:cs typeface="Arial"/>
              </a:rPr>
              <a:t>Good Prognosis</a:t>
            </a:r>
            <a:endParaRPr lang="en-US" sz="950" b="1" dirty="0"/>
          </a:p>
        </p:txBody>
      </p:sp>
      <p:sp>
        <p:nvSpPr>
          <p:cNvPr id="50" name="Rectangle 49"/>
          <p:cNvSpPr/>
          <p:nvPr/>
        </p:nvSpPr>
        <p:spPr>
          <a:xfrm>
            <a:off x="4503351" y="5728388"/>
            <a:ext cx="1572054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>
                <a:solidFill>
                  <a:srgbClr val="FFFFFF"/>
                </a:solidFill>
                <a:latin typeface="Arial"/>
                <a:cs typeface="Arial"/>
              </a:rPr>
              <a:t>Good Prognosis</a:t>
            </a:r>
            <a:endParaRPr lang="en-US" sz="950" b="1" dirty="0"/>
          </a:p>
        </p:txBody>
      </p:sp>
      <p:sp>
        <p:nvSpPr>
          <p:cNvPr id="52" name="Rectangle 51"/>
          <p:cNvSpPr/>
          <p:nvPr/>
        </p:nvSpPr>
        <p:spPr>
          <a:xfrm>
            <a:off x="569784" y="4492712"/>
            <a:ext cx="157205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953F7F">
                    <a:alpha val="50000"/>
                  </a:srgbClr>
                </a:solidFill>
                <a:latin typeface="Arial"/>
                <a:cs typeface="Arial"/>
              </a:rPr>
              <a:t>Phenotype I</a:t>
            </a:r>
            <a:endParaRPr lang="en-US" sz="1400" b="1" dirty="0">
              <a:solidFill>
                <a:srgbClr val="953F7F">
                  <a:alpha val="50000"/>
                </a:srgb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503351" y="4492712"/>
            <a:ext cx="157205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32B5EE"/>
                </a:solidFill>
                <a:latin typeface="Arial"/>
                <a:cs typeface="Arial"/>
              </a:rPr>
              <a:t>Phenotype II</a:t>
            </a:r>
            <a:endParaRPr lang="en-US" sz="1400" b="1" dirty="0">
              <a:solidFill>
                <a:srgbClr val="32B5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3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55" name="Picture 54" descr="iStock_000021097359Large.jpg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067" y="3730711"/>
            <a:ext cx="2217420" cy="220599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335" y="2313391"/>
            <a:ext cx="2514600" cy="14173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4180844" y="3726936"/>
            <a:ext cx="2217420" cy="22059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3298" y="1330411"/>
            <a:ext cx="3051810" cy="1668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47997" y="2313391"/>
            <a:ext cx="2971800" cy="3623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632613" y="34498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80168" y="1369199"/>
            <a:ext cx="1535327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950" b="1" dirty="0">
                <a:solidFill>
                  <a:srgbClr val="FFFFFF"/>
                </a:solidFill>
                <a:latin typeface="Arial"/>
                <a:cs typeface="Arial"/>
              </a:rPr>
              <a:t>Tumour biopsy material</a:t>
            </a:r>
            <a:endParaRPr lang="en-US" sz="950" b="1" dirty="0"/>
          </a:p>
        </p:txBody>
      </p:sp>
      <p:sp>
        <p:nvSpPr>
          <p:cNvPr id="40" name="Rectangle 39"/>
          <p:cNvSpPr/>
          <p:nvPr/>
        </p:nvSpPr>
        <p:spPr>
          <a:xfrm>
            <a:off x="2423298" y="1863468"/>
            <a:ext cx="304821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950" b="1" dirty="0" err="1">
                <a:solidFill>
                  <a:srgbClr val="FFFFFF"/>
                </a:solidFill>
                <a:latin typeface="Arial"/>
                <a:cs typeface="Arial"/>
              </a:rPr>
              <a:t>Multiparameter</a:t>
            </a:r>
            <a:r>
              <a:rPr lang="en-GB" sz="950" b="1" dirty="0">
                <a:solidFill>
                  <a:srgbClr val="FFFFFF"/>
                </a:solidFill>
                <a:latin typeface="Arial"/>
                <a:cs typeface="Arial"/>
              </a:rPr>
              <a:t> analysis:</a:t>
            </a:r>
          </a:p>
          <a:p>
            <a:pPr algn="ctr"/>
            <a:r>
              <a:rPr lang="en-GB" sz="950" b="1" dirty="0" smtClean="0">
                <a:solidFill>
                  <a:srgbClr val="FFFFFF"/>
                </a:solidFill>
                <a:latin typeface="Arial"/>
                <a:cs typeface="Arial"/>
              </a:rPr>
              <a:t>Mcm2, geminin and </a:t>
            </a:r>
            <a:r>
              <a:rPr lang="en-GB" sz="950" b="1" dirty="0">
                <a:solidFill>
                  <a:srgbClr val="FFFFFF"/>
                </a:solidFill>
                <a:latin typeface="Arial"/>
                <a:cs typeface="Arial"/>
              </a:rPr>
              <a:t>H3S10ph</a:t>
            </a:r>
            <a:endParaRPr lang="en-US" sz="950" b="1" dirty="0"/>
          </a:p>
        </p:txBody>
      </p:sp>
      <p:sp>
        <p:nvSpPr>
          <p:cNvPr id="41" name="Rectangle 40"/>
          <p:cNvSpPr/>
          <p:nvPr/>
        </p:nvSpPr>
        <p:spPr>
          <a:xfrm>
            <a:off x="3288270" y="2632334"/>
            <a:ext cx="1311189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>
                <a:solidFill>
                  <a:srgbClr val="FFFFFF"/>
                </a:solidFill>
                <a:latin typeface="Arial"/>
                <a:cs typeface="Arial"/>
              </a:rPr>
              <a:t>Mcm2 high (&gt;30%)?</a:t>
            </a:r>
            <a:endParaRPr lang="en-US" sz="950" b="1" dirty="0"/>
          </a:p>
        </p:txBody>
      </p:sp>
      <p:sp>
        <p:nvSpPr>
          <p:cNvPr id="42" name="Rectangle 41"/>
          <p:cNvSpPr/>
          <p:nvPr/>
        </p:nvSpPr>
        <p:spPr>
          <a:xfrm>
            <a:off x="1043460" y="2652928"/>
            <a:ext cx="631568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 smtClean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endParaRPr lang="en-US" sz="950" b="1" dirty="0"/>
          </a:p>
        </p:txBody>
      </p:sp>
      <p:sp>
        <p:nvSpPr>
          <p:cNvPr id="43" name="Rectangle 42"/>
          <p:cNvSpPr/>
          <p:nvPr/>
        </p:nvSpPr>
        <p:spPr>
          <a:xfrm>
            <a:off x="1043460" y="4046496"/>
            <a:ext cx="631568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 smtClean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endParaRPr lang="en-US" sz="950" b="1" dirty="0"/>
          </a:p>
        </p:txBody>
      </p:sp>
      <p:sp>
        <p:nvSpPr>
          <p:cNvPr id="44" name="Rectangle 43"/>
          <p:cNvSpPr/>
          <p:nvPr/>
        </p:nvSpPr>
        <p:spPr>
          <a:xfrm>
            <a:off x="4970163" y="4046496"/>
            <a:ext cx="631568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 smtClean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endParaRPr lang="en-US" sz="950" b="1" dirty="0"/>
          </a:p>
        </p:txBody>
      </p:sp>
      <p:sp>
        <p:nvSpPr>
          <p:cNvPr id="46" name="Rectangle 45"/>
          <p:cNvSpPr/>
          <p:nvPr/>
        </p:nvSpPr>
        <p:spPr>
          <a:xfrm>
            <a:off x="6219568" y="2652928"/>
            <a:ext cx="631568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 smtClean="0">
                <a:solidFill>
                  <a:srgbClr val="FFFFFF"/>
                </a:solidFill>
                <a:latin typeface="Arial"/>
                <a:cs typeface="Arial"/>
              </a:rPr>
              <a:t>Yes</a:t>
            </a:r>
            <a:endParaRPr lang="en-US" sz="950" b="1" dirty="0"/>
          </a:p>
        </p:txBody>
      </p:sp>
      <p:sp>
        <p:nvSpPr>
          <p:cNvPr id="47" name="Rectangle 46"/>
          <p:cNvSpPr/>
          <p:nvPr/>
        </p:nvSpPr>
        <p:spPr>
          <a:xfrm>
            <a:off x="700358" y="3262482"/>
            <a:ext cx="1311189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 err="1">
                <a:solidFill>
                  <a:srgbClr val="FFFFFF"/>
                </a:solidFill>
                <a:latin typeface="Arial"/>
                <a:cs typeface="Arial"/>
              </a:rPr>
              <a:t>Geminin</a:t>
            </a:r>
            <a:r>
              <a:rPr lang="en-US" sz="950" b="1" dirty="0">
                <a:solidFill>
                  <a:srgbClr val="FFFFFF"/>
                </a:solidFill>
                <a:latin typeface="Arial"/>
                <a:cs typeface="Arial"/>
              </a:rPr>
              <a:t> or </a:t>
            </a:r>
          </a:p>
          <a:p>
            <a:pPr algn="ctr"/>
            <a:r>
              <a:rPr lang="en-US" sz="950" b="1" dirty="0">
                <a:solidFill>
                  <a:srgbClr val="FFFFFF"/>
                </a:solidFill>
                <a:latin typeface="Arial"/>
                <a:cs typeface="Arial"/>
              </a:rPr>
              <a:t>H3S10ph high?</a:t>
            </a:r>
            <a:endParaRPr lang="en-US" sz="950" b="1" dirty="0"/>
          </a:p>
        </p:txBody>
      </p:sp>
      <p:sp>
        <p:nvSpPr>
          <p:cNvPr id="48" name="Rectangle 47"/>
          <p:cNvSpPr/>
          <p:nvPr/>
        </p:nvSpPr>
        <p:spPr>
          <a:xfrm>
            <a:off x="5875746" y="3262482"/>
            <a:ext cx="1311189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 err="1">
                <a:solidFill>
                  <a:srgbClr val="FFFFFF"/>
                </a:solidFill>
                <a:latin typeface="Arial"/>
                <a:cs typeface="Arial"/>
              </a:rPr>
              <a:t>Geminin</a:t>
            </a:r>
            <a:r>
              <a:rPr lang="en-US" sz="950" b="1" dirty="0">
                <a:solidFill>
                  <a:srgbClr val="FFFFFF"/>
                </a:solidFill>
                <a:latin typeface="Arial"/>
                <a:cs typeface="Arial"/>
              </a:rPr>
              <a:t> or </a:t>
            </a:r>
          </a:p>
          <a:p>
            <a:pPr algn="ctr"/>
            <a:r>
              <a:rPr lang="en-US" sz="950" b="1" dirty="0">
                <a:solidFill>
                  <a:srgbClr val="FFFFFF"/>
                </a:solidFill>
                <a:latin typeface="Arial"/>
                <a:cs typeface="Arial"/>
              </a:rPr>
              <a:t>H3S10ph high?</a:t>
            </a:r>
            <a:endParaRPr lang="en-US" sz="950" b="1" dirty="0"/>
          </a:p>
        </p:txBody>
      </p:sp>
      <p:sp>
        <p:nvSpPr>
          <p:cNvPr id="49" name="Rectangle 48"/>
          <p:cNvSpPr/>
          <p:nvPr/>
        </p:nvSpPr>
        <p:spPr>
          <a:xfrm>
            <a:off x="569784" y="5728388"/>
            <a:ext cx="1572054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>
                <a:solidFill>
                  <a:srgbClr val="FFFFFF"/>
                </a:solidFill>
                <a:latin typeface="Arial"/>
                <a:cs typeface="Arial"/>
              </a:rPr>
              <a:t>Good Prognosis</a:t>
            </a:r>
            <a:endParaRPr lang="en-US" sz="950" b="1" dirty="0"/>
          </a:p>
        </p:txBody>
      </p:sp>
      <p:sp>
        <p:nvSpPr>
          <p:cNvPr id="50" name="Rectangle 49"/>
          <p:cNvSpPr/>
          <p:nvPr/>
        </p:nvSpPr>
        <p:spPr>
          <a:xfrm>
            <a:off x="4503351" y="5728388"/>
            <a:ext cx="1572054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>
                <a:solidFill>
                  <a:srgbClr val="FFFFFF"/>
                </a:solidFill>
                <a:latin typeface="Arial"/>
                <a:cs typeface="Arial"/>
              </a:rPr>
              <a:t>Good Prognosis</a:t>
            </a:r>
            <a:endParaRPr lang="en-US" sz="950" b="1" dirty="0"/>
          </a:p>
        </p:txBody>
      </p:sp>
      <p:sp>
        <p:nvSpPr>
          <p:cNvPr id="52" name="Rectangle 51"/>
          <p:cNvSpPr/>
          <p:nvPr/>
        </p:nvSpPr>
        <p:spPr>
          <a:xfrm>
            <a:off x="569784" y="4492712"/>
            <a:ext cx="157205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953F7F">
                    <a:alpha val="50000"/>
                  </a:srgbClr>
                </a:solidFill>
                <a:latin typeface="Arial"/>
                <a:cs typeface="Arial"/>
              </a:rPr>
              <a:t>Phenotype I</a:t>
            </a:r>
            <a:endParaRPr lang="en-US" sz="1400" b="1" dirty="0">
              <a:solidFill>
                <a:srgbClr val="953F7F">
                  <a:alpha val="50000"/>
                </a:srgb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503351" y="4492712"/>
            <a:ext cx="157205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32B5EE">
                    <a:alpha val="50000"/>
                  </a:srgbClr>
                </a:solidFill>
                <a:latin typeface="Arial"/>
                <a:cs typeface="Arial"/>
              </a:rPr>
              <a:t>Phenotype II</a:t>
            </a:r>
            <a:endParaRPr lang="en-US" sz="1400" b="1" dirty="0">
              <a:solidFill>
                <a:srgbClr val="32B5EE">
                  <a:alpha val="50000"/>
                </a:srgb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475839" y="4046496"/>
            <a:ext cx="631568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 smtClean="0">
                <a:solidFill>
                  <a:srgbClr val="FFFFFF"/>
                </a:solidFill>
                <a:latin typeface="Arial"/>
                <a:cs typeface="Arial"/>
              </a:rPr>
              <a:t>Yes</a:t>
            </a:r>
            <a:endParaRPr lang="en-US" sz="950" b="1" dirty="0"/>
          </a:p>
        </p:txBody>
      </p:sp>
      <p:sp>
        <p:nvSpPr>
          <p:cNvPr id="36" name="Rectangle 35"/>
          <p:cNvSpPr/>
          <p:nvPr/>
        </p:nvSpPr>
        <p:spPr>
          <a:xfrm>
            <a:off x="7009026" y="5728388"/>
            <a:ext cx="1572054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50" b="1" dirty="0" smtClean="0">
                <a:solidFill>
                  <a:srgbClr val="FFFFFF"/>
                </a:solidFill>
                <a:latin typeface="Arial"/>
                <a:cs typeface="Arial"/>
              </a:rPr>
              <a:t>Poor Prognosis</a:t>
            </a:r>
            <a:endParaRPr lang="en-US" sz="950" b="1" dirty="0"/>
          </a:p>
        </p:txBody>
      </p:sp>
      <p:sp>
        <p:nvSpPr>
          <p:cNvPr id="37" name="Rectangle 36"/>
          <p:cNvSpPr/>
          <p:nvPr/>
        </p:nvSpPr>
        <p:spPr>
          <a:xfrm>
            <a:off x="7009026" y="4492712"/>
            <a:ext cx="157205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9300"/>
                </a:solidFill>
                <a:latin typeface="Arial"/>
                <a:cs typeface="Arial"/>
              </a:rPr>
              <a:t>Phenotype III</a:t>
            </a:r>
            <a:endParaRPr lang="en-US" sz="1400" b="1" dirty="0">
              <a:solidFill>
                <a:srgbClr val="FF9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53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17" name="Picture 16" descr="iStock_000021097359Large.jpg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409551"/>
            <a:ext cx="914400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US" sz="2800" b="1" dirty="0">
                <a:solidFill>
                  <a:srgbClr val="272726"/>
                </a:solidFill>
                <a:latin typeface="Arial"/>
                <a:cs typeface="Arial"/>
              </a:rPr>
              <a:t>Cell 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Cycle State Predicts the Outcome </a:t>
            </a:r>
          </a:p>
          <a:p>
            <a:pPr algn="ctr">
              <a:buSzPct val="120000"/>
            </a:pP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of Breast Cancer after Surgery</a:t>
            </a:r>
            <a:endParaRPr lang="en-GB" sz="2800" dirty="0">
              <a:solidFill>
                <a:srgbClr val="272726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7783" y="2576836"/>
            <a:ext cx="3909697" cy="335440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6015875"/>
            <a:ext cx="91440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US" sz="1000" b="1" dirty="0">
                <a:solidFill>
                  <a:srgbClr val="272726"/>
                </a:solidFill>
                <a:latin typeface="Arial"/>
                <a:cs typeface="Arial"/>
              </a:rPr>
              <a:t>Days from diagnosis to death, recurrence or last follow up</a:t>
            </a:r>
            <a:endParaRPr lang="en-GB" sz="1000" dirty="0">
              <a:solidFill>
                <a:srgbClr val="272726"/>
              </a:solidFill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 rot="16200000">
            <a:off x="839375" y="4138082"/>
            <a:ext cx="2951891" cy="1538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US" sz="1000" b="1" dirty="0">
                <a:solidFill>
                  <a:srgbClr val="272726"/>
                </a:solidFill>
                <a:latin typeface="Arial"/>
                <a:cs typeface="Arial"/>
              </a:rPr>
              <a:t>Proportion remaining free from recurrence</a:t>
            </a:r>
            <a:endParaRPr lang="en-GB" sz="1000" dirty="0">
              <a:solidFill>
                <a:srgbClr val="272726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</p:spTree>
    <p:extLst>
      <p:ext uri="{BB962C8B-B14F-4D97-AF65-F5344CB8AC3E}">
        <p14:creationId xmlns:p14="http://schemas.microsoft.com/office/powerpoint/2010/main" val="297625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20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472"/>
            <a:ext cx="9144000" cy="54010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44105" y="1389859"/>
            <a:ext cx="8604427" cy="5354174"/>
            <a:chOff x="344105" y="1389859"/>
            <a:chExt cx="8604427" cy="5354174"/>
          </a:xfrm>
        </p:grpSpPr>
        <p:sp>
          <p:nvSpPr>
            <p:cNvPr id="25" name="Rectangle 24"/>
            <p:cNvSpPr/>
            <p:nvPr/>
          </p:nvSpPr>
          <p:spPr>
            <a:xfrm>
              <a:off x="344105" y="6569579"/>
              <a:ext cx="1701767" cy="1436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GB" sz="1400" baseline="30000" dirty="0" err="1">
                  <a:latin typeface="Arial"/>
                  <a:cs typeface="Arial"/>
                </a:rPr>
                <a:t>www.fglabs.com</a:t>
              </a:r>
              <a:endParaRPr lang="en-GB" sz="1400" baseline="30000" dirty="0">
                <a:latin typeface="Arial"/>
                <a:cs typeface="Aria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133072" y="6600404"/>
              <a:ext cx="1701767" cy="1436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GB" sz="1400" b="1" baseline="30000" dirty="0" smtClean="0">
                  <a:solidFill>
                    <a:srgbClr val="FF9300"/>
                  </a:solidFill>
                  <a:latin typeface="Arial"/>
                  <a:cs typeface="Arial"/>
                </a:rPr>
                <a:t>CONFIDENTIAL</a:t>
              </a:r>
              <a:endParaRPr lang="en-GB" sz="1400" b="1" baseline="30000" dirty="0">
                <a:solidFill>
                  <a:srgbClr val="FF9300"/>
                </a:solidFill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49074" y="1941522"/>
              <a:ext cx="2914865" cy="344154"/>
            </a:xfrm>
            <a:prstGeom prst="rect">
              <a:avLst/>
            </a:prstGeom>
            <a:solidFill>
              <a:srgbClr val="7FBA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FFFF"/>
                  </a:solidFill>
                  <a:latin typeface="Arial"/>
                  <a:cs typeface="Arial"/>
                </a:rPr>
                <a:t>Clone generation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542134" y="3079241"/>
              <a:ext cx="4581186" cy="1308230"/>
              <a:chOff x="2542134" y="3079241"/>
              <a:chExt cx="4581186" cy="1308230"/>
            </a:xfrm>
          </p:grpSpPr>
          <p:sp>
            <p:nvSpPr>
              <p:cNvPr id="194" name="TextBox 193"/>
              <p:cNvSpPr txBox="1"/>
              <p:nvPr/>
            </p:nvSpPr>
            <p:spPr>
              <a:xfrm>
                <a:off x="2542134" y="3545738"/>
                <a:ext cx="4328744" cy="369332"/>
              </a:xfrm>
              <a:prstGeom prst="rect">
                <a:avLst/>
              </a:prstGeom>
              <a:solidFill>
                <a:srgbClr val="7FBA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Clonal stability and Isotype homogeneity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5" name="Right Arrow 194"/>
              <p:cNvSpPr/>
              <p:nvPr/>
            </p:nvSpPr>
            <p:spPr>
              <a:xfrm rot="5400000">
                <a:off x="4491520" y="2776761"/>
                <a:ext cx="429973" cy="1080000"/>
              </a:xfrm>
              <a:prstGeom prst="rightArrow">
                <a:avLst>
                  <a:gd name="adj1" fmla="val 50000"/>
                  <a:gd name="adj2" fmla="val 54546"/>
                </a:avLst>
              </a:prstGeom>
              <a:solidFill>
                <a:srgbClr val="FF93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6" name="Rectangle 195"/>
              <p:cNvSpPr/>
              <p:nvPr/>
            </p:nvSpPr>
            <p:spPr>
              <a:xfrm>
                <a:off x="4503498" y="3162074"/>
                <a:ext cx="383438" cy="2867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4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12</a:t>
                </a:r>
                <a:endParaRPr lang="en-GB" sz="1400" b="1" dirty="0"/>
              </a:p>
            </p:txBody>
          </p:sp>
          <p:pic>
            <p:nvPicPr>
              <p:cNvPr id="197" name="Content Placeholder 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991" r="17873" b="2262"/>
              <a:stretch/>
            </p:blipFill>
            <p:spPr bwMode="auto">
              <a:xfrm>
                <a:off x="7019190" y="3079241"/>
                <a:ext cx="104130" cy="1308230"/>
              </a:xfrm>
              <a:prstGeom prst="rect">
                <a:avLst/>
              </a:prstGeom>
              <a:noFill/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2514320" y="4705990"/>
              <a:ext cx="6434212" cy="1246151"/>
              <a:chOff x="2514320" y="4705990"/>
              <a:chExt cx="6434212" cy="1246151"/>
            </a:xfrm>
          </p:grpSpPr>
          <p:sp>
            <p:nvSpPr>
              <p:cNvPr id="142" name="TextBox 141"/>
              <p:cNvSpPr txBox="1"/>
              <p:nvPr/>
            </p:nvSpPr>
            <p:spPr>
              <a:xfrm>
                <a:off x="2514320" y="5149954"/>
                <a:ext cx="4384372" cy="369332"/>
              </a:xfrm>
              <a:prstGeom prst="rect">
                <a:avLst/>
              </a:prstGeom>
              <a:solidFill>
                <a:srgbClr val="7FBA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Accelerated antibody stability study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Right Arrow 142"/>
              <p:cNvSpPr/>
              <p:nvPr/>
            </p:nvSpPr>
            <p:spPr>
              <a:xfrm rot="5400000">
                <a:off x="4491520" y="4605977"/>
                <a:ext cx="429973" cy="630000"/>
              </a:xfrm>
              <a:prstGeom prst="rightArrow">
                <a:avLst>
                  <a:gd name="adj1" fmla="val 50000"/>
                  <a:gd name="adj2" fmla="val 54546"/>
                </a:avLst>
              </a:prstGeom>
              <a:solidFill>
                <a:srgbClr val="FF93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4564480" y="4777578"/>
                <a:ext cx="284052" cy="2867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4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7</a:t>
                </a:r>
                <a:endParaRPr lang="en-GB" sz="1400" b="1" dirty="0"/>
              </a:p>
            </p:txBody>
          </p:sp>
          <p:grpSp>
            <p:nvGrpSpPr>
              <p:cNvPr id="145" name="Group 144"/>
              <p:cNvGrpSpPr>
                <a:grpSpLocks noChangeAspect="1"/>
              </p:cNvGrpSpPr>
              <p:nvPr/>
            </p:nvGrpSpPr>
            <p:grpSpPr bwMode="auto">
              <a:xfrm>
                <a:off x="7043855" y="4808014"/>
                <a:ext cx="1904677" cy="1144127"/>
                <a:chOff x="1437" y="1594"/>
                <a:chExt cx="2885" cy="1733"/>
              </a:xfrm>
            </p:grpSpPr>
            <p:sp>
              <p:nvSpPr>
                <p:cNvPr id="146" name="AutoShape 5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437" y="1594"/>
                  <a:ext cx="2885" cy="17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Rectangle 7"/>
                <p:cNvSpPr>
                  <a:spLocks noChangeArrowheads="1"/>
                </p:cNvSpPr>
                <p:nvPr/>
              </p:nvSpPr>
              <p:spPr bwMode="auto">
                <a:xfrm>
                  <a:off x="1440" y="1597"/>
                  <a:ext cx="2880" cy="17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Rectangle 8"/>
                <p:cNvSpPr>
                  <a:spLocks noChangeArrowheads="1"/>
                </p:cNvSpPr>
                <p:nvPr/>
              </p:nvSpPr>
              <p:spPr bwMode="auto">
                <a:xfrm>
                  <a:off x="1667" y="1914"/>
                  <a:ext cx="1802" cy="12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" name="Freeform 9"/>
                <p:cNvSpPr>
                  <a:spLocks noEditPoints="1"/>
                </p:cNvSpPr>
                <p:nvPr/>
              </p:nvSpPr>
              <p:spPr bwMode="auto">
                <a:xfrm>
                  <a:off x="1667" y="1911"/>
                  <a:ext cx="1802" cy="1015"/>
                </a:xfrm>
                <a:custGeom>
                  <a:avLst/>
                  <a:gdLst>
                    <a:gd name="T0" fmla="*/ 0 w 3602"/>
                    <a:gd name="T1" fmla="*/ 2018 h 2029"/>
                    <a:gd name="T2" fmla="*/ 3602 w 3602"/>
                    <a:gd name="T3" fmla="*/ 2018 h 2029"/>
                    <a:gd name="T4" fmla="*/ 3602 w 3602"/>
                    <a:gd name="T5" fmla="*/ 2029 h 2029"/>
                    <a:gd name="T6" fmla="*/ 0 w 3602"/>
                    <a:gd name="T7" fmla="*/ 2029 h 2029"/>
                    <a:gd name="T8" fmla="*/ 0 w 3602"/>
                    <a:gd name="T9" fmla="*/ 2018 h 2029"/>
                    <a:gd name="T10" fmla="*/ 0 w 3602"/>
                    <a:gd name="T11" fmla="*/ 1615 h 2029"/>
                    <a:gd name="T12" fmla="*/ 3602 w 3602"/>
                    <a:gd name="T13" fmla="*/ 1615 h 2029"/>
                    <a:gd name="T14" fmla="*/ 3602 w 3602"/>
                    <a:gd name="T15" fmla="*/ 1626 h 2029"/>
                    <a:gd name="T16" fmla="*/ 0 w 3602"/>
                    <a:gd name="T17" fmla="*/ 1626 h 2029"/>
                    <a:gd name="T18" fmla="*/ 0 w 3602"/>
                    <a:gd name="T19" fmla="*/ 1615 h 2029"/>
                    <a:gd name="T20" fmla="*/ 0 w 3602"/>
                    <a:gd name="T21" fmla="*/ 1211 h 2029"/>
                    <a:gd name="T22" fmla="*/ 3602 w 3602"/>
                    <a:gd name="T23" fmla="*/ 1211 h 2029"/>
                    <a:gd name="T24" fmla="*/ 3602 w 3602"/>
                    <a:gd name="T25" fmla="*/ 1223 h 2029"/>
                    <a:gd name="T26" fmla="*/ 0 w 3602"/>
                    <a:gd name="T27" fmla="*/ 1223 h 2029"/>
                    <a:gd name="T28" fmla="*/ 0 w 3602"/>
                    <a:gd name="T29" fmla="*/ 1211 h 2029"/>
                    <a:gd name="T30" fmla="*/ 0 w 3602"/>
                    <a:gd name="T31" fmla="*/ 808 h 2029"/>
                    <a:gd name="T32" fmla="*/ 3602 w 3602"/>
                    <a:gd name="T33" fmla="*/ 808 h 2029"/>
                    <a:gd name="T34" fmla="*/ 3602 w 3602"/>
                    <a:gd name="T35" fmla="*/ 820 h 2029"/>
                    <a:gd name="T36" fmla="*/ 0 w 3602"/>
                    <a:gd name="T37" fmla="*/ 820 h 2029"/>
                    <a:gd name="T38" fmla="*/ 0 w 3602"/>
                    <a:gd name="T39" fmla="*/ 808 h 2029"/>
                    <a:gd name="T40" fmla="*/ 0 w 3602"/>
                    <a:gd name="T41" fmla="*/ 403 h 2029"/>
                    <a:gd name="T42" fmla="*/ 3602 w 3602"/>
                    <a:gd name="T43" fmla="*/ 403 h 2029"/>
                    <a:gd name="T44" fmla="*/ 3602 w 3602"/>
                    <a:gd name="T45" fmla="*/ 414 h 2029"/>
                    <a:gd name="T46" fmla="*/ 0 w 3602"/>
                    <a:gd name="T47" fmla="*/ 414 h 2029"/>
                    <a:gd name="T48" fmla="*/ 0 w 3602"/>
                    <a:gd name="T49" fmla="*/ 403 h 2029"/>
                    <a:gd name="T50" fmla="*/ 0 w 3602"/>
                    <a:gd name="T51" fmla="*/ 0 h 2029"/>
                    <a:gd name="T52" fmla="*/ 3602 w 3602"/>
                    <a:gd name="T53" fmla="*/ 0 h 2029"/>
                    <a:gd name="T54" fmla="*/ 3602 w 3602"/>
                    <a:gd name="T55" fmla="*/ 11 h 2029"/>
                    <a:gd name="T56" fmla="*/ 0 w 3602"/>
                    <a:gd name="T57" fmla="*/ 11 h 2029"/>
                    <a:gd name="T58" fmla="*/ 0 w 3602"/>
                    <a:gd name="T59" fmla="*/ 0 h 20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3602" h="2029">
                      <a:moveTo>
                        <a:pt x="0" y="2018"/>
                      </a:moveTo>
                      <a:lnTo>
                        <a:pt x="3602" y="2018"/>
                      </a:lnTo>
                      <a:lnTo>
                        <a:pt x="3602" y="2029"/>
                      </a:lnTo>
                      <a:lnTo>
                        <a:pt x="0" y="2029"/>
                      </a:lnTo>
                      <a:lnTo>
                        <a:pt x="0" y="2018"/>
                      </a:lnTo>
                      <a:close/>
                      <a:moveTo>
                        <a:pt x="0" y="1615"/>
                      </a:moveTo>
                      <a:lnTo>
                        <a:pt x="3602" y="1615"/>
                      </a:lnTo>
                      <a:lnTo>
                        <a:pt x="3602" y="1626"/>
                      </a:lnTo>
                      <a:lnTo>
                        <a:pt x="0" y="1626"/>
                      </a:lnTo>
                      <a:lnTo>
                        <a:pt x="0" y="1615"/>
                      </a:lnTo>
                      <a:close/>
                      <a:moveTo>
                        <a:pt x="0" y="1211"/>
                      </a:moveTo>
                      <a:lnTo>
                        <a:pt x="3602" y="1211"/>
                      </a:lnTo>
                      <a:lnTo>
                        <a:pt x="3602" y="1223"/>
                      </a:lnTo>
                      <a:lnTo>
                        <a:pt x="0" y="1223"/>
                      </a:lnTo>
                      <a:lnTo>
                        <a:pt x="0" y="1211"/>
                      </a:lnTo>
                      <a:close/>
                      <a:moveTo>
                        <a:pt x="0" y="808"/>
                      </a:moveTo>
                      <a:lnTo>
                        <a:pt x="3602" y="808"/>
                      </a:lnTo>
                      <a:lnTo>
                        <a:pt x="3602" y="820"/>
                      </a:lnTo>
                      <a:lnTo>
                        <a:pt x="0" y="820"/>
                      </a:lnTo>
                      <a:lnTo>
                        <a:pt x="0" y="808"/>
                      </a:lnTo>
                      <a:close/>
                      <a:moveTo>
                        <a:pt x="0" y="403"/>
                      </a:moveTo>
                      <a:lnTo>
                        <a:pt x="3602" y="403"/>
                      </a:lnTo>
                      <a:lnTo>
                        <a:pt x="3602" y="414"/>
                      </a:lnTo>
                      <a:lnTo>
                        <a:pt x="0" y="414"/>
                      </a:lnTo>
                      <a:lnTo>
                        <a:pt x="0" y="403"/>
                      </a:lnTo>
                      <a:close/>
                      <a:moveTo>
                        <a:pt x="0" y="0"/>
                      </a:moveTo>
                      <a:lnTo>
                        <a:pt x="3602" y="0"/>
                      </a:lnTo>
                      <a:lnTo>
                        <a:pt x="3602" y="11"/>
                      </a:lnTo>
                      <a:lnTo>
                        <a:pt x="0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68686"/>
                </a:solidFill>
                <a:ln w="1588">
                  <a:solidFill>
                    <a:srgbClr val="86868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Rectangle 10"/>
                <p:cNvSpPr>
                  <a:spLocks noChangeArrowheads="1"/>
                </p:cNvSpPr>
                <p:nvPr/>
              </p:nvSpPr>
              <p:spPr bwMode="auto">
                <a:xfrm>
                  <a:off x="1665" y="1914"/>
                  <a:ext cx="5" cy="1210"/>
                </a:xfrm>
                <a:prstGeom prst="rect">
                  <a:avLst/>
                </a:prstGeom>
                <a:solidFill>
                  <a:srgbClr val="868686"/>
                </a:solidFill>
                <a:ln w="1588">
                  <a:solidFill>
                    <a:srgbClr val="86868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1" name="Freeform 11"/>
                <p:cNvSpPr>
                  <a:spLocks noEditPoints="1"/>
                </p:cNvSpPr>
                <p:nvPr/>
              </p:nvSpPr>
              <p:spPr bwMode="auto">
                <a:xfrm>
                  <a:off x="1642" y="1911"/>
                  <a:ext cx="25" cy="1216"/>
                </a:xfrm>
                <a:custGeom>
                  <a:avLst/>
                  <a:gdLst>
                    <a:gd name="T0" fmla="*/ 0 w 50"/>
                    <a:gd name="T1" fmla="*/ 2421 h 2433"/>
                    <a:gd name="T2" fmla="*/ 50 w 50"/>
                    <a:gd name="T3" fmla="*/ 2421 h 2433"/>
                    <a:gd name="T4" fmla="*/ 50 w 50"/>
                    <a:gd name="T5" fmla="*/ 2433 h 2433"/>
                    <a:gd name="T6" fmla="*/ 0 w 50"/>
                    <a:gd name="T7" fmla="*/ 2433 h 2433"/>
                    <a:gd name="T8" fmla="*/ 0 w 50"/>
                    <a:gd name="T9" fmla="*/ 2421 h 2433"/>
                    <a:gd name="T10" fmla="*/ 0 w 50"/>
                    <a:gd name="T11" fmla="*/ 2018 h 2433"/>
                    <a:gd name="T12" fmla="*/ 50 w 50"/>
                    <a:gd name="T13" fmla="*/ 2018 h 2433"/>
                    <a:gd name="T14" fmla="*/ 50 w 50"/>
                    <a:gd name="T15" fmla="*/ 2029 h 2433"/>
                    <a:gd name="T16" fmla="*/ 0 w 50"/>
                    <a:gd name="T17" fmla="*/ 2029 h 2433"/>
                    <a:gd name="T18" fmla="*/ 0 w 50"/>
                    <a:gd name="T19" fmla="*/ 2018 h 2433"/>
                    <a:gd name="T20" fmla="*/ 0 w 50"/>
                    <a:gd name="T21" fmla="*/ 1615 h 2433"/>
                    <a:gd name="T22" fmla="*/ 50 w 50"/>
                    <a:gd name="T23" fmla="*/ 1615 h 2433"/>
                    <a:gd name="T24" fmla="*/ 50 w 50"/>
                    <a:gd name="T25" fmla="*/ 1626 h 2433"/>
                    <a:gd name="T26" fmla="*/ 0 w 50"/>
                    <a:gd name="T27" fmla="*/ 1626 h 2433"/>
                    <a:gd name="T28" fmla="*/ 0 w 50"/>
                    <a:gd name="T29" fmla="*/ 1615 h 2433"/>
                    <a:gd name="T30" fmla="*/ 0 w 50"/>
                    <a:gd name="T31" fmla="*/ 1211 h 2433"/>
                    <a:gd name="T32" fmla="*/ 50 w 50"/>
                    <a:gd name="T33" fmla="*/ 1211 h 2433"/>
                    <a:gd name="T34" fmla="*/ 50 w 50"/>
                    <a:gd name="T35" fmla="*/ 1223 h 2433"/>
                    <a:gd name="T36" fmla="*/ 0 w 50"/>
                    <a:gd name="T37" fmla="*/ 1223 h 2433"/>
                    <a:gd name="T38" fmla="*/ 0 w 50"/>
                    <a:gd name="T39" fmla="*/ 1211 h 2433"/>
                    <a:gd name="T40" fmla="*/ 0 w 50"/>
                    <a:gd name="T41" fmla="*/ 808 h 2433"/>
                    <a:gd name="T42" fmla="*/ 50 w 50"/>
                    <a:gd name="T43" fmla="*/ 808 h 2433"/>
                    <a:gd name="T44" fmla="*/ 50 w 50"/>
                    <a:gd name="T45" fmla="*/ 820 h 2433"/>
                    <a:gd name="T46" fmla="*/ 0 w 50"/>
                    <a:gd name="T47" fmla="*/ 820 h 2433"/>
                    <a:gd name="T48" fmla="*/ 0 w 50"/>
                    <a:gd name="T49" fmla="*/ 808 h 2433"/>
                    <a:gd name="T50" fmla="*/ 0 w 50"/>
                    <a:gd name="T51" fmla="*/ 403 h 2433"/>
                    <a:gd name="T52" fmla="*/ 50 w 50"/>
                    <a:gd name="T53" fmla="*/ 403 h 2433"/>
                    <a:gd name="T54" fmla="*/ 50 w 50"/>
                    <a:gd name="T55" fmla="*/ 414 h 2433"/>
                    <a:gd name="T56" fmla="*/ 0 w 50"/>
                    <a:gd name="T57" fmla="*/ 414 h 2433"/>
                    <a:gd name="T58" fmla="*/ 0 w 50"/>
                    <a:gd name="T59" fmla="*/ 403 h 2433"/>
                    <a:gd name="T60" fmla="*/ 0 w 50"/>
                    <a:gd name="T61" fmla="*/ 0 h 2433"/>
                    <a:gd name="T62" fmla="*/ 50 w 50"/>
                    <a:gd name="T63" fmla="*/ 0 h 2433"/>
                    <a:gd name="T64" fmla="*/ 50 w 50"/>
                    <a:gd name="T65" fmla="*/ 11 h 2433"/>
                    <a:gd name="T66" fmla="*/ 0 w 50"/>
                    <a:gd name="T67" fmla="*/ 11 h 2433"/>
                    <a:gd name="T68" fmla="*/ 0 w 50"/>
                    <a:gd name="T69" fmla="*/ 0 h 2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0" h="2433">
                      <a:moveTo>
                        <a:pt x="0" y="2421"/>
                      </a:moveTo>
                      <a:lnTo>
                        <a:pt x="50" y="2421"/>
                      </a:lnTo>
                      <a:lnTo>
                        <a:pt x="50" y="2433"/>
                      </a:lnTo>
                      <a:lnTo>
                        <a:pt x="0" y="2433"/>
                      </a:lnTo>
                      <a:lnTo>
                        <a:pt x="0" y="2421"/>
                      </a:lnTo>
                      <a:close/>
                      <a:moveTo>
                        <a:pt x="0" y="2018"/>
                      </a:moveTo>
                      <a:lnTo>
                        <a:pt x="50" y="2018"/>
                      </a:lnTo>
                      <a:lnTo>
                        <a:pt x="50" y="2029"/>
                      </a:lnTo>
                      <a:lnTo>
                        <a:pt x="0" y="2029"/>
                      </a:lnTo>
                      <a:lnTo>
                        <a:pt x="0" y="2018"/>
                      </a:lnTo>
                      <a:close/>
                      <a:moveTo>
                        <a:pt x="0" y="1615"/>
                      </a:moveTo>
                      <a:lnTo>
                        <a:pt x="50" y="1615"/>
                      </a:lnTo>
                      <a:lnTo>
                        <a:pt x="50" y="1626"/>
                      </a:lnTo>
                      <a:lnTo>
                        <a:pt x="0" y="1626"/>
                      </a:lnTo>
                      <a:lnTo>
                        <a:pt x="0" y="1615"/>
                      </a:lnTo>
                      <a:close/>
                      <a:moveTo>
                        <a:pt x="0" y="1211"/>
                      </a:moveTo>
                      <a:lnTo>
                        <a:pt x="50" y="1211"/>
                      </a:lnTo>
                      <a:lnTo>
                        <a:pt x="50" y="1223"/>
                      </a:lnTo>
                      <a:lnTo>
                        <a:pt x="0" y="1223"/>
                      </a:lnTo>
                      <a:lnTo>
                        <a:pt x="0" y="1211"/>
                      </a:lnTo>
                      <a:close/>
                      <a:moveTo>
                        <a:pt x="0" y="808"/>
                      </a:moveTo>
                      <a:lnTo>
                        <a:pt x="50" y="808"/>
                      </a:lnTo>
                      <a:lnTo>
                        <a:pt x="50" y="820"/>
                      </a:lnTo>
                      <a:lnTo>
                        <a:pt x="0" y="820"/>
                      </a:lnTo>
                      <a:lnTo>
                        <a:pt x="0" y="808"/>
                      </a:lnTo>
                      <a:close/>
                      <a:moveTo>
                        <a:pt x="0" y="403"/>
                      </a:moveTo>
                      <a:lnTo>
                        <a:pt x="50" y="403"/>
                      </a:lnTo>
                      <a:lnTo>
                        <a:pt x="50" y="414"/>
                      </a:lnTo>
                      <a:lnTo>
                        <a:pt x="0" y="414"/>
                      </a:lnTo>
                      <a:lnTo>
                        <a:pt x="0" y="403"/>
                      </a:lnTo>
                      <a:close/>
                      <a:moveTo>
                        <a:pt x="0" y="0"/>
                      </a:moveTo>
                      <a:lnTo>
                        <a:pt x="50" y="0"/>
                      </a:lnTo>
                      <a:lnTo>
                        <a:pt x="50" y="11"/>
                      </a:lnTo>
                      <a:lnTo>
                        <a:pt x="0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68686"/>
                </a:solidFill>
                <a:ln w="1588">
                  <a:solidFill>
                    <a:srgbClr val="86868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2" name="Rectangle 12"/>
                <p:cNvSpPr>
                  <a:spLocks noChangeArrowheads="1"/>
                </p:cNvSpPr>
                <p:nvPr/>
              </p:nvSpPr>
              <p:spPr bwMode="auto">
                <a:xfrm>
                  <a:off x="1667" y="3122"/>
                  <a:ext cx="1802" cy="5"/>
                </a:xfrm>
                <a:prstGeom prst="rect">
                  <a:avLst/>
                </a:prstGeom>
                <a:solidFill>
                  <a:srgbClr val="868686"/>
                </a:solidFill>
                <a:ln w="1588">
                  <a:solidFill>
                    <a:srgbClr val="86868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3" name="Freeform 13"/>
                <p:cNvSpPr>
                  <a:spLocks noEditPoints="1"/>
                </p:cNvSpPr>
                <p:nvPr/>
              </p:nvSpPr>
              <p:spPr bwMode="auto">
                <a:xfrm>
                  <a:off x="1665" y="3124"/>
                  <a:ext cx="1806" cy="26"/>
                </a:xfrm>
                <a:custGeom>
                  <a:avLst/>
                  <a:gdLst>
                    <a:gd name="T0" fmla="*/ 12 w 3614"/>
                    <a:gd name="T1" fmla="*/ 0 h 52"/>
                    <a:gd name="T2" fmla="*/ 12 w 3614"/>
                    <a:gd name="T3" fmla="*/ 52 h 52"/>
                    <a:gd name="T4" fmla="*/ 0 w 3614"/>
                    <a:gd name="T5" fmla="*/ 52 h 52"/>
                    <a:gd name="T6" fmla="*/ 0 w 3614"/>
                    <a:gd name="T7" fmla="*/ 0 h 52"/>
                    <a:gd name="T8" fmla="*/ 12 w 3614"/>
                    <a:gd name="T9" fmla="*/ 0 h 52"/>
                    <a:gd name="T10" fmla="*/ 732 w 3614"/>
                    <a:gd name="T11" fmla="*/ 0 h 52"/>
                    <a:gd name="T12" fmla="*/ 732 w 3614"/>
                    <a:gd name="T13" fmla="*/ 52 h 52"/>
                    <a:gd name="T14" fmla="*/ 720 w 3614"/>
                    <a:gd name="T15" fmla="*/ 52 h 52"/>
                    <a:gd name="T16" fmla="*/ 720 w 3614"/>
                    <a:gd name="T17" fmla="*/ 0 h 52"/>
                    <a:gd name="T18" fmla="*/ 732 w 3614"/>
                    <a:gd name="T19" fmla="*/ 0 h 52"/>
                    <a:gd name="T20" fmla="*/ 1452 w 3614"/>
                    <a:gd name="T21" fmla="*/ 0 h 52"/>
                    <a:gd name="T22" fmla="*/ 1452 w 3614"/>
                    <a:gd name="T23" fmla="*/ 52 h 52"/>
                    <a:gd name="T24" fmla="*/ 1440 w 3614"/>
                    <a:gd name="T25" fmla="*/ 52 h 52"/>
                    <a:gd name="T26" fmla="*/ 1440 w 3614"/>
                    <a:gd name="T27" fmla="*/ 0 h 52"/>
                    <a:gd name="T28" fmla="*/ 1452 w 3614"/>
                    <a:gd name="T29" fmla="*/ 0 h 52"/>
                    <a:gd name="T30" fmla="*/ 2172 w 3614"/>
                    <a:gd name="T31" fmla="*/ 0 h 52"/>
                    <a:gd name="T32" fmla="*/ 2172 w 3614"/>
                    <a:gd name="T33" fmla="*/ 52 h 52"/>
                    <a:gd name="T34" fmla="*/ 2160 w 3614"/>
                    <a:gd name="T35" fmla="*/ 52 h 52"/>
                    <a:gd name="T36" fmla="*/ 2160 w 3614"/>
                    <a:gd name="T37" fmla="*/ 0 h 52"/>
                    <a:gd name="T38" fmla="*/ 2172 w 3614"/>
                    <a:gd name="T39" fmla="*/ 0 h 52"/>
                    <a:gd name="T40" fmla="*/ 2894 w 3614"/>
                    <a:gd name="T41" fmla="*/ 0 h 52"/>
                    <a:gd name="T42" fmla="*/ 2894 w 3614"/>
                    <a:gd name="T43" fmla="*/ 52 h 52"/>
                    <a:gd name="T44" fmla="*/ 2882 w 3614"/>
                    <a:gd name="T45" fmla="*/ 52 h 52"/>
                    <a:gd name="T46" fmla="*/ 2882 w 3614"/>
                    <a:gd name="T47" fmla="*/ 0 h 52"/>
                    <a:gd name="T48" fmla="*/ 2894 w 3614"/>
                    <a:gd name="T49" fmla="*/ 0 h 52"/>
                    <a:gd name="T50" fmla="*/ 3614 w 3614"/>
                    <a:gd name="T51" fmla="*/ 0 h 52"/>
                    <a:gd name="T52" fmla="*/ 3614 w 3614"/>
                    <a:gd name="T53" fmla="*/ 52 h 52"/>
                    <a:gd name="T54" fmla="*/ 3602 w 3614"/>
                    <a:gd name="T55" fmla="*/ 52 h 52"/>
                    <a:gd name="T56" fmla="*/ 3602 w 3614"/>
                    <a:gd name="T57" fmla="*/ 0 h 52"/>
                    <a:gd name="T58" fmla="*/ 3614 w 3614"/>
                    <a:gd name="T59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3614" h="52">
                      <a:moveTo>
                        <a:pt x="12" y="0"/>
                      </a:moveTo>
                      <a:lnTo>
                        <a:pt x="12" y="52"/>
                      </a:lnTo>
                      <a:lnTo>
                        <a:pt x="0" y="52"/>
                      </a:lnTo>
                      <a:lnTo>
                        <a:pt x="0" y="0"/>
                      </a:lnTo>
                      <a:lnTo>
                        <a:pt x="12" y="0"/>
                      </a:lnTo>
                      <a:close/>
                      <a:moveTo>
                        <a:pt x="732" y="0"/>
                      </a:moveTo>
                      <a:lnTo>
                        <a:pt x="732" y="52"/>
                      </a:lnTo>
                      <a:lnTo>
                        <a:pt x="720" y="52"/>
                      </a:lnTo>
                      <a:lnTo>
                        <a:pt x="720" y="0"/>
                      </a:lnTo>
                      <a:lnTo>
                        <a:pt x="732" y="0"/>
                      </a:lnTo>
                      <a:close/>
                      <a:moveTo>
                        <a:pt x="1452" y="0"/>
                      </a:moveTo>
                      <a:lnTo>
                        <a:pt x="1452" y="52"/>
                      </a:lnTo>
                      <a:lnTo>
                        <a:pt x="1440" y="52"/>
                      </a:lnTo>
                      <a:lnTo>
                        <a:pt x="1440" y="0"/>
                      </a:lnTo>
                      <a:lnTo>
                        <a:pt x="1452" y="0"/>
                      </a:lnTo>
                      <a:close/>
                      <a:moveTo>
                        <a:pt x="2172" y="0"/>
                      </a:moveTo>
                      <a:lnTo>
                        <a:pt x="2172" y="52"/>
                      </a:lnTo>
                      <a:lnTo>
                        <a:pt x="2160" y="52"/>
                      </a:lnTo>
                      <a:lnTo>
                        <a:pt x="2160" y="0"/>
                      </a:lnTo>
                      <a:lnTo>
                        <a:pt x="2172" y="0"/>
                      </a:lnTo>
                      <a:close/>
                      <a:moveTo>
                        <a:pt x="2894" y="0"/>
                      </a:moveTo>
                      <a:lnTo>
                        <a:pt x="2894" y="52"/>
                      </a:lnTo>
                      <a:lnTo>
                        <a:pt x="2882" y="52"/>
                      </a:lnTo>
                      <a:lnTo>
                        <a:pt x="2882" y="0"/>
                      </a:lnTo>
                      <a:lnTo>
                        <a:pt x="2894" y="0"/>
                      </a:lnTo>
                      <a:close/>
                      <a:moveTo>
                        <a:pt x="3614" y="0"/>
                      </a:moveTo>
                      <a:lnTo>
                        <a:pt x="3614" y="52"/>
                      </a:lnTo>
                      <a:lnTo>
                        <a:pt x="3602" y="52"/>
                      </a:lnTo>
                      <a:lnTo>
                        <a:pt x="3602" y="0"/>
                      </a:lnTo>
                      <a:lnTo>
                        <a:pt x="3614" y="0"/>
                      </a:lnTo>
                      <a:close/>
                    </a:path>
                  </a:pathLst>
                </a:custGeom>
                <a:solidFill>
                  <a:srgbClr val="868686"/>
                </a:solidFill>
                <a:ln w="1588">
                  <a:solidFill>
                    <a:srgbClr val="86868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4" name="Freeform 14"/>
                <p:cNvSpPr>
                  <a:spLocks/>
                </p:cNvSpPr>
                <p:nvPr/>
              </p:nvSpPr>
              <p:spPr bwMode="auto">
                <a:xfrm>
                  <a:off x="1839" y="2107"/>
                  <a:ext cx="1458" cy="119"/>
                </a:xfrm>
                <a:custGeom>
                  <a:avLst/>
                  <a:gdLst>
                    <a:gd name="T0" fmla="*/ 17 w 2914"/>
                    <a:gd name="T1" fmla="*/ 0 h 239"/>
                    <a:gd name="T2" fmla="*/ 737 w 2914"/>
                    <a:gd name="T3" fmla="*/ 0 h 239"/>
                    <a:gd name="T4" fmla="*/ 741 w 2914"/>
                    <a:gd name="T5" fmla="*/ 0 h 239"/>
                    <a:gd name="T6" fmla="*/ 1461 w 2914"/>
                    <a:gd name="T7" fmla="*/ 204 h 239"/>
                    <a:gd name="T8" fmla="*/ 1457 w 2914"/>
                    <a:gd name="T9" fmla="*/ 204 h 239"/>
                    <a:gd name="T10" fmla="*/ 2177 w 2914"/>
                    <a:gd name="T11" fmla="*/ 204 h 239"/>
                    <a:gd name="T12" fmla="*/ 2897 w 2914"/>
                    <a:gd name="T13" fmla="*/ 204 h 239"/>
                    <a:gd name="T14" fmla="*/ 2903 w 2914"/>
                    <a:gd name="T15" fmla="*/ 204 h 239"/>
                    <a:gd name="T16" fmla="*/ 2909 w 2914"/>
                    <a:gd name="T17" fmla="*/ 208 h 239"/>
                    <a:gd name="T18" fmla="*/ 2912 w 2914"/>
                    <a:gd name="T19" fmla="*/ 214 h 239"/>
                    <a:gd name="T20" fmla="*/ 2914 w 2914"/>
                    <a:gd name="T21" fmla="*/ 221 h 239"/>
                    <a:gd name="T22" fmla="*/ 2912 w 2914"/>
                    <a:gd name="T23" fmla="*/ 227 h 239"/>
                    <a:gd name="T24" fmla="*/ 2909 w 2914"/>
                    <a:gd name="T25" fmla="*/ 233 h 239"/>
                    <a:gd name="T26" fmla="*/ 2903 w 2914"/>
                    <a:gd name="T27" fmla="*/ 237 h 239"/>
                    <a:gd name="T28" fmla="*/ 2897 w 2914"/>
                    <a:gd name="T29" fmla="*/ 239 h 239"/>
                    <a:gd name="T30" fmla="*/ 2177 w 2914"/>
                    <a:gd name="T31" fmla="*/ 239 h 239"/>
                    <a:gd name="T32" fmla="*/ 1457 w 2914"/>
                    <a:gd name="T33" fmla="*/ 239 h 239"/>
                    <a:gd name="T34" fmla="*/ 1451 w 2914"/>
                    <a:gd name="T35" fmla="*/ 237 h 239"/>
                    <a:gd name="T36" fmla="*/ 731 w 2914"/>
                    <a:gd name="T37" fmla="*/ 33 h 239"/>
                    <a:gd name="T38" fmla="*/ 737 w 2914"/>
                    <a:gd name="T39" fmla="*/ 35 h 239"/>
                    <a:gd name="T40" fmla="*/ 17 w 2914"/>
                    <a:gd name="T41" fmla="*/ 35 h 239"/>
                    <a:gd name="T42" fmla="*/ 9 w 2914"/>
                    <a:gd name="T43" fmla="*/ 33 h 239"/>
                    <a:gd name="T44" fmla="*/ 3 w 2914"/>
                    <a:gd name="T45" fmla="*/ 29 h 239"/>
                    <a:gd name="T46" fmla="*/ 0 w 2914"/>
                    <a:gd name="T47" fmla="*/ 23 h 239"/>
                    <a:gd name="T48" fmla="*/ 0 w 2914"/>
                    <a:gd name="T49" fmla="*/ 18 h 239"/>
                    <a:gd name="T50" fmla="*/ 0 w 2914"/>
                    <a:gd name="T51" fmla="*/ 10 h 239"/>
                    <a:gd name="T52" fmla="*/ 3 w 2914"/>
                    <a:gd name="T53" fmla="*/ 4 h 239"/>
                    <a:gd name="T54" fmla="*/ 9 w 2914"/>
                    <a:gd name="T55" fmla="*/ 0 h 239"/>
                    <a:gd name="T56" fmla="*/ 17 w 2914"/>
                    <a:gd name="T57" fmla="*/ 0 h 239"/>
                    <a:gd name="T58" fmla="*/ 17 w 2914"/>
                    <a:gd name="T59" fmla="*/ 0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914" h="239">
                      <a:moveTo>
                        <a:pt x="17" y="0"/>
                      </a:moveTo>
                      <a:lnTo>
                        <a:pt x="737" y="0"/>
                      </a:lnTo>
                      <a:lnTo>
                        <a:pt x="741" y="0"/>
                      </a:lnTo>
                      <a:lnTo>
                        <a:pt x="1461" y="204"/>
                      </a:lnTo>
                      <a:lnTo>
                        <a:pt x="1457" y="204"/>
                      </a:lnTo>
                      <a:lnTo>
                        <a:pt x="2177" y="204"/>
                      </a:lnTo>
                      <a:lnTo>
                        <a:pt x="2897" y="204"/>
                      </a:lnTo>
                      <a:lnTo>
                        <a:pt x="2903" y="204"/>
                      </a:lnTo>
                      <a:lnTo>
                        <a:pt x="2909" y="208"/>
                      </a:lnTo>
                      <a:lnTo>
                        <a:pt x="2912" y="214"/>
                      </a:lnTo>
                      <a:lnTo>
                        <a:pt x="2914" y="221"/>
                      </a:lnTo>
                      <a:lnTo>
                        <a:pt x="2912" y="227"/>
                      </a:lnTo>
                      <a:lnTo>
                        <a:pt x="2909" y="233"/>
                      </a:lnTo>
                      <a:lnTo>
                        <a:pt x="2903" y="237"/>
                      </a:lnTo>
                      <a:lnTo>
                        <a:pt x="2897" y="239"/>
                      </a:lnTo>
                      <a:lnTo>
                        <a:pt x="2177" y="239"/>
                      </a:lnTo>
                      <a:lnTo>
                        <a:pt x="1457" y="239"/>
                      </a:lnTo>
                      <a:lnTo>
                        <a:pt x="1451" y="237"/>
                      </a:lnTo>
                      <a:lnTo>
                        <a:pt x="731" y="33"/>
                      </a:lnTo>
                      <a:lnTo>
                        <a:pt x="737" y="35"/>
                      </a:lnTo>
                      <a:lnTo>
                        <a:pt x="17" y="35"/>
                      </a:lnTo>
                      <a:lnTo>
                        <a:pt x="9" y="33"/>
                      </a:lnTo>
                      <a:lnTo>
                        <a:pt x="3" y="29"/>
                      </a:lnTo>
                      <a:lnTo>
                        <a:pt x="0" y="23"/>
                      </a:lnTo>
                      <a:lnTo>
                        <a:pt x="0" y="18"/>
                      </a:lnTo>
                      <a:lnTo>
                        <a:pt x="0" y="10"/>
                      </a:lnTo>
                      <a:lnTo>
                        <a:pt x="3" y="4"/>
                      </a:lnTo>
                      <a:lnTo>
                        <a:pt x="9" y="0"/>
                      </a:lnTo>
                      <a:lnTo>
                        <a:pt x="17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416FA6"/>
                </a:solidFill>
                <a:ln w="1588">
                  <a:solidFill>
                    <a:srgbClr val="416FA6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5" name="Freeform 15"/>
                <p:cNvSpPr>
                  <a:spLocks/>
                </p:cNvSpPr>
                <p:nvPr/>
              </p:nvSpPr>
              <p:spPr bwMode="auto">
                <a:xfrm>
                  <a:off x="1839" y="3116"/>
                  <a:ext cx="1458" cy="17"/>
                </a:xfrm>
                <a:custGeom>
                  <a:avLst/>
                  <a:gdLst>
                    <a:gd name="T0" fmla="*/ 17 w 2914"/>
                    <a:gd name="T1" fmla="*/ 0 h 34"/>
                    <a:gd name="T2" fmla="*/ 737 w 2914"/>
                    <a:gd name="T3" fmla="*/ 0 h 34"/>
                    <a:gd name="T4" fmla="*/ 1457 w 2914"/>
                    <a:gd name="T5" fmla="*/ 0 h 34"/>
                    <a:gd name="T6" fmla="*/ 2177 w 2914"/>
                    <a:gd name="T7" fmla="*/ 0 h 34"/>
                    <a:gd name="T8" fmla="*/ 2897 w 2914"/>
                    <a:gd name="T9" fmla="*/ 0 h 34"/>
                    <a:gd name="T10" fmla="*/ 2903 w 2914"/>
                    <a:gd name="T11" fmla="*/ 0 h 34"/>
                    <a:gd name="T12" fmla="*/ 2909 w 2914"/>
                    <a:gd name="T13" fmla="*/ 3 h 34"/>
                    <a:gd name="T14" fmla="*/ 2912 w 2914"/>
                    <a:gd name="T15" fmla="*/ 9 h 34"/>
                    <a:gd name="T16" fmla="*/ 2914 w 2914"/>
                    <a:gd name="T17" fmla="*/ 17 h 34"/>
                    <a:gd name="T18" fmla="*/ 2912 w 2914"/>
                    <a:gd name="T19" fmla="*/ 23 h 34"/>
                    <a:gd name="T20" fmla="*/ 2909 w 2914"/>
                    <a:gd name="T21" fmla="*/ 28 h 34"/>
                    <a:gd name="T22" fmla="*/ 2903 w 2914"/>
                    <a:gd name="T23" fmla="*/ 32 h 34"/>
                    <a:gd name="T24" fmla="*/ 2897 w 2914"/>
                    <a:gd name="T25" fmla="*/ 34 h 34"/>
                    <a:gd name="T26" fmla="*/ 2177 w 2914"/>
                    <a:gd name="T27" fmla="*/ 34 h 34"/>
                    <a:gd name="T28" fmla="*/ 1457 w 2914"/>
                    <a:gd name="T29" fmla="*/ 34 h 34"/>
                    <a:gd name="T30" fmla="*/ 737 w 2914"/>
                    <a:gd name="T31" fmla="*/ 34 h 34"/>
                    <a:gd name="T32" fmla="*/ 17 w 2914"/>
                    <a:gd name="T33" fmla="*/ 34 h 34"/>
                    <a:gd name="T34" fmla="*/ 9 w 2914"/>
                    <a:gd name="T35" fmla="*/ 32 h 34"/>
                    <a:gd name="T36" fmla="*/ 3 w 2914"/>
                    <a:gd name="T37" fmla="*/ 28 h 34"/>
                    <a:gd name="T38" fmla="*/ 0 w 2914"/>
                    <a:gd name="T39" fmla="*/ 23 h 34"/>
                    <a:gd name="T40" fmla="*/ 0 w 2914"/>
                    <a:gd name="T41" fmla="*/ 17 h 34"/>
                    <a:gd name="T42" fmla="*/ 0 w 2914"/>
                    <a:gd name="T43" fmla="*/ 9 h 34"/>
                    <a:gd name="T44" fmla="*/ 3 w 2914"/>
                    <a:gd name="T45" fmla="*/ 3 h 34"/>
                    <a:gd name="T46" fmla="*/ 9 w 2914"/>
                    <a:gd name="T47" fmla="*/ 0 h 34"/>
                    <a:gd name="T48" fmla="*/ 17 w 2914"/>
                    <a:gd name="T49" fmla="*/ 0 h 34"/>
                    <a:gd name="T50" fmla="*/ 17 w 2914"/>
                    <a:gd name="T5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914" h="34">
                      <a:moveTo>
                        <a:pt x="17" y="0"/>
                      </a:moveTo>
                      <a:lnTo>
                        <a:pt x="737" y="0"/>
                      </a:lnTo>
                      <a:lnTo>
                        <a:pt x="1457" y="0"/>
                      </a:lnTo>
                      <a:lnTo>
                        <a:pt x="2177" y="0"/>
                      </a:lnTo>
                      <a:lnTo>
                        <a:pt x="2897" y="0"/>
                      </a:lnTo>
                      <a:lnTo>
                        <a:pt x="2903" y="0"/>
                      </a:lnTo>
                      <a:lnTo>
                        <a:pt x="2909" y="3"/>
                      </a:lnTo>
                      <a:lnTo>
                        <a:pt x="2912" y="9"/>
                      </a:lnTo>
                      <a:lnTo>
                        <a:pt x="2914" y="17"/>
                      </a:lnTo>
                      <a:lnTo>
                        <a:pt x="2912" y="23"/>
                      </a:lnTo>
                      <a:lnTo>
                        <a:pt x="2909" y="28"/>
                      </a:lnTo>
                      <a:lnTo>
                        <a:pt x="2903" y="32"/>
                      </a:lnTo>
                      <a:lnTo>
                        <a:pt x="2897" y="34"/>
                      </a:lnTo>
                      <a:lnTo>
                        <a:pt x="2177" y="34"/>
                      </a:lnTo>
                      <a:lnTo>
                        <a:pt x="1457" y="34"/>
                      </a:lnTo>
                      <a:lnTo>
                        <a:pt x="737" y="34"/>
                      </a:lnTo>
                      <a:lnTo>
                        <a:pt x="17" y="34"/>
                      </a:lnTo>
                      <a:lnTo>
                        <a:pt x="9" y="32"/>
                      </a:lnTo>
                      <a:lnTo>
                        <a:pt x="3" y="28"/>
                      </a:lnTo>
                      <a:lnTo>
                        <a:pt x="0" y="23"/>
                      </a:lnTo>
                      <a:lnTo>
                        <a:pt x="0" y="17"/>
                      </a:lnTo>
                      <a:lnTo>
                        <a:pt x="0" y="9"/>
                      </a:lnTo>
                      <a:lnTo>
                        <a:pt x="3" y="3"/>
                      </a:lnTo>
                      <a:lnTo>
                        <a:pt x="9" y="0"/>
                      </a:lnTo>
                      <a:lnTo>
                        <a:pt x="17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A8423F"/>
                </a:solidFill>
                <a:ln w="1588">
                  <a:solidFill>
                    <a:srgbClr val="A8423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6" name="Freeform 16"/>
                <p:cNvSpPr>
                  <a:spLocks/>
                </p:cNvSpPr>
                <p:nvPr/>
              </p:nvSpPr>
              <p:spPr bwMode="auto">
                <a:xfrm>
                  <a:off x="1839" y="2107"/>
                  <a:ext cx="1457" cy="219"/>
                </a:xfrm>
                <a:custGeom>
                  <a:avLst/>
                  <a:gdLst>
                    <a:gd name="T0" fmla="*/ 17 w 2912"/>
                    <a:gd name="T1" fmla="*/ 0 h 438"/>
                    <a:gd name="T2" fmla="*/ 737 w 2912"/>
                    <a:gd name="T3" fmla="*/ 0 h 438"/>
                    <a:gd name="T4" fmla="*/ 741 w 2912"/>
                    <a:gd name="T5" fmla="*/ 0 h 438"/>
                    <a:gd name="T6" fmla="*/ 1461 w 2912"/>
                    <a:gd name="T7" fmla="*/ 204 h 438"/>
                    <a:gd name="T8" fmla="*/ 1457 w 2912"/>
                    <a:gd name="T9" fmla="*/ 204 h 438"/>
                    <a:gd name="T10" fmla="*/ 2177 w 2912"/>
                    <a:gd name="T11" fmla="*/ 204 h 438"/>
                    <a:gd name="T12" fmla="*/ 2181 w 2912"/>
                    <a:gd name="T13" fmla="*/ 204 h 438"/>
                    <a:gd name="T14" fmla="*/ 2901 w 2912"/>
                    <a:gd name="T15" fmla="*/ 406 h 438"/>
                    <a:gd name="T16" fmla="*/ 2907 w 2912"/>
                    <a:gd name="T17" fmla="*/ 409 h 438"/>
                    <a:gd name="T18" fmla="*/ 2910 w 2912"/>
                    <a:gd name="T19" fmla="*/ 413 h 438"/>
                    <a:gd name="T20" fmla="*/ 2912 w 2912"/>
                    <a:gd name="T21" fmla="*/ 419 h 438"/>
                    <a:gd name="T22" fmla="*/ 2912 w 2912"/>
                    <a:gd name="T23" fmla="*/ 427 h 438"/>
                    <a:gd name="T24" fmla="*/ 2910 w 2912"/>
                    <a:gd name="T25" fmla="*/ 432 h 438"/>
                    <a:gd name="T26" fmla="*/ 2905 w 2912"/>
                    <a:gd name="T27" fmla="*/ 436 h 438"/>
                    <a:gd name="T28" fmla="*/ 2899 w 2912"/>
                    <a:gd name="T29" fmla="*/ 438 h 438"/>
                    <a:gd name="T30" fmla="*/ 2891 w 2912"/>
                    <a:gd name="T31" fmla="*/ 438 h 438"/>
                    <a:gd name="T32" fmla="*/ 2171 w 2912"/>
                    <a:gd name="T33" fmla="*/ 237 h 438"/>
                    <a:gd name="T34" fmla="*/ 2177 w 2912"/>
                    <a:gd name="T35" fmla="*/ 239 h 438"/>
                    <a:gd name="T36" fmla="*/ 1457 w 2912"/>
                    <a:gd name="T37" fmla="*/ 239 h 438"/>
                    <a:gd name="T38" fmla="*/ 1451 w 2912"/>
                    <a:gd name="T39" fmla="*/ 237 h 438"/>
                    <a:gd name="T40" fmla="*/ 731 w 2912"/>
                    <a:gd name="T41" fmla="*/ 33 h 438"/>
                    <a:gd name="T42" fmla="*/ 737 w 2912"/>
                    <a:gd name="T43" fmla="*/ 35 h 438"/>
                    <a:gd name="T44" fmla="*/ 17 w 2912"/>
                    <a:gd name="T45" fmla="*/ 35 h 438"/>
                    <a:gd name="T46" fmla="*/ 9 w 2912"/>
                    <a:gd name="T47" fmla="*/ 33 h 438"/>
                    <a:gd name="T48" fmla="*/ 3 w 2912"/>
                    <a:gd name="T49" fmla="*/ 29 h 438"/>
                    <a:gd name="T50" fmla="*/ 0 w 2912"/>
                    <a:gd name="T51" fmla="*/ 23 h 438"/>
                    <a:gd name="T52" fmla="*/ 0 w 2912"/>
                    <a:gd name="T53" fmla="*/ 18 h 438"/>
                    <a:gd name="T54" fmla="*/ 0 w 2912"/>
                    <a:gd name="T55" fmla="*/ 10 h 438"/>
                    <a:gd name="T56" fmla="*/ 3 w 2912"/>
                    <a:gd name="T57" fmla="*/ 4 h 438"/>
                    <a:gd name="T58" fmla="*/ 9 w 2912"/>
                    <a:gd name="T59" fmla="*/ 0 h 438"/>
                    <a:gd name="T60" fmla="*/ 17 w 2912"/>
                    <a:gd name="T61" fmla="*/ 0 h 438"/>
                    <a:gd name="T62" fmla="*/ 17 w 2912"/>
                    <a:gd name="T63" fmla="*/ 0 h 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912" h="438">
                      <a:moveTo>
                        <a:pt x="17" y="0"/>
                      </a:moveTo>
                      <a:lnTo>
                        <a:pt x="737" y="0"/>
                      </a:lnTo>
                      <a:lnTo>
                        <a:pt x="741" y="0"/>
                      </a:lnTo>
                      <a:lnTo>
                        <a:pt x="1461" y="204"/>
                      </a:lnTo>
                      <a:lnTo>
                        <a:pt x="1457" y="204"/>
                      </a:lnTo>
                      <a:lnTo>
                        <a:pt x="2177" y="204"/>
                      </a:lnTo>
                      <a:lnTo>
                        <a:pt x="2181" y="204"/>
                      </a:lnTo>
                      <a:lnTo>
                        <a:pt x="2901" y="406"/>
                      </a:lnTo>
                      <a:lnTo>
                        <a:pt x="2907" y="409"/>
                      </a:lnTo>
                      <a:lnTo>
                        <a:pt x="2910" y="413"/>
                      </a:lnTo>
                      <a:lnTo>
                        <a:pt x="2912" y="419"/>
                      </a:lnTo>
                      <a:lnTo>
                        <a:pt x="2912" y="427"/>
                      </a:lnTo>
                      <a:lnTo>
                        <a:pt x="2910" y="432"/>
                      </a:lnTo>
                      <a:lnTo>
                        <a:pt x="2905" y="436"/>
                      </a:lnTo>
                      <a:lnTo>
                        <a:pt x="2899" y="438"/>
                      </a:lnTo>
                      <a:lnTo>
                        <a:pt x="2891" y="438"/>
                      </a:lnTo>
                      <a:lnTo>
                        <a:pt x="2171" y="237"/>
                      </a:lnTo>
                      <a:lnTo>
                        <a:pt x="2177" y="239"/>
                      </a:lnTo>
                      <a:lnTo>
                        <a:pt x="1457" y="239"/>
                      </a:lnTo>
                      <a:lnTo>
                        <a:pt x="1451" y="237"/>
                      </a:lnTo>
                      <a:lnTo>
                        <a:pt x="731" y="33"/>
                      </a:lnTo>
                      <a:lnTo>
                        <a:pt x="737" y="35"/>
                      </a:lnTo>
                      <a:lnTo>
                        <a:pt x="17" y="35"/>
                      </a:lnTo>
                      <a:lnTo>
                        <a:pt x="9" y="33"/>
                      </a:lnTo>
                      <a:lnTo>
                        <a:pt x="3" y="29"/>
                      </a:lnTo>
                      <a:lnTo>
                        <a:pt x="0" y="23"/>
                      </a:lnTo>
                      <a:lnTo>
                        <a:pt x="0" y="18"/>
                      </a:lnTo>
                      <a:lnTo>
                        <a:pt x="0" y="10"/>
                      </a:lnTo>
                      <a:lnTo>
                        <a:pt x="3" y="4"/>
                      </a:lnTo>
                      <a:lnTo>
                        <a:pt x="9" y="0"/>
                      </a:lnTo>
                      <a:lnTo>
                        <a:pt x="17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86A44A"/>
                </a:solidFill>
                <a:ln w="1588">
                  <a:solidFill>
                    <a:srgbClr val="86A44A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7" name="Freeform 17"/>
                <p:cNvSpPr>
                  <a:spLocks/>
                </p:cNvSpPr>
                <p:nvPr/>
              </p:nvSpPr>
              <p:spPr bwMode="auto">
                <a:xfrm>
                  <a:off x="1839" y="2208"/>
                  <a:ext cx="1457" cy="118"/>
                </a:xfrm>
                <a:custGeom>
                  <a:avLst/>
                  <a:gdLst>
                    <a:gd name="T0" fmla="*/ 11 w 2912"/>
                    <a:gd name="T1" fmla="*/ 202 h 234"/>
                    <a:gd name="T2" fmla="*/ 731 w 2912"/>
                    <a:gd name="T3" fmla="*/ 0 h 234"/>
                    <a:gd name="T4" fmla="*/ 741 w 2912"/>
                    <a:gd name="T5" fmla="*/ 0 h 234"/>
                    <a:gd name="T6" fmla="*/ 1461 w 2912"/>
                    <a:gd name="T7" fmla="*/ 202 h 234"/>
                    <a:gd name="T8" fmla="*/ 1451 w 2912"/>
                    <a:gd name="T9" fmla="*/ 202 h 234"/>
                    <a:gd name="T10" fmla="*/ 2171 w 2912"/>
                    <a:gd name="T11" fmla="*/ 0 h 234"/>
                    <a:gd name="T12" fmla="*/ 2181 w 2912"/>
                    <a:gd name="T13" fmla="*/ 0 h 234"/>
                    <a:gd name="T14" fmla="*/ 2901 w 2912"/>
                    <a:gd name="T15" fmla="*/ 202 h 234"/>
                    <a:gd name="T16" fmla="*/ 2907 w 2912"/>
                    <a:gd name="T17" fmla="*/ 205 h 234"/>
                    <a:gd name="T18" fmla="*/ 2910 w 2912"/>
                    <a:gd name="T19" fmla="*/ 209 h 234"/>
                    <a:gd name="T20" fmla="*/ 2912 w 2912"/>
                    <a:gd name="T21" fmla="*/ 215 h 234"/>
                    <a:gd name="T22" fmla="*/ 2912 w 2912"/>
                    <a:gd name="T23" fmla="*/ 223 h 234"/>
                    <a:gd name="T24" fmla="*/ 2910 w 2912"/>
                    <a:gd name="T25" fmla="*/ 228 h 234"/>
                    <a:gd name="T26" fmla="*/ 2905 w 2912"/>
                    <a:gd name="T27" fmla="*/ 232 h 234"/>
                    <a:gd name="T28" fmla="*/ 2899 w 2912"/>
                    <a:gd name="T29" fmla="*/ 234 h 234"/>
                    <a:gd name="T30" fmla="*/ 2891 w 2912"/>
                    <a:gd name="T31" fmla="*/ 234 h 234"/>
                    <a:gd name="T32" fmla="*/ 2171 w 2912"/>
                    <a:gd name="T33" fmla="*/ 33 h 234"/>
                    <a:gd name="T34" fmla="*/ 2181 w 2912"/>
                    <a:gd name="T35" fmla="*/ 33 h 234"/>
                    <a:gd name="T36" fmla="*/ 1461 w 2912"/>
                    <a:gd name="T37" fmla="*/ 234 h 234"/>
                    <a:gd name="T38" fmla="*/ 1451 w 2912"/>
                    <a:gd name="T39" fmla="*/ 234 h 234"/>
                    <a:gd name="T40" fmla="*/ 731 w 2912"/>
                    <a:gd name="T41" fmla="*/ 33 h 234"/>
                    <a:gd name="T42" fmla="*/ 741 w 2912"/>
                    <a:gd name="T43" fmla="*/ 33 h 234"/>
                    <a:gd name="T44" fmla="*/ 21 w 2912"/>
                    <a:gd name="T45" fmla="*/ 234 h 234"/>
                    <a:gd name="T46" fmla="*/ 13 w 2912"/>
                    <a:gd name="T47" fmla="*/ 234 h 234"/>
                    <a:gd name="T48" fmla="*/ 7 w 2912"/>
                    <a:gd name="T49" fmla="*/ 232 h 234"/>
                    <a:gd name="T50" fmla="*/ 3 w 2912"/>
                    <a:gd name="T51" fmla="*/ 228 h 234"/>
                    <a:gd name="T52" fmla="*/ 0 w 2912"/>
                    <a:gd name="T53" fmla="*/ 223 h 234"/>
                    <a:gd name="T54" fmla="*/ 0 w 2912"/>
                    <a:gd name="T55" fmla="*/ 215 h 234"/>
                    <a:gd name="T56" fmla="*/ 1 w 2912"/>
                    <a:gd name="T57" fmla="*/ 209 h 234"/>
                    <a:gd name="T58" fmla="*/ 5 w 2912"/>
                    <a:gd name="T59" fmla="*/ 205 h 234"/>
                    <a:gd name="T60" fmla="*/ 11 w 2912"/>
                    <a:gd name="T61" fmla="*/ 202 h 234"/>
                    <a:gd name="T62" fmla="*/ 11 w 2912"/>
                    <a:gd name="T63" fmla="*/ 202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912" h="234">
                      <a:moveTo>
                        <a:pt x="11" y="202"/>
                      </a:moveTo>
                      <a:lnTo>
                        <a:pt x="731" y="0"/>
                      </a:lnTo>
                      <a:lnTo>
                        <a:pt x="741" y="0"/>
                      </a:lnTo>
                      <a:lnTo>
                        <a:pt x="1461" y="202"/>
                      </a:lnTo>
                      <a:lnTo>
                        <a:pt x="1451" y="202"/>
                      </a:lnTo>
                      <a:lnTo>
                        <a:pt x="2171" y="0"/>
                      </a:lnTo>
                      <a:lnTo>
                        <a:pt x="2181" y="0"/>
                      </a:lnTo>
                      <a:lnTo>
                        <a:pt x="2901" y="202"/>
                      </a:lnTo>
                      <a:lnTo>
                        <a:pt x="2907" y="205"/>
                      </a:lnTo>
                      <a:lnTo>
                        <a:pt x="2910" y="209"/>
                      </a:lnTo>
                      <a:lnTo>
                        <a:pt x="2912" y="215"/>
                      </a:lnTo>
                      <a:lnTo>
                        <a:pt x="2912" y="223"/>
                      </a:lnTo>
                      <a:lnTo>
                        <a:pt x="2910" y="228"/>
                      </a:lnTo>
                      <a:lnTo>
                        <a:pt x="2905" y="232"/>
                      </a:lnTo>
                      <a:lnTo>
                        <a:pt x="2899" y="234"/>
                      </a:lnTo>
                      <a:lnTo>
                        <a:pt x="2891" y="234"/>
                      </a:lnTo>
                      <a:lnTo>
                        <a:pt x="2171" y="33"/>
                      </a:lnTo>
                      <a:lnTo>
                        <a:pt x="2181" y="33"/>
                      </a:lnTo>
                      <a:lnTo>
                        <a:pt x="1461" y="234"/>
                      </a:lnTo>
                      <a:lnTo>
                        <a:pt x="1451" y="234"/>
                      </a:lnTo>
                      <a:lnTo>
                        <a:pt x="731" y="33"/>
                      </a:lnTo>
                      <a:lnTo>
                        <a:pt x="741" y="33"/>
                      </a:lnTo>
                      <a:lnTo>
                        <a:pt x="21" y="234"/>
                      </a:lnTo>
                      <a:lnTo>
                        <a:pt x="13" y="234"/>
                      </a:lnTo>
                      <a:lnTo>
                        <a:pt x="7" y="232"/>
                      </a:lnTo>
                      <a:lnTo>
                        <a:pt x="3" y="228"/>
                      </a:lnTo>
                      <a:lnTo>
                        <a:pt x="0" y="223"/>
                      </a:lnTo>
                      <a:lnTo>
                        <a:pt x="0" y="215"/>
                      </a:lnTo>
                      <a:lnTo>
                        <a:pt x="1" y="209"/>
                      </a:lnTo>
                      <a:lnTo>
                        <a:pt x="5" y="205"/>
                      </a:lnTo>
                      <a:lnTo>
                        <a:pt x="11" y="202"/>
                      </a:lnTo>
                      <a:lnTo>
                        <a:pt x="11" y="202"/>
                      </a:lnTo>
                      <a:close/>
                    </a:path>
                  </a:pathLst>
                </a:custGeom>
                <a:solidFill>
                  <a:srgbClr val="6E548D"/>
                </a:solidFill>
                <a:ln w="1588">
                  <a:solidFill>
                    <a:srgbClr val="6E548D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8" name="Freeform 18"/>
                <p:cNvSpPr>
                  <a:spLocks/>
                </p:cNvSpPr>
                <p:nvPr/>
              </p:nvSpPr>
              <p:spPr bwMode="auto">
                <a:xfrm>
                  <a:off x="1839" y="2208"/>
                  <a:ext cx="1457" cy="119"/>
                </a:xfrm>
                <a:custGeom>
                  <a:avLst/>
                  <a:gdLst>
                    <a:gd name="T0" fmla="*/ 11 w 2912"/>
                    <a:gd name="T1" fmla="*/ 202 h 236"/>
                    <a:gd name="T2" fmla="*/ 731 w 2912"/>
                    <a:gd name="T3" fmla="*/ 0 h 236"/>
                    <a:gd name="T4" fmla="*/ 741 w 2912"/>
                    <a:gd name="T5" fmla="*/ 0 h 236"/>
                    <a:gd name="T6" fmla="*/ 1461 w 2912"/>
                    <a:gd name="T7" fmla="*/ 202 h 236"/>
                    <a:gd name="T8" fmla="*/ 1457 w 2912"/>
                    <a:gd name="T9" fmla="*/ 202 h 236"/>
                    <a:gd name="T10" fmla="*/ 2177 w 2912"/>
                    <a:gd name="T11" fmla="*/ 202 h 236"/>
                    <a:gd name="T12" fmla="*/ 2171 w 2912"/>
                    <a:gd name="T13" fmla="*/ 202 h 236"/>
                    <a:gd name="T14" fmla="*/ 2891 w 2912"/>
                    <a:gd name="T15" fmla="*/ 0 h 236"/>
                    <a:gd name="T16" fmla="*/ 2899 w 2912"/>
                    <a:gd name="T17" fmla="*/ 0 h 236"/>
                    <a:gd name="T18" fmla="*/ 2905 w 2912"/>
                    <a:gd name="T19" fmla="*/ 2 h 236"/>
                    <a:gd name="T20" fmla="*/ 2910 w 2912"/>
                    <a:gd name="T21" fmla="*/ 6 h 236"/>
                    <a:gd name="T22" fmla="*/ 2912 w 2912"/>
                    <a:gd name="T23" fmla="*/ 11 h 236"/>
                    <a:gd name="T24" fmla="*/ 2912 w 2912"/>
                    <a:gd name="T25" fmla="*/ 19 h 236"/>
                    <a:gd name="T26" fmla="*/ 2910 w 2912"/>
                    <a:gd name="T27" fmla="*/ 25 h 236"/>
                    <a:gd name="T28" fmla="*/ 2907 w 2912"/>
                    <a:gd name="T29" fmla="*/ 31 h 236"/>
                    <a:gd name="T30" fmla="*/ 2901 w 2912"/>
                    <a:gd name="T31" fmla="*/ 33 h 236"/>
                    <a:gd name="T32" fmla="*/ 2181 w 2912"/>
                    <a:gd name="T33" fmla="*/ 234 h 236"/>
                    <a:gd name="T34" fmla="*/ 2177 w 2912"/>
                    <a:gd name="T35" fmla="*/ 236 h 236"/>
                    <a:gd name="T36" fmla="*/ 1457 w 2912"/>
                    <a:gd name="T37" fmla="*/ 236 h 236"/>
                    <a:gd name="T38" fmla="*/ 1451 w 2912"/>
                    <a:gd name="T39" fmla="*/ 234 h 236"/>
                    <a:gd name="T40" fmla="*/ 731 w 2912"/>
                    <a:gd name="T41" fmla="*/ 33 h 236"/>
                    <a:gd name="T42" fmla="*/ 741 w 2912"/>
                    <a:gd name="T43" fmla="*/ 33 h 236"/>
                    <a:gd name="T44" fmla="*/ 21 w 2912"/>
                    <a:gd name="T45" fmla="*/ 234 h 236"/>
                    <a:gd name="T46" fmla="*/ 13 w 2912"/>
                    <a:gd name="T47" fmla="*/ 234 h 236"/>
                    <a:gd name="T48" fmla="*/ 7 w 2912"/>
                    <a:gd name="T49" fmla="*/ 232 h 236"/>
                    <a:gd name="T50" fmla="*/ 3 w 2912"/>
                    <a:gd name="T51" fmla="*/ 228 h 236"/>
                    <a:gd name="T52" fmla="*/ 0 w 2912"/>
                    <a:gd name="T53" fmla="*/ 223 h 236"/>
                    <a:gd name="T54" fmla="*/ 0 w 2912"/>
                    <a:gd name="T55" fmla="*/ 215 h 236"/>
                    <a:gd name="T56" fmla="*/ 1 w 2912"/>
                    <a:gd name="T57" fmla="*/ 209 h 236"/>
                    <a:gd name="T58" fmla="*/ 5 w 2912"/>
                    <a:gd name="T59" fmla="*/ 205 h 236"/>
                    <a:gd name="T60" fmla="*/ 11 w 2912"/>
                    <a:gd name="T61" fmla="*/ 202 h 236"/>
                    <a:gd name="T62" fmla="*/ 11 w 2912"/>
                    <a:gd name="T63" fmla="*/ 202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912" h="236">
                      <a:moveTo>
                        <a:pt x="11" y="202"/>
                      </a:moveTo>
                      <a:lnTo>
                        <a:pt x="731" y="0"/>
                      </a:lnTo>
                      <a:lnTo>
                        <a:pt x="741" y="0"/>
                      </a:lnTo>
                      <a:lnTo>
                        <a:pt x="1461" y="202"/>
                      </a:lnTo>
                      <a:lnTo>
                        <a:pt x="1457" y="202"/>
                      </a:lnTo>
                      <a:lnTo>
                        <a:pt x="2177" y="202"/>
                      </a:lnTo>
                      <a:lnTo>
                        <a:pt x="2171" y="202"/>
                      </a:lnTo>
                      <a:lnTo>
                        <a:pt x="2891" y="0"/>
                      </a:lnTo>
                      <a:lnTo>
                        <a:pt x="2899" y="0"/>
                      </a:lnTo>
                      <a:lnTo>
                        <a:pt x="2905" y="2"/>
                      </a:lnTo>
                      <a:lnTo>
                        <a:pt x="2910" y="6"/>
                      </a:lnTo>
                      <a:lnTo>
                        <a:pt x="2912" y="11"/>
                      </a:lnTo>
                      <a:lnTo>
                        <a:pt x="2912" y="19"/>
                      </a:lnTo>
                      <a:lnTo>
                        <a:pt x="2910" y="25"/>
                      </a:lnTo>
                      <a:lnTo>
                        <a:pt x="2907" y="31"/>
                      </a:lnTo>
                      <a:lnTo>
                        <a:pt x="2901" y="33"/>
                      </a:lnTo>
                      <a:lnTo>
                        <a:pt x="2181" y="234"/>
                      </a:lnTo>
                      <a:lnTo>
                        <a:pt x="2177" y="236"/>
                      </a:lnTo>
                      <a:lnTo>
                        <a:pt x="1457" y="236"/>
                      </a:lnTo>
                      <a:lnTo>
                        <a:pt x="1451" y="234"/>
                      </a:lnTo>
                      <a:lnTo>
                        <a:pt x="731" y="33"/>
                      </a:lnTo>
                      <a:lnTo>
                        <a:pt x="741" y="33"/>
                      </a:lnTo>
                      <a:lnTo>
                        <a:pt x="21" y="234"/>
                      </a:lnTo>
                      <a:lnTo>
                        <a:pt x="13" y="234"/>
                      </a:lnTo>
                      <a:lnTo>
                        <a:pt x="7" y="232"/>
                      </a:lnTo>
                      <a:lnTo>
                        <a:pt x="3" y="228"/>
                      </a:lnTo>
                      <a:lnTo>
                        <a:pt x="0" y="223"/>
                      </a:lnTo>
                      <a:lnTo>
                        <a:pt x="0" y="215"/>
                      </a:lnTo>
                      <a:lnTo>
                        <a:pt x="1" y="209"/>
                      </a:lnTo>
                      <a:lnTo>
                        <a:pt x="5" y="205"/>
                      </a:lnTo>
                      <a:lnTo>
                        <a:pt x="11" y="202"/>
                      </a:lnTo>
                      <a:lnTo>
                        <a:pt x="11" y="202"/>
                      </a:lnTo>
                      <a:close/>
                    </a:path>
                  </a:pathLst>
                </a:custGeom>
                <a:solidFill>
                  <a:srgbClr val="3D96AE"/>
                </a:solidFill>
                <a:ln w="1588">
                  <a:solidFill>
                    <a:srgbClr val="3D96AE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Freeform 19"/>
                <p:cNvSpPr>
                  <a:spLocks/>
                </p:cNvSpPr>
                <p:nvPr/>
              </p:nvSpPr>
              <p:spPr bwMode="auto">
                <a:xfrm>
                  <a:off x="1839" y="2208"/>
                  <a:ext cx="1458" cy="219"/>
                </a:xfrm>
                <a:custGeom>
                  <a:avLst/>
                  <a:gdLst>
                    <a:gd name="T0" fmla="*/ 17 w 2914"/>
                    <a:gd name="T1" fmla="*/ 202 h 438"/>
                    <a:gd name="T2" fmla="*/ 737 w 2914"/>
                    <a:gd name="T3" fmla="*/ 202 h 438"/>
                    <a:gd name="T4" fmla="*/ 741 w 2914"/>
                    <a:gd name="T5" fmla="*/ 202 h 438"/>
                    <a:gd name="T6" fmla="*/ 1461 w 2914"/>
                    <a:gd name="T7" fmla="*/ 403 h 438"/>
                    <a:gd name="T8" fmla="*/ 1447 w 2914"/>
                    <a:gd name="T9" fmla="*/ 405 h 438"/>
                    <a:gd name="T10" fmla="*/ 2167 w 2914"/>
                    <a:gd name="T11" fmla="*/ 2 h 438"/>
                    <a:gd name="T12" fmla="*/ 2177 w 2914"/>
                    <a:gd name="T13" fmla="*/ 0 h 438"/>
                    <a:gd name="T14" fmla="*/ 2185 w 2914"/>
                    <a:gd name="T15" fmla="*/ 2 h 438"/>
                    <a:gd name="T16" fmla="*/ 2905 w 2914"/>
                    <a:gd name="T17" fmla="*/ 405 h 438"/>
                    <a:gd name="T18" fmla="*/ 2910 w 2914"/>
                    <a:gd name="T19" fmla="*/ 409 h 438"/>
                    <a:gd name="T20" fmla="*/ 2912 w 2914"/>
                    <a:gd name="T21" fmla="*/ 415 h 438"/>
                    <a:gd name="T22" fmla="*/ 2914 w 2914"/>
                    <a:gd name="T23" fmla="*/ 422 h 438"/>
                    <a:gd name="T24" fmla="*/ 2910 w 2914"/>
                    <a:gd name="T25" fmla="*/ 428 h 438"/>
                    <a:gd name="T26" fmla="*/ 2907 w 2914"/>
                    <a:gd name="T27" fmla="*/ 434 h 438"/>
                    <a:gd name="T28" fmla="*/ 2901 w 2914"/>
                    <a:gd name="T29" fmla="*/ 436 h 438"/>
                    <a:gd name="T30" fmla="*/ 2895 w 2914"/>
                    <a:gd name="T31" fmla="*/ 438 h 438"/>
                    <a:gd name="T32" fmla="*/ 2887 w 2914"/>
                    <a:gd name="T33" fmla="*/ 434 h 438"/>
                    <a:gd name="T34" fmla="*/ 2167 w 2914"/>
                    <a:gd name="T35" fmla="*/ 31 h 438"/>
                    <a:gd name="T36" fmla="*/ 2185 w 2914"/>
                    <a:gd name="T37" fmla="*/ 31 h 438"/>
                    <a:gd name="T38" fmla="*/ 1465 w 2914"/>
                    <a:gd name="T39" fmla="*/ 434 h 438"/>
                    <a:gd name="T40" fmla="*/ 1459 w 2914"/>
                    <a:gd name="T41" fmla="*/ 436 h 438"/>
                    <a:gd name="T42" fmla="*/ 1451 w 2914"/>
                    <a:gd name="T43" fmla="*/ 436 h 438"/>
                    <a:gd name="T44" fmla="*/ 731 w 2914"/>
                    <a:gd name="T45" fmla="*/ 234 h 438"/>
                    <a:gd name="T46" fmla="*/ 737 w 2914"/>
                    <a:gd name="T47" fmla="*/ 236 h 438"/>
                    <a:gd name="T48" fmla="*/ 17 w 2914"/>
                    <a:gd name="T49" fmla="*/ 236 h 438"/>
                    <a:gd name="T50" fmla="*/ 9 w 2914"/>
                    <a:gd name="T51" fmla="*/ 234 h 438"/>
                    <a:gd name="T52" fmla="*/ 3 w 2914"/>
                    <a:gd name="T53" fmla="*/ 230 h 438"/>
                    <a:gd name="T54" fmla="*/ 0 w 2914"/>
                    <a:gd name="T55" fmla="*/ 225 h 438"/>
                    <a:gd name="T56" fmla="*/ 0 w 2914"/>
                    <a:gd name="T57" fmla="*/ 219 h 438"/>
                    <a:gd name="T58" fmla="*/ 0 w 2914"/>
                    <a:gd name="T59" fmla="*/ 211 h 438"/>
                    <a:gd name="T60" fmla="*/ 3 w 2914"/>
                    <a:gd name="T61" fmla="*/ 205 h 438"/>
                    <a:gd name="T62" fmla="*/ 9 w 2914"/>
                    <a:gd name="T63" fmla="*/ 202 h 438"/>
                    <a:gd name="T64" fmla="*/ 17 w 2914"/>
                    <a:gd name="T65" fmla="*/ 202 h 438"/>
                    <a:gd name="T66" fmla="*/ 17 w 2914"/>
                    <a:gd name="T67" fmla="*/ 202 h 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914" h="438">
                      <a:moveTo>
                        <a:pt x="17" y="202"/>
                      </a:moveTo>
                      <a:lnTo>
                        <a:pt x="737" y="202"/>
                      </a:lnTo>
                      <a:lnTo>
                        <a:pt x="741" y="202"/>
                      </a:lnTo>
                      <a:lnTo>
                        <a:pt x="1461" y="403"/>
                      </a:lnTo>
                      <a:lnTo>
                        <a:pt x="1447" y="405"/>
                      </a:lnTo>
                      <a:lnTo>
                        <a:pt x="2167" y="2"/>
                      </a:lnTo>
                      <a:lnTo>
                        <a:pt x="2177" y="0"/>
                      </a:lnTo>
                      <a:lnTo>
                        <a:pt x="2185" y="2"/>
                      </a:lnTo>
                      <a:lnTo>
                        <a:pt x="2905" y="405"/>
                      </a:lnTo>
                      <a:lnTo>
                        <a:pt x="2910" y="409"/>
                      </a:lnTo>
                      <a:lnTo>
                        <a:pt x="2912" y="415"/>
                      </a:lnTo>
                      <a:lnTo>
                        <a:pt x="2914" y="422"/>
                      </a:lnTo>
                      <a:lnTo>
                        <a:pt x="2910" y="428"/>
                      </a:lnTo>
                      <a:lnTo>
                        <a:pt x="2907" y="434"/>
                      </a:lnTo>
                      <a:lnTo>
                        <a:pt x="2901" y="436"/>
                      </a:lnTo>
                      <a:lnTo>
                        <a:pt x="2895" y="438"/>
                      </a:lnTo>
                      <a:lnTo>
                        <a:pt x="2887" y="434"/>
                      </a:lnTo>
                      <a:lnTo>
                        <a:pt x="2167" y="31"/>
                      </a:lnTo>
                      <a:lnTo>
                        <a:pt x="2185" y="31"/>
                      </a:lnTo>
                      <a:lnTo>
                        <a:pt x="1465" y="434"/>
                      </a:lnTo>
                      <a:lnTo>
                        <a:pt x="1459" y="436"/>
                      </a:lnTo>
                      <a:lnTo>
                        <a:pt x="1451" y="436"/>
                      </a:lnTo>
                      <a:lnTo>
                        <a:pt x="731" y="234"/>
                      </a:lnTo>
                      <a:lnTo>
                        <a:pt x="737" y="236"/>
                      </a:lnTo>
                      <a:lnTo>
                        <a:pt x="17" y="236"/>
                      </a:lnTo>
                      <a:lnTo>
                        <a:pt x="9" y="234"/>
                      </a:lnTo>
                      <a:lnTo>
                        <a:pt x="3" y="230"/>
                      </a:lnTo>
                      <a:lnTo>
                        <a:pt x="0" y="225"/>
                      </a:lnTo>
                      <a:lnTo>
                        <a:pt x="0" y="219"/>
                      </a:lnTo>
                      <a:lnTo>
                        <a:pt x="0" y="211"/>
                      </a:lnTo>
                      <a:lnTo>
                        <a:pt x="3" y="205"/>
                      </a:lnTo>
                      <a:lnTo>
                        <a:pt x="9" y="202"/>
                      </a:lnTo>
                      <a:lnTo>
                        <a:pt x="17" y="202"/>
                      </a:lnTo>
                      <a:lnTo>
                        <a:pt x="17" y="202"/>
                      </a:lnTo>
                      <a:close/>
                    </a:path>
                  </a:pathLst>
                </a:custGeom>
                <a:solidFill>
                  <a:srgbClr val="DA8137"/>
                </a:solidFill>
                <a:ln w="1588">
                  <a:solidFill>
                    <a:srgbClr val="DA8137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Freeform 20"/>
                <p:cNvSpPr>
                  <a:spLocks/>
                </p:cNvSpPr>
                <p:nvPr/>
              </p:nvSpPr>
              <p:spPr bwMode="auto">
                <a:xfrm>
                  <a:off x="1839" y="2208"/>
                  <a:ext cx="1458" cy="219"/>
                </a:xfrm>
                <a:custGeom>
                  <a:avLst/>
                  <a:gdLst>
                    <a:gd name="T0" fmla="*/ 21 w 2914"/>
                    <a:gd name="T1" fmla="*/ 0 h 438"/>
                    <a:gd name="T2" fmla="*/ 741 w 2914"/>
                    <a:gd name="T3" fmla="*/ 202 h 438"/>
                    <a:gd name="T4" fmla="*/ 737 w 2914"/>
                    <a:gd name="T5" fmla="*/ 202 h 438"/>
                    <a:gd name="T6" fmla="*/ 1457 w 2914"/>
                    <a:gd name="T7" fmla="*/ 202 h 438"/>
                    <a:gd name="T8" fmla="*/ 1451 w 2914"/>
                    <a:gd name="T9" fmla="*/ 202 h 438"/>
                    <a:gd name="T10" fmla="*/ 2171 w 2914"/>
                    <a:gd name="T11" fmla="*/ 0 h 438"/>
                    <a:gd name="T12" fmla="*/ 2179 w 2914"/>
                    <a:gd name="T13" fmla="*/ 0 h 438"/>
                    <a:gd name="T14" fmla="*/ 2185 w 2914"/>
                    <a:gd name="T15" fmla="*/ 2 h 438"/>
                    <a:gd name="T16" fmla="*/ 2905 w 2914"/>
                    <a:gd name="T17" fmla="*/ 405 h 438"/>
                    <a:gd name="T18" fmla="*/ 2910 w 2914"/>
                    <a:gd name="T19" fmla="*/ 409 h 438"/>
                    <a:gd name="T20" fmla="*/ 2912 w 2914"/>
                    <a:gd name="T21" fmla="*/ 415 h 438"/>
                    <a:gd name="T22" fmla="*/ 2914 w 2914"/>
                    <a:gd name="T23" fmla="*/ 422 h 438"/>
                    <a:gd name="T24" fmla="*/ 2910 w 2914"/>
                    <a:gd name="T25" fmla="*/ 428 h 438"/>
                    <a:gd name="T26" fmla="*/ 2907 w 2914"/>
                    <a:gd name="T27" fmla="*/ 434 h 438"/>
                    <a:gd name="T28" fmla="*/ 2901 w 2914"/>
                    <a:gd name="T29" fmla="*/ 436 h 438"/>
                    <a:gd name="T30" fmla="*/ 2895 w 2914"/>
                    <a:gd name="T31" fmla="*/ 438 h 438"/>
                    <a:gd name="T32" fmla="*/ 2887 w 2914"/>
                    <a:gd name="T33" fmla="*/ 434 h 438"/>
                    <a:gd name="T34" fmla="*/ 2167 w 2914"/>
                    <a:gd name="T35" fmla="*/ 31 h 438"/>
                    <a:gd name="T36" fmla="*/ 2181 w 2914"/>
                    <a:gd name="T37" fmla="*/ 33 h 438"/>
                    <a:gd name="T38" fmla="*/ 1461 w 2914"/>
                    <a:gd name="T39" fmla="*/ 234 h 438"/>
                    <a:gd name="T40" fmla="*/ 1457 w 2914"/>
                    <a:gd name="T41" fmla="*/ 236 h 438"/>
                    <a:gd name="T42" fmla="*/ 737 w 2914"/>
                    <a:gd name="T43" fmla="*/ 236 h 438"/>
                    <a:gd name="T44" fmla="*/ 731 w 2914"/>
                    <a:gd name="T45" fmla="*/ 234 h 438"/>
                    <a:gd name="T46" fmla="*/ 11 w 2914"/>
                    <a:gd name="T47" fmla="*/ 33 h 438"/>
                    <a:gd name="T48" fmla="*/ 5 w 2914"/>
                    <a:gd name="T49" fmla="*/ 31 h 438"/>
                    <a:gd name="T50" fmla="*/ 1 w 2914"/>
                    <a:gd name="T51" fmla="*/ 25 h 438"/>
                    <a:gd name="T52" fmla="*/ 0 w 2914"/>
                    <a:gd name="T53" fmla="*/ 19 h 438"/>
                    <a:gd name="T54" fmla="*/ 0 w 2914"/>
                    <a:gd name="T55" fmla="*/ 11 h 438"/>
                    <a:gd name="T56" fmla="*/ 3 w 2914"/>
                    <a:gd name="T57" fmla="*/ 6 h 438"/>
                    <a:gd name="T58" fmla="*/ 7 w 2914"/>
                    <a:gd name="T59" fmla="*/ 2 h 438"/>
                    <a:gd name="T60" fmla="*/ 13 w 2914"/>
                    <a:gd name="T61" fmla="*/ 0 h 438"/>
                    <a:gd name="T62" fmla="*/ 21 w 2914"/>
                    <a:gd name="T63" fmla="*/ 0 h 438"/>
                    <a:gd name="T64" fmla="*/ 21 w 2914"/>
                    <a:gd name="T65" fmla="*/ 0 h 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14" h="438">
                      <a:moveTo>
                        <a:pt x="21" y="0"/>
                      </a:moveTo>
                      <a:lnTo>
                        <a:pt x="741" y="202"/>
                      </a:lnTo>
                      <a:lnTo>
                        <a:pt x="737" y="202"/>
                      </a:lnTo>
                      <a:lnTo>
                        <a:pt x="1457" y="202"/>
                      </a:lnTo>
                      <a:lnTo>
                        <a:pt x="1451" y="202"/>
                      </a:lnTo>
                      <a:lnTo>
                        <a:pt x="2171" y="0"/>
                      </a:lnTo>
                      <a:lnTo>
                        <a:pt x="2179" y="0"/>
                      </a:lnTo>
                      <a:lnTo>
                        <a:pt x="2185" y="2"/>
                      </a:lnTo>
                      <a:lnTo>
                        <a:pt x="2905" y="405"/>
                      </a:lnTo>
                      <a:lnTo>
                        <a:pt x="2910" y="409"/>
                      </a:lnTo>
                      <a:lnTo>
                        <a:pt x="2912" y="415"/>
                      </a:lnTo>
                      <a:lnTo>
                        <a:pt x="2914" y="422"/>
                      </a:lnTo>
                      <a:lnTo>
                        <a:pt x="2910" y="428"/>
                      </a:lnTo>
                      <a:lnTo>
                        <a:pt x="2907" y="434"/>
                      </a:lnTo>
                      <a:lnTo>
                        <a:pt x="2901" y="436"/>
                      </a:lnTo>
                      <a:lnTo>
                        <a:pt x="2895" y="438"/>
                      </a:lnTo>
                      <a:lnTo>
                        <a:pt x="2887" y="434"/>
                      </a:lnTo>
                      <a:lnTo>
                        <a:pt x="2167" y="31"/>
                      </a:lnTo>
                      <a:lnTo>
                        <a:pt x="2181" y="33"/>
                      </a:lnTo>
                      <a:lnTo>
                        <a:pt x="1461" y="234"/>
                      </a:lnTo>
                      <a:lnTo>
                        <a:pt x="1457" y="236"/>
                      </a:lnTo>
                      <a:lnTo>
                        <a:pt x="737" y="236"/>
                      </a:lnTo>
                      <a:lnTo>
                        <a:pt x="731" y="234"/>
                      </a:lnTo>
                      <a:lnTo>
                        <a:pt x="11" y="33"/>
                      </a:lnTo>
                      <a:lnTo>
                        <a:pt x="5" y="31"/>
                      </a:lnTo>
                      <a:lnTo>
                        <a:pt x="1" y="25"/>
                      </a:lnTo>
                      <a:lnTo>
                        <a:pt x="0" y="19"/>
                      </a:lnTo>
                      <a:lnTo>
                        <a:pt x="0" y="11"/>
                      </a:lnTo>
                      <a:lnTo>
                        <a:pt x="3" y="6"/>
                      </a:lnTo>
                      <a:lnTo>
                        <a:pt x="7" y="2"/>
                      </a:lnTo>
                      <a:lnTo>
                        <a:pt x="13" y="0"/>
                      </a:lnTo>
                      <a:lnTo>
                        <a:pt x="21" y="0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8EA5CB"/>
                </a:solidFill>
                <a:ln w="1588">
                  <a:solidFill>
                    <a:srgbClr val="8EA5C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Freeform 21"/>
                <p:cNvSpPr>
                  <a:spLocks/>
                </p:cNvSpPr>
                <p:nvPr/>
              </p:nvSpPr>
              <p:spPr bwMode="auto">
                <a:xfrm>
                  <a:off x="1839" y="2208"/>
                  <a:ext cx="1458" cy="219"/>
                </a:xfrm>
                <a:custGeom>
                  <a:avLst/>
                  <a:gdLst>
                    <a:gd name="T0" fmla="*/ 7 w 2914"/>
                    <a:gd name="T1" fmla="*/ 405 h 438"/>
                    <a:gd name="T2" fmla="*/ 727 w 2914"/>
                    <a:gd name="T3" fmla="*/ 2 h 438"/>
                    <a:gd name="T4" fmla="*/ 733 w 2914"/>
                    <a:gd name="T5" fmla="*/ 0 h 438"/>
                    <a:gd name="T6" fmla="*/ 741 w 2914"/>
                    <a:gd name="T7" fmla="*/ 0 h 438"/>
                    <a:gd name="T8" fmla="*/ 1461 w 2914"/>
                    <a:gd name="T9" fmla="*/ 202 h 438"/>
                    <a:gd name="T10" fmla="*/ 1457 w 2914"/>
                    <a:gd name="T11" fmla="*/ 202 h 438"/>
                    <a:gd name="T12" fmla="*/ 2177 w 2914"/>
                    <a:gd name="T13" fmla="*/ 202 h 438"/>
                    <a:gd name="T14" fmla="*/ 2897 w 2914"/>
                    <a:gd name="T15" fmla="*/ 202 h 438"/>
                    <a:gd name="T16" fmla="*/ 2903 w 2914"/>
                    <a:gd name="T17" fmla="*/ 202 h 438"/>
                    <a:gd name="T18" fmla="*/ 2909 w 2914"/>
                    <a:gd name="T19" fmla="*/ 205 h 438"/>
                    <a:gd name="T20" fmla="*/ 2912 w 2914"/>
                    <a:gd name="T21" fmla="*/ 211 h 438"/>
                    <a:gd name="T22" fmla="*/ 2914 w 2914"/>
                    <a:gd name="T23" fmla="*/ 219 h 438"/>
                    <a:gd name="T24" fmla="*/ 2912 w 2914"/>
                    <a:gd name="T25" fmla="*/ 225 h 438"/>
                    <a:gd name="T26" fmla="*/ 2909 w 2914"/>
                    <a:gd name="T27" fmla="*/ 230 h 438"/>
                    <a:gd name="T28" fmla="*/ 2903 w 2914"/>
                    <a:gd name="T29" fmla="*/ 234 h 438"/>
                    <a:gd name="T30" fmla="*/ 2897 w 2914"/>
                    <a:gd name="T31" fmla="*/ 236 h 438"/>
                    <a:gd name="T32" fmla="*/ 2177 w 2914"/>
                    <a:gd name="T33" fmla="*/ 236 h 438"/>
                    <a:gd name="T34" fmla="*/ 1457 w 2914"/>
                    <a:gd name="T35" fmla="*/ 236 h 438"/>
                    <a:gd name="T36" fmla="*/ 1451 w 2914"/>
                    <a:gd name="T37" fmla="*/ 234 h 438"/>
                    <a:gd name="T38" fmla="*/ 731 w 2914"/>
                    <a:gd name="T39" fmla="*/ 33 h 438"/>
                    <a:gd name="T40" fmla="*/ 745 w 2914"/>
                    <a:gd name="T41" fmla="*/ 31 h 438"/>
                    <a:gd name="T42" fmla="*/ 24 w 2914"/>
                    <a:gd name="T43" fmla="*/ 434 h 438"/>
                    <a:gd name="T44" fmla="*/ 19 w 2914"/>
                    <a:gd name="T45" fmla="*/ 438 h 438"/>
                    <a:gd name="T46" fmla="*/ 11 w 2914"/>
                    <a:gd name="T47" fmla="*/ 436 h 438"/>
                    <a:gd name="T48" fmla="*/ 5 w 2914"/>
                    <a:gd name="T49" fmla="*/ 434 h 438"/>
                    <a:gd name="T50" fmla="*/ 1 w 2914"/>
                    <a:gd name="T51" fmla="*/ 428 h 438"/>
                    <a:gd name="T52" fmla="*/ 0 w 2914"/>
                    <a:gd name="T53" fmla="*/ 422 h 438"/>
                    <a:gd name="T54" fmla="*/ 0 w 2914"/>
                    <a:gd name="T55" fmla="*/ 415 h 438"/>
                    <a:gd name="T56" fmla="*/ 1 w 2914"/>
                    <a:gd name="T57" fmla="*/ 409 h 438"/>
                    <a:gd name="T58" fmla="*/ 7 w 2914"/>
                    <a:gd name="T59" fmla="*/ 405 h 438"/>
                    <a:gd name="T60" fmla="*/ 7 w 2914"/>
                    <a:gd name="T61" fmla="*/ 405 h 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914" h="438">
                      <a:moveTo>
                        <a:pt x="7" y="405"/>
                      </a:moveTo>
                      <a:lnTo>
                        <a:pt x="727" y="2"/>
                      </a:lnTo>
                      <a:lnTo>
                        <a:pt x="733" y="0"/>
                      </a:lnTo>
                      <a:lnTo>
                        <a:pt x="741" y="0"/>
                      </a:lnTo>
                      <a:lnTo>
                        <a:pt x="1461" y="202"/>
                      </a:lnTo>
                      <a:lnTo>
                        <a:pt x="1457" y="202"/>
                      </a:lnTo>
                      <a:lnTo>
                        <a:pt x="2177" y="202"/>
                      </a:lnTo>
                      <a:lnTo>
                        <a:pt x="2897" y="202"/>
                      </a:lnTo>
                      <a:lnTo>
                        <a:pt x="2903" y="202"/>
                      </a:lnTo>
                      <a:lnTo>
                        <a:pt x="2909" y="205"/>
                      </a:lnTo>
                      <a:lnTo>
                        <a:pt x="2912" y="211"/>
                      </a:lnTo>
                      <a:lnTo>
                        <a:pt x="2914" y="219"/>
                      </a:lnTo>
                      <a:lnTo>
                        <a:pt x="2912" y="225"/>
                      </a:lnTo>
                      <a:lnTo>
                        <a:pt x="2909" y="230"/>
                      </a:lnTo>
                      <a:lnTo>
                        <a:pt x="2903" y="234"/>
                      </a:lnTo>
                      <a:lnTo>
                        <a:pt x="2897" y="236"/>
                      </a:lnTo>
                      <a:lnTo>
                        <a:pt x="2177" y="236"/>
                      </a:lnTo>
                      <a:lnTo>
                        <a:pt x="1457" y="236"/>
                      </a:lnTo>
                      <a:lnTo>
                        <a:pt x="1451" y="234"/>
                      </a:lnTo>
                      <a:lnTo>
                        <a:pt x="731" y="33"/>
                      </a:lnTo>
                      <a:lnTo>
                        <a:pt x="745" y="31"/>
                      </a:lnTo>
                      <a:lnTo>
                        <a:pt x="24" y="434"/>
                      </a:lnTo>
                      <a:lnTo>
                        <a:pt x="19" y="438"/>
                      </a:lnTo>
                      <a:lnTo>
                        <a:pt x="11" y="436"/>
                      </a:lnTo>
                      <a:lnTo>
                        <a:pt x="5" y="434"/>
                      </a:lnTo>
                      <a:lnTo>
                        <a:pt x="1" y="428"/>
                      </a:lnTo>
                      <a:lnTo>
                        <a:pt x="0" y="422"/>
                      </a:lnTo>
                      <a:lnTo>
                        <a:pt x="0" y="415"/>
                      </a:lnTo>
                      <a:lnTo>
                        <a:pt x="1" y="409"/>
                      </a:lnTo>
                      <a:lnTo>
                        <a:pt x="7" y="405"/>
                      </a:lnTo>
                      <a:lnTo>
                        <a:pt x="7" y="405"/>
                      </a:lnTo>
                      <a:close/>
                    </a:path>
                  </a:pathLst>
                </a:custGeom>
                <a:solidFill>
                  <a:srgbClr val="CE8E8D"/>
                </a:solidFill>
                <a:ln w="1588">
                  <a:solidFill>
                    <a:srgbClr val="CE8E8D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2" name="Freeform 22"/>
                <p:cNvSpPr>
                  <a:spLocks/>
                </p:cNvSpPr>
                <p:nvPr/>
              </p:nvSpPr>
              <p:spPr bwMode="auto">
                <a:xfrm>
                  <a:off x="1839" y="2208"/>
                  <a:ext cx="1458" cy="219"/>
                </a:xfrm>
                <a:custGeom>
                  <a:avLst/>
                  <a:gdLst>
                    <a:gd name="T0" fmla="*/ 11 w 2914"/>
                    <a:gd name="T1" fmla="*/ 202 h 438"/>
                    <a:gd name="T2" fmla="*/ 731 w 2914"/>
                    <a:gd name="T3" fmla="*/ 0 h 438"/>
                    <a:gd name="T4" fmla="*/ 741 w 2914"/>
                    <a:gd name="T5" fmla="*/ 0 h 438"/>
                    <a:gd name="T6" fmla="*/ 1461 w 2914"/>
                    <a:gd name="T7" fmla="*/ 202 h 438"/>
                    <a:gd name="T8" fmla="*/ 1451 w 2914"/>
                    <a:gd name="T9" fmla="*/ 202 h 438"/>
                    <a:gd name="T10" fmla="*/ 2171 w 2914"/>
                    <a:gd name="T11" fmla="*/ 0 h 438"/>
                    <a:gd name="T12" fmla="*/ 2179 w 2914"/>
                    <a:gd name="T13" fmla="*/ 0 h 438"/>
                    <a:gd name="T14" fmla="*/ 2185 w 2914"/>
                    <a:gd name="T15" fmla="*/ 2 h 438"/>
                    <a:gd name="T16" fmla="*/ 2905 w 2914"/>
                    <a:gd name="T17" fmla="*/ 405 h 438"/>
                    <a:gd name="T18" fmla="*/ 2910 w 2914"/>
                    <a:gd name="T19" fmla="*/ 409 h 438"/>
                    <a:gd name="T20" fmla="*/ 2912 w 2914"/>
                    <a:gd name="T21" fmla="*/ 415 h 438"/>
                    <a:gd name="T22" fmla="*/ 2914 w 2914"/>
                    <a:gd name="T23" fmla="*/ 422 h 438"/>
                    <a:gd name="T24" fmla="*/ 2910 w 2914"/>
                    <a:gd name="T25" fmla="*/ 428 h 438"/>
                    <a:gd name="T26" fmla="*/ 2907 w 2914"/>
                    <a:gd name="T27" fmla="*/ 434 h 438"/>
                    <a:gd name="T28" fmla="*/ 2901 w 2914"/>
                    <a:gd name="T29" fmla="*/ 436 h 438"/>
                    <a:gd name="T30" fmla="*/ 2895 w 2914"/>
                    <a:gd name="T31" fmla="*/ 438 h 438"/>
                    <a:gd name="T32" fmla="*/ 2887 w 2914"/>
                    <a:gd name="T33" fmla="*/ 434 h 438"/>
                    <a:gd name="T34" fmla="*/ 2167 w 2914"/>
                    <a:gd name="T35" fmla="*/ 31 h 438"/>
                    <a:gd name="T36" fmla="*/ 2181 w 2914"/>
                    <a:gd name="T37" fmla="*/ 33 h 438"/>
                    <a:gd name="T38" fmla="*/ 1461 w 2914"/>
                    <a:gd name="T39" fmla="*/ 234 h 438"/>
                    <a:gd name="T40" fmla="*/ 1451 w 2914"/>
                    <a:gd name="T41" fmla="*/ 234 h 438"/>
                    <a:gd name="T42" fmla="*/ 731 w 2914"/>
                    <a:gd name="T43" fmla="*/ 33 h 438"/>
                    <a:gd name="T44" fmla="*/ 741 w 2914"/>
                    <a:gd name="T45" fmla="*/ 33 h 438"/>
                    <a:gd name="T46" fmla="*/ 21 w 2914"/>
                    <a:gd name="T47" fmla="*/ 234 h 438"/>
                    <a:gd name="T48" fmla="*/ 13 w 2914"/>
                    <a:gd name="T49" fmla="*/ 234 h 438"/>
                    <a:gd name="T50" fmla="*/ 7 w 2914"/>
                    <a:gd name="T51" fmla="*/ 232 h 438"/>
                    <a:gd name="T52" fmla="*/ 3 w 2914"/>
                    <a:gd name="T53" fmla="*/ 228 h 438"/>
                    <a:gd name="T54" fmla="*/ 0 w 2914"/>
                    <a:gd name="T55" fmla="*/ 223 h 438"/>
                    <a:gd name="T56" fmla="*/ 0 w 2914"/>
                    <a:gd name="T57" fmla="*/ 215 h 438"/>
                    <a:gd name="T58" fmla="*/ 1 w 2914"/>
                    <a:gd name="T59" fmla="*/ 209 h 438"/>
                    <a:gd name="T60" fmla="*/ 5 w 2914"/>
                    <a:gd name="T61" fmla="*/ 205 h 438"/>
                    <a:gd name="T62" fmla="*/ 11 w 2914"/>
                    <a:gd name="T63" fmla="*/ 202 h 438"/>
                    <a:gd name="T64" fmla="*/ 11 w 2914"/>
                    <a:gd name="T65" fmla="*/ 202 h 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14" h="438">
                      <a:moveTo>
                        <a:pt x="11" y="202"/>
                      </a:moveTo>
                      <a:lnTo>
                        <a:pt x="731" y="0"/>
                      </a:lnTo>
                      <a:lnTo>
                        <a:pt x="741" y="0"/>
                      </a:lnTo>
                      <a:lnTo>
                        <a:pt x="1461" y="202"/>
                      </a:lnTo>
                      <a:lnTo>
                        <a:pt x="1451" y="202"/>
                      </a:lnTo>
                      <a:lnTo>
                        <a:pt x="2171" y="0"/>
                      </a:lnTo>
                      <a:lnTo>
                        <a:pt x="2179" y="0"/>
                      </a:lnTo>
                      <a:lnTo>
                        <a:pt x="2185" y="2"/>
                      </a:lnTo>
                      <a:lnTo>
                        <a:pt x="2905" y="405"/>
                      </a:lnTo>
                      <a:lnTo>
                        <a:pt x="2910" y="409"/>
                      </a:lnTo>
                      <a:lnTo>
                        <a:pt x="2912" y="415"/>
                      </a:lnTo>
                      <a:lnTo>
                        <a:pt x="2914" y="422"/>
                      </a:lnTo>
                      <a:lnTo>
                        <a:pt x="2910" y="428"/>
                      </a:lnTo>
                      <a:lnTo>
                        <a:pt x="2907" y="434"/>
                      </a:lnTo>
                      <a:lnTo>
                        <a:pt x="2901" y="436"/>
                      </a:lnTo>
                      <a:lnTo>
                        <a:pt x="2895" y="438"/>
                      </a:lnTo>
                      <a:lnTo>
                        <a:pt x="2887" y="434"/>
                      </a:lnTo>
                      <a:lnTo>
                        <a:pt x="2167" y="31"/>
                      </a:lnTo>
                      <a:lnTo>
                        <a:pt x="2181" y="33"/>
                      </a:lnTo>
                      <a:lnTo>
                        <a:pt x="1461" y="234"/>
                      </a:lnTo>
                      <a:lnTo>
                        <a:pt x="1451" y="234"/>
                      </a:lnTo>
                      <a:lnTo>
                        <a:pt x="731" y="33"/>
                      </a:lnTo>
                      <a:lnTo>
                        <a:pt x="741" y="33"/>
                      </a:lnTo>
                      <a:lnTo>
                        <a:pt x="21" y="234"/>
                      </a:lnTo>
                      <a:lnTo>
                        <a:pt x="13" y="234"/>
                      </a:lnTo>
                      <a:lnTo>
                        <a:pt x="7" y="232"/>
                      </a:lnTo>
                      <a:lnTo>
                        <a:pt x="3" y="228"/>
                      </a:lnTo>
                      <a:lnTo>
                        <a:pt x="0" y="223"/>
                      </a:lnTo>
                      <a:lnTo>
                        <a:pt x="0" y="215"/>
                      </a:lnTo>
                      <a:lnTo>
                        <a:pt x="1" y="209"/>
                      </a:lnTo>
                      <a:lnTo>
                        <a:pt x="5" y="205"/>
                      </a:lnTo>
                      <a:lnTo>
                        <a:pt x="11" y="202"/>
                      </a:lnTo>
                      <a:lnTo>
                        <a:pt x="11" y="202"/>
                      </a:lnTo>
                      <a:close/>
                    </a:path>
                  </a:pathLst>
                </a:custGeom>
                <a:solidFill>
                  <a:srgbClr val="B5CA92"/>
                </a:solidFill>
                <a:ln w="1588">
                  <a:solidFill>
                    <a:srgbClr val="B5CA9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3" name="Rectangle 23"/>
                <p:cNvSpPr>
                  <a:spLocks noChangeArrowheads="1"/>
                </p:cNvSpPr>
                <p:nvPr/>
              </p:nvSpPr>
              <p:spPr bwMode="auto">
                <a:xfrm>
                  <a:off x="1553" y="3071"/>
                  <a:ext cx="57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0</a:t>
                  </a:r>
                  <a:endParaRPr kumimoji="0" lang="en-US" altLang="en-US" sz="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64" name="Rectangle 24"/>
                <p:cNvSpPr>
                  <a:spLocks noChangeArrowheads="1"/>
                </p:cNvSpPr>
                <p:nvPr/>
              </p:nvSpPr>
              <p:spPr bwMode="auto">
                <a:xfrm>
                  <a:off x="1492" y="2870"/>
                  <a:ext cx="143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0.5</a:t>
                  </a:r>
                  <a:endParaRPr kumimoji="0" lang="en-US" altLang="en-US" sz="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65" name="Rectangle 25"/>
                <p:cNvSpPr>
                  <a:spLocks noChangeArrowheads="1"/>
                </p:cNvSpPr>
                <p:nvPr/>
              </p:nvSpPr>
              <p:spPr bwMode="auto">
                <a:xfrm>
                  <a:off x="1553" y="2668"/>
                  <a:ext cx="57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1</a:t>
                  </a:r>
                  <a:endParaRPr kumimoji="0" lang="en-US" altLang="en-US" sz="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66" name="Rectangle 26"/>
                <p:cNvSpPr>
                  <a:spLocks noChangeArrowheads="1"/>
                </p:cNvSpPr>
                <p:nvPr/>
              </p:nvSpPr>
              <p:spPr bwMode="auto">
                <a:xfrm>
                  <a:off x="1492" y="2467"/>
                  <a:ext cx="143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1.5</a:t>
                  </a:r>
                  <a:endParaRPr kumimoji="0" lang="en-US" altLang="en-US" sz="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67" name="Rectangle 27"/>
                <p:cNvSpPr>
                  <a:spLocks noChangeArrowheads="1"/>
                </p:cNvSpPr>
                <p:nvPr/>
              </p:nvSpPr>
              <p:spPr bwMode="auto">
                <a:xfrm>
                  <a:off x="1553" y="2264"/>
                  <a:ext cx="57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2</a:t>
                  </a:r>
                  <a:endParaRPr kumimoji="0" lang="en-US" altLang="en-US" sz="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68" name="Rectangle 28"/>
                <p:cNvSpPr>
                  <a:spLocks noChangeArrowheads="1"/>
                </p:cNvSpPr>
                <p:nvPr/>
              </p:nvSpPr>
              <p:spPr bwMode="auto">
                <a:xfrm>
                  <a:off x="1492" y="2062"/>
                  <a:ext cx="143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2.5</a:t>
                  </a:r>
                  <a:endParaRPr kumimoji="0" lang="en-US" altLang="en-US" sz="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69" name="Rectangle 29"/>
                <p:cNvSpPr>
                  <a:spLocks noChangeArrowheads="1"/>
                </p:cNvSpPr>
                <p:nvPr/>
              </p:nvSpPr>
              <p:spPr bwMode="auto">
                <a:xfrm>
                  <a:off x="1553" y="1861"/>
                  <a:ext cx="57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3</a:t>
                  </a:r>
                  <a:endParaRPr kumimoji="0" lang="en-US" altLang="en-US" sz="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70" name="Rectangle 30"/>
                <p:cNvSpPr>
                  <a:spLocks noChangeArrowheads="1"/>
                </p:cNvSpPr>
                <p:nvPr/>
              </p:nvSpPr>
              <p:spPr bwMode="auto">
                <a:xfrm>
                  <a:off x="1787" y="3175"/>
                  <a:ext cx="187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TP0</a:t>
                  </a:r>
                  <a:endParaRPr kumimoji="0" lang="en-US" altLang="en-US" sz="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71" name="Rectangle 31"/>
                <p:cNvSpPr>
                  <a:spLocks noChangeArrowheads="1"/>
                </p:cNvSpPr>
                <p:nvPr/>
              </p:nvSpPr>
              <p:spPr bwMode="auto">
                <a:xfrm>
                  <a:off x="2147" y="3175"/>
                  <a:ext cx="187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TP1</a:t>
                  </a:r>
                  <a:endParaRPr kumimoji="0" lang="en-US" altLang="en-US" sz="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72" name="Rectangle 32"/>
                <p:cNvSpPr>
                  <a:spLocks noChangeArrowheads="1"/>
                </p:cNvSpPr>
                <p:nvPr/>
              </p:nvSpPr>
              <p:spPr bwMode="auto">
                <a:xfrm>
                  <a:off x="2507" y="3175"/>
                  <a:ext cx="187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TP2</a:t>
                  </a:r>
                  <a:endParaRPr kumimoji="0" lang="en-US" altLang="en-US" sz="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73" name="Rectangle 33"/>
                <p:cNvSpPr>
                  <a:spLocks noChangeArrowheads="1"/>
                </p:cNvSpPr>
                <p:nvPr/>
              </p:nvSpPr>
              <p:spPr bwMode="auto">
                <a:xfrm>
                  <a:off x="2867" y="3175"/>
                  <a:ext cx="187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TP3</a:t>
                  </a:r>
                  <a:endParaRPr kumimoji="0" lang="en-US" altLang="en-US" sz="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74" name="Rectangle 34"/>
                <p:cNvSpPr>
                  <a:spLocks noChangeArrowheads="1"/>
                </p:cNvSpPr>
                <p:nvPr/>
              </p:nvSpPr>
              <p:spPr bwMode="auto">
                <a:xfrm>
                  <a:off x="3228" y="3175"/>
                  <a:ext cx="187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TP4</a:t>
                  </a:r>
                  <a:endParaRPr kumimoji="0" lang="en-US" altLang="en-US" sz="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75" name="Rectangle 35"/>
                <p:cNvSpPr>
                  <a:spLocks noChangeArrowheads="1"/>
                </p:cNvSpPr>
                <p:nvPr/>
              </p:nvSpPr>
              <p:spPr bwMode="auto">
                <a:xfrm>
                  <a:off x="1876" y="1657"/>
                  <a:ext cx="1873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lvl="0" defTabSz="914400"/>
                  <a:r>
                    <a:rPr kumimoji="0" lang="en-US" altLang="en-US" sz="6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Intensity scores of 37°C</a:t>
                  </a:r>
                  <a:r>
                    <a:rPr lang="en-US" altLang="en-US" sz="600" b="1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en-US" altLang="en-US" sz="600" b="1" dirty="0">
                      <a:solidFill>
                        <a:srgbClr val="000000"/>
                      </a:solidFill>
                    </a:rPr>
                    <a:t>stability study</a:t>
                  </a:r>
                  <a:endParaRPr lang="en-US" altLang="en-US" sz="600" dirty="0"/>
                </a:p>
                <a:p>
                  <a:pPr defTabSz="914400"/>
                  <a:endParaRPr lang="en-US" altLang="en-US" sz="600" dirty="0"/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76" name="Rectangle 36"/>
                <p:cNvSpPr>
                  <a:spLocks noChangeArrowheads="1"/>
                </p:cNvSpPr>
                <p:nvPr/>
              </p:nvSpPr>
              <p:spPr bwMode="auto">
                <a:xfrm>
                  <a:off x="2998" y="1659"/>
                  <a:ext cx="0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en-US" sz="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77" name="Freeform 40"/>
                <p:cNvSpPr>
                  <a:spLocks/>
                </p:cNvSpPr>
                <p:nvPr/>
              </p:nvSpPr>
              <p:spPr bwMode="auto">
                <a:xfrm>
                  <a:off x="3585" y="2133"/>
                  <a:ext cx="171" cy="17"/>
                </a:xfrm>
                <a:custGeom>
                  <a:avLst/>
                  <a:gdLst>
                    <a:gd name="T0" fmla="*/ 18 w 342"/>
                    <a:gd name="T1" fmla="*/ 0 h 35"/>
                    <a:gd name="T2" fmla="*/ 325 w 342"/>
                    <a:gd name="T3" fmla="*/ 0 h 35"/>
                    <a:gd name="T4" fmla="*/ 331 w 342"/>
                    <a:gd name="T5" fmla="*/ 0 h 35"/>
                    <a:gd name="T6" fmla="*/ 336 w 342"/>
                    <a:gd name="T7" fmla="*/ 4 h 35"/>
                    <a:gd name="T8" fmla="*/ 340 w 342"/>
                    <a:gd name="T9" fmla="*/ 10 h 35"/>
                    <a:gd name="T10" fmla="*/ 342 w 342"/>
                    <a:gd name="T11" fmla="*/ 18 h 35"/>
                    <a:gd name="T12" fmla="*/ 340 w 342"/>
                    <a:gd name="T13" fmla="*/ 23 h 35"/>
                    <a:gd name="T14" fmla="*/ 336 w 342"/>
                    <a:gd name="T15" fmla="*/ 29 h 35"/>
                    <a:gd name="T16" fmla="*/ 331 w 342"/>
                    <a:gd name="T17" fmla="*/ 33 h 35"/>
                    <a:gd name="T18" fmla="*/ 325 w 342"/>
                    <a:gd name="T19" fmla="*/ 35 h 35"/>
                    <a:gd name="T20" fmla="*/ 18 w 342"/>
                    <a:gd name="T21" fmla="*/ 35 h 35"/>
                    <a:gd name="T22" fmla="*/ 10 w 342"/>
                    <a:gd name="T23" fmla="*/ 33 h 35"/>
                    <a:gd name="T24" fmla="*/ 4 w 342"/>
                    <a:gd name="T25" fmla="*/ 29 h 35"/>
                    <a:gd name="T26" fmla="*/ 0 w 342"/>
                    <a:gd name="T27" fmla="*/ 23 h 35"/>
                    <a:gd name="T28" fmla="*/ 0 w 342"/>
                    <a:gd name="T29" fmla="*/ 18 h 35"/>
                    <a:gd name="T30" fmla="*/ 0 w 342"/>
                    <a:gd name="T31" fmla="*/ 10 h 35"/>
                    <a:gd name="T32" fmla="*/ 4 w 342"/>
                    <a:gd name="T33" fmla="*/ 4 h 35"/>
                    <a:gd name="T34" fmla="*/ 10 w 342"/>
                    <a:gd name="T35" fmla="*/ 0 h 35"/>
                    <a:gd name="T36" fmla="*/ 18 w 342"/>
                    <a:gd name="T37" fmla="*/ 0 h 35"/>
                    <a:gd name="T38" fmla="*/ 18 w 342"/>
                    <a:gd name="T39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42" h="35">
                      <a:moveTo>
                        <a:pt x="18" y="0"/>
                      </a:moveTo>
                      <a:lnTo>
                        <a:pt x="325" y="0"/>
                      </a:lnTo>
                      <a:lnTo>
                        <a:pt x="331" y="0"/>
                      </a:lnTo>
                      <a:lnTo>
                        <a:pt x="336" y="4"/>
                      </a:lnTo>
                      <a:lnTo>
                        <a:pt x="340" y="10"/>
                      </a:lnTo>
                      <a:lnTo>
                        <a:pt x="342" y="18"/>
                      </a:lnTo>
                      <a:lnTo>
                        <a:pt x="340" y="23"/>
                      </a:lnTo>
                      <a:lnTo>
                        <a:pt x="336" y="29"/>
                      </a:lnTo>
                      <a:lnTo>
                        <a:pt x="331" y="33"/>
                      </a:lnTo>
                      <a:lnTo>
                        <a:pt x="325" y="35"/>
                      </a:lnTo>
                      <a:lnTo>
                        <a:pt x="18" y="35"/>
                      </a:lnTo>
                      <a:lnTo>
                        <a:pt x="10" y="33"/>
                      </a:lnTo>
                      <a:lnTo>
                        <a:pt x="4" y="29"/>
                      </a:lnTo>
                      <a:lnTo>
                        <a:pt x="0" y="23"/>
                      </a:lnTo>
                      <a:lnTo>
                        <a:pt x="0" y="18"/>
                      </a:lnTo>
                      <a:lnTo>
                        <a:pt x="0" y="10"/>
                      </a:lnTo>
                      <a:lnTo>
                        <a:pt x="4" y="4"/>
                      </a:lnTo>
                      <a:lnTo>
                        <a:pt x="10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A8423F"/>
                </a:solidFill>
                <a:ln w="1588">
                  <a:solidFill>
                    <a:srgbClr val="A8423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8" name="Rectangle 41"/>
                <p:cNvSpPr>
                  <a:spLocks noChangeArrowheads="1"/>
                </p:cNvSpPr>
                <p:nvPr/>
              </p:nvSpPr>
              <p:spPr bwMode="auto">
                <a:xfrm>
                  <a:off x="3763" y="2088"/>
                  <a:ext cx="407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Negative</a:t>
                  </a:r>
                  <a:endParaRPr kumimoji="0" lang="en-US" altLang="en-US" sz="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79" name="Freeform 42"/>
                <p:cNvSpPr>
                  <a:spLocks/>
                </p:cNvSpPr>
                <p:nvPr/>
              </p:nvSpPr>
              <p:spPr bwMode="auto">
                <a:xfrm>
                  <a:off x="3585" y="2277"/>
                  <a:ext cx="171" cy="17"/>
                </a:xfrm>
                <a:custGeom>
                  <a:avLst/>
                  <a:gdLst>
                    <a:gd name="T0" fmla="*/ 18 w 342"/>
                    <a:gd name="T1" fmla="*/ 0 h 35"/>
                    <a:gd name="T2" fmla="*/ 325 w 342"/>
                    <a:gd name="T3" fmla="*/ 0 h 35"/>
                    <a:gd name="T4" fmla="*/ 331 w 342"/>
                    <a:gd name="T5" fmla="*/ 0 h 35"/>
                    <a:gd name="T6" fmla="*/ 336 w 342"/>
                    <a:gd name="T7" fmla="*/ 4 h 35"/>
                    <a:gd name="T8" fmla="*/ 340 w 342"/>
                    <a:gd name="T9" fmla="*/ 10 h 35"/>
                    <a:gd name="T10" fmla="*/ 342 w 342"/>
                    <a:gd name="T11" fmla="*/ 18 h 35"/>
                    <a:gd name="T12" fmla="*/ 340 w 342"/>
                    <a:gd name="T13" fmla="*/ 23 h 35"/>
                    <a:gd name="T14" fmla="*/ 336 w 342"/>
                    <a:gd name="T15" fmla="*/ 29 h 35"/>
                    <a:gd name="T16" fmla="*/ 331 w 342"/>
                    <a:gd name="T17" fmla="*/ 33 h 35"/>
                    <a:gd name="T18" fmla="*/ 325 w 342"/>
                    <a:gd name="T19" fmla="*/ 35 h 35"/>
                    <a:gd name="T20" fmla="*/ 18 w 342"/>
                    <a:gd name="T21" fmla="*/ 35 h 35"/>
                    <a:gd name="T22" fmla="*/ 10 w 342"/>
                    <a:gd name="T23" fmla="*/ 33 h 35"/>
                    <a:gd name="T24" fmla="*/ 4 w 342"/>
                    <a:gd name="T25" fmla="*/ 29 h 35"/>
                    <a:gd name="T26" fmla="*/ 0 w 342"/>
                    <a:gd name="T27" fmla="*/ 23 h 35"/>
                    <a:gd name="T28" fmla="*/ 0 w 342"/>
                    <a:gd name="T29" fmla="*/ 18 h 35"/>
                    <a:gd name="T30" fmla="*/ 0 w 342"/>
                    <a:gd name="T31" fmla="*/ 10 h 35"/>
                    <a:gd name="T32" fmla="*/ 4 w 342"/>
                    <a:gd name="T33" fmla="*/ 4 h 35"/>
                    <a:gd name="T34" fmla="*/ 10 w 342"/>
                    <a:gd name="T35" fmla="*/ 0 h 35"/>
                    <a:gd name="T36" fmla="*/ 18 w 342"/>
                    <a:gd name="T37" fmla="*/ 0 h 35"/>
                    <a:gd name="T38" fmla="*/ 18 w 342"/>
                    <a:gd name="T39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42" h="35">
                      <a:moveTo>
                        <a:pt x="18" y="0"/>
                      </a:moveTo>
                      <a:lnTo>
                        <a:pt x="325" y="0"/>
                      </a:lnTo>
                      <a:lnTo>
                        <a:pt x="331" y="0"/>
                      </a:lnTo>
                      <a:lnTo>
                        <a:pt x="336" y="4"/>
                      </a:lnTo>
                      <a:lnTo>
                        <a:pt x="340" y="10"/>
                      </a:lnTo>
                      <a:lnTo>
                        <a:pt x="342" y="18"/>
                      </a:lnTo>
                      <a:lnTo>
                        <a:pt x="340" y="23"/>
                      </a:lnTo>
                      <a:lnTo>
                        <a:pt x="336" y="29"/>
                      </a:lnTo>
                      <a:lnTo>
                        <a:pt x="331" y="33"/>
                      </a:lnTo>
                      <a:lnTo>
                        <a:pt x="325" y="35"/>
                      </a:lnTo>
                      <a:lnTo>
                        <a:pt x="18" y="35"/>
                      </a:lnTo>
                      <a:lnTo>
                        <a:pt x="10" y="33"/>
                      </a:lnTo>
                      <a:lnTo>
                        <a:pt x="4" y="29"/>
                      </a:lnTo>
                      <a:lnTo>
                        <a:pt x="0" y="23"/>
                      </a:lnTo>
                      <a:lnTo>
                        <a:pt x="0" y="18"/>
                      </a:lnTo>
                      <a:lnTo>
                        <a:pt x="0" y="10"/>
                      </a:lnTo>
                      <a:lnTo>
                        <a:pt x="4" y="4"/>
                      </a:lnTo>
                      <a:lnTo>
                        <a:pt x="10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86A44A"/>
                </a:solidFill>
                <a:ln w="1588">
                  <a:solidFill>
                    <a:srgbClr val="86A44A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0" name="Rectangle 43"/>
                <p:cNvSpPr>
                  <a:spLocks noChangeArrowheads="1"/>
                </p:cNvSpPr>
                <p:nvPr/>
              </p:nvSpPr>
              <p:spPr bwMode="auto">
                <a:xfrm>
                  <a:off x="3763" y="2232"/>
                  <a:ext cx="285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1 1/10</a:t>
                  </a:r>
                  <a:endParaRPr kumimoji="0" lang="en-US" altLang="en-US" sz="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81" name="Freeform 44"/>
                <p:cNvSpPr>
                  <a:spLocks/>
                </p:cNvSpPr>
                <p:nvPr/>
              </p:nvSpPr>
              <p:spPr bwMode="auto">
                <a:xfrm>
                  <a:off x="3585" y="2422"/>
                  <a:ext cx="171" cy="17"/>
                </a:xfrm>
                <a:custGeom>
                  <a:avLst/>
                  <a:gdLst>
                    <a:gd name="T0" fmla="*/ 18 w 342"/>
                    <a:gd name="T1" fmla="*/ 0 h 35"/>
                    <a:gd name="T2" fmla="*/ 325 w 342"/>
                    <a:gd name="T3" fmla="*/ 0 h 35"/>
                    <a:gd name="T4" fmla="*/ 331 w 342"/>
                    <a:gd name="T5" fmla="*/ 0 h 35"/>
                    <a:gd name="T6" fmla="*/ 336 w 342"/>
                    <a:gd name="T7" fmla="*/ 4 h 35"/>
                    <a:gd name="T8" fmla="*/ 340 w 342"/>
                    <a:gd name="T9" fmla="*/ 10 h 35"/>
                    <a:gd name="T10" fmla="*/ 342 w 342"/>
                    <a:gd name="T11" fmla="*/ 18 h 35"/>
                    <a:gd name="T12" fmla="*/ 340 w 342"/>
                    <a:gd name="T13" fmla="*/ 23 h 35"/>
                    <a:gd name="T14" fmla="*/ 336 w 342"/>
                    <a:gd name="T15" fmla="*/ 29 h 35"/>
                    <a:gd name="T16" fmla="*/ 331 w 342"/>
                    <a:gd name="T17" fmla="*/ 33 h 35"/>
                    <a:gd name="T18" fmla="*/ 325 w 342"/>
                    <a:gd name="T19" fmla="*/ 35 h 35"/>
                    <a:gd name="T20" fmla="*/ 18 w 342"/>
                    <a:gd name="T21" fmla="*/ 35 h 35"/>
                    <a:gd name="T22" fmla="*/ 10 w 342"/>
                    <a:gd name="T23" fmla="*/ 33 h 35"/>
                    <a:gd name="T24" fmla="*/ 4 w 342"/>
                    <a:gd name="T25" fmla="*/ 29 h 35"/>
                    <a:gd name="T26" fmla="*/ 0 w 342"/>
                    <a:gd name="T27" fmla="*/ 23 h 35"/>
                    <a:gd name="T28" fmla="*/ 0 w 342"/>
                    <a:gd name="T29" fmla="*/ 18 h 35"/>
                    <a:gd name="T30" fmla="*/ 0 w 342"/>
                    <a:gd name="T31" fmla="*/ 10 h 35"/>
                    <a:gd name="T32" fmla="*/ 4 w 342"/>
                    <a:gd name="T33" fmla="*/ 4 h 35"/>
                    <a:gd name="T34" fmla="*/ 10 w 342"/>
                    <a:gd name="T35" fmla="*/ 0 h 35"/>
                    <a:gd name="T36" fmla="*/ 18 w 342"/>
                    <a:gd name="T37" fmla="*/ 0 h 35"/>
                    <a:gd name="T38" fmla="*/ 18 w 342"/>
                    <a:gd name="T39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42" h="35">
                      <a:moveTo>
                        <a:pt x="18" y="0"/>
                      </a:moveTo>
                      <a:lnTo>
                        <a:pt x="325" y="0"/>
                      </a:lnTo>
                      <a:lnTo>
                        <a:pt x="331" y="0"/>
                      </a:lnTo>
                      <a:lnTo>
                        <a:pt x="336" y="4"/>
                      </a:lnTo>
                      <a:lnTo>
                        <a:pt x="340" y="10"/>
                      </a:lnTo>
                      <a:lnTo>
                        <a:pt x="342" y="18"/>
                      </a:lnTo>
                      <a:lnTo>
                        <a:pt x="340" y="23"/>
                      </a:lnTo>
                      <a:lnTo>
                        <a:pt x="336" y="29"/>
                      </a:lnTo>
                      <a:lnTo>
                        <a:pt x="331" y="33"/>
                      </a:lnTo>
                      <a:lnTo>
                        <a:pt x="325" y="35"/>
                      </a:lnTo>
                      <a:lnTo>
                        <a:pt x="18" y="35"/>
                      </a:lnTo>
                      <a:lnTo>
                        <a:pt x="10" y="33"/>
                      </a:lnTo>
                      <a:lnTo>
                        <a:pt x="4" y="29"/>
                      </a:lnTo>
                      <a:lnTo>
                        <a:pt x="0" y="23"/>
                      </a:lnTo>
                      <a:lnTo>
                        <a:pt x="0" y="18"/>
                      </a:lnTo>
                      <a:lnTo>
                        <a:pt x="0" y="10"/>
                      </a:lnTo>
                      <a:lnTo>
                        <a:pt x="4" y="4"/>
                      </a:lnTo>
                      <a:lnTo>
                        <a:pt x="10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6E548D"/>
                </a:solidFill>
                <a:ln w="1588">
                  <a:solidFill>
                    <a:srgbClr val="6E548D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" name="Rectangle 45"/>
                <p:cNvSpPr>
                  <a:spLocks noChangeArrowheads="1"/>
                </p:cNvSpPr>
                <p:nvPr/>
              </p:nvSpPr>
              <p:spPr bwMode="auto">
                <a:xfrm>
                  <a:off x="3763" y="2377"/>
                  <a:ext cx="285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2 1/10</a:t>
                  </a:r>
                  <a:endParaRPr kumimoji="0" lang="en-US" altLang="en-US" sz="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83" name="Freeform 46"/>
                <p:cNvSpPr>
                  <a:spLocks/>
                </p:cNvSpPr>
                <p:nvPr/>
              </p:nvSpPr>
              <p:spPr bwMode="auto">
                <a:xfrm>
                  <a:off x="3585" y="2567"/>
                  <a:ext cx="171" cy="17"/>
                </a:xfrm>
                <a:custGeom>
                  <a:avLst/>
                  <a:gdLst>
                    <a:gd name="T0" fmla="*/ 18 w 342"/>
                    <a:gd name="T1" fmla="*/ 0 h 35"/>
                    <a:gd name="T2" fmla="*/ 325 w 342"/>
                    <a:gd name="T3" fmla="*/ 0 h 35"/>
                    <a:gd name="T4" fmla="*/ 331 w 342"/>
                    <a:gd name="T5" fmla="*/ 0 h 35"/>
                    <a:gd name="T6" fmla="*/ 336 w 342"/>
                    <a:gd name="T7" fmla="*/ 4 h 35"/>
                    <a:gd name="T8" fmla="*/ 340 w 342"/>
                    <a:gd name="T9" fmla="*/ 10 h 35"/>
                    <a:gd name="T10" fmla="*/ 342 w 342"/>
                    <a:gd name="T11" fmla="*/ 17 h 35"/>
                    <a:gd name="T12" fmla="*/ 340 w 342"/>
                    <a:gd name="T13" fmla="*/ 23 h 35"/>
                    <a:gd name="T14" fmla="*/ 336 w 342"/>
                    <a:gd name="T15" fmla="*/ 29 h 35"/>
                    <a:gd name="T16" fmla="*/ 331 w 342"/>
                    <a:gd name="T17" fmla="*/ 33 h 35"/>
                    <a:gd name="T18" fmla="*/ 325 w 342"/>
                    <a:gd name="T19" fmla="*/ 35 h 35"/>
                    <a:gd name="T20" fmla="*/ 18 w 342"/>
                    <a:gd name="T21" fmla="*/ 35 h 35"/>
                    <a:gd name="T22" fmla="*/ 10 w 342"/>
                    <a:gd name="T23" fmla="*/ 33 h 35"/>
                    <a:gd name="T24" fmla="*/ 4 w 342"/>
                    <a:gd name="T25" fmla="*/ 29 h 35"/>
                    <a:gd name="T26" fmla="*/ 0 w 342"/>
                    <a:gd name="T27" fmla="*/ 23 h 35"/>
                    <a:gd name="T28" fmla="*/ 0 w 342"/>
                    <a:gd name="T29" fmla="*/ 17 h 35"/>
                    <a:gd name="T30" fmla="*/ 0 w 342"/>
                    <a:gd name="T31" fmla="*/ 10 h 35"/>
                    <a:gd name="T32" fmla="*/ 4 w 342"/>
                    <a:gd name="T33" fmla="*/ 4 h 35"/>
                    <a:gd name="T34" fmla="*/ 10 w 342"/>
                    <a:gd name="T35" fmla="*/ 0 h 35"/>
                    <a:gd name="T36" fmla="*/ 18 w 342"/>
                    <a:gd name="T37" fmla="*/ 0 h 35"/>
                    <a:gd name="T38" fmla="*/ 18 w 342"/>
                    <a:gd name="T39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42" h="35">
                      <a:moveTo>
                        <a:pt x="18" y="0"/>
                      </a:moveTo>
                      <a:lnTo>
                        <a:pt x="325" y="0"/>
                      </a:lnTo>
                      <a:lnTo>
                        <a:pt x="331" y="0"/>
                      </a:lnTo>
                      <a:lnTo>
                        <a:pt x="336" y="4"/>
                      </a:lnTo>
                      <a:lnTo>
                        <a:pt x="340" y="10"/>
                      </a:lnTo>
                      <a:lnTo>
                        <a:pt x="342" y="17"/>
                      </a:lnTo>
                      <a:lnTo>
                        <a:pt x="340" y="23"/>
                      </a:lnTo>
                      <a:lnTo>
                        <a:pt x="336" y="29"/>
                      </a:lnTo>
                      <a:lnTo>
                        <a:pt x="331" y="33"/>
                      </a:lnTo>
                      <a:lnTo>
                        <a:pt x="325" y="35"/>
                      </a:lnTo>
                      <a:lnTo>
                        <a:pt x="18" y="35"/>
                      </a:lnTo>
                      <a:lnTo>
                        <a:pt x="10" y="33"/>
                      </a:lnTo>
                      <a:lnTo>
                        <a:pt x="4" y="29"/>
                      </a:lnTo>
                      <a:lnTo>
                        <a:pt x="0" y="23"/>
                      </a:lnTo>
                      <a:lnTo>
                        <a:pt x="0" y="17"/>
                      </a:lnTo>
                      <a:lnTo>
                        <a:pt x="0" y="10"/>
                      </a:lnTo>
                      <a:lnTo>
                        <a:pt x="4" y="4"/>
                      </a:lnTo>
                      <a:lnTo>
                        <a:pt x="10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3D96AE"/>
                </a:solidFill>
                <a:ln w="1588">
                  <a:solidFill>
                    <a:srgbClr val="3D96AE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" name="Rectangle 47"/>
                <p:cNvSpPr>
                  <a:spLocks noChangeArrowheads="1"/>
                </p:cNvSpPr>
                <p:nvPr/>
              </p:nvSpPr>
              <p:spPr bwMode="auto">
                <a:xfrm>
                  <a:off x="3763" y="2522"/>
                  <a:ext cx="285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3 1/10</a:t>
                  </a:r>
                  <a:endParaRPr kumimoji="0" lang="en-US" altLang="en-US" sz="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85" name="Freeform 48"/>
                <p:cNvSpPr>
                  <a:spLocks/>
                </p:cNvSpPr>
                <p:nvPr/>
              </p:nvSpPr>
              <p:spPr bwMode="auto">
                <a:xfrm>
                  <a:off x="3585" y="2712"/>
                  <a:ext cx="171" cy="17"/>
                </a:xfrm>
                <a:custGeom>
                  <a:avLst/>
                  <a:gdLst>
                    <a:gd name="T0" fmla="*/ 18 w 342"/>
                    <a:gd name="T1" fmla="*/ 0 h 35"/>
                    <a:gd name="T2" fmla="*/ 325 w 342"/>
                    <a:gd name="T3" fmla="*/ 0 h 35"/>
                    <a:gd name="T4" fmla="*/ 331 w 342"/>
                    <a:gd name="T5" fmla="*/ 0 h 35"/>
                    <a:gd name="T6" fmla="*/ 336 w 342"/>
                    <a:gd name="T7" fmla="*/ 4 h 35"/>
                    <a:gd name="T8" fmla="*/ 340 w 342"/>
                    <a:gd name="T9" fmla="*/ 10 h 35"/>
                    <a:gd name="T10" fmla="*/ 342 w 342"/>
                    <a:gd name="T11" fmla="*/ 17 h 35"/>
                    <a:gd name="T12" fmla="*/ 340 w 342"/>
                    <a:gd name="T13" fmla="*/ 23 h 35"/>
                    <a:gd name="T14" fmla="*/ 336 w 342"/>
                    <a:gd name="T15" fmla="*/ 29 h 35"/>
                    <a:gd name="T16" fmla="*/ 331 w 342"/>
                    <a:gd name="T17" fmla="*/ 33 h 35"/>
                    <a:gd name="T18" fmla="*/ 325 w 342"/>
                    <a:gd name="T19" fmla="*/ 35 h 35"/>
                    <a:gd name="T20" fmla="*/ 18 w 342"/>
                    <a:gd name="T21" fmla="*/ 35 h 35"/>
                    <a:gd name="T22" fmla="*/ 10 w 342"/>
                    <a:gd name="T23" fmla="*/ 33 h 35"/>
                    <a:gd name="T24" fmla="*/ 4 w 342"/>
                    <a:gd name="T25" fmla="*/ 29 h 35"/>
                    <a:gd name="T26" fmla="*/ 0 w 342"/>
                    <a:gd name="T27" fmla="*/ 23 h 35"/>
                    <a:gd name="T28" fmla="*/ 0 w 342"/>
                    <a:gd name="T29" fmla="*/ 17 h 35"/>
                    <a:gd name="T30" fmla="*/ 0 w 342"/>
                    <a:gd name="T31" fmla="*/ 10 h 35"/>
                    <a:gd name="T32" fmla="*/ 4 w 342"/>
                    <a:gd name="T33" fmla="*/ 4 h 35"/>
                    <a:gd name="T34" fmla="*/ 10 w 342"/>
                    <a:gd name="T35" fmla="*/ 0 h 35"/>
                    <a:gd name="T36" fmla="*/ 18 w 342"/>
                    <a:gd name="T37" fmla="*/ 0 h 35"/>
                    <a:gd name="T38" fmla="*/ 18 w 342"/>
                    <a:gd name="T39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42" h="35">
                      <a:moveTo>
                        <a:pt x="18" y="0"/>
                      </a:moveTo>
                      <a:lnTo>
                        <a:pt x="325" y="0"/>
                      </a:lnTo>
                      <a:lnTo>
                        <a:pt x="331" y="0"/>
                      </a:lnTo>
                      <a:lnTo>
                        <a:pt x="336" y="4"/>
                      </a:lnTo>
                      <a:lnTo>
                        <a:pt x="340" y="10"/>
                      </a:lnTo>
                      <a:lnTo>
                        <a:pt x="342" y="17"/>
                      </a:lnTo>
                      <a:lnTo>
                        <a:pt x="340" y="23"/>
                      </a:lnTo>
                      <a:lnTo>
                        <a:pt x="336" y="29"/>
                      </a:lnTo>
                      <a:lnTo>
                        <a:pt x="331" y="33"/>
                      </a:lnTo>
                      <a:lnTo>
                        <a:pt x="325" y="35"/>
                      </a:lnTo>
                      <a:lnTo>
                        <a:pt x="18" y="35"/>
                      </a:lnTo>
                      <a:lnTo>
                        <a:pt x="10" y="33"/>
                      </a:lnTo>
                      <a:lnTo>
                        <a:pt x="4" y="29"/>
                      </a:lnTo>
                      <a:lnTo>
                        <a:pt x="0" y="23"/>
                      </a:lnTo>
                      <a:lnTo>
                        <a:pt x="0" y="17"/>
                      </a:lnTo>
                      <a:lnTo>
                        <a:pt x="0" y="10"/>
                      </a:lnTo>
                      <a:lnTo>
                        <a:pt x="4" y="4"/>
                      </a:lnTo>
                      <a:lnTo>
                        <a:pt x="10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DA8137"/>
                </a:solidFill>
                <a:ln w="1588">
                  <a:solidFill>
                    <a:srgbClr val="DA8137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6" name="Rectangle 49"/>
                <p:cNvSpPr>
                  <a:spLocks noChangeArrowheads="1"/>
                </p:cNvSpPr>
                <p:nvPr/>
              </p:nvSpPr>
              <p:spPr bwMode="auto">
                <a:xfrm>
                  <a:off x="3763" y="2666"/>
                  <a:ext cx="285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4 1/10</a:t>
                  </a:r>
                  <a:endParaRPr kumimoji="0" lang="en-US" altLang="en-US" sz="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87" name="Freeform 50"/>
                <p:cNvSpPr>
                  <a:spLocks/>
                </p:cNvSpPr>
                <p:nvPr/>
              </p:nvSpPr>
              <p:spPr bwMode="auto">
                <a:xfrm>
                  <a:off x="3585" y="2856"/>
                  <a:ext cx="171" cy="17"/>
                </a:xfrm>
                <a:custGeom>
                  <a:avLst/>
                  <a:gdLst>
                    <a:gd name="T0" fmla="*/ 18 w 342"/>
                    <a:gd name="T1" fmla="*/ 0 h 35"/>
                    <a:gd name="T2" fmla="*/ 325 w 342"/>
                    <a:gd name="T3" fmla="*/ 0 h 35"/>
                    <a:gd name="T4" fmla="*/ 331 w 342"/>
                    <a:gd name="T5" fmla="*/ 0 h 35"/>
                    <a:gd name="T6" fmla="*/ 336 w 342"/>
                    <a:gd name="T7" fmla="*/ 4 h 35"/>
                    <a:gd name="T8" fmla="*/ 340 w 342"/>
                    <a:gd name="T9" fmla="*/ 10 h 35"/>
                    <a:gd name="T10" fmla="*/ 342 w 342"/>
                    <a:gd name="T11" fmla="*/ 17 h 35"/>
                    <a:gd name="T12" fmla="*/ 340 w 342"/>
                    <a:gd name="T13" fmla="*/ 23 h 35"/>
                    <a:gd name="T14" fmla="*/ 336 w 342"/>
                    <a:gd name="T15" fmla="*/ 29 h 35"/>
                    <a:gd name="T16" fmla="*/ 331 w 342"/>
                    <a:gd name="T17" fmla="*/ 33 h 35"/>
                    <a:gd name="T18" fmla="*/ 325 w 342"/>
                    <a:gd name="T19" fmla="*/ 35 h 35"/>
                    <a:gd name="T20" fmla="*/ 18 w 342"/>
                    <a:gd name="T21" fmla="*/ 35 h 35"/>
                    <a:gd name="T22" fmla="*/ 10 w 342"/>
                    <a:gd name="T23" fmla="*/ 33 h 35"/>
                    <a:gd name="T24" fmla="*/ 4 w 342"/>
                    <a:gd name="T25" fmla="*/ 29 h 35"/>
                    <a:gd name="T26" fmla="*/ 0 w 342"/>
                    <a:gd name="T27" fmla="*/ 23 h 35"/>
                    <a:gd name="T28" fmla="*/ 0 w 342"/>
                    <a:gd name="T29" fmla="*/ 17 h 35"/>
                    <a:gd name="T30" fmla="*/ 0 w 342"/>
                    <a:gd name="T31" fmla="*/ 10 h 35"/>
                    <a:gd name="T32" fmla="*/ 4 w 342"/>
                    <a:gd name="T33" fmla="*/ 4 h 35"/>
                    <a:gd name="T34" fmla="*/ 10 w 342"/>
                    <a:gd name="T35" fmla="*/ 0 h 35"/>
                    <a:gd name="T36" fmla="*/ 18 w 342"/>
                    <a:gd name="T37" fmla="*/ 0 h 35"/>
                    <a:gd name="T38" fmla="*/ 18 w 342"/>
                    <a:gd name="T39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42" h="35">
                      <a:moveTo>
                        <a:pt x="18" y="0"/>
                      </a:moveTo>
                      <a:lnTo>
                        <a:pt x="325" y="0"/>
                      </a:lnTo>
                      <a:lnTo>
                        <a:pt x="331" y="0"/>
                      </a:lnTo>
                      <a:lnTo>
                        <a:pt x="336" y="4"/>
                      </a:lnTo>
                      <a:lnTo>
                        <a:pt x="340" y="10"/>
                      </a:lnTo>
                      <a:lnTo>
                        <a:pt x="342" y="17"/>
                      </a:lnTo>
                      <a:lnTo>
                        <a:pt x="340" y="23"/>
                      </a:lnTo>
                      <a:lnTo>
                        <a:pt x="336" y="29"/>
                      </a:lnTo>
                      <a:lnTo>
                        <a:pt x="331" y="33"/>
                      </a:lnTo>
                      <a:lnTo>
                        <a:pt x="325" y="35"/>
                      </a:lnTo>
                      <a:lnTo>
                        <a:pt x="18" y="35"/>
                      </a:lnTo>
                      <a:lnTo>
                        <a:pt x="10" y="33"/>
                      </a:lnTo>
                      <a:lnTo>
                        <a:pt x="4" y="29"/>
                      </a:lnTo>
                      <a:lnTo>
                        <a:pt x="0" y="23"/>
                      </a:lnTo>
                      <a:lnTo>
                        <a:pt x="0" y="17"/>
                      </a:lnTo>
                      <a:lnTo>
                        <a:pt x="0" y="10"/>
                      </a:lnTo>
                      <a:lnTo>
                        <a:pt x="4" y="4"/>
                      </a:lnTo>
                      <a:lnTo>
                        <a:pt x="10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8EA5CB"/>
                </a:solidFill>
                <a:ln w="1588">
                  <a:solidFill>
                    <a:srgbClr val="8EA5C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8" name="Rectangle 51"/>
                <p:cNvSpPr>
                  <a:spLocks noChangeArrowheads="1"/>
                </p:cNvSpPr>
                <p:nvPr/>
              </p:nvSpPr>
              <p:spPr bwMode="auto">
                <a:xfrm>
                  <a:off x="3763" y="2811"/>
                  <a:ext cx="285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5 1/10</a:t>
                  </a:r>
                  <a:endParaRPr kumimoji="0" lang="en-US" altLang="en-US" sz="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89" name="Freeform 52"/>
                <p:cNvSpPr>
                  <a:spLocks/>
                </p:cNvSpPr>
                <p:nvPr/>
              </p:nvSpPr>
              <p:spPr bwMode="auto">
                <a:xfrm>
                  <a:off x="3585" y="3001"/>
                  <a:ext cx="171" cy="17"/>
                </a:xfrm>
                <a:custGeom>
                  <a:avLst/>
                  <a:gdLst>
                    <a:gd name="T0" fmla="*/ 18 w 342"/>
                    <a:gd name="T1" fmla="*/ 0 h 35"/>
                    <a:gd name="T2" fmla="*/ 325 w 342"/>
                    <a:gd name="T3" fmla="*/ 0 h 35"/>
                    <a:gd name="T4" fmla="*/ 331 w 342"/>
                    <a:gd name="T5" fmla="*/ 0 h 35"/>
                    <a:gd name="T6" fmla="*/ 336 w 342"/>
                    <a:gd name="T7" fmla="*/ 4 h 35"/>
                    <a:gd name="T8" fmla="*/ 340 w 342"/>
                    <a:gd name="T9" fmla="*/ 10 h 35"/>
                    <a:gd name="T10" fmla="*/ 342 w 342"/>
                    <a:gd name="T11" fmla="*/ 17 h 35"/>
                    <a:gd name="T12" fmla="*/ 340 w 342"/>
                    <a:gd name="T13" fmla="*/ 23 h 35"/>
                    <a:gd name="T14" fmla="*/ 336 w 342"/>
                    <a:gd name="T15" fmla="*/ 29 h 35"/>
                    <a:gd name="T16" fmla="*/ 331 w 342"/>
                    <a:gd name="T17" fmla="*/ 33 h 35"/>
                    <a:gd name="T18" fmla="*/ 325 w 342"/>
                    <a:gd name="T19" fmla="*/ 35 h 35"/>
                    <a:gd name="T20" fmla="*/ 18 w 342"/>
                    <a:gd name="T21" fmla="*/ 35 h 35"/>
                    <a:gd name="T22" fmla="*/ 10 w 342"/>
                    <a:gd name="T23" fmla="*/ 33 h 35"/>
                    <a:gd name="T24" fmla="*/ 4 w 342"/>
                    <a:gd name="T25" fmla="*/ 29 h 35"/>
                    <a:gd name="T26" fmla="*/ 0 w 342"/>
                    <a:gd name="T27" fmla="*/ 23 h 35"/>
                    <a:gd name="T28" fmla="*/ 0 w 342"/>
                    <a:gd name="T29" fmla="*/ 17 h 35"/>
                    <a:gd name="T30" fmla="*/ 0 w 342"/>
                    <a:gd name="T31" fmla="*/ 10 h 35"/>
                    <a:gd name="T32" fmla="*/ 4 w 342"/>
                    <a:gd name="T33" fmla="*/ 4 h 35"/>
                    <a:gd name="T34" fmla="*/ 10 w 342"/>
                    <a:gd name="T35" fmla="*/ 0 h 35"/>
                    <a:gd name="T36" fmla="*/ 18 w 342"/>
                    <a:gd name="T37" fmla="*/ 0 h 35"/>
                    <a:gd name="T38" fmla="*/ 18 w 342"/>
                    <a:gd name="T39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42" h="35">
                      <a:moveTo>
                        <a:pt x="18" y="0"/>
                      </a:moveTo>
                      <a:lnTo>
                        <a:pt x="325" y="0"/>
                      </a:lnTo>
                      <a:lnTo>
                        <a:pt x="331" y="0"/>
                      </a:lnTo>
                      <a:lnTo>
                        <a:pt x="336" y="4"/>
                      </a:lnTo>
                      <a:lnTo>
                        <a:pt x="340" y="10"/>
                      </a:lnTo>
                      <a:lnTo>
                        <a:pt x="342" y="17"/>
                      </a:lnTo>
                      <a:lnTo>
                        <a:pt x="340" y="23"/>
                      </a:lnTo>
                      <a:lnTo>
                        <a:pt x="336" y="29"/>
                      </a:lnTo>
                      <a:lnTo>
                        <a:pt x="331" y="33"/>
                      </a:lnTo>
                      <a:lnTo>
                        <a:pt x="325" y="35"/>
                      </a:lnTo>
                      <a:lnTo>
                        <a:pt x="18" y="35"/>
                      </a:lnTo>
                      <a:lnTo>
                        <a:pt x="10" y="33"/>
                      </a:lnTo>
                      <a:lnTo>
                        <a:pt x="4" y="29"/>
                      </a:lnTo>
                      <a:lnTo>
                        <a:pt x="0" y="23"/>
                      </a:lnTo>
                      <a:lnTo>
                        <a:pt x="0" y="17"/>
                      </a:lnTo>
                      <a:lnTo>
                        <a:pt x="0" y="10"/>
                      </a:lnTo>
                      <a:lnTo>
                        <a:pt x="4" y="4"/>
                      </a:lnTo>
                      <a:lnTo>
                        <a:pt x="10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CE8E8D"/>
                </a:solidFill>
                <a:ln w="1588">
                  <a:solidFill>
                    <a:srgbClr val="CE8E8D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0" name="Rectangle 53"/>
                <p:cNvSpPr>
                  <a:spLocks noChangeArrowheads="1"/>
                </p:cNvSpPr>
                <p:nvPr/>
              </p:nvSpPr>
              <p:spPr bwMode="auto">
                <a:xfrm>
                  <a:off x="3763" y="2956"/>
                  <a:ext cx="285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6 1/10</a:t>
                  </a:r>
                  <a:endParaRPr kumimoji="0" lang="en-US" altLang="en-US" sz="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91" name="Freeform 54"/>
                <p:cNvSpPr>
                  <a:spLocks/>
                </p:cNvSpPr>
                <p:nvPr/>
              </p:nvSpPr>
              <p:spPr bwMode="auto">
                <a:xfrm>
                  <a:off x="3585" y="3146"/>
                  <a:ext cx="171" cy="17"/>
                </a:xfrm>
                <a:custGeom>
                  <a:avLst/>
                  <a:gdLst>
                    <a:gd name="T0" fmla="*/ 18 w 342"/>
                    <a:gd name="T1" fmla="*/ 0 h 35"/>
                    <a:gd name="T2" fmla="*/ 325 w 342"/>
                    <a:gd name="T3" fmla="*/ 0 h 35"/>
                    <a:gd name="T4" fmla="*/ 331 w 342"/>
                    <a:gd name="T5" fmla="*/ 0 h 35"/>
                    <a:gd name="T6" fmla="*/ 336 w 342"/>
                    <a:gd name="T7" fmla="*/ 4 h 35"/>
                    <a:gd name="T8" fmla="*/ 340 w 342"/>
                    <a:gd name="T9" fmla="*/ 10 h 35"/>
                    <a:gd name="T10" fmla="*/ 342 w 342"/>
                    <a:gd name="T11" fmla="*/ 17 h 35"/>
                    <a:gd name="T12" fmla="*/ 340 w 342"/>
                    <a:gd name="T13" fmla="*/ 23 h 35"/>
                    <a:gd name="T14" fmla="*/ 336 w 342"/>
                    <a:gd name="T15" fmla="*/ 29 h 35"/>
                    <a:gd name="T16" fmla="*/ 331 w 342"/>
                    <a:gd name="T17" fmla="*/ 33 h 35"/>
                    <a:gd name="T18" fmla="*/ 325 w 342"/>
                    <a:gd name="T19" fmla="*/ 35 h 35"/>
                    <a:gd name="T20" fmla="*/ 18 w 342"/>
                    <a:gd name="T21" fmla="*/ 35 h 35"/>
                    <a:gd name="T22" fmla="*/ 10 w 342"/>
                    <a:gd name="T23" fmla="*/ 33 h 35"/>
                    <a:gd name="T24" fmla="*/ 4 w 342"/>
                    <a:gd name="T25" fmla="*/ 29 h 35"/>
                    <a:gd name="T26" fmla="*/ 0 w 342"/>
                    <a:gd name="T27" fmla="*/ 23 h 35"/>
                    <a:gd name="T28" fmla="*/ 0 w 342"/>
                    <a:gd name="T29" fmla="*/ 17 h 35"/>
                    <a:gd name="T30" fmla="*/ 0 w 342"/>
                    <a:gd name="T31" fmla="*/ 10 h 35"/>
                    <a:gd name="T32" fmla="*/ 4 w 342"/>
                    <a:gd name="T33" fmla="*/ 4 h 35"/>
                    <a:gd name="T34" fmla="*/ 10 w 342"/>
                    <a:gd name="T35" fmla="*/ 0 h 35"/>
                    <a:gd name="T36" fmla="*/ 18 w 342"/>
                    <a:gd name="T37" fmla="*/ 0 h 35"/>
                    <a:gd name="T38" fmla="*/ 18 w 342"/>
                    <a:gd name="T39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42" h="35">
                      <a:moveTo>
                        <a:pt x="18" y="0"/>
                      </a:moveTo>
                      <a:lnTo>
                        <a:pt x="325" y="0"/>
                      </a:lnTo>
                      <a:lnTo>
                        <a:pt x="331" y="0"/>
                      </a:lnTo>
                      <a:lnTo>
                        <a:pt x="336" y="4"/>
                      </a:lnTo>
                      <a:lnTo>
                        <a:pt x="340" y="10"/>
                      </a:lnTo>
                      <a:lnTo>
                        <a:pt x="342" y="17"/>
                      </a:lnTo>
                      <a:lnTo>
                        <a:pt x="340" y="23"/>
                      </a:lnTo>
                      <a:lnTo>
                        <a:pt x="336" y="29"/>
                      </a:lnTo>
                      <a:lnTo>
                        <a:pt x="331" y="33"/>
                      </a:lnTo>
                      <a:lnTo>
                        <a:pt x="325" y="35"/>
                      </a:lnTo>
                      <a:lnTo>
                        <a:pt x="18" y="35"/>
                      </a:lnTo>
                      <a:lnTo>
                        <a:pt x="10" y="33"/>
                      </a:lnTo>
                      <a:lnTo>
                        <a:pt x="4" y="29"/>
                      </a:lnTo>
                      <a:lnTo>
                        <a:pt x="0" y="23"/>
                      </a:lnTo>
                      <a:lnTo>
                        <a:pt x="0" y="17"/>
                      </a:lnTo>
                      <a:lnTo>
                        <a:pt x="0" y="10"/>
                      </a:lnTo>
                      <a:lnTo>
                        <a:pt x="4" y="4"/>
                      </a:lnTo>
                      <a:lnTo>
                        <a:pt x="10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B5CA92"/>
                </a:solidFill>
                <a:ln w="1588">
                  <a:solidFill>
                    <a:srgbClr val="B5CA9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2" name="Rectangle 55"/>
                <p:cNvSpPr>
                  <a:spLocks noChangeArrowheads="1"/>
                </p:cNvSpPr>
                <p:nvPr/>
              </p:nvSpPr>
              <p:spPr bwMode="auto">
                <a:xfrm>
                  <a:off x="3763" y="3100"/>
                  <a:ext cx="285" cy="1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6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</a:rPr>
                    <a:t>7 1/10</a:t>
                  </a:r>
                  <a:endParaRPr kumimoji="0" lang="en-US" altLang="en-US" sz="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93" name="Rectangle 56"/>
                <p:cNvSpPr>
                  <a:spLocks noChangeArrowheads="1"/>
                </p:cNvSpPr>
                <p:nvPr/>
              </p:nvSpPr>
              <p:spPr bwMode="auto">
                <a:xfrm>
                  <a:off x="1440" y="1597"/>
                  <a:ext cx="2880" cy="1728"/>
                </a:xfrm>
                <a:prstGeom prst="rect">
                  <a:avLst/>
                </a:prstGeom>
                <a:noFill/>
                <a:ln w="9525">
                  <a:solidFill>
                    <a:srgbClr val="868686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2" name="TextBox 31"/>
            <p:cNvSpPr txBox="1"/>
            <p:nvPr/>
          </p:nvSpPr>
          <p:spPr>
            <a:xfrm>
              <a:off x="3249074" y="1389859"/>
              <a:ext cx="2914865" cy="369332"/>
            </a:xfrm>
            <a:prstGeom prst="rect">
              <a:avLst/>
            </a:prstGeom>
            <a:solidFill>
              <a:srgbClr val="7FBA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FFFF"/>
                  </a:solidFill>
                  <a:latin typeface="Arial"/>
                  <a:cs typeface="Arial"/>
                </a:rPr>
                <a:t>Immunisation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4706506" y="1759191"/>
              <a:ext cx="0" cy="18233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>
              <a:off x="1521884" y="2249507"/>
              <a:ext cx="4781161" cy="1043251"/>
              <a:chOff x="1521884" y="2249507"/>
              <a:chExt cx="4781161" cy="1043251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3109967" y="2743630"/>
                <a:ext cx="3193078" cy="344154"/>
              </a:xfrm>
              <a:prstGeom prst="rect">
                <a:avLst/>
              </a:prstGeom>
              <a:solidFill>
                <a:srgbClr val="7FBA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Clone pre-selection (ELISA)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ight Arrow 41"/>
              <p:cNvSpPr/>
              <p:nvPr/>
            </p:nvSpPr>
            <p:spPr>
              <a:xfrm rot="5400000">
                <a:off x="4491520" y="1641946"/>
                <a:ext cx="429973" cy="1745416"/>
              </a:xfrm>
              <a:prstGeom prst="rightArrow">
                <a:avLst>
                  <a:gd name="adj1" fmla="val 50000"/>
                  <a:gd name="adj2" fmla="val 54546"/>
                </a:avLst>
              </a:prstGeom>
              <a:solidFill>
                <a:srgbClr val="FF93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365110" y="2249507"/>
                <a:ext cx="67197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m</a:t>
                </a:r>
                <a:r>
                  <a:rPr lang="en-GB" sz="12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any</a:t>
                </a:r>
              </a:p>
              <a:p>
                <a:r>
                  <a:rPr lang="en-GB" sz="12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clones</a:t>
                </a:r>
                <a:endParaRPr lang="en-GB" sz="1200" b="1" dirty="0"/>
              </a:p>
            </p:txBody>
          </p:sp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1521884" y="2342187"/>
                <a:ext cx="1399932" cy="950571"/>
                <a:chOff x="899592" y="2276872"/>
                <a:chExt cx="5832648" cy="3960440"/>
              </a:xfrm>
            </p:grpSpPr>
            <p:sp>
              <p:nvSpPr>
                <p:cNvPr id="45" name="Oval 44"/>
                <p:cNvSpPr/>
                <p:nvPr/>
              </p:nvSpPr>
              <p:spPr>
                <a:xfrm>
                  <a:off x="1258076" y="2514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1258076" y="2950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1258076" y="3386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258076" y="38229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1258076" y="4259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1258076" y="4695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1258076" y="5131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1258076" y="5567942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1691680" y="2514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1691680" y="2950445"/>
                  <a:ext cx="432048" cy="432048"/>
                </a:xfrm>
                <a:prstGeom prst="ellipse">
                  <a:avLst/>
                </a:pr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691680" y="3386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691680" y="38229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1691680" y="4259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1691680" y="4695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1691680" y="5131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1691680" y="5567942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123728" y="2514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123728" y="2950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2123728" y="3386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2123728" y="38229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2123728" y="4259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2123728" y="4695445"/>
                  <a:ext cx="432048" cy="432048"/>
                </a:xfrm>
                <a:prstGeom prst="ellipse">
                  <a:avLst/>
                </a:pr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2123728" y="5131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2123728" y="5567942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2555776" y="2514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2555776" y="2950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2555776" y="3386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2555776" y="38229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2555776" y="4259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2555776" y="4695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2555776" y="5131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2555776" y="5567942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2987824" y="2514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2987824" y="2950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2987824" y="3386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2987824" y="38229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2987824" y="4259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2987824" y="4695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2987824" y="5131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2987824" y="5567942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3419872" y="2514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3419872" y="2950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3419872" y="3386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3419872" y="38229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3419872" y="4259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3419872" y="4695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3419872" y="5131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3419872" y="5567942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3851920" y="2514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3851920" y="2950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3851920" y="3386695"/>
                  <a:ext cx="432048" cy="432048"/>
                </a:xfrm>
                <a:prstGeom prst="ellipse">
                  <a:avLst/>
                </a:pr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3851920" y="38229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3851920" y="4259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>
                  <a:off x="3851920" y="4695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3851920" y="5131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3851920" y="5567942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4283968" y="2514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4283968" y="2950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4283968" y="3386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4283968" y="38229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4283968" y="4259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4283968" y="4695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4283968" y="5131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4283968" y="5567942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4716016" y="2514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4716016" y="2950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4716016" y="3386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4716016" y="38229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4716016" y="4259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4716016" y="4695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4716016" y="5131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4716016" y="5567942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5148064" y="2514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5148064" y="2950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5148064" y="3386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5148064" y="38229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5148064" y="4259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5148064" y="4695445"/>
                  <a:ext cx="432048" cy="432048"/>
                </a:xfrm>
                <a:prstGeom prst="ellipse">
                  <a:avLst/>
                </a:pr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5148064" y="5131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5148064" y="5567942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5580112" y="2514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5580112" y="2950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>
                  <a:off x="5580112" y="3386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5580112" y="38229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5580112" y="4259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5580112" y="4695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1" name="Oval 130"/>
                <p:cNvSpPr/>
                <p:nvPr/>
              </p:nvSpPr>
              <p:spPr>
                <a:xfrm>
                  <a:off x="5580112" y="5131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>
                  <a:off x="5580112" y="5567942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6012160" y="2514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6012160" y="2950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6012160" y="3386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6012160" y="38229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6012160" y="42591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8" name="Oval 137"/>
                <p:cNvSpPr/>
                <p:nvPr/>
              </p:nvSpPr>
              <p:spPr>
                <a:xfrm>
                  <a:off x="6012160" y="469544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9" name="Oval 138"/>
                <p:cNvSpPr/>
                <p:nvPr/>
              </p:nvSpPr>
              <p:spPr>
                <a:xfrm>
                  <a:off x="6012160" y="5131695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>
                  <a:off x="6012160" y="5567942"/>
                  <a:ext cx="432048" cy="43204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1" name="Rectangle 140"/>
                <p:cNvSpPr/>
                <p:nvPr/>
              </p:nvSpPr>
              <p:spPr>
                <a:xfrm>
                  <a:off x="899592" y="2276872"/>
                  <a:ext cx="5832648" cy="396044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5" name="Group 34"/>
            <p:cNvGrpSpPr/>
            <p:nvPr/>
          </p:nvGrpSpPr>
          <p:grpSpPr>
            <a:xfrm>
              <a:off x="1959982" y="5024889"/>
              <a:ext cx="4273510" cy="1327240"/>
              <a:chOff x="1959982" y="5024889"/>
              <a:chExt cx="4273510" cy="1327240"/>
            </a:xfrm>
          </p:grpSpPr>
          <p:sp>
            <p:nvSpPr>
              <p:cNvPr id="36" name="Right Arrow 35"/>
              <p:cNvSpPr/>
              <p:nvPr/>
            </p:nvSpPr>
            <p:spPr>
              <a:xfrm rot="5400000">
                <a:off x="4491520" y="5588083"/>
                <a:ext cx="429973" cy="270000"/>
              </a:xfrm>
              <a:prstGeom prst="rightArrow">
                <a:avLst>
                  <a:gd name="adj1" fmla="val 50000"/>
                  <a:gd name="adj2" fmla="val 54546"/>
                </a:avLst>
              </a:prstGeom>
              <a:solidFill>
                <a:srgbClr val="FF93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564480" y="5595495"/>
                <a:ext cx="284052" cy="2867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4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3</a:t>
                </a:r>
                <a:endParaRPr lang="en-GB" sz="1400" b="1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179520" y="5949585"/>
                <a:ext cx="3053972" cy="369332"/>
              </a:xfrm>
              <a:prstGeom prst="rect">
                <a:avLst/>
              </a:prstGeom>
              <a:solidFill>
                <a:srgbClr val="7FBA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Development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39" name="Picture 2" descr="R:\HybridomaProject\FGLSupernatant_testing_WB_Jan2014\Jan15_Milan5_9\Jan16_2014_LMilan9_RMilan8_CCAP_0_13169.tif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00" t="18100" r="57120" b="16902"/>
              <a:stretch/>
            </p:blipFill>
            <p:spPr bwMode="auto">
              <a:xfrm flipH="1">
                <a:off x="1959982" y="5024889"/>
                <a:ext cx="387216" cy="13272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0" name="Straight Arrow Connector 39"/>
              <p:cNvCxnSpPr>
                <a:stCxn id="39" idx="0"/>
              </p:cNvCxnSpPr>
              <p:nvPr/>
            </p:nvCxnSpPr>
            <p:spPr>
              <a:xfrm>
                <a:off x="2153590" y="5024889"/>
                <a:ext cx="89911" cy="115622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9" name="Group 198"/>
          <p:cNvGrpSpPr/>
          <p:nvPr/>
        </p:nvGrpSpPr>
        <p:grpSpPr>
          <a:xfrm>
            <a:off x="138735" y="3865511"/>
            <a:ext cx="6723533" cy="1745967"/>
            <a:chOff x="138735" y="3865511"/>
            <a:chExt cx="6723533" cy="1745967"/>
          </a:xfrm>
        </p:grpSpPr>
        <p:sp>
          <p:nvSpPr>
            <p:cNvPr id="200" name="TextBox 199"/>
            <p:cNvSpPr txBox="1"/>
            <p:nvPr/>
          </p:nvSpPr>
          <p:spPr>
            <a:xfrm>
              <a:off x="2550745" y="4347846"/>
              <a:ext cx="4311523" cy="369332"/>
            </a:xfrm>
            <a:prstGeom prst="rect">
              <a:avLst/>
            </a:prstGeom>
            <a:solidFill>
              <a:srgbClr val="7FBA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FFFF"/>
                  </a:solidFill>
                  <a:latin typeface="Arial"/>
                  <a:cs typeface="Arial"/>
                </a:rPr>
                <a:t>IHC titration and reproducibility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1" name="Right Arrow 200"/>
            <p:cNvSpPr/>
            <p:nvPr/>
          </p:nvSpPr>
          <p:spPr>
            <a:xfrm rot="5400000">
              <a:off x="4491520" y="3623869"/>
              <a:ext cx="429973" cy="990000"/>
            </a:xfrm>
            <a:prstGeom prst="rightArrow">
              <a:avLst>
                <a:gd name="adj1" fmla="val 50000"/>
                <a:gd name="adj2" fmla="val 54546"/>
              </a:avLst>
            </a:prstGeom>
            <a:solidFill>
              <a:srgbClr val="FF93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4508435" y="3966631"/>
              <a:ext cx="373564" cy="2867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11</a:t>
              </a:r>
              <a:endParaRPr lang="en-GB" sz="1400" b="1" dirty="0"/>
            </a:p>
          </p:txBody>
        </p:sp>
        <p:grpSp>
          <p:nvGrpSpPr>
            <p:cNvPr id="203" name="Group 202"/>
            <p:cNvGrpSpPr>
              <a:grpSpLocks noChangeAspect="1"/>
            </p:cNvGrpSpPr>
            <p:nvPr/>
          </p:nvGrpSpPr>
          <p:grpSpPr>
            <a:xfrm>
              <a:off x="138735" y="3865511"/>
              <a:ext cx="2297694" cy="1745967"/>
              <a:chOff x="9341078" y="841497"/>
              <a:chExt cx="3603417" cy="2738157"/>
            </a:xfrm>
          </p:grpSpPr>
          <p:pic>
            <p:nvPicPr>
              <p:cNvPr id="204" name="Picture 4" descr="T:\Edward Cribb\titration curve images\Milan 3 1in800 S38233 TC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41078" y="2113599"/>
                <a:ext cx="1954741" cy="1466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3" descr="T:\Edward Cribb\titration curve images\Milan 3 1in80 S38233 TC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40826" y="1505190"/>
                <a:ext cx="1954741" cy="1466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T:\Edward Cribb\titration curve images\Milan 3 1in10 S38233 TC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9754" y="841497"/>
                <a:ext cx="1954741" cy="1466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74833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2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472"/>
            <a:ext cx="9144000" cy="54010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  <p:pic>
        <p:nvPicPr>
          <p:cNvPr id="198" name="Picture 2" descr="T:\Edward Cribb\titration curve images\Milan 3 1in10 S38233 T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7" y="3042999"/>
            <a:ext cx="1520927" cy="11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3" descr="T:\Edward Cribb\titration curve images\Milan 3 1in80 S38233 T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38" y="3042999"/>
            <a:ext cx="1520927" cy="11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4" descr="T:\Edward Cribb\titration curve images\Milan 3 1in800 S38233 T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627" y="3042999"/>
            <a:ext cx="1520927" cy="11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1334" y="1475264"/>
            <a:ext cx="6120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IHC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titration curve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Mcm2 antibodies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53" y="3062049"/>
            <a:ext cx="1493389" cy="112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63767" y="4320659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Mcm2 BD Ab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0414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472"/>
            <a:ext cx="9144000" cy="54010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894" y="1015256"/>
            <a:ext cx="728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Validation in tissues with 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varying expression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S:\Monoclonal antibody programme\HML Images\Milan 1 PL 1in80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01" y="2378814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:\Monoclonal antibody programme\HML Images\Milan 1 Co 1in80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46" y="2378814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S:\Monoclonal antibody programme\HML Images\Milan 1 FT 1in80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503591" y="2378814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7451" y="3914775"/>
            <a:ext cx="1037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Placenta 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2692951" y="3924300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Colon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4740826" y="3924300"/>
            <a:ext cx="151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Fallopian tube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194988" y="2009775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High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3056191" y="2019300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Medium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5157257" y="1977509"/>
            <a:ext cx="56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467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472"/>
            <a:ext cx="9144000" cy="54010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81919" y="1015256"/>
            <a:ext cx="4236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Stability testing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Ab clones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T:\Gemma Jones\stability study tp4 37\Milan\S39558 1in80 Milan1 r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472" y="2283323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5925" y="4897993"/>
            <a:ext cx="7148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Select stable clones at a minimum of 18 months equivalent real time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5825" y="2708984"/>
            <a:ext cx="1459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37°C Stability</a:t>
            </a:r>
          </a:p>
          <a:p>
            <a:pPr algn="ctr"/>
            <a:r>
              <a:rPr lang="en-GB" sz="1600" dirty="0" smtClean="0"/>
              <a:t>Study day 80</a:t>
            </a:r>
          </a:p>
        </p:txBody>
      </p:sp>
    </p:spTree>
    <p:extLst>
      <p:ext uri="{BB962C8B-B14F-4D97-AF65-F5344CB8AC3E}">
        <p14:creationId xmlns:p14="http://schemas.microsoft.com/office/powerpoint/2010/main" val="350907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18" name="Picture 17" descr="iStock_000021097359Large.jpg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04" y="1991333"/>
            <a:ext cx="8456901" cy="4290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43370" y="34498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4105" y="3855310"/>
            <a:ext cx="49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Arial"/>
                <a:cs typeface="Arial"/>
              </a:rPr>
              <a:t>G2</a:t>
            </a:r>
            <a:endParaRPr lang="en-US" b="1" dirty="0"/>
          </a:p>
        </p:txBody>
      </p:sp>
      <p:sp>
        <p:nvSpPr>
          <p:cNvPr id="24" name="Rectangle 23"/>
          <p:cNvSpPr/>
          <p:nvPr/>
        </p:nvSpPr>
        <p:spPr>
          <a:xfrm>
            <a:off x="2101511" y="4039976"/>
            <a:ext cx="49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Arial"/>
                <a:cs typeface="Arial"/>
              </a:rPr>
              <a:t>G1</a:t>
            </a:r>
            <a:endParaRPr lang="en-US" b="1" dirty="0"/>
          </a:p>
        </p:txBody>
      </p:sp>
      <p:sp>
        <p:nvSpPr>
          <p:cNvPr id="25" name="Rectangle 24"/>
          <p:cNvSpPr/>
          <p:nvPr/>
        </p:nvSpPr>
        <p:spPr>
          <a:xfrm>
            <a:off x="1277727" y="3133814"/>
            <a:ext cx="376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lang="en-US" b="1" dirty="0"/>
          </a:p>
        </p:txBody>
      </p:sp>
      <p:sp>
        <p:nvSpPr>
          <p:cNvPr id="26" name="Rectangle 25"/>
          <p:cNvSpPr/>
          <p:nvPr/>
        </p:nvSpPr>
        <p:spPr>
          <a:xfrm>
            <a:off x="1147294" y="4870624"/>
            <a:ext cx="338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-1469081" y="395416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283625" y="2152140"/>
            <a:ext cx="461890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Cdc45</a:t>
            </a:r>
            <a:endParaRPr lang="en-US" sz="1200" b="1" dirty="0"/>
          </a:p>
        </p:txBody>
      </p:sp>
      <p:sp>
        <p:nvSpPr>
          <p:cNvPr id="35" name="Rectangle 34"/>
          <p:cNvSpPr/>
          <p:nvPr/>
        </p:nvSpPr>
        <p:spPr>
          <a:xfrm>
            <a:off x="4860274" y="2152140"/>
            <a:ext cx="37630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Cdc6</a:t>
            </a:r>
            <a:endParaRPr lang="en-US" sz="1200" b="1" dirty="0"/>
          </a:p>
        </p:txBody>
      </p:sp>
      <p:sp>
        <p:nvSpPr>
          <p:cNvPr id="36" name="Rectangle 35"/>
          <p:cNvSpPr/>
          <p:nvPr/>
        </p:nvSpPr>
        <p:spPr>
          <a:xfrm>
            <a:off x="5388869" y="2152140"/>
            <a:ext cx="367513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MCM</a:t>
            </a:r>
            <a:endParaRPr lang="en-US" sz="1200" b="1" dirty="0"/>
          </a:p>
        </p:txBody>
      </p:sp>
      <p:sp>
        <p:nvSpPr>
          <p:cNvPr id="37" name="Rectangle 36"/>
          <p:cNvSpPr/>
          <p:nvPr/>
        </p:nvSpPr>
        <p:spPr>
          <a:xfrm>
            <a:off x="5965514" y="2152140"/>
            <a:ext cx="778233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200" b="1" dirty="0" err="1" smtClean="0">
                <a:solidFill>
                  <a:srgbClr val="FFFFFF"/>
                </a:solidFill>
                <a:latin typeface="Arial"/>
                <a:cs typeface="Arial"/>
              </a:rPr>
              <a:t>Replisome</a:t>
            </a:r>
            <a:endParaRPr lang="en-US" sz="1200" b="1" dirty="0"/>
          </a:p>
        </p:txBody>
      </p:sp>
      <p:sp>
        <p:nvSpPr>
          <p:cNvPr id="38" name="Rectangle 37"/>
          <p:cNvSpPr/>
          <p:nvPr/>
        </p:nvSpPr>
        <p:spPr>
          <a:xfrm>
            <a:off x="5196654" y="5927816"/>
            <a:ext cx="341966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Cdt1</a:t>
            </a:r>
            <a:endParaRPr lang="en-US" sz="1200" b="1" dirty="0"/>
          </a:p>
        </p:txBody>
      </p:sp>
      <p:sp>
        <p:nvSpPr>
          <p:cNvPr id="39" name="Rectangle 38"/>
          <p:cNvSpPr/>
          <p:nvPr/>
        </p:nvSpPr>
        <p:spPr>
          <a:xfrm>
            <a:off x="4382954" y="5927816"/>
            <a:ext cx="615628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200" b="1" dirty="0" err="1" smtClean="0">
                <a:solidFill>
                  <a:srgbClr val="FFFFFF"/>
                </a:solidFill>
                <a:latin typeface="Arial"/>
                <a:cs typeface="Arial"/>
              </a:rPr>
              <a:t>Geminin</a:t>
            </a:r>
            <a:endParaRPr lang="en-US" sz="1200" b="1" dirty="0"/>
          </a:p>
        </p:txBody>
      </p:sp>
      <p:sp>
        <p:nvSpPr>
          <p:cNvPr id="40" name="Rectangle 39"/>
          <p:cNvSpPr/>
          <p:nvPr/>
        </p:nvSpPr>
        <p:spPr>
          <a:xfrm>
            <a:off x="4210281" y="3263560"/>
            <a:ext cx="37630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Cdc7</a:t>
            </a:r>
            <a:endParaRPr lang="en-US" sz="1200" b="1" dirty="0"/>
          </a:p>
        </p:txBody>
      </p:sp>
      <p:sp>
        <p:nvSpPr>
          <p:cNvPr id="41" name="Rectangle 40"/>
          <p:cNvSpPr/>
          <p:nvPr/>
        </p:nvSpPr>
        <p:spPr>
          <a:xfrm>
            <a:off x="7841795" y="3263560"/>
            <a:ext cx="333400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CDK</a:t>
            </a:r>
            <a:endParaRPr lang="en-US" sz="1200" b="1" dirty="0"/>
          </a:p>
        </p:txBody>
      </p:sp>
      <p:sp>
        <p:nvSpPr>
          <p:cNvPr id="42" name="Rectangle 41"/>
          <p:cNvSpPr/>
          <p:nvPr/>
        </p:nvSpPr>
        <p:spPr>
          <a:xfrm>
            <a:off x="4511429" y="2899723"/>
            <a:ext cx="337733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ASK</a:t>
            </a:r>
            <a:endParaRPr lang="en-US" sz="1200" b="1" dirty="0"/>
          </a:p>
        </p:txBody>
      </p:sp>
      <p:sp>
        <p:nvSpPr>
          <p:cNvPr id="43" name="Rectangle 42"/>
          <p:cNvSpPr/>
          <p:nvPr/>
        </p:nvSpPr>
        <p:spPr>
          <a:xfrm>
            <a:off x="8053698" y="2899723"/>
            <a:ext cx="46181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200" b="1" dirty="0" err="1" smtClean="0">
                <a:solidFill>
                  <a:srgbClr val="FFFFFF"/>
                </a:solidFill>
                <a:latin typeface="Arial"/>
                <a:cs typeface="Arial"/>
              </a:rPr>
              <a:t>Cyclin</a:t>
            </a:r>
            <a:endParaRPr lang="en-US" sz="1200" b="1" dirty="0"/>
          </a:p>
        </p:txBody>
      </p:sp>
      <p:sp>
        <p:nvSpPr>
          <p:cNvPr id="44" name="Rectangle 43"/>
          <p:cNvSpPr/>
          <p:nvPr/>
        </p:nvSpPr>
        <p:spPr>
          <a:xfrm>
            <a:off x="5422248" y="3417678"/>
            <a:ext cx="10264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lang="en-US" sz="1200" b="1" dirty="0"/>
          </a:p>
        </p:txBody>
      </p:sp>
      <p:sp>
        <p:nvSpPr>
          <p:cNvPr id="45" name="Rectangle 44"/>
          <p:cNvSpPr/>
          <p:nvPr/>
        </p:nvSpPr>
        <p:spPr>
          <a:xfrm>
            <a:off x="7234573" y="3417678"/>
            <a:ext cx="10264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lang="en-US" sz="1200" b="1" dirty="0"/>
          </a:p>
        </p:txBody>
      </p:sp>
      <p:sp>
        <p:nvSpPr>
          <p:cNvPr id="46" name="Rectangle 45"/>
          <p:cNvSpPr/>
          <p:nvPr/>
        </p:nvSpPr>
        <p:spPr>
          <a:xfrm>
            <a:off x="6137139" y="4009084"/>
            <a:ext cx="512948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Arial"/>
                <a:cs typeface="Arial"/>
              </a:rPr>
              <a:t>ORC</a:t>
            </a:r>
            <a:endParaRPr lang="en-US" b="1" dirty="0"/>
          </a:p>
        </p:txBody>
      </p:sp>
      <p:sp>
        <p:nvSpPr>
          <p:cNvPr id="47" name="Rectangle 46"/>
          <p:cNvSpPr/>
          <p:nvPr/>
        </p:nvSpPr>
        <p:spPr>
          <a:xfrm>
            <a:off x="5425104" y="5058725"/>
            <a:ext cx="198109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272726"/>
                </a:solidFill>
                <a:latin typeface="Arial"/>
                <a:cs typeface="Arial"/>
              </a:rPr>
              <a:t>License to Replicate</a:t>
            </a:r>
            <a:endParaRPr lang="en-US" sz="1400" b="1" dirty="0">
              <a:solidFill>
                <a:srgbClr val="272726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0" y="1409551"/>
            <a:ext cx="9144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The </a:t>
            </a:r>
            <a:r>
              <a:rPr lang="en-US" sz="2800" b="1" dirty="0">
                <a:solidFill>
                  <a:srgbClr val="272726"/>
                </a:solidFill>
                <a:latin typeface="Arial"/>
                <a:cs typeface="Arial"/>
              </a:rPr>
              <a:t>DNA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 Replication Initiation Machinery</a:t>
            </a:r>
            <a:endParaRPr lang="en-GB" sz="2800" dirty="0">
              <a:solidFill>
                <a:srgbClr val="272726"/>
              </a:solidFill>
              <a:latin typeface="Arial"/>
              <a:cs typeface="Arial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81634" y="4070639"/>
            <a:ext cx="131987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272726"/>
                </a:solidFill>
                <a:latin typeface="Arial"/>
                <a:cs typeface="Arial"/>
              </a:rPr>
              <a:t>Cell Cycle</a:t>
            </a:r>
            <a:endParaRPr lang="en-US" sz="1400" b="1" dirty="0">
              <a:solidFill>
                <a:srgbClr val="2727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22" name="Picture 21" descr="iStock_000021097359Large.jpg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409551"/>
            <a:ext cx="914400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US" sz="2800" b="1" dirty="0" smtClean="0">
                <a:solidFill>
                  <a:srgbClr val="272726"/>
                </a:solidFill>
                <a:latin typeface="Arial"/>
                <a:cs typeface="Arial"/>
              </a:rPr>
              <a:t>Over 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and </a:t>
            </a:r>
            <a:r>
              <a:rPr lang="en-US" sz="2800" b="1" dirty="0" smtClean="0">
                <a:solidFill>
                  <a:srgbClr val="272726"/>
                </a:solidFill>
                <a:latin typeface="Arial"/>
                <a:cs typeface="Arial"/>
              </a:rPr>
              <a:t>under treatment 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for patients </a:t>
            </a:r>
            <a:r>
              <a:rPr lang="en-US" sz="2800" dirty="0" smtClean="0">
                <a:solidFill>
                  <a:srgbClr val="272726"/>
                </a:solidFill>
                <a:latin typeface="Arial"/>
                <a:cs typeface="Arial"/>
              </a:rPr>
              <a:t/>
            </a:r>
            <a:br>
              <a:rPr lang="en-US" sz="2800" dirty="0" smtClean="0">
                <a:solidFill>
                  <a:srgbClr val="272726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272726"/>
                </a:solidFill>
                <a:latin typeface="Arial"/>
                <a:cs typeface="Arial"/>
              </a:rPr>
              <a:t>with 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breast cancer?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2807" y="2519404"/>
            <a:ext cx="3240000" cy="3240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</p:spTree>
    <p:extLst>
      <p:ext uri="{BB962C8B-B14F-4D97-AF65-F5344CB8AC3E}">
        <p14:creationId xmlns:p14="http://schemas.microsoft.com/office/powerpoint/2010/main" val="16414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25" name="Picture 24" descr="iStock_000021097359Large.jpg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1" y="977460"/>
            <a:ext cx="9144000" cy="5400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409551"/>
            <a:ext cx="914400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US" sz="2800" b="1" dirty="0" smtClean="0">
                <a:solidFill>
                  <a:srgbClr val="272726"/>
                </a:solidFill>
                <a:latin typeface="Arial"/>
                <a:cs typeface="Arial"/>
              </a:rPr>
              <a:t>Over 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and </a:t>
            </a:r>
            <a:r>
              <a:rPr lang="en-US" sz="2800" dirty="0" err="1">
                <a:solidFill>
                  <a:srgbClr val="272726"/>
                </a:solidFill>
                <a:latin typeface="Arial"/>
                <a:cs typeface="Arial"/>
              </a:rPr>
              <a:t>undertreatment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 for patients </a:t>
            </a:r>
            <a:r>
              <a:rPr lang="en-US" sz="2800" dirty="0" smtClean="0">
                <a:solidFill>
                  <a:srgbClr val="272726"/>
                </a:solidFill>
                <a:latin typeface="Arial"/>
                <a:cs typeface="Arial"/>
              </a:rPr>
              <a:t/>
            </a:r>
            <a:br>
              <a:rPr lang="en-US" sz="2800" dirty="0" smtClean="0">
                <a:solidFill>
                  <a:srgbClr val="272726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272726"/>
                </a:solidFill>
                <a:latin typeface="Arial"/>
                <a:cs typeface="Arial"/>
              </a:rPr>
              <a:t>with 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breast cancer?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2807" y="2519404"/>
            <a:ext cx="3240000" cy="3240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5988415"/>
            <a:ext cx="91440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US" sz="1000" dirty="0" smtClean="0">
                <a:solidFill>
                  <a:srgbClr val="272726"/>
                </a:solidFill>
                <a:latin typeface="Arial"/>
                <a:cs typeface="Arial"/>
              </a:rPr>
              <a:t>Chemotherapy            No Chemotherapy</a:t>
            </a:r>
            <a:endParaRPr lang="en-GB" sz="1000" dirty="0">
              <a:solidFill>
                <a:srgbClr val="272726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5974685"/>
            <a:ext cx="190500" cy="190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6346" y="5974685"/>
            <a:ext cx="190500" cy="190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1" y="2519404"/>
            <a:ext cx="1600806" cy="206278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694901" y="3134264"/>
            <a:ext cx="116000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  <a:latin typeface="Arial"/>
                <a:cs typeface="Arial"/>
              </a:rPr>
              <a:t>29%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(n=9)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91400" y="4232642"/>
            <a:ext cx="116000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  <a:latin typeface="Arial"/>
                <a:cs typeface="Arial"/>
              </a:rPr>
              <a:t>71%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(n=22)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1729" y="3311717"/>
            <a:ext cx="2311104" cy="15081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2400" b="1" dirty="0" smtClean="0">
                <a:solidFill>
                  <a:srgbClr val="6FB200"/>
                </a:solidFill>
                <a:latin typeface="Arial"/>
                <a:cs typeface="Arial"/>
              </a:rPr>
              <a:t>Phenotype I</a:t>
            </a:r>
          </a:p>
          <a:p>
            <a:r>
              <a:rPr lang="en-GB" sz="1600" b="1" dirty="0">
                <a:solidFill>
                  <a:srgbClr val="272726"/>
                </a:solidFill>
                <a:latin typeface="Arial"/>
                <a:cs typeface="Arial"/>
              </a:rPr>
              <a:t>24</a:t>
            </a:r>
            <a:r>
              <a:rPr lang="en-GB" sz="1600" b="1" dirty="0" smtClean="0">
                <a:solidFill>
                  <a:srgbClr val="272726"/>
                </a:solidFill>
                <a:latin typeface="Arial"/>
                <a:cs typeface="Arial"/>
              </a:rPr>
              <a:t>% </a:t>
            </a:r>
            <a:r>
              <a:rPr lang="en-GB" sz="1600" dirty="0" smtClean="0">
                <a:solidFill>
                  <a:srgbClr val="272726"/>
                </a:solidFill>
                <a:latin typeface="Arial"/>
                <a:cs typeface="Arial"/>
              </a:rPr>
              <a:t>(</a:t>
            </a:r>
            <a:r>
              <a:rPr lang="en-GB" sz="1600" dirty="0">
                <a:solidFill>
                  <a:srgbClr val="272726"/>
                </a:solidFill>
                <a:latin typeface="Arial"/>
                <a:cs typeface="Arial"/>
              </a:rPr>
              <a:t>18/76) of patients received adjuvant chemotherapy with minimal benefit</a:t>
            </a:r>
            <a:endParaRPr lang="en-US" sz="1600" dirty="0">
              <a:solidFill>
                <a:srgbClr val="272726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</p:spTree>
    <p:extLst>
      <p:ext uri="{BB962C8B-B14F-4D97-AF65-F5344CB8AC3E}">
        <p14:creationId xmlns:p14="http://schemas.microsoft.com/office/powerpoint/2010/main" val="143008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26" name="Picture 25" descr="iStock_000021097359Large.jpg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409551"/>
            <a:ext cx="914400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US" sz="2800" b="1" dirty="0" smtClean="0">
                <a:solidFill>
                  <a:srgbClr val="272726"/>
                </a:solidFill>
                <a:latin typeface="Arial"/>
                <a:cs typeface="Arial"/>
              </a:rPr>
              <a:t>Over 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and </a:t>
            </a:r>
            <a:r>
              <a:rPr lang="en-US" sz="2800" dirty="0" err="1">
                <a:solidFill>
                  <a:srgbClr val="272726"/>
                </a:solidFill>
                <a:latin typeface="Arial"/>
                <a:cs typeface="Arial"/>
              </a:rPr>
              <a:t>undertreatment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 for patients </a:t>
            </a:r>
            <a:r>
              <a:rPr lang="en-US" sz="2800" dirty="0" smtClean="0">
                <a:solidFill>
                  <a:srgbClr val="272726"/>
                </a:solidFill>
                <a:latin typeface="Arial"/>
                <a:cs typeface="Arial"/>
              </a:rPr>
              <a:t/>
            </a:r>
            <a:br>
              <a:rPr lang="en-US" sz="2800" dirty="0" smtClean="0">
                <a:solidFill>
                  <a:srgbClr val="272726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272726"/>
                </a:solidFill>
                <a:latin typeface="Arial"/>
                <a:cs typeface="Arial"/>
              </a:rPr>
              <a:t>with 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breast cancer?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2807" y="2519404"/>
            <a:ext cx="3240000" cy="3240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5988415"/>
            <a:ext cx="91440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US" sz="1000" dirty="0" smtClean="0">
                <a:solidFill>
                  <a:srgbClr val="272726"/>
                </a:solidFill>
                <a:latin typeface="Arial"/>
                <a:cs typeface="Arial"/>
              </a:rPr>
              <a:t>Chemotherapy            No Chemotherapy</a:t>
            </a:r>
            <a:endParaRPr lang="en-GB" sz="1000" dirty="0">
              <a:solidFill>
                <a:srgbClr val="272726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346" y="5974685"/>
            <a:ext cx="190500" cy="190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5959" y="2519404"/>
            <a:ext cx="1508752" cy="16201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5974685"/>
            <a:ext cx="190500" cy="1905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616554" y="2852803"/>
            <a:ext cx="116000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  <a:latin typeface="Arial"/>
                <a:cs typeface="Arial"/>
              </a:rPr>
              <a:t>20%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(n=9)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90900" y="4139514"/>
            <a:ext cx="116000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  <a:latin typeface="Arial"/>
                <a:cs typeface="Arial"/>
              </a:rPr>
              <a:t>80%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(n=36)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1729" y="3311717"/>
            <a:ext cx="2311104" cy="15081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2400" b="1" dirty="0" smtClean="0">
                <a:solidFill>
                  <a:srgbClr val="31B3EB"/>
                </a:solidFill>
                <a:latin typeface="Arial"/>
                <a:cs typeface="Arial"/>
              </a:rPr>
              <a:t>Phenotype II</a:t>
            </a:r>
          </a:p>
          <a:p>
            <a:r>
              <a:rPr lang="en-GB" sz="1600" b="1" dirty="0">
                <a:solidFill>
                  <a:srgbClr val="272726"/>
                </a:solidFill>
                <a:latin typeface="Arial"/>
                <a:cs typeface="Arial"/>
              </a:rPr>
              <a:t>24</a:t>
            </a:r>
            <a:r>
              <a:rPr lang="en-GB" sz="1600" b="1" dirty="0" smtClean="0">
                <a:solidFill>
                  <a:srgbClr val="272726"/>
                </a:solidFill>
                <a:latin typeface="Arial"/>
                <a:cs typeface="Arial"/>
              </a:rPr>
              <a:t>% </a:t>
            </a:r>
            <a:r>
              <a:rPr lang="en-GB" sz="1600" dirty="0" smtClean="0">
                <a:solidFill>
                  <a:srgbClr val="272726"/>
                </a:solidFill>
                <a:latin typeface="Arial"/>
                <a:cs typeface="Arial"/>
              </a:rPr>
              <a:t>(</a:t>
            </a:r>
            <a:r>
              <a:rPr lang="en-GB" sz="1600" dirty="0">
                <a:solidFill>
                  <a:srgbClr val="272726"/>
                </a:solidFill>
                <a:latin typeface="Arial"/>
                <a:cs typeface="Arial"/>
              </a:rPr>
              <a:t>18/76) of patients received adjuvant chemotherapy with minimal benefit</a:t>
            </a:r>
            <a:endParaRPr lang="en-US" sz="1600" dirty="0">
              <a:solidFill>
                <a:srgbClr val="272726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</p:spTree>
    <p:extLst>
      <p:ext uri="{BB962C8B-B14F-4D97-AF65-F5344CB8AC3E}">
        <p14:creationId xmlns:p14="http://schemas.microsoft.com/office/powerpoint/2010/main" val="210290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26" name="Picture 25" descr="iStock_000021097359Large.jpg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409551"/>
            <a:ext cx="914400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US" sz="2800" dirty="0" smtClean="0">
                <a:solidFill>
                  <a:srgbClr val="272726"/>
                </a:solidFill>
                <a:latin typeface="Arial"/>
                <a:cs typeface="Arial"/>
              </a:rPr>
              <a:t>Over</a:t>
            </a:r>
            <a:r>
              <a:rPr lang="en-US" sz="2800" b="1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and </a:t>
            </a:r>
            <a:r>
              <a:rPr lang="en-US" sz="2800" b="1" dirty="0" smtClean="0">
                <a:solidFill>
                  <a:srgbClr val="272726"/>
                </a:solidFill>
                <a:latin typeface="Arial"/>
                <a:cs typeface="Arial"/>
              </a:rPr>
              <a:t>under treatment</a:t>
            </a:r>
            <a:r>
              <a:rPr lang="en-US" sz="28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for patients </a:t>
            </a:r>
            <a:r>
              <a:rPr lang="en-US" sz="2800" dirty="0" smtClean="0">
                <a:solidFill>
                  <a:srgbClr val="272726"/>
                </a:solidFill>
                <a:latin typeface="Arial"/>
                <a:cs typeface="Arial"/>
              </a:rPr>
              <a:t/>
            </a:r>
            <a:br>
              <a:rPr lang="en-US" sz="2800" dirty="0" smtClean="0">
                <a:solidFill>
                  <a:srgbClr val="272726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272726"/>
                </a:solidFill>
                <a:latin typeface="Arial"/>
                <a:cs typeface="Arial"/>
              </a:rPr>
              <a:t>with 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breast cancer?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2807" y="2519404"/>
            <a:ext cx="3240000" cy="3240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5988415"/>
            <a:ext cx="91440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US" sz="1000" dirty="0" smtClean="0">
                <a:solidFill>
                  <a:srgbClr val="272726"/>
                </a:solidFill>
                <a:latin typeface="Arial"/>
                <a:cs typeface="Arial"/>
              </a:rPr>
              <a:t>Chemotherapy            No Chemotherapy</a:t>
            </a:r>
            <a:endParaRPr lang="en-GB" sz="1000" dirty="0">
              <a:solidFill>
                <a:srgbClr val="272726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346" y="5974685"/>
            <a:ext cx="190500" cy="190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514" y="2526268"/>
            <a:ext cx="2033293" cy="32400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5974685"/>
            <a:ext cx="190500" cy="190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808772" y="3676389"/>
            <a:ext cx="116000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  <a:latin typeface="Arial"/>
                <a:cs typeface="Arial"/>
              </a:rPr>
              <a:t>54%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(n=57)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71380" y="3676389"/>
            <a:ext cx="116000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  <a:latin typeface="Arial"/>
                <a:cs typeface="Arial"/>
              </a:rPr>
              <a:t>46%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(n=49)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1729" y="3311717"/>
            <a:ext cx="2311104" cy="15081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2400" b="1" dirty="0" smtClean="0">
                <a:solidFill>
                  <a:srgbClr val="FF9300"/>
                </a:solidFill>
                <a:latin typeface="Arial"/>
                <a:cs typeface="Arial"/>
              </a:rPr>
              <a:t>Phenotype III</a:t>
            </a:r>
          </a:p>
          <a:p>
            <a:r>
              <a:rPr lang="en-GB" sz="1600" b="1" dirty="0">
                <a:solidFill>
                  <a:srgbClr val="272726"/>
                </a:solidFill>
                <a:latin typeface="Arial"/>
                <a:cs typeface="Arial"/>
              </a:rPr>
              <a:t>46% </a:t>
            </a:r>
            <a:r>
              <a:rPr lang="en-GB" sz="1600" dirty="0">
                <a:solidFill>
                  <a:srgbClr val="272726"/>
                </a:solidFill>
                <a:latin typeface="Arial"/>
                <a:cs typeface="Arial"/>
              </a:rPr>
              <a:t>(49/106) of patients did not receive treatment with adjuvant chemotherapy</a:t>
            </a:r>
            <a:endParaRPr lang="en-US" sz="1600" dirty="0">
              <a:solidFill>
                <a:srgbClr val="27272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</p:spTree>
    <p:extLst>
      <p:ext uri="{BB962C8B-B14F-4D97-AF65-F5344CB8AC3E}">
        <p14:creationId xmlns:p14="http://schemas.microsoft.com/office/powerpoint/2010/main" val="176266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28" name="Picture 27" descr="iStock_000021097359Large.jpg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409551"/>
            <a:ext cx="9144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US" sz="2800" b="1" dirty="0" smtClean="0">
                <a:solidFill>
                  <a:srgbClr val="272726"/>
                </a:solidFill>
                <a:latin typeface="Arial"/>
                <a:cs typeface="Arial"/>
              </a:rPr>
              <a:t>Failed trials</a:t>
            </a:r>
            <a:r>
              <a:rPr lang="en-US" sz="2800" dirty="0" smtClean="0">
                <a:solidFill>
                  <a:srgbClr val="272726"/>
                </a:solidFill>
                <a:latin typeface="Arial"/>
                <a:cs typeface="Arial"/>
              </a:rPr>
              <a:t>? 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Let FGL find out why…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01435" y="2281988"/>
            <a:ext cx="23111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solidFill>
                  <a:srgbClr val="272726"/>
                </a:solidFill>
                <a:latin typeface="Arial"/>
                <a:cs typeface="Arial"/>
              </a:rPr>
              <a:t>Plasma Membrane</a:t>
            </a:r>
            <a:endParaRPr lang="en-US" sz="1400" dirty="0">
              <a:solidFill>
                <a:srgbClr val="272726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87002" y="2735069"/>
            <a:ext cx="23111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 dirty="0">
                <a:solidFill>
                  <a:srgbClr val="272726"/>
                </a:solidFill>
                <a:latin typeface="Arial"/>
                <a:cs typeface="Arial"/>
              </a:rPr>
              <a:t>Receptor Protein</a:t>
            </a:r>
            <a:endParaRPr lang="en-US" sz="1400" dirty="0">
              <a:solidFill>
                <a:srgbClr val="272726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68894" y="2019575"/>
            <a:ext cx="23111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 dirty="0">
                <a:solidFill>
                  <a:srgbClr val="272726"/>
                </a:solidFill>
                <a:latin typeface="Arial"/>
                <a:cs typeface="Arial"/>
              </a:rPr>
              <a:t>Growth Factor</a:t>
            </a:r>
            <a:endParaRPr lang="en-US" sz="1400" dirty="0">
              <a:solidFill>
                <a:srgbClr val="27272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23735" y="3002798"/>
            <a:ext cx="2311104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 dirty="0">
                <a:solidFill>
                  <a:srgbClr val="272726"/>
                </a:solidFill>
                <a:latin typeface="Arial"/>
                <a:cs typeface="Arial"/>
              </a:rPr>
              <a:t>Signal </a:t>
            </a:r>
            <a:r>
              <a:rPr lang="en-GB" sz="1400" b="1" dirty="0" smtClean="0">
                <a:solidFill>
                  <a:srgbClr val="272726"/>
                </a:solidFill>
                <a:latin typeface="Arial"/>
                <a:cs typeface="Arial"/>
              </a:rPr>
              <a:t/>
            </a:r>
            <a:br>
              <a:rPr lang="en-GB" sz="1400" b="1" dirty="0" smtClean="0">
                <a:solidFill>
                  <a:srgbClr val="272726"/>
                </a:solidFill>
                <a:latin typeface="Arial"/>
                <a:cs typeface="Arial"/>
              </a:rPr>
            </a:br>
            <a:r>
              <a:rPr lang="en-GB" sz="1400" b="1" dirty="0" smtClean="0">
                <a:solidFill>
                  <a:srgbClr val="272726"/>
                </a:solidFill>
                <a:latin typeface="Arial"/>
                <a:cs typeface="Arial"/>
              </a:rPr>
              <a:t>Transduction </a:t>
            </a:r>
            <a:br>
              <a:rPr lang="en-GB" sz="1400" b="1" dirty="0" smtClean="0">
                <a:solidFill>
                  <a:srgbClr val="272726"/>
                </a:solidFill>
                <a:latin typeface="Arial"/>
                <a:cs typeface="Arial"/>
              </a:rPr>
            </a:br>
            <a:r>
              <a:rPr lang="en-GB" sz="1400" b="1" dirty="0" smtClean="0">
                <a:solidFill>
                  <a:srgbClr val="272726"/>
                </a:solidFill>
                <a:latin typeface="Arial"/>
                <a:cs typeface="Arial"/>
              </a:rPr>
              <a:t>Cascade</a:t>
            </a:r>
            <a:endParaRPr lang="en-US" sz="1400" dirty="0">
              <a:solidFill>
                <a:srgbClr val="272726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46514" y="5879176"/>
            <a:ext cx="1772891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 dirty="0">
                <a:solidFill>
                  <a:srgbClr val="272726"/>
                </a:solidFill>
                <a:latin typeface="Arial"/>
                <a:cs typeface="Arial"/>
              </a:rPr>
              <a:t>Out-of-cycle</a:t>
            </a:r>
          </a:p>
          <a:p>
            <a:pPr algn="ctr"/>
            <a:r>
              <a:rPr lang="en-GB" sz="1200" dirty="0">
                <a:solidFill>
                  <a:srgbClr val="6FB200"/>
                </a:solidFill>
                <a:latin typeface="Arial"/>
                <a:cs typeface="Arial"/>
              </a:rPr>
              <a:t>Phenotype I</a:t>
            </a:r>
            <a:endParaRPr lang="en-US" sz="1200" dirty="0">
              <a:solidFill>
                <a:srgbClr val="6FB2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73851" y="4823435"/>
            <a:ext cx="131987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272726"/>
                </a:solidFill>
                <a:latin typeface="Arial"/>
                <a:cs typeface="Arial"/>
              </a:rPr>
              <a:t>Cell Cycle</a:t>
            </a:r>
            <a:endParaRPr lang="en-US" sz="1200" b="1" dirty="0">
              <a:solidFill>
                <a:srgbClr val="272726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13" y="2296729"/>
            <a:ext cx="7588504" cy="5923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613" y="2873084"/>
            <a:ext cx="3162808" cy="293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28" name="Picture 27" descr="iStock_000021097359Large.jpg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760613" y="2873084"/>
            <a:ext cx="3162808" cy="2939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660" y="2873084"/>
            <a:ext cx="1765808" cy="29392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409551"/>
            <a:ext cx="9144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US" sz="2800" b="1" dirty="0" smtClean="0">
                <a:solidFill>
                  <a:srgbClr val="272726"/>
                </a:solidFill>
                <a:latin typeface="Arial"/>
                <a:cs typeface="Arial"/>
              </a:rPr>
              <a:t>Failed trials</a:t>
            </a:r>
            <a:r>
              <a:rPr lang="en-US" sz="2800" dirty="0" smtClean="0">
                <a:solidFill>
                  <a:srgbClr val="272726"/>
                </a:solidFill>
                <a:latin typeface="Arial"/>
                <a:cs typeface="Arial"/>
              </a:rPr>
              <a:t>? 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Let FGL find out why…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01435" y="2281988"/>
            <a:ext cx="23111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solidFill>
                  <a:srgbClr val="272726"/>
                </a:solidFill>
                <a:latin typeface="Arial"/>
                <a:cs typeface="Arial"/>
              </a:rPr>
              <a:t>Plasma Membrane</a:t>
            </a:r>
            <a:endParaRPr lang="en-US" sz="1400" dirty="0">
              <a:solidFill>
                <a:srgbClr val="272726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87002" y="2735069"/>
            <a:ext cx="23111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 dirty="0">
                <a:solidFill>
                  <a:srgbClr val="272726"/>
                </a:solidFill>
                <a:latin typeface="Arial"/>
                <a:cs typeface="Arial"/>
              </a:rPr>
              <a:t>Receptor Protein</a:t>
            </a:r>
            <a:endParaRPr lang="en-US" sz="1400" dirty="0">
              <a:solidFill>
                <a:srgbClr val="272726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68894" y="2019575"/>
            <a:ext cx="23111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 dirty="0">
                <a:solidFill>
                  <a:srgbClr val="272726"/>
                </a:solidFill>
                <a:latin typeface="Arial"/>
                <a:cs typeface="Arial"/>
              </a:rPr>
              <a:t>Growth Factor</a:t>
            </a:r>
            <a:endParaRPr lang="en-US" sz="1400" dirty="0">
              <a:solidFill>
                <a:srgbClr val="27272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23735" y="3002798"/>
            <a:ext cx="2311104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 dirty="0">
                <a:solidFill>
                  <a:srgbClr val="272726"/>
                </a:solidFill>
                <a:latin typeface="Arial"/>
                <a:cs typeface="Arial"/>
              </a:rPr>
              <a:t>Signal </a:t>
            </a:r>
            <a:r>
              <a:rPr lang="en-GB" sz="1400" b="1" dirty="0" smtClean="0">
                <a:solidFill>
                  <a:srgbClr val="272726"/>
                </a:solidFill>
                <a:latin typeface="Arial"/>
                <a:cs typeface="Arial"/>
              </a:rPr>
              <a:t/>
            </a:r>
            <a:br>
              <a:rPr lang="en-GB" sz="1400" b="1" dirty="0" smtClean="0">
                <a:solidFill>
                  <a:srgbClr val="272726"/>
                </a:solidFill>
                <a:latin typeface="Arial"/>
                <a:cs typeface="Arial"/>
              </a:rPr>
            </a:br>
            <a:r>
              <a:rPr lang="en-GB" sz="1400" b="1" dirty="0" smtClean="0">
                <a:solidFill>
                  <a:srgbClr val="272726"/>
                </a:solidFill>
                <a:latin typeface="Arial"/>
                <a:cs typeface="Arial"/>
              </a:rPr>
              <a:t>Transduction </a:t>
            </a:r>
            <a:br>
              <a:rPr lang="en-GB" sz="1400" b="1" dirty="0" smtClean="0">
                <a:solidFill>
                  <a:srgbClr val="272726"/>
                </a:solidFill>
                <a:latin typeface="Arial"/>
                <a:cs typeface="Arial"/>
              </a:rPr>
            </a:br>
            <a:r>
              <a:rPr lang="en-GB" sz="1400" b="1" dirty="0" smtClean="0">
                <a:solidFill>
                  <a:srgbClr val="272726"/>
                </a:solidFill>
                <a:latin typeface="Arial"/>
                <a:cs typeface="Arial"/>
              </a:rPr>
              <a:t>Cascade</a:t>
            </a:r>
            <a:endParaRPr lang="en-US" sz="1400" dirty="0">
              <a:solidFill>
                <a:srgbClr val="272726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46514" y="5879176"/>
            <a:ext cx="1772891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 dirty="0">
                <a:solidFill>
                  <a:srgbClr val="000000">
                    <a:alpha val="50000"/>
                  </a:srgbClr>
                </a:solidFill>
                <a:latin typeface="Arial"/>
                <a:cs typeface="Arial"/>
              </a:rPr>
              <a:t>Out-of-cycle</a:t>
            </a:r>
          </a:p>
          <a:p>
            <a:pPr algn="ctr"/>
            <a:r>
              <a:rPr lang="en-GB" sz="1200" dirty="0">
                <a:solidFill>
                  <a:srgbClr val="6FB200">
                    <a:alpha val="50000"/>
                  </a:srgbClr>
                </a:solidFill>
                <a:latin typeface="Arial"/>
                <a:cs typeface="Arial"/>
              </a:rPr>
              <a:t>Phenotype I</a:t>
            </a:r>
            <a:endParaRPr lang="en-US" sz="1200" dirty="0">
              <a:solidFill>
                <a:srgbClr val="6FB200">
                  <a:alpha val="50000"/>
                </a:srgb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627078" y="5879176"/>
            <a:ext cx="1772891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272726"/>
                </a:solidFill>
                <a:latin typeface="Arial"/>
                <a:cs typeface="Arial"/>
              </a:rPr>
              <a:t>G1 Arrest</a:t>
            </a:r>
            <a:endParaRPr lang="en-GB" sz="1400" b="1" dirty="0">
              <a:solidFill>
                <a:srgbClr val="272726"/>
              </a:solidFill>
              <a:latin typeface="Arial"/>
              <a:cs typeface="Arial"/>
            </a:endParaRPr>
          </a:p>
          <a:p>
            <a:pPr algn="ctr"/>
            <a:r>
              <a:rPr lang="en-GB" sz="1200" dirty="0">
                <a:solidFill>
                  <a:srgbClr val="32B5EE"/>
                </a:solidFill>
                <a:latin typeface="Arial"/>
                <a:cs typeface="Arial"/>
              </a:rPr>
              <a:t>Phenotype </a:t>
            </a:r>
            <a:r>
              <a:rPr lang="en-GB" sz="1200" dirty="0" smtClean="0">
                <a:solidFill>
                  <a:srgbClr val="32B5EE"/>
                </a:solidFill>
                <a:latin typeface="Arial"/>
                <a:cs typeface="Arial"/>
              </a:rPr>
              <a:t>II</a:t>
            </a:r>
            <a:endParaRPr lang="en-US" sz="1200" dirty="0">
              <a:solidFill>
                <a:srgbClr val="32B5E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92856" y="4789110"/>
            <a:ext cx="49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Arial"/>
                <a:cs typeface="Arial"/>
              </a:rPr>
              <a:t>G1</a:t>
            </a:r>
            <a:endParaRPr lang="en-US" b="1" dirty="0"/>
          </a:p>
        </p:txBody>
      </p:sp>
      <p:sp>
        <p:nvSpPr>
          <p:cNvPr id="41" name="Rectangle 40"/>
          <p:cNvSpPr/>
          <p:nvPr/>
        </p:nvSpPr>
        <p:spPr>
          <a:xfrm>
            <a:off x="973851" y="4823435"/>
            <a:ext cx="131987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000000">
                    <a:alpha val="50000"/>
                  </a:srgbClr>
                </a:solidFill>
                <a:latin typeface="Arial"/>
                <a:cs typeface="Arial"/>
              </a:rPr>
              <a:t>Cell Cycle</a:t>
            </a:r>
            <a:endParaRPr lang="en-US" sz="1200" b="1" dirty="0">
              <a:solidFill>
                <a:srgbClr val="000000">
                  <a:alpha val="50000"/>
                </a:srgb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13" y="2296729"/>
            <a:ext cx="7588504" cy="59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28" name="Picture 27" descr="iStock_000021097359Large.jpg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09" y="2873084"/>
            <a:ext cx="3162808" cy="2939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3651660" y="2873084"/>
            <a:ext cx="1765808" cy="29392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409551"/>
            <a:ext cx="9144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US" sz="2800" b="1" dirty="0" smtClean="0">
                <a:solidFill>
                  <a:srgbClr val="272726"/>
                </a:solidFill>
                <a:latin typeface="Arial"/>
                <a:cs typeface="Arial"/>
              </a:rPr>
              <a:t>Failed Clinical trials</a:t>
            </a:r>
            <a:r>
              <a:rPr lang="en-US" sz="2800" dirty="0" smtClean="0">
                <a:solidFill>
                  <a:srgbClr val="272726"/>
                </a:solidFill>
                <a:latin typeface="Arial"/>
                <a:cs typeface="Arial"/>
              </a:rPr>
              <a:t>? 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Let FGL find out why…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01435" y="2281988"/>
            <a:ext cx="23111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dirty="0">
                <a:solidFill>
                  <a:srgbClr val="272726"/>
                </a:solidFill>
                <a:latin typeface="Arial"/>
                <a:cs typeface="Arial"/>
              </a:rPr>
              <a:t>Plasma Membrane</a:t>
            </a:r>
            <a:endParaRPr lang="en-US" sz="1400" dirty="0">
              <a:solidFill>
                <a:srgbClr val="272726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87002" y="2735069"/>
            <a:ext cx="23111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 dirty="0">
                <a:solidFill>
                  <a:srgbClr val="272726"/>
                </a:solidFill>
                <a:latin typeface="Arial"/>
                <a:cs typeface="Arial"/>
              </a:rPr>
              <a:t>Receptor Protein</a:t>
            </a:r>
            <a:endParaRPr lang="en-US" sz="1400" dirty="0">
              <a:solidFill>
                <a:srgbClr val="272726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68894" y="2019575"/>
            <a:ext cx="23111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 dirty="0">
                <a:solidFill>
                  <a:srgbClr val="272726"/>
                </a:solidFill>
                <a:latin typeface="Arial"/>
                <a:cs typeface="Arial"/>
              </a:rPr>
              <a:t>Growth Factor</a:t>
            </a:r>
            <a:endParaRPr lang="en-US" sz="1400" dirty="0">
              <a:solidFill>
                <a:srgbClr val="27272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23735" y="3002798"/>
            <a:ext cx="2311104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 dirty="0">
                <a:solidFill>
                  <a:srgbClr val="272726"/>
                </a:solidFill>
                <a:latin typeface="Arial"/>
                <a:cs typeface="Arial"/>
              </a:rPr>
              <a:t>Signal </a:t>
            </a:r>
            <a:r>
              <a:rPr lang="en-GB" sz="1400" b="1" dirty="0" smtClean="0">
                <a:solidFill>
                  <a:srgbClr val="272726"/>
                </a:solidFill>
                <a:latin typeface="Arial"/>
                <a:cs typeface="Arial"/>
              </a:rPr>
              <a:t/>
            </a:r>
            <a:br>
              <a:rPr lang="en-GB" sz="1400" b="1" dirty="0" smtClean="0">
                <a:solidFill>
                  <a:srgbClr val="272726"/>
                </a:solidFill>
                <a:latin typeface="Arial"/>
                <a:cs typeface="Arial"/>
              </a:rPr>
            </a:br>
            <a:r>
              <a:rPr lang="en-GB" sz="1400" b="1" dirty="0" smtClean="0">
                <a:solidFill>
                  <a:srgbClr val="272726"/>
                </a:solidFill>
                <a:latin typeface="Arial"/>
                <a:cs typeface="Arial"/>
              </a:rPr>
              <a:t>Transduction </a:t>
            </a:r>
            <a:br>
              <a:rPr lang="en-GB" sz="1400" b="1" dirty="0" smtClean="0">
                <a:solidFill>
                  <a:srgbClr val="272726"/>
                </a:solidFill>
                <a:latin typeface="Arial"/>
                <a:cs typeface="Arial"/>
              </a:rPr>
            </a:br>
            <a:r>
              <a:rPr lang="en-GB" sz="1400" b="1" dirty="0" smtClean="0">
                <a:solidFill>
                  <a:srgbClr val="272726"/>
                </a:solidFill>
                <a:latin typeface="Arial"/>
                <a:cs typeface="Arial"/>
              </a:rPr>
              <a:t>Cascade</a:t>
            </a:r>
            <a:endParaRPr lang="en-US" sz="1400" dirty="0">
              <a:solidFill>
                <a:srgbClr val="272726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627078" y="5879176"/>
            <a:ext cx="1772891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00000">
                    <a:alpha val="50000"/>
                  </a:srgbClr>
                </a:solidFill>
                <a:latin typeface="Arial"/>
                <a:cs typeface="Arial"/>
              </a:rPr>
              <a:t>G1 Arrest</a:t>
            </a:r>
            <a:endParaRPr lang="en-GB" sz="1400" b="1" dirty="0">
              <a:solidFill>
                <a:srgbClr val="000000">
                  <a:alpha val="50000"/>
                </a:srgbClr>
              </a:solidFill>
              <a:latin typeface="Arial"/>
              <a:cs typeface="Arial"/>
            </a:endParaRPr>
          </a:p>
          <a:p>
            <a:pPr algn="ctr"/>
            <a:r>
              <a:rPr lang="en-GB" sz="1200" dirty="0">
                <a:solidFill>
                  <a:srgbClr val="32B5EE">
                    <a:alpha val="50000"/>
                  </a:srgbClr>
                </a:solidFill>
                <a:latin typeface="Arial"/>
                <a:cs typeface="Arial"/>
              </a:rPr>
              <a:t>Phenotype </a:t>
            </a:r>
            <a:r>
              <a:rPr lang="en-GB" sz="1200" dirty="0" smtClean="0">
                <a:solidFill>
                  <a:srgbClr val="32B5EE">
                    <a:alpha val="50000"/>
                  </a:srgbClr>
                </a:solidFill>
                <a:latin typeface="Arial"/>
                <a:cs typeface="Arial"/>
              </a:rPr>
              <a:t>II</a:t>
            </a:r>
            <a:endParaRPr lang="en-US" sz="1200" dirty="0">
              <a:solidFill>
                <a:srgbClr val="32B5EE">
                  <a:alpha val="50000"/>
                </a:srgb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51195" y="5879176"/>
            <a:ext cx="1772891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272726"/>
                </a:solidFill>
                <a:latin typeface="Arial"/>
                <a:cs typeface="Arial"/>
              </a:rPr>
              <a:t>Actively Cycling</a:t>
            </a:r>
            <a:endParaRPr lang="en-GB" sz="1400" b="1" dirty="0">
              <a:solidFill>
                <a:srgbClr val="272726"/>
              </a:solidFill>
              <a:latin typeface="Arial"/>
              <a:cs typeface="Arial"/>
            </a:endParaRPr>
          </a:p>
          <a:p>
            <a:pPr algn="ctr"/>
            <a:r>
              <a:rPr lang="en-GB" sz="1200" dirty="0">
                <a:solidFill>
                  <a:srgbClr val="FF9300"/>
                </a:solidFill>
                <a:latin typeface="Arial"/>
                <a:cs typeface="Arial"/>
              </a:rPr>
              <a:t>Phenotype </a:t>
            </a:r>
            <a:r>
              <a:rPr lang="en-GB" sz="1200" dirty="0" smtClean="0">
                <a:solidFill>
                  <a:srgbClr val="FF9300"/>
                </a:solidFill>
                <a:latin typeface="Arial"/>
                <a:cs typeface="Arial"/>
              </a:rPr>
              <a:t>III</a:t>
            </a:r>
            <a:endParaRPr lang="en-US" sz="1200" dirty="0">
              <a:solidFill>
                <a:srgbClr val="FF93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34157" y="4611309"/>
            <a:ext cx="49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Arial"/>
                <a:cs typeface="Arial"/>
              </a:rPr>
              <a:t>G2</a:t>
            </a:r>
            <a:endParaRPr lang="en-US" b="1" dirty="0"/>
          </a:p>
        </p:txBody>
      </p:sp>
      <p:sp>
        <p:nvSpPr>
          <p:cNvPr id="37" name="Rectangle 36"/>
          <p:cNvSpPr/>
          <p:nvPr/>
        </p:nvSpPr>
        <p:spPr>
          <a:xfrm>
            <a:off x="7937664" y="4789110"/>
            <a:ext cx="49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Arial"/>
                <a:cs typeface="Arial"/>
              </a:rPr>
              <a:t>G1</a:t>
            </a:r>
            <a:endParaRPr lang="en-US" b="1" dirty="0"/>
          </a:p>
        </p:txBody>
      </p:sp>
      <p:sp>
        <p:nvSpPr>
          <p:cNvPr id="38" name="Rectangle 37"/>
          <p:cNvSpPr/>
          <p:nvPr/>
        </p:nvSpPr>
        <p:spPr>
          <a:xfrm>
            <a:off x="7278371" y="4047707"/>
            <a:ext cx="376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lang="en-US" b="1" dirty="0"/>
          </a:p>
        </p:txBody>
      </p:sp>
      <p:sp>
        <p:nvSpPr>
          <p:cNvPr id="39" name="Rectangle 38"/>
          <p:cNvSpPr/>
          <p:nvPr/>
        </p:nvSpPr>
        <p:spPr>
          <a:xfrm>
            <a:off x="7164739" y="5427902"/>
            <a:ext cx="338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lang="en-US" b="1" dirty="0"/>
          </a:p>
        </p:txBody>
      </p:sp>
      <p:sp>
        <p:nvSpPr>
          <p:cNvPr id="40" name="Rectangle 39"/>
          <p:cNvSpPr/>
          <p:nvPr/>
        </p:nvSpPr>
        <p:spPr>
          <a:xfrm>
            <a:off x="4992856" y="4789110"/>
            <a:ext cx="49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Arial"/>
                <a:cs typeface="Arial"/>
              </a:rPr>
              <a:t>G1</a:t>
            </a:r>
            <a:endParaRPr lang="en-US" b="1" dirty="0"/>
          </a:p>
        </p:txBody>
      </p:sp>
      <p:sp>
        <p:nvSpPr>
          <p:cNvPr id="25" name="Rectangle 24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13" y="2296729"/>
            <a:ext cx="7588504" cy="5923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760613" y="2873084"/>
            <a:ext cx="3162808" cy="2939288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746514" y="5879176"/>
            <a:ext cx="1772891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 dirty="0">
                <a:solidFill>
                  <a:srgbClr val="000000">
                    <a:alpha val="50000"/>
                  </a:srgbClr>
                </a:solidFill>
                <a:latin typeface="Arial"/>
                <a:cs typeface="Arial"/>
              </a:rPr>
              <a:t>Out-of-cycle</a:t>
            </a:r>
          </a:p>
          <a:p>
            <a:pPr algn="ctr"/>
            <a:r>
              <a:rPr lang="en-GB" sz="1200" dirty="0">
                <a:solidFill>
                  <a:srgbClr val="6FB200">
                    <a:alpha val="50000"/>
                  </a:srgbClr>
                </a:solidFill>
                <a:latin typeface="Arial"/>
                <a:cs typeface="Arial"/>
              </a:rPr>
              <a:t>Phenotype I</a:t>
            </a:r>
            <a:endParaRPr lang="en-US" sz="1200" dirty="0">
              <a:solidFill>
                <a:srgbClr val="6FB200">
                  <a:alpha val="50000"/>
                </a:srgb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73851" y="4823435"/>
            <a:ext cx="131987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000000">
                    <a:alpha val="50000"/>
                  </a:srgbClr>
                </a:solidFill>
                <a:latin typeface="Arial"/>
                <a:cs typeface="Arial"/>
              </a:rPr>
              <a:t>Cell Cycle</a:t>
            </a:r>
            <a:endParaRPr lang="en-US" sz="1200" b="1" dirty="0">
              <a:solidFill>
                <a:srgbClr val="000000">
                  <a:alpha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33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472"/>
            <a:ext cx="9144000" cy="54010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02303" y="1044316"/>
            <a:ext cx="2225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75" y="2209800"/>
            <a:ext cx="775308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Can be used for all forms of breast cancer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Simple, inexpensive IHC based test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CT sensitive and insensitive tumours for breast cancers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Enables patient stratification for clinical oncology trials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Applicable to FFPE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156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49" r="5305"/>
          <a:stretch/>
        </p:blipFill>
        <p:spPr>
          <a:xfrm>
            <a:off x="0" y="0"/>
            <a:ext cx="9144000" cy="6951980"/>
          </a:xfrm>
          <a:prstGeom prst="rect">
            <a:avLst/>
          </a:prstGeom>
        </p:spPr>
      </p:pic>
      <p:sp>
        <p:nvSpPr>
          <p:cNvPr id="10" name="Oval 9"/>
          <p:cNvSpPr>
            <a:spLocks/>
          </p:cNvSpPr>
          <p:nvPr/>
        </p:nvSpPr>
        <p:spPr>
          <a:xfrm>
            <a:off x="3180788" y="2084778"/>
            <a:ext cx="2782425" cy="2782425"/>
          </a:xfrm>
          <a:prstGeom prst="ellipse">
            <a:avLst/>
          </a:prstGeom>
          <a:solidFill>
            <a:srgbClr val="953F7F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80788" y="3126842"/>
            <a:ext cx="2782425" cy="7540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400" b="1" dirty="0" smtClean="0">
                <a:solidFill>
                  <a:srgbClr val="FFFFFF"/>
                </a:solidFill>
                <a:latin typeface="Arial"/>
                <a:cs typeface="Arial"/>
              </a:rPr>
              <a:t>Thank You</a:t>
            </a:r>
          </a:p>
          <a:p>
            <a:pPr algn="ctr"/>
            <a:r>
              <a:rPr lang="en-GB" sz="1400" dirty="0" err="1" smtClean="0">
                <a:solidFill>
                  <a:srgbClr val="FFFFFF"/>
                </a:solidFill>
                <a:latin typeface="Arial"/>
                <a:cs typeface="Arial"/>
              </a:rPr>
              <a:t>www.fglabs.com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1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43370" y="34498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pic>
        <p:nvPicPr>
          <p:cNvPr id="20" name="Picture 19" descr="iStock_000021097359Large.jpg"/>
          <p:cNvPicPr>
            <a:picLocks noChangeAspect="1"/>
          </p:cNvPicPr>
          <p:nvPr/>
        </p:nvPicPr>
        <p:blipFill rotWithShape="1"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04" y="1974983"/>
            <a:ext cx="8456901" cy="422845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1409551"/>
            <a:ext cx="9144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US" sz="2800" b="1" dirty="0">
                <a:solidFill>
                  <a:srgbClr val="272726"/>
                </a:solidFill>
                <a:latin typeface="Arial"/>
                <a:cs typeface="Arial"/>
              </a:rPr>
              <a:t>Three 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Ways Out of Cycle</a:t>
            </a:r>
            <a:endParaRPr lang="en-GB" sz="2800" dirty="0">
              <a:solidFill>
                <a:srgbClr val="272726"/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4105" y="3963775"/>
            <a:ext cx="197621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FFFF"/>
                </a:solidFill>
                <a:latin typeface="Arial"/>
                <a:cs typeface="Arial"/>
              </a:rPr>
              <a:t>quiescence</a:t>
            </a:r>
            <a:endParaRPr lang="en-US" sz="1400" b="1" dirty="0"/>
          </a:p>
        </p:txBody>
      </p:sp>
      <p:sp>
        <p:nvSpPr>
          <p:cNvPr id="24" name="Rectangle 23"/>
          <p:cNvSpPr/>
          <p:nvPr/>
        </p:nvSpPr>
        <p:spPr>
          <a:xfrm>
            <a:off x="6982430" y="4444315"/>
            <a:ext cx="167416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FFFF"/>
                </a:solidFill>
                <a:latin typeface="Arial"/>
                <a:cs typeface="Arial"/>
              </a:rPr>
              <a:t>senescence</a:t>
            </a:r>
            <a:endParaRPr lang="en-US" sz="1400" b="1" dirty="0"/>
          </a:p>
        </p:txBody>
      </p:sp>
      <p:sp>
        <p:nvSpPr>
          <p:cNvPr id="25" name="Rectangle 24"/>
          <p:cNvSpPr/>
          <p:nvPr/>
        </p:nvSpPr>
        <p:spPr>
          <a:xfrm>
            <a:off x="6982430" y="2192639"/>
            <a:ext cx="167416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FFFF"/>
                </a:solidFill>
                <a:latin typeface="Arial"/>
                <a:cs typeface="Arial"/>
              </a:rPr>
              <a:t>differentiation</a:t>
            </a:r>
            <a:endParaRPr lang="en-US" sz="1400" b="1" dirty="0"/>
          </a:p>
        </p:txBody>
      </p:sp>
      <p:sp>
        <p:nvSpPr>
          <p:cNvPr id="26" name="Rectangle 25"/>
          <p:cNvSpPr/>
          <p:nvPr/>
        </p:nvSpPr>
        <p:spPr>
          <a:xfrm>
            <a:off x="4277673" y="3596889"/>
            <a:ext cx="53459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Cdc6</a:t>
            </a:r>
            <a:endParaRPr lang="en-US" sz="1200" b="1" dirty="0"/>
          </a:p>
        </p:txBody>
      </p:sp>
      <p:sp>
        <p:nvSpPr>
          <p:cNvPr id="27" name="Rectangle 26"/>
          <p:cNvSpPr/>
          <p:nvPr/>
        </p:nvSpPr>
        <p:spPr>
          <a:xfrm>
            <a:off x="3961890" y="4130178"/>
            <a:ext cx="53459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ORC</a:t>
            </a:r>
            <a:endParaRPr lang="en-US" sz="1200" b="1" dirty="0"/>
          </a:p>
        </p:txBody>
      </p:sp>
      <p:sp>
        <p:nvSpPr>
          <p:cNvPr id="29" name="Rectangle 28"/>
          <p:cNvSpPr/>
          <p:nvPr/>
        </p:nvSpPr>
        <p:spPr>
          <a:xfrm>
            <a:off x="4600322" y="4130178"/>
            <a:ext cx="53459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MCM</a:t>
            </a:r>
            <a:endParaRPr lang="en-US" sz="1200" b="1" dirty="0"/>
          </a:p>
        </p:txBody>
      </p:sp>
      <p:sp>
        <p:nvSpPr>
          <p:cNvPr id="31" name="Rectangle 30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</p:spTree>
    <p:extLst>
      <p:ext uri="{BB962C8B-B14F-4D97-AF65-F5344CB8AC3E}">
        <p14:creationId xmlns:p14="http://schemas.microsoft.com/office/powerpoint/2010/main" val="246199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16" name="Picture 15" descr="iStock_000021097359Large.jpg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43370" y="34498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22" name="Oval 21"/>
          <p:cNvSpPr>
            <a:spLocks/>
          </p:cNvSpPr>
          <p:nvPr/>
        </p:nvSpPr>
        <p:spPr>
          <a:xfrm>
            <a:off x="1463997" y="2263228"/>
            <a:ext cx="2782425" cy="2782425"/>
          </a:xfrm>
          <a:prstGeom prst="ellipse">
            <a:avLst/>
          </a:prstGeom>
          <a:solidFill>
            <a:srgbClr val="FF9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63997" y="3100442"/>
            <a:ext cx="278242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DNA replication </a:t>
            </a:r>
          </a:p>
          <a:p>
            <a:pPr algn="ctr"/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initiation proteins in </a:t>
            </a: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tissue </a:t>
            </a:r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maintenance </a:t>
            </a:r>
          </a:p>
          <a:p>
            <a:pPr algn="ctr"/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and cancer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1409551"/>
            <a:ext cx="9144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GB" sz="2800" b="1" dirty="0" smtClean="0">
                <a:solidFill>
                  <a:srgbClr val="272726"/>
                </a:solidFill>
                <a:latin typeface="Arial"/>
                <a:cs typeface="Arial"/>
              </a:rPr>
              <a:t>Introduction</a:t>
            </a:r>
            <a:endParaRPr lang="en-GB" sz="2800" b="1" dirty="0">
              <a:solidFill>
                <a:srgbClr val="272726"/>
              </a:solidFill>
              <a:latin typeface="Arial"/>
              <a:cs typeface="Arial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685857" y="3114440"/>
            <a:ext cx="1080000" cy="1080000"/>
          </a:xfrm>
          <a:prstGeom prst="ellipse">
            <a:avLst/>
          </a:prstGeom>
          <a:solidFill>
            <a:srgbClr val="6FB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</p:spTree>
    <p:extLst>
      <p:ext uri="{BB962C8B-B14F-4D97-AF65-F5344CB8AC3E}">
        <p14:creationId xmlns:p14="http://schemas.microsoft.com/office/powerpoint/2010/main" val="15870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16" name="Picture 15" descr="iStock_000021097359Large.jpg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43370" y="34498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sp>
        <p:nvSpPr>
          <p:cNvPr id="22" name="Oval 21"/>
          <p:cNvSpPr>
            <a:spLocks/>
          </p:cNvSpPr>
          <p:nvPr/>
        </p:nvSpPr>
        <p:spPr>
          <a:xfrm>
            <a:off x="1463997" y="2263228"/>
            <a:ext cx="2782425" cy="2782425"/>
          </a:xfrm>
          <a:prstGeom prst="ellipse">
            <a:avLst/>
          </a:prstGeom>
          <a:solidFill>
            <a:srgbClr val="6FB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63997" y="3100442"/>
            <a:ext cx="278242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DNA replication </a:t>
            </a:r>
          </a:p>
          <a:p>
            <a:pPr algn="ctr"/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initiation proteins in </a:t>
            </a: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tissue </a:t>
            </a:r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maintenance </a:t>
            </a:r>
          </a:p>
          <a:p>
            <a:pPr algn="ctr"/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and cancer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Oval 23"/>
          <p:cNvSpPr>
            <a:spLocks/>
          </p:cNvSpPr>
          <p:nvPr/>
        </p:nvSpPr>
        <p:spPr>
          <a:xfrm>
            <a:off x="4839063" y="2263228"/>
            <a:ext cx="2782425" cy="2782425"/>
          </a:xfrm>
          <a:prstGeom prst="ellipse">
            <a:avLst/>
          </a:prstGeom>
          <a:solidFill>
            <a:srgbClr val="FF9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839063" y="3100442"/>
            <a:ext cx="278242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From bench </a:t>
            </a:r>
          </a:p>
          <a:p>
            <a:pPr algn="ctr"/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to bedside – new tests </a:t>
            </a:r>
          </a:p>
          <a:p>
            <a:pPr algn="ctr"/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for cancer detection </a:t>
            </a:r>
          </a:p>
          <a:p>
            <a:pPr algn="ctr"/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and prognosis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1409551"/>
            <a:ext cx="9144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GB" sz="2800" b="1" dirty="0" smtClean="0">
                <a:solidFill>
                  <a:srgbClr val="272726"/>
                </a:solidFill>
                <a:latin typeface="Arial"/>
                <a:cs typeface="Arial"/>
              </a:rPr>
              <a:t>Introduction</a:t>
            </a:r>
            <a:endParaRPr lang="en-GB" sz="2800" b="1" dirty="0">
              <a:solidFill>
                <a:srgbClr val="272726"/>
              </a:solidFill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</p:spTree>
    <p:extLst>
      <p:ext uri="{BB962C8B-B14F-4D97-AF65-F5344CB8AC3E}">
        <p14:creationId xmlns:p14="http://schemas.microsoft.com/office/powerpoint/2010/main" val="250396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43370" y="34498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31" t="1484" r="7671" b="2224"/>
          <a:stretch/>
        </p:blipFill>
        <p:spPr>
          <a:xfrm>
            <a:off x="0" y="977460"/>
            <a:ext cx="4572000" cy="26746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5395"/>
          <a:stretch/>
        </p:blipFill>
        <p:spPr>
          <a:xfrm>
            <a:off x="4572000" y="977460"/>
            <a:ext cx="4572000" cy="26746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r="7155"/>
          <a:stretch/>
        </p:blipFill>
        <p:spPr>
          <a:xfrm>
            <a:off x="0" y="3652108"/>
            <a:ext cx="4572000" cy="27253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r="7243"/>
          <a:stretch/>
        </p:blipFill>
        <p:spPr>
          <a:xfrm>
            <a:off x="4572001" y="3652108"/>
            <a:ext cx="4572000" cy="2727911"/>
          </a:xfrm>
          <a:prstGeom prst="rect">
            <a:avLst/>
          </a:prstGeom>
        </p:spPr>
      </p:pic>
      <p:sp>
        <p:nvSpPr>
          <p:cNvPr id="24" name="Oval 23"/>
          <p:cNvSpPr>
            <a:spLocks/>
          </p:cNvSpPr>
          <p:nvPr/>
        </p:nvSpPr>
        <p:spPr>
          <a:xfrm>
            <a:off x="3164036" y="2263228"/>
            <a:ext cx="2782425" cy="2782425"/>
          </a:xfrm>
          <a:prstGeom prst="ellipse">
            <a:avLst/>
          </a:prstGeom>
          <a:solidFill>
            <a:srgbClr val="6FB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164036" y="3100442"/>
            <a:ext cx="278242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From bench </a:t>
            </a:r>
          </a:p>
          <a:p>
            <a:pPr algn="ctr"/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to bedside – new tests </a:t>
            </a:r>
          </a:p>
          <a:p>
            <a:pPr algn="ctr"/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for cancer detection </a:t>
            </a:r>
          </a:p>
          <a:p>
            <a:pPr algn="ctr"/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and prognosis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</p:spTree>
    <p:extLst>
      <p:ext uri="{BB962C8B-B14F-4D97-AF65-F5344CB8AC3E}">
        <p14:creationId xmlns:p14="http://schemas.microsoft.com/office/powerpoint/2010/main" val="420076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17" name="Picture 16" descr="iStock_000021097359Large.jpg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43370" y="34498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483" y="2649837"/>
            <a:ext cx="3240000" cy="3240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409551"/>
            <a:ext cx="914400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US" sz="2800" b="1" dirty="0">
                <a:solidFill>
                  <a:srgbClr val="272726"/>
                </a:solidFill>
                <a:latin typeface="Arial"/>
                <a:cs typeface="Arial"/>
              </a:rPr>
              <a:t>Requirement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 for Prognostic and </a:t>
            </a:r>
          </a:p>
          <a:p>
            <a:pPr algn="ctr">
              <a:buSzPct val="120000"/>
            </a:pP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Predictive Markers in Breast cancer</a:t>
            </a:r>
            <a:endParaRPr lang="en-GB" sz="2800" dirty="0">
              <a:solidFill>
                <a:srgbClr val="272726"/>
              </a:solidFill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49133" y="3577340"/>
            <a:ext cx="3403192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b="1" dirty="0">
                <a:solidFill>
                  <a:srgbClr val="6FB200"/>
                </a:solidFill>
                <a:latin typeface="Arial"/>
                <a:cs typeface="Arial"/>
              </a:rPr>
              <a:t>50% </a:t>
            </a:r>
            <a:r>
              <a:rPr lang="en-GB" dirty="0">
                <a:solidFill>
                  <a:srgbClr val="272726"/>
                </a:solidFill>
                <a:latin typeface="Arial"/>
                <a:cs typeface="Arial"/>
              </a:rPr>
              <a:t>of patients who </a:t>
            </a:r>
          </a:p>
          <a:p>
            <a:r>
              <a:rPr lang="en-GB" dirty="0">
                <a:solidFill>
                  <a:srgbClr val="272726"/>
                </a:solidFill>
                <a:latin typeface="Arial"/>
                <a:cs typeface="Arial"/>
              </a:rPr>
              <a:t>receive loco-regional treatment </a:t>
            </a:r>
          </a:p>
          <a:p>
            <a:r>
              <a:rPr lang="en-GB" dirty="0">
                <a:solidFill>
                  <a:srgbClr val="272726"/>
                </a:solidFill>
                <a:latin typeface="Arial"/>
                <a:cs typeface="Arial"/>
              </a:rPr>
              <a:t>will never relapse, whereas </a:t>
            </a:r>
          </a:p>
          <a:p>
            <a:r>
              <a:rPr lang="en-GB" dirty="0">
                <a:solidFill>
                  <a:srgbClr val="272726"/>
                </a:solidFill>
                <a:latin typeface="Arial"/>
                <a:cs typeface="Arial"/>
              </a:rPr>
              <a:t>the remainder will die of </a:t>
            </a:r>
          </a:p>
          <a:p>
            <a:r>
              <a:rPr lang="en-GB" dirty="0">
                <a:solidFill>
                  <a:srgbClr val="272726"/>
                </a:solidFill>
                <a:latin typeface="Arial"/>
                <a:cs typeface="Arial"/>
              </a:rPr>
              <a:t>metastatic disease</a:t>
            </a:r>
            <a:endParaRPr lang="en-US" dirty="0">
              <a:solidFill>
                <a:srgbClr val="27272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</p:spTree>
    <p:extLst>
      <p:ext uri="{BB962C8B-B14F-4D97-AF65-F5344CB8AC3E}">
        <p14:creationId xmlns:p14="http://schemas.microsoft.com/office/powerpoint/2010/main" val="4698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17" name="Picture 16" descr="iStock_000021097359Large.jpg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43370" y="34498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483" y="2649837"/>
            <a:ext cx="3240000" cy="3240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409551"/>
            <a:ext cx="914400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US" sz="2800" b="1" dirty="0">
                <a:solidFill>
                  <a:srgbClr val="272726"/>
                </a:solidFill>
                <a:latin typeface="Arial"/>
                <a:cs typeface="Arial"/>
              </a:rPr>
              <a:t>Requirement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 for Prognostic and </a:t>
            </a:r>
          </a:p>
          <a:p>
            <a:pPr algn="ctr">
              <a:buSzPct val="120000"/>
            </a:pP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Predictive Markers in Breast cancer</a:t>
            </a:r>
            <a:endParaRPr lang="en-GB" sz="2800" dirty="0">
              <a:solidFill>
                <a:srgbClr val="272726"/>
              </a:solidFill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49133" y="3577340"/>
            <a:ext cx="3403192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b="1" dirty="0">
                <a:solidFill>
                  <a:srgbClr val="6FB200"/>
                </a:solidFill>
                <a:latin typeface="Arial"/>
                <a:cs typeface="Arial"/>
              </a:rPr>
              <a:t>50% </a:t>
            </a:r>
            <a:r>
              <a:rPr lang="en-GB" dirty="0">
                <a:solidFill>
                  <a:srgbClr val="272726"/>
                </a:solidFill>
                <a:latin typeface="Arial"/>
                <a:cs typeface="Arial"/>
              </a:rPr>
              <a:t>of patients who </a:t>
            </a:r>
          </a:p>
          <a:p>
            <a:r>
              <a:rPr lang="en-GB" dirty="0">
                <a:solidFill>
                  <a:srgbClr val="272726"/>
                </a:solidFill>
                <a:latin typeface="Arial"/>
                <a:cs typeface="Arial"/>
              </a:rPr>
              <a:t>receive loco-regional treatment </a:t>
            </a:r>
          </a:p>
          <a:p>
            <a:r>
              <a:rPr lang="en-GB" dirty="0">
                <a:solidFill>
                  <a:srgbClr val="272726"/>
                </a:solidFill>
                <a:latin typeface="Arial"/>
                <a:cs typeface="Arial"/>
              </a:rPr>
              <a:t>will never relapse, whereas </a:t>
            </a:r>
          </a:p>
          <a:p>
            <a:r>
              <a:rPr lang="en-GB" dirty="0">
                <a:solidFill>
                  <a:srgbClr val="272726"/>
                </a:solidFill>
                <a:latin typeface="Arial"/>
                <a:cs typeface="Arial"/>
              </a:rPr>
              <a:t>the remainder will die of </a:t>
            </a:r>
          </a:p>
          <a:p>
            <a:r>
              <a:rPr lang="en-GB" dirty="0">
                <a:solidFill>
                  <a:srgbClr val="272726"/>
                </a:solidFill>
                <a:latin typeface="Arial"/>
                <a:cs typeface="Arial"/>
              </a:rPr>
              <a:t>metastatic disease</a:t>
            </a:r>
            <a:endParaRPr lang="en-US" dirty="0">
              <a:solidFill>
                <a:srgbClr val="27272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483" y="2649837"/>
            <a:ext cx="1620000" cy="324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45618" y="3930821"/>
            <a:ext cx="116000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chemeClr val="bg1"/>
                </a:solidFill>
                <a:latin typeface="Arial"/>
                <a:cs typeface="Arial"/>
              </a:rPr>
              <a:t>50%</a:t>
            </a:r>
            <a:endParaRPr lang="en-US" sz="38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</p:spTree>
    <p:extLst>
      <p:ext uri="{BB962C8B-B14F-4D97-AF65-F5344CB8AC3E}">
        <p14:creationId xmlns:p14="http://schemas.microsoft.com/office/powerpoint/2010/main" val="165596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460"/>
            <a:ext cx="9144000" cy="5400000"/>
          </a:xfrm>
          <a:prstGeom prst="rect">
            <a:avLst/>
          </a:prstGeom>
        </p:spPr>
      </p:pic>
      <p:pic>
        <p:nvPicPr>
          <p:cNvPr id="22" name="Picture 21" descr="iStock_000021097359Large.jpg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b="3643"/>
          <a:stretch/>
        </p:blipFill>
        <p:spPr>
          <a:xfrm>
            <a:off x="0" y="979172"/>
            <a:ext cx="9144000" cy="54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43370" y="34498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4105" y="6569579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aseline="30000" dirty="0" err="1">
                <a:latin typeface="Arial"/>
                <a:cs typeface="Arial"/>
              </a:rPr>
              <a:t>www.fglabs.com</a:t>
            </a:r>
            <a:endParaRPr lang="en-GB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3072" y="6600404"/>
            <a:ext cx="1701767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400" b="1" baseline="30000" dirty="0" smtClean="0">
                <a:solidFill>
                  <a:srgbClr val="FF9300"/>
                </a:solidFill>
                <a:latin typeface="Arial"/>
                <a:cs typeface="Arial"/>
              </a:rPr>
              <a:t>CONFIDENTIAL</a:t>
            </a:r>
            <a:endParaRPr lang="en-GB" sz="1400" b="1" baseline="30000" dirty="0">
              <a:solidFill>
                <a:srgbClr val="FF93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97467" y="109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98202" y="6582605"/>
            <a:ext cx="17017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GB" b="1" baseline="30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2" y="95348"/>
            <a:ext cx="2641600" cy="787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483" y="2649837"/>
            <a:ext cx="3240000" cy="3240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409551"/>
            <a:ext cx="914400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SzPct val="120000"/>
            </a:pPr>
            <a:r>
              <a:rPr lang="en-US" sz="2800" b="1" dirty="0">
                <a:solidFill>
                  <a:srgbClr val="272726"/>
                </a:solidFill>
                <a:latin typeface="Arial"/>
                <a:cs typeface="Arial"/>
              </a:rPr>
              <a:t>Requirement</a:t>
            </a: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 for Prognostic and </a:t>
            </a:r>
          </a:p>
          <a:p>
            <a:pPr algn="ctr">
              <a:buSzPct val="120000"/>
            </a:pPr>
            <a:r>
              <a:rPr lang="en-US" sz="2800" dirty="0">
                <a:solidFill>
                  <a:srgbClr val="272726"/>
                </a:solidFill>
                <a:latin typeface="Arial"/>
                <a:cs typeface="Arial"/>
              </a:rPr>
              <a:t>Predictive Markers in Breast cancer</a:t>
            </a:r>
            <a:endParaRPr lang="en-GB" sz="2800" dirty="0">
              <a:solidFill>
                <a:srgbClr val="272726"/>
              </a:solidFill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49133" y="3996097"/>
            <a:ext cx="340319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b="1" dirty="0" smtClean="0">
                <a:solidFill>
                  <a:srgbClr val="6FB200"/>
                </a:solidFill>
                <a:latin typeface="Arial"/>
                <a:cs typeface="Arial"/>
              </a:rPr>
              <a:t>1</a:t>
            </a:r>
            <a:r>
              <a:rPr lang="en-GB" b="1" dirty="0">
                <a:solidFill>
                  <a:srgbClr val="6FB200"/>
                </a:solidFill>
                <a:latin typeface="Arial"/>
                <a:cs typeface="Arial"/>
              </a:rPr>
              <a:t>/3 </a:t>
            </a:r>
            <a:r>
              <a:rPr lang="en-GB" dirty="0">
                <a:solidFill>
                  <a:srgbClr val="272726"/>
                </a:solidFill>
                <a:latin typeface="Arial"/>
                <a:cs typeface="Arial"/>
              </a:rPr>
              <a:t>of patients who are node-negative will experience relapse</a:t>
            </a:r>
            <a:endParaRPr lang="en-US" dirty="0">
              <a:solidFill>
                <a:srgbClr val="27272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483" y="2649837"/>
            <a:ext cx="1620000" cy="32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4029" y="4269946"/>
            <a:ext cx="1402454" cy="16198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38184" y="4809524"/>
            <a:ext cx="86209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chemeClr val="bg1"/>
                </a:solidFill>
                <a:latin typeface="Arial"/>
                <a:cs typeface="Arial"/>
              </a:rPr>
              <a:t>1/3</a:t>
            </a:r>
            <a:endParaRPr lang="en-US" sz="3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73067" y="414486"/>
            <a:ext cx="442793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Shaping the </a:t>
            </a:r>
            <a:r>
              <a:rPr lang="en-US" b="1" baseline="30000" dirty="0">
                <a:solidFill>
                  <a:srgbClr val="6FB200"/>
                </a:solidFill>
                <a:latin typeface="Arial"/>
                <a:cs typeface="Arial"/>
              </a:rPr>
              <a:t>Future</a:t>
            </a:r>
            <a:r>
              <a:rPr lang="en-US" baseline="30000" dirty="0">
                <a:solidFill>
                  <a:srgbClr val="6FB200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of </a:t>
            </a:r>
            <a:r>
              <a:rPr lang="en-US" baseline="30000" dirty="0" err="1" smtClean="0">
                <a:solidFill>
                  <a:srgbClr val="272726"/>
                </a:solidFill>
                <a:latin typeface="Arial"/>
                <a:cs typeface="Arial"/>
              </a:rPr>
              <a:t>Personalised</a:t>
            </a:r>
            <a:r>
              <a:rPr lang="en-US" baseline="30000" dirty="0" smtClean="0">
                <a:solidFill>
                  <a:srgbClr val="272726"/>
                </a:solidFill>
                <a:latin typeface="Arial"/>
                <a:cs typeface="Arial"/>
              </a:rPr>
              <a:t> </a:t>
            </a:r>
            <a:r>
              <a:rPr lang="en-US" baseline="30000" dirty="0">
                <a:solidFill>
                  <a:srgbClr val="272726"/>
                </a:solidFill>
                <a:latin typeface="Arial"/>
                <a:cs typeface="Arial"/>
              </a:rPr>
              <a:t>Healthcare</a:t>
            </a:r>
          </a:p>
        </p:txBody>
      </p:sp>
    </p:spTree>
    <p:extLst>
      <p:ext uri="{BB962C8B-B14F-4D97-AF65-F5344CB8AC3E}">
        <p14:creationId xmlns:p14="http://schemas.microsoft.com/office/powerpoint/2010/main" val="335158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</TotalTime>
  <Words>912</Words>
  <Application>Microsoft Office PowerPoint</Application>
  <PresentationFormat>On-screen Show (4:3)</PresentationFormat>
  <Paragraphs>358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Turner</dc:creator>
  <cp:lastModifiedBy>Saroj Velamakanni</cp:lastModifiedBy>
  <cp:revision>255</cp:revision>
  <dcterms:created xsi:type="dcterms:W3CDTF">2015-03-30T08:09:50Z</dcterms:created>
  <dcterms:modified xsi:type="dcterms:W3CDTF">2015-08-10T10:55:51Z</dcterms:modified>
</cp:coreProperties>
</file>