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57" r:id="rId4"/>
    <p:sldId id="258" r:id="rId5"/>
    <p:sldId id="279" r:id="rId6"/>
    <p:sldId id="273" r:id="rId7"/>
    <p:sldId id="278" r:id="rId8"/>
    <p:sldId id="260" r:id="rId9"/>
    <p:sldId id="281" r:id="rId10"/>
    <p:sldId id="292" r:id="rId11"/>
    <p:sldId id="261" r:id="rId12"/>
    <p:sldId id="280" r:id="rId13"/>
    <p:sldId id="293" r:id="rId14"/>
    <p:sldId id="262" r:id="rId15"/>
    <p:sldId id="264" r:id="rId16"/>
    <p:sldId id="274" r:id="rId17"/>
    <p:sldId id="270" r:id="rId18"/>
    <p:sldId id="294" r:id="rId19"/>
    <p:sldId id="265" r:id="rId20"/>
    <p:sldId id="266" r:id="rId21"/>
    <p:sldId id="282" r:id="rId22"/>
    <p:sldId id="295" r:id="rId23"/>
    <p:sldId id="268" r:id="rId24"/>
    <p:sldId id="296" r:id="rId25"/>
    <p:sldId id="276" r:id="rId26"/>
    <p:sldId id="285" r:id="rId27"/>
    <p:sldId id="297" r:id="rId28"/>
    <p:sldId id="269" r:id="rId29"/>
    <p:sldId id="271" r:id="rId30"/>
    <p:sldId id="272" r:id="rId31"/>
    <p:sldId id="286" r:id="rId32"/>
    <p:sldId id="277" r:id="rId33"/>
    <p:sldId id="287" r:id="rId34"/>
    <p:sldId id="288" r:id="rId35"/>
    <p:sldId id="289" r:id="rId36"/>
    <p:sldId id="29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p:scale>
          <a:sx n="75" d="100"/>
          <a:sy n="75" d="100"/>
        </p:scale>
        <p:origin x="-49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75AC23-1EAE-4606-948E-86FD761FC6F9}"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57DBD-12B5-4D89-B9D6-3B0E1B0768C1}" type="slidenum">
              <a:rPr lang="en-US" smtClean="0"/>
              <a:t>‹#›</a:t>
            </a:fld>
            <a:endParaRPr lang="en-US"/>
          </a:p>
        </p:txBody>
      </p:sp>
    </p:spTree>
    <p:extLst>
      <p:ext uri="{BB962C8B-B14F-4D97-AF65-F5344CB8AC3E}">
        <p14:creationId xmlns:p14="http://schemas.microsoft.com/office/powerpoint/2010/main" val="1076561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75AC23-1EAE-4606-948E-86FD761FC6F9}"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57DBD-12B5-4D89-B9D6-3B0E1B0768C1}" type="slidenum">
              <a:rPr lang="en-US" smtClean="0"/>
              <a:t>‹#›</a:t>
            </a:fld>
            <a:endParaRPr lang="en-US"/>
          </a:p>
        </p:txBody>
      </p:sp>
    </p:spTree>
    <p:extLst>
      <p:ext uri="{BB962C8B-B14F-4D97-AF65-F5344CB8AC3E}">
        <p14:creationId xmlns:p14="http://schemas.microsoft.com/office/powerpoint/2010/main" val="3511051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75AC23-1EAE-4606-948E-86FD761FC6F9}"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57DBD-12B5-4D89-B9D6-3B0E1B0768C1}" type="slidenum">
              <a:rPr lang="en-US" smtClean="0"/>
              <a:t>‹#›</a:t>
            </a:fld>
            <a:endParaRPr lang="en-US"/>
          </a:p>
        </p:txBody>
      </p:sp>
    </p:spTree>
    <p:extLst>
      <p:ext uri="{BB962C8B-B14F-4D97-AF65-F5344CB8AC3E}">
        <p14:creationId xmlns:p14="http://schemas.microsoft.com/office/powerpoint/2010/main" val="1038641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75AC23-1EAE-4606-948E-86FD761FC6F9}"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57DBD-12B5-4D89-B9D6-3B0E1B0768C1}" type="slidenum">
              <a:rPr lang="en-US" smtClean="0"/>
              <a:t>‹#›</a:t>
            </a:fld>
            <a:endParaRPr lang="en-US"/>
          </a:p>
        </p:txBody>
      </p:sp>
    </p:spTree>
    <p:extLst>
      <p:ext uri="{BB962C8B-B14F-4D97-AF65-F5344CB8AC3E}">
        <p14:creationId xmlns:p14="http://schemas.microsoft.com/office/powerpoint/2010/main" val="223040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75AC23-1EAE-4606-948E-86FD761FC6F9}" type="datetimeFigureOut">
              <a:rPr lang="en-US" smtClean="0"/>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57DBD-12B5-4D89-B9D6-3B0E1B0768C1}" type="slidenum">
              <a:rPr lang="en-US" smtClean="0"/>
              <a:t>‹#›</a:t>
            </a:fld>
            <a:endParaRPr lang="en-US"/>
          </a:p>
        </p:txBody>
      </p:sp>
    </p:spTree>
    <p:extLst>
      <p:ext uri="{BB962C8B-B14F-4D97-AF65-F5344CB8AC3E}">
        <p14:creationId xmlns:p14="http://schemas.microsoft.com/office/powerpoint/2010/main" val="149490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75AC23-1EAE-4606-948E-86FD761FC6F9}" type="datetimeFigureOut">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57DBD-12B5-4D89-B9D6-3B0E1B0768C1}" type="slidenum">
              <a:rPr lang="en-US" smtClean="0"/>
              <a:t>‹#›</a:t>
            </a:fld>
            <a:endParaRPr lang="en-US"/>
          </a:p>
        </p:txBody>
      </p:sp>
    </p:spTree>
    <p:extLst>
      <p:ext uri="{BB962C8B-B14F-4D97-AF65-F5344CB8AC3E}">
        <p14:creationId xmlns:p14="http://schemas.microsoft.com/office/powerpoint/2010/main" val="870575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75AC23-1EAE-4606-948E-86FD761FC6F9}" type="datetimeFigureOut">
              <a:rPr lang="en-US" smtClean="0"/>
              <a:t>11/20/2014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57DBD-12B5-4D89-B9D6-3B0E1B0768C1}" type="slidenum">
              <a:rPr lang="en-US" smtClean="0"/>
              <a:t>‹#›</a:t>
            </a:fld>
            <a:endParaRPr lang="en-US"/>
          </a:p>
        </p:txBody>
      </p:sp>
    </p:spTree>
    <p:extLst>
      <p:ext uri="{BB962C8B-B14F-4D97-AF65-F5344CB8AC3E}">
        <p14:creationId xmlns:p14="http://schemas.microsoft.com/office/powerpoint/2010/main" val="1979132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75AC23-1EAE-4606-948E-86FD761FC6F9}" type="datetimeFigureOut">
              <a:rPr lang="en-US" smtClean="0"/>
              <a:t>11/20/2014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157DBD-12B5-4D89-B9D6-3B0E1B0768C1}" type="slidenum">
              <a:rPr lang="en-US" smtClean="0"/>
              <a:t>‹#›</a:t>
            </a:fld>
            <a:endParaRPr lang="en-US"/>
          </a:p>
        </p:txBody>
      </p:sp>
    </p:spTree>
    <p:extLst>
      <p:ext uri="{BB962C8B-B14F-4D97-AF65-F5344CB8AC3E}">
        <p14:creationId xmlns:p14="http://schemas.microsoft.com/office/powerpoint/2010/main" val="370213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75AC23-1EAE-4606-948E-86FD761FC6F9}" type="datetimeFigureOut">
              <a:rPr lang="en-US" smtClean="0"/>
              <a:t>11/20/2014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157DBD-12B5-4D89-B9D6-3B0E1B0768C1}" type="slidenum">
              <a:rPr lang="en-US" smtClean="0"/>
              <a:t>‹#›</a:t>
            </a:fld>
            <a:endParaRPr lang="en-US"/>
          </a:p>
        </p:txBody>
      </p:sp>
    </p:spTree>
    <p:extLst>
      <p:ext uri="{BB962C8B-B14F-4D97-AF65-F5344CB8AC3E}">
        <p14:creationId xmlns:p14="http://schemas.microsoft.com/office/powerpoint/2010/main" val="1783523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75AC23-1EAE-4606-948E-86FD761FC6F9}" type="datetimeFigureOut">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57DBD-12B5-4D89-B9D6-3B0E1B0768C1}" type="slidenum">
              <a:rPr lang="en-US" smtClean="0"/>
              <a:t>‹#›</a:t>
            </a:fld>
            <a:endParaRPr lang="en-US"/>
          </a:p>
        </p:txBody>
      </p:sp>
    </p:spTree>
    <p:extLst>
      <p:ext uri="{BB962C8B-B14F-4D97-AF65-F5344CB8AC3E}">
        <p14:creationId xmlns:p14="http://schemas.microsoft.com/office/powerpoint/2010/main" val="3243443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75AC23-1EAE-4606-948E-86FD761FC6F9}" type="datetimeFigureOut">
              <a:rPr lang="en-US" smtClean="0"/>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57DBD-12B5-4D89-B9D6-3B0E1B0768C1}" type="slidenum">
              <a:rPr lang="en-US" smtClean="0"/>
              <a:t>‹#›</a:t>
            </a:fld>
            <a:endParaRPr lang="en-US"/>
          </a:p>
        </p:txBody>
      </p:sp>
    </p:spTree>
    <p:extLst>
      <p:ext uri="{BB962C8B-B14F-4D97-AF65-F5344CB8AC3E}">
        <p14:creationId xmlns:p14="http://schemas.microsoft.com/office/powerpoint/2010/main" val="2759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75AC23-1EAE-4606-948E-86FD761FC6F9}" type="datetimeFigureOut">
              <a:rPr lang="en-US" smtClean="0"/>
              <a:t>11/20/2014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57DBD-12B5-4D89-B9D6-3B0E1B0768C1}" type="slidenum">
              <a:rPr lang="en-US" smtClean="0"/>
              <a:t>‹#›</a:t>
            </a:fld>
            <a:endParaRPr lang="en-US"/>
          </a:p>
        </p:txBody>
      </p:sp>
    </p:spTree>
    <p:extLst>
      <p:ext uri="{BB962C8B-B14F-4D97-AF65-F5344CB8AC3E}">
        <p14:creationId xmlns:p14="http://schemas.microsoft.com/office/powerpoint/2010/main" val="3341932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CASE SERIES OF RARE BREAST DISEASES AND THEIR UNUSUAL PRESENTATION</a:t>
            </a:r>
            <a:br>
              <a:rPr lang="en-US" dirty="0"/>
            </a:br>
            <a:endParaRPr lang="en-US" dirty="0"/>
          </a:p>
        </p:txBody>
      </p:sp>
      <p:sp>
        <p:nvSpPr>
          <p:cNvPr id="3" name="Subtitle 2"/>
          <p:cNvSpPr>
            <a:spLocks noGrp="1"/>
          </p:cNvSpPr>
          <p:nvPr>
            <p:ph type="subTitle" idx="1"/>
          </p:nvPr>
        </p:nvSpPr>
        <p:spPr>
          <a:xfrm>
            <a:off x="269631" y="2766646"/>
            <a:ext cx="11922369" cy="3974123"/>
          </a:xfrm>
        </p:spPr>
        <p:txBody>
          <a:bodyPr>
            <a:normAutofit lnSpcReduction="10000"/>
          </a:bodyPr>
          <a:lstStyle/>
          <a:p>
            <a:endParaRPr lang="en-US" dirty="0" smtClean="0"/>
          </a:p>
          <a:p>
            <a:r>
              <a:rPr lang="en-US" dirty="0" smtClean="0"/>
              <a:t>Presenting Author: Dr. </a:t>
            </a:r>
            <a:r>
              <a:rPr lang="en-US" dirty="0" err="1" smtClean="0"/>
              <a:t>Sariya</a:t>
            </a:r>
            <a:r>
              <a:rPr lang="en-US" dirty="0" smtClean="0"/>
              <a:t> </a:t>
            </a:r>
            <a:r>
              <a:rPr lang="en-US" dirty="0" err="1" smtClean="0"/>
              <a:t>Mohammadi</a:t>
            </a:r>
            <a:r>
              <a:rPr lang="en-US" dirty="0" smtClean="0"/>
              <a:t>. J</a:t>
            </a:r>
          </a:p>
          <a:p>
            <a:r>
              <a:rPr lang="en-US" dirty="0" smtClean="0"/>
              <a:t>2</a:t>
            </a:r>
            <a:r>
              <a:rPr lang="en-US" baseline="30000" dirty="0" smtClean="0"/>
              <a:t>nd</a:t>
            </a:r>
            <a:r>
              <a:rPr lang="en-US" dirty="0" smtClean="0"/>
              <a:t> year resident (</a:t>
            </a:r>
            <a:r>
              <a:rPr lang="en-US" dirty="0"/>
              <a:t>G</a:t>
            </a:r>
            <a:r>
              <a:rPr lang="en-US" dirty="0" smtClean="0"/>
              <a:t>en Surgery)</a:t>
            </a:r>
          </a:p>
          <a:p>
            <a:r>
              <a:rPr lang="en-US" dirty="0" smtClean="0"/>
              <a:t>JSS Medical College, Mysore</a:t>
            </a:r>
          </a:p>
          <a:p>
            <a:endParaRPr lang="en-US" dirty="0"/>
          </a:p>
          <a:p>
            <a:r>
              <a:rPr lang="en-US" dirty="0" smtClean="0"/>
              <a:t>Co- Author: Dr. </a:t>
            </a:r>
            <a:r>
              <a:rPr lang="en-US" dirty="0" err="1" smtClean="0"/>
              <a:t>Raxith</a:t>
            </a:r>
            <a:r>
              <a:rPr lang="en-US" dirty="0" smtClean="0"/>
              <a:t> S.R</a:t>
            </a:r>
          </a:p>
          <a:p>
            <a:r>
              <a:rPr lang="en-US" dirty="0" smtClean="0"/>
              <a:t>Senior Resident</a:t>
            </a:r>
          </a:p>
          <a:p>
            <a:r>
              <a:rPr lang="en-US" dirty="0" err="1" smtClean="0"/>
              <a:t>Dept</a:t>
            </a:r>
            <a:r>
              <a:rPr lang="en-US" dirty="0" smtClean="0"/>
              <a:t> of Gen Surgery</a:t>
            </a:r>
          </a:p>
          <a:p>
            <a:r>
              <a:rPr lang="en-US" dirty="0" smtClean="0"/>
              <a:t>JSS Medical College, Mysore</a:t>
            </a:r>
            <a:endParaRPr lang="en-US" dirty="0"/>
          </a:p>
        </p:txBody>
      </p:sp>
    </p:spTree>
    <p:extLst>
      <p:ext uri="{BB962C8B-B14F-4D97-AF65-F5344CB8AC3E}">
        <p14:creationId xmlns:p14="http://schemas.microsoft.com/office/powerpoint/2010/main" val="2103740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our second case we </a:t>
            </a:r>
            <a:r>
              <a:rPr lang="en-US" dirty="0" smtClean="0"/>
              <a:t>had a </a:t>
            </a:r>
            <a:r>
              <a:rPr lang="en-US" dirty="0"/>
              <a:t>rare association of autoimmune mastitis with granulomatous skin  </a:t>
            </a:r>
            <a:r>
              <a:rPr lang="en-US" dirty="0" smtClean="0"/>
              <a:t>lesions  </a:t>
            </a:r>
            <a:r>
              <a:rPr lang="en-US" dirty="0"/>
              <a:t>with primary biliary cirrhosis. Autoimmune </a:t>
            </a:r>
            <a:r>
              <a:rPr lang="en-US" dirty="0" smtClean="0"/>
              <a:t>mastitis </a:t>
            </a:r>
            <a:r>
              <a:rPr lang="en-US" dirty="0"/>
              <a:t>is a rare condition </a:t>
            </a:r>
            <a:r>
              <a:rPr lang="en-US" dirty="0" smtClean="0"/>
              <a:t>where </a:t>
            </a:r>
            <a:r>
              <a:rPr lang="en-US" dirty="0"/>
              <a:t>patients with other autoimmune disorders present with breast abscess or features of mastitis. It is due to antigen-antibody reactions. Prolonged corticosteroid use in patients with autoimmune disorders could be a risk factor for developing breast abscess due to immunocompromised state. </a:t>
            </a:r>
          </a:p>
          <a:p>
            <a:endParaRPr lang="en-US" dirty="0"/>
          </a:p>
        </p:txBody>
      </p:sp>
    </p:spTree>
    <p:extLst>
      <p:ext uri="{BB962C8B-B14F-4D97-AF65-F5344CB8AC3E}">
        <p14:creationId xmlns:p14="http://schemas.microsoft.com/office/powerpoint/2010/main" val="1842712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CASE REPORT 2A</a:t>
            </a:r>
            <a:endParaRPr lang="en-US" dirty="0"/>
          </a:p>
        </p:txBody>
      </p:sp>
      <p:sp>
        <p:nvSpPr>
          <p:cNvPr id="3" name="Content Placeholder 2"/>
          <p:cNvSpPr>
            <a:spLocks noGrp="1"/>
          </p:cNvSpPr>
          <p:nvPr>
            <p:ph idx="1"/>
          </p:nvPr>
        </p:nvSpPr>
        <p:spPr>
          <a:xfrm>
            <a:off x="398585" y="1242646"/>
            <a:ext cx="10955215" cy="5462954"/>
          </a:xfrm>
        </p:spPr>
        <p:txBody>
          <a:bodyPr>
            <a:normAutofit/>
          </a:bodyPr>
          <a:lstStyle/>
          <a:p>
            <a:r>
              <a:rPr lang="en-IN" dirty="0"/>
              <a:t>A 46-year old woman presented with a painful inflammatory </a:t>
            </a:r>
            <a:r>
              <a:rPr lang="en-IN" dirty="0" smtClean="0"/>
              <a:t>mass in the left breast, measuring </a:t>
            </a:r>
            <a:r>
              <a:rPr lang="en-IN" dirty="0"/>
              <a:t>5x5cm mass in upper inner </a:t>
            </a:r>
            <a:r>
              <a:rPr lang="en-IN" dirty="0" smtClean="0"/>
              <a:t>quadrant </a:t>
            </a:r>
            <a:r>
              <a:rPr lang="en-IN" dirty="0"/>
              <a:t>and no palpable axillary nodes. </a:t>
            </a:r>
            <a:endParaRPr lang="en-IN" dirty="0" smtClean="0"/>
          </a:p>
          <a:p>
            <a:r>
              <a:rPr lang="en-IN" dirty="0" smtClean="0"/>
              <a:t>She </a:t>
            </a:r>
            <a:r>
              <a:rPr lang="en-IN" dirty="0"/>
              <a:t>had no particular medical history, never used oral contraceptives and breastfed two children</a:t>
            </a:r>
            <a:r>
              <a:rPr lang="en-IN" dirty="0" smtClean="0"/>
              <a:t>.</a:t>
            </a:r>
          </a:p>
          <a:p>
            <a:r>
              <a:rPr lang="en-IN" dirty="0" smtClean="0"/>
              <a:t> </a:t>
            </a:r>
            <a:r>
              <a:rPr lang="en-IN" dirty="0"/>
              <a:t>Blood tests showed no sign of inflammation. </a:t>
            </a:r>
            <a:endParaRPr lang="en-IN" dirty="0" smtClean="0"/>
          </a:p>
          <a:p>
            <a:endParaRPr lang="en-US" dirty="0"/>
          </a:p>
        </p:txBody>
      </p:sp>
      <p:pic>
        <p:nvPicPr>
          <p:cNvPr id="4" name="Picture 3"/>
          <p:cNvPicPr>
            <a:picLocks noChangeAspect="1"/>
          </p:cNvPicPr>
          <p:nvPr/>
        </p:nvPicPr>
        <p:blipFill>
          <a:blip r:embed="rId2"/>
          <a:stretch>
            <a:fillRect/>
          </a:stretch>
        </p:blipFill>
        <p:spPr>
          <a:xfrm>
            <a:off x="7403237" y="3404966"/>
            <a:ext cx="4523189" cy="3031004"/>
          </a:xfrm>
          <a:prstGeom prst="rect">
            <a:avLst/>
          </a:prstGeom>
        </p:spPr>
      </p:pic>
    </p:spTree>
    <p:extLst>
      <p:ext uri="{BB962C8B-B14F-4D97-AF65-F5344CB8AC3E}">
        <p14:creationId xmlns:p14="http://schemas.microsoft.com/office/powerpoint/2010/main" val="3932475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02383"/>
          </a:xfrm>
        </p:spPr>
        <p:txBody>
          <a:bodyPr>
            <a:normAutofit fontScale="90000"/>
          </a:bodyPr>
          <a:lstStyle/>
          <a:p>
            <a:endParaRPr lang="en-US" dirty="0"/>
          </a:p>
        </p:txBody>
      </p:sp>
      <p:sp>
        <p:nvSpPr>
          <p:cNvPr id="3" name="Content Placeholder 2"/>
          <p:cNvSpPr>
            <a:spLocks noGrp="1"/>
          </p:cNvSpPr>
          <p:nvPr>
            <p:ph idx="1"/>
          </p:nvPr>
        </p:nvSpPr>
        <p:spPr>
          <a:xfrm>
            <a:off x="363416" y="785446"/>
            <a:ext cx="7901353" cy="5826369"/>
          </a:xfrm>
        </p:spPr>
        <p:txBody>
          <a:bodyPr>
            <a:normAutofit/>
          </a:bodyPr>
          <a:lstStyle/>
          <a:p>
            <a:pPr algn="just"/>
            <a:r>
              <a:rPr lang="en-IN" dirty="0"/>
              <a:t>ultrasound of the breast revealed a diffuse lesion, very suggestive for breast cancer.</a:t>
            </a:r>
          </a:p>
          <a:p>
            <a:pPr algn="just"/>
            <a:r>
              <a:rPr lang="en-IN" dirty="0"/>
              <a:t> Fine needle cytology (</a:t>
            </a:r>
            <a:r>
              <a:rPr lang="en-IN" dirty="0" smtClean="0"/>
              <a:t>FNAC) </a:t>
            </a:r>
            <a:r>
              <a:rPr lang="en-IN" dirty="0"/>
              <a:t>showed clusters of normal ductal cells. </a:t>
            </a:r>
            <a:endParaRPr lang="en-IN" dirty="0" smtClean="0"/>
          </a:p>
          <a:p>
            <a:pPr algn="just"/>
            <a:r>
              <a:rPr lang="en-IN" dirty="0" smtClean="0"/>
              <a:t>Excision </a:t>
            </a:r>
            <a:r>
              <a:rPr lang="en-IN" dirty="0"/>
              <a:t>biopsy revealed well-formed </a:t>
            </a:r>
            <a:r>
              <a:rPr lang="en-IN" dirty="0" err="1"/>
              <a:t>noncaseating</a:t>
            </a:r>
            <a:r>
              <a:rPr lang="en-IN" dirty="0"/>
              <a:t> granulomas with </a:t>
            </a:r>
            <a:r>
              <a:rPr lang="en-IN" dirty="0" err="1"/>
              <a:t>Langhans</a:t>
            </a:r>
            <a:r>
              <a:rPr lang="en-IN" dirty="0"/>
              <a:t> and foreign body type giant cells within fibrous background tissue. These exhibited a distribution mainly respecting the lobules, but at some sites completely destroying these structures. A few micro-abscesses were found</a:t>
            </a:r>
            <a:r>
              <a:rPr lang="en-IN" dirty="0" smtClean="0"/>
              <a:t>.</a:t>
            </a:r>
          </a:p>
        </p:txBody>
      </p:sp>
      <p:pic>
        <p:nvPicPr>
          <p:cNvPr id="4" name="Picture 3"/>
          <p:cNvPicPr>
            <a:picLocks noChangeAspect="1"/>
          </p:cNvPicPr>
          <p:nvPr/>
        </p:nvPicPr>
        <p:blipFill>
          <a:blip r:embed="rId2"/>
          <a:stretch>
            <a:fillRect/>
          </a:stretch>
        </p:blipFill>
        <p:spPr>
          <a:xfrm>
            <a:off x="8405446" y="502383"/>
            <a:ext cx="3661477" cy="23463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5446" y="3388439"/>
            <a:ext cx="3661477" cy="2714422"/>
          </a:xfrm>
          <a:prstGeom prst="rect">
            <a:avLst/>
          </a:prstGeom>
        </p:spPr>
      </p:pic>
      <p:sp>
        <p:nvSpPr>
          <p:cNvPr id="6" name="TextBox 5"/>
          <p:cNvSpPr txBox="1"/>
          <p:nvPr/>
        </p:nvSpPr>
        <p:spPr>
          <a:xfrm>
            <a:off x="8018585" y="6271846"/>
            <a:ext cx="4048338" cy="646331"/>
          </a:xfrm>
          <a:prstGeom prst="rect">
            <a:avLst/>
          </a:prstGeom>
          <a:noFill/>
        </p:spPr>
        <p:txBody>
          <a:bodyPr wrap="square" rtlCol="0">
            <a:spAutoFit/>
          </a:bodyPr>
          <a:lstStyle/>
          <a:p>
            <a:r>
              <a:rPr lang="en-US" dirty="0" smtClean="0"/>
              <a:t>H &amp; E 40X clusters of giant cells in breast tissue</a:t>
            </a:r>
            <a:endParaRPr lang="en-US" dirty="0"/>
          </a:p>
        </p:txBody>
      </p:sp>
    </p:spTree>
    <p:extLst>
      <p:ext uri="{BB962C8B-B14F-4D97-AF65-F5344CB8AC3E}">
        <p14:creationId xmlns:p14="http://schemas.microsoft.com/office/powerpoint/2010/main" val="1181478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IN" dirty="0"/>
              <a:t> No evidence of tuberculosis or sarcoidosis was found. The diagnosis of idiopathic granulomatous mastitis was sustained. Patient was under observation by </a:t>
            </a:r>
            <a:r>
              <a:rPr lang="en-IN" dirty="0" smtClean="0"/>
              <a:t>regular </a:t>
            </a:r>
            <a:r>
              <a:rPr lang="en-IN" dirty="0"/>
              <a:t>follow-up</a:t>
            </a:r>
            <a:endParaRPr lang="en-US" dirty="0"/>
          </a:p>
          <a:p>
            <a:r>
              <a:rPr lang="en-US" dirty="0"/>
              <a:t>After 6months of follow up patient presented with recurrence of lump. Hence, started on steroids.</a:t>
            </a:r>
          </a:p>
        </p:txBody>
      </p:sp>
    </p:spTree>
    <p:extLst>
      <p:ext uri="{BB962C8B-B14F-4D97-AF65-F5344CB8AC3E}">
        <p14:creationId xmlns:p14="http://schemas.microsoft.com/office/powerpoint/2010/main" val="742358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1"/>
            <a:ext cx="10515600" cy="1362442"/>
          </a:xfrm>
        </p:spPr>
        <p:txBody>
          <a:bodyPr>
            <a:normAutofit fontScale="90000"/>
          </a:bodyPr>
          <a:lstStyle/>
          <a:p>
            <a:pPr lvl="0"/>
            <a:r>
              <a:rPr lang="en-US" dirty="0" smtClean="0"/>
              <a:t>CASE 2B:</a:t>
            </a:r>
            <a:r>
              <a:rPr lang="en-IN" b="1" u="sng" dirty="0" smtClean="0"/>
              <a:t> </a:t>
            </a:r>
            <a:r>
              <a:rPr lang="en-IN" b="1" u="sng" dirty="0"/>
              <a:t>Autoimmune mastitis with granulomatous skin lesions in Primary biliary cirrhosis- rare association.</a:t>
            </a:r>
            <a:r>
              <a:rPr lang="en-US" dirty="0"/>
              <a:t/>
            </a:r>
            <a:br>
              <a:rPr lang="en-US" dirty="0"/>
            </a:br>
            <a:endParaRPr lang="en-US" dirty="0"/>
          </a:p>
        </p:txBody>
      </p:sp>
      <p:sp>
        <p:nvSpPr>
          <p:cNvPr id="3" name="Content Placeholder 2"/>
          <p:cNvSpPr>
            <a:spLocks noGrp="1"/>
          </p:cNvSpPr>
          <p:nvPr>
            <p:ph idx="1"/>
          </p:nvPr>
        </p:nvSpPr>
        <p:spPr>
          <a:xfrm>
            <a:off x="838200" y="1825625"/>
            <a:ext cx="8891954" cy="4351338"/>
          </a:xfrm>
        </p:spPr>
        <p:txBody>
          <a:bodyPr>
            <a:normAutofit fontScale="92500" lnSpcReduction="20000"/>
          </a:bodyPr>
          <a:lstStyle/>
          <a:p>
            <a:r>
              <a:rPr lang="en-IN" dirty="0"/>
              <a:t>18 year-old female patient </a:t>
            </a:r>
            <a:r>
              <a:rPr lang="en-IN" dirty="0" smtClean="0"/>
              <a:t>with complaints of </a:t>
            </a:r>
            <a:r>
              <a:rPr lang="en-IN" dirty="0"/>
              <a:t>swelling, </a:t>
            </a:r>
            <a:r>
              <a:rPr lang="en-IN" dirty="0" smtClean="0"/>
              <a:t>warmth </a:t>
            </a:r>
            <a:r>
              <a:rPr lang="en-IN" dirty="0"/>
              <a:t>and erythema in the </a:t>
            </a:r>
            <a:r>
              <a:rPr lang="en-IN" dirty="0" smtClean="0"/>
              <a:t>left </a:t>
            </a:r>
            <a:r>
              <a:rPr lang="en-IN" dirty="0"/>
              <a:t>breast.</a:t>
            </a:r>
          </a:p>
          <a:p>
            <a:r>
              <a:rPr lang="en-IN" dirty="0"/>
              <a:t> She was diagnosed with mastitis and treated with antibiotics for one month.</a:t>
            </a:r>
          </a:p>
          <a:p>
            <a:r>
              <a:rPr lang="en-IN" dirty="0"/>
              <a:t> later on she had experienced stiffness in the breast and a mass was also palpable. </a:t>
            </a:r>
          </a:p>
          <a:p>
            <a:r>
              <a:rPr lang="en-IN" dirty="0"/>
              <a:t>Previous history of skin rashes which had initially occurred 2 months back. It consisted of painless erythematous patches on her shins, which healed spontaneously over the course of four weeks without bruising. </a:t>
            </a:r>
          </a:p>
          <a:p>
            <a:r>
              <a:rPr lang="en-IN" dirty="0"/>
              <a:t>K/c/o of Primary Biliary Cirrhosis on </a:t>
            </a:r>
            <a:r>
              <a:rPr lang="el-GR" dirty="0"/>
              <a:t>β</a:t>
            </a:r>
            <a:r>
              <a:rPr lang="en-US" dirty="0"/>
              <a:t>- blockers, </a:t>
            </a:r>
            <a:r>
              <a:rPr lang="en-US" dirty="0" err="1"/>
              <a:t>ursodeoxycholic</a:t>
            </a:r>
            <a:r>
              <a:rPr lang="en-US" dirty="0"/>
              <a:t> acid and low dose steroids</a:t>
            </a:r>
          </a:p>
        </p:txBody>
      </p:sp>
      <p:pic>
        <p:nvPicPr>
          <p:cNvPr id="4" name="Content Placeholder 3" descr="http://www.skinsight.com/images/dx/webChild/granulomaAnnulare_20470_lg.jpg"/>
          <p:cNvPicPr>
            <a:picLocks/>
          </p:cNvPicPr>
          <p:nvPr/>
        </p:nvPicPr>
        <p:blipFill>
          <a:blip r:embed="rId2" cstate="print"/>
          <a:srcRect r="8943"/>
          <a:stretch>
            <a:fillRect/>
          </a:stretch>
        </p:blipFill>
        <p:spPr bwMode="auto">
          <a:xfrm>
            <a:off x="9648091" y="1013068"/>
            <a:ext cx="2435469" cy="2011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stretch>
            <a:fillRect/>
          </a:stretch>
        </p:blipFill>
        <p:spPr>
          <a:xfrm>
            <a:off x="9838589" y="3813725"/>
            <a:ext cx="1931379" cy="2588048"/>
          </a:xfrm>
          <a:prstGeom prst="rect">
            <a:avLst/>
          </a:prstGeom>
        </p:spPr>
      </p:pic>
    </p:spTree>
    <p:extLst>
      <p:ext uri="{BB962C8B-B14F-4D97-AF65-F5344CB8AC3E}">
        <p14:creationId xmlns:p14="http://schemas.microsoft.com/office/powerpoint/2010/main" val="2527772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682153"/>
          </a:xfrm>
        </p:spPr>
        <p:txBody>
          <a:bodyPr>
            <a:normAutofit/>
          </a:bodyPr>
          <a:lstStyle/>
          <a:p>
            <a:r>
              <a:rPr lang="en-IN" dirty="0" smtClean="0"/>
              <a:t> </a:t>
            </a:r>
            <a:r>
              <a:rPr lang="en-IN" dirty="0"/>
              <a:t>After 15 days, a solid mass was palpable so, mass was surgically </a:t>
            </a:r>
            <a:r>
              <a:rPr lang="en-IN" dirty="0" smtClean="0"/>
              <a:t>resected. </a:t>
            </a:r>
            <a:endParaRPr lang="en-US" dirty="0"/>
          </a:p>
          <a:p>
            <a:r>
              <a:rPr lang="en-US" dirty="0" smtClean="0"/>
              <a:t>Biopsy reported as granulomatous mastitis</a:t>
            </a:r>
            <a:endParaRPr lang="en-IN" dirty="0" smtClean="0"/>
          </a:p>
          <a:p>
            <a:endParaRPr lang="en-IN" dirty="0" smtClean="0"/>
          </a:p>
          <a:p>
            <a:endParaRPr lang="en-IN" dirty="0"/>
          </a:p>
          <a:p>
            <a:endParaRPr lang="en-IN" dirty="0" smtClean="0"/>
          </a:p>
          <a:p>
            <a:endParaRPr lang="en-IN" dirty="0" smtClean="0"/>
          </a:p>
          <a:p>
            <a:r>
              <a:rPr lang="en-IN" dirty="0" smtClean="0"/>
              <a:t>Histological </a:t>
            </a:r>
            <a:r>
              <a:rPr lang="en-IN" dirty="0"/>
              <a:t>examination of the skin biopsy specimen showed non-</a:t>
            </a:r>
            <a:r>
              <a:rPr lang="en-IN" dirty="0" err="1"/>
              <a:t>caseating</a:t>
            </a:r>
            <a:r>
              <a:rPr lang="en-IN" dirty="0"/>
              <a:t> granulomas in a </a:t>
            </a:r>
            <a:r>
              <a:rPr lang="en-IN" dirty="0" err="1" smtClean="0"/>
              <a:t>periadnexal</a:t>
            </a:r>
            <a:r>
              <a:rPr lang="en-IN" dirty="0" smtClean="0"/>
              <a:t> </a:t>
            </a:r>
            <a:r>
              <a:rPr lang="en-IN" dirty="0"/>
              <a:t>and perivascular distribution. These were mainly in the dermis extending down into the subcutaneous fat, consistent with a granulomatous dermatitis</a:t>
            </a:r>
            <a:r>
              <a:rPr lang="en-IN" dirty="0" smtClean="0"/>
              <a:t>.</a:t>
            </a:r>
          </a:p>
          <a:p>
            <a:r>
              <a:rPr lang="en-IN" dirty="0" smtClean="0"/>
              <a:t> </a:t>
            </a:r>
            <a:r>
              <a:rPr lang="en-IN" dirty="0"/>
              <a:t>Anti-</a:t>
            </a:r>
            <a:r>
              <a:rPr lang="en-IN" dirty="0" err="1"/>
              <a:t>mitochrondrial</a:t>
            </a:r>
            <a:r>
              <a:rPr lang="en-IN" dirty="0"/>
              <a:t> antibodies remained positive at a titre of &gt;640. The other auto-antibodies and the angiotensin II converting enzyme assays were normal</a:t>
            </a:r>
            <a:r>
              <a:rPr lang="en-IN" dirty="0" smtClean="0"/>
              <a:t>.</a:t>
            </a:r>
          </a:p>
          <a:p>
            <a:r>
              <a:rPr lang="en-IN" dirty="0" smtClean="0"/>
              <a:t> </a:t>
            </a:r>
            <a:r>
              <a:rPr lang="en-IN" dirty="0" err="1"/>
              <a:t>Mantoux</a:t>
            </a:r>
            <a:r>
              <a:rPr lang="en-IN" dirty="0"/>
              <a:t> skin test was negative.</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6580" y="452002"/>
            <a:ext cx="3462020" cy="2566555"/>
          </a:xfrm>
          <a:prstGeom prst="rect">
            <a:avLst/>
          </a:prstGeom>
        </p:spPr>
      </p:pic>
    </p:spTree>
    <p:extLst>
      <p:ext uri="{BB962C8B-B14F-4D97-AF65-F5344CB8AC3E}">
        <p14:creationId xmlns:p14="http://schemas.microsoft.com/office/powerpoint/2010/main" val="3396508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73723"/>
          </a:xfrm>
        </p:spPr>
        <p:txBody>
          <a:bodyPr/>
          <a:lstStyle/>
          <a:p>
            <a:r>
              <a:rPr lang="en-US" dirty="0" smtClean="0"/>
              <a:t>DISCUSSION</a:t>
            </a:r>
            <a:endParaRPr lang="en-US" dirty="0"/>
          </a:p>
        </p:txBody>
      </p:sp>
      <p:sp>
        <p:nvSpPr>
          <p:cNvPr id="3" name="Content Placeholder 2"/>
          <p:cNvSpPr>
            <a:spLocks noGrp="1"/>
          </p:cNvSpPr>
          <p:nvPr>
            <p:ph idx="1"/>
          </p:nvPr>
        </p:nvSpPr>
        <p:spPr>
          <a:xfrm>
            <a:off x="128954" y="773723"/>
            <a:ext cx="12063046" cy="5896707"/>
          </a:xfrm>
        </p:spPr>
        <p:txBody>
          <a:bodyPr>
            <a:normAutofit/>
          </a:bodyPr>
          <a:lstStyle/>
          <a:p>
            <a:r>
              <a:rPr lang="en-US" dirty="0" smtClean="0"/>
              <a:t>IGM may present with skin induration, erythema, breast edema or mass.</a:t>
            </a:r>
          </a:p>
          <a:p>
            <a:r>
              <a:rPr lang="en-US" dirty="0" smtClean="0"/>
              <a:t>Clinical presentation may mimic malignancy. So, biopsy should be done to exclude malignancy.</a:t>
            </a:r>
          </a:p>
          <a:p>
            <a:r>
              <a:rPr lang="en-US" dirty="0" smtClean="0"/>
              <a:t>Diagnosis of IGM is characterized by non-</a:t>
            </a:r>
            <a:r>
              <a:rPr lang="en-US" dirty="0" err="1" smtClean="0"/>
              <a:t>caseating</a:t>
            </a:r>
            <a:r>
              <a:rPr lang="en-US" dirty="0" smtClean="0"/>
              <a:t> granulomas, micro abscesses in the absence of other infections like mycobacteria, </a:t>
            </a:r>
            <a:r>
              <a:rPr lang="en-US" dirty="0" err="1" smtClean="0"/>
              <a:t>mycotic</a:t>
            </a:r>
            <a:r>
              <a:rPr lang="en-US" dirty="0" smtClean="0"/>
              <a:t> and sarcoidosis.</a:t>
            </a:r>
          </a:p>
          <a:p>
            <a:r>
              <a:rPr lang="en-US" dirty="0" smtClean="0"/>
              <a:t>Management of IGM is very challenging from observation, steroid therapy and mastectomy.</a:t>
            </a:r>
          </a:p>
          <a:p>
            <a:r>
              <a:rPr lang="en-US" dirty="0" smtClean="0"/>
              <a:t>Majority of the cases managed by systemic steroids and close follow up. Mastectomy is indicated only who have intractable symptoms.</a:t>
            </a:r>
          </a:p>
          <a:p>
            <a:r>
              <a:rPr lang="en-US" dirty="0" smtClean="0"/>
              <a:t>IGM known for its recurrence. So if there is a recurrence, steroid will be the mainstay of treatment.</a:t>
            </a:r>
          </a:p>
          <a:p>
            <a:endParaRPr lang="en-US" dirty="0" smtClean="0"/>
          </a:p>
        </p:txBody>
      </p:sp>
    </p:spTree>
    <p:extLst>
      <p:ext uri="{BB962C8B-B14F-4D97-AF65-F5344CB8AC3E}">
        <p14:creationId xmlns:p14="http://schemas.microsoft.com/office/powerpoint/2010/main" val="2537520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50277"/>
          </a:xfrm>
        </p:spPr>
        <p:txBody>
          <a:bodyPr/>
          <a:lstStyle/>
          <a:p>
            <a:r>
              <a:rPr lang="en-US" dirty="0" smtClean="0"/>
              <a:t>CONTINUED</a:t>
            </a:r>
            <a:endParaRPr lang="en-US" dirty="0"/>
          </a:p>
        </p:txBody>
      </p:sp>
      <p:sp>
        <p:nvSpPr>
          <p:cNvPr id="3" name="Content Placeholder 2"/>
          <p:cNvSpPr>
            <a:spLocks noGrp="1"/>
          </p:cNvSpPr>
          <p:nvPr>
            <p:ph idx="1"/>
          </p:nvPr>
        </p:nvSpPr>
        <p:spPr>
          <a:xfrm>
            <a:off x="0" y="750277"/>
            <a:ext cx="11969262" cy="5920154"/>
          </a:xfrm>
        </p:spPr>
        <p:txBody>
          <a:bodyPr/>
          <a:lstStyle/>
          <a:p>
            <a:r>
              <a:rPr lang="en-US" dirty="0" smtClean="0"/>
              <a:t>Although etiology remains undetermined, possibility of systemic auto-immune disease as well as localized immune response to the </a:t>
            </a:r>
            <a:r>
              <a:rPr lang="en-US" dirty="0" err="1" smtClean="0"/>
              <a:t>extravasated</a:t>
            </a:r>
            <a:r>
              <a:rPr lang="en-US" dirty="0" smtClean="0"/>
              <a:t> secretions from the lobules should be kept in mind.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032000"/>
            <a:ext cx="5920153" cy="4638431"/>
          </a:xfrm>
          <a:prstGeom prst="rect">
            <a:avLst/>
          </a:prstGeom>
        </p:spPr>
      </p:pic>
    </p:spTree>
    <p:extLst>
      <p:ext uri="{BB962C8B-B14F-4D97-AF65-F5344CB8AC3E}">
        <p14:creationId xmlns:p14="http://schemas.microsoft.com/office/powerpoint/2010/main" val="2586371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solidFill>
                  <a:srgbClr val="FF0000"/>
                </a:solidFill>
              </a:rPr>
              <a:t>TUBERCULOUS MASTITIS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3717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err="1"/>
              <a:t>Tuberculous</a:t>
            </a:r>
            <a:r>
              <a:rPr lang="en-US" dirty="0"/>
              <a:t> mastitis (TM) is a rare </a:t>
            </a:r>
            <a:r>
              <a:rPr lang="en-US" dirty="0" err="1"/>
              <a:t>extrapulmonary</a:t>
            </a:r>
            <a:r>
              <a:rPr lang="en-US" dirty="0"/>
              <a:t> presentation of tuberculosis accounting for less than 1% of all diseases of the breast. The disease is very rare in males. The most common clinical presentation of </a:t>
            </a:r>
            <a:r>
              <a:rPr lang="en-US" dirty="0" err="1"/>
              <a:t>tuberculous</a:t>
            </a:r>
            <a:r>
              <a:rPr lang="en-US" dirty="0"/>
              <a:t> mastitis is that of a solitary, ill-defined, unilateral hard lump, difficult to differentiate from carcinoma. The lesion may progress into a breast abscess with or without a discharging sinus or TB ulcer.</a:t>
            </a:r>
          </a:p>
          <a:p>
            <a:pPr marL="0" indent="0">
              <a:buNone/>
            </a:pPr>
            <a:endParaRPr lang="en-US" dirty="0"/>
          </a:p>
        </p:txBody>
      </p:sp>
    </p:spTree>
    <p:extLst>
      <p:ext uri="{BB962C8B-B14F-4D97-AF65-F5344CB8AC3E}">
        <p14:creationId xmlns:p14="http://schemas.microsoft.com/office/powerpoint/2010/main" val="180443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2338" y="1122363"/>
            <a:ext cx="9835662" cy="2387600"/>
          </a:xfrm>
        </p:spPr>
        <p:txBody>
          <a:bodyPr/>
          <a:lstStyle/>
          <a:p>
            <a:r>
              <a:rPr lang="en-US" b="1" u="sng" dirty="0">
                <a:solidFill>
                  <a:srgbClr val="FF0000"/>
                </a:solidFill>
              </a:rPr>
              <a:t>PRIMARY BREAST LYMPHOMA</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965168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REPORT: 4A</a:t>
            </a:r>
            <a:endParaRPr lang="en-US" dirty="0"/>
          </a:p>
        </p:txBody>
      </p:sp>
      <p:sp>
        <p:nvSpPr>
          <p:cNvPr id="3" name="Content Placeholder 2"/>
          <p:cNvSpPr>
            <a:spLocks noGrp="1"/>
          </p:cNvSpPr>
          <p:nvPr>
            <p:ph idx="1"/>
          </p:nvPr>
        </p:nvSpPr>
        <p:spPr>
          <a:xfrm>
            <a:off x="838200" y="1359877"/>
            <a:ext cx="10515600" cy="4817086"/>
          </a:xfrm>
        </p:spPr>
        <p:txBody>
          <a:bodyPr>
            <a:normAutofit/>
          </a:bodyPr>
          <a:lstStyle/>
          <a:p>
            <a:r>
              <a:rPr lang="en-IN" dirty="0" smtClean="0"/>
              <a:t> </a:t>
            </a:r>
            <a:r>
              <a:rPr lang="en-IN" dirty="0"/>
              <a:t>A twenty year old male presented to the surgery department with complaint of painful lump in the left breast of three months duration. </a:t>
            </a:r>
            <a:endParaRPr lang="en-IN" dirty="0" smtClean="0"/>
          </a:p>
          <a:p>
            <a:r>
              <a:rPr lang="en-IN" dirty="0" smtClean="0"/>
              <a:t>He </a:t>
            </a:r>
            <a:r>
              <a:rPr lang="en-IN" dirty="0"/>
              <a:t>did not give past history nor family history of TB</a:t>
            </a:r>
            <a:r>
              <a:rPr lang="en-IN" dirty="0" smtClean="0"/>
              <a:t>.</a:t>
            </a:r>
          </a:p>
          <a:p>
            <a:r>
              <a:rPr lang="en-IN" dirty="0" smtClean="0"/>
              <a:t> </a:t>
            </a:r>
            <a:r>
              <a:rPr lang="en-IN" dirty="0"/>
              <a:t>Pain localized to the lump, there were no constitutional symptoms suggestive of tuberculosis</a:t>
            </a:r>
            <a:r>
              <a:rPr lang="en-IN" dirty="0" smtClean="0"/>
              <a:t>.</a:t>
            </a:r>
          </a:p>
          <a:p>
            <a:r>
              <a:rPr lang="en-IN" dirty="0" smtClean="0"/>
              <a:t> </a:t>
            </a:r>
            <a:r>
              <a:rPr lang="en-IN" dirty="0"/>
              <a:t>The lump started as a diffuse swelling in the lower part of the quadrant which gradually increased to the size of about 5-6 cm with which the patient had reported to the hospital.</a:t>
            </a:r>
            <a:endParaRPr lang="en-US" dirty="0"/>
          </a:p>
          <a:p>
            <a:pPr marL="0" indent="0">
              <a:buNone/>
            </a:pPr>
            <a:endParaRPr lang="en-US" dirty="0"/>
          </a:p>
        </p:txBody>
      </p:sp>
      <p:pic>
        <p:nvPicPr>
          <p:cNvPr id="4" name="Content Placeholder 3"/>
          <p:cNvPicPr>
            <a:picLocks/>
          </p:cNvPicPr>
          <p:nvPr/>
        </p:nvPicPr>
        <p:blipFill rotWithShape="1">
          <a:blip r:embed="rId2"/>
          <a:srcRect l="53996"/>
          <a:stretch/>
        </p:blipFill>
        <p:spPr>
          <a:xfrm>
            <a:off x="8874369" y="4489450"/>
            <a:ext cx="2581032" cy="2241550"/>
          </a:xfrm>
          <a:prstGeom prst="rect">
            <a:avLst/>
          </a:prstGeom>
        </p:spPr>
      </p:pic>
    </p:spTree>
    <p:extLst>
      <p:ext uri="{BB962C8B-B14F-4D97-AF65-F5344CB8AC3E}">
        <p14:creationId xmlns:p14="http://schemas.microsoft.com/office/powerpoint/2010/main" val="2915560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217"/>
            <a:ext cx="10515600" cy="267921"/>
          </a:xfrm>
        </p:spPr>
        <p:txBody>
          <a:bodyPr>
            <a:normAutofit fontScale="90000"/>
          </a:bodyPr>
          <a:lstStyle/>
          <a:p>
            <a:endParaRPr lang="en-US" dirty="0"/>
          </a:p>
        </p:txBody>
      </p:sp>
      <p:sp>
        <p:nvSpPr>
          <p:cNvPr id="3" name="Content Placeholder 2"/>
          <p:cNvSpPr>
            <a:spLocks noGrp="1"/>
          </p:cNvSpPr>
          <p:nvPr>
            <p:ph idx="1"/>
          </p:nvPr>
        </p:nvSpPr>
        <p:spPr>
          <a:xfrm>
            <a:off x="838200" y="679938"/>
            <a:ext cx="10515600" cy="5814647"/>
          </a:xfrm>
        </p:spPr>
        <p:txBody>
          <a:bodyPr>
            <a:normAutofit/>
          </a:bodyPr>
          <a:lstStyle/>
          <a:p>
            <a:r>
              <a:rPr lang="en-IN" dirty="0"/>
              <a:t>On examination, a lump of about 8cm×5 cm in the lower outer quadrant was seen. It was irregular, mobile, tender and fluctuant. Nipple and areola appeared </a:t>
            </a:r>
            <a:r>
              <a:rPr lang="en-IN" dirty="0" smtClean="0"/>
              <a:t>erythematous with minimal serous discharge.</a:t>
            </a:r>
          </a:p>
          <a:p>
            <a:r>
              <a:rPr lang="en-IN" dirty="0" smtClean="0"/>
              <a:t> </a:t>
            </a:r>
            <a:r>
              <a:rPr lang="en-IN" dirty="0"/>
              <a:t>A single node was palpable in the left axilla</a:t>
            </a:r>
            <a:r>
              <a:rPr lang="en-IN" dirty="0" smtClean="0"/>
              <a:t>.</a:t>
            </a:r>
          </a:p>
          <a:p>
            <a:r>
              <a:rPr lang="en-IN" dirty="0" smtClean="0"/>
              <a:t> </a:t>
            </a:r>
            <a:r>
              <a:rPr lang="en-IN" dirty="0"/>
              <a:t>On the basis of history and clinical examination, breast abscess or malignancy were </a:t>
            </a:r>
            <a:r>
              <a:rPr lang="en-IN" dirty="0" smtClean="0"/>
              <a:t>made </a:t>
            </a:r>
            <a:r>
              <a:rPr lang="en-IN" dirty="0"/>
              <a:t>as differential diagnosis. </a:t>
            </a:r>
            <a:endParaRPr lang="en-IN" dirty="0" smtClean="0"/>
          </a:p>
          <a:p>
            <a:r>
              <a:rPr lang="en-IN" dirty="0" err="1" smtClean="0"/>
              <a:t>Hemogram</a:t>
            </a:r>
            <a:r>
              <a:rPr lang="en-IN" dirty="0" smtClean="0"/>
              <a:t> </a:t>
            </a:r>
            <a:r>
              <a:rPr lang="en-IN" dirty="0"/>
              <a:t>values were within reference range except ESR which was raised to 28 mm/first hour</a:t>
            </a:r>
            <a:r>
              <a:rPr lang="en-IN" dirty="0" smtClean="0"/>
              <a:t>.</a:t>
            </a:r>
          </a:p>
          <a:p>
            <a:r>
              <a:rPr lang="en-IN" dirty="0" smtClean="0"/>
              <a:t> </a:t>
            </a:r>
            <a:r>
              <a:rPr lang="en-IN" dirty="0"/>
              <a:t>X ray chest was normal</a:t>
            </a:r>
            <a:r>
              <a:rPr lang="en-IN" dirty="0" smtClean="0"/>
              <a:t>.</a:t>
            </a:r>
          </a:p>
          <a:p>
            <a:r>
              <a:rPr lang="en-IN" dirty="0" smtClean="0"/>
              <a:t> </a:t>
            </a:r>
            <a:r>
              <a:rPr lang="en-IN" dirty="0"/>
              <a:t>Ultrasonography of the lesion showed an abscess of about 5 cm size following which aspiration of the abscess was undertaken which yielded about 20 ml of  pus</a:t>
            </a:r>
            <a:r>
              <a:rPr lang="en-IN" dirty="0" smtClean="0"/>
              <a:t>.</a:t>
            </a:r>
            <a:endParaRPr lang="en-US" dirty="0"/>
          </a:p>
        </p:txBody>
      </p:sp>
    </p:spTree>
    <p:extLst>
      <p:ext uri="{BB962C8B-B14F-4D97-AF65-F5344CB8AC3E}">
        <p14:creationId xmlns:p14="http://schemas.microsoft.com/office/powerpoint/2010/main" val="102165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700" y="825500"/>
            <a:ext cx="11442700" cy="5351463"/>
          </a:xfrm>
        </p:spPr>
        <p:txBody>
          <a:bodyPr/>
          <a:lstStyle/>
          <a:p>
            <a:r>
              <a:rPr lang="en-IN" dirty="0"/>
              <a:t>The sample was subjected to Gram stain, </a:t>
            </a:r>
            <a:r>
              <a:rPr lang="en-IN" dirty="0" err="1"/>
              <a:t>Ziehl</a:t>
            </a:r>
            <a:r>
              <a:rPr lang="en-IN" dirty="0"/>
              <a:t> </a:t>
            </a:r>
            <a:r>
              <a:rPr lang="en-IN" dirty="0" err="1"/>
              <a:t>Neelsen</a:t>
            </a:r>
            <a:r>
              <a:rPr lang="en-IN" dirty="0"/>
              <a:t>(ZN) </a:t>
            </a:r>
            <a:r>
              <a:rPr lang="en-IN" dirty="0" err="1"/>
              <a:t>stain,and</a:t>
            </a:r>
            <a:r>
              <a:rPr lang="en-IN" dirty="0"/>
              <a:t> aerobic culture</a:t>
            </a:r>
            <a:r>
              <a:rPr lang="en-IN" dirty="0" smtClean="0"/>
              <a:t>.</a:t>
            </a:r>
          </a:p>
          <a:p>
            <a:r>
              <a:rPr lang="en-IN" dirty="0" smtClean="0"/>
              <a:t> </a:t>
            </a:r>
            <a:r>
              <a:rPr lang="en-IN" dirty="0"/>
              <a:t>No organisms were seen in Gram stain </a:t>
            </a:r>
            <a:r>
              <a:rPr lang="en-IN" dirty="0" smtClean="0"/>
              <a:t>and </a:t>
            </a:r>
            <a:r>
              <a:rPr lang="en-IN" dirty="0"/>
              <a:t>there was no growth on the plates after 48 hours of incubation. </a:t>
            </a:r>
            <a:endParaRPr lang="en-IN" dirty="0" smtClean="0"/>
          </a:p>
          <a:p>
            <a:r>
              <a:rPr lang="en-IN" dirty="0" smtClean="0"/>
              <a:t>Acid </a:t>
            </a:r>
            <a:r>
              <a:rPr lang="en-IN" dirty="0"/>
              <a:t>fast bacilli (AFB) were seen in ZN stain. After the sample was positive for AFB in ZN stain, a part of the sample was cultured on to conventional LJ medium as well as Rapid BACTEC system. </a:t>
            </a:r>
            <a:endParaRPr lang="en-IN" dirty="0" smtClean="0"/>
          </a:p>
          <a:p>
            <a:r>
              <a:rPr lang="en-IN" dirty="0" smtClean="0"/>
              <a:t>There </a:t>
            </a:r>
            <a:r>
              <a:rPr lang="en-IN" dirty="0"/>
              <a:t>was growth of M. tuberculosis after a period of about one week in the BACTEC system and in three weeks period on LJ medium. </a:t>
            </a:r>
            <a:endParaRPr lang="en-IN" dirty="0" smtClean="0"/>
          </a:p>
          <a:p>
            <a:r>
              <a:rPr lang="en-IN" dirty="0" smtClean="0"/>
              <a:t>The </a:t>
            </a:r>
            <a:r>
              <a:rPr lang="en-IN" dirty="0"/>
              <a:t>patient was started on category 1 schedule of DOTS treatment strategy. The patient responded remarkably well and at follow up after 2 months period his lesion had almost disappeared.</a:t>
            </a:r>
            <a:endParaRPr lang="en-US" dirty="0"/>
          </a:p>
        </p:txBody>
      </p:sp>
    </p:spTree>
    <p:extLst>
      <p:ext uri="{BB962C8B-B14F-4D97-AF65-F5344CB8AC3E}">
        <p14:creationId xmlns:p14="http://schemas.microsoft.com/office/powerpoint/2010/main" val="1834838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246" y="0"/>
            <a:ext cx="10515600" cy="691662"/>
          </a:xfrm>
        </p:spPr>
        <p:txBody>
          <a:bodyPr>
            <a:normAutofit fontScale="90000"/>
          </a:bodyPr>
          <a:lstStyle/>
          <a:p>
            <a:r>
              <a:rPr lang="en-US" dirty="0" smtClean="0"/>
              <a:t>CASE 4B:</a:t>
            </a:r>
            <a:endParaRPr lang="en-US" dirty="0"/>
          </a:p>
        </p:txBody>
      </p:sp>
      <p:sp>
        <p:nvSpPr>
          <p:cNvPr id="3" name="Content Placeholder 2"/>
          <p:cNvSpPr>
            <a:spLocks noGrp="1"/>
          </p:cNvSpPr>
          <p:nvPr>
            <p:ph idx="1"/>
          </p:nvPr>
        </p:nvSpPr>
        <p:spPr>
          <a:xfrm>
            <a:off x="838200" y="879231"/>
            <a:ext cx="10515600" cy="5297732"/>
          </a:xfrm>
        </p:spPr>
        <p:txBody>
          <a:bodyPr>
            <a:normAutofit/>
          </a:bodyPr>
          <a:lstStyle/>
          <a:p>
            <a:r>
              <a:rPr lang="en-IN" dirty="0" smtClean="0"/>
              <a:t>A </a:t>
            </a:r>
            <a:r>
              <a:rPr lang="en-IN" dirty="0"/>
              <a:t>55-year-old woman admitted to our surgical department complaining of a lump in the upper part of the left breast. The patient noticed the mass </a:t>
            </a:r>
            <a:r>
              <a:rPr lang="en-IN" dirty="0" smtClean="0"/>
              <a:t>1month </a:t>
            </a:r>
            <a:r>
              <a:rPr lang="en-IN" dirty="0"/>
              <a:t>ago.</a:t>
            </a:r>
            <a:endParaRPr lang="en-US" dirty="0"/>
          </a:p>
          <a:p>
            <a:r>
              <a:rPr lang="en-IN" dirty="0" smtClean="0"/>
              <a:t>The </a:t>
            </a:r>
            <a:r>
              <a:rPr lang="en-IN" dirty="0"/>
              <a:t>past and family history were insignificant.</a:t>
            </a:r>
            <a:endParaRPr lang="en-US" dirty="0"/>
          </a:p>
          <a:p>
            <a:r>
              <a:rPr lang="en-IN" dirty="0"/>
              <a:t>On examination were a non-tender, palpable, mobile mass over left breast upper outer quadrant. </a:t>
            </a:r>
            <a:endParaRPr lang="en-IN" dirty="0" smtClean="0"/>
          </a:p>
          <a:p>
            <a:r>
              <a:rPr lang="en-IN" dirty="0" smtClean="0"/>
              <a:t>A </a:t>
            </a:r>
            <a:r>
              <a:rPr lang="en-IN" dirty="0" err="1" smtClean="0"/>
              <a:t>hyperpigmented</a:t>
            </a:r>
            <a:r>
              <a:rPr lang="en-IN" dirty="0" smtClean="0"/>
              <a:t> scar lesion over the skin in the upper outer quadrant.</a:t>
            </a:r>
          </a:p>
          <a:p>
            <a:r>
              <a:rPr lang="en-IN" dirty="0" smtClean="0"/>
              <a:t> </a:t>
            </a:r>
            <a:r>
              <a:rPr lang="en-IN" dirty="0"/>
              <a:t>no axillary lymphadenopathy. </a:t>
            </a:r>
            <a:endParaRPr lang="en-IN" dirty="0" smtClean="0"/>
          </a:p>
          <a:p>
            <a:r>
              <a:rPr lang="en-IN" dirty="0" smtClean="0"/>
              <a:t>The </a:t>
            </a:r>
            <a:r>
              <a:rPr lang="en-IN" dirty="0"/>
              <a:t>examination of the other breast showed no findings</a:t>
            </a:r>
            <a:r>
              <a:rPr lang="en-IN" dirty="0" smtClean="0"/>
              <a: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2269" t="7963" r="14452" b="6490"/>
          <a:stretch/>
        </p:blipFill>
        <p:spPr>
          <a:xfrm rot="5400000">
            <a:off x="9188188" y="4233082"/>
            <a:ext cx="2829171" cy="2242865"/>
          </a:xfrm>
          <a:prstGeom prst="rect">
            <a:avLst/>
          </a:prstGeom>
        </p:spPr>
      </p:pic>
    </p:spTree>
    <p:extLst>
      <p:ext uri="{BB962C8B-B14F-4D97-AF65-F5344CB8AC3E}">
        <p14:creationId xmlns:p14="http://schemas.microsoft.com/office/powerpoint/2010/main" val="2145306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0" y="482600"/>
            <a:ext cx="8432800" cy="5981700"/>
          </a:xfrm>
        </p:spPr>
        <p:txBody>
          <a:bodyPr>
            <a:normAutofit fontScale="92500" lnSpcReduction="10000"/>
          </a:bodyPr>
          <a:lstStyle/>
          <a:p>
            <a:r>
              <a:rPr lang="en-IN" dirty="0"/>
              <a:t> </a:t>
            </a:r>
            <a:r>
              <a:rPr lang="en-IN" dirty="0" smtClean="0"/>
              <a:t>Mammography </a:t>
            </a:r>
            <a:r>
              <a:rPr lang="en-IN" dirty="0"/>
              <a:t>showed lump in the upper quadrant of the </a:t>
            </a:r>
            <a:r>
              <a:rPr lang="en-IN" dirty="0" smtClean="0"/>
              <a:t>left </a:t>
            </a:r>
            <a:r>
              <a:rPr lang="en-IN" dirty="0"/>
              <a:t>breast, with doubtful malignant characteristics.</a:t>
            </a:r>
          </a:p>
          <a:p>
            <a:r>
              <a:rPr lang="en-IN" dirty="0"/>
              <a:t> Breast ultrasound showed a nodular lesion with heterogeneous lesion. The lesion considered being malignant.</a:t>
            </a:r>
          </a:p>
          <a:p>
            <a:r>
              <a:rPr lang="en-IN" dirty="0"/>
              <a:t>on fine needle aspiration cytology did not showed malignant cytology but showed few giant cell with lymphocytic infiltrate. </a:t>
            </a:r>
          </a:p>
          <a:p>
            <a:r>
              <a:rPr lang="en-IN" dirty="0"/>
              <a:t>So plan for excision biopsy was considered. The excision of the tumour was performed. </a:t>
            </a:r>
          </a:p>
          <a:p>
            <a:r>
              <a:rPr lang="en-IN" dirty="0"/>
              <a:t>The pathological examination of the specimen showed that the features of tuberculosis.</a:t>
            </a:r>
            <a:endParaRPr lang="en-US" dirty="0"/>
          </a:p>
          <a:p>
            <a:r>
              <a:rPr lang="en-IN" dirty="0"/>
              <a:t>The full examination (x-ray) showed that tuberculosis was nowhere else; that means that breast tuberculosis was primary. The patient received anti-tuberculosis therapy (3 drugs combined therapy) for 9 months.</a:t>
            </a:r>
            <a:endParaRPr lang="en-US" dirty="0"/>
          </a:p>
          <a:p>
            <a:endParaRPr lang="en-US" dirty="0"/>
          </a:p>
          <a:p>
            <a:endParaRPr lang="en-US" dirty="0"/>
          </a:p>
          <a:p>
            <a:endParaRPr lang="en-US" dirty="0"/>
          </a:p>
        </p:txBody>
      </p:sp>
      <p:pic>
        <p:nvPicPr>
          <p:cNvPr id="4" name="Picture 2" descr="https://d26zfesik67yjk.cloudfront.net/dedfd07230a14b779e3104da268b005a/a30de6f507da4d738d617e515c6808e6/9d0473430f0f4a1bbac70c491838ee9f/0061c7be01b946d28f1f5c9281fff53a.jpg?Policy=eyJTdGF0ZW1lbnQiOiBbeyJSZXNvdXJjZSI6ICJodHRwczovL2QyNnpmZXNpazY3eWprLmNsb3VkZnJvbnQubmV0L2RlZGZkMDcyMzBhMTRiNzc5ZTMxMDRkYTI2OGIwMDVhL2EzMGRlNmY1MDdkYTRkNzM4ZDYxN2U1MTVjNjgwOGU2LyoiLCAiQ29uZGl0aW9uIjogeyJEYXRlTGVzc1RoYW4iOiB7IkFXUzpFcG9jaFRpbWUiOiAxNTc3ODY1NjAwfX19XX0_&amp;Signature=TQ-1UBwu6bRWPLhXr~fRmDymG8eFFOiH~RbjM1An6C6poJ9GrxptbX7XesPEd3rc3N5wml5iV2O4YttQ9-wnfFZV8lSPAcigEWron5ITXJ-HxRvei4B-oxtnnhcN4BXlokqGUxJ~dvcxgXVbtxTHFlb-4Xbb1pHwdwMnAcsXDa3XsI4RNPI~wEZ1vlwtOY7d~iQIqswzQds09laldo4ia-go4lQ5TQNh81ENU921OXzclf2ix4R~Q4S-f4lfNa0eaxPj3GUA1rgLIwyJ~bK84y4ZURgl0~~uCkmOZ8C8OeoCXiCq-d5S~pGTDm43p0qwhaSP9aMiAd6ebjEjpnTELw__&amp;Key-Pair-Id=APKAJY4Y3HIBJJ7SJ76A"/>
          <p:cNvPicPr>
            <a:picLocks noChangeAspect="1" noChangeArrowheads="1"/>
          </p:cNvPicPr>
          <p:nvPr/>
        </p:nvPicPr>
        <p:blipFill rotWithShape="1">
          <a:blip r:embed="rId2">
            <a:extLst>
              <a:ext uri="{28A0092B-C50C-407E-A947-70E740481C1C}">
                <a14:useLocalDpi xmlns:a14="http://schemas.microsoft.com/office/drawing/2010/main" val="0"/>
              </a:ext>
            </a:extLst>
          </a:blip>
          <a:srcRect l="2434" r="61044"/>
          <a:stretch/>
        </p:blipFill>
        <p:spPr bwMode="auto">
          <a:xfrm>
            <a:off x="9296399" y="317500"/>
            <a:ext cx="2665920" cy="2214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365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838200" y="1301262"/>
            <a:ext cx="10515600" cy="4875701"/>
          </a:xfrm>
        </p:spPr>
        <p:txBody>
          <a:bodyPr>
            <a:normAutofit fontScale="92500" lnSpcReduction="10000"/>
          </a:bodyPr>
          <a:lstStyle/>
          <a:p>
            <a:r>
              <a:rPr lang="en-US" dirty="0"/>
              <a:t>There has been a significant rise in the prevalence of tuberculosis as well as an increase in its extra-pulmonary manifestations in the past decade</a:t>
            </a:r>
            <a:r>
              <a:rPr lang="en-US" dirty="0" smtClean="0"/>
              <a:t>.</a:t>
            </a:r>
          </a:p>
          <a:p>
            <a:r>
              <a:rPr lang="en-US" dirty="0" smtClean="0"/>
              <a:t> </a:t>
            </a:r>
            <a:r>
              <a:rPr lang="en-US" dirty="0"/>
              <a:t>Migration, drug-resistant strains, HIV infection, chronic diseases, malignancy, transplantation, and other immunosuppressive conditions have contributed to this process. However, breast tuberculosis is a rare form of </a:t>
            </a:r>
            <a:r>
              <a:rPr lang="en-US" dirty="0" smtClean="0"/>
              <a:t>tuberculosis.</a:t>
            </a:r>
          </a:p>
          <a:p>
            <a:r>
              <a:rPr lang="en-US" dirty="0" err="1"/>
              <a:t>Tuberculous</a:t>
            </a:r>
            <a:r>
              <a:rPr lang="en-US" dirty="0"/>
              <a:t> mastitis (TM) is found mostly in young, multiparous women. Male TM is extremely rare, and accounts for only 4% of all cases (7). To our knowledge, only a few cases of </a:t>
            </a:r>
            <a:r>
              <a:rPr lang="en-US" dirty="0" err="1"/>
              <a:t>tuberculous</a:t>
            </a:r>
            <a:r>
              <a:rPr lang="en-US" dirty="0"/>
              <a:t> mastitis in </a:t>
            </a:r>
            <a:r>
              <a:rPr lang="en-US" dirty="0" smtClean="0"/>
              <a:t>men have been reported . </a:t>
            </a:r>
            <a:r>
              <a:rPr lang="en-US" dirty="0"/>
              <a:t>Data are scant on the total number of reported cases in men, its rarity with respect to that of females, presentation and outcomes </a:t>
            </a:r>
            <a:r>
              <a:rPr lang="en-US" dirty="0" smtClean="0"/>
              <a:t>. </a:t>
            </a:r>
            <a:r>
              <a:rPr lang="en-US" dirty="0"/>
              <a:t>This strikingly lower incidence in males points towards a significant role of parity, pregnancy and lactation as likely predisposing factors. </a:t>
            </a:r>
          </a:p>
          <a:p>
            <a:endParaRPr lang="en-US" dirty="0"/>
          </a:p>
        </p:txBody>
      </p:sp>
    </p:spTree>
    <p:extLst>
      <p:ext uri="{BB962C8B-B14F-4D97-AF65-F5344CB8AC3E}">
        <p14:creationId xmlns:p14="http://schemas.microsoft.com/office/powerpoint/2010/main" val="700576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Due to its rarity, no specific guidelines are available for the treatment of </a:t>
            </a:r>
            <a:r>
              <a:rPr lang="en-US" dirty="0" err="1"/>
              <a:t>tuberculous</a:t>
            </a:r>
            <a:r>
              <a:rPr lang="en-US" dirty="0"/>
              <a:t> mastitis. There is little information in the literature regarding optimum length of therapy, but </a:t>
            </a:r>
            <a:r>
              <a:rPr lang="en-US" dirty="0" err="1"/>
              <a:t>tuberculous</a:t>
            </a:r>
            <a:r>
              <a:rPr lang="en-US" dirty="0"/>
              <a:t> mastitis should probably be treated as any other form of extra-pulmonary tuberculosis, which is generally nine months of multi-drug therapy, unless drug resistance is present. Surgical interventions are performed only in </a:t>
            </a:r>
            <a:r>
              <a:rPr lang="en-US" dirty="0" smtClean="0"/>
              <a:t>severe </a:t>
            </a:r>
            <a:r>
              <a:rPr lang="en-US" dirty="0"/>
              <a:t>deformation after adequate anti-tubercular treatment.</a:t>
            </a:r>
          </a:p>
        </p:txBody>
      </p:sp>
    </p:spTree>
    <p:extLst>
      <p:ext uri="{BB962C8B-B14F-4D97-AF65-F5344CB8AC3E}">
        <p14:creationId xmlns:p14="http://schemas.microsoft.com/office/powerpoint/2010/main" val="2802183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smtClean="0">
                <a:solidFill>
                  <a:srgbClr val="FF0000"/>
                </a:solidFill>
              </a:rPr>
              <a:t>METASTATIC MELANOMA OF THE BREAST</a:t>
            </a:r>
            <a:endParaRPr lang="en-US" b="1" u="sng" dirty="0">
              <a:solidFill>
                <a:srgbClr val="FF0000"/>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95579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570891"/>
          </a:xfrm>
        </p:spPr>
        <p:txBody>
          <a:bodyPr>
            <a:normAutofit/>
          </a:bodyPr>
          <a:lstStyle/>
          <a:p>
            <a:pPr lvl="0"/>
            <a:r>
              <a:rPr lang="en-US" dirty="0" smtClean="0"/>
              <a:t>INTRODUCTION</a:t>
            </a:r>
            <a:r>
              <a:rPr lang="en-US" dirty="0"/>
              <a:t/>
            </a:r>
            <a:br>
              <a:rPr lang="en-US" dirty="0"/>
            </a:br>
            <a:endParaRPr lang="en-US" dirty="0"/>
          </a:p>
        </p:txBody>
      </p:sp>
      <p:sp>
        <p:nvSpPr>
          <p:cNvPr id="3" name="Content Placeholder 2"/>
          <p:cNvSpPr>
            <a:spLocks noGrp="1"/>
          </p:cNvSpPr>
          <p:nvPr>
            <p:ph idx="1"/>
          </p:nvPr>
        </p:nvSpPr>
        <p:spPr>
          <a:xfrm>
            <a:off x="838200" y="1242646"/>
            <a:ext cx="10515600" cy="4934317"/>
          </a:xfrm>
        </p:spPr>
        <p:txBody>
          <a:bodyPr/>
          <a:lstStyle/>
          <a:p>
            <a:r>
              <a:rPr lang="en-US" dirty="0"/>
              <a:t>Melanoma is the most rapidly increasing cancer in Caucasians, and 20% of patients diagnosed with melanoma will develop metastasis via </a:t>
            </a:r>
            <a:r>
              <a:rPr lang="en-US" dirty="0" err="1"/>
              <a:t>hematogenic</a:t>
            </a:r>
            <a:r>
              <a:rPr lang="en-US" dirty="0"/>
              <a:t> or lymphatic routes</a:t>
            </a:r>
            <a:r>
              <a:rPr lang="en-US" dirty="0" smtClean="0"/>
              <a:t>.</a:t>
            </a:r>
          </a:p>
          <a:p>
            <a:r>
              <a:rPr lang="en-US" dirty="0" smtClean="0"/>
              <a:t> </a:t>
            </a:r>
            <a:r>
              <a:rPr lang="en-US" dirty="0"/>
              <a:t>Melanoma can spread to lymph nodes, secondary sites in the skin, and distant organs such as the breast</a:t>
            </a:r>
            <a:r>
              <a:rPr lang="en-US" dirty="0" smtClean="0"/>
              <a:t>.</a:t>
            </a:r>
          </a:p>
          <a:p>
            <a:r>
              <a:rPr lang="en-US" dirty="0" smtClean="0"/>
              <a:t> </a:t>
            </a:r>
            <a:r>
              <a:rPr lang="en-US" dirty="0"/>
              <a:t>Melanoma in the breast could be primary in the breast skin, primary in the breast tissue, metastasis in the breast, or in-transit metastases to breast tissue and breast skin</a:t>
            </a:r>
            <a:r>
              <a:rPr lang="en-US" dirty="0" smtClean="0"/>
              <a:t>.</a:t>
            </a:r>
          </a:p>
          <a:p>
            <a:r>
              <a:rPr lang="en-US" dirty="0" smtClean="0"/>
              <a:t> </a:t>
            </a:r>
            <a:r>
              <a:rPr lang="en-US" dirty="0"/>
              <a:t>Metastasis is more common in the outer half of the breast because of good vascularity and the presence of more glandular tissue.</a:t>
            </a:r>
          </a:p>
          <a:p>
            <a:endParaRPr lang="en-US" dirty="0"/>
          </a:p>
        </p:txBody>
      </p:sp>
    </p:spTree>
    <p:extLst>
      <p:ext uri="{BB962C8B-B14F-4D97-AF65-F5344CB8AC3E}">
        <p14:creationId xmlns:p14="http://schemas.microsoft.com/office/powerpoint/2010/main" val="5912765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REPORT</a:t>
            </a:r>
            <a:endParaRPr lang="en-US" dirty="0"/>
          </a:p>
        </p:txBody>
      </p:sp>
      <p:sp>
        <p:nvSpPr>
          <p:cNvPr id="3" name="Content Placeholder 2"/>
          <p:cNvSpPr>
            <a:spLocks noGrp="1"/>
          </p:cNvSpPr>
          <p:nvPr>
            <p:ph idx="1"/>
          </p:nvPr>
        </p:nvSpPr>
        <p:spPr>
          <a:xfrm>
            <a:off x="838200" y="879232"/>
            <a:ext cx="10515600" cy="5297732"/>
          </a:xfrm>
        </p:spPr>
        <p:txBody>
          <a:bodyPr/>
          <a:lstStyle/>
          <a:p>
            <a:pPr marL="0" lvl="0" indent="0">
              <a:buNone/>
            </a:pPr>
            <a:endParaRPr lang="en-US" dirty="0"/>
          </a:p>
          <a:p>
            <a:r>
              <a:rPr lang="en-IN" dirty="0"/>
              <a:t>32year- woman was referred to our hospital for a palpable lump </a:t>
            </a:r>
            <a:r>
              <a:rPr lang="en-IN" dirty="0" smtClean="0"/>
              <a:t>in the </a:t>
            </a:r>
            <a:r>
              <a:rPr lang="en-IN" dirty="0"/>
              <a:t>right </a:t>
            </a:r>
            <a:r>
              <a:rPr lang="en-IN" dirty="0" smtClean="0"/>
              <a:t>breast</a:t>
            </a:r>
            <a:r>
              <a:rPr lang="en-IN" dirty="0"/>
              <a:t> </a:t>
            </a:r>
            <a:r>
              <a:rPr lang="en-IN" dirty="0" smtClean="0"/>
              <a:t>since 15 days.</a:t>
            </a:r>
          </a:p>
          <a:p>
            <a:r>
              <a:rPr lang="en-IN" dirty="0" smtClean="0"/>
              <a:t>The </a:t>
            </a:r>
            <a:r>
              <a:rPr lang="en-IN" dirty="0"/>
              <a:t>patient had a history of a primary cutaneous melanoma of the right forearm </a:t>
            </a:r>
            <a:r>
              <a:rPr lang="en-IN" dirty="0" smtClean="0"/>
              <a:t>1 year back. </a:t>
            </a:r>
          </a:p>
          <a:p>
            <a:r>
              <a:rPr lang="en-IN" dirty="0" smtClean="0"/>
              <a:t>The  cutaneous lesion </a:t>
            </a:r>
            <a:r>
              <a:rPr lang="en-IN" dirty="0"/>
              <a:t>was surgically </a:t>
            </a:r>
            <a:r>
              <a:rPr lang="en-IN" dirty="0" smtClean="0"/>
              <a:t>removed </a:t>
            </a:r>
            <a:r>
              <a:rPr lang="en-IN" dirty="0"/>
              <a:t>with wide local excision  and the </a:t>
            </a:r>
            <a:r>
              <a:rPr lang="en-IN" dirty="0" err="1"/>
              <a:t>histopathological</a:t>
            </a:r>
            <a:r>
              <a:rPr lang="en-IN" dirty="0"/>
              <a:t> examination revealed a Superficial Spreading Malignant Melanoma (SSMM) with thickness of 1.8 mm. The excision margins were free. No regional lymph node involvement. No further treatment was performed for this disease.</a:t>
            </a:r>
            <a:endParaRPr lang="en-US" dirty="0"/>
          </a:p>
          <a:p>
            <a:pPr marL="0" indent="0">
              <a:buNone/>
            </a:pPr>
            <a:endParaRPr lang="en-US" dirty="0"/>
          </a:p>
        </p:txBody>
      </p:sp>
    </p:spTree>
    <p:extLst>
      <p:ext uri="{BB962C8B-B14F-4D97-AF65-F5344CB8AC3E}">
        <p14:creationId xmlns:p14="http://schemas.microsoft.com/office/powerpoint/2010/main" val="2463926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69" y="365125"/>
            <a:ext cx="11793416" cy="1240937"/>
          </a:xfrm>
        </p:spPr>
        <p:txBody>
          <a:bodyPr>
            <a:normAutofit fontScale="90000"/>
          </a:bodyPr>
          <a:lstStyle/>
          <a:p>
            <a:r>
              <a:rPr lang="en-US" dirty="0" smtClean="0"/>
              <a:t/>
            </a:r>
            <a:br>
              <a:rPr lang="en-US" dirty="0" smtClean="0"/>
            </a:br>
            <a:r>
              <a:rPr lang="en-US" dirty="0" smtClean="0"/>
              <a:t>INTRODUCTION</a:t>
            </a:r>
            <a:endParaRPr lang="en-US" dirty="0"/>
          </a:p>
        </p:txBody>
      </p:sp>
      <p:sp>
        <p:nvSpPr>
          <p:cNvPr id="3" name="Content Placeholder 2"/>
          <p:cNvSpPr>
            <a:spLocks noGrp="1"/>
          </p:cNvSpPr>
          <p:nvPr>
            <p:ph idx="1"/>
          </p:nvPr>
        </p:nvSpPr>
        <p:spPr>
          <a:xfrm>
            <a:off x="187569" y="1825625"/>
            <a:ext cx="11605846" cy="4351338"/>
          </a:xfrm>
        </p:spPr>
        <p:txBody>
          <a:bodyPr/>
          <a:lstStyle/>
          <a:p>
            <a:pPr marL="0" indent="0" algn="just">
              <a:buNone/>
            </a:pPr>
            <a:r>
              <a:rPr lang="en-US" dirty="0"/>
              <a:t>primary breast lymphoma is a malignant lymphoma primarily occurring in the breast in the absence of previously detected lymphoma. PBL is a rare disease, accounting for only 0.4-0.5% of all breast malignancies. The median age of patients with diagnosed PBL ranges from 60 to 65 years. This rare condition is especially observed during pregnancy or postpartum, suggesting that </a:t>
            </a:r>
            <a:r>
              <a:rPr lang="en-US" dirty="0" err="1"/>
              <a:t>tumour</a:t>
            </a:r>
            <a:r>
              <a:rPr lang="en-US" dirty="0"/>
              <a:t> growth is influenced by hormonal stimulation.</a:t>
            </a:r>
          </a:p>
          <a:p>
            <a:pPr marL="0" indent="0">
              <a:buNone/>
            </a:pPr>
            <a:endParaRPr lang="en-US" dirty="0"/>
          </a:p>
        </p:txBody>
      </p:sp>
    </p:spTree>
    <p:extLst>
      <p:ext uri="{BB962C8B-B14F-4D97-AF65-F5344CB8AC3E}">
        <p14:creationId xmlns:p14="http://schemas.microsoft.com/office/powerpoint/2010/main" val="16099460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09306"/>
          </a:xfrm>
        </p:spPr>
        <p:txBody>
          <a:bodyPr>
            <a:normAutofit fontScale="90000"/>
          </a:bodyPr>
          <a:lstStyle/>
          <a:p>
            <a:endParaRPr lang="en-US" dirty="0"/>
          </a:p>
        </p:txBody>
      </p:sp>
      <p:sp>
        <p:nvSpPr>
          <p:cNvPr id="3" name="Content Placeholder 2"/>
          <p:cNvSpPr>
            <a:spLocks noGrp="1"/>
          </p:cNvSpPr>
          <p:nvPr>
            <p:ph idx="1"/>
          </p:nvPr>
        </p:nvSpPr>
        <p:spPr>
          <a:xfrm>
            <a:off x="386862" y="808892"/>
            <a:ext cx="7432430" cy="5662246"/>
          </a:xfrm>
        </p:spPr>
        <p:txBody>
          <a:bodyPr>
            <a:normAutofit/>
          </a:bodyPr>
          <a:lstStyle/>
          <a:p>
            <a:r>
              <a:rPr lang="en-IN" dirty="0" smtClean="0"/>
              <a:t>One </a:t>
            </a:r>
            <a:r>
              <a:rPr lang="en-IN" dirty="0"/>
              <a:t>year later, the patient felt a lump on the right breast. Breast clinical examination confirmed the presence of a hard and mobile lump located in the upper medial quadrant of the right breast</a:t>
            </a:r>
            <a:r>
              <a:rPr lang="en-IN" dirty="0" smtClean="0"/>
              <a:t>.</a:t>
            </a:r>
          </a:p>
          <a:p>
            <a:r>
              <a:rPr lang="en-IN" dirty="0" smtClean="0"/>
              <a:t> </a:t>
            </a:r>
            <a:r>
              <a:rPr lang="en-IN" dirty="0"/>
              <a:t>Ultrasound detected well-defined nodular </a:t>
            </a:r>
            <a:r>
              <a:rPr lang="en-IN" dirty="0" err="1"/>
              <a:t>hypoechoic</a:t>
            </a:r>
            <a:r>
              <a:rPr lang="en-IN" dirty="0"/>
              <a:t> lesion and diameter of 1.8cm. </a:t>
            </a:r>
            <a:endParaRPr lang="en-IN" dirty="0" smtClean="0"/>
          </a:p>
          <a:p>
            <a:r>
              <a:rPr lang="en-IN" dirty="0" smtClean="0"/>
              <a:t> </a:t>
            </a:r>
            <a:r>
              <a:rPr lang="en-IN" dirty="0"/>
              <a:t>On mammography well-defined mass noted without calcifications or architectural distortion. </a:t>
            </a:r>
            <a:endParaRPr lang="en-IN" dirty="0" smtClean="0"/>
          </a:p>
          <a:p>
            <a:pPr marL="0" indent="0">
              <a:buNone/>
            </a:pPr>
            <a:endParaRPr lang="en-US" dirty="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124" r="14224" b="17712"/>
          <a:stretch/>
        </p:blipFill>
        <p:spPr>
          <a:xfrm>
            <a:off x="7760676" y="906096"/>
            <a:ext cx="3376247" cy="2434981"/>
          </a:xfrm>
          <a:prstGeom prst="rect">
            <a:avLst/>
          </a:prstGeom>
        </p:spPr>
      </p:pic>
    </p:spTree>
    <p:extLst>
      <p:ext uri="{BB962C8B-B14F-4D97-AF65-F5344CB8AC3E}">
        <p14:creationId xmlns:p14="http://schemas.microsoft.com/office/powerpoint/2010/main" val="3802242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477" y="234462"/>
            <a:ext cx="9566031" cy="5942501"/>
          </a:xfrm>
        </p:spPr>
        <p:txBody>
          <a:bodyPr/>
          <a:lstStyle/>
          <a:p>
            <a:r>
              <a:rPr lang="en-IN" dirty="0"/>
              <a:t>A fine needle aspiration cytology (FNAC) was performed on breast showed possibility of </a:t>
            </a:r>
            <a:r>
              <a:rPr lang="en-IN" dirty="0" err="1"/>
              <a:t>neuroendrocrine</a:t>
            </a:r>
            <a:r>
              <a:rPr lang="en-IN" dirty="0"/>
              <a:t> lesion.</a:t>
            </a:r>
          </a:p>
          <a:p>
            <a:r>
              <a:rPr lang="en-IN" dirty="0"/>
              <a:t> So further excision biopsy was done showed metastases from malignant melanoma and </a:t>
            </a:r>
            <a:r>
              <a:rPr lang="en-IN" dirty="0" err="1"/>
              <a:t>immunohistochemical</a:t>
            </a:r>
            <a:r>
              <a:rPr lang="en-IN" dirty="0"/>
              <a:t> reports positive for S100 protein and </a:t>
            </a:r>
            <a:r>
              <a:rPr lang="en-IN" dirty="0" smtClean="0"/>
              <a:t>HMB-45</a:t>
            </a:r>
            <a:r>
              <a:rPr lang="en-IN" dirty="0"/>
              <a:t>. </a:t>
            </a:r>
            <a:endParaRPr lang="en-US" dirty="0"/>
          </a:p>
          <a:p>
            <a:r>
              <a:rPr lang="en-IN" dirty="0"/>
              <a:t>A total-body CT examination was performed a week later. No Brain, lung and abdominal lymph </a:t>
            </a:r>
            <a:r>
              <a:rPr lang="en-IN" dirty="0" smtClean="0"/>
              <a:t>node </a:t>
            </a:r>
            <a:r>
              <a:rPr lang="en-IN" dirty="0"/>
              <a:t>metastases </a:t>
            </a:r>
            <a:r>
              <a:rPr lang="en-IN" dirty="0" smtClean="0"/>
              <a:t>was detected</a:t>
            </a:r>
            <a:r>
              <a:rPr lang="en-IN" dirty="0"/>
              <a:t>. As there was no evidence of metastatic changes of internal organs the patient was treated with four series of DTIC/CDPP protocol therapy in four weeks intervals. Now on regular follow-up</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7134" y="4428744"/>
            <a:ext cx="3021178" cy="2267712"/>
          </a:xfrm>
          <a:prstGeom prst="rect">
            <a:avLst/>
          </a:prstGeom>
        </p:spPr>
      </p:pic>
    </p:spTree>
    <p:extLst>
      <p:ext uri="{BB962C8B-B14F-4D97-AF65-F5344CB8AC3E}">
        <p14:creationId xmlns:p14="http://schemas.microsoft.com/office/powerpoint/2010/main" val="5853957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969" y="0"/>
            <a:ext cx="10515600" cy="879231"/>
          </a:xfrm>
        </p:spPr>
        <p:txBody>
          <a:bodyPr/>
          <a:lstStyle/>
          <a:p>
            <a:r>
              <a:rPr lang="en-US" dirty="0" smtClean="0"/>
              <a:t>DISCUSSION</a:t>
            </a:r>
            <a:endParaRPr lang="en-US" dirty="0"/>
          </a:p>
        </p:txBody>
      </p:sp>
      <p:sp>
        <p:nvSpPr>
          <p:cNvPr id="3" name="Content Placeholder 2"/>
          <p:cNvSpPr>
            <a:spLocks noGrp="1"/>
          </p:cNvSpPr>
          <p:nvPr>
            <p:ph idx="1"/>
          </p:nvPr>
        </p:nvSpPr>
        <p:spPr>
          <a:xfrm>
            <a:off x="316523" y="879230"/>
            <a:ext cx="11558954" cy="5673969"/>
          </a:xfrm>
        </p:spPr>
        <p:txBody>
          <a:bodyPr/>
          <a:lstStyle/>
          <a:p>
            <a:r>
              <a:rPr lang="en-US" dirty="0"/>
              <a:t>Breast involvement in malignant melanoma is not an isolated </a:t>
            </a:r>
            <a:r>
              <a:rPr lang="en-US" dirty="0" smtClean="0"/>
              <a:t>finding. It is </a:t>
            </a:r>
            <a:r>
              <a:rPr lang="en-US" dirty="0"/>
              <a:t>usually associated with disseminated disease. Subcutaneous tissue, </a:t>
            </a:r>
            <a:r>
              <a:rPr lang="en-US" dirty="0" smtClean="0"/>
              <a:t>lung</a:t>
            </a:r>
            <a:r>
              <a:rPr lang="en-US" dirty="0"/>
              <a:t>, liver, and brain are common secondary involvements in this disease. </a:t>
            </a:r>
          </a:p>
          <a:p>
            <a:r>
              <a:rPr lang="en-US" dirty="0"/>
              <a:t>Breast metastases are </a:t>
            </a:r>
            <a:r>
              <a:rPr lang="en-US" dirty="0" smtClean="0"/>
              <a:t>poor </a:t>
            </a:r>
            <a:r>
              <a:rPr lang="en-US" dirty="0"/>
              <a:t>prognostic </a:t>
            </a:r>
            <a:r>
              <a:rPr lang="en-US" dirty="0" smtClean="0"/>
              <a:t>sign.</a:t>
            </a:r>
          </a:p>
          <a:p>
            <a:r>
              <a:rPr lang="en-US" dirty="0"/>
              <a:t>It is mandatory to differentiate primary from secondary tumor because the </a:t>
            </a:r>
          </a:p>
          <a:p>
            <a:pPr marL="0" indent="0">
              <a:buNone/>
            </a:pPr>
            <a:r>
              <a:rPr lang="en-US" dirty="0"/>
              <a:t>treatment of these two malignancies differs. In patient with solitary breast </a:t>
            </a:r>
          </a:p>
          <a:p>
            <a:pPr marL="0" indent="0">
              <a:buNone/>
            </a:pPr>
            <a:r>
              <a:rPr lang="en-US" dirty="0"/>
              <a:t>metastasis (confirmed by core biopsy) breast conserving therapy can </a:t>
            </a:r>
          </a:p>
          <a:p>
            <a:pPr marL="0" indent="0">
              <a:buNone/>
            </a:pPr>
            <a:r>
              <a:rPr lang="en-US" dirty="0"/>
              <a:t>be performed, opposite to multiple metastases in single or both breasts </a:t>
            </a:r>
          </a:p>
          <a:p>
            <a:pPr marL="0" indent="0">
              <a:buNone/>
            </a:pPr>
            <a:r>
              <a:rPr lang="en-US" dirty="0"/>
              <a:t>where systemic chemotherapy is indicated. </a:t>
            </a:r>
          </a:p>
          <a:p>
            <a:pPr marL="0" indent="0">
              <a:buNone/>
            </a:pPr>
            <a:endParaRPr lang="en-US" dirty="0"/>
          </a:p>
        </p:txBody>
      </p:sp>
    </p:spTree>
    <p:extLst>
      <p:ext uri="{BB962C8B-B14F-4D97-AF65-F5344CB8AC3E}">
        <p14:creationId xmlns:p14="http://schemas.microsoft.com/office/powerpoint/2010/main" val="40999306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20615"/>
          </a:xfrm>
        </p:spPr>
        <p:txBody>
          <a:bodyPr>
            <a:normAutofit/>
          </a:bodyPr>
          <a:lstStyle/>
          <a:p>
            <a:r>
              <a:rPr lang="en-US" dirty="0" smtClean="0"/>
              <a:t>CONCLUSION</a:t>
            </a:r>
            <a:endParaRPr lang="en-US" dirty="0"/>
          </a:p>
        </p:txBody>
      </p:sp>
      <p:sp>
        <p:nvSpPr>
          <p:cNvPr id="3" name="Content Placeholder 2"/>
          <p:cNvSpPr>
            <a:spLocks noGrp="1"/>
          </p:cNvSpPr>
          <p:nvPr>
            <p:ph idx="1"/>
          </p:nvPr>
        </p:nvSpPr>
        <p:spPr>
          <a:xfrm>
            <a:off x="117231" y="621323"/>
            <a:ext cx="11887200" cy="5908431"/>
          </a:xfrm>
        </p:spPr>
        <p:txBody>
          <a:bodyPr>
            <a:normAutofit fontScale="85000" lnSpcReduction="20000"/>
          </a:bodyPr>
          <a:lstStyle/>
          <a:p>
            <a:r>
              <a:rPr lang="en-US" dirty="0" smtClean="0"/>
              <a:t>We have presented these rare breast diseases and their unusual presentations as there is limited data available and it is important for every clinician to keep these in mind as differential diagnosis for a lump in the breast.</a:t>
            </a:r>
          </a:p>
          <a:p>
            <a:endParaRPr lang="en-US" dirty="0" smtClean="0"/>
          </a:p>
          <a:p>
            <a:r>
              <a:rPr lang="en-US" dirty="0" smtClean="0"/>
              <a:t>Prompt work-up for every case of lump in the breast should be made and a confirmative histological diagnosis is mandatory in every case.</a:t>
            </a:r>
          </a:p>
          <a:p>
            <a:endParaRPr lang="en-US" dirty="0" smtClean="0"/>
          </a:p>
          <a:p>
            <a:r>
              <a:rPr lang="en-US" dirty="0" smtClean="0"/>
              <a:t>An attempt should be made for a detailed evaluation to look for other lesions or anything in history which will help us at reaching the correct diagnosis and help us in further planning our management.</a:t>
            </a:r>
          </a:p>
          <a:p>
            <a:endParaRPr lang="en-US" dirty="0" smtClean="0"/>
          </a:p>
          <a:p>
            <a:r>
              <a:rPr lang="en-US" dirty="0" smtClean="0"/>
              <a:t>All these conditions require adequate surgical procedures combined with systemic therapy.</a:t>
            </a:r>
          </a:p>
          <a:p>
            <a:endParaRPr lang="en-US" dirty="0" smtClean="0"/>
          </a:p>
          <a:p>
            <a:r>
              <a:rPr lang="en-US" dirty="0" smtClean="0"/>
              <a:t>Close follow-up of every patient is mandatory to look for recurrence.</a:t>
            </a:r>
          </a:p>
          <a:p>
            <a:pPr marL="0" indent="0">
              <a:buNone/>
            </a:pPr>
            <a:endParaRPr lang="en-US" dirty="0"/>
          </a:p>
          <a:p>
            <a:pPr marL="0" indent="0">
              <a:buNone/>
            </a:pPr>
            <a:r>
              <a:rPr lang="en-US" dirty="0" smtClean="0"/>
              <a:t> </a:t>
            </a:r>
          </a:p>
        </p:txBody>
      </p:sp>
    </p:spTree>
    <p:extLst>
      <p:ext uri="{BB962C8B-B14F-4D97-AF65-F5344CB8AC3E}">
        <p14:creationId xmlns:p14="http://schemas.microsoft.com/office/powerpoint/2010/main" val="1582782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38200" y="1348154"/>
            <a:ext cx="10515600" cy="4828809"/>
          </a:xfrm>
        </p:spPr>
        <p:txBody>
          <a:bodyPr/>
          <a:lstStyle/>
          <a:p>
            <a:r>
              <a:rPr lang="en-US" dirty="0"/>
              <a:t>Patti L et al. lymphomas of the breast: A </a:t>
            </a:r>
            <a:r>
              <a:rPr lang="en-US" dirty="0" err="1"/>
              <a:t>clinicopathologic</a:t>
            </a:r>
            <a:r>
              <a:rPr lang="en-US" dirty="0"/>
              <a:t> and </a:t>
            </a:r>
            <a:r>
              <a:rPr lang="en-US" dirty="0" err="1"/>
              <a:t>immunohistochemical</a:t>
            </a:r>
            <a:r>
              <a:rPr lang="en-US" dirty="0"/>
              <a:t> study of primary and secondary cases. Cancer 67: 1359-1369</a:t>
            </a:r>
          </a:p>
          <a:p>
            <a:r>
              <a:rPr lang="en-US" dirty="0" err="1" smtClean="0"/>
              <a:t>Fatih</a:t>
            </a:r>
            <a:r>
              <a:rPr lang="en-US" dirty="0" smtClean="0"/>
              <a:t> </a:t>
            </a:r>
            <a:r>
              <a:rPr lang="en-US" dirty="0" err="1" smtClean="0"/>
              <a:t>Altintoprak</a:t>
            </a:r>
            <a:r>
              <a:rPr lang="en-US" dirty="0" smtClean="0"/>
              <a:t> et al. idiopathic granulomatous mastitis: the scientific world journal </a:t>
            </a:r>
            <a:r>
              <a:rPr lang="en-US" dirty="0" err="1" smtClean="0"/>
              <a:t>Vol</a:t>
            </a:r>
            <a:r>
              <a:rPr lang="en-US" dirty="0" smtClean="0"/>
              <a:t> 2013,727-5</a:t>
            </a:r>
          </a:p>
          <a:p>
            <a:r>
              <a:rPr lang="en-US" dirty="0"/>
              <a:t>Richard </a:t>
            </a:r>
            <a:r>
              <a:rPr lang="en-US" dirty="0" err="1"/>
              <a:t>Tuli</a:t>
            </a:r>
            <a:r>
              <a:rPr lang="en-US" dirty="0"/>
              <a:t> et al. Idiopathic granulomatous mastitis masquerading as carcinoma of the breast: a case report and review of literature; </a:t>
            </a:r>
            <a:r>
              <a:rPr lang="en-US" dirty="0" err="1"/>
              <a:t>intl</a:t>
            </a:r>
            <a:r>
              <a:rPr lang="en-US" dirty="0"/>
              <a:t> seminars in surgical oncology2007,4:21</a:t>
            </a:r>
          </a:p>
          <a:p>
            <a:r>
              <a:rPr lang="en-US" dirty="0" smtClean="0"/>
              <a:t>Ahmad Al et al. breast metastasis from a melanoma</a:t>
            </a:r>
          </a:p>
          <a:p>
            <a:r>
              <a:rPr lang="en-US" dirty="0" err="1" smtClean="0"/>
              <a:t>Natasa</a:t>
            </a:r>
            <a:r>
              <a:rPr lang="en-US" dirty="0" smtClean="0"/>
              <a:t> </a:t>
            </a:r>
            <a:r>
              <a:rPr lang="en-US" dirty="0" err="1" smtClean="0"/>
              <a:t>Prvulovic</a:t>
            </a:r>
            <a:r>
              <a:rPr lang="en-US" dirty="0" smtClean="0"/>
              <a:t> et al. melanoma metastatic to the breast: a report of an unusual case; arch </a:t>
            </a:r>
            <a:r>
              <a:rPr lang="en-US" dirty="0" err="1" smtClean="0"/>
              <a:t>Oncol</a:t>
            </a:r>
            <a:r>
              <a:rPr lang="en-US" dirty="0" smtClean="0"/>
              <a:t> 2011; 19:79-80</a:t>
            </a:r>
            <a:endParaRPr lang="en-US" dirty="0"/>
          </a:p>
        </p:txBody>
      </p:sp>
    </p:spTree>
    <p:extLst>
      <p:ext uri="{BB962C8B-B14F-4D97-AF65-F5344CB8AC3E}">
        <p14:creationId xmlns:p14="http://schemas.microsoft.com/office/powerpoint/2010/main" val="3740995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Mallika</a:t>
            </a:r>
            <a:r>
              <a:rPr lang="en-US" dirty="0" smtClean="0"/>
              <a:t> </a:t>
            </a:r>
            <a:r>
              <a:rPr lang="en-US" dirty="0" err="1"/>
              <a:t>T</a:t>
            </a:r>
            <a:r>
              <a:rPr lang="en-US" dirty="0" err="1" smtClean="0"/>
              <a:t>ewari</a:t>
            </a:r>
            <a:r>
              <a:rPr lang="en-US" dirty="0" smtClean="0"/>
              <a:t> et al breast tuberculosis: diagnosis, clinical features and management. Indian J Med Res 122, Aug 2005, 103-110</a:t>
            </a:r>
          </a:p>
          <a:p>
            <a:r>
              <a:rPr lang="en-US" dirty="0" smtClean="0"/>
              <a:t>C. </a:t>
            </a:r>
            <a:r>
              <a:rPr lang="en-US" dirty="0" err="1" smtClean="0"/>
              <a:t>Cantisani</a:t>
            </a:r>
            <a:r>
              <a:rPr lang="en-US" dirty="0" smtClean="0"/>
              <a:t> et al male </a:t>
            </a:r>
            <a:r>
              <a:rPr lang="en-US" dirty="0" err="1" smtClean="0"/>
              <a:t>tuberculous</a:t>
            </a:r>
            <a:r>
              <a:rPr lang="en-US" dirty="0" smtClean="0"/>
              <a:t> mastitis: a rare entity. </a:t>
            </a:r>
            <a:r>
              <a:rPr lang="en-US" dirty="0" err="1" smtClean="0"/>
              <a:t>Clin</a:t>
            </a:r>
            <a:r>
              <a:rPr lang="en-US" dirty="0" smtClean="0"/>
              <a:t> </a:t>
            </a:r>
            <a:r>
              <a:rPr lang="en-US" dirty="0" err="1" smtClean="0"/>
              <a:t>Ter</a:t>
            </a:r>
            <a:r>
              <a:rPr lang="en-US" dirty="0" smtClean="0"/>
              <a:t> 2013; 164</a:t>
            </a:r>
            <a:endParaRPr lang="en-US" dirty="0"/>
          </a:p>
        </p:txBody>
      </p:sp>
    </p:spTree>
    <p:extLst>
      <p:ext uri="{BB962C8B-B14F-4D97-AF65-F5344CB8AC3E}">
        <p14:creationId xmlns:p14="http://schemas.microsoft.com/office/powerpoint/2010/main" val="2658338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9600" dirty="0" smtClean="0"/>
              <a:t>THANK YOU</a:t>
            </a:r>
            <a:endParaRPr lang="en-US" sz="9600"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83961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REPORT</a:t>
            </a:r>
            <a:endParaRPr lang="en-US" dirty="0"/>
          </a:p>
        </p:txBody>
      </p:sp>
      <p:sp>
        <p:nvSpPr>
          <p:cNvPr id="3" name="Content Placeholder 2"/>
          <p:cNvSpPr>
            <a:spLocks noGrp="1"/>
          </p:cNvSpPr>
          <p:nvPr>
            <p:ph idx="1"/>
          </p:nvPr>
        </p:nvSpPr>
        <p:spPr>
          <a:xfrm>
            <a:off x="838200" y="1477108"/>
            <a:ext cx="10515600" cy="4699855"/>
          </a:xfrm>
        </p:spPr>
        <p:txBody>
          <a:bodyPr>
            <a:normAutofit/>
          </a:bodyPr>
          <a:lstStyle/>
          <a:p>
            <a:pPr algn="just"/>
            <a:r>
              <a:rPr lang="en-IN" dirty="0"/>
              <a:t>A 38-year-old woman was admitted to our hospital presenting </a:t>
            </a:r>
            <a:r>
              <a:rPr lang="en-IN" dirty="0" smtClean="0"/>
              <a:t>with a lump in the right breast.</a:t>
            </a:r>
          </a:p>
          <a:p>
            <a:pPr algn="just"/>
            <a:r>
              <a:rPr lang="en-IN" dirty="0" smtClean="0"/>
              <a:t>Her </a:t>
            </a:r>
            <a:r>
              <a:rPr lang="en-IN" dirty="0"/>
              <a:t>medical history was unremarkable, and review of symptoms was negative for night sweats, weight loss, or fever. </a:t>
            </a:r>
            <a:endParaRPr lang="en-IN" dirty="0" smtClean="0"/>
          </a:p>
          <a:p>
            <a:pPr algn="just"/>
            <a:r>
              <a:rPr lang="en-IN" dirty="0" smtClean="0"/>
              <a:t>A </a:t>
            </a:r>
            <a:r>
              <a:rPr lang="en-IN" dirty="0"/>
              <a:t>physical examination </a:t>
            </a:r>
            <a:r>
              <a:rPr lang="en-IN" dirty="0" smtClean="0"/>
              <a:t>revealed </a:t>
            </a:r>
            <a:r>
              <a:rPr lang="en-IN" dirty="0"/>
              <a:t>a 10x10x4 cm lump </a:t>
            </a:r>
            <a:r>
              <a:rPr lang="en-IN" dirty="0" err="1"/>
              <a:t>retroareolar</a:t>
            </a:r>
            <a:r>
              <a:rPr lang="en-IN" dirty="0"/>
              <a:t> in location, irregular, nodular and hard in </a:t>
            </a:r>
            <a:r>
              <a:rPr lang="en-IN" dirty="0" smtClean="0"/>
              <a:t>consistency. </a:t>
            </a:r>
            <a:r>
              <a:rPr lang="en-IN" dirty="0"/>
              <a:t>Skin over the nipple was normal and there was no discharge from nipple</a:t>
            </a:r>
            <a:r>
              <a:rPr lang="en-IN" dirty="0" smtClean="0"/>
              <a:t>.</a:t>
            </a:r>
          </a:p>
          <a:p>
            <a:pPr algn="just"/>
            <a:r>
              <a:rPr lang="en-IN" dirty="0" smtClean="0"/>
              <a:t> </a:t>
            </a:r>
            <a:r>
              <a:rPr lang="en-IN" dirty="0"/>
              <a:t>Examination of the axilla and neck was negative for enlarged lymph nodes. </a:t>
            </a:r>
            <a:endParaRPr lang="en-US" dirty="0"/>
          </a:p>
        </p:txBody>
      </p:sp>
    </p:spTree>
    <p:extLst>
      <p:ext uri="{BB962C8B-B14F-4D97-AF65-F5344CB8AC3E}">
        <p14:creationId xmlns:p14="http://schemas.microsoft.com/office/powerpoint/2010/main" val="3879812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50984"/>
            <a:ext cx="6664569" cy="6107723"/>
          </a:xfrm>
        </p:spPr>
        <p:txBody>
          <a:bodyPr>
            <a:normAutofit/>
          </a:bodyPr>
          <a:lstStyle/>
          <a:p>
            <a:pPr algn="just"/>
            <a:r>
              <a:rPr lang="en-IN" dirty="0" smtClean="0"/>
              <a:t>Breast USG:  </a:t>
            </a:r>
            <a:r>
              <a:rPr lang="en-IN" dirty="0" err="1"/>
              <a:t>hypervascularized</a:t>
            </a:r>
            <a:r>
              <a:rPr lang="en-IN" dirty="0"/>
              <a:t> non-homogeneous </a:t>
            </a:r>
            <a:r>
              <a:rPr lang="en-IN" dirty="0" smtClean="0"/>
              <a:t>mass with </a:t>
            </a:r>
            <a:r>
              <a:rPr lang="en-IN" dirty="0"/>
              <a:t>ill-defined margins</a:t>
            </a:r>
            <a:r>
              <a:rPr lang="en-IN" dirty="0" smtClean="0"/>
              <a:t>.</a:t>
            </a:r>
          </a:p>
          <a:p>
            <a:pPr marL="0" indent="0" algn="just">
              <a:buNone/>
            </a:pPr>
            <a:endParaRPr lang="en-IN" dirty="0" smtClean="0"/>
          </a:p>
          <a:p>
            <a:pPr algn="just"/>
            <a:r>
              <a:rPr lang="en-IN" dirty="0" smtClean="0"/>
              <a:t>FNAC:  </a:t>
            </a:r>
            <a:r>
              <a:rPr lang="en-IN" dirty="0"/>
              <a:t>moderate cellularity, comprising of mixed population of malignant lymphoid cells. Cells were monomorphic, with large </a:t>
            </a:r>
            <a:r>
              <a:rPr lang="en-IN" dirty="0" err="1"/>
              <a:t>hyperchomatic</a:t>
            </a:r>
            <a:r>
              <a:rPr lang="en-IN" dirty="0"/>
              <a:t> eccentrically placed nuclei with multiple nucleoli. </a:t>
            </a:r>
            <a:endParaRPr lang="en-IN" dirty="0" smtClean="0"/>
          </a:p>
          <a:p>
            <a:pPr algn="just"/>
            <a:r>
              <a:rPr lang="en-IN" dirty="0" smtClean="0"/>
              <a:t>Later </a:t>
            </a:r>
            <a:r>
              <a:rPr lang="en-IN" dirty="0"/>
              <a:t>on, an incision biopsy was done and </a:t>
            </a:r>
            <a:r>
              <a:rPr lang="en-IN" dirty="0" smtClean="0"/>
              <a:t>showed </a:t>
            </a:r>
            <a:r>
              <a:rPr lang="en-IN" dirty="0"/>
              <a:t>a high grade malignant Non Hodgkin’s B cell lymphoma</a:t>
            </a:r>
            <a:r>
              <a:rPr lang="en-IN" dirty="0" smtClean="0"/>
              <a:t>.</a:t>
            </a:r>
          </a:p>
          <a:p>
            <a:pPr algn="just"/>
            <a:r>
              <a:rPr lang="en-IN" dirty="0" smtClean="0"/>
              <a:t> </a:t>
            </a:r>
            <a:r>
              <a:rPr lang="en-IN" dirty="0"/>
              <a:t>The tumour cells were positive for CD45, CD20 and CD79a and Negative for CD3.</a:t>
            </a:r>
            <a:endParaRPr lang="en-US" dirty="0"/>
          </a:p>
          <a:p>
            <a:endParaRPr lang="en-US" dirty="0"/>
          </a:p>
          <a:p>
            <a:endParaRPr lang="en-US" dirty="0"/>
          </a:p>
        </p:txBody>
      </p:sp>
      <p:pic>
        <p:nvPicPr>
          <p:cNvPr id="4" name="Picture 3" descr="C:\Users\Raxith S R\Desktop\1757-1626-1-311-1.jpg"/>
          <p:cNvPicPr/>
          <p:nvPr/>
        </p:nvPicPr>
        <p:blipFill>
          <a:blip r:embed="rId2" cstate="print"/>
          <a:srcRect/>
          <a:stretch>
            <a:fillRect/>
          </a:stretch>
        </p:blipFill>
        <p:spPr bwMode="auto">
          <a:xfrm>
            <a:off x="7799948" y="550985"/>
            <a:ext cx="2504635" cy="2269955"/>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8360798" y="3732324"/>
            <a:ext cx="2316681" cy="1597290"/>
          </a:xfrm>
          <a:prstGeom prst="rect">
            <a:avLst/>
          </a:prstGeom>
        </p:spPr>
      </p:pic>
    </p:spTree>
    <p:extLst>
      <p:ext uri="{BB962C8B-B14F-4D97-AF65-F5344CB8AC3E}">
        <p14:creationId xmlns:p14="http://schemas.microsoft.com/office/powerpoint/2010/main" val="3655596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262" y="-150690"/>
            <a:ext cx="10515600" cy="1325563"/>
          </a:xfrm>
        </p:spPr>
        <p:txBody>
          <a:bodyPr/>
          <a:lstStyle/>
          <a:p>
            <a:r>
              <a:rPr lang="en-US" dirty="0" smtClean="0"/>
              <a:t>DISCUSSION</a:t>
            </a:r>
            <a:endParaRPr lang="en-US" dirty="0"/>
          </a:p>
        </p:txBody>
      </p:sp>
      <p:sp>
        <p:nvSpPr>
          <p:cNvPr id="3" name="Content Placeholder 2"/>
          <p:cNvSpPr>
            <a:spLocks noGrp="1"/>
          </p:cNvSpPr>
          <p:nvPr>
            <p:ph idx="1"/>
          </p:nvPr>
        </p:nvSpPr>
        <p:spPr>
          <a:xfrm>
            <a:off x="838200" y="715108"/>
            <a:ext cx="10515600" cy="5943600"/>
          </a:xfrm>
        </p:spPr>
        <p:txBody>
          <a:bodyPr>
            <a:normAutofit/>
          </a:bodyPr>
          <a:lstStyle/>
          <a:p>
            <a:r>
              <a:rPr lang="en-US" dirty="0" smtClean="0"/>
              <a:t>Breast lymphoma is not a common entity</a:t>
            </a:r>
          </a:p>
          <a:p>
            <a:r>
              <a:rPr lang="en-US" dirty="0" smtClean="0"/>
              <a:t>Usually, non-Hodgkin’s type</a:t>
            </a:r>
          </a:p>
          <a:p>
            <a:r>
              <a:rPr lang="en-US" dirty="0" smtClean="0"/>
              <a:t>Most common histologic type is diffuse large B- cell lymphoma. T cell phenotype is extremely rare.</a:t>
            </a:r>
          </a:p>
          <a:p>
            <a:r>
              <a:rPr lang="en-US" dirty="0" smtClean="0"/>
              <a:t>primary breast lymphoma arises from resident stromal lymphocytes. Approximately 1% of patients have breast </a:t>
            </a:r>
            <a:r>
              <a:rPr lang="en-US" dirty="0" err="1" smtClean="0"/>
              <a:t>invlovement</a:t>
            </a:r>
            <a:r>
              <a:rPr lang="en-US" dirty="0" smtClean="0"/>
              <a:t>. Only 0.1% of breast tumors are lymphomas</a:t>
            </a:r>
          </a:p>
          <a:p>
            <a:r>
              <a:rPr lang="en-US" dirty="0" smtClean="0"/>
              <a:t>Age between 50-60</a:t>
            </a:r>
          </a:p>
          <a:p>
            <a:r>
              <a:rPr lang="en-US" dirty="0" smtClean="0"/>
              <a:t>Can be bilateral with features of </a:t>
            </a:r>
            <a:r>
              <a:rPr lang="en-US" dirty="0" err="1" smtClean="0"/>
              <a:t>Burkitt’s</a:t>
            </a:r>
            <a:r>
              <a:rPr lang="en-US" dirty="0" smtClean="0"/>
              <a:t> lymphoma</a:t>
            </a:r>
          </a:p>
          <a:p>
            <a:r>
              <a:rPr lang="en-US" dirty="0" smtClean="0"/>
              <a:t>Primary breast lymphoma is diagnosed when the breast is the first major site of involvement with no evidence of concurrent systemic disease.</a:t>
            </a:r>
          </a:p>
          <a:p>
            <a:pPr marL="0" indent="0">
              <a:buNone/>
            </a:pPr>
            <a:endParaRPr lang="en-US" dirty="0"/>
          </a:p>
        </p:txBody>
      </p:sp>
    </p:spTree>
    <p:extLst>
      <p:ext uri="{BB962C8B-B14F-4D97-AF65-F5344CB8AC3E}">
        <p14:creationId xmlns:p14="http://schemas.microsoft.com/office/powerpoint/2010/main" val="1689077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631" y="1"/>
            <a:ext cx="10515600" cy="539262"/>
          </a:xfrm>
        </p:spPr>
        <p:txBody>
          <a:bodyPr>
            <a:normAutofit fontScale="90000"/>
          </a:bodyPr>
          <a:lstStyle/>
          <a:p>
            <a:endParaRPr lang="en-US" dirty="0"/>
          </a:p>
        </p:txBody>
      </p:sp>
      <p:sp>
        <p:nvSpPr>
          <p:cNvPr id="3" name="Content Placeholder 2"/>
          <p:cNvSpPr>
            <a:spLocks noGrp="1"/>
          </p:cNvSpPr>
          <p:nvPr>
            <p:ph idx="1"/>
          </p:nvPr>
        </p:nvSpPr>
        <p:spPr>
          <a:xfrm>
            <a:off x="128954" y="785446"/>
            <a:ext cx="11863754" cy="5943600"/>
          </a:xfrm>
        </p:spPr>
        <p:txBody>
          <a:bodyPr/>
          <a:lstStyle/>
          <a:p>
            <a:r>
              <a:rPr lang="en-US" dirty="0" smtClean="0"/>
              <a:t>Painless, mobile enlarging mass.</a:t>
            </a:r>
          </a:p>
          <a:p>
            <a:r>
              <a:rPr lang="en-US" dirty="0" smtClean="0"/>
              <a:t>Right breast is most frequently involved</a:t>
            </a:r>
          </a:p>
          <a:p>
            <a:r>
              <a:rPr lang="en-US" dirty="0" smtClean="0"/>
              <a:t>Can have respiratory symptoms, lymphadenopathy and CNS symptoms.</a:t>
            </a:r>
          </a:p>
          <a:p>
            <a:r>
              <a:rPr lang="en-US" dirty="0" smtClean="0"/>
              <a:t>Well circumscribed mass without calcification on imaging.</a:t>
            </a:r>
          </a:p>
          <a:p>
            <a:r>
              <a:rPr lang="en-US" dirty="0" smtClean="0"/>
              <a:t>FDG-PET has a sensitivity &amp; specificity of 89% &amp; 100% for NHL.</a:t>
            </a:r>
          </a:p>
          <a:p>
            <a:r>
              <a:rPr lang="en-US" dirty="0" smtClean="0"/>
              <a:t>MASTECTOMY is not recommended</a:t>
            </a:r>
          </a:p>
          <a:p>
            <a:r>
              <a:rPr lang="en-US" dirty="0" smtClean="0"/>
              <a:t>systemic chemotherapy is recommended.</a:t>
            </a:r>
          </a:p>
          <a:p>
            <a:r>
              <a:rPr lang="en-US" dirty="0"/>
              <a:t>Poor prognosis when compared to other extra-nodal lymphomas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845804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t>
            </a:r>
            <a:r>
              <a:rPr lang="en-US" b="1" u="sng" dirty="0" smtClean="0">
                <a:solidFill>
                  <a:srgbClr val="FF0000"/>
                </a:solidFill>
              </a:rPr>
              <a:t>IDIOPATHIC GRANULOMATOUS MASTITIS (</a:t>
            </a:r>
            <a:r>
              <a:rPr lang="en-US" b="1" u="sng" dirty="0">
                <a:solidFill>
                  <a:srgbClr val="FF0000"/>
                </a:solidFill>
              </a:rPr>
              <a:t>IGM</a:t>
            </a:r>
            <a:r>
              <a:rPr lang="en-US" b="1" u="sng" dirty="0" smtClean="0">
                <a:solidFill>
                  <a:srgbClr val="FF0000"/>
                </a:solidFill>
              </a:rPr>
              <a:t>)- 2 Case Reports</a:t>
            </a:r>
            <a:endParaRPr lang="en-US" b="1" u="sng" dirty="0">
              <a:solidFill>
                <a:srgbClr val="FF0000"/>
              </a:solidFill>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63203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br>
              <a:rPr lang="en-US" dirty="0" smtClean="0"/>
            </a:br>
            <a:endParaRPr lang="en-US" dirty="0"/>
          </a:p>
        </p:txBody>
      </p:sp>
      <p:sp>
        <p:nvSpPr>
          <p:cNvPr id="3" name="Content Placeholder 2"/>
          <p:cNvSpPr>
            <a:spLocks noGrp="1"/>
          </p:cNvSpPr>
          <p:nvPr>
            <p:ph idx="1"/>
          </p:nvPr>
        </p:nvSpPr>
        <p:spPr>
          <a:xfrm>
            <a:off x="838200" y="996462"/>
            <a:ext cx="10515600" cy="5180501"/>
          </a:xfrm>
        </p:spPr>
        <p:txBody>
          <a:bodyPr>
            <a:normAutofit/>
          </a:bodyPr>
          <a:lstStyle/>
          <a:p>
            <a:pPr algn="just"/>
            <a:endParaRPr lang="en-US" dirty="0" smtClean="0"/>
          </a:p>
          <a:p>
            <a:pPr marL="0" indent="0" algn="just">
              <a:buNone/>
            </a:pPr>
            <a:r>
              <a:rPr lang="en-US" dirty="0" smtClean="0"/>
              <a:t>Idiopathic </a:t>
            </a:r>
            <a:r>
              <a:rPr lang="en-US" dirty="0"/>
              <a:t>Granulomatous Mastitis (IGM) is an uncommon chronic inflammatory condition of the breast that clinically mimics breast abscess or carcinoma. Etiology is unknown with variable clinical presentation, it is a diagnosis of exclusion. FNAC, core needle biopsy, USG or MRI may help in diagnosis. Histologically it shows non </a:t>
            </a:r>
            <a:r>
              <a:rPr lang="en-US" dirty="0" err="1"/>
              <a:t>caseating</a:t>
            </a:r>
            <a:r>
              <a:rPr lang="en-US" dirty="0"/>
              <a:t> granulomas with chronic inflammatory cells</a:t>
            </a:r>
            <a:r>
              <a:rPr lang="en-US" dirty="0" smtClean="0"/>
              <a:t>. </a:t>
            </a:r>
          </a:p>
          <a:p>
            <a:endParaRPr lang="en-US" dirty="0"/>
          </a:p>
          <a:p>
            <a:endParaRPr lang="en-US" dirty="0"/>
          </a:p>
        </p:txBody>
      </p:sp>
    </p:spTree>
    <p:extLst>
      <p:ext uri="{BB962C8B-B14F-4D97-AF65-F5344CB8AC3E}">
        <p14:creationId xmlns:p14="http://schemas.microsoft.com/office/powerpoint/2010/main" val="2173263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1940</TotalTime>
  <Words>2706</Words>
  <Application>Microsoft Office PowerPoint</Application>
  <PresentationFormat>Custom</PresentationFormat>
  <Paragraphs>162</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CASE SERIES OF RARE BREAST DISEASES AND THEIR UNUSUAL PRESENTATION </vt:lpstr>
      <vt:lpstr>PRIMARY BREAST LYMPHOMA</vt:lpstr>
      <vt:lpstr> INTRODUCTION</vt:lpstr>
      <vt:lpstr>CASE REPORT</vt:lpstr>
      <vt:lpstr>PowerPoint Presentation</vt:lpstr>
      <vt:lpstr>DISCUSSION</vt:lpstr>
      <vt:lpstr>PowerPoint Presentation</vt:lpstr>
      <vt:lpstr> IDIOPATHIC GRANULOMATOUS MASTITIS (IGM)- 2 Case Reports</vt:lpstr>
      <vt:lpstr>Introduction: </vt:lpstr>
      <vt:lpstr>PowerPoint Presentation</vt:lpstr>
      <vt:lpstr>CASE REPORT 2A</vt:lpstr>
      <vt:lpstr>PowerPoint Presentation</vt:lpstr>
      <vt:lpstr>PowerPoint Presentation</vt:lpstr>
      <vt:lpstr>CASE 2B: Autoimmune mastitis with granulomatous skin lesions in Primary biliary cirrhosis- rare association. </vt:lpstr>
      <vt:lpstr>PowerPoint Presentation</vt:lpstr>
      <vt:lpstr>DISCUSSION</vt:lpstr>
      <vt:lpstr>CONTINUED</vt:lpstr>
      <vt:lpstr>TUBERCULOUS MASTITIS</vt:lpstr>
      <vt:lpstr>introduction</vt:lpstr>
      <vt:lpstr>CASE REPORT: 4A</vt:lpstr>
      <vt:lpstr>PowerPoint Presentation</vt:lpstr>
      <vt:lpstr>PowerPoint Presentation</vt:lpstr>
      <vt:lpstr>CASE 4B:</vt:lpstr>
      <vt:lpstr>PowerPoint Presentation</vt:lpstr>
      <vt:lpstr>DISCUSSION</vt:lpstr>
      <vt:lpstr>PowerPoint Presentation</vt:lpstr>
      <vt:lpstr>METASTATIC MELANOMA OF THE BREAST</vt:lpstr>
      <vt:lpstr>INTRODUCTION </vt:lpstr>
      <vt:lpstr>CASE REPORT</vt:lpstr>
      <vt:lpstr>PowerPoint Presentation</vt:lpstr>
      <vt:lpstr>PowerPoint Presentation</vt:lpstr>
      <vt:lpstr>DISCUSSION</vt:lpstr>
      <vt:lpstr>CONCLUSION</vt:lpstr>
      <vt:lpstr>REFERENCES</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SERIES OF RARE BREAST DISEASES AND THEIR UNUSUAL PRESENTATION</dc:title>
  <dc:creator>Zahid</dc:creator>
  <cp:lastModifiedBy>RUMELA BASU</cp:lastModifiedBy>
  <cp:revision>37</cp:revision>
  <dcterms:created xsi:type="dcterms:W3CDTF">2014-11-09T06:39:01Z</dcterms:created>
  <dcterms:modified xsi:type="dcterms:W3CDTF">2014-11-20T15:10:56Z</dcterms:modified>
</cp:coreProperties>
</file>