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60" r:id="rId5"/>
    <p:sldId id="259" r:id="rId6"/>
    <p:sldId id="261" r:id="rId7"/>
    <p:sldId id="263" r:id="rId8"/>
    <p:sldId id="277" r:id="rId9"/>
    <p:sldId id="266" r:id="rId10"/>
    <p:sldId id="268" r:id="rId11"/>
    <p:sldId id="269" r:id="rId12"/>
    <p:sldId id="270" r:id="rId13"/>
    <p:sldId id="264" r:id="rId14"/>
    <p:sldId id="271" r:id="rId15"/>
    <p:sldId id="265"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th chandra"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49" d="100"/>
          <a:sy n="49" d="100"/>
        </p:scale>
        <p:origin x="-90" y="-12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4-08-03T11:55:30.187"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2AAF56-62F6-4626-829D-21821CDA6316}"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E54A2-65D9-4360-9EEE-BA8F46C8D73D}" type="slidenum">
              <a:rPr lang="en-US" smtClean="0"/>
              <a:t>‹#›</a:t>
            </a:fld>
            <a:endParaRPr lang="en-US"/>
          </a:p>
        </p:txBody>
      </p:sp>
    </p:spTree>
    <p:extLst>
      <p:ext uri="{BB962C8B-B14F-4D97-AF65-F5344CB8AC3E}">
        <p14:creationId xmlns:p14="http://schemas.microsoft.com/office/powerpoint/2010/main" val="412300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AAF56-62F6-4626-829D-21821CDA6316}"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E54A2-65D9-4360-9EEE-BA8F46C8D73D}" type="slidenum">
              <a:rPr lang="en-US" smtClean="0"/>
              <a:t>‹#›</a:t>
            </a:fld>
            <a:endParaRPr lang="en-US"/>
          </a:p>
        </p:txBody>
      </p:sp>
    </p:spTree>
    <p:extLst>
      <p:ext uri="{BB962C8B-B14F-4D97-AF65-F5344CB8AC3E}">
        <p14:creationId xmlns:p14="http://schemas.microsoft.com/office/powerpoint/2010/main" val="184707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AAF56-62F6-4626-829D-21821CDA6316}"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E54A2-65D9-4360-9EEE-BA8F46C8D73D}" type="slidenum">
              <a:rPr lang="en-US" smtClean="0"/>
              <a:t>‹#›</a:t>
            </a:fld>
            <a:endParaRPr lang="en-US"/>
          </a:p>
        </p:txBody>
      </p:sp>
    </p:spTree>
    <p:extLst>
      <p:ext uri="{BB962C8B-B14F-4D97-AF65-F5344CB8AC3E}">
        <p14:creationId xmlns:p14="http://schemas.microsoft.com/office/powerpoint/2010/main" val="3393464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BD20BAB-A37B-493F-A45D-47C3C04E444F}" type="datetimeFigureOut">
              <a:rPr lang="en-US">
                <a:solidFill>
                  <a:prstClr val="black">
                    <a:tint val="75000"/>
                  </a:prstClr>
                </a:solidFill>
              </a:rPr>
              <a:pPr>
                <a:defRPr/>
              </a:pPr>
              <a:t>10/20/2014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B7A2AE-FDA9-4299-BE1F-4B2545A697F5}" type="slidenum">
              <a:rPr lang="en-US" altLang="en-US"/>
              <a:pPr>
                <a:defRPr/>
              </a:pPr>
              <a:t>‹#›</a:t>
            </a:fld>
            <a:endParaRPr lang="en-US" altLang="en-US"/>
          </a:p>
        </p:txBody>
      </p:sp>
    </p:spTree>
    <p:extLst>
      <p:ext uri="{BB962C8B-B14F-4D97-AF65-F5344CB8AC3E}">
        <p14:creationId xmlns:p14="http://schemas.microsoft.com/office/powerpoint/2010/main" val="739234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8AC00A-3312-47A4-B4A6-79E3BFB2AD44}" type="datetimeFigureOut">
              <a:rPr lang="en-US">
                <a:solidFill>
                  <a:prstClr val="black">
                    <a:tint val="75000"/>
                  </a:prstClr>
                </a:solidFill>
              </a:rPr>
              <a:pPr>
                <a:defRPr/>
              </a:pPr>
              <a:t>10/20/2014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BB9DFF-2574-431A-A049-8415A4F07ECD}" type="slidenum">
              <a:rPr lang="en-US" altLang="en-US"/>
              <a:pPr>
                <a:defRPr/>
              </a:pPr>
              <a:t>‹#›</a:t>
            </a:fld>
            <a:endParaRPr lang="en-US" altLang="en-US"/>
          </a:p>
        </p:txBody>
      </p:sp>
    </p:spTree>
    <p:extLst>
      <p:ext uri="{BB962C8B-B14F-4D97-AF65-F5344CB8AC3E}">
        <p14:creationId xmlns:p14="http://schemas.microsoft.com/office/powerpoint/2010/main" val="3305604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8F8C617-0BD7-405E-8EAF-998A8DBEB14B}" type="datetimeFigureOut">
              <a:rPr lang="en-US">
                <a:solidFill>
                  <a:prstClr val="black">
                    <a:tint val="75000"/>
                  </a:prstClr>
                </a:solidFill>
              </a:rPr>
              <a:pPr>
                <a:defRPr/>
              </a:pPr>
              <a:t>10/20/2014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25ABEA-B192-4CCE-A933-F14A3B4E72B5}" type="slidenum">
              <a:rPr lang="en-US" altLang="en-US"/>
              <a:pPr>
                <a:defRPr/>
              </a:pPr>
              <a:t>‹#›</a:t>
            </a:fld>
            <a:endParaRPr lang="en-US" altLang="en-US"/>
          </a:p>
        </p:txBody>
      </p:sp>
    </p:spTree>
    <p:extLst>
      <p:ext uri="{BB962C8B-B14F-4D97-AF65-F5344CB8AC3E}">
        <p14:creationId xmlns:p14="http://schemas.microsoft.com/office/powerpoint/2010/main" val="3139309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25DDF7-9E12-4136-A674-10EE9B66104F}" type="datetimeFigureOut">
              <a:rPr lang="en-US">
                <a:solidFill>
                  <a:prstClr val="black">
                    <a:tint val="75000"/>
                  </a:prstClr>
                </a:solidFill>
              </a:rPr>
              <a:pPr>
                <a:defRPr/>
              </a:pPr>
              <a:t>10/20/2014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2EFF1A9-7860-4030-971D-D5BF04847EE2}" type="slidenum">
              <a:rPr lang="en-US" altLang="en-US"/>
              <a:pPr>
                <a:defRPr/>
              </a:pPr>
              <a:t>‹#›</a:t>
            </a:fld>
            <a:endParaRPr lang="en-US" altLang="en-US"/>
          </a:p>
        </p:txBody>
      </p:sp>
    </p:spTree>
    <p:extLst>
      <p:ext uri="{BB962C8B-B14F-4D97-AF65-F5344CB8AC3E}">
        <p14:creationId xmlns:p14="http://schemas.microsoft.com/office/powerpoint/2010/main" val="1021299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67BC0D-2DAE-4A4B-8E44-BEF01E2D6C22}" type="datetimeFigureOut">
              <a:rPr lang="en-US">
                <a:solidFill>
                  <a:prstClr val="black">
                    <a:tint val="75000"/>
                  </a:prstClr>
                </a:solidFill>
              </a:rPr>
              <a:pPr>
                <a:defRPr/>
              </a:pPr>
              <a:t>10/20/2014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2F01568-4B2C-4000-995C-CBB97B3ECAC0}" type="slidenum">
              <a:rPr lang="en-US" altLang="en-US"/>
              <a:pPr>
                <a:defRPr/>
              </a:pPr>
              <a:t>‹#›</a:t>
            </a:fld>
            <a:endParaRPr lang="en-US" altLang="en-US"/>
          </a:p>
        </p:txBody>
      </p:sp>
    </p:spTree>
    <p:extLst>
      <p:ext uri="{BB962C8B-B14F-4D97-AF65-F5344CB8AC3E}">
        <p14:creationId xmlns:p14="http://schemas.microsoft.com/office/powerpoint/2010/main" val="2751763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0B06AA-DFE6-4915-AA95-A5D360E78C98}" type="datetimeFigureOut">
              <a:rPr lang="en-US">
                <a:solidFill>
                  <a:prstClr val="black">
                    <a:tint val="75000"/>
                  </a:prstClr>
                </a:solidFill>
              </a:rPr>
              <a:pPr>
                <a:defRPr/>
              </a:pPr>
              <a:t>10/20/2014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AC18C7E-63B3-46A9-B709-22AF073B3F98}" type="slidenum">
              <a:rPr lang="en-US" altLang="en-US"/>
              <a:pPr>
                <a:defRPr/>
              </a:pPr>
              <a:t>‹#›</a:t>
            </a:fld>
            <a:endParaRPr lang="en-US" altLang="en-US"/>
          </a:p>
        </p:txBody>
      </p:sp>
    </p:spTree>
    <p:extLst>
      <p:ext uri="{BB962C8B-B14F-4D97-AF65-F5344CB8AC3E}">
        <p14:creationId xmlns:p14="http://schemas.microsoft.com/office/powerpoint/2010/main" val="2398872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A4FA0D-BB09-491F-BF01-79B5DF22EC18}" type="datetimeFigureOut">
              <a:rPr lang="en-US">
                <a:solidFill>
                  <a:prstClr val="black">
                    <a:tint val="75000"/>
                  </a:prstClr>
                </a:solidFill>
              </a:rPr>
              <a:pPr>
                <a:defRPr/>
              </a:pPr>
              <a:t>10/20/2014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7E616F-B4FC-430D-B052-7A71FFB1FC40}" type="slidenum">
              <a:rPr lang="en-US" altLang="en-US"/>
              <a:pPr>
                <a:defRPr/>
              </a:pPr>
              <a:t>‹#›</a:t>
            </a:fld>
            <a:endParaRPr lang="en-US" altLang="en-US"/>
          </a:p>
        </p:txBody>
      </p:sp>
    </p:spTree>
    <p:extLst>
      <p:ext uri="{BB962C8B-B14F-4D97-AF65-F5344CB8AC3E}">
        <p14:creationId xmlns:p14="http://schemas.microsoft.com/office/powerpoint/2010/main" val="115677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BA7C2E-9218-4AF3-B43B-2B212C2E1D73}" type="datetimeFigureOut">
              <a:rPr lang="en-US">
                <a:solidFill>
                  <a:prstClr val="black">
                    <a:tint val="75000"/>
                  </a:prstClr>
                </a:solidFill>
              </a:rPr>
              <a:pPr>
                <a:defRPr/>
              </a:pPr>
              <a:t>10/20/2014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24FC567-62F0-4840-BA02-A21509BB1C8F}" type="slidenum">
              <a:rPr lang="en-US" altLang="en-US"/>
              <a:pPr>
                <a:defRPr/>
              </a:pPr>
              <a:t>‹#›</a:t>
            </a:fld>
            <a:endParaRPr lang="en-US" altLang="en-US"/>
          </a:p>
        </p:txBody>
      </p:sp>
    </p:spTree>
    <p:extLst>
      <p:ext uri="{BB962C8B-B14F-4D97-AF65-F5344CB8AC3E}">
        <p14:creationId xmlns:p14="http://schemas.microsoft.com/office/powerpoint/2010/main" val="330009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AAF56-62F6-4626-829D-21821CDA6316}"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E54A2-65D9-4360-9EEE-BA8F46C8D73D}" type="slidenum">
              <a:rPr lang="en-US" smtClean="0"/>
              <a:t>‹#›</a:t>
            </a:fld>
            <a:endParaRPr lang="en-US"/>
          </a:p>
        </p:txBody>
      </p:sp>
    </p:spTree>
    <p:extLst>
      <p:ext uri="{BB962C8B-B14F-4D97-AF65-F5344CB8AC3E}">
        <p14:creationId xmlns:p14="http://schemas.microsoft.com/office/powerpoint/2010/main" val="3891689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9D19DC-C302-4DE0-B431-EC91FED3107D}" type="datetimeFigureOut">
              <a:rPr lang="en-US">
                <a:solidFill>
                  <a:prstClr val="black">
                    <a:tint val="75000"/>
                  </a:prstClr>
                </a:solidFill>
              </a:rPr>
              <a:pPr>
                <a:defRPr/>
              </a:pPr>
              <a:t>10/20/2014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4AFEDC-7F42-4504-A136-86B8FE076DA1}" type="slidenum">
              <a:rPr lang="en-US" altLang="en-US"/>
              <a:pPr>
                <a:defRPr/>
              </a:pPr>
              <a:t>‹#›</a:t>
            </a:fld>
            <a:endParaRPr lang="en-US" altLang="en-US"/>
          </a:p>
        </p:txBody>
      </p:sp>
    </p:spTree>
    <p:extLst>
      <p:ext uri="{BB962C8B-B14F-4D97-AF65-F5344CB8AC3E}">
        <p14:creationId xmlns:p14="http://schemas.microsoft.com/office/powerpoint/2010/main" val="3075343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BE9757-12FA-4FF8-BA18-51BA2762D65C}" type="datetimeFigureOut">
              <a:rPr lang="en-US">
                <a:solidFill>
                  <a:prstClr val="black">
                    <a:tint val="75000"/>
                  </a:prstClr>
                </a:solidFill>
              </a:rPr>
              <a:pPr>
                <a:defRPr/>
              </a:pPr>
              <a:t>10/20/2014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B3B9A5-8577-446D-A911-20743924C6DC}" type="slidenum">
              <a:rPr lang="en-US" altLang="en-US"/>
              <a:pPr>
                <a:defRPr/>
              </a:pPr>
              <a:t>‹#›</a:t>
            </a:fld>
            <a:endParaRPr lang="en-US" altLang="en-US"/>
          </a:p>
        </p:txBody>
      </p:sp>
    </p:spTree>
    <p:extLst>
      <p:ext uri="{BB962C8B-B14F-4D97-AF65-F5344CB8AC3E}">
        <p14:creationId xmlns:p14="http://schemas.microsoft.com/office/powerpoint/2010/main" val="1553899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A77316-9452-4392-A63A-88C9DB6E19FA}" type="datetimeFigureOut">
              <a:rPr lang="en-US">
                <a:solidFill>
                  <a:prstClr val="black">
                    <a:tint val="75000"/>
                  </a:prstClr>
                </a:solidFill>
              </a:rPr>
              <a:pPr>
                <a:defRPr/>
              </a:pPr>
              <a:t>10/20/2014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92A1FC-BF73-4353-9278-17353130A673}" type="slidenum">
              <a:rPr lang="en-US" altLang="en-US"/>
              <a:pPr>
                <a:defRPr/>
              </a:pPr>
              <a:t>‹#›</a:t>
            </a:fld>
            <a:endParaRPr lang="en-US" altLang="en-US"/>
          </a:p>
        </p:txBody>
      </p:sp>
    </p:spTree>
    <p:extLst>
      <p:ext uri="{BB962C8B-B14F-4D97-AF65-F5344CB8AC3E}">
        <p14:creationId xmlns:p14="http://schemas.microsoft.com/office/powerpoint/2010/main" val="101857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AAF56-62F6-4626-829D-21821CDA6316}"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E54A2-65D9-4360-9EEE-BA8F46C8D73D}" type="slidenum">
              <a:rPr lang="en-US" smtClean="0"/>
              <a:t>‹#›</a:t>
            </a:fld>
            <a:endParaRPr lang="en-US"/>
          </a:p>
        </p:txBody>
      </p:sp>
    </p:spTree>
    <p:extLst>
      <p:ext uri="{BB962C8B-B14F-4D97-AF65-F5344CB8AC3E}">
        <p14:creationId xmlns:p14="http://schemas.microsoft.com/office/powerpoint/2010/main" val="264830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2AAF56-62F6-4626-829D-21821CDA6316}"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E54A2-65D9-4360-9EEE-BA8F46C8D73D}" type="slidenum">
              <a:rPr lang="en-US" smtClean="0"/>
              <a:t>‹#›</a:t>
            </a:fld>
            <a:endParaRPr lang="en-US"/>
          </a:p>
        </p:txBody>
      </p:sp>
    </p:spTree>
    <p:extLst>
      <p:ext uri="{BB962C8B-B14F-4D97-AF65-F5344CB8AC3E}">
        <p14:creationId xmlns:p14="http://schemas.microsoft.com/office/powerpoint/2010/main" val="378823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2AAF56-62F6-4626-829D-21821CDA6316}" type="datetimeFigureOut">
              <a:rPr lang="en-US" smtClean="0"/>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6E54A2-65D9-4360-9EEE-BA8F46C8D73D}" type="slidenum">
              <a:rPr lang="en-US" smtClean="0"/>
              <a:t>‹#›</a:t>
            </a:fld>
            <a:endParaRPr lang="en-US"/>
          </a:p>
        </p:txBody>
      </p:sp>
    </p:spTree>
    <p:extLst>
      <p:ext uri="{BB962C8B-B14F-4D97-AF65-F5344CB8AC3E}">
        <p14:creationId xmlns:p14="http://schemas.microsoft.com/office/powerpoint/2010/main" val="67305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AAF56-62F6-4626-829D-21821CDA6316}" type="datetimeFigureOut">
              <a:rPr lang="en-US" smtClean="0"/>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6E54A2-65D9-4360-9EEE-BA8F46C8D73D}" type="slidenum">
              <a:rPr lang="en-US" smtClean="0"/>
              <a:t>‹#›</a:t>
            </a:fld>
            <a:endParaRPr lang="en-US"/>
          </a:p>
        </p:txBody>
      </p:sp>
    </p:spTree>
    <p:extLst>
      <p:ext uri="{BB962C8B-B14F-4D97-AF65-F5344CB8AC3E}">
        <p14:creationId xmlns:p14="http://schemas.microsoft.com/office/powerpoint/2010/main" val="378782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AAF56-62F6-4626-829D-21821CDA6316}" type="datetimeFigureOut">
              <a:rPr lang="en-US" smtClean="0"/>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6E54A2-65D9-4360-9EEE-BA8F46C8D73D}" type="slidenum">
              <a:rPr lang="en-US" smtClean="0"/>
              <a:t>‹#›</a:t>
            </a:fld>
            <a:endParaRPr lang="en-US"/>
          </a:p>
        </p:txBody>
      </p:sp>
    </p:spTree>
    <p:extLst>
      <p:ext uri="{BB962C8B-B14F-4D97-AF65-F5344CB8AC3E}">
        <p14:creationId xmlns:p14="http://schemas.microsoft.com/office/powerpoint/2010/main" val="268819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AAF56-62F6-4626-829D-21821CDA6316}"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E54A2-65D9-4360-9EEE-BA8F46C8D73D}" type="slidenum">
              <a:rPr lang="en-US" smtClean="0"/>
              <a:t>‹#›</a:t>
            </a:fld>
            <a:endParaRPr lang="en-US"/>
          </a:p>
        </p:txBody>
      </p:sp>
    </p:spTree>
    <p:extLst>
      <p:ext uri="{BB962C8B-B14F-4D97-AF65-F5344CB8AC3E}">
        <p14:creationId xmlns:p14="http://schemas.microsoft.com/office/powerpoint/2010/main" val="300478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AAF56-62F6-4626-829D-21821CDA6316}"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E54A2-65D9-4360-9EEE-BA8F46C8D73D}" type="slidenum">
              <a:rPr lang="en-US" smtClean="0"/>
              <a:t>‹#›</a:t>
            </a:fld>
            <a:endParaRPr lang="en-US"/>
          </a:p>
        </p:txBody>
      </p:sp>
    </p:spTree>
    <p:extLst>
      <p:ext uri="{BB962C8B-B14F-4D97-AF65-F5344CB8AC3E}">
        <p14:creationId xmlns:p14="http://schemas.microsoft.com/office/powerpoint/2010/main" val="72349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AAF56-62F6-4626-829D-21821CDA6316}" type="datetimeFigureOut">
              <a:rPr lang="en-US" smtClean="0"/>
              <a:t>10/20/2014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E54A2-65D9-4360-9EEE-BA8F46C8D73D}" type="slidenum">
              <a:rPr lang="en-US" smtClean="0"/>
              <a:t>‹#›</a:t>
            </a:fld>
            <a:endParaRPr lang="en-US"/>
          </a:p>
        </p:txBody>
      </p:sp>
    </p:spTree>
    <p:extLst>
      <p:ext uri="{BB962C8B-B14F-4D97-AF65-F5344CB8AC3E}">
        <p14:creationId xmlns:p14="http://schemas.microsoft.com/office/powerpoint/2010/main" val="162879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6A2E553-0F36-4A5F-A0BE-8B073595062C}" type="datetimeFigureOut">
              <a:rPr lang="en-US">
                <a:solidFill>
                  <a:prstClr val="black">
                    <a:tint val="75000"/>
                  </a:prstClr>
                </a:solidFill>
              </a:rPr>
              <a:pPr>
                <a:defRPr/>
              </a:pPr>
              <a:t>10/20/2014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8849D738-9838-41CA-88F5-C278035E7AF0}"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99998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gif"/><Relationship Id="rId10" Type="http://schemas.openxmlformats.org/officeDocument/2006/relationships/comments" Target="../comments/comment1.xml"/><Relationship Id="rId4" Type="http://schemas.openxmlformats.org/officeDocument/2006/relationships/hyperlink" Target="http://www.effusiveflowers.com/arrangements1.htm" TargetMode="Externa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jpeg"/><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1" y="2057401"/>
            <a:ext cx="6400800" cy="685800"/>
          </a:xfrm>
          <a:ln>
            <a:miter lim="800000"/>
            <a:headEnd/>
            <a:tailEnd/>
          </a:ln>
          <a:extLst/>
        </p:spPr>
        <p:txBody>
          <a:bodyPr rtlCol="0">
            <a:normAutofit fontScale="85000" lnSpcReduction="10000"/>
          </a:bodyPr>
          <a:lstStyle/>
          <a:p>
            <a:pPr>
              <a:defRPr/>
            </a:pPr>
            <a:r>
              <a:rPr lang="en-US" b="1" dirty="0"/>
              <a:t> </a:t>
            </a:r>
            <a:r>
              <a:rPr lang="en-US" b="1" dirty="0">
                <a:solidFill>
                  <a:srgbClr val="FF0000"/>
                </a:solidFill>
                <a:latin typeface="Bookman Old Style" panose="02050604050505020204" pitchFamily="18" charset="0"/>
              </a:rPr>
              <a:t>Surveillance of chloramphenicol residues in milk, eggs and chicken meat by LCMSMS</a:t>
            </a:r>
          </a:p>
          <a:p>
            <a:pPr>
              <a:defRPr/>
            </a:pPr>
            <a:endParaRPr lang="en-US" b="1" dirty="0">
              <a:ln>
                <a:solidFill>
                  <a:schemeClr val="bg1"/>
                </a:solidFill>
              </a:ln>
              <a:solidFill>
                <a:srgbClr val="FF0000"/>
              </a:solidFill>
              <a:latin typeface="Bookman Old Style" pitchFamily="18" charset="0"/>
            </a:endParaRPr>
          </a:p>
        </p:txBody>
      </p:sp>
      <p:sp>
        <p:nvSpPr>
          <p:cNvPr id="6" name="Rectangle 5"/>
          <p:cNvSpPr/>
          <p:nvPr/>
        </p:nvSpPr>
        <p:spPr>
          <a:xfrm>
            <a:off x="2135162" y="3200401"/>
            <a:ext cx="7929799" cy="2292935"/>
          </a:xfrm>
          <a:prstGeom prst="rect">
            <a:avLst/>
          </a:prstGeom>
          <a:noFill/>
        </p:spPr>
        <p:txBody>
          <a:bodyPr wrap="none">
            <a:spAutoFit/>
          </a:bodyPr>
          <a:lstStyle/>
          <a:p>
            <a:pPr algn="ctr">
              <a:defRPr/>
            </a:pPr>
            <a:r>
              <a:rPr lang="en-US" sz="2400" b="1" dirty="0">
                <a:ln w="10541" cmpd="sng">
                  <a:noFill/>
                  <a:prstDash val="solid"/>
                </a:ln>
                <a:solidFill>
                  <a:srgbClr val="FF3300"/>
                </a:solidFill>
                <a:latin typeface="Bookman Old Style" pitchFamily="18" charset="0"/>
              </a:rPr>
              <a:t>Dr. G. SARATH CHANDRA, </a:t>
            </a:r>
            <a:r>
              <a:rPr lang="en-US" sz="2400" b="1" dirty="0" err="1">
                <a:ln w="10541" cmpd="sng">
                  <a:noFill/>
                  <a:prstDash val="solid"/>
                </a:ln>
                <a:solidFill>
                  <a:srgbClr val="FF3300"/>
                </a:solidFill>
                <a:latin typeface="Bookman Old Style" pitchFamily="18" charset="0"/>
              </a:rPr>
              <a:t>Ph.D</a:t>
            </a:r>
            <a:endParaRPr lang="en-US" sz="2400" b="1" dirty="0">
              <a:ln w="10541" cmpd="sng">
                <a:noFill/>
                <a:prstDash val="solid"/>
              </a:ln>
              <a:solidFill>
                <a:srgbClr val="FF3300"/>
              </a:solidFill>
              <a:latin typeface="Bookman Old Style" pitchFamily="18" charset="0"/>
            </a:endParaRPr>
          </a:p>
          <a:p>
            <a:pPr algn="ctr">
              <a:defRPr/>
            </a:pPr>
            <a:r>
              <a:rPr lang="en-US" sz="2400" b="1" dirty="0">
                <a:ln w="10541" cmpd="sng">
                  <a:solidFill>
                    <a:srgbClr val="0000FF"/>
                  </a:solidFill>
                  <a:prstDash val="solid"/>
                </a:ln>
                <a:solidFill>
                  <a:srgbClr val="FF33CC"/>
                </a:solidFill>
                <a:cs typeface="Arial" pitchFamily="34" charset="0"/>
              </a:rPr>
              <a:t>Professor and Head</a:t>
            </a:r>
          </a:p>
          <a:p>
            <a:pPr algn="ctr">
              <a:defRPr/>
            </a:pPr>
            <a:r>
              <a:rPr lang="en-US" sz="2300" b="1" dirty="0">
                <a:ln w="10541" cmpd="sng">
                  <a:solidFill>
                    <a:srgbClr val="0000FF"/>
                  </a:solidFill>
                  <a:prstDash val="solid"/>
                </a:ln>
                <a:solidFill>
                  <a:srgbClr val="FF33CC"/>
                </a:solidFill>
                <a:cs typeface="Arial" pitchFamily="34" charset="0"/>
              </a:rPr>
              <a:t>Pharmacovigilance Laboratory for Animal Feed and Food Safety</a:t>
            </a:r>
          </a:p>
          <a:p>
            <a:pPr algn="ctr">
              <a:defRPr/>
            </a:pPr>
            <a:r>
              <a:rPr lang="en-US" sz="2400" b="1" dirty="0">
                <a:ln w="10541" cmpd="sng">
                  <a:solidFill>
                    <a:srgbClr val="0000FF"/>
                  </a:solidFill>
                  <a:prstDash val="solid"/>
                </a:ln>
                <a:solidFill>
                  <a:srgbClr val="FF33CC"/>
                </a:solidFill>
                <a:cs typeface="Arial" pitchFamily="34" charset="0"/>
              </a:rPr>
              <a:t>Directorate of Centre for Animal Health Studies</a:t>
            </a:r>
          </a:p>
          <a:p>
            <a:pPr algn="ctr">
              <a:defRPr/>
            </a:pPr>
            <a:r>
              <a:rPr lang="en-US" sz="2400" b="1" dirty="0">
                <a:ln w="10541" cmpd="sng">
                  <a:solidFill>
                    <a:srgbClr val="0000FF"/>
                  </a:solidFill>
                  <a:prstDash val="solid"/>
                </a:ln>
                <a:solidFill>
                  <a:srgbClr val="FF33CC"/>
                </a:solidFill>
                <a:cs typeface="Arial" pitchFamily="34" charset="0"/>
              </a:rPr>
              <a:t>Tamil Nadu Veterinary and Animal Sciences University</a:t>
            </a:r>
          </a:p>
          <a:p>
            <a:pPr algn="ctr">
              <a:defRPr/>
            </a:pPr>
            <a:r>
              <a:rPr lang="en-US" sz="2400" b="1" dirty="0">
                <a:ln w="10541" cmpd="sng">
                  <a:solidFill>
                    <a:srgbClr val="0000FF"/>
                  </a:solidFill>
                  <a:prstDash val="solid"/>
                </a:ln>
                <a:solidFill>
                  <a:srgbClr val="FF33CC"/>
                </a:solidFill>
                <a:cs typeface="Arial" pitchFamily="34" charset="0"/>
              </a:rPr>
              <a:t>Chennai – 600 051, INDIA</a:t>
            </a:r>
          </a:p>
        </p:txBody>
      </p:sp>
      <p:pic>
        <p:nvPicPr>
          <p:cNvPr id="2053" name="Picture 2" descr="D:\Pictures\Pictures\TANUVA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
            <a:ext cx="13716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G:\TANUVAS SILVER JUBILE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7801" y="0"/>
            <a:ext cx="1293813"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 descr="indiafla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0"/>
            <a:ext cx="1047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2" y="4603174"/>
            <a:ext cx="22764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7" name="Object 6"/>
          <p:cNvGraphicFramePr>
            <a:graphicFrameLocks noChangeAspect="1"/>
          </p:cNvGraphicFramePr>
          <p:nvPr>
            <p:extLst>
              <p:ext uri="{D42A27DB-BD31-4B8C-83A1-F6EECF244321}">
                <p14:modId xmlns:p14="http://schemas.microsoft.com/office/powerpoint/2010/main" val="15823743"/>
              </p:ext>
            </p:extLst>
          </p:nvPr>
        </p:nvGraphicFramePr>
        <p:xfrm>
          <a:off x="10434638" y="5193731"/>
          <a:ext cx="1757362" cy="1733550"/>
        </p:xfrm>
        <a:graphic>
          <a:graphicData uri="http://schemas.openxmlformats.org/presentationml/2006/ole">
            <mc:AlternateContent xmlns:mc="http://schemas.openxmlformats.org/markup-compatibility/2006">
              <mc:Choice xmlns:v="urn:schemas-microsoft-com:vml" Requires="v">
                <p:oleObj spid="_x0000_s1030" name="Bitmap Image" r:id="rId7" imgW="2066667" imgH="2038095" progId="PBrush">
                  <p:embed/>
                </p:oleObj>
              </mc:Choice>
              <mc:Fallback>
                <p:oleObj name="Bitmap Image" r:id="rId7" imgW="2066667" imgH="2038095" progId="PBrus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4638" y="5193731"/>
                        <a:ext cx="1757362"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05466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ictures\Pictures\TANUVA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745" y="238991"/>
            <a:ext cx="1042359" cy="96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ndiafla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1047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TANUVAS SILVER JUBILE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0737" y="238991"/>
            <a:ext cx="897081" cy="85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964048" y="1205345"/>
            <a:ext cx="10517907" cy="5419755"/>
          </a:xfrm>
          <a:prstGeom prst="rect">
            <a:avLst/>
          </a:prstGeom>
        </p:spPr>
      </p:pic>
    </p:spTree>
    <p:extLst>
      <p:ext uri="{BB962C8B-B14F-4D97-AF65-F5344CB8AC3E}">
        <p14:creationId xmlns:p14="http://schemas.microsoft.com/office/powerpoint/2010/main" val="4185770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ictures\Pictures\TANUVA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745" y="238991"/>
            <a:ext cx="1042359" cy="96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ndiafla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1047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TANUVAS SILVER JUBILE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0737" y="238991"/>
            <a:ext cx="897081" cy="85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353291" y="1242874"/>
            <a:ext cx="11149445" cy="5324181"/>
          </a:xfrm>
          <a:prstGeom prst="rect">
            <a:avLst/>
          </a:prstGeom>
        </p:spPr>
      </p:pic>
    </p:spTree>
    <p:extLst>
      <p:ext uri="{BB962C8B-B14F-4D97-AF65-F5344CB8AC3E}">
        <p14:creationId xmlns:p14="http://schemas.microsoft.com/office/powerpoint/2010/main" val="1843645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ictures\Pictures\TANUVA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745" y="238991"/>
            <a:ext cx="1042359" cy="96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ndiafla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1047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TANUVAS SILVER JUBILE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0737" y="238991"/>
            <a:ext cx="897081" cy="85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214745" y="1305169"/>
            <a:ext cx="11225646" cy="5303449"/>
          </a:xfrm>
          <a:prstGeom prst="rect">
            <a:avLst/>
          </a:prstGeom>
        </p:spPr>
      </p:pic>
    </p:spTree>
    <p:extLst>
      <p:ext uri="{BB962C8B-B14F-4D97-AF65-F5344CB8AC3E}">
        <p14:creationId xmlns:p14="http://schemas.microsoft.com/office/powerpoint/2010/main" val="506125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ictures\Pictures\TANUVA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745" y="238991"/>
            <a:ext cx="1042359" cy="96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ndiafla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1047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TANUVAS SILVER JUBILE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0737" y="238991"/>
            <a:ext cx="897081" cy="85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399469" y="1291870"/>
            <a:ext cx="10698022" cy="5566130"/>
          </a:xfrm>
          <a:prstGeom prst="rect">
            <a:avLst/>
          </a:prstGeom>
        </p:spPr>
      </p:pic>
    </p:spTree>
    <p:extLst>
      <p:ext uri="{BB962C8B-B14F-4D97-AF65-F5344CB8AC3E}">
        <p14:creationId xmlns:p14="http://schemas.microsoft.com/office/powerpoint/2010/main" val="1565252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ictures\Pictures\TANUVA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745" y="238991"/>
            <a:ext cx="1042359" cy="96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ndiafla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1047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TANUVAS SILVER JUBILE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0737" y="238991"/>
            <a:ext cx="897081" cy="85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38745" y="2638381"/>
            <a:ext cx="8485909" cy="3046988"/>
          </a:xfrm>
          <a:prstGeom prst="rect">
            <a:avLst/>
          </a:prstGeom>
        </p:spPr>
        <p:txBody>
          <a:bodyPr wrap="square">
            <a:spAutoFit/>
          </a:bodyPr>
          <a:lstStyle/>
          <a:p>
            <a:r>
              <a:rPr lang="en-US" sz="2400" b="0" i="0" dirty="0" smtClean="0">
                <a:solidFill>
                  <a:srgbClr val="FF0000"/>
                </a:solidFill>
                <a:effectLst/>
                <a:latin typeface="Bookman Old Style" panose="02050604050505020204" pitchFamily="18" charset="0"/>
              </a:rPr>
              <a:t>The method studied was sensitive enough to detect and quantify 0.050 </a:t>
            </a:r>
            <a:r>
              <a:rPr lang="en-US" sz="2400" b="0" i="0" dirty="0" err="1" smtClean="0">
                <a:solidFill>
                  <a:srgbClr val="FF0000"/>
                </a:solidFill>
                <a:effectLst/>
                <a:latin typeface="Bookman Old Style" panose="02050604050505020204" pitchFamily="18" charset="0"/>
              </a:rPr>
              <a:t>ug</a:t>
            </a:r>
            <a:r>
              <a:rPr lang="en-US" sz="2400" b="0" i="0" dirty="0" smtClean="0">
                <a:solidFill>
                  <a:srgbClr val="FF0000"/>
                </a:solidFill>
                <a:effectLst/>
                <a:latin typeface="Bookman Old Style" panose="02050604050505020204" pitchFamily="18" charset="0"/>
              </a:rPr>
              <a:t>/kg (ppb) chloramphenicol for screening purposes, much lower than the Minimum Required Performance Limit (MRPL) of 0.3 </a:t>
            </a:r>
            <a:r>
              <a:rPr lang="en-US" sz="2400" b="0" i="0" dirty="0" err="1" smtClean="0">
                <a:solidFill>
                  <a:srgbClr val="FF0000"/>
                </a:solidFill>
                <a:effectLst/>
                <a:latin typeface="Bookman Old Style" panose="02050604050505020204" pitchFamily="18" charset="0"/>
              </a:rPr>
              <a:t>μg</a:t>
            </a:r>
            <a:r>
              <a:rPr lang="en-US" sz="2400" b="0" i="0" dirty="0" smtClean="0">
                <a:solidFill>
                  <a:srgbClr val="FF0000"/>
                </a:solidFill>
                <a:effectLst/>
                <a:latin typeface="Bookman Old Style" panose="02050604050505020204" pitchFamily="18" charset="0"/>
              </a:rPr>
              <a:t>/kg imposed by European Commission's regulation.</a:t>
            </a:r>
            <a:r>
              <a:rPr lang="en-US" sz="2400" dirty="0">
                <a:solidFill>
                  <a:srgbClr val="FF0000"/>
                </a:solidFill>
                <a:latin typeface="Bookman Old Style" panose="02050604050505020204" pitchFamily="18" charset="0"/>
              </a:rPr>
              <a:t> </a:t>
            </a:r>
            <a:endParaRPr lang="en-US" sz="2400" dirty="0" smtClean="0">
              <a:solidFill>
                <a:srgbClr val="FF0000"/>
              </a:solidFill>
              <a:latin typeface="Bookman Old Style" panose="02050604050505020204" pitchFamily="18" charset="0"/>
            </a:endParaRPr>
          </a:p>
          <a:p>
            <a:r>
              <a:rPr lang="en-US" sz="2400" dirty="0" smtClean="0">
                <a:solidFill>
                  <a:srgbClr val="FF0000"/>
                </a:solidFill>
                <a:latin typeface="Bookman Old Style" panose="02050604050505020204" pitchFamily="18" charset="0"/>
              </a:rPr>
              <a:t>The </a:t>
            </a:r>
            <a:r>
              <a:rPr lang="en-US" sz="2400" dirty="0">
                <a:solidFill>
                  <a:srgbClr val="FF0000"/>
                </a:solidFill>
                <a:latin typeface="Bookman Old Style" panose="02050604050505020204" pitchFamily="18" charset="0"/>
              </a:rPr>
              <a:t>study revealed that most of the samples were in compliance with MRL and growing awareness amongst farmers to avoid banned antibiotic CAP.</a:t>
            </a:r>
          </a:p>
        </p:txBody>
      </p:sp>
    </p:spTree>
    <p:extLst>
      <p:ext uri="{BB962C8B-B14F-4D97-AF65-F5344CB8AC3E}">
        <p14:creationId xmlns:p14="http://schemas.microsoft.com/office/powerpoint/2010/main" val="2486751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alphaModFix amt="9000"/>
          </a:blip>
          <a:tile tx="0" ty="0" sx="100000" sy="100000" flip="none" algn="tl"/>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450" y="990600"/>
            <a:ext cx="7620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4179" name="Text Box 3"/>
          <p:cNvSpPr txBox="1">
            <a:spLocks noChangeArrowheads="1"/>
          </p:cNvSpPr>
          <p:nvPr/>
        </p:nvSpPr>
        <p:spPr bwMode="auto">
          <a:xfrm>
            <a:off x="3030538" y="2282825"/>
            <a:ext cx="6248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n-US" altLang="en-US" sz="6000" b="1">
                <a:solidFill>
                  <a:prstClr val="black"/>
                </a:solidFill>
                <a:latin typeface="Times New Roman" panose="02020603050405020304" pitchFamily="18" charset="0"/>
              </a:rPr>
              <a:t> </a:t>
            </a:r>
            <a:r>
              <a:rPr lang="en-US" altLang="en-US" sz="6000" b="1">
                <a:solidFill>
                  <a:srgbClr val="0000FF"/>
                </a:solidFill>
                <a:latin typeface="Times New Roman" panose="02020603050405020304" pitchFamily="18" charset="0"/>
              </a:rPr>
              <a:t>Thank You</a:t>
            </a:r>
            <a:endParaRPr lang="tr-TR" altLang="en-US" sz="6000" b="1">
              <a:solidFill>
                <a:srgbClr val="0000FF"/>
              </a:solidFill>
              <a:latin typeface="Times New Roman" panose="02020603050405020304" pitchFamily="18" charset="0"/>
            </a:endParaRPr>
          </a:p>
        </p:txBody>
      </p:sp>
      <p:pic>
        <p:nvPicPr>
          <p:cNvPr id="14340" name="Picture 4"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1"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2"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4"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5"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6"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7"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18"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19"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20"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21"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202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22"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23"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457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24"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838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25"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1219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26"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1600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27"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198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28"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2362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29"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2743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30"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3124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31"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3505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32"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3886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33"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4267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34"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4648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35"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5029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36"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5410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37"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Picture 38"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Picture 39"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40"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41"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42"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43"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Picture 44"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45"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46"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47"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4" name="Picture 48"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5" name="Picture 49"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6" name="Picture 50"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7" name="Picture 51"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52"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53"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0" name="Picture 54"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1" name="Picture 55"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2" name="Picture 56"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57"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58"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79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59"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334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6" name="Picture 60"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876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61"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419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62"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962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9" name="Picture 63"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505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64"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048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65"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90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66"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133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67"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676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68"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219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69"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762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70"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04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71"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648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72" descr="Ani_Red_Rose">
            <a:hlinkClick r:id="rId4" tooltip="Click here to see our Valentine's Special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4724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0089" y="2171700"/>
            <a:ext cx="18764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250" name="Picture 74" descr="TAN"/>
          <p:cNvPicPr>
            <a:picLocks noChangeAspect="1" noChangeArrowheads="1"/>
          </p:cNvPicPr>
          <p:nvPr/>
        </p:nvPicPr>
        <p:blipFill>
          <a:blip r:embed="rId7" cstate="print">
            <a:lum contrast="24000"/>
            <a:extLst>
              <a:ext uri="{28A0092B-C50C-407E-A947-70E740481C1C}">
                <a14:useLocalDpi xmlns:a14="http://schemas.microsoft.com/office/drawing/2010/main" val="0"/>
              </a:ext>
            </a:extLst>
          </a:blip>
          <a:srcRect/>
          <a:stretch>
            <a:fillRect/>
          </a:stretch>
        </p:blipFill>
        <p:spPr bwMode="auto">
          <a:xfrm>
            <a:off x="2268538" y="1482725"/>
            <a:ext cx="9001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3" descr="indiaflag"/>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343275" y="1252538"/>
            <a:ext cx="1047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4" descr="G:\TANUVAS SILVER JUBILEE 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10625" y="1412876"/>
            <a:ext cx="6667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96551"/>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4179"/>
                                        </p:tgtEl>
                                        <p:attrNameLst>
                                          <p:attrName>style.visibility</p:attrName>
                                        </p:attrNameLst>
                                      </p:cBhvr>
                                      <p:to>
                                        <p:strVal val="visible"/>
                                      </p:to>
                                    </p:set>
                                    <p:anim calcmode="lin" valueType="num">
                                      <p:cBhvr additive="base">
                                        <p:cTn id="7" dur="500" fill="hold"/>
                                        <p:tgtEl>
                                          <p:spTgt spid="434179"/>
                                        </p:tgtEl>
                                        <p:attrNameLst>
                                          <p:attrName>ppt_x</p:attrName>
                                        </p:attrNameLst>
                                      </p:cBhvr>
                                      <p:tavLst>
                                        <p:tav tm="0">
                                          <p:val>
                                            <p:strVal val="#ppt_x"/>
                                          </p:val>
                                        </p:tav>
                                        <p:tav tm="100000">
                                          <p:val>
                                            <p:strVal val="#ppt_x"/>
                                          </p:val>
                                        </p:tav>
                                      </p:tavLst>
                                    </p:anim>
                                    <p:anim calcmode="lin" valueType="num">
                                      <p:cBhvr additive="base">
                                        <p:cTn id="8" dur="500" fill="hold"/>
                                        <p:tgtEl>
                                          <p:spTgt spid="4341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nodeType="clickEffect">
                                  <p:stCondLst>
                                    <p:cond delay="0"/>
                                  </p:stCondLst>
                                  <p:childTnLst>
                                    <p:set>
                                      <p:cBhvr>
                                        <p:cTn id="12" dur="1" fill="hold">
                                          <p:stCondLst>
                                            <p:cond delay="0"/>
                                          </p:stCondLst>
                                        </p:cTn>
                                        <p:tgtEl>
                                          <p:spTgt spid="434250"/>
                                        </p:tgtEl>
                                        <p:attrNameLst>
                                          <p:attrName>style.visibility</p:attrName>
                                        </p:attrNameLst>
                                      </p:cBhvr>
                                      <p:to>
                                        <p:strVal val="visible"/>
                                      </p:to>
                                    </p:set>
                                    <p:animEffect transition="in" filter="wheel(4)">
                                      <p:cBhvr>
                                        <p:cTn id="13" dur="2000"/>
                                        <p:tgtEl>
                                          <p:spTgt spid="434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6563" y="1707032"/>
            <a:ext cx="7706592" cy="3693319"/>
          </a:xfrm>
          <a:prstGeom prst="rect">
            <a:avLst/>
          </a:prstGeom>
        </p:spPr>
        <p:txBody>
          <a:bodyPr wrap="square">
            <a:spAutoFit/>
          </a:bodyPr>
          <a:lstStyle/>
          <a:p>
            <a:r>
              <a:rPr lang="en-US" b="1" i="0" dirty="0" smtClean="0">
                <a:solidFill>
                  <a:srgbClr val="FF0000"/>
                </a:solidFill>
                <a:effectLst/>
                <a:latin typeface="Arial" panose="020B0604020202020204" pitchFamily="34" charset="0"/>
              </a:rPr>
              <a:t>Residues are the metabolites of veterinary drugs, and their associated parent compounds, that remain in the animal or its produce (eggs, milk and honey) after treatment. </a:t>
            </a:r>
          </a:p>
          <a:p>
            <a:r>
              <a:rPr lang="en-US" b="1" i="0" dirty="0" smtClean="0">
                <a:solidFill>
                  <a:srgbClr val="FF0000"/>
                </a:solidFill>
                <a:effectLst/>
                <a:latin typeface="Arial" panose="020B0604020202020204" pitchFamily="34" charset="0"/>
              </a:rPr>
              <a:t>Their </a:t>
            </a:r>
            <a:r>
              <a:rPr lang="en-US" b="1" i="0" dirty="0" err="1" smtClean="0">
                <a:solidFill>
                  <a:srgbClr val="FF0000"/>
                </a:solidFill>
                <a:effectLst/>
                <a:latin typeface="Arial" panose="020B0604020202020204" pitchFamily="34" charset="0"/>
              </a:rPr>
              <a:t>behaviour</a:t>
            </a:r>
            <a:r>
              <a:rPr lang="en-US" b="1" i="0" dirty="0" smtClean="0">
                <a:solidFill>
                  <a:srgbClr val="FF0000"/>
                </a:solidFill>
                <a:effectLst/>
                <a:latin typeface="Arial" panose="020B0604020202020204" pitchFamily="34" charset="0"/>
              </a:rPr>
              <a:t> depends on the nature of the drug and its metabolites and on the pharmacokinetics of the drug in the animal concerned. </a:t>
            </a:r>
          </a:p>
          <a:p>
            <a:r>
              <a:rPr lang="en-US" b="1" i="0" dirty="0" smtClean="0">
                <a:solidFill>
                  <a:srgbClr val="FF0000"/>
                </a:solidFill>
                <a:effectLst/>
                <a:latin typeface="Arial" panose="020B0604020202020204" pitchFamily="34" charset="0"/>
              </a:rPr>
              <a:t>Those that are </a:t>
            </a:r>
            <a:r>
              <a:rPr lang="en-US" b="1" i="0" dirty="0" err="1" smtClean="0">
                <a:solidFill>
                  <a:srgbClr val="FF0000"/>
                </a:solidFill>
                <a:effectLst/>
                <a:latin typeface="Arial" panose="020B0604020202020204" pitchFamily="34" charset="0"/>
              </a:rPr>
              <a:t>metabolised</a:t>
            </a:r>
            <a:r>
              <a:rPr lang="en-US" b="1" i="0" dirty="0" smtClean="0">
                <a:solidFill>
                  <a:srgbClr val="FF0000"/>
                </a:solidFill>
                <a:effectLst/>
                <a:latin typeface="Arial" panose="020B0604020202020204" pitchFamily="34" charset="0"/>
              </a:rPr>
              <a:t> and excreted rapidly also rapidly deplete in the animal. </a:t>
            </a:r>
          </a:p>
          <a:p>
            <a:r>
              <a:rPr lang="en-US" b="1" i="0" dirty="0" smtClean="0">
                <a:solidFill>
                  <a:srgbClr val="FF0000"/>
                </a:solidFill>
                <a:effectLst/>
                <a:latin typeface="Arial" panose="020B0604020202020204" pitchFamily="34" charset="0"/>
              </a:rPr>
              <a:t>Those that are slowly </a:t>
            </a:r>
            <a:r>
              <a:rPr lang="en-US" b="1" i="0" dirty="0" err="1" smtClean="0">
                <a:solidFill>
                  <a:srgbClr val="FF0000"/>
                </a:solidFill>
                <a:effectLst/>
                <a:latin typeface="Arial" panose="020B0604020202020204" pitchFamily="34" charset="0"/>
              </a:rPr>
              <a:t>metabolised</a:t>
            </a:r>
            <a:r>
              <a:rPr lang="en-US" b="1" i="0" dirty="0" smtClean="0">
                <a:solidFill>
                  <a:srgbClr val="FF0000"/>
                </a:solidFill>
                <a:effectLst/>
                <a:latin typeface="Arial" panose="020B0604020202020204" pitchFamily="34" charset="0"/>
              </a:rPr>
              <a:t> may also deplete rapidly if their excretion is not dependent on metabolism.</a:t>
            </a:r>
          </a:p>
          <a:p>
            <a:r>
              <a:rPr lang="en-US" b="1" i="0" dirty="0" smtClean="0">
                <a:solidFill>
                  <a:srgbClr val="FF0000"/>
                </a:solidFill>
                <a:effectLst/>
                <a:latin typeface="Arial" panose="020B0604020202020204" pitchFamily="34" charset="0"/>
              </a:rPr>
              <a:t> Others may be subject to slow excretion, especially those that bind to macromolecules and are thus not available for metabolism and/or excretion.</a:t>
            </a:r>
            <a:endParaRPr lang="en-US" b="1" dirty="0">
              <a:solidFill>
                <a:srgbClr val="FF0000"/>
              </a:solidFill>
            </a:endParaRPr>
          </a:p>
        </p:txBody>
      </p:sp>
      <p:pic>
        <p:nvPicPr>
          <p:cNvPr id="5" name="Picture 3" descr="indiafla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0"/>
            <a:ext cx="1047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Pictures\Pictures\TANUVA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745" y="238991"/>
            <a:ext cx="1042359" cy="96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TANUVAS SILVER JUBILE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0737" y="238991"/>
            <a:ext cx="897081" cy="85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049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ndiafla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0"/>
            <a:ext cx="1047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Pictures\Pictures\TANUVA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745" y="238991"/>
            <a:ext cx="1042359" cy="96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TANUVAS SILVER JUBILE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0737" y="238991"/>
            <a:ext cx="897081" cy="85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37755" y="1738343"/>
            <a:ext cx="10151918" cy="5262979"/>
          </a:xfrm>
          <a:prstGeom prst="rect">
            <a:avLst/>
          </a:prstGeom>
        </p:spPr>
        <p:txBody>
          <a:bodyPr wrap="square">
            <a:spAutoFit/>
          </a:bodyPr>
          <a:lstStyle/>
          <a:p>
            <a:pPr fontAlgn="base"/>
            <a:r>
              <a:rPr lang="en-US" sz="2400" b="1" i="0" dirty="0" smtClean="0">
                <a:solidFill>
                  <a:srgbClr val="FF0000"/>
                </a:solidFill>
                <a:effectLst/>
                <a:latin typeface="Arial" panose="020B0604020202020204" pitchFamily="34" charset="0"/>
              </a:rPr>
              <a:t>Humans health and veterinary drugs:</a:t>
            </a:r>
          </a:p>
          <a:p>
            <a:r>
              <a:rPr lang="en-US" sz="2400" b="1" i="0" dirty="0" smtClean="0">
                <a:solidFill>
                  <a:srgbClr val="FF0000"/>
                </a:solidFill>
                <a:effectLst/>
                <a:latin typeface="Arial" panose="020B0604020202020204" pitchFamily="34" charset="0"/>
              </a:rPr>
              <a:t>Humans health and veterinary drugs Introduction A variety of animal species, including </a:t>
            </a:r>
            <a:r>
              <a:rPr lang="en-US" sz="2400" b="1" i="0" dirty="0" err="1" smtClean="0">
                <a:solidFill>
                  <a:srgbClr val="FF0000"/>
                </a:solidFill>
                <a:effectLst/>
                <a:latin typeface="Arial" panose="020B0604020202020204" pitchFamily="34" charset="0"/>
              </a:rPr>
              <a:t>cattle,sheep</a:t>
            </a:r>
            <a:r>
              <a:rPr lang="en-US" sz="2400" b="1" i="0" dirty="0" smtClean="0">
                <a:solidFill>
                  <a:srgbClr val="FF0000"/>
                </a:solidFill>
                <a:effectLst/>
                <a:latin typeface="Arial" panose="020B0604020202020204" pitchFamily="34" charset="0"/>
              </a:rPr>
              <a:t>, goats, pigs, horses, fish, birds and bees, are kept for the purpose of providing food for the human population. In order to maintain their wellbeing, it is sometimes necessary to treat these animals with pharmaceutical products and such treatments can result in residues of the active ingredients, or their metabolites, entering the human food chain. The European Union, for example, in 1999 banned all antibiotics used on humans from being used on animals as growth </a:t>
            </a:r>
            <a:r>
              <a:rPr lang="en-US" sz="2400" b="1" i="0" dirty="0" err="1" smtClean="0">
                <a:solidFill>
                  <a:srgbClr val="FF0000"/>
                </a:solidFill>
                <a:effectLst/>
                <a:latin typeface="Arial" panose="020B0604020202020204" pitchFamily="34" charset="0"/>
              </a:rPr>
              <a:t>promotants</a:t>
            </a:r>
            <a:r>
              <a:rPr lang="en-US" sz="2400" b="1" i="0" dirty="0" smtClean="0">
                <a:solidFill>
                  <a:srgbClr val="FF0000"/>
                </a:solidFill>
                <a:effectLst/>
                <a:latin typeface="Arial" panose="020B0604020202020204" pitchFamily="34" charset="0"/>
              </a:rPr>
              <a:t> (AGPs), and similarly the EU has banned the use of hormonal growth </a:t>
            </a:r>
            <a:r>
              <a:rPr lang="en-US" sz="2400" b="1" i="0" dirty="0" err="1" smtClean="0">
                <a:solidFill>
                  <a:srgbClr val="FF0000"/>
                </a:solidFill>
                <a:effectLst/>
                <a:latin typeface="Arial" panose="020B0604020202020204" pitchFamily="34" charset="0"/>
              </a:rPr>
              <a:t>promotants</a:t>
            </a:r>
            <a:r>
              <a:rPr lang="en-US" sz="2400" b="1" i="0" dirty="0" smtClean="0">
                <a:solidFill>
                  <a:srgbClr val="FF0000"/>
                </a:solidFill>
                <a:effectLst/>
                <a:latin typeface="Arial" panose="020B0604020202020204" pitchFamily="34" charset="0"/>
              </a:rPr>
              <a:t> (HGPs) on cattle. The USA, Canada and Australia allow such hormone use (subject to maximum residue levels)</a:t>
            </a:r>
            <a:r>
              <a:rPr lang="en-US" sz="2400" b="1" dirty="0" smtClean="0">
                <a:solidFill>
                  <a:srgbClr val="FF0000"/>
                </a:solidFill>
              </a:rPr>
              <a:t/>
            </a:r>
            <a:br>
              <a:rPr lang="en-US" sz="2400" b="1" dirty="0" smtClean="0">
                <a:solidFill>
                  <a:srgbClr val="FF0000"/>
                </a:solidFill>
              </a:rPr>
            </a:br>
            <a:endParaRPr lang="en-US" sz="2400" b="1" dirty="0">
              <a:solidFill>
                <a:srgbClr val="FF0000"/>
              </a:solidFill>
            </a:endParaRPr>
          </a:p>
        </p:txBody>
      </p:sp>
    </p:spTree>
    <p:extLst>
      <p:ext uri="{BB962C8B-B14F-4D97-AF65-F5344CB8AC3E}">
        <p14:creationId xmlns:p14="http://schemas.microsoft.com/office/powerpoint/2010/main" val="3048571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1091" y="1447800"/>
            <a:ext cx="6096000" cy="5262979"/>
          </a:xfrm>
          <a:prstGeom prst="rect">
            <a:avLst/>
          </a:prstGeom>
        </p:spPr>
        <p:txBody>
          <a:bodyPr>
            <a:spAutoFit/>
          </a:bodyPr>
          <a:lstStyle/>
          <a:p>
            <a:r>
              <a:rPr lang="en-US" sz="2800" b="1" i="0" dirty="0" smtClean="0">
                <a:solidFill>
                  <a:srgbClr val="FF0000"/>
                </a:solidFill>
                <a:effectLst/>
                <a:latin typeface="Bookman Old Style" panose="02050604050505020204" pitchFamily="18" charset="0"/>
              </a:rPr>
              <a:t>The growing food safety concerns call for intensive surveillance of chloramphenicol in food products.</a:t>
            </a:r>
          </a:p>
          <a:p>
            <a:r>
              <a:rPr lang="en-US" sz="2800" b="1" i="0" dirty="0" smtClean="0">
                <a:solidFill>
                  <a:srgbClr val="FF0000"/>
                </a:solidFill>
                <a:effectLst/>
                <a:latin typeface="Bookman Old Style" panose="02050604050505020204" pitchFamily="18" charset="0"/>
              </a:rPr>
              <a:t> The objective of the study was to assess whether milk, eggs and chicken meat produced by the livestock farmers in </a:t>
            </a:r>
            <a:r>
              <a:rPr lang="en-US" sz="2800" b="1" i="0" dirty="0" err="1" smtClean="0">
                <a:solidFill>
                  <a:srgbClr val="FF0000"/>
                </a:solidFill>
                <a:effectLst/>
                <a:latin typeface="Bookman Old Style" panose="02050604050505020204" pitchFamily="18" charset="0"/>
              </a:rPr>
              <a:t>TamilNadu</a:t>
            </a:r>
            <a:r>
              <a:rPr lang="en-US" sz="2800" b="1" i="0" dirty="0" smtClean="0">
                <a:solidFill>
                  <a:srgbClr val="FF0000"/>
                </a:solidFill>
                <a:effectLst/>
                <a:latin typeface="Bookman Old Style" panose="02050604050505020204" pitchFamily="18" charset="0"/>
              </a:rPr>
              <a:t> state of India were contaminated with chloramphenicol residues</a:t>
            </a:r>
            <a:endParaRPr lang="en-US" sz="2800" b="1" dirty="0">
              <a:solidFill>
                <a:srgbClr val="FF0000"/>
              </a:solidFill>
              <a:latin typeface="Bookman Old Style" panose="02050604050505020204" pitchFamily="18" charset="0"/>
            </a:endParaRPr>
          </a:p>
        </p:txBody>
      </p:sp>
      <p:pic>
        <p:nvPicPr>
          <p:cNvPr id="4" name="Picture 2" descr="D:\Pictures\Pictures\TANUVA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745" y="238991"/>
            <a:ext cx="1042359" cy="96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ndiafla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1047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TANUVAS SILVER JUBILE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0737" y="238991"/>
            <a:ext cx="897081" cy="85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84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ndiafla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0"/>
            <a:ext cx="1047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Pictures\Pictures\TANUVA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745" y="238991"/>
            <a:ext cx="1042359" cy="96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TANUVAS SILVER JUBILE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0737" y="238991"/>
            <a:ext cx="897081" cy="85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42755" y="1942191"/>
            <a:ext cx="6096000" cy="4832092"/>
          </a:xfrm>
          <a:prstGeom prst="rect">
            <a:avLst/>
          </a:prstGeom>
        </p:spPr>
        <p:txBody>
          <a:bodyPr>
            <a:spAutoFit/>
          </a:bodyPr>
          <a:lstStyle/>
          <a:p>
            <a:r>
              <a:rPr lang="en-US" sz="2800" b="1" i="0" dirty="0" smtClean="0">
                <a:solidFill>
                  <a:srgbClr val="FF0000"/>
                </a:solidFill>
                <a:effectLst/>
                <a:latin typeface="Bookman Old Style" panose="02050604050505020204" pitchFamily="18" charset="0"/>
              </a:rPr>
              <a:t>Chloramphenicol has been banned for use in all food-producing animals by the European Union (EU), and Most of the developed countries.. The EU recently set a minimum required performance limit (</a:t>
            </a:r>
            <a:r>
              <a:rPr lang="en-US" sz="2800" b="1" i="0" dirty="0" err="1" smtClean="0">
                <a:solidFill>
                  <a:srgbClr val="FF0000"/>
                </a:solidFill>
                <a:effectLst/>
                <a:latin typeface="Bookman Old Style" panose="02050604050505020204" pitchFamily="18" charset="0"/>
              </a:rPr>
              <a:t>mrpl</a:t>
            </a:r>
            <a:r>
              <a:rPr lang="en-US" sz="2800" b="1" i="0" dirty="0" smtClean="0">
                <a:solidFill>
                  <a:srgbClr val="FF0000"/>
                </a:solidFill>
                <a:effectLst/>
                <a:latin typeface="Bookman Old Style" panose="02050604050505020204" pitchFamily="18" charset="0"/>
              </a:rPr>
              <a:t>) for chloramphenicol determination at 0.3 </a:t>
            </a:r>
            <a:r>
              <a:rPr lang="en-US" sz="2800" b="1" i="0" dirty="0" err="1" smtClean="0">
                <a:solidFill>
                  <a:srgbClr val="FF0000"/>
                </a:solidFill>
                <a:effectLst/>
                <a:latin typeface="Bookman Old Style" panose="02050604050505020204" pitchFamily="18" charset="0"/>
              </a:rPr>
              <a:t>μg</a:t>
            </a:r>
            <a:r>
              <a:rPr lang="en-US" sz="2800" b="1" i="0" dirty="0" smtClean="0">
                <a:solidFill>
                  <a:srgbClr val="FF0000"/>
                </a:solidFill>
                <a:effectLst/>
                <a:latin typeface="Bookman Old Style" panose="02050604050505020204" pitchFamily="18" charset="0"/>
              </a:rPr>
              <a:t>/kg (ppb) in all foods of animal origin</a:t>
            </a:r>
            <a:endParaRPr lang="en-US" sz="2800" b="1"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922574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ictures\Pictures\TANUVA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745" y="238991"/>
            <a:ext cx="1042359" cy="96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ndiafla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1047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TANUVAS SILVER JUBILE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0737" y="238991"/>
            <a:ext cx="897081" cy="85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3455" y="1668471"/>
            <a:ext cx="7689272" cy="1200329"/>
          </a:xfrm>
          <a:prstGeom prst="rect">
            <a:avLst/>
          </a:prstGeom>
        </p:spPr>
        <p:txBody>
          <a:bodyPr wrap="square">
            <a:spAutoFit/>
          </a:bodyPr>
          <a:lstStyle/>
          <a:p>
            <a:r>
              <a:rPr lang="en-US" b="1" i="0" dirty="0" smtClean="0">
                <a:solidFill>
                  <a:srgbClr val="FF0000"/>
                </a:solidFill>
                <a:effectLst/>
                <a:latin typeface="Bookman Old Style" panose="02050604050505020204" pitchFamily="18" charset="0"/>
              </a:rPr>
              <a:t>Liquid chromatography/mass spectrometry (LC/MSMS) method was employed for the determination of chloramphenicol (CAP) residues in milk, eggs, chicken muscle and liver, and kidney</a:t>
            </a:r>
            <a:endParaRPr lang="en-US" b="1" dirty="0">
              <a:solidFill>
                <a:srgbClr val="FF0000"/>
              </a:solidFill>
              <a:latin typeface="Bookman Old Style" panose="02050604050505020204" pitchFamily="18" charset="0"/>
            </a:endParaRPr>
          </a:p>
        </p:txBody>
      </p:sp>
      <p:pic>
        <p:nvPicPr>
          <p:cNvPr id="7" name="Picture 6"/>
          <p:cNvPicPr>
            <a:picLocks noChangeAspect="1"/>
          </p:cNvPicPr>
          <p:nvPr/>
        </p:nvPicPr>
        <p:blipFill>
          <a:blip r:embed="rId5"/>
          <a:stretch>
            <a:fillRect/>
          </a:stretch>
        </p:blipFill>
        <p:spPr>
          <a:xfrm>
            <a:off x="7939545" y="3719944"/>
            <a:ext cx="3910613" cy="2898735"/>
          </a:xfrm>
          <a:prstGeom prst="rect">
            <a:avLst/>
          </a:prstGeom>
        </p:spPr>
      </p:pic>
    </p:spTree>
    <p:extLst>
      <p:ext uri="{BB962C8B-B14F-4D97-AF65-F5344CB8AC3E}">
        <p14:creationId xmlns:p14="http://schemas.microsoft.com/office/powerpoint/2010/main" val="1483643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2" descr="D:\Pictures\Pictures\TANUVA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745" y="238991"/>
            <a:ext cx="1042359" cy="96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ndiafla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1047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TANUVAS SILVER JUBILEE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0737" y="238991"/>
            <a:ext cx="897081" cy="85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F:\ISTANBUL\DSC_035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6564" y="4852556"/>
            <a:ext cx="5964382" cy="2005444"/>
          </a:xfrm>
          <a:prstGeom prst="rect">
            <a:avLst/>
          </a:prstGeom>
          <a:gradFill>
            <a:gsLst>
              <a:gs pos="71000">
                <a:schemeClr val="bg1">
                  <a:alpha val="6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pic>
      <p:sp>
        <p:nvSpPr>
          <p:cNvPr id="2" name="Rectangle 1"/>
          <p:cNvSpPr/>
          <p:nvPr/>
        </p:nvSpPr>
        <p:spPr>
          <a:xfrm>
            <a:off x="638942" y="2773973"/>
            <a:ext cx="9964882" cy="2677656"/>
          </a:xfrm>
          <a:prstGeom prst="rect">
            <a:avLst/>
          </a:prstGeom>
        </p:spPr>
        <p:txBody>
          <a:bodyPr wrap="square">
            <a:spAutoFit/>
          </a:bodyPr>
          <a:lstStyle/>
          <a:p>
            <a:r>
              <a:rPr lang="en-US" dirty="0">
                <a:solidFill>
                  <a:srgbClr val="333333"/>
                </a:solidFill>
              </a:rPr>
              <a:t> </a:t>
            </a:r>
            <a:r>
              <a:rPr lang="en-US" sz="2400" b="1" dirty="0">
                <a:solidFill>
                  <a:srgbClr val="FF0000"/>
                </a:solidFill>
                <a:latin typeface="Bookman Old Style" panose="02050604050505020204" pitchFamily="18" charset="0"/>
              </a:rPr>
              <a:t>CAP was extracted from the samples with acetonitrile and defatted with hexane. </a:t>
            </a:r>
          </a:p>
          <a:p>
            <a:r>
              <a:rPr lang="en-US" sz="2400" b="1" dirty="0">
                <a:solidFill>
                  <a:srgbClr val="FF0000"/>
                </a:solidFill>
                <a:latin typeface="Bookman Old Style" panose="02050604050505020204" pitchFamily="18" charset="0"/>
              </a:rPr>
              <a:t>The acetonitrile extracts were then evaporated, and residues reconstituted in 10mM ammonium acetate--acetonitrile mobile phase and injected into the LC system, and detection was by a triple </a:t>
            </a:r>
            <a:r>
              <a:rPr lang="en-US" sz="2400" b="1" dirty="0" err="1">
                <a:solidFill>
                  <a:srgbClr val="FF0000"/>
                </a:solidFill>
                <a:latin typeface="Bookman Old Style" panose="02050604050505020204" pitchFamily="18" charset="0"/>
              </a:rPr>
              <a:t>quadrupole</a:t>
            </a:r>
            <a:r>
              <a:rPr lang="en-US" sz="2400" b="1" dirty="0">
                <a:solidFill>
                  <a:srgbClr val="FF0000"/>
                </a:solidFill>
                <a:latin typeface="Bookman Old Style" panose="02050604050505020204" pitchFamily="18" charset="0"/>
              </a:rPr>
              <a:t> mass spectrometer operated in selected reaction monitoring (SRM) mode</a:t>
            </a:r>
          </a:p>
        </p:txBody>
      </p:sp>
      <p:pic>
        <p:nvPicPr>
          <p:cNvPr id="3" name="Picture 2"/>
          <p:cNvPicPr>
            <a:picLocks noChangeAspect="1"/>
          </p:cNvPicPr>
          <p:nvPr/>
        </p:nvPicPr>
        <p:blipFill>
          <a:blip r:embed="rId7"/>
          <a:stretch>
            <a:fillRect/>
          </a:stretch>
        </p:blipFill>
        <p:spPr>
          <a:xfrm>
            <a:off x="663188" y="1059551"/>
            <a:ext cx="6785436" cy="683973"/>
          </a:xfrm>
          <a:prstGeom prst="rect">
            <a:avLst/>
          </a:prstGeom>
        </p:spPr>
      </p:pic>
      <p:sp>
        <p:nvSpPr>
          <p:cNvPr id="9" name="Rectangle 8"/>
          <p:cNvSpPr/>
          <p:nvPr/>
        </p:nvSpPr>
        <p:spPr>
          <a:xfrm>
            <a:off x="1056409" y="1658001"/>
            <a:ext cx="9400309" cy="867930"/>
          </a:xfrm>
          <a:prstGeom prst="rect">
            <a:avLst/>
          </a:prstGeom>
        </p:spPr>
        <p:txBody>
          <a:bodyPr wrap="square">
            <a:spAutoFit/>
          </a:bodyPr>
          <a:lstStyle/>
          <a:p>
            <a:pPr marL="228600" lvl="0" indent="-228600">
              <a:lnSpc>
                <a:spcPct val="90000"/>
              </a:lnSpc>
              <a:spcBef>
                <a:spcPts val="1000"/>
              </a:spcBef>
              <a:buFont typeface="Wingdings" panose="05000000000000000000" pitchFamily="2" charset="2"/>
              <a:buChar char="ü"/>
            </a:pPr>
            <a:r>
              <a:rPr lang="en-US" altLang="en-US" sz="2800" b="1" dirty="0">
                <a:solidFill>
                  <a:srgbClr val="FF0000"/>
                </a:solidFill>
                <a:latin typeface="Times New Roman" panose="02020603050405020304" pitchFamily="18" charset="0"/>
              </a:rPr>
              <a:t>120 samples –</a:t>
            </a:r>
            <a:r>
              <a:rPr lang="en-US" altLang="en-US" sz="2800" b="1" dirty="0" err="1">
                <a:solidFill>
                  <a:srgbClr val="FF0000"/>
                </a:solidFill>
                <a:latin typeface="Times New Roman" panose="02020603050405020304" pitchFamily="18" charset="0"/>
              </a:rPr>
              <a:t>milk,eggs,chiken</a:t>
            </a:r>
            <a:r>
              <a:rPr lang="en-US" altLang="en-US" sz="2800" b="1" dirty="0">
                <a:solidFill>
                  <a:srgbClr val="FF0000"/>
                </a:solidFill>
                <a:latin typeface="Times New Roman" panose="02020603050405020304" pitchFamily="18" charset="0"/>
              </a:rPr>
              <a:t> meat, </a:t>
            </a:r>
            <a:r>
              <a:rPr lang="en-US" altLang="en-US" sz="2800" b="1" dirty="0" err="1">
                <a:solidFill>
                  <a:srgbClr val="FF0000"/>
                </a:solidFill>
                <a:latin typeface="Times New Roman" panose="02020603050405020304" pitchFamily="18" charset="0"/>
              </a:rPr>
              <a:t>milkpowder</a:t>
            </a:r>
            <a:r>
              <a:rPr lang="en-US" altLang="en-US" sz="2800" b="1" dirty="0">
                <a:solidFill>
                  <a:srgbClr val="FF0000"/>
                </a:solidFill>
                <a:latin typeface="Times New Roman" panose="02020603050405020304" pitchFamily="18" charset="0"/>
              </a:rPr>
              <a:t> and egg powder   were </a:t>
            </a:r>
            <a:r>
              <a:rPr lang="en-US" altLang="en-US" sz="2800" b="1" dirty="0" err="1">
                <a:solidFill>
                  <a:srgbClr val="FF0000"/>
                </a:solidFill>
                <a:latin typeface="Times New Roman" panose="02020603050405020304" pitchFamily="18" charset="0"/>
              </a:rPr>
              <a:t>analysed</a:t>
            </a:r>
            <a:r>
              <a:rPr lang="en-US" altLang="en-US" sz="2800" b="1" dirty="0">
                <a:solidFill>
                  <a:srgbClr val="FF0000"/>
                </a:solidFill>
                <a:latin typeface="Times New Roman" panose="02020603050405020304" pitchFamily="18" charset="0"/>
              </a:rPr>
              <a:t>  during 2011  </a:t>
            </a:r>
            <a:r>
              <a:rPr lang="en-US" altLang="en-US" sz="2800" b="1" dirty="0" smtClean="0">
                <a:solidFill>
                  <a:srgbClr val="FF0000"/>
                </a:solidFill>
                <a:latin typeface="Times New Roman" panose="02020603050405020304" pitchFamily="18" charset="0"/>
              </a:rPr>
              <a:t>to2012.</a:t>
            </a:r>
            <a:endParaRPr lang="en-US" altLang="en-US" sz="28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060312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ictures\Pictures\TANUVA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745" y="238991"/>
            <a:ext cx="1042359" cy="96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ndiafla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1047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TANUVAS SILVER JUBILE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0737" y="238991"/>
            <a:ext cx="897081" cy="85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49" y="1361209"/>
            <a:ext cx="11671267" cy="54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198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ictures\Pictures\TANUVA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65" y="83127"/>
            <a:ext cx="840612" cy="77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ndiafla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88081" y="67540"/>
            <a:ext cx="1047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TANUVAS SILVER JUBILE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4810" y="67540"/>
            <a:ext cx="897081" cy="85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436418" y="1191524"/>
            <a:ext cx="9881755" cy="5037238"/>
          </a:xfrm>
          <a:prstGeom prst="rect">
            <a:avLst/>
          </a:prstGeom>
        </p:spPr>
      </p:pic>
    </p:spTree>
    <p:extLst>
      <p:ext uri="{BB962C8B-B14F-4D97-AF65-F5344CB8AC3E}">
        <p14:creationId xmlns:p14="http://schemas.microsoft.com/office/powerpoint/2010/main" val="3231216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509</Words>
  <Application>Microsoft Office PowerPoint</Application>
  <PresentationFormat>Custom</PresentationFormat>
  <Paragraphs>24</Paragraphs>
  <Slides>15</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Office Theme</vt:lpstr>
      <vt:lpstr>1_Office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 Access</dc:creator>
  <cp:lastModifiedBy>OMICS</cp:lastModifiedBy>
  <cp:revision>7</cp:revision>
  <dcterms:created xsi:type="dcterms:W3CDTF">2014-10-19T19:45:15Z</dcterms:created>
  <dcterms:modified xsi:type="dcterms:W3CDTF">2014-10-20T18:29:32Z</dcterms:modified>
</cp:coreProperties>
</file>