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9"/>
  </p:notesMasterIdLst>
  <p:sldIdLst>
    <p:sldId id="289" r:id="rId4"/>
    <p:sldId id="315" r:id="rId5"/>
    <p:sldId id="318" r:id="rId6"/>
    <p:sldId id="316" r:id="rId7"/>
    <p:sldId id="290" r:id="rId8"/>
    <p:sldId id="291" r:id="rId9"/>
    <p:sldId id="319" r:id="rId10"/>
    <p:sldId id="293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328" r:id="rId19"/>
    <p:sldId id="329" r:id="rId20"/>
    <p:sldId id="330" r:id="rId21"/>
    <p:sldId id="334" r:id="rId22"/>
    <p:sldId id="331" r:id="rId23"/>
    <p:sldId id="332" r:id="rId24"/>
    <p:sldId id="299" r:id="rId25"/>
    <p:sldId id="307" r:id="rId26"/>
    <p:sldId id="335" r:id="rId27"/>
    <p:sldId id="287" r:id="rId28"/>
  </p:sldIdLst>
  <p:sldSz cx="9144000" cy="6858000" type="screen4x3"/>
  <p:notesSz cx="6662738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741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18T12:10:32.455" idx="3">
    <p:pos x="5085" y="1746"/>
    <p:text> The L*a*b* space consists of a luminosity layer 'L*', chromaticity-layer 'a*' indicating where color falls along the red-green axis, and chromaticity-layer 'b*' indicating where the color falls along the blue-yellow axis.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09" y="0"/>
            <a:ext cx="28871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88D0B-265F-4929-8988-A4636B435B87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09" y="9408981"/>
            <a:ext cx="28871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141E2-E229-434A-B9DB-608C799D9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19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987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430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430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430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430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430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430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430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430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430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43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987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236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236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236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6846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684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98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98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56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17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17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43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41E2-E229-434A-B9DB-608C799D9E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43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336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6376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207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120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0">
              <a:srgbClr val="00B0F0">
                <a:alpha val="33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hf hd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0">
              <a:srgbClr val="00B0F0">
                <a:alpha val="33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6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hf hd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ildfig1.png" TargetMode="External"/><Relationship Id="rId7" Type="http://schemas.openxmlformats.org/officeDocument/2006/relationships/hyperlink" Target="mildfig5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hyperlink" Target="mildfig4.png" TargetMode="External"/><Relationship Id="rId5" Type="http://schemas.openxmlformats.org/officeDocument/2006/relationships/hyperlink" Target="mildfig3.png" TargetMode="External"/><Relationship Id="rId4" Type="http://schemas.openxmlformats.org/officeDocument/2006/relationships/hyperlink" Target="mildfig2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ildfig6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hyperlink" Target="mildfig7.png" TargetMode="External"/><Relationship Id="rId4" Type="http://schemas.openxmlformats.org/officeDocument/2006/relationships/hyperlink" Target="../../saraswathi/mildfig6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retinaabnormal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1.xml"/><Relationship Id="rId4" Type="http://schemas.openxmlformats.org/officeDocument/2006/relationships/hyperlink" Target="../../saraswathi/retinaabnormal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oderatefig2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hyperlink" Target="../../saraswathi/clustersfive.docx" TargetMode="External"/><Relationship Id="rId4" Type="http://schemas.openxmlformats.org/officeDocument/2006/relationships/hyperlink" Target="clustersfive.docx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jpe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severe1.png" TargetMode="External"/><Relationship Id="rId7" Type="http://schemas.openxmlformats.org/officeDocument/2006/relationships/hyperlink" Target="severe5.p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severe6.png" TargetMode="External"/><Relationship Id="rId5" Type="http://schemas.openxmlformats.org/officeDocument/2006/relationships/hyperlink" Target="severe2.png" TargetMode="External"/><Relationship Id="rId4" Type="http://schemas.openxmlformats.org/officeDocument/2006/relationships/hyperlink" Target="../../saraswathi/severe1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severe3.p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hyperlink" Target="file:///C:\Users\USER\saraswathi\hemores.pn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jser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jser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medcentral.com/" TargetMode="External"/><Relationship Id="rId3" Type="http://schemas.openxmlformats.org/officeDocument/2006/relationships/hyperlink" Target="http://www.ijser.org/" TargetMode="External"/><Relationship Id="rId7" Type="http://schemas.openxmlformats.org/officeDocument/2006/relationships/hyperlink" Target="http://drcrnet.jaeb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emedicinehealth.com/" TargetMode="External"/><Relationship Id="rId5" Type="http://schemas.openxmlformats.org/officeDocument/2006/relationships/hyperlink" Target="http://www.ece.ucsb.edu/" TargetMode="External"/><Relationship Id="rId10" Type="http://schemas.openxmlformats.org/officeDocument/2006/relationships/image" Target="../media/image33.jpeg"/><Relationship Id="rId4" Type="http://schemas.openxmlformats.org/officeDocument/2006/relationships/hyperlink" Target="http://in.mathworks.com/" TargetMode="External"/><Relationship Id="rId9" Type="http://schemas.openxmlformats.org/officeDocument/2006/relationships/hyperlink" Target="http://www.bd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retinaabnormal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proliferative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roundobj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hyperlink" Target="retinawithhemo.jpg" TargetMode="External"/><Relationship Id="rId4" Type="http://schemas.openxmlformats.org/officeDocument/2006/relationships/hyperlink" Target="retinaabnormal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ildres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hyperlink" Target="hemores.png" TargetMode="External"/><Relationship Id="rId4" Type="http://schemas.openxmlformats.org/officeDocument/2006/relationships/hyperlink" Target="moderatere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969962"/>
            <a:ext cx="52610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92D050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1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477000" y="6135688"/>
            <a:ext cx="2199456" cy="369887"/>
          </a:xfrm>
          <a:prstGeom prst="rect">
            <a:avLst/>
          </a:prstGeom>
        </p:spPr>
        <p:txBody>
          <a:bodyPr/>
          <a:lstStyle/>
          <a:p>
            <a:fld id="{2B50A19F-F775-4461-AE75-6E2C6597D1B5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Wave 10"/>
          <p:cNvSpPr/>
          <p:nvPr/>
        </p:nvSpPr>
        <p:spPr bwMode="auto">
          <a:xfrm>
            <a:off x="1259632" y="2077958"/>
            <a:ext cx="7128792" cy="3151242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latin typeface="Monotype Corsiva" panose="03010101010201010101" pitchFamily="66" charset="0"/>
              </a:rPr>
              <a:t>Welcome  To All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26055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10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705600" y="6248400"/>
            <a:ext cx="1368152" cy="369887"/>
          </a:xfrm>
          <a:prstGeom prst="rect">
            <a:avLst/>
          </a:prstGeom>
        </p:spPr>
        <p:txBody>
          <a:bodyPr/>
          <a:lstStyle/>
          <a:p>
            <a:fld id="{329AA163-3723-474D-85D6-34AAAFDD776F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22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64821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     Diagnosis of Mild Stage of NPDR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72817"/>
            <a:ext cx="8534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</a:pPr>
            <a:r>
              <a:rPr lang="en-US" sz="2800" dirty="0" smtClean="0">
                <a:solidFill>
                  <a:schemeClr val="accent1"/>
                </a:solidFill>
              </a:rPr>
              <a:t>Steps to Diagnose Mild Stage</a:t>
            </a:r>
          </a:p>
          <a:p>
            <a:pPr marL="571500" indent="-57150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  <a:hlinkClick r:id="rId3" action="ppaction://hlinkfile"/>
              </a:rPr>
              <a:t>Read</a:t>
            </a:r>
            <a:r>
              <a:rPr lang="en-US" sz="2800" dirty="0" smtClean="0">
                <a:solidFill>
                  <a:schemeClr val="accent1"/>
                </a:solidFill>
              </a:rPr>
              <a:t> the Fundus Image.</a:t>
            </a:r>
          </a:p>
          <a:p>
            <a:pPr marL="571500" indent="-57150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Convert it into a </a:t>
            </a:r>
            <a:r>
              <a:rPr lang="en-US" sz="2800" dirty="0" smtClean="0">
                <a:solidFill>
                  <a:schemeClr val="accent1"/>
                </a:solidFill>
                <a:hlinkClick r:id="rId4" action="ppaction://hlinkfile"/>
              </a:rPr>
              <a:t>Green Channel Image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</a:p>
          <a:p>
            <a:pPr marL="571500" indent="-57150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Adaptive </a:t>
            </a:r>
            <a:r>
              <a:rPr lang="en-US" sz="2800" dirty="0" smtClean="0">
                <a:solidFill>
                  <a:schemeClr val="accent1"/>
                </a:solidFill>
                <a:hlinkClick r:id="rId5" action="ppaction://hlinkfile"/>
              </a:rPr>
              <a:t>histogram equalization </a:t>
            </a:r>
            <a:r>
              <a:rPr lang="en-US" sz="2800" dirty="0" smtClean="0">
                <a:solidFill>
                  <a:schemeClr val="accent1"/>
                </a:solidFill>
              </a:rPr>
              <a:t>technique is adopted to perform the Contrast enhancement.</a:t>
            </a:r>
          </a:p>
          <a:p>
            <a:pPr marL="571500" indent="-57150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  <a:hlinkClick r:id="rId6" action="ppaction://hlinkfile"/>
              </a:rPr>
              <a:t>Morphological filling </a:t>
            </a:r>
            <a:r>
              <a:rPr lang="en-US" sz="2800" dirty="0" smtClean="0">
                <a:solidFill>
                  <a:schemeClr val="accent1"/>
                </a:solidFill>
              </a:rPr>
              <a:t>is also performed on the green channel image.</a:t>
            </a:r>
          </a:p>
          <a:p>
            <a:pPr marL="514350" indent="-514350">
              <a:buAutoNum type="arabicPeriod" startAt="5"/>
            </a:pPr>
            <a:r>
              <a:rPr lang="en-US" sz="2800" dirty="0" smtClean="0">
                <a:solidFill>
                  <a:schemeClr val="accent1"/>
                </a:solidFill>
              </a:rPr>
              <a:t>The unfilled green channel image is </a:t>
            </a:r>
            <a:r>
              <a:rPr lang="en-US" sz="2800" dirty="0" smtClean="0">
                <a:solidFill>
                  <a:schemeClr val="accent1"/>
                </a:solidFill>
                <a:hlinkClick r:id="rId7" action="ppaction://hlinkfile"/>
              </a:rPr>
              <a:t>subtracted</a:t>
            </a:r>
            <a:r>
              <a:rPr lang="en-US" sz="2800" dirty="0" smtClean="0">
                <a:solidFill>
                  <a:schemeClr val="accent1"/>
                </a:solidFill>
              </a:rPr>
              <a:t> from the filled one.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xmlns="" val="78501271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11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705600" y="6248400"/>
            <a:ext cx="1368152" cy="369887"/>
          </a:xfrm>
          <a:prstGeom prst="rect">
            <a:avLst/>
          </a:prstGeom>
        </p:spPr>
        <p:txBody>
          <a:bodyPr/>
          <a:lstStyle/>
          <a:p>
            <a:fld id="{329AA163-3723-474D-85D6-34AAAFDD776F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22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64821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     Diagnosis of Mild Stage of NPDR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72817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</a:pPr>
            <a:r>
              <a:rPr lang="en-US" sz="2800" dirty="0" smtClean="0">
                <a:solidFill>
                  <a:schemeClr val="accent1"/>
                </a:solidFill>
              </a:rPr>
              <a:t>Steps to Diagnose Mild Stage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6. The Previous output image Threshold  in intensity to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 yield an image (R) with Microaneurysms patches.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7. Converts the true color image RGB to a </a:t>
            </a:r>
            <a:r>
              <a:rPr lang="en-US" sz="2800" dirty="0" smtClean="0">
                <a:solidFill>
                  <a:schemeClr val="accent1"/>
                </a:solidFill>
                <a:hlinkClick r:id="rId3" action="ppaction://hlinkfile"/>
              </a:rPr>
              <a:t>binary image</a:t>
            </a:r>
            <a:r>
              <a:rPr lang="en-US" sz="2800" dirty="0" smtClean="0">
                <a:solidFill>
                  <a:schemeClr val="accent1"/>
                </a:solidFill>
                <a:hlinkClick r:id="rId4" action="ppaction://hlinkfile"/>
              </a:rPr>
              <a:t>.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8.  Changed the </a:t>
            </a:r>
            <a:r>
              <a:rPr lang="en-US" sz="2800" dirty="0" smtClean="0">
                <a:solidFill>
                  <a:schemeClr val="accent1"/>
                </a:solidFill>
                <a:hlinkClick r:id="rId5" action="ppaction://hlinkfile"/>
              </a:rPr>
              <a:t>Foreground and Background Pixel Colors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</a:pP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xmlns="" val="78501271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12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705600" y="6248400"/>
            <a:ext cx="1368152" cy="369887"/>
          </a:xfrm>
          <a:prstGeom prst="rect">
            <a:avLst/>
          </a:prstGeom>
        </p:spPr>
        <p:txBody>
          <a:bodyPr/>
          <a:lstStyle/>
          <a:p>
            <a:fld id="{329AA163-3723-474D-85D6-34AAAFDD776F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22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64821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     Figures of Mild Stage of NPDR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72817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accent1"/>
              </a:solidFill>
            </a:endParaRPr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TW" sz="4800" dirty="0"/>
          </a:p>
        </p:txBody>
      </p:sp>
      <p:pic>
        <p:nvPicPr>
          <p:cNvPr id="11" name="Picture 10" descr="mildfig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2362199" cy="1524000"/>
          </a:xfrm>
          <a:prstGeom prst="rect">
            <a:avLst/>
          </a:prstGeom>
        </p:spPr>
      </p:pic>
      <p:pic>
        <p:nvPicPr>
          <p:cNvPr id="12" name="Picture 11" descr="mildfig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524000"/>
            <a:ext cx="1600200" cy="1524000"/>
          </a:xfrm>
          <a:prstGeom prst="rect">
            <a:avLst/>
          </a:prstGeom>
        </p:spPr>
      </p:pic>
      <p:pic>
        <p:nvPicPr>
          <p:cNvPr id="13" name="Picture 12" descr="mildfig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1" y="1524000"/>
            <a:ext cx="1600200" cy="1447800"/>
          </a:xfrm>
          <a:prstGeom prst="rect">
            <a:avLst/>
          </a:prstGeom>
        </p:spPr>
      </p:pic>
      <p:pic>
        <p:nvPicPr>
          <p:cNvPr id="14" name="Picture 13" descr="mildfig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524000"/>
            <a:ext cx="2362199" cy="1371600"/>
          </a:xfrm>
          <a:prstGeom prst="rect">
            <a:avLst/>
          </a:prstGeom>
        </p:spPr>
      </p:pic>
      <p:pic>
        <p:nvPicPr>
          <p:cNvPr id="15" name="Picture 14" descr="mildfig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3200400"/>
            <a:ext cx="2743199" cy="1600200"/>
          </a:xfrm>
          <a:prstGeom prst="rect">
            <a:avLst/>
          </a:prstGeom>
        </p:spPr>
      </p:pic>
      <p:pic>
        <p:nvPicPr>
          <p:cNvPr id="16" name="Picture 15" descr="mildfig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3200400"/>
            <a:ext cx="2514600" cy="1600200"/>
          </a:xfrm>
          <a:prstGeom prst="rect">
            <a:avLst/>
          </a:prstGeom>
        </p:spPr>
      </p:pic>
      <p:pic>
        <p:nvPicPr>
          <p:cNvPr id="17" name="Picture 16" descr="mildfig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800" y="3200400"/>
            <a:ext cx="2514600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01271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13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705600" y="6248400"/>
            <a:ext cx="1368152" cy="369887"/>
          </a:xfrm>
          <a:prstGeom prst="rect">
            <a:avLst/>
          </a:prstGeom>
        </p:spPr>
        <p:txBody>
          <a:bodyPr/>
          <a:lstStyle/>
          <a:p>
            <a:fld id="{329AA163-3723-474D-85D6-34AAAFDD776F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22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64821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     Diagnosis of Moderate Stage of NPDR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72817"/>
            <a:ext cx="85344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</a:pPr>
            <a:r>
              <a:rPr lang="en-US" sz="2800" dirty="0" smtClean="0">
                <a:solidFill>
                  <a:schemeClr val="accent1"/>
                </a:solidFill>
              </a:rPr>
              <a:t>Steps to Diagnose Moderate Stage</a:t>
            </a:r>
          </a:p>
          <a:p>
            <a:pPr marL="571500" indent="-57150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  <a:hlinkClick r:id="rId3" action="ppaction://hlinkfile"/>
              </a:rPr>
              <a:t>Read</a:t>
            </a:r>
            <a:r>
              <a:rPr lang="en-US" sz="2800" dirty="0" smtClean="0">
                <a:solidFill>
                  <a:schemeClr val="accent1"/>
                </a:solidFill>
                <a:hlinkClick r:id="rId4" action="ppaction://hlinkfile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the Fundus Image.</a:t>
            </a:r>
          </a:p>
          <a:p>
            <a:pPr marL="514350" indent="-514350">
              <a:buAutoNum type="arabicPeriod" startAt="2"/>
            </a:pPr>
            <a:r>
              <a:rPr lang="en-US" sz="2800" dirty="0" smtClean="0">
                <a:solidFill>
                  <a:schemeClr val="accent1"/>
                </a:solidFill>
              </a:rPr>
              <a:t>Convert Image from RGB Color Space to L*a*b* Color</a:t>
            </a:r>
          </a:p>
          <a:p>
            <a:pPr marL="514350" indent="-514350"/>
            <a:r>
              <a:rPr lang="en-US" sz="2800" dirty="0" smtClean="0">
                <a:solidFill>
                  <a:schemeClr val="accent1"/>
                </a:solidFill>
              </a:rPr>
              <a:t>       Space.</a:t>
            </a:r>
          </a:p>
          <a:p>
            <a:pPr marL="514350" indent="-514350">
              <a:buAutoNum type="arabicPeriod" startAt="3"/>
            </a:pPr>
            <a:r>
              <a:rPr lang="en-US" sz="2800" dirty="0" smtClean="0">
                <a:solidFill>
                  <a:schemeClr val="accent1"/>
                </a:solidFill>
              </a:rPr>
              <a:t>Use kmeans to cluster the objects into three clusters.</a:t>
            </a:r>
          </a:p>
          <a:p>
            <a:pPr marL="514350" indent="-514350">
              <a:buFontTx/>
              <a:buAutoNum type="arabicPeriod" startAt="3"/>
            </a:pPr>
            <a:r>
              <a:rPr lang="en-US" sz="2800" dirty="0" smtClean="0">
                <a:solidFill>
                  <a:schemeClr val="accent1"/>
                </a:solidFill>
              </a:rPr>
              <a:t>Repeat the clustering three times.</a:t>
            </a:r>
          </a:p>
          <a:p>
            <a:pPr marL="514350" indent="-514350">
              <a:buAutoNum type="arabicPeriod" startAt="3"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514350" indent="-514350"/>
            <a:endParaRPr lang="en-US" sz="2800" dirty="0" smtClean="0">
              <a:solidFill>
                <a:schemeClr val="accent1"/>
              </a:solidFill>
            </a:endParaRPr>
          </a:p>
          <a:p>
            <a:pPr marL="571500" indent="-571500">
              <a:buClr>
                <a:srgbClr val="C00000"/>
              </a:buClr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571500" indent="-571500">
              <a:buClr>
                <a:srgbClr val="C00000"/>
              </a:buClr>
              <a:buFont typeface="+mj-lt"/>
              <a:buAutoNum type="arabicPeriod"/>
            </a:pPr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</a:pP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xmlns="" val="78501271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14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705600" y="6248400"/>
            <a:ext cx="1368152" cy="369887"/>
          </a:xfrm>
          <a:prstGeom prst="rect">
            <a:avLst/>
          </a:prstGeom>
        </p:spPr>
        <p:txBody>
          <a:bodyPr/>
          <a:lstStyle/>
          <a:p>
            <a:fld id="{329AA163-3723-474D-85D6-34AAAFDD776F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22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64821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     Diagnosis of Moderate Stage of NPDR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72817"/>
            <a:ext cx="8534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</a:pPr>
            <a:r>
              <a:rPr lang="en-US" sz="2800" dirty="0" smtClean="0">
                <a:solidFill>
                  <a:schemeClr val="accent1"/>
                </a:solidFill>
              </a:rPr>
              <a:t>Steps to Diagnose Moderate Stage</a:t>
            </a:r>
          </a:p>
          <a:p>
            <a:pPr marL="571500" indent="-571500">
              <a:buClr>
                <a:srgbClr val="C00000"/>
              </a:buClr>
            </a:pPr>
            <a:r>
              <a:rPr lang="en-US" sz="2800" dirty="0" smtClean="0">
                <a:solidFill>
                  <a:schemeClr val="accent1"/>
                </a:solidFill>
              </a:rPr>
              <a:t>5.    Label every pixel in the </a:t>
            </a:r>
            <a:r>
              <a:rPr lang="en-US" sz="2800" dirty="0" smtClean="0">
                <a:solidFill>
                  <a:schemeClr val="accent1"/>
                </a:solidFill>
                <a:hlinkClick r:id="rId3" action="ppaction://hlinkfile"/>
              </a:rPr>
              <a:t>image with its cluster_index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</a:p>
          <a:p>
            <a:pPr marL="571500" indent="-571500">
              <a:buClr>
                <a:srgbClr val="C00000"/>
              </a:buClr>
              <a:buAutoNum type="arabicPeriod" startAt="6"/>
            </a:pPr>
            <a:r>
              <a:rPr lang="en-US" sz="2800" dirty="0" smtClean="0">
                <a:solidFill>
                  <a:schemeClr val="accent1"/>
                </a:solidFill>
                <a:hlinkClick r:id="rId4" action="ppaction://hlinkfile"/>
              </a:rPr>
              <a:t>View Different Clusters</a:t>
            </a:r>
            <a:r>
              <a:rPr lang="en-US" sz="2800" dirty="0" smtClean="0">
                <a:solidFill>
                  <a:schemeClr val="accent1"/>
                </a:solidFill>
                <a:hlinkClick r:id="rId5" action="ppaction://hlinkfile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and Got the correct  result from those Clusters.</a:t>
            </a:r>
          </a:p>
          <a:p>
            <a:pPr marL="571500" indent="-571500">
              <a:buClr>
                <a:srgbClr val="C00000"/>
              </a:buClr>
            </a:pPr>
            <a:r>
              <a:rPr lang="en-US" sz="2800" dirty="0" smtClean="0">
                <a:solidFill>
                  <a:schemeClr val="accent1"/>
                </a:solidFill>
              </a:rPr>
              <a:t> </a:t>
            </a:r>
          </a:p>
          <a:p>
            <a:pPr marL="571500" indent="-571500">
              <a:buClr>
                <a:srgbClr val="C00000"/>
              </a:buClr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571500" indent="-571500">
              <a:buClr>
                <a:srgbClr val="C00000"/>
              </a:buClr>
            </a:pPr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xmlns="" val="78501271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15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705600" y="6248400"/>
            <a:ext cx="1368152" cy="369887"/>
          </a:xfrm>
          <a:prstGeom prst="rect">
            <a:avLst/>
          </a:prstGeom>
        </p:spPr>
        <p:txBody>
          <a:bodyPr/>
          <a:lstStyle/>
          <a:p>
            <a:fld id="{329AA163-3723-474D-85D6-34AAAFDD776F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22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64821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     Figures of Moderate Stage of NPDR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72817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accent1"/>
              </a:solidFill>
            </a:endParaRPr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TW" sz="4800" dirty="0"/>
          </a:p>
        </p:txBody>
      </p:sp>
      <p:pic>
        <p:nvPicPr>
          <p:cNvPr id="18" name="Picture 17" descr="C:\Users\USER\saraswathi\retinaabnorm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3999"/>
            <a:ext cx="198120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371600"/>
            <a:ext cx="3124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2954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295400"/>
            <a:ext cx="32766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609600" y="3352800"/>
            <a:ext cx="41529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3352800"/>
            <a:ext cx="41529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3352800"/>
            <a:ext cx="4419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50127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16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705600" y="6248400"/>
            <a:ext cx="1368152" cy="369887"/>
          </a:xfrm>
          <a:prstGeom prst="rect">
            <a:avLst/>
          </a:prstGeom>
        </p:spPr>
        <p:txBody>
          <a:bodyPr/>
          <a:lstStyle/>
          <a:p>
            <a:fld id="{329AA163-3723-474D-85D6-34AAAFDD776F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22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64821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     Diagnosis of Severe Stage of NPDR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72817"/>
            <a:ext cx="8534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</a:pPr>
            <a:r>
              <a:rPr lang="en-US" sz="2800" dirty="0" smtClean="0">
                <a:solidFill>
                  <a:schemeClr val="accent1"/>
                </a:solidFill>
              </a:rPr>
              <a:t>Steps to Diagnose Moderate Stage</a:t>
            </a:r>
          </a:p>
          <a:p>
            <a:pPr marL="571500" indent="-57150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  <a:hlinkClick r:id="rId3" action="ppaction://hlinkfile"/>
              </a:rPr>
              <a:t>Read</a:t>
            </a:r>
            <a:r>
              <a:rPr lang="en-US" sz="2800" dirty="0" smtClean="0">
                <a:solidFill>
                  <a:schemeClr val="accent1"/>
                </a:solidFill>
                <a:hlinkClick r:id="rId4" action="ppaction://hlinkfile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the Fundus Image.</a:t>
            </a:r>
          </a:p>
          <a:p>
            <a:pPr marL="571500" indent="-57150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Convert it into a </a:t>
            </a:r>
            <a:r>
              <a:rPr lang="en-US" sz="2800" dirty="0" smtClean="0">
                <a:solidFill>
                  <a:schemeClr val="accent1"/>
                </a:solidFill>
                <a:hlinkClick r:id="rId5" action="ppaction://hlinkfile"/>
              </a:rPr>
              <a:t>Green Channel Image.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571500" indent="-57150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  <a:hlinkClick r:id="rId6" action="ppaction://hlinkfile"/>
              </a:rPr>
              <a:t>Morphological filling </a:t>
            </a:r>
            <a:r>
              <a:rPr lang="en-US" sz="2800" dirty="0" smtClean="0">
                <a:solidFill>
                  <a:schemeClr val="accent1"/>
                </a:solidFill>
              </a:rPr>
              <a:t>is performed on the green channel image.</a:t>
            </a:r>
          </a:p>
          <a:p>
            <a:pPr marL="514350" indent="-514350"/>
            <a:r>
              <a:rPr lang="en-US" sz="2800" dirty="0" smtClean="0">
                <a:solidFill>
                  <a:schemeClr val="accent1"/>
                </a:solidFill>
              </a:rPr>
              <a:t>4.    The unfilled green channel image is then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   </a:t>
            </a:r>
            <a:r>
              <a:rPr lang="en-US" sz="2800" dirty="0" smtClean="0">
                <a:solidFill>
                  <a:schemeClr val="accent1"/>
                </a:solidFill>
                <a:hlinkClick r:id="rId7" action="ppaction://hlinkfile"/>
              </a:rPr>
              <a:t>subtracted</a:t>
            </a:r>
            <a:r>
              <a:rPr lang="en-US" sz="2800" dirty="0" smtClean="0">
                <a:solidFill>
                  <a:schemeClr val="accent1"/>
                </a:solidFill>
              </a:rPr>
              <a:t> from the filled one.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xmlns="" val="78501271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17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705600" y="6248400"/>
            <a:ext cx="1368152" cy="369887"/>
          </a:xfrm>
          <a:prstGeom prst="rect">
            <a:avLst/>
          </a:prstGeom>
        </p:spPr>
        <p:txBody>
          <a:bodyPr/>
          <a:lstStyle/>
          <a:p>
            <a:fld id="{329AA163-3723-474D-85D6-34AAAFDD776F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22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64821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     Diagnosis of Severe Stage of NPDR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72817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</a:pPr>
            <a:r>
              <a:rPr lang="en-US" sz="2800" dirty="0" smtClean="0">
                <a:solidFill>
                  <a:schemeClr val="accent1"/>
                </a:solidFill>
              </a:rPr>
              <a:t>Steps to Diagnose Mild Stage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6. The output image Threshold  in intensity to yield an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 image (R) with Microaneurysms patches.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7. Converts the true color image RGB to a </a:t>
            </a:r>
            <a:r>
              <a:rPr lang="en-US" sz="2800" dirty="0" smtClean="0">
                <a:solidFill>
                  <a:schemeClr val="accent1"/>
                </a:solidFill>
                <a:hlinkClick r:id="rId3" action="ppaction://hlinkfile"/>
              </a:rPr>
              <a:t>binary image.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8.  Changed the</a:t>
            </a:r>
            <a:r>
              <a:rPr lang="en-US" sz="2800" dirty="0" smtClean="0">
                <a:solidFill>
                  <a:schemeClr val="accent1"/>
                </a:solidFill>
                <a:hlinkClick r:id="rId4" action="ppaction://hlinkfile"/>
              </a:rPr>
              <a:t> Foreground and Background Pixel Colors.</a:t>
            </a:r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</a:pP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xmlns="" val="7850127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18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705600" y="6248400"/>
            <a:ext cx="1368152" cy="369887"/>
          </a:xfrm>
          <a:prstGeom prst="rect">
            <a:avLst/>
          </a:prstGeom>
        </p:spPr>
        <p:txBody>
          <a:bodyPr/>
          <a:lstStyle/>
          <a:p>
            <a:fld id="{329AA163-3723-474D-85D6-34AAAFDD776F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22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64821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     Figures of Severe Stage of NPDR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72817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accent1"/>
              </a:solidFill>
            </a:endParaRPr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TW" sz="4800" dirty="0"/>
          </a:p>
        </p:txBody>
      </p:sp>
      <p:pic>
        <p:nvPicPr>
          <p:cNvPr id="14" name="Picture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28956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3716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4478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57600"/>
            <a:ext cx="3124200" cy="286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36576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48351" y="3619500"/>
            <a:ext cx="3295649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8501271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19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705600" y="6248400"/>
            <a:ext cx="1368152" cy="369887"/>
          </a:xfrm>
          <a:prstGeom prst="rect">
            <a:avLst/>
          </a:prstGeom>
        </p:spPr>
        <p:txBody>
          <a:bodyPr/>
          <a:lstStyle/>
          <a:p>
            <a:fld id="{329AA163-3723-474D-85D6-34AAAFDD776F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22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04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     Figures of Different  Stages of Retinas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72817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accent1"/>
              </a:solidFill>
            </a:endParaRPr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TW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11430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219200"/>
            <a:ext cx="38481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219200"/>
            <a:ext cx="4152900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3528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3200400"/>
            <a:ext cx="37528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850127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      Introduction About Myself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2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629400" y="6135688"/>
            <a:ext cx="2047056" cy="369887"/>
          </a:xfrm>
          <a:prstGeom prst="rect">
            <a:avLst/>
          </a:prstGeom>
        </p:spPr>
        <p:txBody>
          <a:bodyPr/>
          <a:lstStyle/>
          <a:p>
            <a:fld id="{EDA934E4-1E70-469C-BE9F-BAADC0D1E1E9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514600"/>
            <a:ext cx="8610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Saraswathi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Completed </a:t>
            </a: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M.Sc., M.Phil., M.C.A</a:t>
            </a:r>
            <a:endParaRPr lang="en-US" sz="2800" b="1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Doing </a:t>
            </a:r>
            <a:r>
              <a:rPr lang="en-US" sz="2800" b="1" dirty="0" smtClean="0">
                <a:solidFill>
                  <a:schemeClr val="accent1"/>
                </a:solidFill>
              </a:rPr>
              <a:t>PhD[II Year] in Bharathiar University-Part Time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/>
                </a:solidFill>
              </a:rPr>
              <a:t>Assistant Professor in Nehru Memorial College</a:t>
            </a:r>
          </a:p>
          <a:p>
            <a:endParaRPr lang="en-US" sz="2800" b="1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1260556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20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308304" y="6135688"/>
            <a:ext cx="1368152" cy="369887"/>
          </a:xfrm>
          <a:prstGeom prst="rect">
            <a:avLst/>
          </a:prstGeom>
        </p:spPr>
        <p:txBody>
          <a:bodyPr/>
          <a:lstStyle/>
          <a:p>
            <a:fld id="{1BDD6030-C932-480E-BEBF-4CE008768EC7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6324600"/>
            <a:ext cx="242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rgbClr val="92D050"/>
                </a:solidFill>
              </a:rPr>
              <a:t>Journal References</a:t>
            </a:r>
            <a:endParaRPr lang="en-US" altLang="zh-TW" sz="4800" b="1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72817"/>
            <a:ext cx="8159824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endParaRPr lang="en-US" dirty="0" smtClean="0"/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solidFill>
                  <a:schemeClr val="accent1"/>
                </a:solidFill>
              </a:rPr>
              <a:t>“System for Diagnosis of Diabetic Retinopathy using Neural Network”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IJRTE, ISSN: 2277-3878, Volume-3, Issue-2, May 2014.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Dipika Gadriye, Gopichand Khandale, Rahul Nawkhare.</a:t>
            </a:r>
          </a:p>
          <a:p>
            <a:pPr marL="400050" indent="-400050">
              <a:buAutoNum type="romanLcPeriod" startAt="2"/>
            </a:pPr>
            <a:r>
              <a:rPr lang="en-US" dirty="0" smtClean="0">
                <a:solidFill>
                  <a:schemeClr val="accent1"/>
                </a:solidFill>
              </a:rPr>
              <a:t>“A Novel Method for Micro Aneurysm Detection and Diabetic Retinopathy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Diagnosis”, </a:t>
            </a:r>
            <a:r>
              <a:rPr lang="en-US" i="1" dirty="0" smtClean="0">
                <a:solidFill>
                  <a:schemeClr val="accent1"/>
                </a:solidFill>
              </a:rPr>
              <a:t>International Conference on Innovations In Intelligent 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        Instrumentation, Optimization And Signal Processing “ICIIIOSP-2013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       </a:t>
            </a:r>
            <a:r>
              <a:rPr lang="en-US" dirty="0" smtClean="0">
                <a:solidFill>
                  <a:schemeClr val="accent1"/>
                </a:solidFill>
              </a:rPr>
              <a:t> Adarsh.P, D.Jeyakumari.</a:t>
            </a:r>
          </a:p>
          <a:p>
            <a:pPr marL="400050" indent="-400050">
              <a:buAutoNum type="romanLcPeriod" startAt="3"/>
            </a:pPr>
            <a:r>
              <a:rPr lang="en-US" dirty="0" smtClean="0">
                <a:solidFill>
                  <a:schemeClr val="accent1"/>
                </a:solidFill>
              </a:rPr>
              <a:t>“A Segment based Technique for detecting Exudates from Retinal Fundus </a:t>
            </a:r>
          </a:p>
          <a:p>
            <a:pPr marL="400050" indent="-400050"/>
            <a:r>
              <a:rPr lang="en-US" dirty="0" smtClean="0">
                <a:solidFill>
                  <a:schemeClr val="accent1"/>
                </a:solidFill>
              </a:rPr>
              <a:t>       image” Atul Kumar et al. International Journal of Computer Science &amp; Engineering Technology (IJCSET).</a:t>
            </a:r>
          </a:p>
          <a:p>
            <a:pPr marL="400050" indent="-400050">
              <a:buAutoNum type="romanLcPeriod" startAt="4"/>
            </a:pPr>
            <a:r>
              <a:rPr lang="en-US" dirty="0" smtClean="0">
                <a:solidFill>
                  <a:schemeClr val="accent1"/>
                </a:solidFill>
              </a:rPr>
              <a:t>“Diagnosis Of Diabetic Retinopathy Using Machine Learning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Techniques” R. Priya and P. Aruna, ICTACT Journal On Soft Computing, July  2013,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Volume: 03, Issue: 04.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/>
            <a:endParaRPr lang="en-US" b="1" dirty="0" smtClean="0"/>
          </a:p>
          <a:p>
            <a:pPr marL="400050" indent="-400050"/>
            <a:endParaRPr lang="en-US" b="1" dirty="0" smtClean="0"/>
          </a:p>
          <a:p>
            <a:pPr marL="400050" indent="-400050"/>
            <a:endParaRPr lang="en-US" sz="2800" dirty="0">
              <a:solidFill>
                <a:srgbClr val="FFCC00"/>
              </a:solidFill>
            </a:endParaRPr>
          </a:p>
          <a:p>
            <a:pPr marL="1371600" lvl="2" indent="-457200">
              <a:buClr>
                <a:srgbClr val="C00000"/>
              </a:buClr>
            </a:pPr>
            <a:endParaRPr lang="en-US" sz="3200" dirty="0">
              <a:latin typeface="+mj-lt"/>
            </a:endParaRPr>
          </a:p>
          <a:p>
            <a:pPr>
              <a:buClr>
                <a:srgbClr val="C00000"/>
              </a:buClr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TW" sz="4800" dirty="0"/>
          </a:p>
        </p:txBody>
      </p:sp>
      <p:pic>
        <p:nvPicPr>
          <p:cNvPr id="10" name="Picture 4" descr="http://www.elwoodpc.net/images/computer-vi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705600" y="609600"/>
            <a:ext cx="1822432" cy="9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673880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21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308304" y="6135688"/>
            <a:ext cx="1368152" cy="369887"/>
          </a:xfrm>
          <a:prstGeom prst="rect">
            <a:avLst/>
          </a:prstGeom>
        </p:spPr>
        <p:txBody>
          <a:bodyPr/>
          <a:lstStyle/>
          <a:p>
            <a:fld id="{1BDD6030-C932-480E-BEBF-4CE008768EC7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6324600"/>
            <a:ext cx="242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rgbClr val="92D050"/>
                </a:solidFill>
              </a:rPr>
              <a:t>Journal References</a:t>
            </a:r>
            <a:endParaRPr lang="en-US" altLang="zh-TW" sz="4800" b="1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72817"/>
            <a:ext cx="815982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endParaRPr lang="en-US" dirty="0" smtClean="0"/>
          </a:p>
          <a:p>
            <a:pPr marL="400050" indent="-400050">
              <a:buAutoNum type="romanLcPeriod" startAt="5"/>
            </a:pPr>
            <a:r>
              <a:rPr lang="en-US" dirty="0" smtClean="0">
                <a:solidFill>
                  <a:schemeClr val="accent1"/>
                </a:solidFill>
              </a:rPr>
              <a:t>“ An approach to Enhance Automatic Diagnosis of Diabetic Retinopathy and </a:t>
            </a:r>
          </a:p>
          <a:p>
            <a:pPr marL="400050" indent="-400050"/>
            <a:r>
              <a:rPr lang="en-US" dirty="0" smtClean="0">
                <a:solidFill>
                  <a:schemeClr val="accent1"/>
                </a:solidFill>
              </a:rPr>
              <a:t>          Classification by Hybrid Multilayer Feed forward Neural Networks by Genetic </a:t>
            </a:r>
          </a:p>
          <a:p>
            <a:pPr marL="400050" indent="-400050"/>
            <a:r>
              <a:rPr lang="en-US" dirty="0" smtClean="0">
                <a:solidFill>
                  <a:schemeClr val="accent1"/>
                </a:solidFill>
              </a:rPr>
              <a:t>          Algorithm” Rupa V. Lichode </a:t>
            </a:r>
            <a:r>
              <a:rPr lang="en-US" b="1" dirty="0" smtClean="0">
                <a:solidFill>
                  <a:schemeClr val="accent1"/>
                </a:solidFill>
              </a:rPr>
              <a:t>,</a:t>
            </a:r>
            <a:r>
              <a:rPr lang="en-US" dirty="0" smtClean="0">
                <a:solidFill>
                  <a:schemeClr val="accent1"/>
                </a:solidFill>
              </a:rPr>
              <a:t> International Journal of Science, Engineering and</a:t>
            </a:r>
          </a:p>
          <a:p>
            <a:pPr marL="400050" indent="-400050"/>
            <a:r>
              <a:rPr lang="en-US" dirty="0" smtClean="0">
                <a:solidFill>
                  <a:schemeClr val="accent1"/>
                </a:solidFill>
              </a:rPr>
              <a:t>         Technology Research (IJSETR), Volume 4, Issue 4, April 2015. </a:t>
            </a:r>
          </a:p>
          <a:p>
            <a:pPr marL="400050" indent="-400050"/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/>
            <a:endParaRPr lang="en-US" b="1" dirty="0" smtClean="0"/>
          </a:p>
          <a:p>
            <a:pPr marL="400050" indent="-400050"/>
            <a:endParaRPr lang="en-US" b="1" dirty="0" smtClean="0"/>
          </a:p>
          <a:p>
            <a:pPr marL="400050" indent="-400050"/>
            <a:endParaRPr lang="en-US" sz="2800" dirty="0">
              <a:solidFill>
                <a:srgbClr val="FFCC00"/>
              </a:solidFill>
            </a:endParaRPr>
          </a:p>
          <a:p>
            <a:pPr marL="1371600" lvl="2" indent="-457200">
              <a:buClr>
                <a:srgbClr val="C00000"/>
              </a:buClr>
            </a:pPr>
            <a:endParaRPr lang="en-US" sz="3200" dirty="0">
              <a:latin typeface="+mj-lt"/>
            </a:endParaRPr>
          </a:p>
          <a:p>
            <a:pPr>
              <a:buClr>
                <a:srgbClr val="C00000"/>
              </a:buClr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xmlns="" val="404673880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22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308304" y="6135688"/>
            <a:ext cx="1368152" cy="369887"/>
          </a:xfrm>
          <a:prstGeom prst="rect">
            <a:avLst/>
          </a:prstGeom>
        </p:spPr>
        <p:txBody>
          <a:bodyPr/>
          <a:lstStyle/>
          <a:p>
            <a:fld id="{1BDD6030-C932-480E-BEBF-4CE008768EC7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6324600"/>
            <a:ext cx="242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rgbClr val="92D050"/>
                </a:solidFill>
              </a:rPr>
              <a:t>Website References</a:t>
            </a:r>
            <a:endParaRPr lang="en-US" altLang="zh-TW" sz="4800" b="1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72817"/>
            <a:ext cx="792088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http://www.ijser.org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http://in.mathworks.com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http://www.ece.ucsb.edu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http://www.emedicinehealth.com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http://drcrnet.jaeb.org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http://www.biomedcentral.com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http://www.bd.com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/>
            <a:endParaRPr lang="en-US" b="1" dirty="0" smtClean="0"/>
          </a:p>
          <a:p>
            <a:pPr marL="400050" indent="-400050"/>
            <a:endParaRPr lang="en-US" b="1" dirty="0" smtClean="0"/>
          </a:p>
          <a:p>
            <a:pPr marL="400050" indent="-400050"/>
            <a:endParaRPr lang="en-US" sz="2800" dirty="0">
              <a:solidFill>
                <a:srgbClr val="FFCC00"/>
              </a:solidFill>
            </a:endParaRPr>
          </a:p>
          <a:p>
            <a:pPr marL="1371600" lvl="2" indent="-457200">
              <a:buClr>
                <a:srgbClr val="C00000"/>
              </a:buClr>
            </a:pPr>
            <a:endParaRPr lang="en-US" sz="3200" dirty="0">
              <a:latin typeface="+mj-lt"/>
            </a:endParaRPr>
          </a:p>
          <a:p>
            <a:pPr>
              <a:buClr>
                <a:srgbClr val="C00000"/>
              </a:buClr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TW" sz="4800" dirty="0"/>
          </a:p>
        </p:txBody>
      </p:sp>
      <p:pic>
        <p:nvPicPr>
          <p:cNvPr id="10" name="Picture 4" descr="http://www.elwoodpc.net/images/computer-viru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48400" y="1828800"/>
            <a:ext cx="2508232" cy="9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673880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23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308304" y="6135688"/>
            <a:ext cx="1368152" cy="369887"/>
          </a:xfrm>
          <a:prstGeom prst="rect">
            <a:avLst/>
          </a:prstGeom>
        </p:spPr>
        <p:txBody>
          <a:bodyPr/>
          <a:lstStyle/>
          <a:p>
            <a:fld id="{04644402-B8E4-4AD3-9354-12796AC5EF49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260235"/>
            <a:ext cx="219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470" y="764821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rgbClr val="92D050"/>
                </a:solidFill>
              </a:rPr>
              <a:t>Conclusion</a:t>
            </a:r>
            <a:endParaRPr lang="en-US" altLang="zh-TW" sz="4800" b="1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72817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TW" sz="2800" dirty="0"/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An early detection and diagnosis of NPDR will aid in prompt treatment and a reduction in the percentage of vision lost for </a:t>
            </a:r>
            <a:r>
              <a:rPr lang="en-US" altLang="zh-TW" sz="2800" dirty="0" smtClean="0"/>
              <a:t>all diabetic patients.</a:t>
            </a:r>
          </a:p>
          <a:p>
            <a:pPr marL="285750" indent="-285750">
              <a:buClr>
                <a:srgbClr val="C00000"/>
              </a:buClr>
            </a:pP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xmlns="" val="170569750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24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308304" y="6135688"/>
            <a:ext cx="1368152" cy="369887"/>
          </a:xfrm>
          <a:prstGeom prst="rect">
            <a:avLst/>
          </a:prstGeom>
        </p:spPr>
        <p:txBody>
          <a:bodyPr/>
          <a:lstStyle/>
          <a:p>
            <a:fld id="{04644402-B8E4-4AD3-9354-12796AC5EF49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260235"/>
            <a:ext cx="219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470" y="764821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rgbClr val="92D050"/>
                </a:solidFill>
              </a:rPr>
              <a:t>Future Work</a:t>
            </a:r>
            <a:endParaRPr lang="en-US" altLang="zh-TW" sz="4800" b="1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72817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TW" sz="2800" dirty="0"/>
          </a:p>
          <a:p>
            <a:pPr algn="just">
              <a:buFont typeface="Wingdings" pitchFamily="2" charset="2"/>
              <a:buChar char="§"/>
            </a:pPr>
            <a:r>
              <a:rPr lang="en-US" altLang="zh-TW" sz="2800" dirty="0" smtClean="0"/>
              <a:t>To find out the software with some speed to detect the different stages of NPDR to present the safe vision to all diabetic patients.</a:t>
            </a:r>
          </a:p>
          <a:p>
            <a:pPr marL="285750" indent="-285750">
              <a:buClr>
                <a:srgbClr val="C00000"/>
              </a:buClr>
            </a:pP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xmlns="" val="170569750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100" y="2414587"/>
            <a:ext cx="2209800" cy="2028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95094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3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308304" y="6135688"/>
            <a:ext cx="1368152" cy="369887"/>
          </a:xfrm>
          <a:prstGeom prst="rect">
            <a:avLst/>
          </a:prstGeom>
        </p:spPr>
        <p:txBody>
          <a:bodyPr/>
          <a:lstStyle/>
          <a:p>
            <a:fld id="{8F49ABB7-748E-4006-AAD1-DF412EF5A1E3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 My Hearty  Thanks To OMICS International to Conduct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the 7</a:t>
            </a:r>
            <a:r>
              <a:rPr lang="en-US" sz="2800" baseline="30000" dirty="0" smtClean="0">
                <a:solidFill>
                  <a:schemeClr val="accent1"/>
                </a:solidFill>
              </a:rPr>
              <a:t>th</a:t>
            </a:r>
            <a:r>
              <a:rPr lang="en-US" sz="2800" dirty="0" smtClean="0">
                <a:solidFill>
                  <a:schemeClr val="accent1"/>
                </a:solidFill>
              </a:rPr>
              <a:t> Indo Global Diabetes International Conference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 inside India.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My Deepest Thanks to all the Members belonging to the  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Organizing Committee.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My Sincere  Thanks to all the Members belonging to this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 Conference.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My  Genuine Thanks to the 7</a:t>
            </a:r>
            <a:r>
              <a:rPr lang="en-US" sz="2800" baseline="30000" dirty="0" smtClean="0">
                <a:solidFill>
                  <a:schemeClr val="accent1"/>
                </a:solidFill>
              </a:rPr>
              <a:t>th</a:t>
            </a:r>
            <a:r>
              <a:rPr lang="en-US" sz="2800" dirty="0" smtClean="0">
                <a:solidFill>
                  <a:schemeClr val="accent1"/>
                </a:solidFill>
              </a:rPr>
              <a:t> Indo Global Diabetes for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giving  me the opportunity to present the paper here.  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b="1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09800" y="609600"/>
            <a:ext cx="35192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</a:t>
            </a:r>
            <a:r>
              <a:rPr lang="en-US" sz="7200" b="1" cap="none" spc="0" dirty="0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Thanks</a:t>
            </a:r>
            <a:endParaRPr lang="en-US" sz="7200" b="1" cap="none" spc="0" dirty="0">
              <a:ln>
                <a:prstDash val="solid"/>
              </a:ln>
              <a:solidFill>
                <a:srgbClr val="92D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2605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853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     Introduction About My Research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4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308304" y="6135688"/>
            <a:ext cx="1368152" cy="369887"/>
          </a:xfrm>
          <a:prstGeom prst="rect">
            <a:avLst/>
          </a:prstGeom>
        </p:spPr>
        <p:txBody>
          <a:bodyPr/>
          <a:lstStyle/>
          <a:p>
            <a:fld id="{E1F66D9C-B4CC-4E87-B078-D6ABED26D506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8991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Retrieval of Retinas in fast from the database which are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affected by Nonproliferative Diabetic Retinopathy Using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Feature Extraction Methods.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Diagnosis of Different Stages of Diabetic Retinopathy  is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one of the parts in my research.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Before Retinas Retrieval , Different Stages are diagnosed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using some Methodologies with MATLAB 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</a:t>
            </a:r>
          </a:p>
          <a:p>
            <a:endParaRPr lang="en-US" sz="2800" b="1" dirty="0" smtClean="0">
              <a:solidFill>
                <a:schemeClr val="accent1"/>
              </a:solidFill>
            </a:endParaRPr>
          </a:p>
          <a:p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</a:p>
          <a:p>
            <a:endParaRPr lang="en-US" sz="2800" b="1" dirty="0" smtClean="0">
              <a:solidFill>
                <a:schemeClr val="accent1"/>
              </a:solidFill>
            </a:endParaRPr>
          </a:p>
          <a:p>
            <a:endParaRPr lang="en-US" sz="2800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126055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5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308304" y="6135688"/>
            <a:ext cx="1368152" cy="369887"/>
          </a:xfrm>
          <a:prstGeom prst="rect">
            <a:avLst/>
          </a:prstGeom>
        </p:spPr>
        <p:txBody>
          <a:bodyPr/>
          <a:lstStyle/>
          <a:p>
            <a:fld id="{2C004C2E-33CE-49A0-93DB-51B5E580359B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484" y="2967335"/>
            <a:ext cx="8763041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 Antiqua" panose="02040602050305030304" pitchFamily="18" charset="0"/>
              </a:rPr>
              <a:t>Diagnosis Different Stages of  Non-Proliferative Diabetic Retinopathy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304773"/>
            <a:ext cx="25431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685801"/>
            <a:ext cx="8153400" cy="8381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 Antiqua" panose="02040602050305030304" pitchFamily="18" charset="0"/>
              </a:rPr>
              <a:t>    </a:t>
            </a:r>
          </a:p>
          <a:p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anose="02040602050305030304" pitchFamily="18" charset="0"/>
              </a:rPr>
              <a:t>Methodologies Available For</a:t>
            </a:r>
            <a:endParaRPr lang="en-US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2057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 Antiqua" panose="02040602050305030304" pitchFamily="18" charset="0"/>
              </a:rPr>
              <a:t>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1530134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6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096000" y="6248400"/>
            <a:ext cx="1368152" cy="369887"/>
          </a:xfrm>
          <a:prstGeom prst="rect">
            <a:avLst/>
          </a:prstGeom>
        </p:spPr>
        <p:txBody>
          <a:bodyPr/>
          <a:lstStyle/>
          <a:p>
            <a:fld id="{06381951-DD64-482B-8554-6EC848AF63A4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224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533400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solidFill>
                <a:schemeClr val="accent1">
                  <a:lumMod val="60000"/>
                  <a:lumOff val="40000"/>
                </a:schemeClr>
              </a:solidFill>
              <a:latin typeface="Script MT Bold" panose="03040602040607080904" pitchFamily="66" charset="0"/>
            </a:endParaRPr>
          </a:p>
          <a:p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Script MT Bold" panose="030406020406070809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209800"/>
            <a:ext cx="68407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One of the Diabetic eye diseases.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Group of eye conditions that affect people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who have diabetes.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Which causes progressive damage to the 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tiny blood vessels in the retina.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Retina</a:t>
            </a:r>
            <a:r>
              <a:rPr lang="en-US" sz="28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chemeClr val="accent1"/>
                </a:solidFill>
              </a:rPr>
              <a:t> The light sensitive lining at the back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of the eye.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Falls into two different classes: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</a:t>
            </a:r>
            <a:r>
              <a:rPr lang="en-US" sz="2800" dirty="0" smtClean="0">
                <a:solidFill>
                  <a:schemeClr val="accent1"/>
                </a:solidFill>
                <a:hlinkClick r:id="rId3" action="ppaction://hlinkfile"/>
              </a:rPr>
              <a:t>Nonproliferative</a:t>
            </a:r>
            <a:r>
              <a:rPr lang="en-US" sz="2800" dirty="0" smtClean="0">
                <a:solidFill>
                  <a:schemeClr val="accent1"/>
                </a:solidFill>
              </a:rPr>
              <a:t> and </a:t>
            </a:r>
            <a:r>
              <a:rPr lang="en-US" sz="2800" dirty="0" smtClean="0">
                <a:solidFill>
                  <a:schemeClr val="accent1"/>
                </a:solidFill>
                <a:hlinkClick r:id="rId4" action="ppaction://hlinkfile"/>
              </a:rPr>
              <a:t>Proliferative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endParaRPr lang="en-US" sz="2800" b="1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</a:pPr>
            <a:endParaRPr lang="en-US" sz="2800" b="1" dirty="0" smtClean="0"/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800" b="1" dirty="0"/>
          </a:p>
        </p:txBody>
      </p:sp>
      <p:pic>
        <p:nvPicPr>
          <p:cNvPr id="1026" name="Picture 2" descr="G:\projectstarted\Retina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28600"/>
            <a:ext cx="240030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" y="1143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    Diabetic Retinopathy</a:t>
            </a:r>
            <a:endParaRPr lang="en-US" sz="3600" dirty="0">
              <a:solidFill>
                <a:srgbClr val="92D05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890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7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096000" y="6248400"/>
            <a:ext cx="1368152" cy="369887"/>
          </a:xfrm>
          <a:prstGeom prst="rect">
            <a:avLst/>
          </a:prstGeom>
        </p:spPr>
        <p:txBody>
          <a:bodyPr/>
          <a:lstStyle/>
          <a:p>
            <a:fld id="{EA1D5770-946C-4278-A44D-D64CEF14684A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224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533400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solidFill>
                <a:schemeClr val="accent1">
                  <a:lumMod val="60000"/>
                  <a:lumOff val="40000"/>
                </a:schemeClr>
              </a:solidFill>
              <a:latin typeface="Script MT Bold" panose="03040602040607080904" pitchFamily="66" charset="0"/>
            </a:endParaRPr>
          </a:p>
          <a:p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Script MT Bold" panose="030406020406070809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2098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Also called  as “Pre-Proliferative”.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The early state of the disease in which</a:t>
            </a:r>
          </a:p>
          <a:p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    symptoms will be mild or non-existent.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Progress  through three stages.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</a:pP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Mild NPDR 2. Moderate NPDR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</a:pP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	3. Severe NPDR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Different stages of NPDR are identified through Signs</a:t>
            </a:r>
          </a:p>
          <a:p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    and Symptoms on the surface of the retina layers.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</a:pP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</a:pPr>
            <a:endParaRPr lang="en-US" sz="2800" b="1" dirty="0"/>
          </a:p>
        </p:txBody>
      </p:sp>
      <p:pic>
        <p:nvPicPr>
          <p:cNvPr id="1026" name="Picture 2" descr="G:\projectstarted\Ret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28600"/>
            <a:ext cx="163830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143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</a:rPr>
              <a:t>Nonproliferative Diabetic Retinopathy</a:t>
            </a:r>
          </a:p>
          <a:p>
            <a:r>
              <a:rPr lang="en-US" sz="3600" b="1" dirty="0" smtClean="0">
                <a:solidFill>
                  <a:srgbClr val="92D050"/>
                </a:solidFill>
                <a:latin typeface="+mj-lt"/>
              </a:rPr>
              <a:t>                            NPDR</a:t>
            </a:r>
            <a:endParaRPr lang="en-US" sz="3600" dirty="0">
              <a:solidFill>
                <a:srgbClr val="92D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89036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8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705600" y="6248400"/>
            <a:ext cx="1368152" cy="369887"/>
          </a:xfrm>
          <a:prstGeom prst="rect">
            <a:avLst/>
          </a:prstGeom>
        </p:spPr>
        <p:txBody>
          <a:bodyPr/>
          <a:lstStyle/>
          <a:p>
            <a:fld id="{329AA163-3723-474D-85D6-34AAAFDD776F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22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470" y="764821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</a:rPr>
              <a:t>      Signs and Symptoms of NPDR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72817"/>
            <a:ext cx="8077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2"/>
                </a:solidFill>
                <a:hlinkClick r:id="rId3" action="ppaction://hlinkfile"/>
              </a:rPr>
              <a:t>Microaneurysms</a:t>
            </a:r>
            <a:r>
              <a:rPr lang="en-US" sz="2800" dirty="0" smtClean="0">
                <a:solidFill>
                  <a:schemeClr val="accent2"/>
                </a:solidFill>
              </a:rPr>
              <a:t>- appear as small  blood clots on the surface of the retina layers.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2"/>
                </a:solidFill>
                <a:hlinkClick r:id="rId4" action="ppaction://hlinkfile"/>
              </a:rPr>
              <a:t>Exudates</a:t>
            </a:r>
            <a:r>
              <a:rPr lang="en-US" sz="2800" dirty="0" smtClean="0">
                <a:solidFill>
                  <a:schemeClr val="accent2"/>
                </a:solidFill>
              </a:rPr>
              <a:t>- appear as bright lesions in the retina and have sharp edges and high contrast with the background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2"/>
                </a:solidFill>
                <a:hlinkClick r:id="rId5" action="ppaction://hlinkfile"/>
              </a:rPr>
              <a:t>Hemorrhages</a:t>
            </a:r>
            <a:r>
              <a:rPr lang="en-US" sz="2800" dirty="0" smtClean="0">
                <a:solidFill>
                  <a:schemeClr val="accent2"/>
                </a:solidFill>
              </a:rPr>
              <a:t>-appear as Bigger blood clots on the surface of the retina.</a:t>
            </a:r>
            <a:endParaRPr lang="en-US" altLang="zh-TW" sz="2800" dirty="0" smtClean="0">
              <a:solidFill>
                <a:schemeClr val="accent2"/>
              </a:solidFill>
            </a:endParaRPr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xmlns="" val="78501271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  <a:prstGeom prst="rect">
            <a:avLst/>
          </a:prstGeo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52400" h="50800" prst="softRound"/>
            <a:bevelB prst="angle"/>
          </a:sp3d>
        </p:spPr>
        <p:txBody>
          <a:bodyPr/>
          <a:lstStyle/>
          <a:p>
            <a:fld id="{D57F1E4F-1CFF-5643-939E-217C01CDF565}" type="slidenum">
              <a:rPr lang="en-US" smtClean="0">
                <a:pattFill prst="smConfetti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pPr/>
              <a:t>9</a:t>
            </a:fld>
            <a:endParaRPr lang="en-US" dirty="0">
              <a:pattFill prst="smConfetti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6705600" y="6248400"/>
            <a:ext cx="1368152" cy="369887"/>
          </a:xfrm>
          <a:prstGeom prst="rect">
            <a:avLst/>
          </a:prstGeom>
        </p:spPr>
        <p:txBody>
          <a:bodyPr/>
          <a:lstStyle/>
          <a:p>
            <a:fld id="{329AA163-3723-474D-85D6-34AAAFDD776F}" type="datetime5"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pPr/>
              <a:t>25-Nov-15</a:t>
            </a:fld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22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Diabetic Retinopathy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64821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Diagnosis of Different Stages of NPDR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72817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  <a:hlinkClick r:id="rId3" action="ppaction://hlinkfile"/>
              </a:rPr>
              <a:t>Mild</a:t>
            </a:r>
            <a:r>
              <a:rPr lang="en-US" sz="2800" dirty="0" smtClean="0">
                <a:solidFill>
                  <a:schemeClr val="accent1"/>
                </a:solidFill>
              </a:rPr>
              <a:t>- Indicated by the presence of at least 1 </a:t>
            </a:r>
            <a:r>
              <a:rPr lang="en-US" sz="2800" dirty="0" err="1" smtClean="0">
                <a:solidFill>
                  <a:schemeClr val="accent1"/>
                </a:solidFill>
              </a:rPr>
              <a:t>Microaneurysm</a:t>
            </a:r>
            <a:r>
              <a:rPr lang="en-US" sz="2800" dirty="0" smtClean="0">
                <a:solidFill>
                  <a:schemeClr val="accent1"/>
                </a:solidFill>
              </a:rPr>
              <a:t> on the surface of the retina layers.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  <a:hlinkClick r:id="rId4" action="ppaction://hlinkfile"/>
              </a:rPr>
              <a:t>Moderate</a:t>
            </a:r>
            <a:r>
              <a:rPr lang="en-US" sz="2800" dirty="0" smtClean="0">
                <a:solidFill>
                  <a:schemeClr val="accent1"/>
                </a:solidFill>
              </a:rPr>
              <a:t>- Indicated by the presence of Hard Exudates on the surface of the retina layers.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  <a:hlinkClick r:id="rId5" action="ppaction://hlinkfile"/>
              </a:rPr>
              <a:t>Severe</a:t>
            </a:r>
            <a:r>
              <a:rPr lang="en-US" sz="2800" dirty="0" smtClean="0">
                <a:solidFill>
                  <a:schemeClr val="accent1"/>
                </a:solidFill>
              </a:rPr>
              <a:t>-Indicated by the presence of Microaneurysms and Hemorrhages on the surface of the retina layers. </a:t>
            </a:r>
            <a:endParaRPr lang="en-US" altLang="zh-TW" sz="2800" dirty="0" smtClean="0">
              <a:solidFill>
                <a:schemeClr val="accent1"/>
              </a:solidFill>
            </a:endParaRPr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sz="2800" dirty="0" smtClean="0"/>
          </a:p>
          <a:p>
            <a:pPr marL="285750" indent="-285750">
              <a:buClr>
                <a:srgbClr val="C00000"/>
              </a:buClr>
            </a:pPr>
            <a:endParaRPr lang="en-US" altLang="zh-TW" sz="4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xmlns="" val="78501271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rushed metal and curves - Purple Sego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636E8B8-67D8-4A49-AD6A-F7349088EC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1_Brushed metal and curves - Purple Segoe</Template>
  <TotalTime>2816</TotalTime>
  <Words>1038</Words>
  <Application>Microsoft Office PowerPoint</Application>
  <PresentationFormat>On-screen Show (4:3)</PresentationFormat>
  <Paragraphs>301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1_Brushed metal and curves - Purple Segoe</vt:lpstr>
      <vt:lpstr>White with Courier font for code slides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jayalakshmi</dc:creator>
  <cp:lastModifiedBy>USER</cp:lastModifiedBy>
  <cp:revision>649</cp:revision>
  <dcterms:created xsi:type="dcterms:W3CDTF">2013-02-13T10:20:39Z</dcterms:created>
  <dcterms:modified xsi:type="dcterms:W3CDTF">2015-11-25T04:52:20Z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TC102867259990</vt:lpwstr>
  </property>
</Properties>
</file>