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2"/>
  </p:notesMasterIdLst>
  <p:handoutMasterIdLst>
    <p:handoutMasterId r:id="rId33"/>
  </p:handoutMasterIdLst>
  <p:sldIdLst>
    <p:sldId id="428" r:id="rId3"/>
    <p:sldId id="256" r:id="rId4"/>
    <p:sldId id="388" r:id="rId5"/>
    <p:sldId id="393" r:id="rId6"/>
    <p:sldId id="372" r:id="rId7"/>
    <p:sldId id="377" r:id="rId8"/>
    <p:sldId id="371" r:id="rId9"/>
    <p:sldId id="378" r:id="rId10"/>
    <p:sldId id="392" r:id="rId11"/>
    <p:sldId id="410" r:id="rId12"/>
    <p:sldId id="379" r:id="rId13"/>
    <p:sldId id="401" r:id="rId14"/>
    <p:sldId id="418" r:id="rId15"/>
    <p:sldId id="394" r:id="rId16"/>
    <p:sldId id="419" r:id="rId17"/>
    <p:sldId id="421" r:id="rId18"/>
    <p:sldId id="344" r:id="rId19"/>
    <p:sldId id="399" r:id="rId20"/>
    <p:sldId id="413" r:id="rId21"/>
    <p:sldId id="420" r:id="rId22"/>
    <p:sldId id="400" r:id="rId23"/>
    <p:sldId id="414" r:id="rId24"/>
    <p:sldId id="409" r:id="rId25"/>
    <p:sldId id="425" r:id="rId26"/>
    <p:sldId id="426" r:id="rId27"/>
    <p:sldId id="424" r:id="rId28"/>
    <p:sldId id="423" r:id="rId29"/>
    <p:sldId id="319" r:id="rId30"/>
    <p:sldId id="427"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C02C"/>
    <a:srgbClr val="F80DDA"/>
    <a:srgbClr val="4689C9"/>
    <a:srgbClr val="3EA0E5"/>
    <a:srgbClr val="287CE5"/>
    <a:srgbClr val="3E95DD"/>
    <a:srgbClr val="0ABC03"/>
    <a:srgbClr val="05C305"/>
    <a:srgbClr val="E6E6E6"/>
    <a:srgbClr val="2F85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39" autoAdjust="0"/>
    <p:restoredTop sz="96831" autoAdjust="0"/>
  </p:normalViewPr>
  <p:slideViewPr>
    <p:cSldViewPr>
      <p:cViewPr varScale="1">
        <p:scale>
          <a:sx n="68" d="100"/>
          <a:sy n="68" d="100"/>
        </p:scale>
        <p:origin x="-13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B6A060-302F-9945-9C99-D19BF3DA48EE}" type="datetimeFigureOut">
              <a:rPr lang="nl-NL" smtClean="0"/>
              <a:pPr/>
              <a:t>4-10-2014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3ACC8-C993-A74B-9F5C-9759A3A625A6}" type="slidenum">
              <a:rPr lang="nl-NL" smtClean="0"/>
              <a:pPr/>
              <a:t>‹#›</a:t>
            </a:fld>
            <a:endParaRPr lang="nl-NL"/>
          </a:p>
        </p:txBody>
      </p:sp>
    </p:spTree>
    <p:extLst>
      <p:ext uri="{BB962C8B-B14F-4D97-AF65-F5344CB8AC3E}">
        <p14:creationId xmlns:p14="http://schemas.microsoft.com/office/powerpoint/2010/main" xmlns="" val="2106125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BADC6-4D8C-4149-9799-44C2A471E2BA}" type="datetimeFigureOut">
              <a:rPr lang="nl-BE" smtClean="0"/>
              <a:pPr/>
              <a:t>4/10/2014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32BCB-3D78-42F0-B9F1-CFBAC34DDD7A}" type="slidenum">
              <a:rPr lang="nl-BE" smtClean="0"/>
              <a:pPr/>
              <a:t>‹#›</a:t>
            </a:fld>
            <a:endParaRPr lang="nl-BE"/>
          </a:p>
        </p:txBody>
      </p:sp>
    </p:spTree>
    <p:extLst>
      <p:ext uri="{BB962C8B-B14F-4D97-AF65-F5344CB8AC3E}">
        <p14:creationId xmlns:p14="http://schemas.microsoft.com/office/powerpoint/2010/main" xmlns="" val="947803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OFC, VMPFC </a:t>
            </a:r>
            <a:r>
              <a:rPr lang="en-US" baseline="0" dirty="0" err="1" smtClean="0"/>
              <a:t>integerating</a:t>
            </a:r>
            <a:r>
              <a:rPr lang="en-US" baseline="0" dirty="0" smtClean="0"/>
              <a:t> sensory inputs and reward value to regulate motivated behavior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Affective part of ACC: Assessing salience of emotional and motivational information and regulation of emotional responses (bush, 2000)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Hippocampus: Processing of contextual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Amygdala important in negative reinforcement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Amygdala and </a:t>
            </a:r>
            <a:r>
              <a:rPr lang="en-US" baseline="0" dirty="0" err="1" smtClean="0"/>
              <a:t>huppocampus</a:t>
            </a:r>
            <a:r>
              <a:rPr lang="en-US" baseline="0" dirty="0" smtClean="0"/>
              <a:t>: conditioned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Dorsa</a:t>
            </a:r>
            <a:r>
              <a:rPr lang="en-US" baseline="0" dirty="0" smtClean="0"/>
              <a:t>l striatum: a region implicated in habit learning and action initiation, is involved in cue/context-dependent craving…as such, the DS may be a fundamental component of addiction. </a:t>
            </a:r>
          </a:p>
          <a:p>
            <a:r>
              <a:rPr lang="en-US" baseline="0" dirty="0" smtClean="0"/>
              <a:t>Thalamus: important in the regulation of arousal and </a:t>
            </a:r>
            <a:r>
              <a:rPr lang="en-US" baseline="0" dirty="0" err="1" smtClean="0"/>
              <a:t>attentional</a:t>
            </a:r>
            <a:r>
              <a:rPr lang="en-US" baseline="0" dirty="0" smtClean="0"/>
              <a:t> modulation, planning action…thus, important in the addictive process</a:t>
            </a:r>
          </a:p>
          <a:p>
            <a:r>
              <a:rPr lang="en-US" baseline="0" dirty="0" smtClean="0"/>
              <a:t>VS striatum receives information about motivational input from amygdala, </a:t>
            </a:r>
            <a:r>
              <a:rPr lang="en-US" baseline="0" dirty="0" err="1" smtClean="0"/>
              <a:t>ofc</a:t>
            </a:r>
            <a:r>
              <a:rPr lang="en-US" baseline="0" dirty="0" smtClean="0"/>
              <a:t> and other structures and plays a </a:t>
            </a:r>
            <a:r>
              <a:rPr lang="en-US" baseline="0" dirty="0" err="1" smtClean="0"/>
              <a:t>keyrole</a:t>
            </a:r>
            <a:r>
              <a:rPr lang="en-US" baseline="0" dirty="0" smtClean="0"/>
              <a:t> in the final action output from the basal ganglia</a:t>
            </a:r>
          </a:p>
          <a:p>
            <a:r>
              <a:rPr lang="en-US" baseline="0" dirty="0" smtClean="0"/>
              <a:t>DLPFC: </a:t>
            </a:r>
            <a:r>
              <a:rPr lang="en-US" baseline="0" dirty="0" err="1" smtClean="0"/>
              <a:t>impulscontrol</a:t>
            </a:r>
            <a:r>
              <a:rPr lang="en-US" baseline="0" dirty="0" smtClean="0"/>
              <a:t>; incorporates </a:t>
            </a:r>
            <a:r>
              <a:rPr lang="en-US" baseline="0" dirty="0" err="1" smtClean="0"/>
              <a:t>intertemporal</a:t>
            </a:r>
            <a:r>
              <a:rPr lang="en-US" baseline="0" dirty="0" smtClean="0"/>
              <a:t> availability, so incorporates contextual information.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r>
              <a:rPr lang="en-US" dirty="0" smtClean="0"/>
              <a:t>Ventral striatum with </a:t>
            </a:r>
            <a:r>
              <a:rPr lang="en-US" dirty="0" err="1" smtClean="0"/>
              <a:t>ncl</a:t>
            </a:r>
            <a:r>
              <a:rPr lang="en-US" dirty="0" smtClean="0"/>
              <a:t> </a:t>
            </a:r>
            <a:r>
              <a:rPr lang="en-US" dirty="0" err="1" smtClean="0"/>
              <a:t>accumbens</a:t>
            </a:r>
            <a:r>
              <a:rPr lang="en-US" dirty="0" smtClean="0"/>
              <a:t>: craving, incentive salience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dACC:signals</a:t>
            </a:r>
            <a:r>
              <a:rPr lang="en-US" baseline="0" dirty="0" smtClean="0"/>
              <a:t> stimulus value, rewarding actions and action costs (</a:t>
            </a:r>
            <a:r>
              <a:rPr lang="en-US" baseline="0" dirty="0" err="1" smtClean="0"/>
              <a:t>hayashi</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OFC: signals stimulus value(</a:t>
            </a:r>
            <a:r>
              <a:rPr lang="en-US" baseline="0" dirty="0" err="1" smtClean="0"/>
              <a:t>hayashi</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Insula:interoceptive</a:t>
            </a:r>
            <a:r>
              <a:rPr lang="en-US" baseline="0" dirty="0" smtClean="0"/>
              <a:t> cues</a:t>
            </a:r>
          </a:p>
          <a:p>
            <a:endParaRPr lang="en-US" baseline="0" dirty="0" smtClean="0"/>
          </a:p>
          <a:p>
            <a:r>
              <a:rPr lang="en-US" baseline="0" dirty="0" smtClean="0"/>
              <a:t>The </a:t>
            </a:r>
            <a:r>
              <a:rPr lang="en-US" baseline="0" dirty="0" err="1" smtClean="0"/>
              <a:t>acc</a:t>
            </a:r>
            <a:r>
              <a:rPr lang="en-US" baseline="0" dirty="0" smtClean="0"/>
              <a:t> plays a role in cognitive functions and is also activated by salient stimuli</a:t>
            </a:r>
          </a:p>
          <a:p>
            <a:r>
              <a:rPr lang="en-US" baseline="0" dirty="0" smtClean="0"/>
              <a:t>The insula is engaged in </a:t>
            </a:r>
            <a:r>
              <a:rPr lang="en-US" baseline="0" dirty="0" err="1" smtClean="0"/>
              <a:t>interoception</a:t>
            </a:r>
            <a:r>
              <a:rPr lang="en-US" baseline="0" dirty="0" smtClean="0"/>
              <a:t> and cognitive functions</a:t>
            </a:r>
          </a:p>
        </p:txBody>
      </p:sp>
      <p:sp>
        <p:nvSpPr>
          <p:cNvPr id="4" name="Slide Number Placeholder 3"/>
          <p:cNvSpPr>
            <a:spLocks noGrp="1"/>
          </p:cNvSpPr>
          <p:nvPr>
            <p:ph type="sldNum" sz="quarter" idx="10"/>
          </p:nvPr>
        </p:nvSpPr>
        <p:spPr/>
        <p:txBody>
          <a:bodyPr/>
          <a:lstStyle/>
          <a:p>
            <a:fld id="{8DB32BCB-3D78-42F0-B9F1-CFBAC34DDD7A}" type="slidenum">
              <a:rPr lang="nl-BE" smtClean="0"/>
              <a:pPr/>
              <a:t>4</a:t>
            </a:fld>
            <a:endParaRPr lang="nl-BE"/>
          </a:p>
        </p:txBody>
      </p:sp>
    </p:spTree>
    <p:extLst>
      <p:ext uri="{BB962C8B-B14F-4D97-AF65-F5344CB8AC3E}">
        <p14:creationId xmlns:p14="http://schemas.microsoft.com/office/powerpoint/2010/main" xmlns="" val="159402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Ventral striatum with </a:t>
            </a:r>
            <a:r>
              <a:rPr lang="en-US" dirty="0" err="1" smtClean="0"/>
              <a:t>ncl</a:t>
            </a:r>
            <a:r>
              <a:rPr lang="en-US" dirty="0" smtClean="0"/>
              <a:t> </a:t>
            </a:r>
            <a:r>
              <a:rPr lang="en-US" dirty="0" err="1" smtClean="0"/>
              <a:t>accumbens</a:t>
            </a:r>
            <a:r>
              <a:rPr lang="en-US" dirty="0" smtClean="0"/>
              <a:t>: craving, incentive salience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Amygdala important in negative reinforcement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dACC:signals</a:t>
            </a:r>
            <a:r>
              <a:rPr lang="en-US" baseline="0" dirty="0" smtClean="0"/>
              <a:t> stimulus value, rewarding actions and action costs (</a:t>
            </a:r>
            <a:r>
              <a:rPr lang="en-US" baseline="0" dirty="0" err="1" smtClean="0"/>
              <a:t>hayashi</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OFC: signals stimulus value(</a:t>
            </a:r>
            <a:r>
              <a:rPr lang="en-US" baseline="0" dirty="0" err="1" smtClean="0"/>
              <a:t>hayashi</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Dorsa</a:t>
            </a:r>
            <a:r>
              <a:rPr lang="en-US" baseline="0" dirty="0" smtClean="0"/>
              <a:t>l striatum: a region implicated in habit learning and action initiation, is involved in cue/context-dependent craving…as such, the DS may be a fundamental component of addiction.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Hippocampus: Processing of contextual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Insula:interoceptive</a:t>
            </a:r>
            <a:r>
              <a:rPr lang="en-US" baseline="0" dirty="0" smtClean="0"/>
              <a:t> cues</a:t>
            </a:r>
          </a:p>
          <a:p>
            <a:endParaRPr lang="en-US" baseline="0" dirty="0" smtClean="0"/>
          </a:p>
          <a:p>
            <a:r>
              <a:rPr lang="en-US" baseline="0" dirty="0" smtClean="0"/>
              <a:t>Thalamus: important in the regulation of arousal and </a:t>
            </a:r>
            <a:r>
              <a:rPr lang="en-US" baseline="0" dirty="0" err="1" smtClean="0"/>
              <a:t>attentional</a:t>
            </a:r>
            <a:r>
              <a:rPr lang="en-US" baseline="0" dirty="0" smtClean="0"/>
              <a:t> modulation, planning action…thus, important in the addictive process</a:t>
            </a:r>
          </a:p>
          <a:p>
            <a:r>
              <a:rPr lang="en-US" baseline="0" dirty="0" smtClean="0"/>
              <a:t>DLPFC: </a:t>
            </a:r>
            <a:r>
              <a:rPr lang="en-US" baseline="0" dirty="0" err="1" smtClean="0"/>
              <a:t>impulscontrol</a:t>
            </a:r>
            <a:r>
              <a:rPr lang="en-US" baseline="0" dirty="0" smtClean="0"/>
              <a:t>; incorporates </a:t>
            </a:r>
            <a:r>
              <a:rPr lang="en-US" baseline="0" dirty="0" err="1" smtClean="0"/>
              <a:t>intertemporal</a:t>
            </a:r>
            <a:r>
              <a:rPr lang="en-US" baseline="0" dirty="0" smtClean="0"/>
              <a:t> availability, so incorporates contextual information. </a:t>
            </a:r>
          </a:p>
          <a:p>
            <a:endParaRPr lang="en-US" baseline="0" dirty="0" smtClean="0"/>
          </a:p>
          <a:p>
            <a:r>
              <a:rPr lang="en-US" baseline="0" dirty="0" smtClean="0"/>
              <a:t>Amygdala and </a:t>
            </a:r>
            <a:r>
              <a:rPr lang="en-US" baseline="0" dirty="0" err="1" smtClean="0"/>
              <a:t>huppocampus</a:t>
            </a:r>
            <a:r>
              <a:rPr lang="en-US" baseline="0" dirty="0" smtClean="0"/>
              <a:t>: conditioned learning</a:t>
            </a:r>
          </a:p>
          <a:p>
            <a:r>
              <a:rPr lang="en-US" baseline="0" dirty="0" smtClean="0"/>
              <a:t>OFC, VMPFC </a:t>
            </a:r>
            <a:r>
              <a:rPr lang="en-US" baseline="0" dirty="0" err="1" smtClean="0"/>
              <a:t>integerating</a:t>
            </a:r>
            <a:r>
              <a:rPr lang="en-US" baseline="0" dirty="0" smtClean="0"/>
              <a:t> sensory inputs and reward value to regulate motivated behavior</a:t>
            </a:r>
          </a:p>
          <a:p>
            <a:r>
              <a:rPr lang="en-US" baseline="0" dirty="0" smtClean="0"/>
              <a:t>VS striatum receives information about motivational input from amygdala, </a:t>
            </a:r>
            <a:r>
              <a:rPr lang="en-US" baseline="0" dirty="0" err="1" smtClean="0"/>
              <a:t>ofc</a:t>
            </a:r>
            <a:r>
              <a:rPr lang="en-US" baseline="0" dirty="0" smtClean="0"/>
              <a:t> and other structures and plays a </a:t>
            </a:r>
            <a:r>
              <a:rPr lang="en-US" baseline="0" dirty="0" err="1" smtClean="0"/>
              <a:t>keyrole</a:t>
            </a:r>
            <a:r>
              <a:rPr lang="en-US" baseline="0" dirty="0" smtClean="0"/>
              <a:t> in the final action output from the basal ganglia</a:t>
            </a:r>
          </a:p>
          <a:p>
            <a:r>
              <a:rPr lang="en-US" baseline="0" dirty="0" smtClean="0"/>
              <a:t>The </a:t>
            </a:r>
            <a:r>
              <a:rPr lang="en-US" baseline="0" dirty="0" err="1" smtClean="0"/>
              <a:t>acc</a:t>
            </a:r>
            <a:r>
              <a:rPr lang="en-US" baseline="0" dirty="0" smtClean="0"/>
              <a:t> plays a role in cognitive functions and is also activated by salient stimuli</a:t>
            </a:r>
          </a:p>
          <a:p>
            <a:r>
              <a:rPr lang="en-US" baseline="0" dirty="0" smtClean="0"/>
              <a:t>The insula is engaged in </a:t>
            </a:r>
            <a:r>
              <a:rPr lang="en-US" baseline="0" dirty="0" err="1" smtClean="0"/>
              <a:t>interoception</a:t>
            </a:r>
            <a:r>
              <a:rPr lang="en-US" baseline="0" dirty="0" smtClean="0"/>
              <a:t> and cognitive functions</a:t>
            </a:r>
          </a:p>
          <a:p>
            <a:r>
              <a:rPr lang="en-US" baseline="0" dirty="0" smtClean="0"/>
              <a:t>Affective part of ACC: Assessing salience of emotional and motivational information and regulation of emotional responses (bush, 2000)</a:t>
            </a:r>
          </a:p>
        </p:txBody>
      </p:sp>
      <p:sp>
        <p:nvSpPr>
          <p:cNvPr id="4" name="Slide Number Placeholder 3"/>
          <p:cNvSpPr>
            <a:spLocks noGrp="1"/>
          </p:cNvSpPr>
          <p:nvPr>
            <p:ph type="sldNum" sz="quarter" idx="10"/>
          </p:nvPr>
        </p:nvSpPr>
        <p:spPr/>
        <p:txBody>
          <a:bodyPr/>
          <a:lstStyle/>
          <a:p>
            <a:fld id="{8DB32BCB-3D78-42F0-B9F1-CFBAC34DDD7A}" type="slidenum">
              <a:rPr lang="nl-BE" smtClean="0"/>
              <a:pPr/>
              <a:t>19</a:t>
            </a:fld>
            <a:endParaRPr lang="nl-BE"/>
          </a:p>
        </p:txBody>
      </p:sp>
    </p:spTree>
    <p:extLst>
      <p:ext uri="{BB962C8B-B14F-4D97-AF65-F5344CB8AC3E}">
        <p14:creationId xmlns:p14="http://schemas.microsoft.com/office/powerpoint/2010/main" xmlns="" val="159402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sensory representation of drug cues and </a:t>
            </a:r>
            <a:r>
              <a:rPr lang="en-US" sz="1200" kern="1200" dirty="0" err="1" smtClean="0">
                <a:solidFill>
                  <a:schemeClr val="tx1"/>
                </a:solidFill>
                <a:effectLst/>
                <a:latin typeface="+mn-lt"/>
                <a:ea typeface="+mn-ea"/>
                <a:cs typeface="+mn-cs"/>
              </a:rPr>
              <a:t>attentional</a:t>
            </a:r>
            <a:r>
              <a:rPr lang="en-US" sz="1200" kern="1200" dirty="0" smtClean="0">
                <a:solidFill>
                  <a:schemeClr val="tx1"/>
                </a:solidFill>
                <a:effectLst/>
                <a:latin typeface="+mn-lt"/>
                <a:ea typeface="+mn-ea"/>
                <a:cs typeface="+mn-cs"/>
              </a:rPr>
              <a:t> processes, more specifically </a:t>
            </a:r>
            <a:r>
              <a:rPr lang="en-US" sz="1200" kern="1200" dirty="0" err="1" smtClean="0">
                <a:solidFill>
                  <a:schemeClr val="tx1"/>
                </a:solidFill>
                <a:effectLst/>
                <a:latin typeface="+mn-lt"/>
                <a:ea typeface="+mn-ea"/>
                <a:cs typeface="+mn-cs"/>
              </a:rPr>
              <a:t>visuospatial</a:t>
            </a:r>
            <a:r>
              <a:rPr lang="en-US" sz="1200" kern="1200" dirty="0" smtClean="0">
                <a:solidFill>
                  <a:schemeClr val="tx1"/>
                </a:solidFill>
                <a:effectLst/>
                <a:latin typeface="+mn-lt"/>
                <a:ea typeface="+mn-ea"/>
                <a:cs typeface="+mn-cs"/>
              </a:rPr>
              <a:t> attention and motor attention (</a:t>
            </a:r>
            <a:r>
              <a:rPr lang="en-US" sz="1200" kern="1200" dirty="0" err="1" smtClean="0">
                <a:solidFill>
                  <a:schemeClr val="tx1"/>
                </a:solidFill>
                <a:effectLst/>
                <a:latin typeface="+mn-lt"/>
                <a:ea typeface="+mn-ea"/>
                <a:cs typeface="+mn-cs"/>
              </a:rPr>
              <a:t>Kastner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Ungerleider</a:t>
            </a:r>
            <a:r>
              <a:rPr lang="en-US" sz="1200" kern="1200" dirty="0" smtClean="0">
                <a:solidFill>
                  <a:schemeClr val="tx1"/>
                </a:solidFill>
                <a:effectLst/>
                <a:latin typeface="+mn-lt"/>
                <a:ea typeface="+mn-ea"/>
                <a:cs typeface="+mn-cs"/>
              </a:rPr>
              <a:t>, 2000; </a:t>
            </a:r>
            <a:r>
              <a:rPr lang="en-US" sz="1200" kern="1200" dirty="0" err="1" smtClean="0">
                <a:solidFill>
                  <a:schemeClr val="tx1"/>
                </a:solidFill>
                <a:effectLst/>
                <a:latin typeface="+mn-lt"/>
                <a:ea typeface="+mn-ea"/>
                <a:cs typeface="+mn-cs"/>
              </a:rPr>
              <a:t>Rushworth</a:t>
            </a:r>
            <a:r>
              <a:rPr lang="en-US" sz="1200" kern="1200" dirty="0" smtClean="0">
                <a:solidFill>
                  <a:schemeClr val="tx1"/>
                </a:solidFill>
                <a:effectLst/>
                <a:latin typeface="+mn-lt"/>
                <a:ea typeface="+mn-ea"/>
                <a:cs typeface="+mn-cs"/>
              </a:rPr>
              <a:t> et al., 2003). Albeit not related to the craving </a:t>
            </a:r>
            <a:r>
              <a:rPr lang="en-US" sz="1200" kern="1200" dirty="0" err="1" smtClean="0">
                <a:solidFill>
                  <a:schemeClr val="tx1"/>
                </a:solidFill>
                <a:effectLst/>
                <a:latin typeface="+mn-lt"/>
                <a:ea typeface="+mn-ea"/>
                <a:cs typeface="+mn-cs"/>
              </a:rPr>
              <a:t>neurocircuit</a:t>
            </a:r>
            <a:r>
              <a:rPr lang="en-US" sz="1200" kern="1200" dirty="0" smtClean="0">
                <a:solidFill>
                  <a:schemeClr val="tx1"/>
                </a:solidFill>
                <a:effectLst/>
                <a:latin typeface="+mn-lt"/>
                <a:ea typeface="+mn-ea"/>
                <a:cs typeface="+mn-cs"/>
              </a:rPr>
              <a:t> - as proposed by </a:t>
            </a:r>
            <a:r>
              <a:rPr lang="en-US" sz="1200" kern="1200" dirty="0" err="1" smtClean="0">
                <a:solidFill>
                  <a:schemeClr val="tx1"/>
                </a:solidFill>
                <a:effectLst/>
                <a:latin typeface="+mn-lt"/>
                <a:ea typeface="+mn-ea"/>
                <a:cs typeface="+mn-cs"/>
              </a:rPr>
              <a:t>Koob</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Volkow</a:t>
            </a:r>
            <a:r>
              <a:rPr lang="en-US" sz="1200" kern="1200" dirty="0" smtClean="0">
                <a:solidFill>
                  <a:schemeClr val="tx1"/>
                </a:solidFill>
                <a:effectLst/>
                <a:latin typeface="+mn-lt"/>
                <a:ea typeface="+mn-ea"/>
                <a:cs typeface="+mn-cs"/>
              </a:rPr>
              <a:t> (2010) - it has been hypothesized that increased cue-induced activation of brain areas involved in sensory processing could be an early manifestation of increased incentive salience (</a:t>
            </a:r>
            <a:r>
              <a:rPr lang="en-US" sz="1200" kern="1200" dirty="0" err="1" smtClean="0">
                <a:solidFill>
                  <a:schemeClr val="tx1"/>
                </a:solidFill>
                <a:effectLst/>
                <a:latin typeface="+mn-lt"/>
                <a:ea typeface="+mn-ea"/>
                <a:cs typeface="+mn-cs"/>
              </a:rPr>
              <a:t>Jasinska</a:t>
            </a:r>
            <a:r>
              <a:rPr lang="en-US" sz="1200" kern="1200" dirty="0" smtClean="0">
                <a:solidFill>
                  <a:schemeClr val="tx1"/>
                </a:solidFill>
                <a:effectLst/>
                <a:latin typeface="+mn-lt"/>
                <a:ea typeface="+mn-ea"/>
                <a:cs typeface="+mn-cs"/>
              </a:rPr>
              <a:t> et al., 2014). Therefore, in spite that subjective cue-induced craving was not changed in our patients, the observed decrease of activation of the superior parietal lobule suggests a decrease of incentive salience while viewing alcohol stimuli. </a:t>
            </a:r>
            <a:endParaRPr lang="nl-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B32BCB-3D78-42F0-B9F1-CFBAC34DDD7A}" type="slidenum">
              <a:rPr lang="nl-BE" smtClean="0"/>
              <a:pPr/>
              <a:t>21</a:t>
            </a:fld>
            <a:endParaRPr lang="nl-BE"/>
          </a:p>
        </p:txBody>
      </p:sp>
    </p:spTree>
    <p:extLst>
      <p:ext uri="{BB962C8B-B14F-4D97-AF65-F5344CB8AC3E}">
        <p14:creationId xmlns:p14="http://schemas.microsoft.com/office/powerpoint/2010/main" xmlns="" val="102781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Ventral striatum with </a:t>
            </a:r>
            <a:r>
              <a:rPr lang="en-US" dirty="0" err="1" smtClean="0"/>
              <a:t>ncl</a:t>
            </a:r>
            <a:r>
              <a:rPr lang="en-US" dirty="0" smtClean="0"/>
              <a:t> </a:t>
            </a:r>
            <a:r>
              <a:rPr lang="en-US" dirty="0" err="1" smtClean="0"/>
              <a:t>accumbens</a:t>
            </a:r>
            <a:r>
              <a:rPr lang="en-US" dirty="0" smtClean="0"/>
              <a:t>: craving, incentive salience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Amygdala important in negative reinforcement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dACC:signals</a:t>
            </a:r>
            <a:r>
              <a:rPr lang="en-US" baseline="0" dirty="0" smtClean="0"/>
              <a:t> stimulus value, rewarding actions and action costs (</a:t>
            </a:r>
            <a:r>
              <a:rPr lang="en-US" baseline="0" dirty="0" err="1" smtClean="0"/>
              <a:t>hayashi</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OFC: signals stimulus value(</a:t>
            </a:r>
            <a:r>
              <a:rPr lang="en-US" baseline="0" dirty="0" err="1" smtClean="0"/>
              <a:t>hayashi</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Dorsa</a:t>
            </a:r>
            <a:r>
              <a:rPr lang="en-US" baseline="0" dirty="0" smtClean="0"/>
              <a:t>l striatum: a region implicated in habit learning and action initiation, is involved in cue/context-dependent craving…as such, the DS may be a fundamental component of addiction.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Hippocampus: Processing of contextual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Insula:interoceptive</a:t>
            </a:r>
            <a:r>
              <a:rPr lang="en-US" baseline="0" dirty="0" smtClean="0"/>
              <a:t> cues</a:t>
            </a:r>
          </a:p>
          <a:p>
            <a:endParaRPr lang="en-US" baseline="0" dirty="0" smtClean="0"/>
          </a:p>
          <a:p>
            <a:r>
              <a:rPr lang="en-US" baseline="0" dirty="0" smtClean="0"/>
              <a:t>Thalamus: important in the regulation of arousal and </a:t>
            </a:r>
            <a:r>
              <a:rPr lang="en-US" baseline="0" dirty="0" err="1" smtClean="0"/>
              <a:t>attentional</a:t>
            </a:r>
            <a:r>
              <a:rPr lang="en-US" baseline="0" dirty="0" smtClean="0"/>
              <a:t> modulation, planning action…thus, important in the addictive process</a:t>
            </a:r>
          </a:p>
          <a:p>
            <a:r>
              <a:rPr lang="en-US" baseline="0" dirty="0" smtClean="0"/>
              <a:t>DLPFC: </a:t>
            </a:r>
            <a:r>
              <a:rPr lang="en-US" baseline="0" dirty="0" err="1" smtClean="0"/>
              <a:t>impulscontrol</a:t>
            </a:r>
            <a:r>
              <a:rPr lang="en-US" baseline="0" dirty="0" smtClean="0"/>
              <a:t>; incorporates </a:t>
            </a:r>
            <a:r>
              <a:rPr lang="en-US" baseline="0" dirty="0" err="1" smtClean="0"/>
              <a:t>intertemporal</a:t>
            </a:r>
            <a:r>
              <a:rPr lang="en-US" baseline="0" dirty="0" smtClean="0"/>
              <a:t> availability, so incorporates contextual information. </a:t>
            </a:r>
          </a:p>
          <a:p>
            <a:endParaRPr lang="en-US" baseline="0" dirty="0" smtClean="0"/>
          </a:p>
          <a:p>
            <a:r>
              <a:rPr lang="en-US" baseline="0" dirty="0" smtClean="0"/>
              <a:t>Amygdala and </a:t>
            </a:r>
            <a:r>
              <a:rPr lang="en-US" baseline="0" dirty="0" err="1" smtClean="0"/>
              <a:t>huppocampus</a:t>
            </a:r>
            <a:r>
              <a:rPr lang="en-US" baseline="0" dirty="0" smtClean="0"/>
              <a:t>: conditioned learning</a:t>
            </a:r>
          </a:p>
          <a:p>
            <a:r>
              <a:rPr lang="en-US" baseline="0" dirty="0" smtClean="0"/>
              <a:t>OFC, VMPFC </a:t>
            </a:r>
            <a:r>
              <a:rPr lang="en-US" baseline="0" dirty="0" err="1" smtClean="0"/>
              <a:t>integerating</a:t>
            </a:r>
            <a:r>
              <a:rPr lang="en-US" baseline="0" dirty="0" smtClean="0"/>
              <a:t> sensory inputs and reward value to regulate motivated behavior</a:t>
            </a:r>
          </a:p>
          <a:p>
            <a:r>
              <a:rPr lang="en-US" baseline="0" dirty="0" smtClean="0"/>
              <a:t>VS striatum receives information about motivational input from amygdala, </a:t>
            </a:r>
            <a:r>
              <a:rPr lang="en-US" baseline="0" dirty="0" err="1" smtClean="0"/>
              <a:t>ofc</a:t>
            </a:r>
            <a:r>
              <a:rPr lang="en-US" baseline="0" dirty="0" smtClean="0"/>
              <a:t> and other structures and plays a </a:t>
            </a:r>
            <a:r>
              <a:rPr lang="en-US" baseline="0" dirty="0" err="1" smtClean="0"/>
              <a:t>keyrole</a:t>
            </a:r>
            <a:r>
              <a:rPr lang="en-US" baseline="0" dirty="0" smtClean="0"/>
              <a:t> in the final action output from the basal ganglia</a:t>
            </a:r>
          </a:p>
          <a:p>
            <a:r>
              <a:rPr lang="en-US" baseline="0" dirty="0" smtClean="0"/>
              <a:t>The </a:t>
            </a:r>
            <a:r>
              <a:rPr lang="en-US" baseline="0" dirty="0" err="1" smtClean="0"/>
              <a:t>acc</a:t>
            </a:r>
            <a:r>
              <a:rPr lang="en-US" baseline="0" dirty="0" smtClean="0"/>
              <a:t> plays a role in cognitive functions and is also activated by salient stimuli</a:t>
            </a:r>
          </a:p>
          <a:p>
            <a:r>
              <a:rPr lang="en-US" baseline="0" dirty="0" smtClean="0"/>
              <a:t>The insula is engaged in </a:t>
            </a:r>
            <a:r>
              <a:rPr lang="en-US" baseline="0" dirty="0" err="1" smtClean="0"/>
              <a:t>interoception</a:t>
            </a:r>
            <a:r>
              <a:rPr lang="en-US" baseline="0" dirty="0" smtClean="0"/>
              <a:t> and cognitive functions</a:t>
            </a:r>
          </a:p>
          <a:p>
            <a:r>
              <a:rPr lang="en-US" baseline="0" dirty="0" smtClean="0"/>
              <a:t>Affective part of ACC: Assessing salience of emotional and motivational information and regulation of emotional responses (bush, 2000)</a:t>
            </a:r>
          </a:p>
        </p:txBody>
      </p:sp>
      <p:sp>
        <p:nvSpPr>
          <p:cNvPr id="4" name="Slide Number Placeholder 3"/>
          <p:cNvSpPr>
            <a:spLocks noGrp="1"/>
          </p:cNvSpPr>
          <p:nvPr>
            <p:ph type="sldNum" sz="quarter" idx="10"/>
          </p:nvPr>
        </p:nvSpPr>
        <p:spPr/>
        <p:txBody>
          <a:bodyPr/>
          <a:lstStyle/>
          <a:p>
            <a:fld id="{8DB32BCB-3D78-42F0-B9F1-CFBAC34DDD7A}" type="slidenum">
              <a:rPr lang="nl-BE" smtClean="0"/>
              <a:pPr/>
              <a:t>22</a:t>
            </a:fld>
            <a:endParaRPr lang="nl-BE"/>
          </a:p>
        </p:txBody>
      </p:sp>
    </p:spTree>
    <p:extLst>
      <p:ext uri="{BB962C8B-B14F-4D97-AF65-F5344CB8AC3E}">
        <p14:creationId xmlns:p14="http://schemas.microsoft.com/office/powerpoint/2010/main" xmlns="" val="159402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1 sessie:in het systeem</a:t>
            </a:r>
            <a:r>
              <a:rPr lang="nl-BE" baseline="0" dirty="0" smtClean="0"/>
              <a:t> van </a:t>
            </a:r>
            <a:r>
              <a:rPr lang="nl-BE" baseline="0" dirty="0" err="1" smtClean="0"/>
              <a:t>koob</a:t>
            </a:r>
            <a:r>
              <a:rPr lang="nl-BE" baseline="0" dirty="0" smtClean="0"/>
              <a:t> en </a:t>
            </a:r>
            <a:r>
              <a:rPr lang="nl-BE" baseline="0" dirty="0" err="1" smtClean="0"/>
              <a:t>volkow</a:t>
            </a:r>
            <a:r>
              <a:rPr lang="nl-BE" baseline="0" dirty="0" smtClean="0"/>
              <a:t> zit, ba25 daalt en niet bij de </a:t>
            </a:r>
            <a:r>
              <a:rPr lang="nl-BE" baseline="0" dirty="0" err="1" smtClean="0"/>
              <a:t>sham</a:t>
            </a:r>
            <a:r>
              <a:rPr lang="nl-BE" baseline="0" dirty="0" smtClean="0"/>
              <a:t>, wat mogelijk t </a:t>
            </a:r>
            <a:r>
              <a:rPr lang="nl-BE" baseline="0" dirty="0" err="1" smtClean="0"/>
              <a:t>mken</a:t>
            </a:r>
            <a:r>
              <a:rPr lang="nl-BE" baseline="0" dirty="0" smtClean="0"/>
              <a:t> heeft met </a:t>
            </a:r>
            <a:r>
              <a:rPr lang="nl-BE" baseline="0" dirty="0" err="1" smtClean="0"/>
              <a:t>gedald</a:t>
            </a:r>
            <a:r>
              <a:rPr lang="nl-BE" baseline="0" dirty="0" smtClean="0"/>
              <a:t> </a:t>
            </a:r>
            <a:r>
              <a:rPr lang="nl-BE" baseline="0" dirty="0" err="1" smtClean="0"/>
              <a:t>visceromotorisch</a:t>
            </a:r>
            <a:r>
              <a:rPr lang="nl-BE" baseline="0" dirty="0" smtClean="0"/>
              <a:t> effect , maar geen daling </a:t>
            </a:r>
            <a:r>
              <a:rPr lang="nl-BE" baseline="0" dirty="0" err="1" smtClean="0"/>
              <a:t>craving</a:t>
            </a:r>
            <a:r>
              <a:rPr lang="nl-BE" dirty="0" smtClean="0"/>
              <a:t> </a:t>
            </a:r>
          </a:p>
          <a:p>
            <a:r>
              <a:rPr lang="nl-BE" dirty="0" smtClean="0"/>
              <a:t>Multiple sessies: open studie, el effect op </a:t>
            </a:r>
            <a:r>
              <a:rPr lang="nl-BE" dirty="0" err="1" smtClean="0"/>
              <a:t>craving</a:t>
            </a:r>
            <a:r>
              <a:rPr lang="nl-BE" dirty="0" smtClean="0"/>
              <a:t>,</a:t>
            </a:r>
            <a:r>
              <a:rPr lang="nl-BE" baseline="0" dirty="0" smtClean="0"/>
              <a:t> maar geen effect op </a:t>
            </a:r>
            <a:r>
              <a:rPr lang="nl-BE" baseline="0" dirty="0" err="1" smtClean="0"/>
              <a:t>rewardsysteem</a:t>
            </a:r>
            <a:r>
              <a:rPr lang="nl-BE" baseline="0" dirty="0" smtClean="0"/>
              <a:t>, </a:t>
            </a:r>
            <a:r>
              <a:rPr lang="nl-BE" baseline="0" dirty="0" err="1" smtClean="0"/>
              <a:t>ondnks</a:t>
            </a:r>
            <a:r>
              <a:rPr lang="nl-BE" baseline="0" dirty="0" smtClean="0"/>
              <a:t> </a:t>
            </a:r>
            <a:r>
              <a:rPr lang="nl-BE" baseline="0" dirty="0" err="1" smtClean="0"/>
              <a:t>subj</a:t>
            </a:r>
            <a:r>
              <a:rPr lang="nl-BE" baseline="0" dirty="0" smtClean="0"/>
              <a:t> daling va </a:t>
            </a:r>
            <a:r>
              <a:rPr lang="nl-BE" baseline="0" dirty="0" err="1" smtClean="0"/>
              <a:t>ocds</a:t>
            </a:r>
            <a:r>
              <a:rPr lang="nl-BE" baseline="0" dirty="0" smtClean="0"/>
              <a:t>/</a:t>
            </a:r>
            <a:r>
              <a:rPr lang="nl-BE" baseline="0" dirty="0" err="1" smtClean="0"/>
              <a:t>auq</a:t>
            </a:r>
            <a:r>
              <a:rPr lang="nl-BE" baseline="0" dirty="0" smtClean="0"/>
              <a:t>, wel effect op aandachtsysteem</a:t>
            </a:r>
          </a:p>
          <a:p>
            <a:r>
              <a:rPr lang="nl-BE" baseline="0" dirty="0" err="1" smtClean="0"/>
              <a:t>Limitatie</a:t>
            </a:r>
            <a:r>
              <a:rPr lang="nl-BE" baseline="0" dirty="0" smtClean="0"/>
              <a:t> open studie</a:t>
            </a:r>
            <a:endParaRPr lang="nl-BE" dirty="0"/>
          </a:p>
        </p:txBody>
      </p:sp>
      <p:sp>
        <p:nvSpPr>
          <p:cNvPr id="4" name="Tijdelijke aanduiding voor dianummer 3"/>
          <p:cNvSpPr>
            <a:spLocks noGrp="1"/>
          </p:cNvSpPr>
          <p:nvPr>
            <p:ph type="sldNum" sz="quarter" idx="10"/>
          </p:nvPr>
        </p:nvSpPr>
        <p:spPr/>
        <p:txBody>
          <a:bodyPr/>
          <a:lstStyle/>
          <a:p>
            <a:fld id="{8DB32BCB-3D78-42F0-B9F1-CFBAC34DDD7A}" type="slidenum">
              <a:rPr lang="nl-BE" smtClean="0"/>
              <a:pPr/>
              <a:t>24</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met </a:t>
            </a:r>
            <a:r>
              <a:rPr lang="en-US" dirty="0" err="1" smtClean="0"/>
              <a:t>mishra</a:t>
            </a:r>
            <a:endParaRPr lang="en-US" dirty="0" smtClean="0"/>
          </a:p>
          <a:p>
            <a:r>
              <a:rPr lang="en-US" dirty="0" smtClean="0"/>
              <a:t>Ander </a:t>
            </a:r>
            <a:r>
              <a:rPr lang="en-US" dirty="0" err="1" smtClean="0"/>
              <a:t>mechanisme</a:t>
            </a:r>
            <a:r>
              <a:rPr lang="en-US" dirty="0" smtClean="0"/>
              <a:t> v </a:t>
            </a:r>
            <a:r>
              <a:rPr lang="en-US" dirty="0" err="1" smtClean="0"/>
              <a:t>rtms</a:t>
            </a:r>
            <a:r>
              <a:rPr lang="en-US" dirty="0" smtClean="0"/>
              <a:t> </a:t>
            </a:r>
            <a:r>
              <a:rPr lang="en-US" dirty="0" err="1" smtClean="0"/>
              <a:t>voor</a:t>
            </a:r>
            <a:r>
              <a:rPr lang="en-US" dirty="0" smtClean="0"/>
              <a:t> craving</a:t>
            </a:r>
            <a:r>
              <a:rPr lang="en-US" baseline="0" dirty="0" smtClean="0"/>
              <a:t> circuit </a:t>
            </a:r>
            <a:r>
              <a:rPr lang="en-US" baseline="0" dirty="0" err="1" smtClean="0"/>
              <a:t>aan</a:t>
            </a:r>
            <a:r>
              <a:rPr lang="en-US" baseline="0" dirty="0" smtClean="0"/>
              <a:t> </a:t>
            </a:r>
            <a:r>
              <a:rPr lang="en-US" baseline="0" dirty="0" err="1" smtClean="0"/>
              <a:t>te</a:t>
            </a:r>
            <a:r>
              <a:rPr lang="en-US" baseline="0" dirty="0" smtClean="0"/>
              <a:t> </a:t>
            </a:r>
            <a:r>
              <a:rPr lang="en-US" baseline="0" dirty="0" err="1" smtClean="0"/>
              <a:t>spreken</a:t>
            </a:r>
            <a:r>
              <a:rPr lang="en-US" dirty="0" smtClean="0"/>
              <a:t> </a:t>
            </a:r>
            <a:r>
              <a:rPr lang="en-US" dirty="0" err="1" smtClean="0"/>
              <a:t>dan</a:t>
            </a:r>
            <a:r>
              <a:rPr lang="en-US" dirty="0" smtClean="0"/>
              <a:t> via het cue-exposure</a:t>
            </a:r>
            <a:r>
              <a:rPr lang="en-US" baseline="0" dirty="0" smtClean="0"/>
              <a:t> </a:t>
            </a:r>
            <a:r>
              <a:rPr lang="en-US" baseline="0" dirty="0" err="1" smtClean="0"/>
              <a:t>ciruit</a:t>
            </a:r>
            <a:endParaRPr lang="en-US" baseline="0" dirty="0" smtClean="0"/>
          </a:p>
          <a:p>
            <a:r>
              <a:rPr lang="en-US" baseline="0" dirty="0" smtClean="0"/>
              <a:t> attention system </a:t>
            </a:r>
            <a:r>
              <a:rPr lang="en-US" baseline="0" dirty="0" err="1" smtClean="0"/>
              <a:t>gezien</a:t>
            </a:r>
            <a:r>
              <a:rPr lang="en-US" baseline="0" dirty="0" smtClean="0"/>
              <a:t> </a:t>
            </a:r>
            <a:r>
              <a:rPr lang="en-US" baseline="0" dirty="0" err="1" smtClean="0"/>
              <a:t>daling</a:t>
            </a:r>
            <a:r>
              <a:rPr lang="en-US" baseline="0" dirty="0" smtClean="0"/>
              <a:t> act left sup par lob</a:t>
            </a:r>
            <a:endParaRPr lang="en-US" dirty="0"/>
          </a:p>
        </p:txBody>
      </p:sp>
      <p:sp>
        <p:nvSpPr>
          <p:cNvPr id="4" name="Slide Number Placeholder 3"/>
          <p:cNvSpPr>
            <a:spLocks noGrp="1"/>
          </p:cNvSpPr>
          <p:nvPr>
            <p:ph type="sldNum" sz="quarter" idx="10"/>
          </p:nvPr>
        </p:nvSpPr>
        <p:spPr/>
        <p:txBody>
          <a:bodyPr/>
          <a:lstStyle/>
          <a:p>
            <a:fld id="{8DB32BCB-3D78-42F0-B9F1-CFBAC34DDD7A}" type="slidenum">
              <a:rPr lang="nl-BE" smtClean="0"/>
              <a:pPr/>
              <a:t>25</a:t>
            </a:fld>
            <a:endParaRPr lang="nl-BE"/>
          </a:p>
        </p:txBody>
      </p:sp>
    </p:spTree>
    <p:extLst>
      <p:ext uri="{BB962C8B-B14F-4D97-AF65-F5344CB8AC3E}">
        <p14:creationId xmlns:p14="http://schemas.microsoft.com/office/powerpoint/2010/main" xmlns="" val="261968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Werkingsmechanisme</a:t>
            </a:r>
            <a:r>
              <a:rPr lang="en-US" baseline="0" dirty="0" smtClean="0"/>
              <a:t> van </a:t>
            </a:r>
            <a:r>
              <a:rPr lang="en-US" baseline="0" dirty="0" err="1" smtClean="0"/>
              <a:t>rtms</a:t>
            </a:r>
            <a:r>
              <a:rPr lang="en-US" baseline="0" dirty="0" smtClean="0"/>
              <a:t> </a:t>
            </a:r>
            <a:r>
              <a:rPr lang="en-US" baseline="0" dirty="0" err="1" smtClean="0"/>
              <a:t>kan</a:t>
            </a:r>
            <a:r>
              <a:rPr lang="en-US" baseline="0" dirty="0" smtClean="0"/>
              <a:t> </a:t>
            </a:r>
            <a:r>
              <a:rPr lang="en-US" baseline="0" dirty="0" err="1" smtClean="0"/>
              <a:t>gaan</a:t>
            </a:r>
            <a:r>
              <a:rPr lang="en-US" baseline="0" dirty="0" smtClean="0"/>
              <a:t> via </a:t>
            </a:r>
            <a:r>
              <a:rPr lang="en-US" baseline="0" dirty="0" err="1" smtClean="0"/>
              <a:t>een</a:t>
            </a:r>
            <a:r>
              <a:rPr lang="en-US" baseline="0" dirty="0" smtClean="0"/>
              <a:t> </a:t>
            </a:r>
            <a:r>
              <a:rPr lang="en-US" baseline="0" dirty="0" err="1" smtClean="0"/>
              <a:t>ander</a:t>
            </a:r>
            <a:r>
              <a:rPr lang="en-US" baseline="0" dirty="0" smtClean="0"/>
              <a:t> </a:t>
            </a:r>
            <a:r>
              <a:rPr lang="en-US" baseline="0" dirty="0" err="1" smtClean="0"/>
              <a:t>mechanisme</a:t>
            </a:r>
            <a:r>
              <a:rPr lang="en-US" baseline="0" dirty="0" smtClean="0"/>
              <a:t> </a:t>
            </a:r>
            <a:r>
              <a:rPr lang="en-US" baseline="0" dirty="0" err="1" smtClean="0"/>
              <a:t>dan</a:t>
            </a:r>
            <a:r>
              <a:rPr lang="en-US" baseline="0" dirty="0" smtClean="0"/>
              <a:t> het craving circuit</a:t>
            </a:r>
          </a:p>
          <a:p>
            <a:r>
              <a:rPr lang="en-US" baseline="0" dirty="0" smtClean="0"/>
              <a:t>En </a:t>
            </a:r>
            <a:r>
              <a:rPr lang="en-US" baseline="0" dirty="0" err="1" smtClean="0"/>
              <a:t>onze</a:t>
            </a:r>
            <a:r>
              <a:rPr lang="en-US" baseline="0" dirty="0" smtClean="0"/>
              <a:t> </a:t>
            </a:r>
            <a:r>
              <a:rPr lang="en-US" baseline="0" dirty="0" err="1" smtClean="0"/>
              <a:t>ptn</a:t>
            </a:r>
            <a:r>
              <a:rPr lang="en-US" baseline="0" dirty="0" smtClean="0"/>
              <a:t> </a:t>
            </a:r>
            <a:r>
              <a:rPr lang="en-US" baseline="0" dirty="0" err="1" smtClean="0"/>
              <a:t>hadden</a:t>
            </a:r>
            <a:r>
              <a:rPr lang="en-US" baseline="0" dirty="0" smtClean="0"/>
              <a:t> </a:t>
            </a:r>
            <a:r>
              <a:rPr lang="en-US" baseline="0" dirty="0" err="1" smtClean="0"/>
              <a:t>mss</a:t>
            </a:r>
            <a:r>
              <a:rPr lang="en-US" baseline="0" dirty="0" smtClean="0"/>
              <a:t> </a:t>
            </a:r>
            <a:r>
              <a:rPr lang="en-US" baseline="0" dirty="0" err="1" smtClean="0"/>
              <a:t>niet</a:t>
            </a:r>
            <a:r>
              <a:rPr lang="en-US" baseline="0" dirty="0" smtClean="0"/>
              <a:t> </a:t>
            </a:r>
            <a:r>
              <a:rPr lang="en-US" baseline="0" dirty="0" err="1" smtClean="0"/>
              <a:t>genoeg</a:t>
            </a:r>
            <a:r>
              <a:rPr lang="en-US" baseline="0" dirty="0" smtClean="0"/>
              <a:t> craving op baseline</a:t>
            </a:r>
            <a:endParaRPr lang="en-US" dirty="0"/>
          </a:p>
        </p:txBody>
      </p:sp>
      <p:sp>
        <p:nvSpPr>
          <p:cNvPr id="4" name="Slide Number Placeholder 3"/>
          <p:cNvSpPr>
            <a:spLocks noGrp="1"/>
          </p:cNvSpPr>
          <p:nvPr>
            <p:ph type="sldNum" sz="quarter" idx="10"/>
          </p:nvPr>
        </p:nvSpPr>
        <p:spPr/>
        <p:txBody>
          <a:bodyPr/>
          <a:lstStyle/>
          <a:p>
            <a:fld id="{8DB32BCB-3D78-42F0-B9F1-CFBAC34DDD7A}" type="slidenum">
              <a:rPr lang="nl-BE" smtClean="0"/>
              <a:pPr/>
              <a:t>26</a:t>
            </a:fld>
            <a:endParaRPr lang="nl-BE"/>
          </a:p>
        </p:txBody>
      </p:sp>
    </p:spTree>
    <p:extLst>
      <p:ext uri="{BB962C8B-B14F-4D97-AF65-F5344CB8AC3E}">
        <p14:creationId xmlns:p14="http://schemas.microsoft.com/office/powerpoint/2010/main" xmlns="" val="114550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Relatively small</a:t>
            </a:r>
            <a:r>
              <a:rPr lang="en-US" baseline="0" dirty="0" smtClean="0"/>
              <a:t> sample size regarding the placebo controlled study</a:t>
            </a:r>
          </a:p>
          <a:p>
            <a:endParaRPr lang="en-US" baseline="0" dirty="0" smtClean="0"/>
          </a:p>
          <a:p>
            <a:r>
              <a:rPr lang="en-US" baseline="0" dirty="0" err="1" smtClean="0"/>
              <a:t>Geen</a:t>
            </a:r>
            <a:r>
              <a:rPr lang="en-US" baseline="0" dirty="0" smtClean="0"/>
              <a:t> </a:t>
            </a:r>
            <a:r>
              <a:rPr lang="en-US" baseline="0" dirty="0" err="1" smtClean="0"/>
              <a:t>controlegroep</a:t>
            </a:r>
            <a:r>
              <a:rPr lang="en-US" baseline="0" dirty="0" smtClean="0"/>
              <a:t>, but however a decrease of craving measured on validated craving questionnaires</a:t>
            </a:r>
          </a:p>
          <a:p>
            <a:endParaRPr lang="en-US" dirty="0" smtClean="0"/>
          </a:p>
          <a:p>
            <a:r>
              <a:rPr lang="en-US" dirty="0" smtClean="0"/>
              <a:t>So it is difficult</a:t>
            </a:r>
            <a:r>
              <a:rPr lang="en-US" baseline="0" dirty="0" smtClean="0"/>
              <a:t> to evaluate the effect on craving circuit</a:t>
            </a:r>
            <a:endParaRPr lang="en-US" dirty="0"/>
          </a:p>
        </p:txBody>
      </p:sp>
      <p:sp>
        <p:nvSpPr>
          <p:cNvPr id="4" name="Slide Number Placeholder 3"/>
          <p:cNvSpPr>
            <a:spLocks noGrp="1"/>
          </p:cNvSpPr>
          <p:nvPr>
            <p:ph type="sldNum" sz="quarter" idx="10"/>
          </p:nvPr>
        </p:nvSpPr>
        <p:spPr/>
        <p:txBody>
          <a:bodyPr/>
          <a:lstStyle/>
          <a:p>
            <a:fld id="{8DB32BCB-3D78-42F0-B9F1-CFBAC34DDD7A}" type="slidenum">
              <a:rPr lang="nl-BE" smtClean="0"/>
              <a:pPr/>
              <a:t>27</a:t>
            </a:fld>
            <a:endParaRPr lang="nl-BE"/>
          </a:p>
        </p:txBody>
      </p:sp>
    </p:spTree>
    <p:extLst>
      <p:ext uri="{BB962C8B-B14F-4D97-AF65-F5344CB8AC3E}">
        <p14:creationId xmlns:p14="http://schemas.microsoft.com/office/powerpoint/2010/main" xmlns="" val="168859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a:t>
            </a:r>
            <a:r>
              <a:rPr lang="nl-NL" dirty="0" err="1" smtClean="0"/>
              <a:t>measured</a:t>
            </a:r>
            <a:r>
              <a:rPr lang="nl-NL" baseline="0" dirty="0" smtClean="0"/>
              <a:t> </a:t>
            </a:r>
            <a:r>
              <a:rPr lang="nl-NL" baseline="0" dirty="0" err="1" smtClean="0"/>
              <a:t>subjective</a:t>
            </a:r>
            <a:r>
              <a:rPr lang="nl-NL" baseline="0" dirty="0" smtClean="0"/>
              <a:t> </a:t>
            </a:r>
            <a:r>
              <a:rPr lang="nl-NL" baseline="0" dirty="0" err="1" smtClean="0"/>
              <a:t>craving</a:t>
            </a:r>
            <a:r>
              <a:rPr lang="nl-NL" baseline="0" dirty="0" smtClean="0"/>
              <a:t> </a:t>
            </a:r>
            <a:r>
              <a:rPr lang="nl-NL" baseline="0" dirty="0" err="1" smtClean="0"/>
              <a:t>before</a:t>
            </a:r>
            <a:r>
              <a:rPr lang="nl-NL" baseline="0" dirty="0" smtClean="0"/>
              <a:t> </a:t>
            </a:r>
            <a:r>
              <a:rPr lang="nl-NL" baseline="0" dirty="0" err="1" smtClean="0"/>
              <a:t>and</a:t>
            </a:r>
            <a:r>
              <a:rPr lang="nl-NL" baseline="0" dirty="0" smtClean="0"/>
              <a:t> </a:t>
            </a:r>
            <a:r>
              <a:rPr lang="nl-NL" baseline="0" dirty="0" err="1" smtClean="0"/>
              <a:t>after</a:t>
            </a:r>
            <a:r>
              <a:rPr lang="nl-NL" baseline="0" dirty="0" smtClean="0"/>
              <a:t> </a:t>
            </a:r>
            <a:r>
              <a:rPr lang="nl-NL" baseline="0" dirty="0" err="1" smtClean="0"/>
              <a:t>one</a:t>
            </a:r>
            <a:r>
              <a:rPr lang="nl-NL" baseline="0" dirty="0" smtClean="0"/>
              <a:t> </a:t>
            </a:r>
            <a:r>
              <a:rPr lang="nl-NL" baseline="0" dirty="0" err="1" smtClean="0"/>
              <a:t>sham</a:t>
            </a:r>
            <a:r>
              <a:rPr lang="nl-NL" baseline="0" dirty="0" smtClean="0"/>
              <a:t> </a:t>
            </a:r>
            <a:r>
              <a:rPr lang="nl-NL" baseline="0" dirty="0" err="1" smtClean="0"/>
              <a:t>controlled</a:t>
            </a:r>
            <a:r>
              <a:rPr lang="nl-NL" baseline="0" dirty="0" smtClean="0"/>
              <a:t> HF-</a:t>
            </a:r>
            <a:r>
              <a:rPr lang="nl-NL" baseline="0" dirty="0" err="1" smtClean="0"/>
              <a:t>rtms</a:t>
            </a:r>
            <a:r>
              <a:rPr lang="nl-NL" baseline="0" dirty="0" smtClean="0"/>
              <a:t> </a:t>
            </a:r>
            <a:r>
              <a:rPr lang="nl-NL" baseline="0" dirty="0" err="1" smtClean="0"/>
              <a:t>session</a:t>
            </a:r>
            <a:r>
              <a:rPr lang="nl-NL" baseline="0" dirty="0" smtClean="0"/>
              <a:t> </a:t>
            </a:r>
            <a:r>
              <a:rPr lang="nl-NL" baseline="0" dirty="0" err="1" smtClean="0"/>
              <a:t>and</a:t>
            </a:r>
            <a:r>
              <a:rPr lang="nl-NL" baseline="0" dirty="0" smtClean="0"/>
              <a:t> </a:t>
            </a:r>
            <a:r>
              <a:rPr lang="nl-NL" baseline="0" dirty="0" err="1" smtClean="0"/>
              <a:t>after</a:t>
            </a:r>
            <a:r>
              <a:rPr lang="nl-NL" baseline="0" dirty="0" smtClean="0"/>
              <a:t> </a:t>
            </a:r>
            <a:r>
              <a:rPr lang="nl-NL" baseline="0" dirty="0" err="1" smtClean="0"/>
              <a:t>one</a:t>
            </a:r>
            <a:r>
              <a:rPr lang="nl-NL" baseline="0" dirty="0" smtClean="0"/>
              <a:t> </a:t>
            </a:r>
            <a:r>
              <a:rPr lang="nl-NL" baseline="0" dirty="0" err="1" smtClean="0"/>
              <a:t>such</a:t>
            </a:r>
            <a:r>
              <a:rPr lang="nl-NL" baseline="0" dirty="0" smtClean="0"/>
              <a:t> a </a:t>
            </a:r>
            <a:r>
              <a:rPr lang="nl-NL" baseline="0" dirty="0" err="1" smtClean="0"/>
              <a:t>session</a:t>
            </a:r>
            <a:r>
              <a:rPr lang="nl-NL" baseline="0" dirty="0" smtClean="0"/>
              <a:t> no significant changes in </a:t>
            </a:r>
            <a:r>
              <a:rPr lang="nl-NL" baseline="0" dirty="0" err="1" smtClean="0"/>
              <a:t>craving</a:t>
            </a:r>
            <a:r>
              <a:rPr lang="nl-NL" baseline="0" dirty="0" smtClean="0"/>
              <a:t> scores </a:t>
            </a:r>
            <a:r>
              <a:rPr lang="nl-NL" baseline="0" dirty="0" err="1" smtClean="0"/>
              <a:t>were</a:t>
            </a:r>
            <a:r>
              <a:rPr lang="nl-NL" baseline="0" dirty="0" smtClean="0"/>
              <a:t> found. </a:t>
            </a:r>
            <a:r>
              <a:rPr lang="nl-NL" baseline="0" dirty="0" err="1" smtClean="0"/>
              <a:t>One</a:t>
            </a:r>
            <a:r>
              <a:rPr lang="nl-NL" baseline="0" dirty="0" smtClean="0"/>
              <a:t> </a:t>
            </a:r>
            <a:r>
              <a:rPr lang="nl-NL" baseline="0" dirty="0" err="1" smtClean="0"/>
              <a:t>such</a:t>
            </a:r>
            <a:r>
              <a:rPr lang="nl-NL" baseline="0" dirty="0" smtClean="0"/>
              <a:t> a </a:t>
            </a:r>
            <a:r>
              <a:rPr lang="nl-NL" baseline="0" dirty="0" err="1" smtClean="0"/>
              <a:t>session</a:t>
            </a:r>
            <a:r>
              <a:rPr lang="nl-NL" baseline="0" dirty="0" smtClean="0"/>
              <a:t> is </a:t>
            </a:r>
            <a:r>
              <a:rPr lang="nl-NL" baseline="0" dirty="0" err="1" smtClean="0"/>
              <a:t>not</a:t>
            </a:r>
            <a:r>
              <a:rPr lang="nl-NL" baseline="0" dirty="0" smtClean="0"/>
              <a:t> </a:t>
            </a:r>
            <a:r>
              <a:rPr lang="nl-NL" baseline="0" dirty="0" err="1" smtClean="0"/>
              <a:t>enough</a:t>
            </a:r>
            <a:r>
              <a:rPr lang="nl-NL" baseline="0" dirty="0" smtClean="0"/>
              <a:t> </a:t>
            </a:r>
            <a:r>
              <a:rPr lang="nl-NL" baseline="0" dirty="0" err="1" smtClean="0"/>
              <a:t>to</a:t>
            </a:r>
            <a:r>
              <a:rPr lang="nl-NL" baseline="0" dirty="0" smtClean="0"/>
              <a:t> change </a:t>
            </a:r>
            <a:r>
              <a:rPr lang="nl-NL" baseline="0" dirty="0" err="1" smtClean="0"/>
              <a:t>subjective</a:t>
            </a:r>
            <a:r>
              <a:rPr lang="nl-NL" baseline="0" dirty="0" smtClean="0"/>
              <a:t> </a:t>
            </a:r>
            <a:r>
              <a:rPr lang="nl-NL" baseline="0" dirty="0" err="1" smtClean="0"/>
              <a:t>craving</a:t>
            </a:r>
            <a:r>
              <a:rPr lang="nl-NL" baseline="0" dirty="0" smtClean="0"/>
              <a:t> </a:t>
            </a:r>
            <a:r>
              <a:rPr lang="nl-NL" baseline="0" dirty="0" err="1" smtClean="0"/>
              <a:t>measurements</a:t>
            </a:r>
            <a:endParaRPr lang="nl-NL" dirty="0"/>
          </a:p>
        </p:txBody>
      </p:sp>
      <p:sp>
        <p:nvSpPr>
          <p:cNvPr id="4" name="Tijdelijke aanduiding voor dianummer 3"/>
          <p:cNvSpPr>
            <a:spLocks noGrp="1"/>
          </p:cNvSpPr>
          <p:nvPr>
            <p:ph type="sldNum" sz="quarter" idx="10"/>
          </p:nvPr>
        </p:nvSpPr>
        <p:spPr/>
        <p:txBody>
          <a:bodyPr/>
          <a:lstStyle/>
          <a:p>
            <a:fld id="{8DB32BCB-3D78-42F0-B9F1-CFBAC34DDD7A}" type="slidenum">
              <a:rPr lang="nl-BE" smtClean="0"/>
              <a:pPr/>
              <a:t>5</a:t>
            </a:fld>
            <a:endParaRPr lang="nl-BE"/>
          </a:p>
        </p:txBody>
      </p:sp>
    </p:spTree>
    <p:extLst>
      <p:ext uri="{BB962C8B-B14F-4D97-AF65-F5344CB8AC3E}">
        <p14:creationId xmlns:p14="http://schemas.microsoft.com/office/powerpoint/2010/main" xmlns="" val="415886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Alternating</a:t>
            </a:r>
            <a:r>
              <a:rPr lang="nl-NL" dirty="0" smtClean="0"/>
              <a:t> </a:t>
            </a:r>
            <a:r>
              <a:rPr lang="nl-NL" dirty="0" err="1" smtClean="0"/>
              <a:t>current</a:t>
            </a:r>
            <a:endParaRPr lang="nl-NL" dirty="0"/>
          </a:p>
        </p:txBody>
      </p:sp>
      <p:sp>
        <p:nvSpPr>
          <p:cNvPr id="4" name="Tijdelijke aanduiding voor dianummer 3"/>
          <p:cNvSpPr>
            <a:spLocks noGrp="1"/>
          </p:cNvSpPr>
          <p:nvPr>
            <p:ph type="sldNum" sz="quarter" idx="10"/>
          </p:nvPr>
        </p:nvSpPr>
        <p:spPr/>
        <p:txBody>
          <a:bodyPr/>
          <a:lstStyle/>
          <a:p>
            <a:fld id="{8DB32BCB-3D78-42F0-B9F1-CFBAC34DDD7A}" type="slidenum">
              <a:rPr lang="nl-BE" smtClean="0"/>
              <a:pPr/>
              <a:t>6</a:t>
            </a:fld>
            <a:endParaRPr lang="nl-BE"/>
          </a:p>
        </p:txBody>
      </p:sp>
    </p:spTree>
    <p:extLst>
      <p:ext uri="{BB962C8B-B14F-4D97-AF65-F5344CB8AC3E}">
        <p14:creationId xmlns:p14="http://schemas.microsoft.com/office/powerpoint/2010/main" xmlns="" val="286969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High</a:t>
            </a:r>
            <a:r>
              <a:rPr lang="nl-NL" baseline="0" dirty="0" smtClean="0"/>
              <a:t> frequent </a:t>
            </a:r>
            <a:r>
              <a:rPr lang="nl-NL" baseline="0" dirty="0" err="1" smtClean="0"/>
              <a:t>vs</a:t>
            </a:r>
            <a:r>
              <a:rPr lang="nl-NL" baseline="0" dirty="0" smtClean="0"/>
              <a:t> low frequent: </a:t>
            </a:r>
            <a:r>
              <a:rPr lang="nl-NL" baseline="0" dirty="0" err="1" smtClean="0"/>
              <a:t>hz</a:t>
            </a:r>
            <a:r>
              <a:rPr lang="nl-NL" baseline="0" dirty="0" smtClean="0"/>
              <a:t> en </a:t>
            </a:r>
            <a:r>
              <a:rPr lang="nl-NL" baseline="0" dirty="0" err="1" smtClean="0"/>
              <a:t>acitverend</a:t>
            </a:r>
            <a:r>
              <a:rPr lang="nl-NL" baseline="0" dirty="0" smtClean="0"/>
              <a:t>.-/</a:t>
            </a:r>
            <a:r>
              <a:rPr lang="nl-NL" baseline="0" dirty="0" err="1" smtClean="0"/>
              <a:t>inhiberend</a:t>
            </a:r>
            <a:endParaRPr lang="nl-NL" baseline="0" dirty="0" smtClean="0"/>
          </a:p>
          <a:p>
            <a:r>
              <a:rPr lang="nl-NL" baseline="0" dirty="0" smtClean="0"/>
              <a:t>The </a:t>
            </a:r>
            <a:r>
              <a:rPr lang="nl-NL" baseline="0" dirty="0" err="1" smtClean="0"/>
              <a:t>magnetic</a:t>
            </a:r>
            <a:r>
              <a:rPr lang="nl-NL" baseline="0" dirty="0" smtClean="0"/>
              <a:t> field </a:t>
            </a:r>
            <a:r>
              <a:rPr lang="nl-NL" baseline="0" dirty="0" err="1" smtClean="0"/>
              <a:t>penetrates</a:t>
            </a:r>
            <a:r>
              <a:rPr lang="nl-NL" baseline="0" dirty="0" smtClean="0"/>
              <a:t> 2 cm </a:t>
            </a:r>
            <a:r>
              <a:rPr lang="nl-NL" baseline="0" dirty="0" err="1" smtClean="0"/>
              <a:t>underneath</a:t>
            </a:r>
            <a:r>
              <a:rPr lang="nl-NL" baseline="0" dirty="0" smtClean="0"/>
              <a:t> the </a:t>
            </a:r>
            <a:r>
              <a:rPr lang="nl-NL" baseline="0" dirty="0" err="1" smtClean="0"/>
              <a:t>coil</a:t>
            </a:r>
            <a:r>
              <a:rPr lang="nl-NL" baseline="0" dirty="0" smtClean="0"/>
              <a:t>, </a:t>
            </a:r>
            <a:r>
              <a:rPr lang="nl-NL" baseline="0" dirty="0" err="1" smtClean="0"/>
              <a:t>so</a:t>
            </a:r>
            <a:r>
              <a:rPr lang="nl-NL" baseline="0" dirty="0" smtClean="0"/>
              <a:t> </a:t>
            </a:r>
            <a:r>
              <a:rPr lang="nl-NL" baseline="0" dirty="0" err="1" smtClean="0"/>
              <a:t>it</a:t>
            </a:r>
            <a:r>
              <a:rPr lang="nl-NL" baseline="0" dirty="0" smtClean="0"/>
              <a:t> </a:t>
            </a:r>
            <a:r>
              <a:rPr lang="nl-NL" baseline="0" dirty="0" err="1" smtClean="0"/>
              <a:t>affects</a:t>
            </a:r>
            <a:r>
              <a:rPr lang="nl-NL" baseline="0" dirty="0" smtClean="0"/>
              <a:t> </a:t>
            </a:r>
            <a:r>
              <a:rPr lang="nl-NL" baseline="0" dirty="0" err="1" smtClean="0"/>
              <a:t>only</a:t>
            </a:r>
            <a:r>
              <a:rPr lang="nl-NL" baseline="0" dirty="0" smtClean="0"/>
              <a:t> </a:t>
            </a:r>
            <a:r>
              <a:rPr lang="nl-NL" baseline="0" dirty="0" err="1" smtClean="0"/>
              <a:t>cortical</a:t>
            </a:r>
            <a:r>
              <a:rPr lang="nl-NL" baseline="0" dirty="0" smtClean="0"/>
              <a:t> </a:t>
            </a:r>
            <a:r>
              <a:rPr lang="nl-NL" baseline="0" dirty="0" err="1" smtClean="0"/>
              <a:t>braintissue</a:t>
            </a:r>
            <a:r>
              <a:rPr lang="nl-NL" baseline="0" dirty="0" smtClean="0"/>
              <a:t>. In a second step </a:t>
            </a:r>
            <a:r>
              <a:rPr lang="nl-NL" baseline="0" dirty="0" err="1" smtClean="0"/>
              <a:t>deaper</a:t>
            </a:r>
            <a:r>
              <a:rPr lang="nl-NL" baseline="0" dirty="0" smtClean="0"/>
              <a:t> </a:t>
            </a:r>
            <a:r>
              <a:rPr lang="nl-NL" baseline="0" dirty="0" err="1" smtClean="0"/>
              <a:t>brain</a:t>
            </a:r>
            <a:r>
              <a:rPr lang="nl-NL" baseline="0" dirty="0" smtClean="0"/>
              <a:t> </a:t>
            </a:r>
            <a:r>
              <a:rPr lang="nl-NL" baseline="0" dirty="0" err="1" smtClean="0"/>
              <a:t>regions</a:t>
            </a:r>
            <a:r>
              <a:rPr lang="nl-NL" baseline="0" dirty="0" smtClean="0"/>
              <a:t>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reached</a:t>
            </a:r>
            <a:r>
              <a:rPr lang="nl-NL" baseline="0" dirty="0" smtClean="0"/>
              <a:t> </a:t>
            </a:r>
            <a:r>
              <a:rPr lang="nl-NL" baseline="0" dirty="0" err="1" smtClean="0"/>
              <a:t>by</a:t>
            </a:r>
            <a:r>
              <a:rPr lang="nl-NL" baseline="0" dirty="0" smtClean="0"/>
              <a:t> </a:t>
            </a:r>
            <a:r>
              <a:rPr lang="nl-NL" baseline="0" dirty="0" err="1" smtClean="0"/>
              <a:t>synaptic</a:t>
            </a:r>
            <a:r>
              <a:rPr lang="nl-NL" baseline="0" dirty="0" smtClean="0"/>
              <a:t> </a:t>
            </a:r>
            <a:r>
              <a:rPr lang="nl-NL" baseline="0" dirty="0" err="1" smtClean="0"/>
              <a:t>connectivity</a:t>
            </a:r>
            <a:endParaRPr lang="nl-NL" dirty="0"/>
          </a:p>
        </p:txBody>
      </p:sp>
      <p:sp>
        <p:nvSpPr>
          <p:cNvPr id="4" name="Tijdelijke aanduiding voor dianummer 3"/>
          <p:cNvSpPr>
            <a:spLocks noGrp="1"/>
          </p:cNvSpPr>
          <p:nvPr>
            <p:ph type="sldNum" sz="quarter" idx="10"/>
          </p:nvPr>
        </p:nvSpPr>
        <p:spPr/>
        <p:txBody>
          <a:bodyPr/>
          <a:lstStyle/>
          <a:p>
            <a:fld id="{8DB32BCB-3D78-42F0-B9F1-CFBAC34DDD7A}" type="slidenum">
              <a:rPr lang="nl-BE" smtClean="0"/>
              <a:pPr/>
              <a:t>7</a:t>
            </a:fld>
            <a:endParaRPr lang="nl-BE"/>
          </a:p>
        </p:txBody>
      </p:sp>
    </p:spTree>
    <p:extLst>
      <p:ext uri="{BB962C8B-B14F-4D97-AF65-F5344CB8AC3E}">
        <p14:creationId xmlns:p14="http://schemas.microsoft.com/office/powerpoint/2010/main" xmlns="" val="99491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dirty="0" smtClean="0"/>
              <a:t>Hier ook iets zeggen over inclusiecriteria?</a:t>
            </a:r>
            <a:endParaRPr lang="nl-NL" dirty="0"/>
          </a:p>
        </p:txBody>
      </p:sp>
      <p:sp>
        <p:nvSpPr>
          <p:cNvPr id="4" name="Tijdelijke aanduiding voor dianummer 3"/>
          <p:cNvSpPr>
            <a:spLocks noGrp="1"/>
          </p:cNvSpPr>
          <p:nvPr>
            <p:ph type="sldNum" sz="quarter" idx="10"/>
          </p:nvPr>
        </p:nvSpPr>
        <p:spPr/>
        <p:txBody>
          <a:bodyPr/>
          <a:lstStyle/>
          <a:p>
            <a:fld id="{8DB32BCB-3D78-42F0-B9F1-CFBAC34DDD7A}" type="slidenum">
              <a:rPr lang="nl-BE" smtClean="0"/>
              <a:pPr/>
              <a:t>11</a:t>
            </a:fld>
            <a:endParaRPr lang="nl-BE"/>
          </a:p>
        </p:txBody>
      </p:sp>
    </p:spTree>
    <p:extLst>
      <p:ext uri="{BB962C8B-B14F-4D97-AF65-F5344CB8AC3E}">
        <p14:creationId xmlns:p14="http://schemas.microsoft.com/office/powerpoint/2010/main" xmlns="" val="201089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dirty="0" smtClean="0"/>
              <a:t>Hier ook iets zeggen over inclusiecriteria?</a:t>
            </a:r>
            <a:endParaRPr lang="nl-NL" dirty="0"/>
          </a:p>
        </p:txBody>
      </p:sp>
      <p:sp>
        <p:nvSpPr>
          <p:cNvPr id="4" name="Tijdelijke aanduiding voor dianummer 3"/>
          <p:cNvSpPr>
            <a:spLocks noGrp="1"/>
          </p:cNvSpPr>
          <p:nvPr>
            <p:ph type="sldNum" sz="quarter" idx="10"/>
          </p:nvPr>
        </p:nvSpPr>
        <p:spPr/>
        <p:txBody>
          <a:bodyPr/>
          <a:lstStyle/>
          <a:p>
            <a:fld id="{8DB32BCB-3D78-42F0-B9F1-CFBAC34DDD7A}" type="slidenum">
              <a:rPr lang="nl-BE" smtClean="0"/>
              <a:pPr/>
              <a:t>12</a:t>
            </a:fld>
            <a:endParaRPr lang="nl-BE"/>
          </a:p>
        </p:txBody>
      </p:sp>
    </p:spTree>
    <p:extLst>
      <p:ext uri="{BB962C8B-B14F-4D97-AF65-F5344CB8AC3E}">
        <p14:creationId xmlns:p14="http://schemas.microsoft.com/office/powerpoint/2010/main" xmlns="" val="201089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32BCB-3D78-42F0-B9F1-CFBAC34DDD7A}" type="slidenum">
              <a:rPr lang="nl-BE" smtClean="0"/>
              <a:pPr/>
              <a:t>14</a:t>
            </a:fld>
            <a:endParaRPr lang="nl-BE"/>
          </a:p>
        </p:txBody>
      </p:sp>
    </p:spTree>
    <p:extLst>
      <p:ext uri="{BB962C8B-B14F-4D97-AF65-F5344CB8AC3E}">
        <p14:creationId xmlns:p14="http://schemas.microsoft.com/office/powerpoint/2010/main" xmlns="" val="116166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p>
          <a:p>
            <a:r>
              <a:rPr lang="en-US" dirty="0" err="1" smtClean="0"/>
              <a:t>Ook</a:t>
            </a:r>
            <a:r>
              <a:rPr lang="en-US" dirty="0" smtClean="0"/>
              <a:t> medial frontal</a:t>
            </a:r>
            <a:r>
              <a:rPr lang="en-US" baseline="0" dirty="0" smtClean="0"/>
              <a:t> </a:t>
            </a:r>
            <a:r>
              <a:rPr lang="en-US" baseline="0" dirty="0" err="1" smtClean="0"/>
              <a:t>gyrus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DB32BCB-3D78-42F0-B9F1-CFBAC34DDD7A}" type="slidenum">
              <a:rPr lang="nl-BE" smtClean="0"/>
              <a:pPr/>
              <a:t>17</a:t>
            </a:fld>
            <a:endParaRPr lang="nl-BE"/>
          </a:p>
        </p:txBody>
      </p:sp>
    </p:spTree>
    <p:extLst>
      <p:ext uri="{BB962C8B-B14F-4D97-AF65-F5344CB8AC3E}">
        <p14:creationId xmlns:p14="http://schemas.microsoft.com/office/powerpoint/2010/main" xmlns="" val="382240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observed </a:t>
            </a:r>
            <a:r>
              <a:rPr lang="en-US" sz="1200" kern="1200" dirty="0" err="1" smtClean="0">
                <a:solidFill>
                  <a:schemeClr val="tx1"/>
                </a:solidFill>
                <a:effectLst/>
                <a:latin typeface="+mn-lt"/>
                <a:ea typeface="+mn-ea"/>
                <a:cs typeface="+mn-cs"/>
              </a:rPr>
              <a:t>NcAc</a:t>
            </a:r>
            <a:r>
              <a:rPr lang="en-US" sz="1200" kern="1200" dirty="0" smtClean="0">
                <a:solidFill>
                  <a:schemeClr val="tx1"/>
                </a:solidFill>
                <a:effectLst/>
                <a:latin typeface="+mn-lt"/>
                <a:ea typeface="+mn-ea"/>
                <a:cs typeface="+mn-cs"/>
              </a:rPr>
              <a:t> decrease after been exposed to the cue-exposure paradigm may discretely indicate craving attenuation in our subjects, although this was not substantiated by our VAS assessment. However, because we only assessed craving and not mood effects, we cannot rule out that performing the paradigm resulted in mood changes instead of craving (</a:t>
            </a:r>
            <a:r>
              <a:rPr lang="en-US" sz="1200" kern="1200" dirty="0" err="1" smtClean="0">
                <a:solidFill>
                  <a:schemeClr val="tx1"/>
                </a:solidFill>
                <a:effectLst/>
                <a:latin typeface="+mn-lt"/>
                <a:ea typeface="+mn-ea"/>
                <a:cs typeface="+mn-cs"/>
              </a:rPr>
              <a:t>Berridge</a:t>
            </a:r>
            <a:r>
              <a:rPr lang="en-US" sz="1200" kern="1200" dirty="0" smtClean="0">
                <a:solidFill>
                  <a:schemeClr val="tx1"/>
                </a:solidFill>
                <a:effectLst/>
                <a:latin typeface="+mn-lt"/>
                <a:ea typeface="+mn-ea"/>
                <a:cs typeface="+mn-cs"/>
              </a:rPr>
              <a:t> et al., 2013).</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Indeed, we also observed increased activity in the right insula after one active HF-</a:t>
            </a:r>
            <a:r>
              <a:rPr lang="en-US" sz="1200" kern="1200" dirty="0" err="1" smtClean="0">
                <a:solidFill>
                  <a:schemeClr val="tx1"/>
                </a:solidFill>
                <a:effectLst/>
                <a:latin typeface="+mn-lt"/>
                <a:ea typeface="+mn-ea"/>
                <a:cs typeface="+mn-cs"/>
              </a:rPr>
              <a:t>rTMS</a:t>
            </a:r>
            <a:r>
              <a:rPr lang="en-US" sz="1200" kern="1200" dirty="0" smtClean="0">
                <a:solidFill>
                  <a:schemeClr val="tx1"/>
                </a:solidFill>
                <a:effectLst/>
                <a:latin typeface="+mn-lt"/>
                <a:ea typeface="+mn-ea"/>
                <a:cs typeface="+mn-cs"/>
              </a:rPr>
              <a:t> session during the alcohol-related cue-exposure. The insula has </a:t>
            </a:r>
            <a:r>
              <a:rPr lang="en-US" sz="1200" kern="1200" dirty="0" err="1" smtClean="0">
                <a:solidFill>
                  <a:schemeClr val="tx1"/>
                </a:solidFill>
                <a:effectLst/>
                <a:latin typeface="+mn-lt"/>
                <a:ea typeface="+mn-ea"/>
                <a:cs typeface="+mn-cs"/>
              </a:rPr>
              <a:t>interoceptive</a:t>
            </a:r>
            <a:r>
              <a:rPr lang="en-US" sz="1200" kern="1200" dirty="0" smtClean="0">
                <a:solidFill>
                  <a:schemeClr val="tx1"/>
                </a:solidFill>
                <a:effectLst/>
                <a:latin typeface="+mn-lt"/>
                <a:ea typeface="+mn-ea"/>
                <a:cs typeface="+mn-cs"/>
              </a:rPr>
              <a:t> functions and because of its reciprocal connections with ACC, ventromedial PFC, amygdala and ventral striatum it integrates autonomic and visceral information with emotion and motivation (</a:t>
            </a:r>
            <a:r>
              <a:rPr lang="en-US" sz="1200" kern="1200" dirty="0" err="1" smtClean="0">
                <a:solidFill>
                  <a:schemeClr val="tx1"/>
                </a:solidFill>
                <a:effectLst/>
                <a:latin typeface="+mn-lt"/>
                <a:ea typeface="+mn-ea"/>
                <a:cs typeface="+mn-cs"/>
              </a:rPr>
              <a:t>Naqvi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Bechara</a:t>
            </a:r>
            <a:r>
              <a:rPr lang="en-US" sz="1200" kern="1200" dirty="0" smtClean="0">
                <a:solidFill>
                  <a:schemeClr val="tx1"/>
                </a:solidFill>
                <a:effectLst/>
                <a:latin typeface="+mn-lt"/>
                <a:ea typeface="+mn-ea"/>
                <a:cs typeface="+mn-cs"/>
              </a:rPr>
              <a:t>, 2009). On the other hand, the involvement of the insula is often correlated with enhanced cue-induced conscious craving (</a:t>
            </a:r>
            <a:r>
              <a:rPr lang="en-US" sz="1200" kern="1200" dirty="0" err="1" smtClean="0">
                <a:solidFill>
                  <a:schemeClr val="tx1"/>
                </a:solidFill>
                <a:effectLst/>
                <a:latin typeface="+mn-lt"/>
                <a:ea typeface="+mn-ea"/>
                <a:cs typeface="+mn-cs"/>
              </a:rPr>
              <a:t>Naqvi</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Bechara</a:t>
            </a:r>
            <a:r>
              <a:rPr lang="en-US" sz="1200" kern="1200" dirty="0" smtClean="0">
                <a:solidFill>
                  <a:schemeClr val="tx1"/>
                </a:solidFill>
                <a:effectLst/>
                <a:latin typeface="+mn-lt"/>
                <a:ea typeface="+mn-ea"/>
                <a:cs typeface="+mn-cs"/>
              </a:rPr>
              <a:t>, 2010). However, enhanced activity of the insula has not been consistently observed in alcohol-craving patients (Kuhn and </a:t>
            </a:r>
            <a:r>
              <a:rPr lang="en-US" sz="1200" kern="1200" dirty="0" err="1" smtClean="0">
                <a:solidFill>
                  <a:schemeClr val="tx1"/>
                </a:solidFill>
                <a:effectLst/>
                <a:latin typeface="+mn-lt"/>
                <a:ea typeface="+mn-ea"/>
                <a:cs typeface="+mn-cs"/>
              </a:rPr>
              <a:t>Gallinat</a:t>
            </a:r>
            <a:r>
              <a:rPr lang="en-US" sz="1200" kern="1200" dirty="0" smtClean="0">
                <a:solidFill>
                  <a:schemeClr val="tx1"/>
                </a:solidFill>
                <a:effectLst/>
                <a:latin typeface="+mn-lt"/>
                <a:ea typeface="+mn-ea"/>
                <a:cs typeface="+mn-cs"/>
              </a:rPr>
              <a:t>, 2011). </a:t>
            </a:r>
          </a:p>
          <a:p>
            <a:r>
              <a:rPr lang="en-US" sz="1200" kern="1200" dirty="0" smtClean="0">
                <a:solidFill>
                  <a:schemeClr val="tx1"/>
                </a:solidFill>
                <a:effectLst/>
                <a:latin typeface="+mn-lt"/>
                <a:ea typeface="+mn-ea"/>
                <a:cs typeface="+mn-cs"/>
              </a:rPr>
              <a:t>right BA 6 activity increases. This region consists of the premotor cortex and supplementary motor area (SMA) and is part of an extensive </a:t>
            </a:r>
            <a:r>
              <a:rPr lang="en-US" sz="1200" kern="1200" dirty="0" err="1" smtClean="0">
                <a:solidFill>
                  <a:schemeClr val="tx1"/>
                </a:solidFill>
                <a:effectLst/>
                <a:latin typeface="+mn-lt"/>
                <a:ea typeface="+mn-ea"/>
                <a:cs typeface="+mn-cs"/>
              </a:rPr>
              <a:t>neurocircuit</a:t>
            </a:r>
            <a:r>
              <a:rPr lang="en-US" sz="1200" kern="1200" dirty="0" smtClean="0">
                <a:solidFill>
                  <a:schemeClr val="tx1"/>
                </a:solidFill>
                <a:effectLst/>
                <a:latin typeface="+mn-lt"/>
                <a:ea typeface="+mn-ea"/>
                <a:cs typeface="+mn-cs"/>
              </a:rPr>
              <a:t>, that stores and processes action knowledge and tool use skills (</a:t>
            </a:r>
            <a:r>
              <a:rPr lang="en-US" sz="1200" kern="1200" dirty="0" err="1" smtClean="0">
                <a:solidFill>
                  <a:schemeClr val="tx1"/>
                </a:solidFill>
                <a:effectLst/>
                <a:latin typeface="+mn-lt"/>
                <a:ea typeface="+mn-ea"/>
                <a:cs typeface="+mn-cs"/>
              </a:rPr>
              <a:t>Jasinska</a:t>
            </a:r>
            <a:r>
              <a:rPr lang="en-US" sz="1200" kern="1200" dirty="0" smtClean="0">
                <a:solidFill>
                  <a:schemeClr val="tx1"/>
                </a:solidFill>
                <a:effectLst/>
                <a:latin typeface="+mn-lt"/>
                <a:ea typeface="+mn-ea"/>
                <a:cs typeface="+mn-cs"/>
              </a:rPr>
              <a:t> et al., 2014). As compared to neutral cues drug cues show increased activity in these regions (</a:t>
            </a:r>
            <a:r>
              <a:rPr lang="en-US" sz="1200" kern="1200" dirty="0" err="1" smtClean="0">
                <a:solidFill>
                  <a:schemeClr val="tx1"/>
                </a:solidFill>
                <a:effectLst/>
                <a:latin typeface="+mn-lt"/>
                <a:ea typeface="+mn-ea"/>
                <a:cs typeface="+mn-cs"/>
              </a:rPr>
              <a:t>Grüsser</a:t>
            </a:r>
            <a:r>
              <a:rPr lang="en-US" sz="1200" kern="1200" dirty="0" smtClean="0">
                <a:solidFill>
                  <a:schemeClr val="tx1"/>
                </a:solidFill>
                <a:effectLst/>
                <a:latin typeface="+mn-lt"/>
                <a:ea typeface="+mn-ea"/>
                <a:cs typeface="+mn-cs"/>
              </a:rPr>
              <a:t> et al., 2004, Schacht et al., 2012). </a:t>
            </a:r>
            <a:endParaRPr lang="en-US" dirty="0" smtClean="0"/>
          </a:p>
          <a:p>
            <a:endParaRPr lang="en-US" dirty="0" smtClean="0"/>
          </a:p>
          <a:p>
            <a:r>
              <a:rPr lang="en-US" dirty="0" err="1" smtClean="0"/>
              <a:t>Terugkome</a:t>
            </a:r>
            <a:r>
              <a:rPr lang="en-US" dirty="0" smtClean="0"/>
              <a:t> op </a:t>
            </a:r>
            <a:r>
              <a:rPr lang="en-US" dirty="0" err="1" smtClean="0"/>
              <a:t>koob</a:t>
            </a:r>
            <a:r>
              <a:rPr lang="en-US" dirty="0" smtClean="0"/>
              <a:t> en </a:t>
            </a:r>
            <a:r>
              <a:rPr lang="en-US" dirty="0" err="1" smtClean="0"/>
              <a:t>volkow</a:t>
            </a:r>
            <a:r>
              <a:rPr lang="en-US" dirty="0" smtClean="0"/>
              <a:t>; acc </a:t>
            </a:r>
            <a:r>
              <a:rPr lang="en-US" dirty="0" err="1" smtClean="0"/>
              <a:t>wel</a:t>
            </a:r>
            <a:r>
              <a:rPr lang="en-US" dirty="0" smtClean="0"/>
              <a:t> </a:t>
            </a:r>
            <a:r>
              <a:rPr lang="en-US" dirty="0" err="1" smtClean="0"/>
              <a:t>betrokken</a:t>
            </a:r>
            <a:r>
              <a:rPr lang="en-US" dirty="0" smtClean="0"/>
              <a:t> en </a:t>
            </a:r>
            <a:r>
              <a:rPr lang="en-US" dirty="0" err="1" smtClean="0"/>
              <a:t>ande</a:t>
            </a:r>
            <a:r>
              <a:rPr lang="en-US" baseline="0" dirty="0" err="1" smtClean="0"/>
              <a:t>re</a:t>
            </a:r>
            <a:r>
              <a:rPr lang="en-US" baseline="0" dirty="0" smtClean="0"/>
              <a:t> </a:t>
            </a:r>
            <a:r>
              <a:rPr lang="en-US" baseline="0" dirty="0" err="1" smtClean="0"/>
              <a:t>regio’s</a:t>
            </a:r>
            <a:r>
              <a:rPr lang="en-US" baseline="0" dirty="0" smtClean="0"/>
              <a:t> </a:t>
            </a:r>
            <a:r>
              <a:rPr lang="en-US" baseline="0" dirty="0" err="1" smtClean="0"/>
              <a:t>ba</a:t>
            </a:r>
            <a:r>
              <a:rPr lang="en-US" baseline="0" dirty="0" smtClean="0"/>
              <a:t> 6/ insula </a:t>
            </a:r>
            <a:r>
              <a:rPr lang="en-US" baseline="0" dirty="0" err="1" smtClean="0"/>
              <a:t>ook</a:t>
            </a:r>
            <a:r>
              <a:rPr lang="en-US" baseline="0" dirty="0" smtClean="0"/>
              <a:t> </a:t>
            </a:r>
            <a:r>
              <a:rPr lang="en-US" baseline="0" dirty="0" err="1" smtClean="0"/>
              <a:t>betrokken</a:t>
            </a:r>
            <a:endParaRPr lang="en-US" baseline="0" dirty="0" smtClean="0"/>
          </a:p>
          <a:p>
            <a:r>
              <a:rPr lang="en-US" baseline="0" dirty="0" err="1" smtClean="0"/>
              <a:t>Wordt</a:t>
            </a:r>
            <a:r>
              <a:rPr lang="en-US" baseline="0" dirty="0" smtClean="0"/>
              <a:t> </a:t>
            </a:r>
            <a:r>
              <a:rPr lang="en-US" baseline="0" dirty="0" err="1" smtClean="0"/>
              <a:t>vaak</a:t>
            </a:r>
            <a:r>
              <a:rPr lang="en-US" baseline="0" dirty="0" smtClean="0"/>
              <a:t> </a:t>
            </a:r>
            <a:r>
              <a:rPr lang="en-US" baseline="0" dirty="0" err="1" smtClean="0"/>
              <a:t>gevonden</a:t>
            </a:r>
            <a:r>
              <a:rPr lang="en-US" baseline="0" dirty="0" smtClean="0"/>
              <a:t> in </a:t>
            </a:r>
            <a:r>
              <a:rPr lang="en-US" baseline="0" dirty="0" err="1" smtClean="0"/>
              <a:t>andere</a:t>
            </a:r>
            <a:r>
              <a:rPr lang="en-US" baseline="0" dirty="0" smtClean="0"/>
              <a:t> cue-exposure </a:t>
            </a:r>
            <a:r>
              <a:rPr lang="en-US" baseline="0" dirty="0" err="1" smtClean="0"/>
              <a:t>experimenten</a:t>
            </a:r>
            <a:endParaRPr lang="en-US" baseline="0" dirty="0" smtClean="0"/>
          </a:p>
          <a:p>
            <a:endParaRPr lang="en-US" baseline="0" dirty="0" smtClean="0"/>
          </a:p>
          <a:p>
            <a:r>
              <a:rPr lang="en-US" baseline="0" dirty="0" err="1" smtClean="0"/>
              <a:t>Rechter</a:t>
            </a:r>
            <a:r>
              <a:rPr lang="en-US" baseline="0" dirty="0" smtClean="0"/>
              <a:t> </a:t>
            </a:r>
            <a:r>
              <a:rPr lang="en-US" baseline="0" dirty="0" err="1" smtClean="0"/>
              <a:t>insula</a:t>
            </a:r>
            <a:r>
              <a:rPr lang="en-US" baseline="0" dirty="0" smtClean="0"/>
              <a:t> : </a:t>
            </a:r>
            <a:r>
              <a:rPr lang="en-US" baseline="0" dirty="0" err="1" smtClean="0"/>
              <a:t>vn</a:t>
            </a:r>
            <a:r>
              <a:rPr lang="en-US" baseline="0" dirty="0" smtClean="0"/>
              <a:t> </a:t>
            </a:r>
            <a:r>
              <a:rPr lang="en-US" baseline="0" dirty="0" err="1" smtClean="0"/>
              <a:t>betrokken</a:t>
            </a:r>
            <a:r>
              <a:rPr lang="en-US" baseline="0" dirty="0" smtClean="0"/>
              <a:t> </a:t>
            </a:r>
            <a:r>
              <a:rPr lang="en-US" baseline="0" dirty="0" err="1" smtClean="0"/>
              <a:t>bij</a:t>
            </a:r>
            <a:r>
              <a:rPr lang="en-US" baseline="0" dirty="0" smtClean="0"/>
              <a:t> </a:t>
            </a:r>
            <a:r>
              <a:rPr lang="en-US" baseline="0" dirty="0" err="1" smtClean="0"/>
              <a:t>stressmodulatie</a:t>
            </a:r>
            <a:r>
              <a:rPr lang="en-US" baseline="0" dirty="0" smtClean="0"/>
              <a:t>, </a:t>
            </a:r>
            <a:r>
              <a:rPr lang="en-US" baseline="0" dirty="0" err="1" smtClean="0"/>
              <a:t>zien</a:t>
            </a:r>
            <a:r>
              <a:rPr lang="en-US" baseline="0" dirty="0" smtClean="0"/>
              <a:t> v </a:t>
            </a:r>
            <a:r>
              <a:rPr lang="en-US" baseline="0" dirty="0" err="1" smtClean="0"/>
              <a:t>foto’s</a:t>
            </a:r>
            <a:r>
              <a:rPr lang="en-US" baseline="0" dirty="0" smtClean="0"/>
              <a:t> k t </a:t>
            </a:r>
            <a:r>
              <a:rPr lang="en-US" baseline="0" dirty="0" err="1" smtClean="0"/>
              <a:t>maken</a:t>
            </a:r>
            <a:r>
              <a:rPr lang="en-US" baseline="0" dirty="0" smtClean="0"/>
              <a:t> </a:t>
            </a:r>
            <a:r>
              <a:rPr lang="en-US" baseline="0" dirty="0" err="1" smtClean="0"/>
              <a:t>hebben</a:t>
            </a:r>
            <a:r>
              <a:rPr lang="en-US" baseline="0" dirty="0" smtClean="0"/>
              <a:t> met </a:t>
            </a:r>
            <a:r>
              <a:rPr lang="en-US" baseline="0" dirty="0" err="1" smtClean="0"/>
              <a:t>stresssysteem</a:t>
            </a:r>
            <a:endParaRPr lang="en-US" baseline="0" dirty="0" smtClean="0"/>
          </a:p>
          <a:p>
            <a:endParaRPr lang="en-US" baseline="0" dirty="0" smtClean="0"/>
          </a:p>
          <a:p>
            <a:endParaRPr lang="en-US" dirty="0" smtClean="0"/>
          </a:p>
          <a:p>
            <a:r>
              <a:rPr lang="en-US" dirty="0" smtClean="0"/>
              <a:t>OK</a:t>
            </a:r>
          </a:p>
          <a:p>
            <a:r>
              <a:rPr lang="en-US" dirty="0" err="1" smtClean="0"/>
              <a:t>Niet</a:t>
            </a:r>
            <a:r>
              <a:rPr lang="en-US" dirty="0" smtClean="0"/>
              <a:t> </a:t>
            </a:r>
            <a:r>
              <a:rPr lang="en-US" dirty="0" err="1" smtClean="0"/>
              <a:t>vergeten</a:t>
            </a:r>
            <a:r>
              <a:rPr lang="en-US" dirty="0" smtClean="0"/>
              <a:t> </a:t>
            </a:r>
            <a:r>
              <a:rPr lang="en-US" dirty="0" err="1" smtClean="0"/>
              <a:t>dat</a:t>
            </a:r>
            <a:r>
              <a:rPr lang="en-US" dirty="0" smtClean="0"/>
              <a:t> sham </a:t>
            </a:r>
            <a:r>
              <a:rPr lang="en-US" dirty="0" err="1" smtClean="0"/>
              <a:t>niets</a:t>
            </a:r>
            <a:r>
              <a:rPr lang="en-US" dirty="0" smtClean="0"/>
              <a:t> </a:t>
            </a:r>
            <a:r>
              <a:rPr lang="en-US" dirty="0" err="1" smtClean="0"/>
              <a:t>gaf</a:t>
            </a:r>
            <a:endParaRPr lang="en-US" dirty="0" smtClean="0"/>
          </a:p>
          <a:p>
            <a:r>
              <a:rPr lang="en-US" dirty="0" smtClean="0"/>
              <a:t>BA:6:</a:t>
            </a:r>
            <a:r>
              <a:rPr lang="en-US" baseline="0" dirty="0" smtClean="0"/>
              <a:t> premotor cortex en </a:t>
            </a:r>
            <a:r>
              <a:rPr lang="en-US" baseline="0" dirty="0" err="1" smtClean="0"/>
              <a:t>supp</a:t>
            </a:r>
            <a:r>
              <a:rPr lang="en-US" baseline="0" dirty="0" smtClean="0"/>
              <a:t> motor area</a:t>
            </a:r>
          </a:p>
          <a:p>
            <a:endParaRPr lang="en-US" baseline="0" dirty="0" smtClean="0"/>
          </a:p>
          <a:p>
            <a:r>
              <a:rPr lang="en-US" baseline="0" dirty="0" err="1" smtClean="0"/>
              <a:t>Ofwel</a:t>
            </a:r>
            <a:r>
              <a:rPr lang="en-US" baseline="0" dirty="0" smtClean="0"/>
              <a:t> via </a:t>
            </a:r>
            <a:r>
              <a:rPr lang="en-US" baseline="0" dirty="0" err="1" smtClean="0"/>
              <a:t>marsbar</a:t>
            </a:r>
            <a:r>
              <a:rPr lang="en-US" baseline="0" dirty="0" smtClean="0"/>
              <a:t>: statistical table:</a:t>
            </a:r>
          </a:p>
          <a:p>
            <a:r>
              <a:rPr lang="en-US" baseline="0" dirty="0" smtClean="0"/>
              <a:t>Pre&gt;post: </a:t>
            </a:r>
          </a:p>
          <a:p>
            <a:r>
              <a:rPr lang="en-US" baseline="0" dirty="0" smtClean="0"/>
              <a:t>8/4/-12: p=0.004256 BA25</a:t>
            </a:r>
          </a:p>
          <a:p>
            <a:r>
              <a:rPr lang="en-US" baseline="0" dirty="0" smtClean="0"/>
              <a:t>Post&gt;pre:</a:t>
            </a:r>
          </a:p>
          <a:p>
            <a:r>
              <a:rPr lang="en-US" baseline="0" dirty="0" smtClean="0"/>
              <a:t>36/-8/10: p=0.000258: insula (BA13)</a:t>
            </a:r>
          </a:p>
          <a:p>
            <a:r>
              <a:rPr lang="en-US" baseline="0" dirty="0" smtClean="0"/>
              <a:t>60/0/32: p=0.000433: BA6</a:t>
            </a:r>
            <a:endParaRPr lang="en-US" dirty="0"/>
          </a:p>
        </p:txBody>
      </p:sp>
      <p:sp>
        <p:nvSpPr>
          <p:cNvPr id="4" name="Slide Number Placeholder 3"/>
          <p:cNvSpPr>
            <a:spLocks noGrp="1"/>
          </p:cNvSpPr>
          <p:nvPr>
            <p:ph type="sldNum" sz="quarter" idx="10"/>
          </p:nvPr>
        </p:nvSpPr>
        <p:spPr/>
        <p:txBody>
          <a:bodyPr/>
          <a:lstStyle/>
          <a:p>
            <a:fld id="{8DB32BCB-3D78-42F0-B9F1-CFBAC34DDD7A}" type="slidenum">
              <a:rPr lang="nl-BE" smtClean="0"/>
              <a:pPr/>
              <a:t>18</a:t>
            </a:fld>
            <a:endParaRPr lang="nl-BE"/>
          </a:p>
        </p:txBody>
      </p:sp>
    </p:spTree>
    <p:extLst>
      <p:ext uri="{BB962C8B-B14F-4D97-AF65-F5344CB8AC3E}">
        <p14:creationId xmlns:p14="http://schemas.microsoft.com/office/powerpoint/2010/main" xmlns="" val="3400025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hidden">
          <a:xfrm>
            <a:off x="6626225" y="623888"/>
            <a:ext cx="2770188" cy="4048125"/>
          </a:xfrm>
          <a:custGeom>
            <a:avLst/>
            <a:gdLst>
              <a:gd name="T0" fmla="*/ 2713832 w 64000"/>
              <a:gd name="T1" fmla="*/ 571481 h 64000"/>
              <a:gd name="T2" fmla="*/ 1385094 w 64000"/>
              <a:gd name="T3" fmla="*/ 2024063 h 64000"/>
              <a:gd name="T4" fmla="*/ 1385094 w 64000"/>
              <a:gd name="T5" fmla="*/ 2024063 h 64000"/>
              <a:gd name="T6" fmla="*/ 1241390 w 64000"/>
              <a:gd name="T7" fmla="*/ 2013120 h 64000"/>
              <a:gd name="T8" fmla="*/ 1241434 w 64000"/>
              <a:gd name="T9" fmla="*/ 2013120 h 64000"/>
              <a:gd name="T10" fmla="*/ 1241434 w 64000"/>
              <a:gd name="T11" fmla="*/ 571418 h 64000"/>
              <a:gd name="T12" fmla="*/ 2713832 w 64000"/>
              <a:gd name="T13" fmla="*/ 571418 h 64000"/>
              <a:gd name="T14" fmla="*/ 2713832 w 64000"/>
              <a:gd name="T15" fmla="*/ 571481 h 64000"/>
              <a:gd name="T16" fmla="*/ 0 60000 65536"/>
              <a:gd name="T17" fmla="*/ 0 60000 65536"/>
              <a:gd name="T18" fmla="*/ 0 60000 65536"/>
              <a:gd name="T19" fmla="*/ 0 60000 65536"/>
              <a:gd name="T20" fmla="*/ 0 60000 65536"/>
              <a:gd name="T21" fmla="*/ 0 60000 65536"/>
              <a:gd name="T22" fmla="*/ 0 60000 65536"/>
              <a:gd name="T23" fmla="*/ 0 60000 65536"/>
              <a:gd name="T24" fmla="*/ 32000 w 64000"/>
              <a:gd name="T25" fmla="*/ 9035 h 64000"/>
              <a:gd name="T26" fmla="*/ 32000 w 64000"/>
              <a:gd name="T27" fmla="*/ 32000 h 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00" h="64000">
                <a:moveTo>
                  <a:pt x="62698" y="41035"/>
                </a:moveTo>
                <a:cubicBezTo>
                  <a:pt x="58690" y="54650"/>
                  <a:pt x="46193" y="63999"/>
                  <a:pt x="32000" y="64000"/>
                </a:cubicBezTo>
                <a:cubicBezTo>
                  <a:pt x="30891" y="64000"/>
                  <a:pt x="29783" y="63942"/>
                  <a:pt x="28680" y="63827"/>
                </a:cubicBezTo>
                <a:lnTo>
                  <a:pt x="28681" y="63827"/>
                </a:lnTo>
                <a:lnTo>
                  <a:pt x="28681" y="41034"/>
                </a:lnTo>
                <a:lnTo>
                  <a:pt x="62698" y="41034"/>
                </a:lnTo>
                <a:cubicBezTo>
                  <a:pt x="62698" y="41034"/>
                  <a:pt x="62698" y="41034"/>
                  <a:pt x="62698" y="41035"/>
                </a:cubicBezTo>
                <a:close/>
              </a:path>
            </a:pathLst>
          </a:custGeom>
          <a:solidFill>
            <a:srgbClr val="ABB2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936" tIns="41468" rIns="82936" bIns="41468"/>
          <a:lstStyle/>
          <a:p>
            <a:endParaRPr lang="nl-BE"/>
          </a:p>
        </p:txBody>
      </p:sp>
      <p:sp>
        <p:nvSpPr>
          <p:cNvPr id="5" name="Rectangle 4"/>
          <p:cNvSpPr>
            <a:spLocks noChangeArrowheads="1"/>
          </p:cNvSpPr>
          <p:nvPr/>
        </p:nvSpPr>
        <p:spPr bwMode="hidden">
          <a:xfrm>
            <a:off x="0" y="3263900"/>
            <a:ext cx="8131175" cy="1408113"/>
          </a:xfrm>
          <a:prstGeom prst="rect">
            <a:avLst/>
          </a:prstGeom>
          <a:solidFill>
            <a:srgbClr val="ABB20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BE"/>
          </a:p>
        </p:txBody>
      </p:sp>
      <p:sp>
        <p:nvSpPr>
          <p:cNvPr id="6" name="Rectangle 5"/>
          <p:cNvSpPr>
            <a:spLocks noChangeArrowheads="1"/>
          </p:cNvSpPr>
          <p:nvPr/>
        </p:nvSpPr>
        <p:spPr bwMode="hidden">
          <a:xfrm>
            <a:off x="0" y="0"/>
            <a:ext cx="9144000" cy="326707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BE"/>
          </a:p>
        </p:txBody>
      </p:sp>
      <p:pic>
        <p:nvPicPr>
          <p:cNvPr id="7" name="Picture 13" descr="watermerk uzb grij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025" y="404813"/>
            <a:ext cx="1957388" cy="195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UZB_VUB_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5084763"/>
            <a:ext cx="26638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
          <p:cNvSpPr>
            <a:spLocks noChangeShapeType="1"/>
          </p:cNvSpPr>
          <p:nvPr/>
        </p:nvSpPr>
        <p:spPr bwMode="auto">
          <a:xfrm>
            <a:off x="34925" y="5876925"/>
            <a:ext cx="3241675" cy="0"/>
          </a:xfrm>
          <a:prstGeom prst="line">
            <a:avLst/>
          </a:prstGeom>
          <a:noFill/>
          <a:ln w="31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BE"/>
          </a:p>
        </p:txBody>
      </p:sp>
      <p:sp>
        <p:nvSpPr>
          <p:cNvPr id="5126" name="Rectangle 6"/>
          <p:cNvSpPr>
            <a:spLocks noGrp="1" noChangeArrowheads="1"/>
          </p:cNvSpPr>
          <p:nvPr>
            <p:ph type="ctrTitle"/>
          </p:nvPr>
        </p:nvSpPr>
        <p:spPr>
          <a:xfrm>
            <a:off x="539750" y="1958975"/>
            <a:ext cx="8080375" cy="1185863"/>
          </a:xfrm>
        </p:spPr>
        <p:txBody>
          <a:bodyPr/>
          <a:lstStyle>
            <a:lvl1pPr>
              <a:defRPr sz="3400"/>
            </a:lvl1pPr>
          </a:lstStyle>
          <a:p>
            <a:pPr lvl="0"/>
            <a:r>
              <a:rPr lang="en-US" noProof="0" smtClean="0"/>
              <a:t>Click to edit Master title style</a:t>
            </a:r>
            <a:endParaRPr lang="nl-NL" noProof="0" smtClean="0"/>
          </a:p>
        </p:txBody>
      </p:sp>
      <p:sp>
        <p:nvSpPr>
          <p:cNvPr id="5127" name="Rectangle 7"/>
          <p:cNvSpPr>
            <a:spLocks noGrp="1" noChangeArrowheads="1"/>
          </p:cNvSpPr>
          <p:nvPr>
            <p:ph type="subTitle" idx="1"/>
          </p:nvPr>
        </p:nvSpPr>
        <p:spPr>
          <a:xfrm>
            <a:off x="539750" y="3500438"/>
            <a:ext cx="8080375" cy="914400"/>
          </a:xfrm>
        </p:spPr>
        <p:txBody>
          <a:bodyPr/>
          <a:lstStyle>
            <a:lvl1pPr marL="0" indent="0">
              <a:buFont typeface="Wingdings" pitchFamily="2" charset="2"/>
              <a:buNone/>
              <a:defRPr sz="2100">
                <a:solidFill>
                  <a:schemeClr val="bg1"/>
                </a:solidFill>
              </a:defRPr>
            </a:lvl1pPr>
          </a:lstStyle>
          <a:p>
            <a:pPr lvl="0"/>
            <a:r>
              <a:rPr lang="en-US" noProof="0" smtClean="0"/>
              <a:t>Click to edit Master subtitle style</a:t>
            </a:r>
            <a:endParaRPr lang="nl-NL" noProof="0" smtClean="0"/>
          </a:p>
        </p:txBody>
      </p:sp>
    </p:spTree>
    <p:extLst>
      <p:ext uri="{BB962C8B-B14F-4D97-AF65-F5344CB8AC3E}">
        <p14:creationId xmlns:p14="http://schemas.microsoft.com/office/powerpoint/2010/main" xmlns="" val="264293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12"/>
          <p:cNvSpPr>
            <a:spLocks noGrp="1" noChangeArrowheads="1"/>
          </p:cNvSpPr>
          <p:nvPr>
            <p:ph type="ftr" sz="quarter" idx="10"/>
          </p:nvPr>
        </p:nvSpPr>
        <p:spPr>
          <a:ln/>
        </p:spPr>
        <p:txBody>
          <a:bodyPr/>
          <a:lstStyle>
            <a:lvl1pPr>
              <a:defRPr/>
            </a:lvl1pPr>
          </a:lstStyle>
          <a:p>
            <a:endParaRPr lang="nl-BE"/>
          </a:p>
        </p:txBody>
      </p:sp>
      <p:sp>
        <p:nvSpPr>
          <p:cNvPr id="5"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6"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143702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58738"/>
            <a:ext cx="2044700" cy="5949950"/>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539750" y="58738"/>
            <a:ext cx="5981700"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12"/>
          <p:cNvSpPr>
            <a:spLocks noGrp="1" noChangeArrowheads="1"/>
          </p:cNvSpPr>
          <p:nvPr>
            <p:ph type="ftr" sz="quarter" idx="10"/>
          </p:nvPr>
        </p:nvSpPr>
        <p:spPr>
          <a:ln/>
        </p:spPr>
        <p:txBody>
          <a:bodyPr/>
          <a:lstStyle>
            <a:lvl1pPr>
              <a:defRPr/>
            </a:lvl1pPr>
          </a:lstStyle>
          <a:p>
            <a:endParaRPr lang="nl-BE"/>
          </a:p>
        </p:txBody>
      </p:sp>
      <p:sp>
        <p:nvSpPr>
          <p:cNvPr id="5"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6"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363139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12"/>
          <p:cNvSpPr>
            <a:spLocks noGrp="1" noChangeArrowheads="1"/>
          </p:cNvSpPr>
          <p:nvPr>
            <p:ph type="ftr" sz="quarter" idx="10"/>
          </p:nvPr>
        </p:nvSpPr>
        <p:spPr>
          <a:ln/>
        </p:spPr>
        <p:txBody>
          <a:bodyPr/>
          <a:lstStyle>
            <a:lvl1pPr>
              <a:defRPr/>
            </a:lvl1pPr>
          </a:lstStyle>
          <a:p>
            <a:endParaRPr lang="nl-BE"/>
          </a:p>
        </p:txBody>
      </p:sp>
      <p:sp>
        <p:nvSpPr>
          <p:cNvPr id="5"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6"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295680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endParaRPr lang="nl-BE"/>
          </a:p>
        </p:txBody>
      </p:sp>
      <p:sp>
        <p:nvSpPr>
          <p:cNvPr id="5"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6"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142974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539750" y="1241425"/>
            <a:ext cx="4013200" cy="476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705350" y="1241425"/>
            <a:ext cx="4013200" cy="4767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12"/>
          <p:cNvSpPr>
            <a:spLocks noGrp="1" noChangeArrowheads="1"/>
          </p:cNvSpPr>
          <p:nvPr>
            <p:ph type="ftr" sz="quarter" idx="10"/>
          </p:nvPr>
        </p:nvSpPr>
        <p:spPr>
          <a:ln/>
        </p:spPr>
        <p:txBody>
          <a:bodyPr/>
          <a:lstStyle>
            <a:lvl1pPr>
              <a:defRPr/>
            </a:lvl1pPr>
          </a:lstStyle>
          <a:p>
            <a:endParaRPr lang="nl-BE"/>
          </a:p>
        </p:txBody>
      </p:sp>
      <p:sp>
        <p:nvSpPr>
          <p:cNvPr id="6"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7"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135604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12"/>
          <p:cNvSpPr>
            <a:spLocks noGrp="1" noChangeArrowheads="1"/>
          </p:cNvSpPr>
          <p:nvPr>
            <p:ph type="ftr" sz="quarter" idx="10"/>
          </p:nvPr>
        </p:nvSpPr>
        <p:spPr>
          <a:ln/>
        </p:spPr>
        <p:txBody>
          <a:bodyPr/>
          <a:lstStyle>
            <a:lvl1pPr>
              <a:defRPr/>
            </a:lvl1pPr>
          </a:lstStyle>
          <a:p>
            <a:endParaRPr lang="nl-BE"/>
          </a:p>
        </p:txBody>
      </p:sp>
      <p:sp>
        <p:nvSpPr>
          <p:cNvPr id="8"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9"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327110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12"/>
          <p:cNvSpPr>
            <a:spLocks noGrp="1" noChangeArrowheads="1"/>
          </p:cNvSpPr>
          <p:nvPr>
            <p:ph type="ftr" sz="quarter" idx="10"/>
          </p:nvPr>
        </p:nvSpPr>
        <p:spPr>
          <a:ln/>
        </p:spPr>
        <p:txBody>
          <a:bodyPr/>
          <a:lstStyle>
            <a:lvl1pPr>
              <a:defRPr/>
            </a:lvl1pPr>
          </a:lstStyle>
          <a:p>
            <a:endParaRPr lang="nl-BE"/>
          </a:p>
        </p:txBody>
      </p:sp>
      <p:sp>
        <p:nvSpPr>
          <p:cNvPr id="4"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5"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276961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endParaRPr lang="nl-BE"/>
          </a:p>
        </p:txBody>
      </p:sp>
      <p:sp>
        <p:nvSpPr>
          <p:cNvPr id="3"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4"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167287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endParaRPr lang="nl-BE"/>
          </a:p>
        </p:txBody>
      </p:sp>
      <p:sp>
        <p:nvSpPr>
          <p:cNvPr id="6"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7"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176934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endParaRPr lang="nl-BE"/>
          </a:p>
        </p:txBody>
      </p:sp>
      <p:sp>
        <p:nvSpPr>
          <p:cNvPr id="6" name="Rectangle 13"/>
          <p:cNvSpPr>
            <a:spLocks noGrp="1" noChangeArrowheads="1"/>
          </p:cNvSpPr>
          <p:nvPr>
            <p:ph type="sldNum" sz="quarter" idx="11"/>
          </p:nvPr>
        </p:nvSpPr>
        <p:spPr>
          <a:ln/>
        </p:spPr>
        <p:txBody>
          <a:bodyPr/>
          <a:lstStyle>
            <a:lvl1pPr>
              <a:defRPr/>
            </a:lvl1pPr>
          </a:lstStyle>
          <a:p>
            <a:fld id="{DBC60522-8E0A-4CC9-B625-3EE5C3B04E5C}" type="slidenum">
              <a:rPr lang="nl-BE" smtClean="0"/>
              <a:pPr/>
              <a:t>‹#›</a:t>
            </a:fld>
            <a:endParaRPr lang="nl-BE"/>
          </a:p>
        </p:txBody>
      </p:sp>
      <p:sp>
        <p:nvSpPr>
          <p:cNvPr id="7" name="Rectangle 18"/>
          <p:cNvSpPr>
            <a:spLocks noGrp="1" noChangeArrowheads="1"/>
          </p:cNvSpPr>
          <p:nvPr>
            <p:ph type="dt" sz="half" idx="12"/>
          </p:nvPr>
        </p:nvSpPr>
        <p:spPr>
          <a:ln/>
        </p:spPr>
        <p:txBody>
          <a:bodyPr/>
          <a:lstStyle>
            <a:lvl1pPr>
              <a:defRPr/>
            </a:lvl1pPr>
          </a:lstStyle>
          <a:p>
            <a:r>
              <a:rPr lang="nl-BE" smtClean="0"/>
              <a:t>06/12/2012</a:t>
            </a:r>
            <a:endParaRPr lang="nl-BE"/>
          </a:p>
        </p:txBody>
      </p:sp>
    </p:spTree>
    <p:extLst>
      <p:ext uri="{BB962C8B-B14F-4D97-AF65-F5344CB8AC3E}">
        <p14:creationId xmlns:p14="http://schemas.microsoft.com/office/powerpoint/2010/main" xmlns="" val="214807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9"/>
          <p:cNvGrpSpPr>
            <a:grpSpLocks/>
          </p:cNvGrpSpPr>
          <p:nvPr/>
        </p:nvGrpSpPr>
        <p:grpSpPr bwMode="auto">
          <a:xfrm>
            <a:off x="0" y="-3036888"/>
            <a:ext cx="9504363" cy="4049713"/>
            <a:chOff x="0" y="-1913"/>
            <a:chExt cx="5987" cy="2551"/>
          </a:xfrm>
        </p:grpSpPr>
        <p:sp>
          <p:nvSpPr>
            <p:cNvPr id="1038" name="AutoShape 3"/>
            <p:cNvSpPr>
              <a:spLocks noChangeArrowheads="1"/>
            </p:cNvSpPr>
            <p:nvPr/>
          </p:nvSpPr>
          <p:spPr bwMode="hidden">
            <a:xfrm>
              <a:off x="4238" y="-1913"/>
              <a:ext cx="1749" cy="2551"/>
            </a:xfrm>
            <a:custGeom>
              <a:avLst/>
              <a:gdLst>
                <a:gd name="T0" fmla="*/ 1633 w 64000"/>
                <a:gd name="T1" fmla="*/ 634 h 64000"/>
                <a:gd name="T2" fmla="*/ 875 w 64000"/>
                <a:gd name="T3" fmla="*/ 1276 h 64000"/>
                <a:gd name="T4" fmla="*/ 875 w 64000"/>
                <a:gd name="T5" fmla="*/ 1276 h 64000"/>
                <a:gd name="T6" fmla="*/ 800 w 64000"/>
                <a:gd name="T7" fmla="*/ 1271 h 64000"/>
                <a:gd name="T8" fmla="*/ 800 w 64000"/>
                <a:gd name="T9" fmla="*/ 1271 h 64000"/>
                <a:gd name="T10" fmla="*/ 800 w 64000"/>
                <a:gd name="T11" fmla="*/ 634 h 64000"/>
                <a:gd name="T12" fmla="*/ 1633 w 64000"/>
                <a:gd name="T13" fmla="*/ 634 h 64000"/>
                <a:gd name="T14" fmla="*/ 1633 w 64000"/>
                <a:gd name="T15" fmla="*/ 634 h 64000"/>
                <a:gd name="T16" fmla="*/ 0 60000 65536"/>
                <a:gd name="T17" fmla="*/ 0 60000 65536"/>
                <a:gd name="T18" fmla="*/ 0 60000 65536"/>
                <a:gd name="T19" fmla="*/ 0 60000 65536"/>
                <a:gd name="T20" fmla="*/ 0 60000 65536"/>
                <a:gd name="T21" fmla="*/ 0 60000 65536"/>
                <a:gd name="T22" fmla="*/ 0 60000 65536"/>
                <a:gd name="T23" fmla="*/ 0 60000 65536"/>
                <a:gd name="T24" fmla="*/ 32018 w 64000"/>
                <a:gd name="T25" fmla="*/ 15906 h 64000"/>
                <a:gd name="T26" fmla="*/ 32018 w 64000"/>
                <a:gd name="T27" fmla="*/ 32013 h 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00" h="64000">
                  <a:moveTo>
                    <a:pt x="59759" y="47918"/>
                  </a:moveTo>
                  <a:cubicBezTo>
                    <a:pt x="54055" y="57865"/>
                    <a:pt x="43466" y="63999"/>
                    <a:pt x="32000" y="64000"/>
                  </a:cubicBezTo>
                  <a:cubicBezTo>
                    <a:pt x="31090" y="64000"/>
                    <a:pt x="30180" y="63961"/>
                    <a:pt x="29273" y="63883"/>
                  </a:cubicBezTo>
                  <a:lnTo>
                    <a:pt x="29274" y="63883"/>
                  </a:lnTo>
                  <a:lnTo>
                    <a:pt x="29274" y="47917"/>
                  </a:lnTo>
                  <a:lnTo>
                    <a:pt x="59760" y="47917"/>
                  </a:lnTo>
                  <a:cubicBezTo>
                    <a:pt x="59760" y="47917"/>
                    <a:pt x="59759" y="47918"/>
                    <a:pt x="59759" y="47918"/>
                  </a:cubicBez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936" tIns="41468" rIns="82936" bIns="41468"/>
            <a:lstStyle/>
            <a:p>
              <a:endParaRPr lang="nl-BE"/>
            </a:p>
          </p:txBody>
        </p:sp>
        <p:sp>
          <p:nvSpPr>
            <p:cNvPr id="1039" name="Rectangle 4"/>
            <p:cNvSpPr>
              <a:spLocks noChangeArrowheads="1"/>
            </p:cNvSpPr>
            <p:nvPr/>
          </p:nvSpPr>
          <p:spPr bwMode="hidden">
            <a:xfrm>
              <a:off x="0" y="0"/>
              <a:ext cx="5122" cy="638"/>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BE"/>
            </a:p>
          </p:txBody>
        </p:sp>
      </p:grpSp>
      <p:sp>
        <p:nvSpPr>
          <p:cNvPr id="1027" name="Rectangle 5"/>
          <p:cNvSpPr>
            <a:spLocks noChangeArrowheads="1"/>
          </p:cNvSpPr>
          <p:nvPr/>
        </p:nvSpPr>
        <p:spPr bwMode="hidden">
          <a:xfrm>
            <a:off x="0" y="5257800"/>
            <a:ext cx="9144000" cy="1600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BE"/>
          </a:p>
        </p:txBody>
      </p:sp>
      <p:grpSp>
        <p:nvGrpSpPr>
          <p:cNvPr id="1028" name="Group 6"/>
          <p:cNvGrpSpPr>
            <a:grpSpLocks/>
          </p:cNvGrpSpPr>
          <p:nvPr/>
        </p:nvGrpSpPr>
        <p:grpSpPr bwMode="auto">
          <a:xfrm>
            <a:off x="0" y="2474913"/>
            <a:ext cx="9504363" cy="4049712"/>
            <a:chOff x="0" y="433"/>
            <a:chExt cx="6600" cy="2812"/>
          </a:xfrm>
        </p:grpSpPr>
        <p:sp>
          <p:nvSpPr>
            <p:cNvPr id="1036" name="AutoShape 7"/>
            <p:cNvSpPr>
              <a:spLocks noChangeArrowheads="1"/>
            </p:cNvSpPr>
            <p:nvPr userDrawn="1"/>
          </p:nvSpPr>
          <p:spPr bwMode="hidden">
            <a:xfrm>
              <a:off x="4672" y="433"/>
              <a:ext cx="1928" cy="2812"/>
            </a:xfrm>
            <a:custGeom>
              <a:avLst/>
              <a:gdLst>
                <a:gd name="T0" fmla="*/ 1887 w 64000"/>
                <a:gd name="T1" fmla="*/ 404 h 64000"/>
                <a:gd name="T2" fmla="*/ 964 w 64000"/>
                <a:gd name="T3" fmla="*/ 1406 h 64000"/>
                <a:gd name="T4" fmla="*/ 964 w 64000"/>
                <a:gd name="T5" fmla="*/ 1406 h 64000"/>
                <a:gd name="T6" fmla="*/ 876 w 64000"/>
                <a:gd name="T7" fmla="*/ 1400 h 64000"/>
                <a:gd name="T8" fmla="*/ 876 w 64000"/>
                <a:gd name="T9" fmla="*/ 1400 h 64000"/>
                <a:gd name="T10" fmla="*/ 876 w 64000"/>
                <a:gd name="T11" fmla="*/ 404 h 64000"/>
                <a:gd name="T12" fmla="*/ 1887 w 64000"/>
                <a:gd name="T13" fmla="*/ 404 h 64000"/>
                <a:gd name="T14" fmla="*/ 1887 w 64000"/>
                <a:gd name="T15" fmla="*/ 404 h 64000"/>
                <a:gd name="T16" fmla="*/ 0 60000 65536"/>
                <a:gd name="T17" fmla="*/ 0 60000 65536"/>
                <a:gd name="T18" fmla="*/ 0 60000 65536"/>
                <a:gd name="T19" fmla="*/ 0 60000 65536"/>
                <a:gd name="T20" fmla="*/ 0 60000 65536"/>
                <a:gd name="T21" fmla="*/ 0 60000 65536"/>
                <a:gd name="T22" fmla="*/ 0 60000 65536"/>
                <a:gd name="T23" fmla="*/ 0 60000 65536"/>
                <a:gd name="T24" fmla="*/ 32000 w 64000"/>
                <a:gd name="T25" fmla="*/ 9195 h 64000"/>
                <a:gd name="T26" fmla="*/ 32000 w 64000"/>
                <a:gd name="T27" fmla="*/ 32000 h 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00" h="64000">
                  <a:moveTo>
                    <a:pt x="62650" y="41195"/>
                  </a:moveTo>
                  <a:cubicBezTo>
                    <a:pt x="58589" y="54730"/>
                    <a:pt x="46131" y="63999"/>
                    <a:pt x="32000" y="64000"/>
                  </a:cubicBezTo>
                  <a:cubicBezTo>
                    <a:pt x="31028" y="64000"/>
                    <a:pt x="30058" y="63955"/>
                    <a:pt x="29090" y="63867"/>
                  </a:cubicBezTo>
                  <a:lnTo>
                    <a:pt x="29091" y="63867"/>
                  </a:lnTo>
                  <a:lnTo>
                    <a:pt x="29091" y="41194"/>
                  </a:lnTo>
                  <a:lnTo>
                    <a:pt x="62650" y="41194"/>
                  </a:lnTo>
                  <a:cubicBezTo>
                    <a:pt x="62650" y="41194"/>
                    <a:pt x="62650" y="41194"/>
                    <a:pt x="62650" y="41195"/>
                  </a:cubicBezTo>
                  <a:close/>
                </a:path>
              </a:pathLst>
            </a:cu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2936" tIns="41468" rIns="82936" bIns="41468"/>
            <a:lstStyle/>
            <a:p>
              <a:endParaRPr lang="nl-BE"/>
            </a:p>
          </p:txBody>
        </p:sp>
        <p:sp>
          <p:nvSpPr>
            <p:cNvPr id="1037" name="Rectangle 8"/>
            <p:cNvSpPr>
              <a:spLocks noChangeArrowheads="1"/>
            </p:cNvSpPr>
            <p:nvPr userDrawn="1"/>
          </p:nvSpPr>
          <p:spPr bwMode="hidden">
            <a:xfrm>
              <a:off x="0" y="2267"/>
              <a:ext cx="5646" cy="97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BE"/>
            </a:p>
          </p:txBody>
        </p:sp>
      </p:grpSp>
      <p:sp>
        <p:nvSpPr>
          <p:cNvPr id="1029" name="Rectangle 9"/>
          <p:cNvSpPr>
            <a:spLocks noGrp="1" noChangeArrowheads="1"/>
          </p:cNvSpPr>
          <p:nvPr>
            <p:ph type="title"/>
          </p:nvPr>
        </p:nvSpPr>
        <p:spPr bwMode="auto">
          <a:xfrm>
            <a:off x="539750" y="58738"/>
            <a:ext cx="8015288"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7" tIns="45713" rIns="91427" bIns="45713" numCol="1" anchor="ctr" anchorCtr="0" compatLnSpc="1">
            <a:prstTxWarp prst="textNoShape">
              <a:avLst/>
            </a:prstTxWarp>
          </a:bodyPr>
          <a:lstStyle/>
          <a:p>
            <a:pPr lvl="0"/>
            <a:r>
              <a:rPr lang="en-US" smtClean="0"/>
              <a:t>Click to edit Master title style</a:t>
            </a:r>
            <a:endParaRPr lang="nl-NL" smtClean="0"/>
          </a:p>
        </p:txBody>
      </p:sp>
      <p:sp>
        <p:nvSpPr>
          <p:cNvPr id="1030" name="Rectangle 10"/>
          <p:cNvSpPr>
            <a:spLocks noGrp="1" noChangeArrowheads="1"/>
          </p:cNvSpPr>
          <p:nvPr>
            <p:ph type="body" idx="1"/>
          </p:nvPr>
        </p:nvSpPr>
        <p:spPr bwMode="auto">
          <a:xfrm>
            <a:off x="539750" y="1241425"/>
            <a:ext cx="8178800" cy="476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BE" smtClean="0"/>
              <a:t>Lopende tekst</a:t>
            </a:r>
            <a:endParaRPr lang="nl-NL" smtClean="0"/>
          </a:p>
        </p:txBody>
      </p:sp>
      <p:sp>
        <p:nvSpPr>
          <p:cNvPr id="4108" name="Rectangle 12"/>
          <p:cNvSpPr>
            <a:spLocks noGrp="1" noChangeArrowheads="1"/>
          </p:cNvSpPr>
          <p:nvPr>
            <p:ph type="ftr" sz="quarter" idx="3"/>
          </p:nvPr>
        </p:nvSpPr>
        <p:spPr bwMode="auto">
          <a:xfrm>
            <a:off x="755650" y="6618288"/>
            <a:ext cx="2971800"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defRPr sz="1000" smtClean="0">
                <a:solidFill>
                  <a:srgbClr val="FFFFFF"/>
                </a:solidFill>
              </a:defRPr>
            </a:lvl1pPr>
          </a:lstStyle>
          <a:p>
            <a:endParaRPr lang="nl-BE"/>
          </a:p>
        </p:txBody>
      </p:sp>
      <p:sp>
        <p:nvSpPr>
          <p:cNvPr id="4109" name="Rectangle 13"/>
          <p:cNvSpPr>
            <a:spLocks noGrp="1" noChangeArrowheads="1"/>
          </p:cNvSpPr>
          <p:nvPr>
            <p:ph type="sldNum" sz="quarter" idx="4"/>
          </p:nvPr>
        </p:nvSpPr>
        <p:spPr bwMode="auto">
          <a:xfrm>
            <a:off x="250825" y="6589713"/>
            <a:ext cx="490538" cy="22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defRPr sz="1000" smtClean="0">
                <a:solidFill>
                  <a:srgbClr val="FFFFFF"/>
                </a:solidFill>
              </a:defRPr>
            </a:lvl1pPr>
          </a:lstStyle>
          <a:p>
            <a:fld id="{DBC60522-8E0A-4CC9-B625-3EE5C3B04E5C}" type="slidenum">
              <a:rPr lang="nl-BE" smtClean="0"/>
              <a:pPr/>
              <a:t>‹#›</a:t>
            </a:fld>
            <a:endParaRPr lang="nl-BE"/>
          </a:p>
        </p:txBody>
      </p:sp>
      <p:pic>
        <p:nvPicPr>
          <p:cNvPr id="1033" name="Picture 16" descr="UZB_VUB_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2413" y="5713413"/>
            <a:ext cx="1439862"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 name="Line 17"/>
          <p:cNvSpPr>
            <a:spLocks noChangeShapeType="1"/>
          </p:cNvSpPr>
          <p:nvPr/>
        </p:nvSpPr>
        <p:spPr bwMode="auto">
          <a:xfrm>
            <a:off x="53975" y="6165850"/>
            <a:ext cx="1638300" cy="0"/>
          </a:xfrm>
          <a:prstGeom prst="line">
            <a:avLst/>
          </a:prstGeom>
          <a:noFill/>
          <a:ln w="31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BE"/>
          </a:p>
        </p:txBody>
      </p:sp>
      <p:sp>
        <p:nvSpPr>
          <p:cNvPr id="4114" name="Rectangle 18"/>
          <p:cNvSpPr>
            <a:spLocks noGrp="1" noChangeArrowheads="1"/>
          </p:cNvSpPr>
          <p:nvPr>
            <p:ph type="dt" sz="half" idx="2"/>
          </p:nvPr>
        </p:nvSpPr>
        <p:spPr bwMode="auto">
          <a:xfrm>
            <a:off x="6686550" y="6624638"/>
            <a:ext cx="2133600" cy="188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a:defRPr sz="1000" smtClean="0">
                <a:solidFill>
                  <a:srgbClr val="FFFFFF"/>
                </a:solidFill>
              </a:defRPr>
            </a:lvl1pPr>
          </a:lstStyle>
          <a:p>
            <a:r>
              <a:rPr lang="nl-BE" smtClean="0"/>
              <a:t>06/12/2012</a:t>
            </a:r>
            <a:endParaRPr lang="nl-B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Lucida Sans" pitchFamily="34" charset="0"/>
        </a:defRPr>
      </a:lvl2pPr>
      <a:lvl3pPr algn="l" rtl="0" eaLnBrk="1" fontAlgn="base" hangingPunct="1">
        <a:spcBef>
          <a:spcPct val="0"/>
        </a:spcBef>
        <a:spcAft>
          <a:spcPct val="0"/>
        </a:spcAft>
        <a:defRPr sz="3300">
          <a:solidFill>
            <a:schemeClr val="tx2"/>
          </a:solidFill>
          <a:latin typeface="Lucida Sans" pitchFamily="34" charset="0"/>
        </a:defRPr>
      </a:lvl3pPr>
      <a:lvl4pPr algn="l" rtl="0" eaLnBrk="1" fontAlgn="base" hangingPunct="1">
        <a:spcBef>
          <a:spcPct val="0"/>
        </a:spcBef>
        <a:spcAft>
          <a:spcPct val="0"/>
        </a:spcAft>
        <a:defRPr sz="3300">
          <a:solidFill>
            <a:schemeClr val="tx2"/>
          </a:solidFill>
          <a:latin typeface="Lucida Sans" pitchFamily="34" charset="0"/>
        </a:defRPr>
      </a:lvl4pPr>
      <a:lvl5pPr algn="l" rtl="0" eaLnBrk="1" fontAlgn="base" hangingPunct="1">
        <a:spcBef>
          <a:spcPct val="0"/>
        </a:spcBef>
        <a:spcAft>
          <a:spcPct val="0"/>
        </a:spcAft>
        <a:defRPr sz="3300">
          <a:solidFill>
            <a:schemeClr val="tx2"/>
          </a:solidFill>
          <a:latin typeface="Lucida Sans" pitchFamily="34" charset="0"/>
        </a:defRPr>
      </a:lvl5pPr>
      <a:lvl6pPr marL="457200" algn="l" rtl="0" eaLnBrk="1" fontAlgn="base" hangingPunct="1">
        <a:spcBef>
          <a:spcPct val="0"/>
        </a:spcBef>
        <a:spcAft>
          <a:spcPct val="0"/>
        </a:spcAft>
        <a:defRPr sz="3300">
          <a:solidFill>
            <a:schemeClr val="tx2"/>
          </a:solidFill>
          <a:latin typeface="Lucida Sans" pitchFamily="34" charset="0"/>
        </a:defRPr>
      </a:lvl6pPr>
      <a:lvl7pPr marL="914400" algn="l" rtl="0" eaLnBrk="1" fontAlgn="base" hangingPunct="1">
        <a:spcBef>
          <a:spcPct val="0"/>
        </a:spcBef>
        <a:spcAft>
          <a:spcPct val="0"/>
        </a:spcAft>
        <a:defRPr sz="3300">
          <a:solidFill>
            <a:schemeClr val="tx2"/>
          </a:solidFill>
          <a:latin typeface="Lucida Sans" pitchFamily="34" charset="0"/>
        </a:defRPr>
      </a:lvl7pPr>
      <a:lvl8pPr marL="1371600" algn="l" rtl="0" eaLnBrk="1" fontAlgn="base" hangingPunct="1">
        <a:spcBef>
          <a:spcPct val="0"/>
        </a:spcBef>
        <a:spcAft>
          <a:spcPct val="0"/>
        </a:spcAft>
        <a:defRPr sz="3300">
          <a:solidFill>
            <a:schemeClr val="tx2"/>
          </a:solidFill>
          <a:latin typeface="Lucida Sans" pitchFamily="34" charset="0"/>
        </a:defRPr>
      </a:lvl8pPr>
      <a:lvl9pPr marL="1828800" algn="l" rtl="0" eaLnBrk="1" fontAlgn="base" hangingPunct="1">
        <a:spcBef>
          <a:spcPct val="0"/>
        </a:spcBef>
        <a:spcAft>
          <a:spcPct val="0"/>
        </a:spcAft>
        <a:defRPr sz="3300">
          <a:solidFill>
            <a:schemeClr val="tx2"/>
          </a:solidFill>
          <a:latin typeface="Lucida Sans" pitchFamily="34" charset="0"/>
        </a:defRPr>
      </a:lvl9pPr>
    </p:titleStyle>
    <p:bodyStyle>
      <a:lvl1pPr marL="369888" indent="-369888" algn="l" rtl="0" eaLnBrk="1" fontAlgn="base" hangingPunct="1">
        <a:spcBef>
          <a:spcPct val="20000"/>
        </a:spcBef>
        <a:spcAft>
          <a:spcPct val="0"/>
        </a:spcAft>
        <a:buClr>
          <a:schemeClr val="accent1"/>
        </a:buClr>
        <a:buSzPct val="75000"/>
        <a:buFont typeface="Wingdings" pitchFamily="2" charset="2"/>
        <a:buChar char="l"/>
        <a:defRPr sz="3000">
          <a:solidFill>
            <a:schemeClr val="hlink"/>
          </a:solidFill>
          <a:latin typeface="+mn-lt"/>
          <a:ea typeface="+mn-ea"/>
          <a:cs typeface="+mn-cs"/>
        </a:defRPr>
      </a:lvl1pPr>
      <a:lvl2pPr marL="769938" indent="-398463" algn="l" rtl="0" eaLnBrk="1" fontAlgn="base" hangingPunct="1">
        <a:spcBef>
          <a:spcPct val="20000"/>
        </a:spcBef>
        <a:spcAft>
          <a:spcPct val="0"/>
        </a:spcAft>
        <a:buClr>
          <a:schemeClr val="bg2"/>
        </a:buClr>
        <a:buFont typeface="Wingdings 3" pitchFamily="18" charset="2"/>
        <a:buChar char="g"/>
        <a:defRPr sz="2500">
          <a:solidFill>
            <a:schemeClr val="hlink"/>
          </a:solidFill>
          <a:latin typeface="+mn-lt"/>
        </a:defRPr>
      </a:lvl2pPr>
      <a:lvl3pPr marL="1162050" indent="-279400" algn="l" rtl="0" eaLnBrk="1" fontAlgn="base" hangingPunct="1">
        <a:spcBef>
          <a:spcPct val="20000"/>
        </a:spcBef>
        <a:spcAft>
          <a:spcPct val="0"/>
        </a:spcAft>
        <a:buClr>
          <a:schemeClr val="hlink"/>
        </a:buClr>
        <a:buSzPct val="65000"/>
        <a:buFont typeface="Wingdings" pitchFamily="2" charset="2"/>
        <a:buChar char="l"/>
        <a:defRPr sz="2200">
          <a:solidFill>
            <a:schemeClr val="hlink"/>
          </a:solidFill>
          <a:latin typeface="+mn-lt"/>
        </a:defRPr>
      </a:lvl3pPr>
      <a:lvl4pPr marL="1441450" indent="-228600" algn="l" rtl="0" eaLnBrk="1" fontAlgn="base" hangingPunct="1">
        <a:spcBef>
          <a:spcPct val="20000"/>
        </a:spcBef>
        <a:spcAft>
          <a:spcPct val="0"/>
        </a:spcAft>
        <a:buClr>
          <a:schemeClr val="folHlink"/>
        </a:buClr>
        <a:buFont typeface="Arial Unicode MS" pitchFamily="34" charset="-128"/>
        <a:buChar char="-"/>
        <a:defRPr sz="2000">
          <a:solidFill>
            <a:schemeClr val="hlink"/>
          </a:solidFill>
          <a:latin typeface="+mn-lt"/>
        </a:defRPr>
      </a:lvl4pPr>
      <a:lvl5pPr marL="1528763" indent="-85725" algn="l" rtl="0" eaLnBrk="1" fontAlgn="base" hangingPunct="1">
        <a:lnSpc>
          <a:spcPts val="2700"/>
        </a:lnSpc>
        <a:spcBef>
          <a:spcPct val="0"/>
        </a:spcBef>
        <a:spcAft>
          <a:spcPct val="0"/>
        </a:spcAft>
        <a:buClr>
          <a:schemeClr val="bg2"/>
        </a:buClr>
        <a:buSzPct val="40000"/>
        <a:buFont typeface="Wingdings" pitchFamily="2" charset="2"/>
        <a:defRPr sz="1500">
          <a:solidFill>
            <a:schemeClr val="hlink"/>
          </a:solidFill>
          <a:latin typeface="+mn-lt"/>
        </a:defRPr>
      </a:lvl5pPr>
      <a:lvl6pPr marL="1985963" indent="-85725" algn="l" rtl="0" eaLnBrk="1" fontAlgn="base" hangingPunct="1">
        <a:lnSpc>
          <a:spcPts val="2700"/>
        </a:lnSpc>
        <a:spcBef>
          <a:spcPct val="0"/>
        </a:spcBef>
        <a:spcAft>
          <a:spcPct val="0"/>
        </a:spcAft>
        <a:buClr>
          <a:schemeClr val="bg2"/>
        </a:buClr>
        <a:buSzPct val="40000"/>
        <a:buFont typeface="Wingdings" pitchFamily="2" charset="2"/>
        <a:defRPr sz="1500">
          <a:solidFill>
            <a:schemeClr val="hlink"/>
          </a:solidFill>
          <a:latin typeface="+mn-lt"/>
        </a:defRPr>
      </a:lvl6pPr>
      <a:lvl7pPr marL="2443163" indent="-85725" algn="l" rtl="0" eaLnBrk="1" fontAlgn="base" hangingPunct="1">
        <a:lnSpc>
          <a:spcPts val="2700"/>
        </a:lnSpc>
        <a:spcBef>
          <a:spcPct val="0"/>
        </a:spcBef>
        <a:spcAft>
          <a:spcPct val="0"/>
        </a:spcAft>
        <a:buClr>
          <a:schemeClr val="bg2"/>
        </a:buClr>
        <a:buSzPct val="40000"/>
        <a:buFont typeface="Wingdings" pitchFamily="2" charset="2"/>
        <a:defRPr sz="1500">
          <a:solidFill>
            <a:schemeClr val="hlink"/>
          </a:solidFill>
          <a:latin typeface="+mn-lt"/>
        </a:defRPr>
      </a:lvl7pPr>
      <a:lvl8pPr marL="2900363" indent="-85725" algn="l" rtl="0" eaLnBrk="1" fontAlgn="base" hangingPunct="1">
        <a:lnSpc>
          <a:spcPts val="2700"/>
        </a:lnSpc>
        <a:spcBef>
          <a:spcPct val="0"/>
        </a:spcBef>
        <a:spcAft>
          <a:spcPct val="0"/>
        </a:spcAft>
        <a:buClr>
          <a:schemeClr val="bg2"/>
        </a:buClr>
        <a:buSzPct val="40000"/>
        <a:buFont typeface="Wingdings" pitchFamily="2" charset="2"/>
        <a:defRPr sz="1500">
          <a:solidFill>
            <a:schemeClr val="hlink"/>
          </a:solidFill>
          <a:latin typeface="+mn-lt"/>
        </a:defRPr>
      </a:lvl8pPr>
      <a:lvl9pPr marL="3357563" indent="-85725" algn="l" rtl="0" eaLnBrk="1" fontAlgn="base" hangingPunct="1">
        <a:lnSpc>
          <a:spcPts val="2700"/>
        </a:lnSpc>
        <a:spcBef>
          <a:spcPct val="0"/>
        </a:spcBef>
        <a:spcAft>
          <a:spcPct val="0"/>
        </a:spcAft>
        <a:buClr>
          <a:schemeClr val="bg2"/>
        </a:buClr>
        <a:buSzPct val="40000"/>
        <a:buFont typeface="Wingdings" pitchFamily="2" charset="2"/>
        <a:defRPr sz="1500">
          <a:solidFill>
            <a:schemeClr val="hlink"/>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198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600" b="1" dirty="0" smtClean="0">
                <a:solidFill>
                  <a:schemeClr val="bg1"/>
                </a:solidFill>
              </a:rPr>
              <a:t>Sarah Herremans</a:t>
            </a:r>
            <a:endParaRPr lang="en-US" sz="36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2\IMG_1289.jpg"/>
          <p:cNvPicPr>
            <a:picLocks noChangeAspect="1" noChangeArrowheads="1"/>
          </p:cNvPicPr>
          <p:nvPr/>
        </p:nvPicPr>
        <p:blipFill>
          <a:blip r:embed="rId4"/>
          <a:srcRect/>
          <a:stretch>
            <a:fillRect/>
          </a:stretch>
        </p:blipFill>
        <p:spPr bwMode="auto">
          <a:xfrm>
            <a:off x="6005513" y="3447943"/>
            <a:ext cx="1614487" cy="2419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Demographic</a:t>
            </a:r>
            <a:r>
              <a:rPr lang="nl-NL" dirty="0" smtClean="0"/>
              <a:t> data</a:t>
            </a:r>
            <a:endParaRPr lang="nl-NL" dirty="0"/>
          </a:p>
        </p:txBody>
      </p:sp>
      <p:sp>
        <p:nvSpPr>
          <p:cNvPr id="3" name="Tijdelijke aanduiding voor inhoud 2"/>
          <p:cNvSpPr>
            <a:spLocks noGrp="1"/>
          </p:cNvSpPr>
          <p:nvPr>
            <p:ph idx="1"/>
          </p:nvPr>
        </p:nvSpPr>
        <p:spPr>
          <a:xfrm>
            <a:off x="539750" y="1241425"/>
            <a:ext cx="8178800" cy="5067895"/>
          </a:xfrm>
        </p:spPr>
        <p:txBody>
          <a:bodyPr/>
          <a:lstStyle/>
          <a:p>
            <a:r>
              <a:rPr lang="nl-NL" sz="2800" dirty="0" smtClean="0"/>
              <a:t>20 alcohol-</a:t>
            </a:r>
            <a:r>
              <a:rPr lang="nl-NL" sz="2800" dirty="0" err="1" smtClean="0"/>
              <a:t>dependent</a:t>
            </a:r>
            <a:r>
              <a:rPr lang="nl-NL" sz="2800" dirty="0" smtClean="0"/>
              <a:t> </a:t>
            </a:r>
            <a:r>
              <a:rPr lang="nl-NL" sz="2800" dirty="0" err="1" smtClean="0"/>
              <a:t>patients</a:t>
            </a:r>
            <a:endParaRPr lang="nl-NL" sz="2800" dirty="0" smtClean="0"/>
          </a:p>
          <a:p>
            <a:endParaRPr lang="nl-NL" sz="2800" dirty="0"/>
          </a:p>
          <a:p>
            <a:r>
              <a:rPr lang="nl-NL" sz="2800" dirty="0" err="1" smtClean="0"/>
              <a:t>Detoxified</a:t>
            </a:r>
            <a:r>
              <a:rPr lang="nl-NL" sz="2800" dirty="0" smtClean="0"/>
              <a:t> &lt; CIWA-AR</a:t>
            </a:r>
          </a:p>
          <a:p>
            <a:endParaRPr lang="nl-NL" sz="2800" dirty="0" smtClean="0"/>
          </a:p>
          <a:p>
            <a:r>
              <a:rPr lang="nl-NL" sz="2800" dirty="0" smtClean="0"/>
              <a:t>11 </a:t>
            </a:r>
            <a:r>
              <a:rPr lang="nl-NL" sz="2800" dirty="0" err="1" smtClean="0"/>
              <a:t>males</a:t>
            </a:r>
            <a:r>
              <a:rPr lang="nl-NL" sz="2800" dirty="0" smtClean="0"/>
              <a:t> / 9 </a:t>
            </a:r>
            <a:r>
              <a:rPr lang="nl-NL" sz="2800" dirty="0" err="1" smtClean="0"/>
              <a:t>females</a:t>
            </a:r>
            <a:endParaRPr lang="nl-NL" sz="2800" dirty="0" smtClean="0"/>
          </a:p>
          <a:p>
            <a:endParaRPr lang="nl-NL" sz="2800" dirty="0"/>
          </a:p>
          <a:p>
            <a:r>
              <a:rPr lang="nl-NL" sz="2800" dirty="0" smtClean="0"/>
              <a:t>Age: 46,5 y (SD: 10,0)</a:t>
            </a:r>
          </a:p>
          <a:p>
            <a:endParaRPr lang="nl-NL" sz="2800" dirty="0"/>
          </a:p>
          <a:p>
            <a:r>
              <a:rPr lang="nl-NL" sz="2800" dirty="0" err="1" smtClean="0"/>
              <a:t>Duration</a:t>
            </a:r>
            <a:r>
              <a:rPr lang="nl-NL" sz="2800" dirty="0" smtClean="0"/>
              <a:t> alcohol </a:t>
            </a:r>
            <a:r>
              <a:rPr lang="nl-NL" sz="2800" dirty="0" err="1" smtClean="0"/>
              <a:t>problem</a:t>
            </a:r>
            <a:r>
              <a:rPr lang="nl-NL" sz="2800" dirty="0" smtClean="0"/>
              <a:t>: 13.0 y (SD:9.9)</a:t>
            </a:r>
          </a:p>
          <a:p>
            <a:endParaRPr lang="nl-NL" sz="2800" dirty="0"/>
          </a:p>
          <a:p>
            <a:endParaRPr lang="nl-NL" sz="2800" dirty="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10</a:t>
            </a:fld>
            <a:endParaRPr lang="nl-BE"/>
          </a:p>
        </p:txBody>
      </p:sp>
    </p:spTree>
    <p:extLst>
      <p:ext uri="{BB962C8B-B14F-4D97-AF65-F5344CB8AC3E}">
        <p14:creationId xmlns:p14="http://schemas.microsoft.com/office/powerpoint/2010/main" xmlns="" val="47605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496746" cy="914400"/>
          </a:xfrm>
        </p:spPr>
        <p:txBody>
          <a:bodyPr/>
          <a:lstStyle/>
          <a:p>
            <a:r>
              <a:rPr lang="nl-NL" sz="2800" dirty="0" err="1" smtClean="0"/>
              <a:t>Study</a:t>
            </a:r>
            <a:r>
              <a:rPr lang="nl-NL" sz="2800" dirty="0" smtClean="0"/>
              <a:t> </a:t>
            </a:r>
            <a:r>
              <a:rPr lang="nl-NL" sz="2800" dirty="0"/>
              <a:t>d</a:t>
            </a:r>
            <a:r>
              <a:rPr lang="nl-NL" sz="2800" dirty="0" smtClean="0"/>
              <a:t>esign – </a:t>
            </a:r>
            <a:r>
              <a:rPr lang="nl-NL" sz="2800" dirty="0" err="1" smtClean="0"/>
              <a:t>evaluation</a:t>
            </a:r>
            <a:r>
              <a:rPr lang="nl-NL" sz="2800" dirty="0" smtClean="0"/>
              <a:t> of 1 HF-</a:t>
            </a:r>
            <a:r>
              <a:rPr lang="nl-NL" sz="2800" dirty="0" err="1" smtClean="0"/>
              <a:t>rTMS</a:t>
            </a:r>
            <a:r>
              <a:rPr lang="nl-NL" sz="2800" dirty="0" smtClean="0"/>
              <a:t> </a:t>
            </a:r>
            <a:r>
              <a:rPr lang="nl-NL" sz="2800" dirty="0" err="1" smtClean="0"/>
              <a:t>session</a:t>
            </a:r>
            <a:endParaRPr lang="nl-NL" sz="2800" dirty="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11</a:t>
            </a:fld>
            <a:endParaRPr lang="nl-BE"/>
          </a:p>
        </p:txBody>
      </p:sp>
      <p:sp>
        <p:nvSpPr>
          <p:cNvPr id="6" name="TextBox 5"/>
          <p:cNvSpPr txBox="1"/>
          <p:nvPr/>
        </p:nvSpPr>
        <p:spPr>
          <a:xfrm>
            <a:off x="251520" y="1268760"/>
            <a:ext cx="3096344" cy="369332"/>
          </a:xfrm>
          <a:prstGeom prst="rect">
            <a:avLst/>
          </a:prstGeom>
          <a:noFill/>
          <a:ln>
            <a:solidFill>
              <a:srgbClr val="ABB202"/>
            </a:solidFill>
          </a:ln>
        </p:spPr>
        <p:txBody>
          <a:bodyPr wrap="square" rtlCol="0">
            <a:spAutoFit/>
          </a:bodyPr>
          <a:lstStyle/>
          <a:p>
            <a:r>
              <a:rPr lang="en-US" dirty="0" smtClean="0"/>
              <a:t>fMRI Event Related design</a:t>
            </a:r>
            <a:endParaRPr lang="en-US" dirty="0"/>
          </a:p>
        </p:txBody>
      </p:sp>
      <p:cxnSp>
        <p:nvCxnSpPr>
          <p:cNvPr id="16" name="Straight Arrow Connector 15"/>
          <p:cNvCxnSpPr/>
          <p:nvPr/>
        </p:nvCxnSpPr>
        <p:spPr bwMode="auto">
          <a:xfrm>
            <a:off x="5508104" y="3068960"/>
            <a:ext cx="0" cy="1944216"/>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TextBox 31"/>
          <p:cNvSpPr txBox="1"/>
          <p:nvPr/>
        </p:nvSpPr>
        <p:spPr>
          <a:xfrm>
            <a:off x="179512" y="4797152"/>
            <a:ext cx="3096344" cy="369332"/>
          </a:xfrm>
          <a:prstGeom prst="rect">
            <a:avLst/>
          </a:prstGeom>
          <a:noFill/>
          <a:ln>
            <a:solidFill>
              <a:srgbClr val="ABB202"/>
            </a:solidFill>
          </a:ln>
        </p:spPr>
        <p:txBody>
          <a:bodyPr wrap="square" rtlCol="0">
            <a:spAutoFit/>
          </a:bodyPr>
          <a:lstStyle/>
          <a:p>
            <a:r>
              <a:rPr lang="en-US" dirty="0" smtClean="0"/>
              <a:t>fMRI Event Related design</a:t>
            </a:r>
            <a:endParaRPr lang="en-US" dirty="0"/>
          </a:p>
        </p:txBody>
      </p:sp>
      <p:pic>
        <p:nvPicPr>
          <p:cNvPr id="22" name="Picture 21" descr="P105058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1772816"/>
            <a:ext cx="1620001" cy="1080000"/>
          </a:xfrm>
          <a:prstGeom prst="rect">
            <a:avLst/>
          </a:prstGeom>
          <a:ln>
            <a:noFill/>
          </a:ln>
        </p:spPr>
      </p:pic>
      <p:pic>
        <p:nvPicPr>
          <p:cNvPr id="23" name="Picture 22" descr="IMG_5454.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9992" y="1772816"/>
            <a:ext cx="1620000" cy="1080000"/>
          </a:xfrm>
          <a:prstGeom prst="rect">
            <a:avLst/>
          </a:prstGeom>
          <a:ln>
            <a:noFill/>
          </a:ln>
        </p:spPr>
      </p:pic>
      <p:cxnSp>
        <p:nvCxnSpPr>
          <p:cNvPr id="26" name="Straight Arrow Connector 25"/>
          <p:cNvCxnSpPr/>
          <p:nvPr/>
        </p:nvCxnSpPr>
        <p:spPr bwMode="auto">
          <a:xfrm>
            <a:off x="3059832" y="23488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p:cNvSpPr txBox="1"/>
          <p:nvPr/>
        </p:nvSpPr>
        <p:spPr>
          <a:xfrm>
            <a:off x="3491880" y="2132856"/>
            <a:ext cx="504056" cy="369332"/>
          </a:xfrm>
          <a:prstGeom prst="rect">
            <a:avLst/>
          </a:prstGeom>
          <a:noFill/>
        </p:spPr>
        <p:txBody>
          <a:bodyPr wrap="square" rtlCol="0">
            <a:spAutoFit/>
          </a:bodyPr>
          <a:lstStyle/>
          <a:p>
            <a:r>
              <a:rPr lang="en-US" dirty="0" smtClean="0"/>
              <a:t>X</a:t>
            </a:r>
            <a:endParaRPr lang="en-US" dirty="0"/>
          </a:p>
        </p:txBody>
      </p:sp>
      <p:cxnSp>
        <p:nvCxnSpPr>
          <p:cNvPr id="40" name="Straight Arrow Connector 39"/>
          <p:cNvCxnSpPr/>
          <p:nvPr/>
        </p:nvCxnSpPr>
        <p:spPr bwMode="auto">
          <a:xfrm>
            <a:off x="4139952" y="23488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TextBox 40"/>
          <p:cNvSpPr txBox="1"/>
          <p:nvPr/>
        </p:nvSpPr>
        <p:spPr>
          <a:xfrm>
            <a:off x="6732240" y="2132856"/>
            <a:ext cx="504056" cy="369332"/>
          </a:xfrm>
          <a:prstGeom prst="rect">
            <a:avLst/>
          </a:prstGeom>
          <a:noFill/>
        </p:spPr>
        <p:txBody>
          <a:bodyPr wrap="square" rtlCol="0">
            <a:spAutoFit/>
          </a:bodyPr>
          <a:lstStyle/>
          <a:p>
            <a:r>
              <a:rPr lang="en-US" dirty="0" smtClean="0"/>
              <a:t>X</a:t>
            </a:r>
            <a:endParaRPr lang="en-US" dirty="0"/>
          </a:p>
        </p:txBody>
      </p:sp>
      <p:cxnSp>
        <p:nvCxnSpPr>
          <p:cNvPr id="42" name="Straight Arrow Connector 41"/>
          <p:cNvCxnSpPr/>
          <p:nvPr/>
        </p:nvCxnSpPr>
        <p:spPr bwMode="auto">
          <a:xfrm>
            <a:off x="6372200" y="23488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Arrow Connector 43"/>
          <p:cNvCxnSpPr/>
          <p:nvPr/>
        </p:nvCxnSpPr>
        <p:spPr bwMode="auto">
          <a:xfrm>
            <a:off x="7164288" y="23488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4" name="TextBox 33"/>
          <p:cNvSpPr txBox="1"/>
          <p:nvPr/>
        </p:nvSpPr>
        <p:spPr>
          <a:xfrm>
            <a:off x="467544" y="3140968"/>
            <a:ext cx="4464496" cy="1154162"/>
          </a:xfrm>
          <a:prstGeom prst="rect">
            <a:avLst/>
          </a:prstGeom>
          <a:noFill/>
          <a:ln w="28575" cmpd="sng">
            <a:solidFill>
              <a:srgbClr val="FF0000"/>
            </a:solidFill>
          </a:ln>
        </p:spPr>
        <p:txBody>
          <a:bodyPr wrap="square" rtlCol="0">
            <a:spAutoFit/>
          </a:bodyPr>
          <a:lstStyle/>
          <a:p>
            <a:r>
              <a:rPr lang="en-US" sz="1700" dirty="0" smtClean="0"/>
              <a:t>one sham – controlled </a:t>
            </a:r>
            <a:r>
              <a:rPr lang="en-US" sz="1700" dirty="0" smtClean="0">
                <a:solidFill>
                  <a:srgbClr val="FF0000"/>
                </a:solidFill>
              </a:rPr>
              <a:t>HF-</a:t>
            </a:r>
            <a:r>
              <a:rPr lang="en-US" sz="1700" dirty="0" err="1" smtClean="0">
                <a:solidFill>
                  <a:srgbClr val="FF0000"/>
                </a:solidFill>
              </a:rPr>
              <a:t>rTMS</a:t>
            </a:r>
            <a:r>
              <a:rPr lang="en-US" sz="1700" dirty="0" smtClean="0">
                <a:solidFill>
                  <a:srgbClr val="FF0000"/>
                </a:solidFill>
              </a:rPr>
              <a:t> </a:t>
            </a:r>
            <a:r>
              <a:rPr lang="en-US" sz="1700" dirty="0" smtClean="0"/>
              <a:t>session</a:t>
            </a:r>
          </a:p>
          <a:p>
            <a:r>
              <a:rPr lang="en-US" sz="1700" dirty="0" smtClean="0"/>
              <a:t>12 </a:t>
            </a:r>
            <a:r>
              <a:rPr lang="en-US" sz="1700" dirty="0" err="1" smtClean="0"/>
              <a:t>pts</a:t>
            </a:r>
            <a:r>
              <a:rPr lang="en-US" sz="1700" dirty="0" smtClean="0"/>
              <a:t> -&gt; real stimulation</a:t>
            </a:r>
          </a:p>
          <a:p>
            <a:r>
              <a:rPr lang="en-US" sz="1700" dirty="0" smtClean="0"/>
              <a:t> 8 </a:t>
            </a:r>
            <a:r>
              <a:rPr lang="en-US" sz="1700" dirty="0" err="1" smtClean="0"/>
              <a:t>pts</a:t>
            </a:r>
            <a:r>
              <a:rPr lang="en-US" sz="1700" dirty="0" smtClean="0"/>
              <a:t>  -&gt; sham stimulation</a:t>
            </a:r>
          </a:p>
          <a:p>
            <a:endParaRPr lang="en-US" dirty="0"/>
          </a:p>
        </p:txBody>
      </p:sp>
      <p:pic>
        <p:nvPicPr>
          <p:cNvPr id="51" name="Picture 50" descr="IMG_6464.JPG"/>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115616" y="5301208"/>
            <a:ext cx="1620000" cy="1080000"/>
          </a:xfrm>
          <a:prstGeom prst="rect">
            <a:avLst/>
          </a:prstGeom>
          <a:ln>
            <a:noFill/>
          </a:ln>
        </p:spPr>
      </p:pic>
      <p:sp>
        <p:nvSpPr>
          <p:cNvPr id="52" name="TextBox 51"/>
          <p:cNvSpPr txBox="1"/>
          <p:nvPr/>
        </p:nvSpPr>
        <p:spPr>
          <a:xfrm>
            <a:off x="3491880" y="5733256"/>
            <a:ext cx="504056" cy="369332"/>
          </a:xfrm>
          <a:prstGeom prst="rect">
            <a:avLst/>
          </a:prstGeom>
          <a:noFill/>
        </p:spPr>
        <p:txBody>
          <a:bodyPr wrap="square" rtlCol="0">
            <a:spAutoFit/>
          </a:bodyPr>
          <a:lstStyle/>
          <a:p>
            <a:r>
              <a:rPr lang="en-US" dirty="0" smtClean="0"/>
              <a:t>X</a:t>
            </a:r>
            <a:endParaRPr lang="en-US" dirty="0"/>
          </a:p>
        </p:txBody>
      </p:sp>
      <p:sp>
        <p:nvSpPr>
          <p:cNvPr id="53" name="TextBox 52"/>
          <p:cNvSpPr txBox="1"/>
          <p:nvPr/>
        </p:nvSpPr>
        <p:spPr>
          <a:xfrm>
            <a:off x="6804248" y="5733256"/>
            <a:ext cx="504056" cy="369332"/>
          </a:xfrm>
          <a:prstGeom prst="rect">
            <a:avLst/>
          </a:prstGeom>
          <a:noFill/>
        </p:spPr>
        <p:txBody>
          <a:bodyPr wrap="square" rtlCol="0">
            <a:spAutoFit/>
          </a:bodyPr>
          <a:lstStyle/>
          <a:p>
            <a:r>
              <a:rPr lang="en-US" dirty="0" smtClean="0"/>
              <a:t>X</a:t>
            </a:r>
            <a:endParaRPr lang="en-US" dirty="0"/>
          </a:p>
        </p:txBody>
      </p:sp>
      <p:cxnSp>
        <p:nvCxnSpPr>
          <p:cNvPr id="54" name="Straight Arrow Connector 53"/>
          <p:cNvCxnSpPr/>
          <p:nvPr/>
        </p:nvCxnSpPr>
        <p:spPr bwMode="auto">
          <a:xfrm>
            <a:off x="3059832" y="59492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Arrow Connector 54"/>
          <p:cNvCxnSpPr/>
          <p:nvPr/>
        </p:nvCxnSpPr>
        <p:spPr bwMode="auto">
          <a:xfrm>
            <a:off x="4139952" y="59492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56" name="Picture 55" descr="P1050993.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99992" y="5301208"/>
            <a:ext cx="1621621" cy="1080000"/>
          </a:xfrm>
          <a:prstGeom prst="rect">
            <a:avLst/>
          </a:prstGeom>
          <a:ln>
            <a:solidFill>
              <a:srgbClr val="FFFFFF"/>
            </a:solidFill>
          </a:ln>
        </p:spPr>
      </p:pic>
      <p:cxnSp>
        <p:nvCxnSpPr>
          <p:cNvPr id="57" name="Straight Arrow Connector 56"/>
          <p:cNvCxnSpPr/>
          <p:nvPr/>
        </p:nvCxnSpPr>
        <p:spPr bwMode="auto">
          <a:xfrm>
            <a:off x="6444208" y="59492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Arrow Connector 57"/>
          <p:cNvCxnSpPr/>
          <p:nvPr/>
        </p:nvCxnSpPr>
        <p:spPr bwMode="auto">
          <a:xfrm>
            <a:off x="7164288" y="59492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TextBox 58"/>
          <p:cNvSpPr txBox="1"/>
          <p:nvPr/>
        </p:nvSpPr>
        <p:spPr>
          <a:xfrm>
            <a:off x="7527859" y="2060848"/>
            <a:ext cx="1584176" cy="461665"/>
          </a:xfrm>
          <a:prstGeom prst="rect">
            <a:avLst/>
          </a:prstGeom>
          <a:noFill/>
        </p:spPr>
        <p:txBody>
          <a:bodyPr wrap="square" rtlCol="0" anchor="b">
            <a:spAutoFit/>
          </a:bodyPr>
          <a:lstStyle/>
          <a:p>
            <a:r>
              <a:rPr lang="en-US" sz="2400" dirty="0" smtClean="0"/>
              <a:t>…</a:t>
            </a:r>
            <a:endParaRPr lang="en-US" sz="2400" dirty="0"/>
          </a:p>
        </p:txBody>
      </p:sp>
      <p:sp>
        <p:nvSpPr>
          <p:cNvPr id="60" name="TextBox 59"/>
          <p:cNvSpPr txBox="1"/>
          <p:nvPr/>
        </p:nvSpPr>
        <p:spPr>
          <a:xfrm>
            <a:off x="7559824" y="5589240"/>
            <a:ext cx="1584176" cy="461665"/>
          </a:xfrm>
          <a:prstGeom prst="rect">
            <a:avLst/>
          </a:prstGeom>
          <a:noFill/>
        </p:spPr>
        <p:txBody>
          <a:bodyPr wrap="square" rtlCol="0" anchor="b">
            <a:spAutoFit/>
          </a:bodyPr>
          <a:lstStyle/>
          <a:p>
            <a:r>
              <a:rPr lang="en-US" sz="2400" dirty="0" smtClean="0"/>
              <a:t>…</a:t>
            </a:r>
            <a:endParaRPr lang="en-US" sz="2400" dirty="0"/>
          </a:p>
        </p:txBody>
      </p:sp>
      <p:sp>
        <p:nvSpPr>
          <p:cNvPr id="62" name="TextBox 61"/>
          <p:cNvSpPr txBox="1"/>
          <p:nvPr/>
        </p:nvSpPr>
        <p:spPr>
          <a:xfrm>
            <a:off x="6228184" y="3140968"/>
            <a:ext cx="2736304" cy="1354217"/>
          </a:xfrm>
          <a:prstGeom prst="rect">
            <a:avLst/>
          </a:prstGeom>
          <a:noFill/>
          <a:ln w="28575" cmpd="sng">
            <a:solidFill>
              <a:srgbClr val="FF0000"/>
            </a:solidFill>
          </a:ln>
        </p:spPr>
        <p:txBody>
          <a:bodyPr wrap="square" rtlCol="0">
            <a:spAutoFit/>
          </a:bodyPr>
          <a:lstStyle/>
          <a:p>
            <a:r>
              <a:rPr lang="en-US" sz="1600" dirty="0" smtClean="0">
                <a:solidFill>
                  <a:srgbClr val="FF0000"/>
                </a:solidFill>
              </a:rPr>
              <a:t>HF-</a:t>
            </a:r>
            <a:r>
              <a:rPr lang="en-US" sz="1600" dirty="0" err="1" smtClean="0">
                <a:solidFill>
                  <a:srgbClr val="FF0000"/>
                </a:solidFill>
              </a:rPr>
              <a:t>rTMS</a:t>
            </a:r>
            <a:r>
              <a:rPr lang="en-US" sz="1600" dirty="0" smtClean="0"/>
              <a:t>: 20Hz</a:t>
            </a:r>
          </a:p>
          <a:p>
            <a:r>
              <a:rPr lang="en-US" sz="1600" dirty="0"/>
              <a:t> </a:t>
            </a:r>
            <a:r>
              <a:rPr lang="en-US" sz="1600" dirty="0" smtClean="0"/>
              <a:t>              1560 p/session</a:t>
            </a:r>
          </a:p>
          <a:p>
            <a:r>
              <a:rPr lang="en-US" sz="1600" dirty="0"/>
              <a:t> </a:t>
            </a:r>
            <a:r>
              <a:rPr lang="en-US" sz="1600" dirty="0" smtClean="0"/>
              <a:t>              110% MT</a:t>
            </a:r>
          </a:p>
          <a:p>
            <a:r>
              <a:rPr lang="en-US" sz="1600" dirty="0"/>
              <a:t> </a:t>
            </a:r>
            <a:r>
              <a:rPr lang="en-US" sz="1600" dirty="0" smtClean="0"/>
              <a:t>               Right DLPFC</a:t>
            </a:r>
          </a:p>
          <a:p>
            <a:r>
              <a:rPr lang="en-US" dirty="0"/>
              <a:t>	</a:t>
            </a:r>
          </a:p>
        </p:txBody>
      </p:sp>
      <p:cxnSp>
        <p:nvCxnSpPr>
          <p:cNvPr id="9" name="Straight Arrow Connector 8"/>
          <p:cNvCxnSpPr>
            <a:stCxn id="34" idx="3"/>
          </p:cNvCxnSpPr>
          <p:nvPr/>
        </p:nvCxnSpPr>
        <p:spPr bwMode="auto">
          <a:xfrm flipV="1">
            <a:off x="4932040" y="3717032"/>
            <a:ext cx="576064" cy="1017"/>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TextBox 9"/>
          <p:cNvSpPr txBox="1"/>
          <p:nvPr/>
        </p:nvSpPr>
        <p:spPr>
          <a:xfrm>
            <a:off x="8172400" y="2132856"/>
            <a:ext cx="648072" cy="369332"/>
          </a:xfrm>
          <a:prstGeom prst="rect">
            <a:avLst/>
          </a:prstGeom>
          <a:noFill/>
          <a:ln>
            <a:solidFill>
              <a:schemeClr val="tx1"/>
            </a:solidFill>
          </a:ln>
        </p:spPr>
        <p:txBody>
          <a:bodyPr wrap="square" rtlCol="0">
            <a:spAutoFit/>
          </a:bodyPr>
          <a:lstStyle/>
          <a:p>
            <a:r>
              <a:rPr lang="en-US" dirty="0" smtClean="0"/>
              <a:t>VAS</a:t>
            </a:r>
            <a:endParaRPr lang="en-US" dirty="0"/>
          </a:p>
        </p:txBody>
      </p:sp>
      <p:sp>
        <p:nvSpPr>
          <p:cNvPr id="35" name="TextBox 34"/>
          <p:cNvSpPr txBox="1"/>
          <p:nvPr/>
        </p:nvSpPr>
        <p:spPr>
          <a:xfrm>
            <a:off x="8172400" y="5733256"/>
            <a:ext cx="648072" cy="369332"/>
          </a:xfrm>
          <a:prstGeom prst="rect">
            <a:avLst/>
          </a:prstGeom>
          <a:noFill/>
          <a:ln>
            <a:solidFill>
              <a:schemeClr val="tx1"/>
            </a:solidFill>
          </a:ln>
        </p:spPr>
        <p:txBody>
          <a:bodyPr wrap="square" rtlCol="0">
            <a:spAutoFit/>
          </a:bodyPr>
          <a:lstStyle/>
          <a:p>
            <a:r>
              <a:rPr lang="en-US" dirty="0" smtClean="0"/>
              <a:t>VAS</a:t>
            </a:r>
            <a:endParaRPr lang="en-US" dirty="0"/>
          </a:p>
        </p:txBody>
      </p:sp>
      <p:sp>
        <p:nvSpPr>
          <p:cNvPr id="33" name="TextBox 9"/>
          <p:cNvSpPr txBox="1"/>
          <p:nvPr/>
        </p:nvSpPr>
        <p:spPr>
          <a:xfrm>
            <a:off x="29250" y="2132856"/>
            <a:ext cx="648072" cy="369332"/>
          </a:xfrm>
          <a:prstGeom prst="rect">
            <a:avLst/>
          </a:prstGeom>
          <a:noFill/>
          <a:ln>
            <a:solidFill>
              <a:schemeClr val="tx1"/>
            </a:solidFill>
          </a:ln>
        </p:spPr>
        <p:txBody>
          <a:bodyPr wrap="square" rtlCol="0">
            <a:spAutoFit/>
          </a:bodyPr>
          <a:lstStyle/>
          <a:p>
            <a:r>
              <a:rPr lang="en-US" dirty="0" smtClean="0"/>
              <a:t>VAS</a:t>
            </a:r>
            <a:endParaRPr lang="en-US" dirty="0"/>
          </a:p>
        </p:txBody>
      </p:sp>
      <p:sp>
        <p:nvSpPr>
          <p:cNvPr id="36" name="TextBox 9"/>
          <p:cNvSpPr txBox="1"/>
          <p:nvPr/>
        </p:nvSpPr>
        <p:spPr>
          <a:xfrm>
            <a:off x="0" y="5733256"/>
            <a:ext cx="648072" cy="369332"/>
          </a:xfrm>
          <a:prstGeom prst="rect">
            <a:avLst/>
          </a:prstGeom>
          <a:solidFill>
            <a:schemeClr val="bg1"/>
          </a:solidFill>
          <a:ln>
            <a:solidFill>
              <a:schemeClr val="tx1"/>
            </a:solidFill>
          </a:ln>
        </p:spPr>
        <p:txBody>
          <a:bodyPr wrap="square" rtlCol="0">
            <a:spAutoFit/>
          </a:bodyPr>
          <a:lstStyle/>
          <a:p>
            <a:r>
              <a:rPr lang="en-US" dirty="0" smtClean="0"/>
              <a:t>VAS</a:t>
            </a:r>
            <a:endParaRPr lang="en-US" dirty="0"/>
          </a:p>
        </p:txBody>
      </p:sp>
      <p:cxnSp>
        <p:nvCxnSpPr>
          <p:cNvPr id="37" name="Straight Arrow Connector 53"/>
          <p:cNvCxnSpPr/>
          <p:nvPr/>
        </p:nvCxnSpPr>
        <p:spPr bwMode="auto">
          <a:xfrm>
            <a:off x="755576" y="59492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Arrow Connector 53"/>
          <p:cNvCxnSpPr/>
          <p:nvPr/>
        </p:nvCxnSpPr>
        <p:spPr bwMode="auto">
          <a:xfrm>
            <a:off x="755576" y="2348880"/>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TextBox 4"/>
          <p:cNvSpPr txBox="1"/>
          <p:nvPr/>
        </p:nvSpPr>
        <p:spPr>
          <a:xfrm>
            <a:off x="1331640" y="2852936"/>
            <a:ext cx="6984776" cy="1661993"/>
          </a:xfrm>
          <a:prstGeom prst="rect">
            <a:avLst/>
          </a:prstGeom>
          <a:solidFill>
            <a:srgbClr val="BDC602"/>
          </a:solidFill>
        </p:spPr>
        <p:txBody>
          <a:bodyPr wrap="square" rtlCol="0">
            <a:spAutoFit/>
          </a:bodyPr>
          <a:lstStyle/>
          <a:p>
            <a:pPr algn="ctr"/>
            <a:r>
              <a:rPr lang="en-US" sz="2800" dirty="0" smtClean="0"/>
              <a:t>“How </a:t>
            </a:r>
            <a:r>
              <a:rPr lang="en-US" sz="2800" dirty="0"/>
              <a:t>much do you crave for an alcoholic beverage right </a:t>
            </a:r>
            <a:r>
              <a:rPr lang="en-US" sz="2800" dirty="0" smtClean="0"/>
              <a:t>now on </a:t>
            </a:r>
            <a:r>
              <a:rPr lang="en-US" sz="2800" dirty="0"/>
              <a:t>a scale from 0 to 10?”</a:t>
            </a:r>
          </a:p>
          <a:p>
            <a:endParaRPr lang="en-US" dirty="0"/>
          </a:p>
        </p:txBody>
      </p:sp>
      <p:sp>
        <p:nvSpPr>
          <p:cNvPr id="7" name="Oval 6"/>
          <p:cNvSpPr/>
          <p:nvPr/>
        </p:nvSpPr>
        <p:spPr bwMode="auto">
          <a:xfrm>
            <a:off x="0" y="1844824"/>
            <a:ext cx="755576" cy="936104"/>
          </a:xfrm>
          <a:prstGeom prst="ellipse">
            <a:avLst/>
          </a:prstGeom>
          <a:noFill/>
          <a:ln w="57150" cap="flat" cmpd="sng" algn="ctr">
            <a:solidFill>
              <a:srgbClr val="ABB20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3509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892480" cy="914400"/>
          </a:xfrm>
        </p:spPr>
        <p:txBody>
          <a:bodyPr/>
          <a:lstStyle/>
          <a:p>
            <a:pPr algn="ctr"/>
            <a:r>
              <a:rPr lang="nl-NL" sz="2800" dirty="0" err="1" smtClean="0"/>
              <a:t>Study</a:t>
            </a:r>
            <a:r>
              <a:rPr lang="nl-NL" sz="2800" dirty="0" smtClean="0"/>
              <a:t> </a:t>
            </a:r>
            <a:r>
              <a:rPr lang="nl-NL" sz="2800" dirty="0"/>
              <a:t>d</a:t>
            </a:r>
            <a:r>
              <a:rPr lang="nl-NL" sz="2800" dirty="0" smtClean="0"/>
              <a:t>esign – </a:t>
            </a:r>
            <a:r>
              <a:rPr lang="nl-NL" sz="2800" dirty="0" smtClean="0">
                <a:solidFill>
                  <a:srgbClr val="FF0000"/>
                </a:solidFill>
              </a:rPr>
              <a:t>ACCELERATED</a:t>
            </a:r>
            <a:r>
              <a:rPr lang="nl-NL" sz="2800" dirty="0" smtClean="0"/>
              <a:t> </a:t>
            </a:r>
            <a:r>
              <a:rPr lang="nl-NL" sz="2800" dirty="0" err="1" smtClean="0"/>
              <a:t>evaluation</a:t>
            </a:r>
            <a:r>
              <a:rPr lang="nl-NL" sz="2800" dirty="0" smtClean="0"/>
              <a:t> of </a:t>
            </a:r>
            <a:br>
              <a:rPr lang="nl-NL" sz="2800" dirty="0" smtClean="0"/>
            </a:br>
            <a:r>
              <a:rPr lang="nl-NL" sz="2800" dirty="0" smtClean="0"/>
              <a:t>15 HF-</a:t>
            </a:r>
            <a:r>
              <a:rPr lang="nl-NL" sz="2800" dirty="0" err="1" smtClean="0"/>
              <a:t>rTMS</a:t>
            </a:r>
            <a:r>
              <a:rPr lang="nl-NL" sz="2800" dirty="0" smtClean="0"/>
              <a:t> </a:t>
            </a:r>
            <a:r>
              <a:rPr lang="nl-NL" sz="2800" dirty="0" err="1" smtClean="0"/>
              <a:t>sessions</a:t>
            </a:r>
            <a:endParaRPr lang="nl-NL" sz="2800" dirty="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12</a:t>
            </a:fld>
            <a:endParaRPr lang="nl-BE"/>
          </a:p>
        </p:txBody>
      </p:sp>
      <p:sp>
        <p:nvSpPr>
          <p:cNvPr id="6" name="TextBox 5"/>
          <p:cNvSpPr txBox="1"/>
          <p:nvPr/>
        </p:nvSpPr>
        <p:spPr>
          <a:xfrm>
            <a:off x="467544" y="1412776"/>
            <a:ext cx="3096344" cy="369332"/>
          </a:xfrm>
          <a:prstGeom prst="rect">
            <a:avLst/>
          </a:prstGeom>
          <a:noFill/>
          <a:ln>
            <a:solidFill>
              <a:srgbClr val="ABB202"/>
            </a:solidFill>
          </a:ln>
        </p:spPr>
        <p:txBody>
          <a:bodyPr wrap="square" rtlCol="0">
            <a:spAutoFit/>
          </a:bodyPr>
          <a:lstStyle/>
          <a:p>
            <a:r>
              <a:rPr lang="en-US" dirty="0" smtClean="0"/>
              <a:t>fMRI Event Related design</a:t>
            </a:r>
            <a:endParaRPr lang="en-US" dirty="0"/>
          </a:p>
        </p:txBody>
      </p:sp>
      <p:cxnSp>
        <p:nvCxnSpPr>
          <p:cNvPr id="16" name="Straight Arrow Connector 15"/>
          <p:cNvCxnSpPr/>
          <p:nvPr/>
        </p:nvCxnSpPr>
        <p:spPr bwMode="auto">
          <a:xfrm>
            <a:off x="2123728" y="2996952"/>
            <a:ext cx="1944216" cy="15121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TextBox 31"/>
          <p:cNvSpPr txBox="1"/>
          <p:nvPr/>
        </p:nvSpPr>
        <p:spPr>
          <a:xfrm>
            <a:off x="3563888" y="4653136"/>
            <a:ext cx="3096344" cy="369332"/>
          </a:xfrm>
          <a:prstGeom prst="rect">
            <a:avLst/>
          </a:prstGeom>
          <a:noFill/>
          <a:ln>
            <a:solidFill>
              <a:srgbClr val="ABB202"/>
            </a:solidFill>
          </a:ln>
        </p:spPr>
        <p:txBody>
          <a:bodyPr wrap="square" rtlCol="0">
            <a:spAutoFit/>
          </a:bodyPr>
          <a:lstStyle/>
          <a:p>
            <a:r>
              <a:rPr lang="en-US" dirty="0" smtClean="0"/>
              <a:t>fMRI Event Related design</a:t>
            </a:r>
            <a:endParaRPr lang="en-US" dirty="0"/>
          </a:p>
        </p:txBody>
      </p:sp>
      <p:cxnSp>
        <p:nvCxnSpPr>
          <p:cNvPr id="26" name="Straight Arrow Connector 25"/>
          <p:cNvCxnSpPr/>
          <p:nvPr/>
        </p:nvCxnSpPr>
        <p:spPr bwMode="auto">
          <a:xfrm>
            <a:off x="1907704" y="2492896"/>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p:cNvSpPr txBox="1"/>
          <p:nvPr/>
        </p:nvSpPr>
        <p:spPr>
          <a:xfrm>
            <a:off x="2123728" y="2276872"/>
            <a:ext cx="504056" cy="369332"/>
          </a:xfrm>
          <a:prstGeom prst="rect">
            <a:avLst/>
          </a:prstGeom>
          <a:noFill/>
        </p:spPr>
        <p:txBody>
          <a:bodyPr wrap="square" rtlCol="0">
            <a:spAutoFit/>
          </a:bodyPr>
          <a:lstStyle/>
          <a:p>
            <a:r>
              <a:rPr lang="en-US" dirty="0" smtClean="0"/>
              <a:t>X</a:t>
            </a:r>
            <a:endParaRPr lang="en-US" dirty="0"/>
          </a:p>
        </p:txBody>
      </p:sp>
      <p:cxnSp>
        <p:nvCxnSpPr>
          <p:cNvPr id="40" name="Straight Arrow Connector 39"/>
          <p:cNvCxnSpPr/>
          <p:nvPr/>
        </p:nvCxnSpPr>
        <p:spPr bwMode="auto">
          <a:xfrm>
            <a:off x="2555776" y="2492896"/>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TextBox 40"/>
          <p:cNvSpPr txBox="1"/>
          <p:nvPr/>
        </p:nvSpPr>
        <p:spPr>
          <a:xfrm>
            <a:off x="4860032" y="2276872"/>
            <a:ext cx="504056" cy="369332"/>
          </a:xfrm>
          <a:prstGeom prst="rect">
            <a:avLst/>
          </a:prstGeom>
          <a:noFill/>
        </p:spPr>
        <p:txBody>
          <a:bodyPr wrap="square" rtlCol="0">
            <a:spAutoFit/>
          </a:bodyPr>
          <a:lstStyle/>
          <a:p>
            <a:r>
              <a:rPr lang="en-US" dirty="0" smtClean="0"/>
              <a:t>X</a:t>
            </a:r>
            <a:endParaRPr lang="en-US" dirty="0"/>
          </a:p>
        </p:txBody>
      </p:sp>
      <p:cxnSp>
        <p:nvCxnSpPr>
          <p:cNvPr id="42" name="Straight Arrow Connector 41"/>
          <p:cNvCxnSpPr/>
          <p:nvPr/>
        </p:nvCxnSpPr>
        <p:spPr bwMode="auto">
          <a:xfrm>
            <a:off x="4572000" y="2492896"/>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Arrow Connector 43"/>
          <p:cNvCxnSpPr/>
          <p:nvPr/>
        </p:nvCxnSpPr>
        <p:spPr bwMode="auto">
          <a:xfrm>
            <a:off x="5364088" y="2492896"/>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4" name="TextBox 33"/>
          <p:cNvSpPr txBox="1"/>
          <p:nvPr/>
        </p:nvSpPr>
        <p:spPr>
          <a:xfrm>
            <a:off x="4499992" y="3212976"/>
            <a:ext cx="4464496" cy="907941"/>
          </a:xfrm>
          <a:prstGeom prst="rect">
            <a:avLst/>
          </a:prstGeom>
          <a:noFill/>
          <a:ln w="28575" cmpd="sng">
            <a:solidFill>
              <a:srgbClr val="FF0000"/>
            </a:solidFill>
          </a:ln>
        </p:spPr>
        <p:txBody>
          <a:bodyPr wrap="square" rtlCol="0">
            <a:spAutoFit/>
          </a:bodyPr>
          <a:lstStyle/>
          <a:p>
            <a:r>
              <a:rPr lang="en-US" sz="1700" dirty="0" smtClean="0"/>
              <a:t>15 active HF-</a:t>
            </a:r>
            <a:r>
              <a:rPr lang="en-US" sz="1700" dirty="0" err="1" smtClean="0"/>
              <a:t>rTMS</a:t>
            </a:r>
            <a:r>
              <a:rPr lang="en-US" sz="1700" dirty="0" smtClean="0"/>
              <a:t> sessions</a:t>
            </a:r>
          </a:p>
          <a:p>
            <a:endParaRPr lang="en-US" dirty="0" smtClean="0"/>
          </a:p>
          <a:p>
            <a:r>
              <a:rPr lang="en-US" dirty="0" smtClean="0"/>
              <a:t>20 patients -&gt; 2 drop-outs</a:t>
            </a:r>
            <a:endParaRPr lang="en-US" dirty="0"/>
          </a:p>
        </p:txBody>
      </p:sp>
      <p:cxnSp>
        <p:nvCxnSpPr>
          <p:cNvPr id="36" name="Straight Arrow Connector 35"/>
          <p:cNvCxnSpPr/>
          <p:nvPr/>
        </p:nvCxnSpPr>
        <p:spPr bwMode="auto">
          <a:xfrm flipH="1">
            <a:off x="3131840" y="3573016"/>
            <a:ext cx="1368152"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2" name="TextBox 51"/>
          <p:cNvSpPr txBox="1"/>
          <p:nvPr/>
        </p:nvSpPr>
        <p:spPr>
          <a:xfrm>
            <a:off x="3923928" y="5805264"/>
            <a:ext cx="504056" cy="369332"/>
          </a:xfrm>
          <a:prstGeom prst="rect">
            <a:avLst/>
          </a:prstGeom>
          <a:noFill/>
        </p:spPr>
        <p:txBody>
          <a:bodyPr wrap="square" rtlCol="0">
            <a:spAutoFit/>
          </a:bodyPr>
          <a:lstStyle/>
          <a:p>
            <a:r>
              <a:rPr lang="en-US" dirty="0" smtClean="0"/>
              <a:t>X</a:t>
            </a:r>
            <a:endParaRPr lang="en-US" dirty="0"/>
          </a:p>
        </p:txBody>
      </p:sp>
      <p:sp>
        <p:nvSpPr>
          <p:cNvPr id="53" name="TextBox 52"/>
          <p:cNvSpPr txBox="1"/>
          <p:nvPr/>
        </p:nvSpPr>
        <p:spPr>
          <a:xfrm>
            <a:off x="6948264" y="5805264"/>
            <a:ext cx="504056" cy="369332"/>
          </a:xfrm>
          <a:prstGeom prst="rect">
            <a:avLst/>
          </a:prstGeom>
          <a:noFill/>
        </p:spPr>
        <p:txBody>
          <a:bodyPr wrap="square" rtlCol="0">
            <a:spAutoFit/>
          </a:bodyPr>
          <a:lstStyle/>
          <a:p>
            <a:r>
              <a:rPr lang="en-US" dirty="0" smtClean="0"/>
              <a:t>X</a:t>
            </a:r>
            <a:endParaRPr lang="en-US" dirty="0"/>
          </a:p>
        </p:txBody>
      </p:sp>
      <p:cxnSp>
        <p:nvCxnSpPr>
          <p:cNvPr id="54" name="Straight Arrow Connector 53"/>
          <p:cNvCxnSpPr/>
          <p:nvPr/>
        </p:nvCxnSpPr>
        <p:spPr bwMode="auto">
          <a:xfrm>
            <a:off x="3563888" y="6021288"/>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Arrow Connector 54"/>
          <p:cNvCxnSpPr/>
          <p:nvPr/>
        </p:nvCxnSpPr>
        <p:spPr bwMode="auto">
          <a:xfrm>
            <a:off x="4499992" y="6021288"/>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Arrow Connector 56"/>
          <p:cNvCxnSpPr/>
          <p:nvPr/>
        </p:nvCxnSpPr>
        <p:spPr bwMode="auto">
          <a:xfrm>
            <a:off x="6516216" y="6021288"/>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Arrow Connector 57"/>
          <p:cNvCxnSpPr/>
          <p:nvPr/>
        </p:nvCxnSpPr>
        <p:spPr bwMode="auto">
          <a:xfrm>
            <a:off x="7524328" y="6021288"/>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TextBox 58"/>
          <p:cNvSpPr txBox="1"/>
          <p:nvPr/>
        </p:nvSpPr>
        <p:spPr>
          <a:xfrm>
            <a:off x="5724128" y="2132856"/>
            <a:ext cx="648072" cy="461665"/>
          </a:xfrm>
          <a:prstGeom prst="rect">
            <a:avLst/>
          </a:prstGeom>
          <a:noFill/>
        </p:spPr>
        <p:txBody>
          <a:bodyPr wrap="square" rtlCol="0" anchor="b">
            <a:spAutoFit/>
          </a:bodyPr>
          <a:lstStyle/>
          <a:p>
            <a:r>
              <a:rPr lang="en-US" sz="2400" dirty="0" smtClean="0"/>
              <a:t>…</a:t>
            </a:r>
            <a:endParaRPr lang="en-US" sz="2400" dirty="0"/>
          </a:p>
        </p:txBody>
      </p:sp>
      <p:sp>
        <p:nvSpPr>
          <p:cNvPr id="60" name="TextBox 59"/>
          <p:cNvSpPr txBox="1"/>
          <p:nvPr/>
        </p:nvSpPr>
        <p:spPr>
          <a:xfrm>
            <a:off x="7956376" y="5661248"/>
            <a:ext cx="1008112" cy="461665"/>
          </a:xfrm>
          <a:prstGeom prst="rect">
            <a:avLst/>
          </a:prstGeom>
          <a:noFill/>
        </p:spPr>
        <p:txBody>
          <a:bodyPr wrap="square" rtlCol="0" anchor="b">
            <a:spAutoFit/>
          </a:bodyPr>
          <a:lstStyle/>
          <a:p>
            <a:r>
              <a:rPr lang="en-US" sz="2400" dirty="0" smtClean="0"/>
              <a:t>…</a:t>
            </a:r>
            <a:endParaRPr lang="en-US" sz="2400" dirty="0"/>
          </a:p>
        </p:txBody>
      </p:sp>
      <p:sp>
        <p:nvSpPr>
          <p:cNvPr id="62" name="TextBox 61"/>
          <p:cNvSpPr txBox="1"/>
          <p:nvPr/>
        </p:nvSpPr>
        <p:spPr>
          <a:xfrm>
            <a:off x="6228184" y="1124744"/>
            <a:ext cx="2808312" cy="1354217"/>
          </a:xfrm>
          <a:prstGeom prst="rect">
            <a:avLst/>
          </a:prstGeom>
          <a:noFill/>
          <a:ln w="28575" cmpd="sng">
            <a:solidFill>
              <a:srgbClr val="FF0000"/>
            </a:solidFill>
          </a:ln>
        </p:spPr>
        <p:txBody>
          <a:bodyPr wrap="square" rtlCol="0">
            <a:spAutoFit/>
          </a:bodyPr>
          <a:lstStyle/>
          <a:p>
            <a:r>
              <a:rPr lang="en-US" sz="1600" dirty="0" smtClean="0"/>
              <a:t>HF-</a:t>
            </a:r>
            <a:r>
              <a:rPr lang="en-US" sz="1600" dirty="0" err="1" smtClean="0"/>
              <a:t>rTMS</a:t>
            </a:r>
            <a:r>
              <a:rPr lang="en-US" sz="1600" dirty="0" smtClean="0"/>
              <a:t>: 20Hz</a:t>
            </a:r>
          </a:p>
          <a:p>
            <a:r>
              <a:rPr lang="en-US" sz="1600" dirty="0"/>
              <a:t> </a:t>
            </a:r>
            <a:r>
              <a:rPr lang="en-US" sz="1600" dirty="0" smtClean="0"/>
              <a:t>              1560 p/session</a:t>
            </a:r>
          </a:p>
          <a:p>
            <a:r>
              <a:rPr lang="en-US" sz="1600" dirty="0"/>
              <a:t> </a:t>
            </a:r>
            <a:r>
              <a:rPr lang="en-US" sz="1600" dirty="0" smtClean="0"/>
              <a:t>              110% MT</a:t>
            </a:r>
          </a:p>
          <a:p>
            <a:r>
              <a:rPr lang="en-US" sz="1600" dirty="0"/>
              <a:t> </a:t>
            </a:r>
            <a:r>
              <a:rPr lang="en-US" sz="1600" dirty="0" smtClean="0"/>
              <a:t>               Right DLPFC</a:t>
            </a:r>
          </a:p>
          <a:p>
            <a:r>
              <a:rPr lang="en-US" dirty="0"/>
              <a:t>	</a:t>
            </a:r>
          </a:p>
        </p:txBody>
      </p:sp>
      <p:pic>
        <p:nvPicPr>
          <p:cNvPr id="7" name="Picture 6" descr="IMG_579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2060848"/>
            <a:ext cx="1621621" cy="1080000"/>
          </a:xfrm>
          <a:prstGeom prst="rect">
            <a:avLst/>
          </a:prstGeom>
        </p:spPr>
      </p:pic>
      <p:pic>
        <p:nvPicPr>
          <p:cNvPr id="8" name="Picture 7" descr="IMG_653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5373216"/>
            <a:ext cx="1621621" cy="1080000"/>
          </a:xfrm>
          <a:prstGeom prst="rect">
            <a:avLst/>
          </a:prstGeom>
        </p:spPr>
      </p:pic>
      <p:pic>
        <p:nvPicPr>
          <p:cNvPr id="9" name="Picture 8" descr="P1040939B.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43808" y="2060848"/>
            <a:ext cx="1621621" cy="1080000"/>
          </a:xfrm>
          <a:prstGeom prst="rect">
            <a:avLst/>
          </a:prstGeom>
        </p:spPr>
      </p:pic>
      <p:pic>
        <p:nvPicPr>
          <p:cNvPr id="10" name="Picture 9" descr="P1050543.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3688" y="5373216"/>
            <a:ext cx="1621621" cy="1080000"/>
          </a:xfrm>
          <a:prstGeom prst="rect">
            <a:avLst/>
          </a:prstGeom>
        </p:spPr>
      </p:pic>
    </p:spTree>
    <p:extLst>
      <p:ext uri="{BB962C8B-B14F-4D97-AF65-F5344CB8AC3E}">
        <p14:creationId xmlns:p14="http://schemas.microsoft.com/office/powerpoint/2010/main" xmlns="" val="266107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4000" dirty="0" smtClean="0"/>
              <a:t>Results: Baseline</a:t>
            </a:r>
            <a:endParaRPr lang="en-US" sz="4000" dirty="0"/>
          </a:p>
        </p:txBody>
      </p:sp>
      <p:sp>
        <p:nvSpPr>
          <p:cNvPr id="4" name="Slide Number Placeholder 3"/>
          <p:cNvSpPr>
            <a:spLocks noGrp="1"/>
          </p:cNvSpPr>
          <p:nvPr>
            <p:ph type="sldNum" sz="quarter" idx="11"/>
          </p:nvPr>
        </p:nvSpPr>
        <p:spPr/>
        <p:txBody>
          <a:bodyPr/>
          <a:lstStyle/>
          <a:p>
            <a:fld id="{DBC60522-8E0A-4CC9-B625-3EE5C3B04E5C}" type="slidenum">
              <a:rPr lang="nl-BE" smtClean="0"/>
              <a:pPr/>
              <a:t>13</a:t>
            </a:fld>
            <a:endParaRPr lang="nl-BE"/>
          </a:p>
        </p:txBody>
      </p:sp>
    </p:spTree>
    <p:extLst>
      <p:ext uri="{BB962C8B-B14F-4D97-AF65-F5344CB8AC3E}">
        <p14:creationId xmlns:p14="http://schemas.microsoft.com/office/powerpoint/2010/main" xmlns="" val="2035574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Alcohol cue &gt; Neutral cue</a:t>
            </a:r>
            <a:endParaRPr lang="en-US" dirty="0"/>
          </a:p>
        </p:txBody>
      </p:sp>
      <p:sp>
        <p:nvSpPr>
          <p:cNvPr id="4" name="Slide Number Placeholder 3"/>
          <p:cNvSpPr>
            <a:spLocks noGrp="1"/>
          </p:cNvSpPr>
          <p:nvPr>
            <p:ph type="sldNum" sz="quarter" idx="11"/>
          </p:nvPr>
        </p:nvSpPr>
        <p:spPr/>
        <p:txBody>
          <a:bodyPr/>
          <a:lstStyle/>
          <a:p>
            <a:fld id="{DBC60522-8E0A-4CC9-B625-3EE5C3B04E5C}" type="slidenum">
              <a:rPr lang="nl-BE" smtClean="0"/>
              <a:pPr/>
              <a:t>14</a:t>
            </a:fld>
            <a:endParaRPr lang="nl-BE"/>
          </a:p>
        </p:txBody>
      </p:sp>
      <p:sp>
        <p:nvSpPr>
          <p:cNvPr id="8" name="TextBox 7"/>
          <p:cNvSpPr txBox="1"/>
          <p:nvPr/>
        </p:nvSpPr>
        <p:spPr>
          <a:xfrm>
            <a:off x="6012160" y="3212976"/>
            <a:ext cx="3131840" cy="523220"/>
          </a:xfrm>
          <a:prstGeom prst="rect">
            <a:avLst/>
          </a:prstGeom>
          <a:noFill/>
        </p:spPr>
        <p:txBody>
          <a:bodyPr wrap="square" rtlCol="0">
            <a:spAutoFit/>
          </a:bodyPr>
          <a:lstStyle/>
          <a:p>
            <a:r>
              <a:rPr lang="en-US" sz="1400" b="1" i="1" dirty="0" smtClean="0"/>
              <a:t>P</a:t>
            </a:r>
            <a:r>
              <a:rPr lang="en-US" sz="1400" b="1" dirty="0" smtClean="0"/>
              <a:t>&lt;0.001; </a:t>
            </a:r>
          </a:p>
          <a:p>
            <a:r>
              <a:rPr lang="en-US" sz="1400" b="1" dirty="0" err="1" smtClean="0"/>
              <a:t>AlphaSim</a:t>
            </a:r>
            <a:r>
              <a:rPr lang="en-US" sz="1400" b="1" dirty="0" smtClean="0"/>
              <a:t> corrected voxel: 176</a:t>
            </a:r>
          </a:p>
        </p:txBody>
      </p:sp>
      <p:sp>
        <p:nvSpPr>
          <p:cNvPr id="9" name="TextBox 8"/>
          <p:cNvSpPr txBox="1"/>
          <p:nvPr/>
        </p:nvSpPr>
        <p:spPr>
          <a:xfrm>
            <a:off x="395536" y="3861048"/>
            <a:ext cx="4608512" cy="1477328"/>
          </a:xfrm>
          <a:prstGeom prst="rect">
            <a:avLst/>
          </a:prstGeom>
          <a:noFill/>
        </p:spPr>
        <p:txBody>
          <a:bodyPr wrap="square" rtlCol="0">
            <a:spAutoFit/>
          </a:bodyPr>
          <a:lstStyle/>
          <a:p>
            <a:r>
              <a:rPr lang="en-US" dirty="0" smtClean="0">
                <a:solidFill>
                  <a:srgbClr val="FF0000"/>
                </a:solidFill>
              </a:rPr>
              <a:t>Inferior frontal </a:t>
            </a:r>
            <a:r>
              <a:rPr lang="en-US" dirty="0" err="1" smtClean="0">
                <a:solidFill>
                  <a:srgbClr val="FF0000"/>
                </a:solidFill>
              </a:rPr>
              <a:t>gyrus</a:t>
            </a:r>
            <a:r>
              <a:rPr lang="en-US" dirty="0" smtClean="0">
                <a:solidFill>
                  <a:srgbClr val="FF0000"/>
                </a:solidFill>
              </a:rPr>
              <a:t> (BA47) left</a:t>
            </a:r>
          </a:p>
          <a:p>
            <a:r>
              <a:rPr lang="en-US" dirty="0" smtClean="0">
                <a:solidFill>
                  <a:srgbClr val="FF0000"/>
                </a:solidFill>
              </a:rPr>
              <a:t>Inferior temporal </a:t>
            </a:r>
            <a:r>
              <a:rPr lang="en-US" dirty="0" err="1" smtClean="0">
                <a:solidFill>
                  <a:srgbClr val="FF0000"/>
                </a:solidFill>
              </a:rPr>
              <a:t>gyrus</a:t>
            </a:r>
            <a:r>
              <a:rPr lang="en-US" dirty="0" smtClean="0">
                <a:solidFill>
                  <a:srgbClr val="FF0000"/>
                </a:solidFill>
              </a:rPr>
              <a:t> (BA37) </a:t>
            </a:r>
            <a:r>
              <a:rPr lang="en-US" dirty="0">
                <a:solidFill>
                  <a:srgbClr val="FF0000"/>
                </a:solidFill>
              </a:rPr>
              <a:t>right </a:t>
            </a:r>
          </a:p>
          <a:p>
            <a:r>
              <a:rPr lang="en-US" dirty="0" smtClean="0">
                <a:solidFill>
                  <a:srgbClr val="FF0000"/>
                </a:solidFill>
              </a:rPr>
              <a:t>Medial Frontal </a:t>
            </a:r>
            <a:r>
              <a:rPr lang="en-US" dirty="0" err="1" smtClean="0">
                <a:solidFill>
                  <a:srgbClr val="FF0000"/>
                </a:solidFill>
              </a:rPr>
              <a:t>gyrus</a:t>
            </a:r>
            <a:r>
              <a:rPr lang="en-US" dirty="0" smtClean="0">
                <a:solidFill>
                  <a:srgbClr val="FF0000"/>
                </a:solidFill>
              </a:rPr>
              <a:t> (</a:t>
            </a:r>
            <a:r>
              <a:rPr lang="en-US" dirty="0">
                <a:solidFill>
                  <a:srgbClr val="FF0000"/>
                </a:solidFill>
              </a:rPr>
              <a:t>BA6) </a:t>
            </a:r>
            <a:r>
              <a:rPr lang="en-US" dirty="0" smtClean="0">
                <a:solidFill>
                  <a:srgbClr val="FF0000"/>
                </a:solidFill>
              </a:rPr>
              <a:t>left</a:t>
            </a:r>
            <a:endParaRPr lang="en-US" dirty="0">
              <a:solidFill>
                <a:srgbClr val="FF0000"/>
              </a:solidFill>
            </a:endParaRPr>
          </a:p>
          <a:p>
            <a:r>
              <a:rPr lang="en-US" dirty="0" smtClean="0">
                <a:solidFill>
                  <a:srgbClr val="FF0000"/>
                </a:solidFill>
              </a:rPr>
              <a:t>Superior parietal lobule (BA7) left/right</a:t>
            </a:r>
          </a:p>
          <a:p>
            <a:endParaRPr lang="en-US" dirty="0" smtClean="0"/>
          </a:p>
        </p:txBody>
      </p:sp>
      <p:pic>
        <p:nvPicPr>
          <p:cNvPr id="5" name="Picture 4" descr="alc&gt;huis_001_176voxel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64" y="1268760"/>
            <a:ext cx="9144000" cy="1624117"/>
          </a:xfrm>
          <a:prstGeom prst="rect">
            <a:avLst/>
          </a:prstGeom>
        </p:spPr>
      </p:pic>
      <p:sp>
        <p:nvSpPr>
          <p:cNvPr id="7" name="Ovaal 6"/>
          <p:cNvSpPr/>
          <p:nvPr/>
        </p:nvSpPr>
        <p:spPr bwMode="auto">
          <a:xfrm>
            <a:off x="251520" y="1628800"/>
            <a:ext cx="288032" cy="28803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0" name="Ovaal 9"/>
          <p:cNvSpPr/>
          <p:nvPr/>
        </p:nvSpPr>
        <p:spPr bwMode="auto">
          <a:xfrm>
            <a:off x="2123728" y="2204864"/>
            <a:ext cx="360040" cy="36004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1" name="Ovaal 10"/>
          <p:cNvSpPr/>
          <p:nvPr/>
        </p:nvSpPr>
        <p:spPr bwMode="auto">
          <a:xfrm>
            <a:off x="2771800" y="1772816"/>
            <a:ext cx="288032" cy="28803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2" name="Ovaal 11"/>
          <p:cNvSpPr/>
          <p:nvPr/>
        </p:nvSpPr>
        <p:spPr bwMode="auto">
          <a:xfrm>
            <a:off x="6732240" y="1700808"/>
            <a:ext cx="288032" cy="28803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3" name="Ovaal 12"/>
          <p:cNvSpPr/>
          <p:nvPr/>
        </p:nvSpPr>
        <p:spPr bwMode="auto">
          <a:xfrm>
            <a:off x="4139952" y="2132856"/>
            <a:ext cx="792088" cy="50405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4" name="Ovaal 13"/>
          <p:cNvSpPr/>
          <p:nvPr/>
        </p:nvSpPr>
        <p:spPr bwMode="auto">
          <a:xfrm>
            <a:off x="5364088" y="2132856"/>
            <a:ext cx="783704" cy="50405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6012160" y="4221088"/>
            <a:ext cx="2736304" cy="369332"/>
          </a:xfrm>
          <a:prstGeom prst="rect">
            <a:avLst/>
          </a:prstGeom>
          <a:noFill/>
        </p:spPr>
        <p:txBody>
          <a:bodyPr wrap="square" rtlCol="0">
            <a:spAutoFit/>
          </a:bodyPr>
          <a:lstStyle/>
          <a:p>
            <a:r>
              <a:rPr lang="en-US" dirty="0" smtClean="0"/>
              <a:t>No increase in craving</a:t>
            </a:r>
            <a:endParaRPr lang="en-US" dirty="0"/>
          </a:p>
        </p:txBody>
      </p:sp>
    </p:spTree>
    <p:extLst>
      <p:ext uri="{BB962C8B-B14F-4D97-AF65-F5344CB8AC3E}">
        <p14:creationId xmlns:p14="http://schemas.microsoft.com/office/powerpoint/2010/main" xmlns="" val="21053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3600" dirty="0" smtClean="0"/>
              <a:t>Results: one sham-controlled </a:t>
            </a:r>
          </a:p>
          <a:p>
            <a:pPr marL="0" indent="0" algn="ctr">
              <a:buNone/>
            </a:pPr>
            <a:r>
              <a:rPr lang="en-US" sz="3600" dirty="0" smtClean="0"/>
              <a:t>HF-</a:t>
            </a:r>
            <a:r>
              <a:rPr lang="en-US" sz="3600" dirty="0" err="1" smtClean="0"/>
              <a:t>rTMS</a:t>
            </a:r>
            <a:r>
              <a:rPr lang="en-US" sz="3600" dirty="0" smtClean="0"/>
              <a:t> session</a:t>
            </a:r>
            <a:endParaRPr lang="en-US" sz="3600" dirty="0"/>
          </a:p>
        </p:txBody>
      </p:sp>
      <p:sp>
        <p:nvSpPr>
          <p:cNvPr id="4" name="Slide Number Placeholder 3"/>
          <p:cNvSpPr>
            <a:spLocks noGrp="1"/>
          </p:cNvSpPr>
          <p:nvPr>
            <p:ph type="sldNum" sz="quarter" idx="11"/>
          </p:nvPr>
        </p:nvSpPr>
        <p:spPr/>
        <p:txBody>
          <a:bodyPr/>
          <a:lstStyle/>
          <a:p>
            <a:fld id="{DBC60522-8E0A-4CC9-B625-3EE5C3B04E5C}" type="slidenum">
              <a:rPr lang="nl-BE" smtClean="0"/>
              <a:pPr/>
              <a:t>15</a:t>
            </a:fld>
            <a:endParaRPr lang="nl-BE"/>
          </a:p>
        </p:txBody>
      </p:sp>
    </p:spTree>
    <p:extLst>
      <p:ext uri="{BB962C8B-B14F-4D97-AF65-F5344CB8AC3E}">
        <p14:creationId xmlns:p14="http://schemas.microsoft.com/office/powerpoint/2010/main" xmlns="" val="241855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07155618"/>
              </p:ext>
            </p:extLst>
          </p:nvPr>
        </p:nvGraphicFramePr>
        <p:xfrm>
          <a:off x="179512" y="1241425"/>
          <a:ext cx="8784975" cy="5064760"/>
        </p:xfrm>
        <a:graphic>
          <a:graphicData uri="http://schemas.openxmlformats.org/drawingml/2006/table">
            <a:tbl>
              <a:tblPr firstRow="1" bandRow="1">
                <a:tableStyleId>{B301B821-A1FF-4177-AEE7-76D212191A09}</a:tableStyleId>
              </a:tblPr>
              <a:tblGrid>
                <a:gridCol w="2808312"/>
                <a:gridCol w="3048338"/>
                <a:gridCol w="2928325"/>
              </a:tblGrid>
              <a:tr h="370840">
                <a:tc>
                  <a:txBody>
                    <a:bodyPr/>
                    <a:lstStyle/>
                    <a:p>
                      <a:endParaRPr lang="en-US" dirty="0"/>
                    </a:p>
                  </a:txBody>
                  <a:tcPr/>
                </a:tc>
                <a:tc>
                  <a:txBody>
                    <a:bodyPr/>
                    <a:lstStyle/>
                    <a:p>
                      <a:r>
                        <a:rPr lang="en-US" dirty="0" smtClean="0"/>
                        <a:t>Real</a:t>
                      </a:r>
                      <a:r>
                        <a:rPr lang="en-US" baseline="0" dirty="0" smtClean="0"/>
                        <a:t> stimulation (12)</a:t>
                      </a:r>
                      <a:endParaRPr lang="en-US" dirty="0"/>
                    </a:p>
                  </a:txBody>
                  <a:tcPr/>
                </a:tc>
                <a:tc>
                  <a:txBody>
                    <a:bodyPr/>
                    <a:lstStyle/>
                    <a:p>
                      <a:r>
                        <a:rPr lang="en-US" dirty="0" smtClean="0"/>
                        <a:t>Sham stimulation (8)</a:t>
                      </a:r>
                      <a:endParaRPr lang="en-US" dirty="0"/>
                    </a:p>
                  </a:txBody>
                  <a:tcPr/>
                </a:tc>
              </a:tr>
              <a:tr h="370840">
                <a:tc>
                  <a:txBody>
                    <a:bodyPr/>
                    <a:lstStyle/>
                    <a:p>
                      <a:r>
                        <a:rPr lang="en-US" sz="1600" dirty="0" smtClean="0"/>
                        <a:t>Age</a:t>
                      </a:r>
                    </a:p>
                  </a:txBody>
                  <a:tcPr/>
                </a:tc>
                <a:tc>
                  <a:txBody>
                    <a:bodyPr/>
                    <a:lstStyle/>
                    <a:p>
                      <a:r>
                        <a:rPr lang="en-US" sz="1600" dirty="0" smtClean="0"/>
                        <a:t>M=48.0</a:t>
                      </a:r>
                    </a:p>
                    <a:p>
                      <a:r>
                        <a:rPr lang="en-US" sz="1600" dirty="0" smtClean="0"/>
                        <a:t>SD=9.9</a:t>
                      </a:r>
                      <a:endParaRPr lang="en-US" sz="1600" dirty="0"/>
                    </a:p>
                  </a:txBody>
                  <a:tcPr/>
                </a:tc>
                <a:tc>
                  <a:txBody>
                    <a:bodyPr/>
                    <a:lstStyle/>
                    <a:p>
                      <a:r>
                        <a:rPr lang="en-US" sz="1600" dirty="0" smtClean="0"/>
                        <a:t>M=44.4</a:t>
                      </a:r>
                    </a:p>
                    <a:p>
                      <a:r>
                        <a:rPr lang="en-US" sz="1600" dirty="0" smtClean="0"/>
                        <a:t>SD=8.7</a:t>
                      </a:r>
                    </a:p>
                    <a:p>
                      <a:endParaRPr lang="en-US" sz="1600" dirty="0"/>
                    </a:p>
                  </a:txBody>
                  <a:tcPr/>
                </a:tc>
              </a:tr>
              <a:tr h="370840">
                <a:tc>
                  <a:txBody>
                    <a:bodyPr/>
                    <a:lstStyle/>
                    <a:p>
                      <a:r>
                        <a:rPr lang="en-US" sz="1600" dirty="0" smtClean="0"/>
                        <a:t>Gender (M/F)</a:t>
                      </a:r>
                      <a:endParaRPr lang="en-US" sz="1600" dirty="0"/>
                    </a:p>
                  </a:txBody>
                  <a:tcPr/>
                </a:tc>
                <a:tc>
                  <a:txBody>
                    <a:bodyPr/>
                    <a:lstStyle/>
                    <a:p>
                      <a:r>
                        <a:rPr lang="en-US" sz="1600" dirty="0" smtClean="0"/>
                        <a:t>8/4</a:t>
                      </a:r>
                    </a:p>
                    <a:p>
                      <a:endParaRPr lang="en-US" sz="1600" dirty="0"/>
                    </a:p>
                  </a:txBody>
                  <a:tcPr/>
                </a:tc>
                <a:tc>
                  <a:txBody>
                    <a:bodyPr/>
                    <a:lstStyle/>
                    <a:p>
                      <a:r>
                        <a:rPr lang="en-US" sz="1600" dirty="0" smtClean="0"/>
                        <a:t>4/4</a:t>
                      </a:r>
                      <a:endParaRPr lang="en-US" sz="1600" dirty="0"/>
                    </a:p>
                  </a:txBody>
                  <a:tcPr/>
                </a:tc>
              </a:tr>
              <a:tr h="370840">
                <a:tc>
                  <a:txBody>
                    <a:bodyPr/>
                    <a:lstStyle/>
                    <a:p>
                      <a:r>
                        <a:rPr lang="en-US" sz="1600" dirty="0" smtClean="0"/>
                        <a:t>Benzodiazepine</a:t>
                      </a:r>
                      <a:r>
                        <a:rPr lang="en-US" sz="1600" baseline="0" dirty="0" smtClean="0"/>
                        <a:t> free days before stimulation</a:t>
                      </a:r>
                      <a:endParaRPr lang="en-US" sz="1600" dirty="0"/>
                    </a:p>
                  </a:txBody>
                  <a:tcPr/>
                </a:tc>
                <a:tc>
                  <a:txBody>
                    <a:bodyPr/>
                    <a:lstStyle/>
                    <a:p>
                      <a:r>
                        <a:rPr lang="en-US" sz="1600" dirty="0" smtClean="0"/>
                        <a:t>M=15.1</a:t>
                      </a:r>
                    </a:p>
                    <a:p>
                      <a:r>
                        <a:rPr lang="en-US" sz="1600" dirty="0" smtClean="0"/>
                        <a:t>SD=5.2</a:t>
                      </a:r>
                    </a:p>
                    <a:p>
                      <a:endParaRPr lang="en-US" sz="1600" dirty="0"/>
                    </a:p>
                  </a:txBody>
                  <a:tcPr/>
                </a:tc>
                <a:tc>
                  <a:txBody>
                    <a:bodyPr/>
                    <a:lstStyle/>
                    <a:p>
                      <a:r>
                        <a:rPr lang="en-US" sz="1600" dirty="0" smtClean="0"/>
                        <a:t>M=12.5</a:t>
                      </a:r>
                    </a:p>
                    <a:p>
                      <a:r>
                        <a:rPr lang="en-US" sz="1600" dirty="0" smtClean="0"/>
                        <a:t>SD=2.7</a:t>
                      </a:r>
                    </a:p>
                    <a:p>
                      <a:endParaRPr lang="en-US" sz="1600" dirty="0"/>
                    </a:p>
                  </a:txBody>
                  <a:tcPr/>
                </a:tc>
              </a:tr>
              <a:tr h="370840">
                <a:tc>
                  <a:txBody>
                    <a:bodyPr/>
                    <a:lstStyle/>
                    <a:p>
                      <a:r>
                        <a:rPr lang="en-US" sz="1600" dirty="0" smtClean="0"/>
                        <a:t>% MT</a:t>
                      </a:r>
                      <a:endParaRPr lang="en-US" sz="1600" dirty="0"/>
                    </a:p>
                  </a:txBody>
                  <a:tcPr/>
                </a:tc>
                <a:tc>
                  <a:txBody>
                    <a:bodyPr/>
                    <a:lstStyle/>
                    <a:p>
                      <a:r>
                        <a:rPr lang="en-US" sz="1600" dirty="0" smtClean="0"/>
                        <a:t>M=57.6</a:t>
                      </a:r>
                    </a:p>
                    <a:p>
                      <a:r>
                        <a:rPr lang="en-US" sz="1600" dirty="0" smtClean="0"/>
                        <a:t>SD=10.6</a:t>
                      </a:r>
                    </a:p>
                    <a:p>
                      <a:endParaRPr lang="en-US" sz="1600" dirty="0"/>
                    </a:p>
                  </a:txBody>
                  <a:tcPr/>
                </a:tc>
                <a:tc>
                  <a:txBody>
                    <a:bodyPr/>
                    <a:lstStyle/>
                    <a:p>
                      <a:r>
                        <a:rPr lang="en-US" sz="1600" dirty="0" smtClean="0"/>
                        <a:t>M=64.1</a:t>
                      </a:r>
                    </a:p>
                    <a:p>
                      <a:r>
                        <a:rPr lang="en-US" sz="1600" dirty="0" smtClean="0"/>
                        <a:t>SD=6.4</a:t>
                      </a:r>
                    </a:p>
                    <a:p>
                      <a:endParaRPr lang="en-US" sz="1600" dirty="0"/>
                    </a:p>
                  </a:txBody>
                  <a:tcPr/>
                </a:tc>
              </a:tr>
              <a:tr h="370840">
                <a:tc>
                  <a:txBody>
                    <a:bodyPr/>
                    <a:lstStyle/>
                    <a:p>
                      <a:r>
                        <a:rPr lang="en-US" sz="1600" dirty="0" smtClean="0"/>
                        <a:t>VAS</a:t>
                      </a:r>
                      <a:r>
                        <a:rPr lang="en-US" sz="1600" baseline="0" dirty="0" smtClean="0"/>
                        <a:t> before cue-exposure</a:t>
                      </a:r>
                    </a:p>
                    <a:p>
                      <a:r>
                        <a:rPr lang="en-US" sz="1600" baseline="0" dirty="0" smtClean="0"/>
                        <a:t>(0=&gt;10)</a:t>
                      </a:r>
                      <a:endParaRPr lang="en-US" sz="1600" dirty="0"/>
                    </a:p>
                  </a:txBody>
                  <a:tcPr/>
                </a:tc>
                <a:tc>
                  <a:txBody>
                    <a:bodyPr/>
                    <a:lstStyle/>
                    <a:p>
                      <a:r>
                        <a:rPr lang="en-US" sz="1600" dirty="0" smtClean="0"/>
                        <a:t>M=2.3</a:t>
                      </a:r>
                    </a:p>
                    <a:p>
                      <a:r>
                        <a:rPr lang="en-US" sz="1600" dirty="0" smtClean="0"/>
                        <a:t>SD=2.7</a:t>
                      </a:r>
                    </a:p>
                    <a:p>
                      <a:endParaRPr lang="en-US" sz="1600" dirty="0"/>
                    </a:p>
                  </a:txBody>
                  <a:tcPr/>
                </a:tc>
                <a:tc>
                  <a:txBody>
                    <a:bodyPr/>
                    <a:lstStyle/>
                    <a:p>
                      <a:r>
                        <a:rPr lang="en-US" sz="1600" dirty="0" smtClean="0"/>
                        <a:t>M=2.6</a:t>
                      </a:r>
                    </a:p>
                    <a:p>
                      <a:r>
                        <a:rPr lang="en-US" sz="1600" dirty="0" smtClean="0"/>
                        <a:t>SD=3.4</a:t>
                      </a:r>
                    </a:p>
                    <a:p>
                      <a:endParaRPr lang="en-US" sz="1600" dirty="0"/>
                    </a:p>
                  </a:txBody>
                  <a:tcPr/>
                </a:tc>
              </a:tr>
              <a:tr h="370840">
                <a:tc>
                  <a:txBody>
                    <a:bodyPr/>
                    <a:lstStyle/>
                    <a:p>
                      <a:r>
                        <a:rPr lang="en-US" sz="1600" dirty="0" smtClean="0"/>
                        <a:t>VAS after cue-exposure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(0=&gt;10)</a:t>
                      </a:r>
                      <a:endParaRPr lang="en-US" sz="1600" dirty="0" smtClean="0"/>
                    </a:p>
                    <a:p>
                      <a:endParaRPr lang="en-US" sz="1600" dirty="0"/>
                    </a:p>
                  </a:txBody>
                  <a:tcPr/>
                </a:tc>
                <a:tc>
                  <a:txBody>
                    <a:bodyPr/>
                    <a:lstStyle/>
                    <a:p>
                      <a:r>
                        <a:rPr lang="en-US" sz="1600" dirty="0" smtClean="0"/>
                        <a:t>M=2.5</a:t>
                      </a:r>
                    </a:p>
                    <a:p>
                      <a:r>
                        <a:rPr lang="en-US" sz="1600" dirty="0" smtClean="0"/>
                        <a:t>SD=3.0</a:t>
                      </a:r>
                    </a:p>
                    <a:p>
                      <a:endParaRPr lang="en-US" sz="1600" dirty="0"/>
                    </a:p>
                  </a:txBody>
                  <a:tcPr/>
                </a:tc>
                <a:tc>
                  <a:txBody>
                    <a:bodyPr/>
                    <a:lstStyle/>
                    <a:p>
                      <a:r>
                        <a:rPr lang="en-US" sz="1600" dirty="0" smtClean="0"/>
                        <a:t>M=2.8</a:t>
                      </a:r>
                    </a:p>
                    <a:p>
                      <a:r>
                        <a:rPr lang="en-US" sz="1600" dirty="0" smtClean="0"/>
                        <a:t>SD=3.5</a:t>
                      </a:r>
                    </a:p>
                    <a:p>
                      <a:endParaRPr lang="en-US" sz="1600" dirty="0"/>
                    </a:p>
                  </a:txBody>
                  <a:tcPr/>
                </a:tc>
              </a:tr>
            </a:tbl>
          </a:graphicData>
        </a:graphic>
      </p:graphicFrame>
      <p:sp>
        <p:nvSpPr>
          <p:cNvPr id="4" name="Slide Number Placeholder 3"/>
          <p:cNvSpPr>
            <a:spLocks noGrp="1"/>
          </p:cNvSpPr>
          <p:nvPr>
            <p:ph type="sldNum" sz="quarter" idx="11"/>
          </p:nvPr>
        </p:nvSpPr>
        <p:spPr/>
        <p:txBody>
          <a:bodyPr/>
          <a:lstStyle/>
          <a:p>
            <a:fld id="{DBC60522-8E0A-4CC9-B625-3EE5C3B04E5C}" type="slidenum">
              <a:rPr lang="nl-BE" smtClean="0"/>
              <a:pPr/>
              <a:t>16</a:t>
            </a:fld>
            <a:endParaRPr lang="nl-BE"/>
          </a:p>
        </p:txBody>
      </p:sp>
    </p:spTree>
    <p:extLst>
      <p:ext uri="{BB962C8B-B14F-4D97-AF65-F5344CB8AC3E}">
        <p14:creationId xmlns:p14="http://schemas.microsoft.com/office/powerpoint/2010/main" xmlns="" val="189688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Results: 1 sham controlled session</a:t>
            </a:r>
            <a:endParaRPr lang="nl-BE" dirty="0"/>
          </a:p>
        </p:txBody>
      </p:sp>
      <p:sp>
        <p:nvSpPr>
          <p:cNvPr id="4" name="Slide Number Placeholder 3"/>
          <p:cNvSpPr>
            <a:spLocks noGrp="1"/>
          </p:cNvSpPr>
          <p:nvPr>
            <p:ph type="sldNum" sz="quarter" idx="11"/>
          </p:nvPr>
        </p:nvSpPr>
        <p:spPr/>
        <p:txBody>
          <a:bodyPr/>
          <a:lstStyle/>
          <a:p>
            <a:fld id="{DBC60522-8E0A-4CC9-B625-3EE5C3B04E5C}" type="slidenum">
              <a:rPr lang="nl-BE" smtClean="0"/>
              <a:pPr/>
              <a:t>17</a:t>
            </a:fld>
            <a:endParaRPr lang="nl-BE"/>
          </a:p>
        </p:txBody>
      </p:sp>
      <p:sp>
        <p:nvSpPr>
          <p:cNvPr id="8" name="TextBox 7"/>
          <p:cNvSpPr txBox="1"/>
          <p:nvPr/>
        </p:nvSpPr>
        <p:spPr>
          <a:xfrm>
            <a:off x="5831633" y="1556792"/>
            <a:ext cx="3312367" cy="1323439"/>
          </a:xfrm>
          <a:prstGeom prst="rect">
            <a:avLst/>
          </a:prstGeom>
          <a:noFill/>
        </p:spPr>
        <p:txBody>
          <a:bodyPr wrap="square" rtlCol="0">
            <a:spAutoFit/>
          </a:bodyPr>
          <a:lstStyle/>
          <a:p>
            <a:r>
              <a:rPr lang="en-US" sz="1600" b="1" dirty="0" smtClean="0"/>
              <a:t>INTERACTION: </a:t>
            </a:r>
          </a:p>
          <a:p>
            <a:r>
              <a:rPr lang="en-US" sz="1600" b="1" dirty="0" err="1" smtClean="0"/>
              <a:t>Pre_Post</a:t>
            </a:r>
            <a:r>
              <a:rPr lang="en-US" sz="1600" b="1" dirty="0" smtClean="0"/>
              <a:t> x </a:t>
            </a:r>
            <a:r>
              <a:rPr lang="en-US" sz="1600" b="1" dirty="0" err="1" smtClean="0"/>
              <a:t>Sham_Real</a:t>
            </a:r>
            <a:endParaRPr lang="en-US" sz="1600" b="1" dirty="0" smtClean="0"/>
          </a:p>
          <a:p>
            <a:endParaRPr lang="en-US" sz="1600" b="1" dirty="0" smtClean="0"/>
          </a:p>
          <a:p>
            <a:r>
              <a:rPr lang="en-US" sz="1600" b="1" dirty="0" smtClean="0"/>
              <a:t>F=7.4; </a:t>
            </a:r>
            <a:r>
              <a:rPr lang="en-US" sz="1600" b="1" i="1" dirty="0"/>
              <a:t>p</a:t>
            </a:r>
            <a:r>
              <a:rPr lang="en-US" sz="1600" b="1" dirty="0" smtClean="0"/>
              <a:t>&lt;0.01;</a:t>
            </a:r>
          </a:p>
          <a:p>
            <a:r>
              <a:rPr lang="en-US" sz="1600" b="1" dirty="0" err="1" smtClean="0"/>
              <a:t>AlphaSim</a:t>
            </a:r>
            <a:r>
              <a:rPr lang="en-US" sz="1600" b="1" dirty="0" smtClean="0"/>
              <a:t> corrected voxel: 71</a:t>
            </a:r>
            <a:endParaRPr lang="en-US" sz="1600" b="1" dirty="0"/>
          </a:p>
        </p:txBody>
      </p:sp>
      <p:sp>
        <p:nvSpPr>
          <p:cNvPr id="7" name="TextBox 6"/>
          <p:cNvSpPr txBox="1"/>
          <p:nvPr/>
        </p:nvSpPr>
        <p:spPr>
          <a:xfrm>
            <a:off x="6084168" y="3861048"/>
            <a:ext cx="2808312" cy="1015663"/>
          </a:xfrm>
          <a:prstGeom prst="rect">
            <a:avLst/>
          </a:prstGeom>
          <a:noFill/>
        </p:spPr>
        <p:txBody>
          <a:bodyPr wrap="square" rtlCol="0">
            <a:spAutoFit/>
          </a:bodyPr>
          <a:lstStyle/>
          <a:p>
            <a:r>
              <a:rPr lang="en-US" sz="2000" dirty="0" smtClean="0">
                <a:solidFill>
                  <a:srgbClr val="FF0000"/>
                </a:solidFill>
              </a:rPr>
              <a:t>Nucleus </a:t>
            </a:r>
            <a:r>
              <a:rPr lang="en-US" sz="2000" dirty="0" err="1" smtClean="0">
                <a:solidFill>
                  <a:srgbClr val="FF0000"/>
                </a:solidFill>
              </a:rPr>
              <a:t>Accumbens</a:t>
            </a:r>
            <a:endParaRPr lang="en-US" sz="2000" dirty="0" smtClean="0">
              <a:solidFill>
                <a:srgbClr val="FF0000"/>
              </a:solidFill>
            </a:endParaRPr>
          </a:p>
          <a:p>
            <a:r>
              <a:rPr lang="en-US" sz="2000" dirty="0">
                <a:solidFill>
                  <a:srgbClr val="287CE5"/>
                </a:solidFill>
              </a:rPr>
              <a:t>I</a:t>
            </a:r>
            <a:r>
              <a:rPr lang="en-US" sz="2000" dirty="0" smtClean="0">
                <a:solidFill>
                  <a:srgbClr val="287CE5"/>
                </a:solidFill>
              </a:rPr>
              <a:t>nsula</a:t>
            </a:r>
          </a:p>
          <a:p>
            <a:r>
              <a:rPr lang="en-US" sz="2000" dirty="0" smtClean="0">
                <a:solidFill>
                  <a:srgbClr val="2F854A"/>
                </a:solidFill>
              </a:rPr>
              <a:t>BA6</a:t>
            </a:r>
            <a:endParaRPr lang="en-US" sz="2000" dirty="0">
              <a:solidFill>
                <a:srgbClr val="2F854A"/>
              </a:solidFill>
            </a:endParaRPr>
          </a:p>
        </p:txBody>
      </p:sp>
      <p:pic>
        <p:nvPicPr>
          <p:cNvPr id="3" name="Picture 2" descr="interaction_1session_F7.4_P0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52735"/>
            <a:ext cx="4644008" cy="4713115"/>
          </a:xfrm>
          <a:prstGeom prst="rect">
            <a:avLst/>
          </a:prstGeom>
        </p:spPr>
      </p:pic>
      <p:sp>
        <p:nvSpPr>
          <p:cNvPr id="5" name="Ovaal 4"/>
          <p:cNvSpPr/>
          <p:nvPr/>
        </p:nvSpPr>
        <p:spPr bwMode="auto">
          <a:xfrm>
            <a:off x="1547664" y="3789040"/>
            <a:ext cx="288032" cy="28803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9" name="Ovaal 8"/>
          <p:cNvSpPr/>
          <p:nvPr/>
        </p:nvSpPr>
        <p:spPr bwMode="auto">
          <a:xfrm>
            <a:off x="1547664" y="4149080"/>
            <a:ext cx="216024" cy="216024"/>
          </a:xfrm>
          <a:prstGeom prst="ellipse">
            <a:avLst/>
          </a:prstGeom>
          <a:noFill/>
          <a:ln w="28575" cap="flat" cmpd="sng" algn="ctr">
            <a:solidFill>
              <a:srgbClr val="287CE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287CE5"/>
              </a:solidFill>
              <a:effectLst/>
              <a:latin typeface="Arial" charset="0"/>
            </a:endParaRPr>
          </a:p>
        </p:txBody>
      </p:sp>
      <p:sp>
        <p:nvSpPr>
          <p:cNvPr id="10" name="Ovaal 9"/>
          <p:cNvSpPr/>
          <p:nvPr/>
        </p:nvSpPr>
        <p:spPr bwMode="auto">
          <a:xfrm>
            <a:off x="1547664" y="4437112"/>
            <a:ext cx="288032" cy="288032"/>
          </a:xfrm>
          <a:prstGeom prst="ellipse">
            <a:avLst/>
          </a:prstGeom>
          <a:noFill/>
          <a:ln w="28575" cap="flat" cmpd="sng" algn="ctr">
            <a:solidFill>
              <a:srgbClr val="2F854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1" name="Ovaal 10"/>
          <p:cNvSpPr/>
          <p:nvPr/>
        </p:nvSpPr>
        <p:spPr bwMode="auto">
          <a:xfrm>
            <a:off x="3563888" y="2060848"/>
            <a:ext cx="288032" cy="28803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2" name="Ovaal 11"/>
          <p:cNvSpPr/>
          <p:nvPr/>
        </p:nvSpPr>
        <p:spPr bwMode="auto">
          <a:xfrm>
            <a:off x="1547664" y="2060848"/>
            <a:ext cx="288032" cy="28803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3" name="Ovaal 12"/>
          <p:cNvSpPr/>
          <p:nvPr/>
        </p:nvSpPr>
        <p:spPr bwMode="auto">
          <a:xfrm>
            <a:off x="1547664" y="1844824"/>
            <a:ext cx="216024" cy="216024"/>
          </a:xfrm>
          <a:prstGeom prst="ellipse">
            <a:avLst/>
          </a:prstGeom>
          <a:noFill/>
          <a:ln w="28575" cap="flat" cmpd="sng" algn="ctr">
            <a:solidFill>
              <a:srgbClr val="287CE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287CE5"/>
              </a:solidFill>
              <a:effectLst/>
              <a:latin typeface="Arial" charset="0"/>
            </a:endParaRPr>
          </a:p>
        </p:txBody>
      </p:sp>
      <p:sp>
        <p:nvSpPr>
          <p:cNvPr id="14" name="Ovaal 13"/>
          <p:cNvSpPr/>
          <p:nvPr/>
        </p:nvSpPr>
        <p:spPr bwMode="auto">
          <a:xfrm>
            <a:off x="3923928" y="1844824"/>
            <a:ext cx="216024" cy="216024"/>
          </a:xfrm>
          <a:prstGeom prst="ellipse">
            <a:avLst/>
          </a:prstGeom>
          <a:noFill/>
          <a:ln w="28575" cap="flat" cmpd="sng" algn="ctr">
            <a:solidFill>
              <a:srgbClr val="287CE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287CE5"/>
              </a:solidFill>
              <a:effectLst/>
              <a:latin typeface="Arial" charset="0"/>
            </a:endParaRPr>
          </a:p>
        </p:txBody>
      </p:sp>
      <p:sp>
        <p:nvSpPr>
          <p:cNvPr id="16" name="Ovaal 15"/>
          <p:cNvSpPr/>
          <p:nvPr/>
        </p:nvSpPr>
        <p:spPr bwMode="auto">
          <a:xfrm>
            <a:off x="1547664" y="1556792"/>
            <a:ext cx="288032" cy="288032"/>
          </a:xfrm>
          <a:prstGeom prst="ellipse">
            <a:avLst/>
          </a:prstGeom>
          <a:noFill/>
          <a:ln w="28575" cap="flat" cmpd="sng" algn="ctr">
            <a:solidFill>
              <a:srgbClr val="2F854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7" name="Ovaal 16"/>
          <p:cNvSpPr/>
          <p:nvPr/>
        </p:nvSpPr>
        <p:spPr bwMode="auto">
          <a:xfrm>
            <a:off x="4139952" y="1556792"/>
            <a:ext cx="288032" cy="288032"/>
          </a:xfrm>
          <a:prstGeom prst="ellipse">
            <a:avLst/>
          </a:prstGeom>
          <a:noFill/>
          <a:ln w="28575" cap="flat" cmpd="sng" algn="ctr">
            <a:solidFill>
              <a:srgbClr val="2F854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1355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730" cy="914400"/>
          </a:xfrm>
        </p:spPr>
        <p:txBody>
          <a:bodyPr/>
          <a:lstStyle/>
          <a:p>
            <a:r>
              <a:rPr lang="en-US" dirty="0"/>
              <a:t>Results: </a:t>
            </a:r>
            <a:r>
              <a:rPr lang="en-US" dirty="0" smtClean="0"/>
              <a:t>1 REAL </a:t>
            </a:r>
            <a:r>
              <a:rPr lang="en-US" dirty="0"/>
              <a:t>stimulation</a:t>
            </a:r>
          </a:p>
        </p:txBody>
      </p:sp>
      <p:sp>
        <p:nvSpPr>
          <p:cNvPr id="4" name="Slide Number Placeholder 3"/>
          <p:cNvSpPr>
            <a:spLocks noGrp="1"/>
          </p:cNvSpPr>
          <p:nvPr>
            <p:ph type="sldNum" sz="quarter" idx="11"/>
          </p:nvPr>
        </p:nvSpPr>
        <p:spPr/>
        <p:txBody>
          <a:bodyPr/>
          <a:lstStyle/>
          <a:p>
            <a:fld id="{DBC60522-8E0A-4CC9-B625-3EE5C3B04E5C}" type="slidenum">
              <a:rPr lang="nl-BE" smtClean="0"/>
              <a:pPr/>
              <a:t>18</a:t>
            </a:fld>
            <a:endParaRPr lang="nl-BE"/>
          </a:p>
        </p:txBody>
      </p:sp>
      <p:sp>
        <p:nvSpPr>
          <p:cNvPr id="8" name="TextBox 7"/>
          <p:cNvSpPr txBox="1"/>
          <p:nvPr/>
        </p:nvSpPr>
        <p:spPr>
          <a:xfrm>
            <a:off x="33205" y="4293096"/>
            <a:ext cx="4767477" cy="2031325"/>
          </a:xfrm>
          <a:prstGeom prst="rect">
            <a:avLst/>
          </a:prstGeom>
          <a:noFill/>
        </p:spPr>
        <p:txBody>
          <a:bodyPr wrap="square" rtlCol="0">
            <a:spAutoFit/>
          </a:bodyPr>
          <a:lstStyle/>
          <a:p>
            <a:pPr algn="ctr"/>
            <a:r>
              <a:rPr lang="en-US" dirty="0" smtClean="0">
                <a:solidFill>
                  <a:srgbClr val="287CE5"/>
                </a:solidFill>
              </a:rPr>
              <a:t>Nucleus </a:t>
            </a:r>
            <a:r>
              <a:rPr lang="en-US" dirty="0" err="1" smtClean="0">
                <a:solidFill>
                  <a:srgbClr val="287CE5"/>
                </a:solidFill>
              </a:rPr>
              <a:t>Accumbens</a:t>
            </a:r>
            <a:endParaRPr lang="en-US" dirty="0" smtClean="0">
              <a:solidFill>
                <a:srgbClr val="287CE5"/>
              </a:solidFill>
            </a:endParaRPr>
          </a:p>
          <a:p>
            <a:pPr algn="ctr"/>
            <a:endParaRPr lang="en-US" dirty="0" smtClean="0">
              <a:solidFill>
                <a:srgbClr val="287CE5"/>
              </a:solidFill>
            </a:endParaRPr>
          </a:p>
          <a:p>
            <a:pPr algn="ctr"/>
            <a:r>
              <a:rPr lang="en-US" dirty="0" smtClean="0">
                <a:solidFill>
                  <a:srgbClr val="FF0000"/>
                </a:solidFill>
              </a:rPr>
              <a:t>Insula</a:t>
            </a:r>
          </a:p>
          <a:p>
            <a:pPr algn="ctr"/>
            <a:endParaRPr lang="en-US" dirty="0">
              <a:solidFill>
                <a:srgbClr val="FF0000"/>
              </a:solidFill>
            </a:endParaRPr>
          </a:p>
          <a:p>
            <a:pPr algn="ctr"/>
            <a:r>
              <a:rPr lang="en-US" dirty="0" err="1" smtClean="0">
                <a:solidFill>
                  <a:srgbClr val="FF0000"/>
                </a:solidFill>
              </a:rPr>
              <a:t>Precentral</a:t>
            </a:r>
            <a:r>
              <a:rPr lang="en-US" dirty="0" smtClean="0">
                <a:solidFill>
                  <a:srgbClr val="FF0000"/>
                </a:solidFill>
              </a:rPr>
              <a:t> </a:t>
            </a:r>
            <a:r>
              <a:rPr lang="en-US" dirty="0" err="1" smtClean="0">
                <a:solidFill>
                  <a:srgbClr val="FF0000"/>
                </a:solidFill>
              </a:rPr>
              <a:t>gyrus</a:t>
            </a:r>
            <a:r>
              <a:rPr lang="en-US" dirty="0" smtClean="0">
                <a:solidFill>
                  <a:srgbClr val="FF0000"/>
                </a:solidFill>
              </a:rPr>
              <a:t> (BA 6)</a:t>
            </a:r>
          </a:p>
          <a:p>
            <a:pPr algn="ctr"/>
            <a:endParaRPr lang="en-US" dirty="0" smtClean="0">
              <a:solidFill>
                <a:srgbClr val="FF0000"/>
              </a:solidFill>
            </a:endParaRPr>
          </a:p>
          <a:p>
            <a:endParaRPr lang="en-US" dirty="0"/>
          </a:p>
        </p:txBody>
      </p:sp>
      <p:sp>
        <p:nvSpPr>
          <p:cNvPr id="11" name="TextBox 10"/>
          <p:cNvSpPr txBox="1"/>
          <p:nvPr/>
        </p:nvSpPr>
        <p:spPr>
          <a:xfrm>
            <a:off x="5220072" y="4869160"/>
            <a:ext cx="3528392" cy="646331"/>
          </a:xfrm>
          <a:prstGeom prst="rect">
            <a:avLst/>
          </a:prstGeom>
          <a:noFill/>
        </p:spPr>
        <p:txBody>
          <a:bodyPr wrap="square" rtlCol="0">
            <a:spAutoFit/>
          </a:bodyPr>
          <a:lstStyle/>
          <a:p>
            <a:r>
              <a:rPr lang="en-US" b="1" dirty="0" smtClean="0"/>
              <a:t>No effect on VAS-craving (</a:t>
            </a:r>
            <a:r>
              <a:rPr lang="en-US" b="1" dirty="0" err="1" smtClean="0"/>
              <a:t>deltaVAS</a:t>
            </a:r>
            <a:r>
              <a:rPr lang="en-US" b="1" dirty="0" smtClean="0"/>
              <a:t>)</a:t>
            </a:r>
            <a:endParaRPr lang="en-US" b="1" dirty="0"/>
          </a:p>
        </p:txBody>
      </p:sp>
      <p:pic>
        <p:nvPicPr>
          <p:cNvPr id="3" name="Picture 2" descr="mricron_1sessie_posthoc_0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268760"/>
            <a:ext cx="9144000" cy="2614341"/>
          </a:xfrm>
          <a:prstGeom prst="rect">
            <a:avLst/>
          </a:prstGeom>
        </p:spPr>
      </p:pic>
      <p:sp>
        <p:nvSpPr>
          <p:cNvPr id="5" name="TextBox 4"/>
          <p:cNvSpPr txBox="1"/>
          <p:nvPr/>
        </p:nvSpPr>
        <p:spPr>
          <a:xfrm>
            <a:off x="7092280" y="3501008"/>
            <a:ext cx="1944216" cy="369332"/>
          </a:xfrm>
          <a:prstGeom prst="rect">
            <a:avLst/>
          </a:prstGeom>
          <a:noFill/>
        </p:spPr>
        <p:txBody>
          <a:bodyPr wrap="square" rtlCol="0">
            <a:spAutoFit/>
          </a:bodyPr>
          <a:lstStyle/>
          <a:p>
            <a:r>
              <a:rPr lang="en-US" dirty="0" smtClean="0">
                <a:solidFill>
                  <a:schemeClr val="bg1"/>
                </a:solidFill>
              </a:rPr>
              <a:t>T=2.4;p&lt;0.01</a:t>
            </a:r>
            <a:endParaRPr lang="en-US" dirty="0">
              <a:solidFill>
                <a:schemeClr val="bg1"/>
              </a:solidFill>
            </a:endParaRPr>
          </a:p>
        </p:txBody>
      </p:sp>
      <p:sp>
        <p:nvSpPr>
          <p:cNvPr id="6" name="Tekstvak 5"/>
          <p:cNvSpPr txBox="1"/>
          <p:nvPr/>
        </p:nvSpPr>
        <p:spPr>
          <a:xfrm>
            <a:off x="5220072" y="4221088"/>
            <a:ext cx="3707904" cy="369332"/>
          </a:xfrm>
          <a:prstGeom prst="rect">
            <a:avLst/>
          </a:prstGeom>
          <a:noFill/>
        </p:spPr>
        <p:txBody>
          <a:bodyPr wrap="square" rtlCol="0">
            <a:spAutoFit/>
          </a:bodyPr>
          <a:lstStyle/>
          <a:p>
            <a:r>
              <a:rPr lang="nl-NL" b="1" dirty="0" smtClean="0"/>
              <a:t>No effect of </a:t>
            </a:r>
            <a:r>
              <a:rPr lang="nl-NL" b="1" dirty="0" err="1" smtClean="0"/>
              <a:t>sham</a:t>
            </a:r>
            <a:r>
              <a:rPr lang="nl-NL" b="1" dirty="0" smtClean="0"/>
              <a:t> </a:t>
            </a:r>
            <a:r>
              <a:rPr lang="nl-NL" b="1" dirty="0" err="1" smtClean="0"/>
              <a:t>stimulation</a:t>
            </a:r>
            <a:endParaRPr lang="nl-NL" b="1" dirty="0"/>
          </a:p>
        </p:txBody>
      </p:sp>
      <p:sp>
        <p:nvSpPr>
          <p:cNvPr id="9" name="Ovaal 8"/>
          <p:cNvSpPr/>
          <p:nvPr/>
        </p:nvSpPr>
        <p:spPr bwMode="auto">
          <a:xfrm flipH="1">
            <a:off x="899592" y="2060848"/>
            <a:ext cx="504056" cy="504056"/>
          </a:xfrm>
          <a:prstGeom prst="ellipse">
            <a:avLst/>
          </a:prstGeom>
          <a:noFill/>
          <a:ln w="28575" cap="flat" cmpd="sng" algn="ctr">
            <a:solidFill>
              <a:srgbClr val="287CE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287CE5"/>
              </a:solidFill>
              <a:effectLst/>
              <a:latin typeface="Arial" charset="0"/>
            </a:endParaRPr>
          </a:p>
        </p:txBody>
      </p:sp>
      <p:sp>
        <p:nvSpPr>
          <p:cNvPr id="10" name="Ovaal 9"/>
          <p:cNvSpPr/>
          <p:nvPr/>
        </p:nvSpPr>
        <p:spPr bwMode="auto">
          <a:xfrm>
            <a:off x="3491880" y="2204864"/>
            <a:ext cx="432048" cy="43204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2" name="Ovaal 11"/>
          <p:cNvSpPr/>
          <p:nvPr/>
        </p:nvSpPr>
        <p:spPr bwMode="auto">
          <a:xfrm>
            <a:off x="5940152" y="2204864"/>
            <a:ext cx="432048" cy="43204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1043608" y="4293096"/>
            <a:ext cx="216024" cy="360040"/>
          </a:xfrm>
          <a:prstGeom prst="downArrow">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3" name="Up Arrow 12"/>
          <p:cNvSpPr/>
          <p:nvPr/>
        </p:nvSpPr>
        <p:spPr bwMode="auto">
          <a:xfrm>
            <a:off x="1763688" y="4869160"/>
            <a:ext cx="216024" cy="288032"/>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4" name="Up Arrow 13"/>
          <p:cNvSpPr/>
          <p:nvPr/>
        </p:nvSpPr>
        <p:spPr bwMode="auto">
          <a:xfrm>
            <a:off x="899592" y="5373216"/>
            <a:ext cx="216024" cy="288032"/>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6058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animBg="1"/>
      <p:bldP spid="10" grpId="0" animBg="1"/>
      <p:bldP spid="12" grpId="0" animBg="1"/>
      <p:bldP spid="7"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structures in addiction</a:t>
            </a:r>
            <a:endParaRPr lang="en-US" dirty="0"/>
          </a:p>
        </p:txBody>
      </p:sp>
      <p:pic>
        <p:nvPicPr>
          <p:cNvPr id="5" name="Content Placeholder 4" descr="Screenshot 2014-04-15 15.28.40.pn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255" r="-2237"/>
          <a:stretch/>
        </p:blipFill>
        <p:spPr>
          <a:xfrm>
            <a:off x="1043608" y="1052736"/>
            <a:ext cx="6077478" cy="4968552"/>
          </a:xfrm>
        </p:spPr>
      </p:pic>
      <p:sp>
        <p:nvSpPr>
          <p:cNvPr id="4" name="Slide Number Placeholder 3"/>
          <p:cNvSpPr>
            <a:spLocks noGrp="1"/>
          </p:cNvSpPr>
          <p:nvPr>
            <p:ph type="sldNum" sz="quarter" idx="11"/>
          </p:nvPr>
        </p:nvSpPr>
        <p:spPr/>
        <p:txBody>
          <a:bodyPr/>
          <a:lstStyle/>
          <a:p>
            <a:fld id="{DBC60522-8E0A-4CC9-B625-3EE5C3B04E5C}" type="slidenum">
              <a:rPr lang="nl-BE" smtClean="0"/>
              <a:pPr/>
              <a:t>19</a:t>
            </a:fld>
            <a:endParaRPr lang="nl-BE"/>
          </a:p>
        </p:txBody>
      </p:sp>
      <p:sp>
        <p:nvSpPr>
          <p:cNvPr id="6" name="TextBox 5"/>
          <p:cNvSpPr txBox="1"/>
          <p:nvPr/>
        </p:nvSpPr>
        <p:spPr>
          <a:xfrm>
            <a:off x="5652120" y="5949280"/>
            <a:ext cx="2880320" cy="369332"/>
          </a:xfrm>
          <a:prstGeom prst="rect">
            <a:avLst/>
          </a:prstGeom>
          <a:noFill/>
        </p:spPr>
        <p:txBody>
          <a:bodyPr wrap="square" rtlCol="0">
            <a:spAutoFit/>
          </a:bodyPr>
          <a:lstStyle/>
          <a:p>
            <a:r>
              <a:rPr lang="en-US" dirty="0" err="1" smtClean="0"/>
              <a:t>Koob</a:t>
            </a:r>
            <a:r>
              <a:rPr lang="en-US" dirty="0" smtClean="0"/>
              <a:t> &amp; </a:t>
            </a:r>
            <a:r>
              <a:rPr lang="en-US" dirty="0" err="1" smtClean="0"/>
              <a:t>Volkow</a:t>
            </a:r>
            <a:r>
              <a:rPr lang="en-US" dirty="0" smtClean="0"/>
              <a:t>, 2010</a:t>
            </a:r>
            <a:endParaRPr lang="en-US" dirty="0"/>
          </a:p>
        </p:txBody>
      </p:sp>
      <p:sp>
        <p:nvSpPr>
          <p:cNvPr id="3" name="Tekstvak 2"/>
          <p:cNvSpPr txBox="1"/>
          <p:nvPr/>
        </p:nvSpPr>
        <p:spPr>
          <a:xfrm>
            <a:off x="2699792" y="2852936"/>
            <a:ext cx="792088" cy="307777"/>
          </a:xfrm>
          <a:prstGeom prst="rect">
            <a:avLst/>
          </a:prstGeom>
          <a:solidFill>
            <a:schemeClr val="bg1"/>
          </a:solidFill>
        </p:spPr>
        <p:txBody>
          <a:bodyPr wrap="square" rtlCol="0">
            <a:spAutoFit/>
          </a:bodyPr>
          <a:lstStyle/>
          <a:p>
            <a:r>
              <a:rPr lang="nl-NL" sz="1400" dirty="0" smtClean="0"/>
              <a:t>DLPFC</a:t>
            </a:r>
            <a:endParaRPr lang="nl-NL" sz="1400" dirty="0"/>
          </a:p>
        </p:txBody>
      </p:sp>
    </p:spTree>
    <p:extLst>
      <p:ext uri="{BB962C8B-B14F-4D97-AF65-F5344CB8AC3E}">
        <p14:creationId xmlns:p14="http://schemas.microsoft.com/office/powerpoint/2010/main" xmlns="" val="3831008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3"/>
          <p:cNvSpPr>
            <a:spLocks noGrp="1"/>
          </p:cNvSpPr>
          <p:nvPr>
            <p:ph type="subTitle" idx="1"/>
          </p:nvPr>
        </p:nvSpPr>
        <p:spPr>
          <a:xfrm>
            <a:off x="3059832" y="3645024"/>
            <a:ext cx="5464696" cy="792088"/>
          </a:xfrm>
        </p:spPr>
        <p:txBody>
          <a:bodyPr anchor="b"/>
          <a:lstStyle/>
          <a:p>
            <a:endParaRPr lang="nl-BE" dirty="0" smtClean="0">
              <a:solidFill>
                <a:schemeClr val="accent1">
                  <a:lumMod val="75000"/>
                </a:schemeClr>
              </a:solidFill>
            </a:endParaRPr>
          </a:p>
          <a:p>
            <a:pPr algn="r"/>
            <a:r>
              <a:rPr lang="nl-BE" sz="2400" b="1" dirty="0" smtClean="0"/>
              <a:t>Sarah Herremans, MD</a:t>
            </a:r>
          </a:p>
        </p:txBody>
      </p:sp>
      <p:sp>
        <p:nvSpPr>
          <p:cNvPr id="7" name="Tijdelijke aanduiding voor dianummer 6"/>
          <p:cNvSpPr>
            <a:spLocks noGrp="1"/>
          </p:cNvSpPr>
          <p:nvPr>
            <p:ph type="sldNum" sz="quarter" idx="4294967295"/>
          </p:nvPr>
        </p:nvSpPr>
        <p:spPr>
          <a:xfrm>
            <a:off x="7010400" y="6356350"/>
            <a:ext cx="2133600" cy="365125"/>
          </a:xfrm>
        </p:spPr>
        <p:txBody>
          <a:bodyPr/>
          <a:lstStyle/>
          <a:p>
            <a:fld id="{DBC60522-8E0A-4CC9-B625-3EE5C3B04E5C}" type="slidenum">
              <a:rPr lang="nl-BE" smtClean="0"/>
              <a:pPr/>
              <a:t>2</a:t>
            </a:fld>
            <a:endParaRPr lang="nl-BE"/>
          </a:p>
        </p:txBody>
      </p:sp>
      <p:sp>
        <p:nvSpPr>
          <p:cNvPr id="3" name="Title 2"/>
          <p:cNvSpPr>
            <a:spLocks noGrp="1"/>
          </p:cNvSpPr>
          <p:nvPr>
            <p:ph type="ctrTitle"/>
          </p:nvPr>
        </p:nvSpPr>
        <p:spPr>
          <a:xfrm>
            <a:off x="0" y="1340768"/>
            <a:ext cx="9144000" cy="2232248"/>
          </a:xfrm>
        </p:spPr>
        <p:txBody>
          <a:bodyPr/>
          <a:lstStyle/>
          <a:p>
            <a:pPr algn="ctr"/>
            <a:r>
              <a:rPr lang="en-US" sz="2800" b="1" dirty="0" smtClean="0"/>
              <a:t>The effect of </a:t>
            </a:r>
            <a:br>
              <a:rPr lang="en-US" sz="2800" b="1" dirty="0" smtClean="0"/>
            </a:br>
            <a:r>
              <a:rPr lang="en-US" sz="2800" b="1" dirty="0" smtClean="0"/>
              <a:t>HF</a:t>
            </a:r>
            <a:r>
              <a:rPr lang="en-US" sz="2800" b="1" dirty="0"/>
              <a:t>-</a:t>
            </a:r>
            <a:r>
              <a:rPr lang="en-US" sz="2800" b="1" dirty="0" err="1"/>
              <a:t>rTMS</a:t>
            </a:r>
            <a:r>
              <a:rPr lang="en-US" sz="2800" b="1" dirty="0"/>
              <a:t> </a:t>
            </a:r>
            <a:r>
              <a:rPr lang="en-US" sz="2800" b="1" dirty="0" smtClean="0"/>
              <a:t>in alcohol</a:t>
            </a:r>
            <a:r>
              <a:rPr lang="en-US" sz="2800" b="1" dirty="0"/>
              <a:t>-dependent </a:t>
            </a:r>
            <a:r>
              <a:rPr lang="en-US" sz="2800" b="1" dirty="0" smtClean="0"/>
              <a:t>patients: </a:t>
            </a:r>
            <a:br>
              <a:rPr lang="en-US" sz="2800" b="1" dirty="0" smtClean="0"/>
            </a:br>
            <a:r>
              <a:rPr lang="en-US" sz="2800" b="1" dirty="0" smtClean="0"/>
              <a:t>Results from an fMRI study</a:t>
            </a:r>
            <a:endParaRPr lang="nl-BE"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ctr">
              <a:buNone/>
            </a:pPr>
            <a:r>
              <a:rPr lang="en-US" sz="3600" dirty="0" smtClean="0"/>
              <a:t>Results: 15 active HF-</a:t>
            </a:r>
            <a:r>
              <a:rPr lang="en-US" sz="3600" dirty="0" err="1" smtClean="0"/>
              <a:t>rTMS</a:t>
            </a:r>
            <a:r>
              <a:rPr lang="en-US" sz="3600" dirty="0" smtClean="0"/>
              <a:t> sessions</a:t>
            </a:r>
          </a:p>
          <a:p>
            <a:pPr marL="0" indent="0" algn="ctr">
              <a:buNone/>
            </a:pPr>
            <a:endParaRPr lang="en-US" sz="3600" dirty="0"/>
          </a:p>
          <a:p>
            <a:pPr marL="0" indent="0" algn="ctr">
              <a:buNone/>
            </a:pPr>
            <a:r>
              <a:rPr lang="en-US" sz="3600" dirty="0"/>
              <a:t>i</a:t>
            </a:r>
            <a:r>
              <a:rPr lang="en-US" sz="3600" dirty="0" smtClean="0"/>
              <a:t>n an </a:t>
            </a:r>
            <a:r>
              <a:rPr lang="en-US" sz="3600" dirty="0" smtClean="0">
                <a:solidFill>
                  <a:srgbClr val="FF0000"/>
                </a:solidFill>
              </a:rPr>
              <a:t>accelerated </a:t>
            </a:r>
            <a:r>
              <a:rPr lang="en-US" sz="3600" dirty="0" smtClean="0"/>
              <a:t>paradigm</a:t>
            </a:r>
            <a:endParaRPr lang="en-US" sz="3600" dirty="0"/>
          </a:p>
        </p:txBody>
      </p:sp>
      <p:sp>
        <p:nvSpPr>
          <p:cNvPr id="4" name="Slide Number Placeholder 3"/>
          <p:cNvSpPr>
            <a:spLocks noGrp="1"/>
          </p:cNvSpPr>
          <p:nvPr>
            <p:ph type="sldNum" sz="quarter" idx="11"/>
          </p:nvPr>
        </p:nvSpPr>
        <p:spPr/>
        <p:txBody>
          <a:bodyPr/>
          <a:lstStyle/>
          <a:p>
            <a:fld id="{DBC60522-8E0A-4CC9-B625-3EE5C3B04E5C}" type="slidenum">
              <a:rPr lang="nl-BE" smtClean="0"/>
              <a:pPr/>
              <a:t>20</a:t>
            </a:fld>
            <a:endParaRPr lang="nl-BE"/>
          </a:p>
        </p:txBody>
      </p:sp>
    </p:spTree>
    <p:extLst>
      <p:ext uri="{BB962C8B-B14F-4D97-AF65-F5344CB8AC3E}">
        <p14:creationId xmlns:p14="http://schemas.microsoft.com/office/powerpoint/2010/main" xmlns="" val="271930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effect of 15 active </a:t>
            </a:r>
            <a:r>
              <a:rPr lang="en-US" dirty="0" err="1"/>
              <a:t>rTMS</a:t>
            </a:r>
            <a:r>
              <a:rPr lang="en-US" dirty="0"/>
              <a:t> sessions</a:t>
            </a:r>
          </a:p>
        </p:txBody>
      </p:sp>
      <p:sp>
        <p:nvSpPr>
          <p:cNvPr id="4" name="Slide Number Placeholder 3"/>
          <p:cNvSpPr>
            <a:spLocks noGrp="1"/>
          </p:cNvSpPr>
          <p:nvPr>
            <p:ph type="sldNum" sz="quarter" idx="11"/>
          </p:nvPr>
        </p:nvSpPr>
        <p:spPr/>
        <p:txBody>
          <a:bodyPr/>
          <a:lstStyle/>
          <a:p>
            <a:fld id="{DBC60522-8E0A-4CC9-B625-3EE5C3B04E5C}" type="slidenum">
              <a:rPr lang="nl-BE" smtClean="0"/>
              <a:pPr/>
              <a:t>21</a:t>
            </a:fld>
            <a:endParaRPr lang="nl-BE"/>
          </a:p>
        </p:txBody>
      </p:sp>
      <p:sp>
        <p:nvSpPr>
          <p:cNvPr id="6" name="TextBox 5"/>
          <p:cNvSpPr txBox="1"/>
          <p:nvPr/>
        </p:nvSpPr>
        <p:spPr>
          <a:xfrm>
            <a:off x="5371759" y="1628800"/>
            <a:ext cx="3737997" cy="1200329"/>
          </a:xfrm>
          <a:prstGeom prst="rect">
            <a:avLst/>
          </a:prstGeom>
          <a:noFill/>
        </p:spPr>
        <p:txBody>
          <a:bodyPr wrap="none" rtlCol="0">
            <a:spAutoFit/>
          </a:bodyPr>
          <a:lstStyle/>
          <a:p>
            <a:r>
              <a:rPr lang="en-US" b="1" dirty="0" smtClean="0"/>
              <a:t>2 drop-outs</a:t>
            </a:r>
          </a:p>
          <a:p>
            <a:endParaRPr lang="en-US" b="1" dirty="0" smtClean="0"/>
          </a:p>
          <a:p>
            <a:r>
              <a:rPr lang="en-US" b="1" dirty="0" smtClean="0"/>
              <a:t>T=2.6; p&lt;0.01</a:t>
            </a:r>
          </a:p>
          <a:p>
            <a:r>
              <a:rPr lang="en-US" b="1" dirty="0" err="1" smtClean="0"/>
              <a:t>alphaSim</a:t>
            </a:r>
            <a:r>
              <a:rPr lang="en-US" b="1" dirty="0" smtClean="0"/>
              <a:t> voxel corrected: 482</a:t>
            </a:r>
          </a:p>
        </p:txBody>
      </p:sp>
      <p:sp>
        <p:nvSpPr>
          <p:cNvPr id="8" name="TextBox 7"/>
          <p:cNvSpPr txBox="1"/>
          <p:nvPr/>
        </p:nvSpPr>
        <p:spPr>
          <a:xfrm>
            <a:off x="2411760" y="5445224"/>
            <a:ext cx="4392488" cy="923330"/>
          </a:xfrm>
          <a:prstGeom prst="rect">
            <a:avLst/>
          </a:prstGeom>
          <a:noFill/>
        </p:spPr>
        <p:txBody>
          <a:bodyPr wrap="square" rtlCol="0">
            <a:spAutoFit/>
          </a:bodyPr>
          <a:lstStyle/>
          <a:p>
            <a:pPr marL="285750" indent="-285750">
              <a:buFont typeface="Wingdings" charset="0"/>
              <a:buChar char="ê"/>
            </a:pPr>
            <a:r>
              <a:rPr lang="en-US" b="1" dirty="0" smtClean="0">
                <a:solidFill>
                  <a:srgbClr val="FF0000"/>
                </a:solidFill>
              </a:rPr>
              <a:t>craving</a:t>
            </a:r>
            <a:r>
              <a:rPr lang="en-US" b="1" dirty="0" smtClean="0"/>
              <a:t> (AUQ</a:t>
            </a:r>
            <a:r>
              <a:rPr lang="en-US" b="1" dirty="0"/>
              <a:t>,OCDS)</a:t>
            </a:r>
            <a:r>
              <a:rPr lang="en-US" b="1" dirty="0" smtClean="0"/>
              <a:t>: </a:t>
            </a:r>
            <a:r>
              <a:rPr lang="en-US" b="1" i="1" dirty="0" smtClean="0"/>
              <a:t>p</a:t>
            </a:r>
            <a:r>
              <a:rPr lang="en-US" b="1" dirty="0" smtClean="0"/>
              <a:t>&lt;0.05</a:t>
            </a:r>
          </a:p>
          <a:p>
            <a:endParaRPr lang="en-US" b="1" dirty="0" smtClean="0"/>
          </a:p>
          <a:p>
            <a:endParaRPr lang="en-US" dirty="0"/>
          </a:p>
        </p:txBody>
      </p:sp>
      <p:sp>
        <p:nvSpPr>
          <p:cNvPr id="9" name="TextBox 8"/>
          <p:cNvSpPr txBox="1"/>
          <p:nvPr/>
        </p:nvSpPr>
        <p:spPr>
          <a:xfrm>
            <a:off x="179512" y="4365104"/>
            <a:ext cx="8640960" cy="646331"/>
          </a:xfrm>
          <a:prstGeom prst="rect">
            <a:avLst/>
          </a:prstGeom>
          <a:noFill/>
        </p:spPr>
        <p:txBody>
          <a:bodyPr wrap="square" rtlCol="0">
            <a:spAutoFit/>
          </a:bodyPr>
          <a:lstStyle/>
          <a:p>
            <a:r>
              <a:rPr lang="en-US" dirty="0" smtClean="0">
                <a:solidFill>
                  <a:srgbClr val="287CE5"/>
                </a:solidFill>
              </a:rPr>
              <a:t>         Superior Parietal lobule (BA7)</a:t>
            </a:r>
            <a:r>
              <a:rPr lang="en-US" b="1" dirty="0"/>
              <a:t> </a:t>
            </a:r>
            <a:r>
              <a:rPr lang="en-US" b="1" dirty="0" smtClean="0"/>
              <a:t>                       </a:t>
            </a:r>
            <a:r>
              <a:rPr lang="en-US" b="1" dirty="0" err="1" smtClean="0"/>
              <a:t>deltaVAS</a:t>
            </a:r>
            <a:r>
              <a:rPr lang="en-US" b="1" dirty="0" smtClean="0"/>
              <a:t> </a:t>
            </a:r>
            <a:r>
              <a:rPr lang="en-US" b="1" dirty="0"/>
              <a:t>during fMRI</a:t>
            </a:r>
          </a:p>
          <a:p>
            <a:endParaRPr lang="en-US" dirty="0"/>
          </a:p>
        </p:txBody>
      </p:sp>
      <p:cxnSp>
        <p:nvCxnSpPr>
          <p:cNvPr id="5" name="Straight Connector 4"/>
          <p:cNvCxnSpPr/>
          <p:nvPr/>
        </p:nvCxnSpPr>
        <p:spPr bwMode="auto">
          <a:xfrm>
            <a:off x="6732240" y="4293096"/>
            <a:ext cx="792088" cy="57606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bwMode="auto">
          <a:xfrm flipV="1">
            <a:off x="6732240" y="4293096"/>
            <a:ext cx="792088" cy="57606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 name="Picture 2" descr="mricron_paire_t_treatment_01_475voxel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75" y="1052736"/>
            <a:ext cx="5256584" cy="2932621"/>
          </a:xfrm>
          <a:prstGeom prst="rect">
            <a:avLst/>
          </a:prstGeom>
        </p:spPr>
      </p:pic>
      <p:sp>
        <p:nvSpPr>
          <p:cNvPr id="10" name="Down Arrow 9"/>
          <p:cNvSpPr/>
          <p:nvPr/>
        </p:nvSpPr>
        <p:spPr bwMode="auto">
          <a:xfrm>
            <a:off x="683568" y="4293096"/>
            <a:ext cx="216024" cy="360040"/>
          </a:xfrm>
          <a:prstGeom prst="downArrow">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4153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structures in addiction</a:t>
            </a:r>
            <a:endParaRPr lang="en-US" dirty="0"/>
          </a:p>
        </p:txBody>
      </p:sp>
      <p:pic>
        <p:nvPicPr>
          <p:cNvPr id="5" name="Content Placeholder 4" descr="Screenshot 2014-04-15 15.28.40.pn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255" r="-2237"/>
          <a:stretch/>
        </p:blipFill>
        <p:spPr>
          <a:xfrm>
            <a:off x="1043608" y="1052736"/>
            <a:ext cx="6077478" cy="4968552"/>
          </a:xfrm>
        </p:spPr>
      </p:pic>
      <p:sp>
        <p:nvSpPr>
          <p:cNvPr id="4" name="Slide Number Placeholder 3"/>
          <p:cNvSpPr>
            <a:spLocks noGrp="1"/>
          </p:cNvSpPr>
          <p:nvPr>
            <p:ph type="sldNum" sz="quarter" idx="11"/>
          </p:nvPr>
        </p:nvSpPr>
        <p:spPr/>
        <p:txBody>
          <a:bodyPr/>
          <a:lstStyle/>
          <a:p>
            <a:fld id="{DBC60522-8E0A-4CC9-B625-3EE5C3B04E5C}" type="slidenum">
              <a:rPr lang="nl-BE" smtClean="0"/>
              <a:pPr/>
              <a:t>22</a:t>
            </a:fld>
            <a:endParaRPr lang="nl-BE"/>
          </a:p>
        </p:txBody>
      </p:sp>
      <p:sp>
        <p:nvSpPr>
          <p:cNvPr id="6" name="TextBox 5"/>
          <p:cNvSpPr txBox="1"/>
          <p:nvPr/>
        </p:nvSpPr>
        <p:spPr>
          <a:xfrm>
            <a:off x="5652120" y="5949280"/>
            <a:ext cx="2880320" cy="369332"/>
          </a:xfrm>
          <a:prstGeom prst="rect">
            <a:avLst/>
          </a:prstGeom>
          <a:noFill/>
        </p:spPr>
        <p:txBody>
          <a:bodyPr wrap="square" rtlCol="0">
            <a:spAutoFit/>
          </a:bodyPr>
          <a:lstStyle/>
          <a:p>
            <a:r>
              <a:rPr lang="en-US" dirty="0" err="1" smtClean="0"/>
              <a:t>Koob</a:t>
            </a:r>
            <a:r>
              <a:rPr lang="en-US" dirty="0" smtClean="0"/>
              <a:t> &amp; </a:t>
            </a:r>
            <a:r>
              <a:rPr lang="en-US" dirty="0" err="1" smtClean="0"/>
              <a:t>Volkow</a:t>
            </a:r>
            <a:r>
              <a:rPr lang="en-US" dirty="0" smtClean="0"/>
              <a:t>, 2010</a:t>
            </a:r>
            <a:endParaRPr lang="en-US" dirty="0"/>
          </a:p>
        </p:txBody>
      </p:sp>
      <p:sp>
        <p:nvSpPr>
          <p:cNvPr id="3" name="Tekstvak 2"/>
          <p:cNvSpPr txBox="1"/>
          <p:nvPr/>
        </p:nvSpPr>
        <p:spPr>
          <a:xfrm>
            <a:off x="2699792" y="2852936"/>
            <a:ext cx="792088" cy="307777"/>
          </a:xfrm>
          <a:prstGeom prst="rect">
            <a:avLst/>
          </a:prstGeom>
          <a:solidFill>
            <a:schemeClr val="bg1"/>
          </a:solidFill>
        </p:spPr>
        <p:txBody>
          <a:bodyPr wrap="square" rtlCol="0">
            <a:spAutoFit/>
          </a:bodyPr>
          <a:lstStyle/>
          <a:p>
            <a:r>
              <a:rPr lang="nl-NL" sz="1400" dirty="0" smtClean="0"/>
              <a:t>DLPFC</a:t>
            </a:r>
            <a:endParaRPr lang="nl-NL" sz="1400" dirty="0"/>
          </a:p>
        </p:txBody>
      </p:sp>
    </p:spTree>
    <p:extLst>
      <p:ext uri="{BB962C8B-B14F-4D97-AF65-F5344CB8AC3E}">
        <p14:creationId xmlns:p14="http://schemas.microsoft.com/office/powerpoint/2010/main" xmlns="" val="3831008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r>
              <a:rPr lang="nl-NL" dirty="0" err="1" smtClean="0"/>
              <a:t>Introduction</a:t>
            </a:r>
            <a:endParaRPr lang="nl-NL" dirty="0" smtClean="0"/>
          </a:p>
          <a:p>
            <a:endParaRPr lang="nl-NL" dirty="0" smtClean="0"/>
          </a:p>
          <a:p>
            <a:r>
              <a:rPr lang="nl-NL" dirty="0" err="1" smtClean="0"/>
              <a:t>Study</a:t>
            </a:r>
            <a:r>
              <a:rPr lang="nl-NL" dirty="0" smtClean="0"/>
              <a:t> design &amp; </a:t>
            </a:r>
            <a:r>
              <a:rPr lang="nl-NL" dirty="0" err="1" smtClean="0"/>
              <a:t>results</a:t>
            </a:r>
            <a:endParaRPr lang="nl-NL" dirty="0"/>
          </a:p>
          <a:p>
            <a:endParaRPr lang="nl-NL" dirty="0" smtClean="0"/>
          </a:p>
          <a:p>
            <a:r>
              <a:rPr lang="nl-NL" dirty="0" err="1" smtClean="0"/>
              <a:t>Conclusions</a:t>
            </a:r>
            <a:endParaRPr lang="nl-NL" dirty="0" smtClean="0"/>
          </a:p>
          <a:p>
            <a:endParaRPr lang="nl-NL" dirty="0" smtClean="0"/>
          </a:p>
          <a:p>
            <a:endParaRPr lang="nl-NL" dirty="0" smtClean="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23</a:t>
            </a:fld>
            <a:endParaRPr lang="nl-BE"/>
          </a:p>
        </p:txBody>
      </p:sp>
      <p:sp>
        <p:nvSpPr>
          <p:cNvPr id="6" name="Ovaal 5"/>
          <p:cNvSpPr/>
          <p:nvPr/>
        </p:nvSpPr>
        <p:spPr bwMode="auto">
          <a:xfrm>
            <a:off x="251520" y="3861048"/>
            <a:ext cx="6408712" cy="936104"/>
          </a:xfrm>
          <a:prstGeom prst="ellipse">
            <a:avLst/>
          </a:prstGeom>
          <a:noFill/>
          <a:ln w="38100" cap="flat" cmpd="sng" algn="ctr">
            <a:solidFill>
              <a:srgbClr val="ABB20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ABB202"/>
              </a:solidFill>
              <a:effectLst/>
              <a:latin typeface="Arial" charset="0"/>
            </a:endParaRPr>
          </a:p>
        </p:txBody>
      </p:sp>
    </p:spTree>
    <p:extLst>
      <p:ext uri="{BB962C8B-B14F-4D97-AF65-F5344CB8AC3E}">
        <p14:creationId xmlns:p14="http://schemas.microsoft.com/office/powerpoint/2010/main" xmlns="" val="3613138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active HF-</a:t>
            </a:r>
            <a:r>
              <a:rPr lang="en-US" dirty="0" err="1" smtClean="0"/>
              <a:t>rTMS</a:t>
            </a:r>
            <a:r>
              <a:rPr lang="en-US" dirty="0" smtClean="0"/>
              <a:t> session</a:t>
            </a:r>
            <a:endParaRPr lang="en-US" dirty="0"/>
          </a:p>
        </p:txBody>
      </p:sp>
      <p:sp>
        <p:nvSpPr>
          <p:cNvPr id="3" name="Content Placeholder 2"/>
          <p:cNvSpPr>
            <a:spLocks noGrp="1"/>
          </p:cNvSpPr>
          <p:nvPr>
            <p:ph idx="1"/>
          </p:nvPr>
        </p:nvSpPr>
        <p:spPr/>
        <p:txBody>
          <a:bodyPr/>
          <a:lstStyle/>
          <a:p>
            <a:r>
              <a:rPr lang="en-US" sz="2400" dirty="0" smtClean="0"/>
              <a:t>Placebo - controlled design</a:t>
            </a:r>
          </a:p>
          <a:p>
            <a:endParaRPr lang="en-US" sz="2400" dirty="0"/>
          </a:p>
          <a:p>
            <a:r>
              <a:rPr lang="en-US" sz="2400" dirty="0" smtClean="0"/>
              <a:t>No effect on cue-induced craving</a:t>
            </a:r>
          </a:p>
          <a:p>
            <a:endParaRPr lang="en-US" sz="2400" dirty="0" smtClean="0"/>
          </a:p>
          <a:p>
            <a:r>
              <a:rPr lang="en-US" sz="2400" dirty="0" smtClean="0">
                <a:latin typeface="Wingdings"/>
                <a:ea typeface="Wingdings"/>
                <a:cs typeface="Wingdings"/>
                <a:sym typeface="Wingdings"/>
              </a:rPr>
              <a:t> </a:t>
            </a:r>
            <a:r>
              <a:rPr lang="en-US" sz="2400" dirty="0">
                <a:sym typeface="Wingdings"/>
              </a:rPr>
              <a:t>N</a:t>
            </a:r>
            <a:r>
              <a:rPr lang="en-US" sz="2400" dirty="0" smtClean="0"/>
              <a:t>ucleus </a:t>
            </a:r>
            <a:r>
              <a:rPr lang="en-US" sz="2400" dirty="0" err="1" smtClean="0"/>
              <a:t>Accumbens</a:t>
            </a:r>
            <a:endParaRPr lang="en-US" sz="2400" dirty="0" smtClean="0"/>
          </a:p>
          <a:p>
            <a:endParaRPr lang="en-US" sz="2400" dirty="0">
              <a:latin typeface="Wingdings"/>
              <a:ea typeface="Wingdings"/>
              <a:cs typeface="Wingdings"/>
              <a:sym typeface="Wingdings"/>
            </a:endParaRPr>
          </a:p>
          <a:p>
            <a:r>
              <a:rPr lang="en-US" sz="2400" dirty="0" smtClean="0">
                <a:latin typeface="Wingdings"/>
                <a:ea typeface="Wingdings"/>
                <a:cs typeface="Wingdings"/>
                <a:sym typeface="Wingdings"/>
              </a:rPr>
              <a:t> </a:t>
            </a:r>
            <a:r>
              <a:rPr lang="en-US" sz="2400" dirty="0" smtClean="0">
                <a:sym typeface="Wingdings"/>
              </a:rPr>
              <a:t>Insula </a:t>
            </a:r>
          </a:p>
          <a:p>
            <a:endParaRPr lang="en-US" sz="2400" dirty="0">
              <a:sym typeface="Wingdings"/>
            </a:endParaRPr>
          </a:p>
          <a:p>
            <a:r>
              <a:rPr lang="en-US" sz="2400" dirty="0" smtClean="0">
                <a:latin typeface="Wingdings"/>
                <a:ea typeface="Wingdings"/>
                <a:cs typeface="Wingdings"/>
                <a:sym typeface="Wingdings"/>
              </a:rPr>
              <a:t> </a:t>
            </a:r>
            <a:r>
              <a:rPr lang="en-US" sz="2400" dirty="0" smtClean="0">
                <a:sym typeface="Wingdings"/>
              </a:rPr>
              <a:t>BA 6</a:t>
            </a:r>
          </a:p>
          <a:p>
            <a:pPr marL="0" indent="0">
              <a:buNone/>
            </a:pPr>
            <a:endParaRPr lang="en-US" sz="2400" dirty="0" smtClean="0"/>
          </a:p>
          <a:p>
            <a:r>
              <a:rPr lang="en-US" sz="2400" dirty="0" smtClean="0"/>
              <a:t>No effect of </a:t>
            </a:r>
            <a:r>
              <a:rPr lang="en-US" sz="2400" dirty="0" smtClean="0">
                <a:solidFill>
                  <a:srgbClr val="FF0000"/>
                </a:solidFill>
              </a:rPr>
              <a:t>sham</a:t>
            </a:r>
            <a:r>
              <a:rPr lang="en-US" sz="2400" dirty="0" smtClean="0"/>
              <a:t> stimulation</a:t>
            </a:r>
            <a:endParaRPr lang="en-US" sz="2400" dirty="0"/>
          </a:p>
          <a:p>
            <a:endParaRPr lang="en-US" sz="2400" dirty="0"/>
          </a:p>
          <a:p>
            <a:endParaRPr lang="en-US" sz="2400" dirty="0" smtClean="0"/>
          </a:p>
          <a:p>
            <a:endParaRPr lang="en-US" sz="2400" dirty="0"/>
          </a:p>
        </p:txBody>
      </p:sp>
      <p:sp>
        <p:nvSpPr>
          <p:cNvPr id="4" name="Slide Number Placeholder 3"/>
          <p:cNvSpPr>
            <a:spLocks noGrp="1"/>
          </p:cNvSpPr>
          <p:nvPr>
            <p:ph type="sldNum" sz="quarter" idx="11"/>
          </p:nvPr>
        </p:nvSpPr>
        <p:spPr/>
        <p:txBody>
          <a:bodyPr/>
          <a:lstStyle/>
          <a:p>
            <a:fld id="{DBC60522-8E0A-4CC9-B625-3EE5C3B04E5C}" type="slidenum">
              <a:rPr lang="nl-BE" smtClean="0"/>
              <a:pPr/>
              <a:t>24</a:t>
            </a:fld>
            <a:endParaRPr lang="nl-BE"/>
          </a:p>
        </p:txBody>
      </p:sp>
    </p:spTree>
    <p:extLst>
      <p:ext uri="{BB962C8B-B14F-4D97-AF65-F5344CB8AC3E}">
        <p14:creationId xmlns:p14="http://schemas.microsoft.com/office/powerpoint/2010/main" xmlns="" val="686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15 </a:t>
            </a:r>
            <a:r>
              <a:rPr lang="nl-NL" dirty="0" err="1" smtClean="0"/>
              <a:t>active</a:t>
            </a:r>
            <a:r>
              <a:rPr lang="nl-NL" dirty="0" smtClean="0"/>
              <a:t> HF-</a:t>
            </a:r>
            <a:r>
              <a:rPr lang="nl-NL" dirty="0" err="1" smtClean="0"/>
              <a:t>rTMS</a:t>
            </a:r>
            <a:r>
              <a:rPr lang="nl-NL" dirty="0" smtClean="0"/>
              <a:t> </a:t>
            </a:r>
            <a:r>
              <a:rPr lang="nl-NL" dirty="0" err="1" smtClean="0"/>
              <a:t>sessions</a:t>
            </a:r>
            <a:endParaRPr lang="nl-NL" dirty="0"/>
          </a:p>
        </p:txBody>
      </p:sp>
      <p:sp>
        <p:nvSpPr>
          <p:cNvPr id="3" name="Tijdelijke aanduiding voor inhoud 2"/>
          <p:cNvSpPr>
            <a:spLocks noGrp="1"/>
          </p:cNvSpPr>
          <p:nvPr>
            <p:ph idx="1"/>
          </p:nvPr>
        </p:nvSpPr>
        <p:spPr/>
        <p:txBody>
          <a:bodyPr/>
          <a:lstStyle/>
          <a:p>
            <a:r>
              <a:rPr lang="en-US" sz="2800" dirty="0" smtClean="0">
                <a:sym typeface="Wingdings"/>
              </a:rPr>
              <a:t>Accelerated HF-</a:t>
            </a:r>
            <a:r>
              <a:rPr lang="en-US" sz="2800" dirty="0" err="1" smtClean="0">
                <a:sym typeface="Wingdings"/>
              </a:rPr>
              <a:t>rTMS</a:t>
            </a:r>
            <a:r>
              <a:rPr lang="en-US" sz="2800" dirty="0" smtClean="0">
                <a:sym typeface="Wingdings"/>
              </a:rPr>
              <a:t> protocol</a:t>
            </a:r>
          </a:p>
          <a:p>
            <a:endParaRPr lang="en-US" sz="2800" dirty="0" smtClean="0">
              <a:sym typeface="Wingdings"/>
            </a:endParaRPr>
          </a:p>
          <a:p>
            <a:r>
              <a:rPr lang="en-US" sz="2800" dirty="0" smtClean="0">
                <a:sym typeface="Wingdings"/>
              </a:rPr>
              <a:t>Open study: </a:t>
            </a:r>
            <a:r>
              <a:rPr lang="en-US" sz="2800" dirty="0" smtClean="0">
                <a:latin typeface="Wingdings"/>
                <a:ea typeface="Wingdings"/>
                <a:cs typeface="Wingdings"/>
                <a:sym typeface="Wingdings"/>
              </a:rPr>
              <a:t> </a:t>
            </a:r>
            <a:r>
              <a:rPr lang="en-US" sz="2800" dirty="0"/>
              <a:t>craving outside fMRI</a:t>
            </a:r>
          </a:p>
          <a:p>
            <a:endParaRPr lang="en-US" sz="2800" dirty="0">
              <a:sym typeface="Wingdings"/>
            </a:endParaRPr>
          </a:p>
          <a:p>
            <a:r>
              <a:rPr lang="en-US" sz="2800" dirty="0" smtClean="0">
                <a:sym typeface="Wingdings"/>
              </a:rPr>
              <a:t>No effect on cue-induced craving</a:t>
            </a:r>
          </a:p>
          <a:p>
            <a:endParaRPr lang="en-US" sz="2800" dirty="0"/>
          </a:p>
          <a:p>
            <a:r>
              <a:rPr lang="en-US" sz="2800" dirty="0" smtClean="0">
                <a:latin typeface="Wingdings"/>
                <a:ea typeface="Wingdings"/>
                <a:cs typeface="Wingdings"/>
                <a:sym typeface="Wingdings"/>
              </a:rPr>
              <a:t></a:t>
            </a:r>
            <a:r>
              <a:rPr lang="en-US" sz="2800" dirty="0">
                <a:sym typeface="Wingdings"/>
              </a:rPr>
              <a:t> </a:t>
            </a:r>
            <a:r>
              <a:rPr lang="en-US" sz="2800" dirty="0" smtClean="0">
                <a:sym typeface="Wingdings"/>
              </a:rPr>
              <a:t>  superior parietal lobule</a:t>
            </a:r>
          </a:p>
          <a:p>
            <a:endParaRPr lang="en-US" sz="3200" dirty="0">
              <a:sym typeface="Wingdings"/>
            </a:endParaRPr>
          </a:p>
          <a:p>
            <a:endParaRPr lang="en-US" sz="3200" dirty="0" smtClean="0"/>
          </a:p>
          <a:p>
            <a:endParaRPr lang="en-US" sz="3200" dirty="0"/>
          </a:p>
          <a:p>
            <a:endParaRPr lang="en-US" sz="3200" dirty="0"/>
          </a:p>
          <a:p>
            <a:endParaRPr lang="nl-NL" dirty="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25</a:t>
            </a:fld>
            <a:endParaRPr lang="nl-BE"/>
          </a:p>
        </p:txBody>
      </p:sp>
    </p:spTree>
    <p:extLst>
      <p:ext uri="{BB962C8B-B14F-4D97-AF65-F5344CB8AC3E}">
        <p14:creationId xmlns:p14="http://schemas.microsoft.com/office/powerpoint/2010/main" xmlns="" val="17601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a:t>
            </a:r>
            <a:endParaRPr lang="en-US" dirty="0"/>
          </a:p>
        </p:txBody>
      </p:sp>
      <p:sp>
        <p:nvSpPr>
          <p:cNvPr id="3" name="Content Placeholder 2"/>
          <p:cNvSpPr>
            <a:spLocks noGrp="1"/>
          </p:cNvSpPr>
          <p:nvPr>
            <p:ph idx="1"/>
          </p:nvPr>
        </p:nvSpPr>
        <p:spPr/>
        <p:txBody>
          <a:bodyPr/>
          <a:lstStyle/>
          <a:p>
            <a:r>
              <a:rPr lang="en-US" sz="2400" dirty="0" smtClean="0"/>
              <a:t>HF-</a:t>
            </a:r>
            <a:r>
              <a:rPr lang="en-US" sz="2400" dirty="0" err="1" smtClean="0"/>
              <a:t>rTMS</a:t>
            </a:r>
            <a:r>
              <a:rPr lang="en-US" sz="2400" dirty="0" smtClean="0"/>
              <a:t> =&gt; cue-induced craving</a:t>
            </a:r>
          </a:p>
          <a:p>
            <a:r>
              <a:rPr lang="en-US" sz="2400" dirty="0" smtClean="0"/>
              <a:t>HF-</a:t>
            </a:r>
            <a:r>
              <a:rPr lang="en-US" sz="2400" dirty="0" err="1" smtClean="0"/>
              <a:t>rTMS</a:t>
            </a:r>
            <a:r>
              <a:rPr lang="en-US" sz="2400" dirty="0" smtClean="0"/>
              <a:t> =&gt; craving </a:t>
            </a:r>
            <a:r>
              <a:rPr lang="en-US" sz="2400" dirty="0" err="1" smtClean="0"/>
              <a:t>neurocircuit</a:t>
            </a:r>
            <a:r>
              <a:rPr lang="en-US" sz="2400" dirty="0" smtClean="0"/>
              <a:t> </a:t>
            </a:r>
            <a:r>
              <a:rPr lang="en-US" sz="2000" dirty="0" smtClean="0"/>
              <a:t>(</a:t>
            </a:r>
            <a:r>
              <a:rPr lang="en-US" sz="2000" dirty="0" err="1" smtClean="0"/>
              <a:t>Koob</a:t>
            </a:r>
            <a:r>
              <a:rPr lang="en-US" sz="2000" dirty="0" smtClean="0"/>
              <a:t> &amp; Volkow,2010)</a:t>
            </a:r>
          </a:p>
          <a:p>
            <a:pPr marL="0" indent="0">
              <a:buNone/>
            </a:pPr>
            <a:endParaRPr lang="en-US" sz="2000" dirty="0" smtClean="0"/>
          </a:p>
          <a:p>
            <a:pPr marL="0" indent="0">
              <a:buNone/>
            </a:pPr>
            <a:r>
              <a:rPr lang="en-US" dirty="0" smtClean="0"/>
              <a:t>But:</a:t>
            </a:r>
          </a:p>
          <a:p>
            <a:endParaRPr lang="en-US" sz="2400" dirty="0" smtClean="0"/>
          </a:p>
          <a:p>
            <a:r>
              <a:rPr lang="en-US" sz="2400" dirty="0" smtClean="0"/>
              <a:t>HF-</a:t>
            </a:r>
            <a:r>
              <a:rPr lang="en-US" sz="2400" dirty="0" err="1" smtClean="0"/>
              <a:t>rTMS</a:t>
            </a:r>
            <a:r>
              <a:rPr lang="en-US" sz="2400" dirty="0" smtClean="0"/>
              <a:t> =&gt; salience and attention network</a:t>
            </a:r>
          </a:p>
          <a:p>
            <a:r>
              <a:rPr lang="en-US" sz="2400" dirty="0" smtClean="0"/>
              <a:t>HF-</a:t>
            </a:r>
            <a:r>
              <a:rPr lang="en-US" sz="2400" dirty="0" err="1" smtClean="0"/>
              <a:t>rTMS</a:t>
            </a:r>
            <a:r>
              <a:rPr lang="en-US" sz="2400" dirty="0" smtClean="0"/>
              <a:t> =&gt; subjective craving    </a:t>
            </a:r>
          </a:p>
        </p:txBody>
      </p:sp>
      <p:sp>
        <p:nvSpPr>
          <p:cNvPr id="4" name="Slide Number Placeholder 3"/>
          <p:cNvSpPr>
            <a:spLocks noGrp="1"/>
          </p:cNvSpPr>
          <p:nvPr>
            <p:ph type="sldNum" sz="quarter" idx="11"/>
          </p:nvPr>
        </p:nvSpPr>
        <p:spPr/>
        <p:txBody>
          <a:bodyPr/>
          <a:lstStyle/>
          <a:p>
            <a:fld id="{DBC60522-8E0A-4CC9-B625-3EE5C3B04E5C}" type="slidenum">
              <a:rPr lang="nl-BE" smtClean="0"/>
              <a:pPr/>
              <a:t>26</a:t>
            </a:fld>
            <a:endParaRPr lang="nl-BE"/>
          </a:p>
        </p:txBody>
      </p:sp>
      <p:cxnSp>
        <p:nvCxnSpPr>
          <p:cNvPr id="6" name="Straight Connector 5"/>
          <p:cNvCxnSpPr/>
          <p:nvPr/>
        </p:nvCxnSpPr>
        <p:spPr bwMode="auto">
          <a:xfrm>
            <a:off x="2267744" y="1268760"/>
            <a:ext cx="288032" cy="43204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flipH="1">
            <a:off x="2267744" y="1268760"/>
            <a:ext cx="288032" cy="43204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flipH="1">
            <a:off x="2267744" y="1772816"/>
            <a:ext cx="288032" cy="43204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a:off x="2267744" y="1772816"/>
            <a:ext cx="288032" cy="43204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Down Arrow 13"/>
          <p:cNvSpPr/>
          <p:nvPr/>
        </p:nvSpPr>
        <p:spPr bwMode="auto">
          <a:xfrm>
            <a:off x="5580112" y="4005064"/>
            <a:ext cx="216024" cy="288032"/>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5" name="Down Arrow 14"/>
          <p:cNvSpPr/>
          <p:nvPr/>
        </p:nvSpPr>
        <p:spPr bwMode="auto">
          <a:xfrm>
            <a:off x="5940152" y="4725144"/>
            <a:ext cx="288032" cy="504056"/>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17" name="Straight Connector 16"/>
          <p:cNvCxnSpPr/>
          <p:nvPr/>
        </p:nvCxnSpPr>
        <p:spPr bwMode="auto">
          <a:xfrm>
            <a:off x="8316416" y="3789040"/>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a:off x="8604448" y="3789040"/>
            <a:ext cx="0" cy="12961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20"/>
          <p:cNvCxnSpPr/>
          <p:nvPr/>
        </p:nvCxnSpPr>
        <p:spPr bwMode="auto">
          <a:xfrm flipH="1">
            <a:off x="6588224" y="5085184"/>
            <a:ext cx="20162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TextBox 4"/>
          <p:cNvSpPr txBox="1"/>
          <p:nvPr/>
        </p:nvSpPr>
        <p:spPr>
          <a:xfrm>
            <a:off x="2411760" y="4653136"/>
            <a:ext cx="3600400" cy="923330"/>
          </a:xfrm>
          <a:prstGeom prst="rect">
            <a:avLst/>
          </a:prstGeom>
          <a:noFill/>
        </p:spPr>
        <p:txBody>
          <a:bodyPr wrap="square" rtlCol="0">
            <a:spAutoFit/>
          </a:bodyPr>
          <a:lstStyle/>
          <a:p>
            <a:r>
              <a:rPr lang="en-US" dirty="0"/>
              <a:t>salience attribution to &amp;</a:t>
            </a:r>
            <a:r>
              <a:rPr lang="en-US" dirty="0" smtClean="0"/>
              <a:t> </a:t>
            </a:r>
            <a:endParaRPr lang="en-US" dirty="0"/>
          </a:p>
          <a:p>
            <a:r>
              <a:rPr lang="en-US" dirty="0" smtClean="0"/>
              <a:t>attention </a:t>
            </a:r>
            <a:r>
              <a:rPr lang="en-US" dirty="0"/>
              <a:t>at alcoholic stimuli  </a:t>
            </a:r>
          </a:p>
          <a:p>
            <a:endParaRPr lang="en-US" dirty="0"/>
          </a:p>
        </p:txBody>
      </p:sp>
    </p:spTree>
    <p:extLst>
      <p:ext uri="{BB962C8B-B14F-4D97-AF65-F5344CB8AC3E}">
        <p14:creationId xmlns:p14="http://schemas.microsoft.com/office/powerpoint/2010/main" xmlns="" val="27925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imitations</a:t>
            </a:r>
            <a:endParaRPr lang="en-US" dirty="0"/>
          </a:p>
        </p:txBody>
      </p:sp>
      <p:sp>
        <p:nvSpPr>
          <p:cNvPr id="3" name="Content Placeholder 2"/>
          <p:cNvSpPr>
            <a:spLocks noGrp="1"/>
          </p:cNvSpPr>
          <p:nvPr>
            <p:ph idx="1"/>
          </p:nvPr>
        </p:nvSpPr>
        <p:spPr/>
        <p:txBody>
          <a:bodyPr/>
          <a:lstStyle/>
          <a:p>
            <a:r>
              <a:rPr lang="en-US" dirty="0" smtClean="0"/>
              <a:t>Relatively small sample</a:t>
            </a:r>
          </a:p>
          <a:p>
            <a:endParaRPr lang="en-US" dirty="0"/>
          </a:p>
          <a:p>
            <a:r>
              <a:rPr lang="en-US" dirty="0" smtClean="0"/>
              <a:t>No control group for the treatment part</a:t>
            </a:r>
          </a:p>
          <a:p>
            <a:endParaRPr lang="en-US" dirty="0"/>
          </a:p>
          <a:p>
            <a:r>
              <a:rPr lang="en-US" dirty="0" smtClean="0"/>
              <a:t>Hospitalized patients seldom report craving when confronted with alcoholic stimuli </a:t>
            </a:r>
            <a:r>
              <a:rPr lang="en-US" sz="2400" dirty="0" smtClean="0"/>
              <a:t>(Wilson et al., 2004)</a:t>
            </a:r>
          </a:p>
          <a:p>
            <a:endParaRPr lang="en-US" dirty="0"/>
          </a:p>
          <a:p>
            <a:endParaRPr lang="en-US" dirty="0" smtClean="0"/>
          </a:p>
        </p:txBody>
      </p:sp>
      <p:sp>
        <p:nvSpPr>
          <p:cNvPr id="4" name="Slide Number Placeholder 3"/>
          <p:cNvSpPr>
            <a:spLocks noGrp="1"/>
          </p:cNvSpPr>
          <p:nvPr>
            <p:ph type="sldNum" sz="quarter" idx="11"/>
          </p:nvPr>
        </p:nvSpPr>
        <p:spPr/>
        <p:txBody>
          <a:bodyPr/>
          <a:lstStyle/>
          <a:p>
            <a:fld id="{DBC60522-8E0A-4CC9-B625-3EE5C3B04E5C}" type="slidenum">
              <a:rPr lang="nl-BE" smtClean="0"/>
              <a:pPr/>
              <a:t>27</a:t>
            </a:fld>
            <a:endParaRPr lang="nl-BE"/>
          </a:p>
        </p:txBody>
      </p:sp>
    </p:spTree>
    <p:extLst>
      <p:ext uri="{BB962C8B-B14F-4D97-AF65-F5344CB8AC3E}">
        <p14:creationId xmlns:p14="http://schemas.microsoft.com/office/powerpoint/2010/main" xmlns="" val="1664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noFill/>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r>
              <a:rPr lang="nl-BE" dirty="0" smtClean="0"/>
              <a:t>Thank you for your attention!</a:t>
            </a:r>
            <a:endParaRPr lang="nl-NL" dirty="0" smtClean="0"/>
          </a:p>
        </p:txBody>
      </p:sp>
      <p:sp>
        <p:nvSpPr>
          <p:cNvPr id="5" name="Content Placeholder 4"/>
          <p:cNvSpPr>
            <a:spLocks noGrp="1"/>
          </p:cNvSpPr>
          <p:nvPr>
            <p:ph idx="1"/>
          </p:nvPr>
        </p:nvSpPr>
        <p:spPr/>
        <p:txBody>
          <a:bodyPr anchor="t"/>
          <a:lstStyle/>
          <a:p>
            <a:endParaRPr lang="en-US" dirty="0"/>
          </a:p>
          <a:p>
            <a:pPr marL="0" indent="0" algn="ctr">
              <a:buNone/>
            </a:pPr>
            <a:r>
              <a:rPr lang="en-US" dirty="0"/>
              <a:t>QUESTIONS?</a:t>
            </a:r>
          </a:p>
          <a:p>
            <a:pPr marL="0" indent="0">
              <a:buNone/>
            </a:pPr>
            <a:endParaRPr lang="en-US" dirty="0" smtClean="0"/>
          </a:p>
          <a:p>
            <a:pPr marL="0" indent="0">
              <a:buNone/>
            </a:pPr>
            <a:endParaRPr lang="en-US" sz="2400" dirty="0" smtClean="0">
              <a:solidFill>
                <a:srgbClr val="FF0000"/>
              </a:solidFill>
            </a:endParaRPr>
          </a:p>
          <a:p>
            <a:pPr marL="0" indent="0">
              <a:buNone/>
            </a:pPr>
            <a:r>
              <a:rPr lang="en-US" sz="2400" dirty="0" smtClean="0">
                <a:solidFill>
                  <a:srgbClr val="FF0000"/>
                </a:solidFill>
              </a:rPr>
              <a:t>Collaborators: </a:t>
            </a:r>
          </a:p>
          <a:p>
            <a:pPr marL="0" indent="0">
              <a:buNone/>
            </a:pPr>
            <a:r>
              <a:rPr lang="en-US" sz="2400" dirty="0" smtClean="0"/>
              <a:t>Chris </a:t>
            </a:r>
            <a:r>
              <a:rPr lang="en-US" sz="2400" dirty="0" err="1" smtClean="0"/>
              <a:t>Baeken</a:t>
            </a:r>
            <a:r>
              <a:rPr lang="en-US" sz="2400" dirty="0" smtClean="0"/>
              <a:t>, MD, PhD</a:t>
            </a:r>
          </a:p>
          <a:p>
            <a:pPr marL="0" indent="0">
              <a:buNone/>
            </a:pPr>
            <a:r>
              <a:rPr lang="en-US" sz="2400" dirty="0" smtClean="0"/>
              <a:t>Peter Van </a:t>
            </a:r>
            <a:r>
              <a:rPr lang="en-US" sz="2400" dirty="0" err="1" smtClean="0"/>
              <a:t>Schuerbeek</a:t>
            </a:r>
            <a:r>
              <a:rPr lang="en-US" sz="2400" dirty="0" smtClean="0"/>
              <a:t>, </a:t>
            </a:r>
            <a:r>
              <a:rPr lang="en-US" sz="2400" dirty="0" err="1" smtClean="0"/>
              <a:t>Msc</a:t>
            </a:r>
            <a:endParaRPr lang="en-US" sz="2400" dirty="0" smtClean="0"/>
          </a:p>
          <a:p>
            <a:pPr marL="0" indent="0">
              <a:buNone/>
            </a:pPr>
            <a:r>
              <a:rPr lang="en-US" sz="2400" dirty="0" smtClean="0"/>
              <a:t>Marie-Anne </a:t>
            </a:r>
            <a:r>
              <a:rPr lang="en-US" sz="2400" dirty="0" err="1" smtClean="0"/>
              <a:t>Vanderhasselt</a:t>
            </a:r>
            <a:r>
              <a:rPr lang="en-US" sz="2400" dirty="0" smtClean="0"/>
              <a:t>, PhD</a:t>
            </a:r>
          </a:p>
          <a:p>
            <a:pPr marL="0" indent="0">
              <a:buNone/>
            </a:pPr>
            <a:r>
              <a:rPr lang="en-US" sz="2400" dirty="0" smtClean="0"/>
              <a:t>Frieda </a:t>
            </a:r>
            <a:r>
              <a:rPr lang="en-US" sz="2400" dirty="0" err="1" smtClean="0"/>
              <a:t>Matthys</a:t>
            </a:r>
            <a:r>
              <a:rPr lang="en-US" sz="2400" dirty="0" smtClean="0"/>
              <a:t>, MD</a:t>
            </a:r>
          </a:p>
          <a:p>
            <a:pPr marL="0" indent="0">
              <a:buNone/>
            </a:pPr>
            <a:r>
              <a:rPr lang="en-US" sz="2400" dirty="0" smtClean="0"/>
              <a:t>Rudi De </a:t>
            </a:r>
            <a:r>
              <a:rPr lang="en-US" sz="2400" dirty="0" err="1" smtClean="0"/>
              <a:t>Raedt</a:t>
            </a:r>
            <a:r>
              <a:rPr lang="en-US" sz="2400" dirty="0" smtClean="0"/>
              <a:t>, PhD</a:t>
            </a:r>
          </a:p>
          <a:p>
            <a:pPr lvl="4"/>
            <a:r>
              <a:rPr lang="en-US" sz="3000" dirty="0"/>
              <a:t>	</a:t>
            </a:r>
            <a:r>
              <a:rPr lang="en-US" sz="3000" dirty="0" smtClean="0"/>
              <a:t>	         </a:t>
            </a:r>
            <a:endParaRPr lang="en-US" sz="3000" dirty="0"/>
          </a:p>
        </p:txBody>
      </p:sp>
      <p:sp>
        <p:nvSpPr>
          <p:cNvPr id="9" name="Tijdelijke aanduiding voor dianummer 8"/>
          <p:cNvSpPr>
            <a:spLocks noGrp="1"/>
          </p:cNvSpPr>
          <p:nvPr>
            <p:ph type="sldNum" sz="quarter" idx="11"/>
          </p:nvPr>
        </p:nvSpPr>
        <p:spPr/>
        <p:txBody>
          <a:bodyPr/>
          <a:lstStyle/>
          <a:p>
            <a:fld id="{DBC60522-8E0A-4CC9-B625-3EE5C3B04E5C}" type="slidenum">
              <a:rPr lang="nl-BE" smtClean="0"/>
              <a:pPr/>
              <a:t>28</a:t>
            </a:fld>
            <a:endParaRPr lang="nl-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3 - 5,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r>
              <a:rPr lang="nl-NL" dirty="0" err="1" smtClean="0"/>
              <a:t>Introduction</a:t>
            </a:r>
            <a:endParaRPr lang="nl-NL" dirty="0" smtClean="0"/>
          </a:p>
          <a:p>
            <a:endParaRPr lang="nl-NL" dirty="0" smtClean="0"/>
          </a:p>
          <a:p>
            <a:r>
              <a:rPr lang="nl-NL" dirty="0" err="1" smtClean="0"/>
              <a:t>Study</a:t>
            </a:r>
            <a:r>
              <a:rPr lang="nl-NL" dirty="0" smtClean="0"/>
              <a:t> design &amp; </a:t>
            </a:r>
            <a:r>
              <a:rPr lang="nl-NL" dirty="0" err="1" smtClean="0"/>
              <a:t>results</a:t>
            </a:r>
            <a:endParaRPr lang="nl-NL" dirty="0"/>
          </a:p>
          <a:p>
            <a:endParaRPr lang="nl-NL" dirty="0" smtClean="0"/>
          </a:p>
          <a:p>
            <a:r>
              <a:rPr lang="nl-NL" dirty="0" err="1" smtClean="0"/>
              <a:t>Conclusions</a:t>
            </a:r>
            <a:endParaRPr lang="nl-NL" dirty="0" smtClean="0"/>
          </a:p>
          <a:p>
            <a:endParaRPr lang="nl-NL" dirty="0" smtClean="0"/>
          </a:p>
          <a:p>
            <a:endParaRPr lang="nl-NL" dirty="0" smtClean="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3</a:t>
            </a:fld>
            <a:endParaRPr lang="nl-BE"/>
          </a:p>
        </p:txBody>
      </p:sp>
      <p:sp>
        <p:nvSpPr>
          <p:cNvPr id="6" name="Ovaal 5"/>
          <p:cNvSpPr/>
          <p:nvPr/>
        </p:nvSpPr>
        <p:spPr bwMode="auto">
          <a:xfrm>
            <a:off x="467544" y="1700808"/>
            <a:ext cx="6408712" cy="936104"/>
          </a:xfrm>
          <a:prstGeom prst="ellipse">
            <a:avLst/>
          </a:prstGeom>
          <a:noFill/>
          <a:ln w="38100" cap="flat" cmpd="sng" algn="ctr">
            <a:solidFill>
              <a:srgbClr val="ABB20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ABB202"/>
              </a:solidFill>
              <a:effectLst/>
              <a:latin typeface="Arial" charset="0"/>
            </a:endParaRPr>
          </a:p>
        </p:txBody>
      </p:sp>
    </p:spTree>
    <p:extLst>
      <p:ext uri="{BB962C8B-B14F-4D97-AF65-F5344CB8AC3E}">
        <p14:creationId xmlns:p14="http://schemas.microsoft.com/office/powerpoint/2010/main" xmlns="" val="25237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structures in addiction</a:t>
            </a:r>
            <a:endParaRPr lang="en-US" dirty="0"/>
          </a:p>
        </p:txBody>
      </p:sp>
      <p:pic>
        <p:nvPicPr>
          <p:cNvPr id="5" name="Content Placeholder 4" descr="Screenshot 2014-04-15 15.28.40.pn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255" r="-2237"/>
          <a:stretch/>
        </p:blipFill>
        <p:spPr>
          <a:xfrm>
            <a:off x="1043608" y="1052736"/>
            <a:ext cx="6077478" cy="4968552"/>
          </a:xfrm>
        </p:spPr>
      </p:pic>
      <p:sp>
        <p:nvSpPr>
          <p:cNvPr id="4" name="Slide Number Placeholder 3"/>
          <p:cNvSpPr>
            <a:spLocks noGrp="1"/>
          </p:cNvSpPr>
          <p:nvPr>
            <p:ph type="sldNum" sz="quarter" idx="11"/>
          </p:nvPr>
        </p:nvSpPr>
        <p:spPr/>
        <p:txBody>
          <a:bodyPr/>
          <a:lstStyle/>
          <a:p>
            <a:fld id="{DBC60522-8E0A-4CC9-B625-3EE5C3B04E5C}" type="slidenum">
              <a:rPr lang="nl-BE" smtClean="0"/>
              <a:pPr/>
              <a:t>4</a:t>
            </a:fld>
            <a:endParaRPr lang="nl-BE"/>
          </a:p>
        </p:txBody>
      </p:sp>
      <p:sp>
        <p:nvSpPr>
          <p:cNvPr id="6" name="TextBox 5"/>
          <p:cNvSpPr txBox="1"/>
          <p:nvPr/>
        </p:nvSpPr>
        <p:spPr>
          <a:xfrm>
            <a:off x="5652120" y="5949280"/>
            <a:ext cx="2880320" cy="369332"/>
          </a:xfrm>
          <a:prstGeom prst="rect">
            <a:avLst/>
          </a:prstGeom>
          <a:noFill/>
        </p:spPr>
        <p:txBody>
          <a:bodyPr wrap="square" rtlCol="0">
            <a:spAutoFit/>
          </a:bodyPr>
          <a:lstStyle/>
          <a:p>
            <a:r>
              <a:rPr lang="en-US" dirty="0" err="1" smtClean="0"/>
              <a:t>Koob</a:t>
            </a:r>
            <a:r>
              <a:rPr lang="en-US" dirty="0" smtClean="0"/>
              <a:t> &amp; </a:t>
            </a:r>
            <a:r>
              <a:rPr lang="en-US" dirty="0" err="1" smtClean="0"/>
              <a:t>Volkow</a:t>
            </a:r>
            <a:r>
              <a:rPr lang="en-US" dirty="0" smtClean="0"/>
              <a:t>, 2010</a:t>
            </a:r>
            <a:endParaRPr lang="en-US" dirty="0"/>
          </a:p>
        </p:txBody>
      </p:sp>
      <p:sp>
        <p:nvSpPr>
          <p:cNvPr id="3" name="Tekstvak 2"/>
          <p:cNvSpPr txBox="1"/>
          <p:nvPr/>
        </p:nvSpPr>
        <p:spPr>
          <a:xfrm>
            <a:off x="2699792" y="2852936"/>
            <a:ext cx="792088" cy="307777"/>
          </a:xfrm>
          <a:prstGeom prst="rect">
            <a:avLst/>
          </a:prstGeom>
          <a:solidFill>
            <a:schemeClr val="bg1"/>
          </a:solidFill>
        </p:spPr>
        <p:txBody>
          <a:bodyPr wrap="square" rtlCol="0">
            <a:spAutoFit/>
          </a:bodyPr>
          <a:lstStyle/>
          <a:p>
            <a:r>
              <a:rPr lang="nl-NL" sz="1400" dirty="0" smtClean="0"/>
              <a:t>DLPFC</a:t>
            </a:r>
            <a:endParaRPr lang="nl-NL" sz="1400" dirty="0"/>
          </a:p>
        </p:txBody>
      </p:sp>
    </p:spTree>
    <p:extLst>
      <p:ext uri="{BB962C8B-B14F-4D97-AF65-F5344CB8AC3E}">
        <p14:creationId xmlns:p14="http://schemas.microsoft.com/office/powerpoint/2010/main" xmlns="" val="2250228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rTMS</a:t>
            </a:r>
            <a:r>
              <a:rPr lang="nl-NL" dirty="0" smtClean="0"/>
              <a:t> &amp; alcohol </a:t>
            </a:r>
            <a:r>
              <a:rPr lang="nl-NL" dirty="0" err="1" smtClean="0"/>
              <a:t>craving</a:t>
            </a:r>
            <a:r>
              <a:rPr lang="nl-NL" dirty="0" smtClean="0"/>
              <a:t/>
            </a:r>
            <a:br>
              <a:rPr lang="nl-NL" dirty="0" smtClean="0"/>
            </a:br>
            <a:r>
              <a:rPr lang="nl-NL" dirty="0"/>
              <a:t>	</a:t>
            </a:r>
            <a:r>
              <a:rPr lang="nl-NL" dirty="0" smtClean="0"/>
              <a:t>in </a:t>
            </a:r>
            <a:r>
              <a:rPr lang="nl-NL" dirty="0" err="1" smtClean="0"/>
              <a:t>detoxified</a:t>
            </a:r>
            <a:r>
              <a:rPr lang="nl-NL" dirty="0" smtClean="0"/>
              <a:t> </a:t>
            </a:r>
            <a:r>
              <a:rPr lang="nl-NL" dirty="0" err="1" smtClean="0"/>
              <a:t>alcoholic</a:t>
            </a:r>
            <a:r>
              <a:rPr lang="nl-NL" dirty="0" smtClean="0"/>
              <a:t> </a:t>
            </a:r>
            <a:r>
              <a:rPr lang="nl-NL" dirty="0" err="1" smtClean="0"/>
              <a:t>patients</a:t>
            </a:r>
            <a:endParaRPr lang="nl-NL" dirty="0"/>
          </a:p>
        </p:txBody>
      </p:sp>
      <p:sp>
        <p:nvSpPr>
          <p:cNvPr id="3" name="Tijdelijke aanduiding voor inhoud 2"/>
          <p:cNvSpPr>
            <a:spLocks noGrp="1"/>
          </p:cNvSpPr>
          <p:nvPr>
            <p:ph idx="1"/>
          </p:nvPr>
        </p:nvSpPr>
        <p:spPr/>
        <p:txBody>
          <a:bodyPr/>
          <a:lstStyle/>
          <a:p>
            <a:r>
              <a:rPr lang="nl-NL" sz="2400" dirty="0" err="1" smtClean="0">
                <a:latin typeface="+mj-lt"/>
              </a:rPr>
              <a:t>Mishra</a:t>
            </a:r>
            <a:r>
              <a:rPr lang="nl-NL" sz="2400" dirty="0" smtClean="0">
                <a:latin typeface="+mj-lt"/>
              </a:rPr>
              <a:t> et al., 2010:</a:t>
            </a:r>
          </a:p>
          <a:p>
            <a:pPr marL="0" indent="0">
              <a:buNone/>
            </a:pPr>
            <a:r>
              <a:rPr lang="nl-NL" sz="2400" dirty="0" smtClean="0">
                <a:latin typeface="+mj-lt"/>
              </a:rPr>
              <a:t>-&gt; 10 </a:t>
            </a:r>
            <a:r>
              <a:rPr lang="nl-NL" sz="2400" dirty="0" err="1" smtClean="0">
                <a:latin typeface="+mj-lt"/>
              </a:rPr>
              <a:t>daily</a:t>
            </a:r>
            <a:r>
              <a:rPr lang="nl-NL" sz="2400" dirty="0" smtClean="0">
                <a:latin typeface="+mj-lt"/>
              </a:rPr>
              <a:t> </a:t>
            </a:r>
            <a:r>
              <a:rPr lang="nl-NL" sz="2400" dirty="0" err="1" smtClean="0">
                <a:latin typeface="+mj-lt"/>
              </a:rPr>
              <a:t>sessions</a:t>
            </a:r>
            <a:r>
              <a:rPr lang="nl-NL" sz="2400" dirty="0" smtClean="0">
                <a:latin typeface="+mj-lt"/>
              </a:rPr>
              <a:t>, HF-</a:t>
            </a:r>
            <a:r>
              <a:rPr lang="nl-NL" sz="2400" dirty="0" err="1" smtClean="0">
                <a:latin typeface="+mj-lt"/>
              </a:rPr>
              <a:t>rTMS</a:t>
            </a:r>
            <a:r>
              <a:rPr lang="nl-NL" sz="2400" dirty="0">
                <a:latin typeface="+mj-lt"/>
              </a:rPr>
              <a:t> </a:t>
            </a:r>
            <a:r>
              <a:rPr lang="nl-NL" sz="2400" dirty="0" smtClean="0">
                <a:latin typeface="+mj-lt"/>
              </a:rPr>
              <a:t>(10 Hz) right DLPFC, 1000 </a:t>
            </a:r>
            <a:r>
              <a:rPr lang="nl-NL" sz="2400" dirty="0" err="1" smtClean="0">
                <a:latin typeface="+mj-lt"/>
              </a:rPr>
              <a:t>pulses</a:t>
            </a:r>
            <a:r>
              <a:rPr lang="nl-NL" sz="2400" dirty="0" smtClean="0">
                <a:latin typeface="+mj-lt"/>
              </a:rPr>
              <a:t> per </a:t>
            </a:r>
            <a:r>
              <a:rPr lang="nl-NL" sz="2400" dirty="0" err="1" smtClean="0">
                <a:latin typeface="+mj-lt"/>
              </a:rPr>
              <a:t>day</a:t>
            </a:r>
            <a:r>
              <a:rPr lang="nl-NL" sz="2400" dirty="0" smtClean="0">
                <a:latin typeface="+mj-lt"/>
              </a:rPr>
              <a:t>, SHAM-</a:t>
            </a:r>
            <a:r>
              <a:rPr lang="nl-NL" sz="2400" dirty="0" err="1" smtClean="0">
                <a:latin typeface="+mj-lt"/>
              </a:rPr>
              <a:t>controlled</a:t>
            </a:r>
            <a:endParaRPr lang="nl-NL" sz="2400" dirty="0" smtClean="0">
              <a:latin typeface="+mj-lt"/>
            </a:endParaRPr>
          </a:p>
          <a:p>
            <a:pPr marL="0" indent="0">
              <a:buNone/>
            </a:pPr>
            <a:r>
              <a:rPr lang="nl-NL" sz="2400" dirty="0" smtClean="0">
                <a:latin typeface="+mj-lt"/>
              </a:rPr>
              <a:t>=&gt; </a:t>
            </a:r>
            <a:r>
              <a:rPr lang="nl-NL" sz="2400" dirty="0" smtClean="0">
                <a:latin typeface="+mj-lt"/>
                <a:ea typeface="Wingdings"/>
                <a:cs typeface="Wingdings"/>
                <a:sym typeface="Wingdings"/>
              </a:rPr>
              <a:t></a:t>
            </a:r>
            <a:r>
              <a:rPr lang="nl-NL" sz="2400" dirty="0" smtClean="0">
                <a:latin typeface="+mj-lt"/>
                <a:sym typeface="Wingdings"/>
              </a:rPr>
              <a:t> </a:t>
            </a:r>
            <a:r>
              <a:rPr lang="nl-NL" sz="2400" dirty="0" err="1" smtClean="0">
                <a:latin typeface="+mj-lt"/>
                <a:sym typeface="Wingdings"/>
              </a:rPr>
              <a:t>subjective</a:t>
            </a:r>
            <a:r>
              <a:rPr lang="nl-NL" sz="2400" dirty="0" smtClean="0">
                <a:latin typeface="+mj-lt"/>
                <a:sym typeface="Wingdings"/>
              </a:rPr>
              <a:t> </a:t>
            </a:r>
            <a:r>
              <a:rPr lang="nl-NL" sz="2400" dirty="0" err="1" smtClean="0">
                <a:latin typeface="+mj-lt"/>
                <a:sym typeface="Wingdings"/>
              </a:rPr>
              <a:t>craving</a:t>
            </a:r>
            <a:r>
              <a:rPr lang="nl-NL" sz="2400" dirty="0" smtClean="0">
                <a:latin typeface="+mj-lt"/>
                <a:sym typeface="Wingdings"/>
              </a:rPr>
              <a:t>, </a:t>
            </a:r>
            <a:r>
              <a:rPr lang="nl-NL" sz="2400" dirty="0">
                <a:ea typeface="Wingdings"/>
                <a:cs typeface="Wingdings"/>
                <a:sym typeface="Wingdings"/>
              </a:rPr>
              <a:t></a:t>
            </a:r>
            <a:r>
              <a:rPr lang="nl-NL" sz="2400" dirty="0">
                <a:sym typeface="Wingdings"/>
              </a:rPr>
              <a:t> </a:t>
            </a:r>
            <a:r>
              <a:rPr lang="nl-NL" sz="2400" dirty="0" smtClean="0">
                <a:sym typeface="Wingdings"/>
              </a:rPr>
              <a:t>relapse </a:t>
            </a:r>
            <a:r>
              <a:rPr lang="nl-NL" sz="2400" dirty="0" err="1" smtClean="0">
                <a:sym typeface="Wingdings"/>
              </a:rPr>
              <a:t>rate</a:t>
            </a:r>
            <a:endParaRPr lang="nl-NL" sz="2400" dirty="0" smtClean="0">
              <a:latin typeface="+mj-lt"/>
              <a:sym typeface="Wingdings"/>
            </a:endParaRPr>
          </a:p>
          <a:p>
            <a:pPr marL="0" indent="0">
              <a:buNone/>
            </a:pPr>
            <a:endParaRPr lang="nl-NL" sz="2400" dirty="0" smtClean="0">
              <a:latin typeface="+mj-lt"/>
            </a:endParaRPr>
          </a:p>
          <a:p>
            <a:r>
              <a:rPr lang="nl-NL" sz="2400" dirty="0" smtClean="0">
                <a:latin typeface="+mj-lt"/>
              </a:rPr>
              <a:t>Herremans et al., 2012:</a:t>
            </a:r>
          </a:p>
          <a:p>
            <a:pPr marL="0" indent="0">
              <a:buNone/>
            </a:pPr>
            <a:r>
              <a:rPr lang="nl-NL" sz="2400" dirty="0" smtClean="0">
                <a:latin typeface="+mj-lt"/>
              </a:rPr>
              <a:t>-&gt; 1 </a:t>
            </a:r>
            <a:r>
              <a:rPr lang="nl-NL" sz="2400" dirty="0" err="1" smtClean="0">
                <a:latin typeface="+mj-lt"/>
              </a:rPr>
              <a:t>session</a:t>
            </a:r>
            <a:r>
              <a:rPr lang="nl-NL" sz="2400" dirty="0" smtClean="0">
                <a:latin typeface="+mj-lt"/>
              </a:rPr>
              <a:t>, HF-</a:t>
            </a:r>
            <a:r>
              <a:rPr lang="nl-NL" sz="2400" dirty="0" err="1" smtClean="0">
                <a:latin typeface="+mj-lt"/>
              </a:rPr>
              <a:t>rTMS</a:t>
            </a:r>
            <a:r>
              <a:rPr lang="nl-NL" sz="2400" dirty="0">
                <a:latin typeface="+mj-lt"/>
              </a:rPr>
              <a:t> </a:t>
            </a:r>
            <a:r>
              <a:rPr lang="nl-NL" sz="2400" dirty="0" smtClean="0">
                <a:latin typeface="+mj-lt"/>
              </a:rPr>
              <a:t>(20 Hz) right DLPFC, 1560 </a:t>
            </a:r>
            <a:r>
              <a:rPr lang="nl-NL" sz="2400" dirty="0" err="1" smtClean="0">
                <a:latin typeface="+mj-lt"/>
              </a:rPr>
              <a:t>pulses</a:t>
            </a:r>
            <a:r>
              <a:rPr lang="nl-NL" sz="2400" dirty="0">
                <a:latin typeface="+mj-lt"/>
              </a:rPr>
              <a:t>,</a:t>
            </a:r>
            <a:r>
              <a:rPr lang="nl-NL" sz="2400" dirty="0" smtClean="0">
                <a:latin typeface="+mj-lt"/>
              </a:rPr>
              <a:t> </a:t>
            </a:r>
            <a:r>
              <a:rPr lang="nl-NL" sz="2400" dirty="0" err="1" smtClean="0">
                <a:latin typeface="+mj-lt"/>
              </a:rPr>
              <a:t>sham</a:t>
            </a:r>
            <a:r>
              <a:rPr lang="nl-NL" sz="2400" dirty="0" smtClean="0">
                <a:latin typeface="+mj-lt"/>
              </a:rPr>
              <a:t> (=PLACEBO)-</a:t>
            </a:r>
            <a:r>
              <a:rPr lang="nl-NL" sz="2400" dirty="0" err="1" smtClean="0">
                <a:latin typeface="+mj-lt"/>
              </a:rPr>
              <a:t>controlled</a:t>
            </a:r>
            <a:endParaRPr lang="nl-NL" sz="2400" dirty="0" smtClean="0">
              <a:latin typeface="+mj-lt"/>
            </a:endParaRPr>
          </a:p>
          <a:p>
            <a:pPr>
              <a:buFont typeface="Symbol" charset="0"/>
              <a:buChar char=""/>
            </a:pPr>
            <a:r>
              <a:rPr lang="nl-NL" sz="2400" b="1" dirty="0" smtClean="0">
                <a:latin typeface="+mj-lt"/>
              </a:rPr>
              <a:t>No effect on</a:t>
            </a:r>
            <a:r>
              <a:rPr lang="nl-NL" sz="2400" dirty="0" smtClean="0">
                <a:latin typeface="+mj-lt"/>
              </a:rPr>
              <a:t> </a:t>
            </a:r>
            <a:r>
              <a:rPr lang="nl-NL" sz="2400" dirty="0" err="1" smtClean="0">
                <a:latin typeface="+mj-lt"/>
              </a:rPr>
              <a:t>subjective</a:t>
            </a:r>
            <a:r>
              <a:rPr lang="nl-NL" sz="2400" dirty="0" smtClean="0">
                <a:latin typeface="+mj-lt"/>
              </a:rPr>
              <a:t> </a:t>
            </a:r>
            <a:r>
              <a:rPr lang="nl-NL" sz="2400" dirty="0" err="1" smtClean="0">
                <a:latin typeface="+mj-lt"/>
              </a:rPr>
              <a:t>craving</a:t>
            </a:r>
            <a:endParaRPr lang="nl-NL" sz="2400" dirty="0" smtClean="0">
              <a:latin typeface="+mj-lt"/>
            </a:endParaRPr>
          </a:p>
          <a:p>
            <a:pPr>
              <a:buFont typeface="Symbol" charset="0"/>
              <a:buChar char=""/>
            </a:pPr>
            <a:r>
              <a:rPr lang="nl-NL" sz="2400" dirty="0" err="1" smtClean="0">
                <a:latin typeface="+mj-lt"/>
              </a:rPr>
              <a:t>Increase</a:t>
            </a:r>
            <a:r>
              <a:rPr lang="nl-NL" sz="2400" dirty="0" smtClean="0">
                <a:latin typeface="+mj-lt"/>
              </a:rPr>
              <a:t> of </a:t>
            </a:r>
            <a:r>
              <a:rPr lang="nl-NL" sz="2400" dirty="0" err="1" smtClean="0">
                <a:latin typeface="+mj-lt"/>
              </a:rPr>
              <a:t>attentional</a:t>
            </a:r>
            <a:r>
              <a:rPr lang="nl-NL" sz="2400" dirty="0" smtClean="0">
                <a:latin typeface="+mj-lt"/>
              </a:rPr>
              <a:t> control </a:t>
            </a:r>
            <a:r>
              <a:rPr lang="nl-NL" sz="2400" dirty="0" err="1" smtClean="0">
                <a:latin typeface="+mj-lt"/>
              </a:rPr>
              <a:t>during</a:t>
            </a:r>
            <a:r>
              <a:rPr lang="nl-NL" sz="2400" dirty="0" smtClean="0">
                <a:latin typeface="+mj-lt"/>
              </a:rPr>
              <a:t> Go-</a:t>
            </a:r>
            <a:r>
              <a:rPr lang="nl-NL" sz="2400" dirty="0" err="1" smtClean="0">
                <a:latin typeface="+mj-lt"/>
              </a:rPr>
              <a:t>NoGo</a:t>
            </a:r>
            <a:r>
              <a:rPr lang="nl-NL" sz="2400" dirty="0" smtClean="0">
                <a:latin typeface="+mj-lt"/>
              </a:rPr>
              <a:t> </a:t>
            </a:r>
            <a:r>
              <a:rPr lang="nl-NL" sz="2400" dirty="0" err="1" smtClean="0">
                <a:latin typeface="+mj-lt"/>
              </a:rPr>
              <a:t>task</a:t>
            </a:r>
            <a:endParaRPr lang="nl-NL" sz="2400" dirty="0">
              <a:latin typeface="+mj-lt"/>
            </a:endParaRPr>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5</a:t>
            </a:fld>
            <a:endParaRPr lang="nl-BE"/>
          </a:p>
        </p:txBody>
      </p:sp>
    </p:spTree>
    <p:extLst>
      <p:ext uri="{BB962C8B-B14F-4D97-AF65-F5344CB8AC3E}">
        <p14:creationId xmlns:p14="http://schemas.microsoft.com/office/powerpoint/2010/main" xmlns="" val="8481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Repetitive</a:t>
            </a:r>
            <a:r>
              <a:rPr lang="nl-NL" dirty="0" smtClean="0"/>
              <a:t> </a:t>
            </a:r>
            <a:r>
              <a:rPr lang="nl-NL" dirty="0" err="1" smtClean="0"/>
              <a:t>transcranial</a:t>
            </a:r>
            <a:r>
              <a:rPr lang="nl-NL" dirty="0" smtClean="0"/>
              <a:t> </a:t>
            </a:r>
            <a:r>
              <a:rPr lang="nl-NL" dirty="0" err="1" smtClean="0"/>
              <a:t>magnetic</a:t>
            </a:r>
            <a:r>
              <a:rPr lang="nl-NL" dirty="0" smtClean="0"/>
              <a:t> </a:t>
            </a:r>
            <a:r>
              <a:rPr lang="nl-NL" dirty="0" err="1" smtClean="0"/>
              <a:t>stimulation</a:t>
            </a:r>
            <a:r>
              <a:rPr lang="nl-NL" dirty="0" smtClean="0"/>
              <a:t> (</a:t>
            </a:r>
            <a:r>
              <a:rPr lang="nl-NL" dirty="0" err="1" smtClean="0"/>
              <a:t>rTMS</a:t>
            </a:r>
            <a:r>
              <a:rPr lang="nl-NL" dirty="0" smtClean="0"/>
              <a:t>)</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6</a:t>
            </a:fld>
            <a:endParaRPr lang="nl-BE"/>
          </a:p>
        </p:txBody>
      </p:sp>
      <p:pic>
        <p:nvPicPr>
          <p:cNvPr id="6" name="Afbeelding 5" descr="P1010308.JPG"/>
          <p:cNvPicPr>
            <a:picLocks noChangeAspect="1"/>
          </p:cNvPicPr>
          <p:nvPr/>
        </p:nvPicPr>
        <p:blipFill>
          <a:blip r:embed="rId3" cstate="print"/>
          <a:stretch>
            <a:fillRect/>
          </a:stretch>
        </p:blipFill>
        <p:spPr>
          <a:xfrm>
            <a:off x="0" y="980728"/>
            <a:ext cx="9144000" cy="5544616"/>
          </a:xfrm>
          <a:prstGeom prst="rect">
            <a:avLst/>
          </a:prstGeom>
        </p:spPr>
      </p:pic>
      <p:pic>
        <p:nvPicPr>
          <p:cNvPr id="7" name="Picture 2" descr="C:\Users\sherrema\Desktop\fig8.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8252"/>
          <a:stretch/>
        </p:blipFill>
        <p:spPr bwMode="auto">
          <a:xfrm>
            <a:off x="6156176" y="1124744"/>
            <a:ext cx="2555776"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25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transcranial</a:t>
            </a:r>
            <a:r>
              <a:rPr lang="nl-NL" dirty="0" smtClean="0"/>
              <a:t> </a:t>
            </a:r>
            <a:r>
              <a:rPr lang="nl-NL" dirty="0" err="1" smtClean="0"/>
              <a:t>magnetic</a:t>
            </a:r>
            <a:r>
              <a:rPr lang="nl-NL" dirty="0" smtClean="0"/>
              <a:t> </a:t>
            </a:r>
            <a:r>
              <a:rPr lang="nl-NL" dirty="0" err="1" smtClean="0"/>
              <a:t>stimulations</a:t>
            </a:r>
            <a:r>
              <a:rPr lang="nl-NL" dirty="0" smtClean="0"/>
              <a:t> (</a:t>
            </a:r>
            <a:r>
              <a:rPr lang="nl-NL" dirty="0" err="1" smtClean="0"/>
              <a:t>rTMS</a:t>
            </a:r>
            <a:r>
              <a:rPr lang="nl-NL" dirty="0" smtClean="0"/>
              <a:t>)</a:t>
            </a:r>
            <a:endParaRPr lang="nl-NL" dirty="0"/>
          </a:p>
        </p:txBody>
      </p:sp>
      <p:pic>
        <p:nvPicPr>
          <p:cNvPr id="9" name="Tijdelijke aanduiding voor inhoud 8" descr="transcranial-magnetic-stimulation.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15125" r="-15125"/>
          <a:stretch>
            <a:fillRect/>
          </a:stretch>
        </p:blipFill>
        <p:spPr>
          <a:xfrm>
            <a:off x="-1404664" y="989477"/>
            <a:ext cx="11953328" cy="5868523"/>
          </a:xfrm>
        </p:spPr>
      </p:pic>
      <p:sp>
        <p:nvSpPr>
          <p:cNvPr id="4" name="Tijdelijke aanduiding voor dianummer 3"/>
          <p:cNvSpPr>
            <a:spLocks noGrp="1"/>
          </p:cNvSpPr>
          <p:nvPr>
            <p:ph type="sldNum" sz="quarter" idx="11"/>
          </p:nvPr>
        </p:nvSpPr>
        <p:spPr/>
        <p:txBody>
          <a:bodyPr/>
          <a:lstStyle/>
          <a:p>
            <a:fld id="{DBC60522-8E0A-4CC9-B625-3EE5C3B04E5C}" type="slidenum">
              <a:rPr lang="nl-BE" smtClean="0"/>
              <a:pPr/>
              <a:t>7</a:t>
            </a:fld>
            <a:endParaRPr lang="nl-BE"/>
          </a:p>
        </p:txBody>
      </p:sp>
      <p:sp>
        <p:nvSpPr>
          <p:cNvPr id="11" name="Boog 10"/>
          <p:cNvSpPr>
            <a:spLocks noChangeAspect="1"/>
          </p:cNvSpPr>
          <p:nvPr/>
        </p:nvSpPr>
        <p:spPr bwMode="auto">
          <a:xfrm rot="7320000">
            <a:off x="1476861" y="-1163799"/>
            <a:ext cx="4518840" cy="4715341"/>
          </a:xfrm>
          <a:prstGeom prst="arc">
            <a:avLst/>
          </a:prstGeom>
          <a:noFill/>
          <a:ln w="762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chemeClr val="tx1"/>
              </a:solidFill>
              <a:effectLst/>
              <a:latin typeface="Arial" charset="0"/>
            </a:endParaRPr>
          </a:p>
        </p:txBody>
      </p:sp>
      <p:sp>
        <p:nvSpPr>
          <p:cNvPr id="13" name="Explosie 1 12"/>
          <p:cNvSpPr/>
          <p:nvPr/>
        </p:nvSpPr>
        <p:spPr bwMode="auto">
          <a:xfrm>
            <a:off x="2227298" y="3751298"/>
            <a:ext cx="904542" cy="822960"/>
          </a:xfrm>
          <a:prstGeom prst="irregularSeal1">
            <a:avLst/>
          </a:prstGeom>
          <a:solidFill>
            <a:srgbClr val="FF0000"/>
          </a:solidFill>
          <a:ln w="28575" cap="flat" cmpd="sng" algn="ctr">
            <a:solidFill>
              <a:schemeClr val="tx1"/>
            </a:solidFill>
            <a:prstDash val="solid"/>
            <a:round/>
            <a:headEnd type="none" w="med" len="med"/>
            <a:tailEnd type="none" w="med" len="med"/>
          </a:ln>
          <a:effectLst/>
          <a:extLst/>
        </p:spPr>
        <p:txBody>
          <a:bodyPr/>
          <a:lstStyle/>
          <a:p>
            <a:endParaRPr lang="nl-NL"/>
          </a:p>
        </p:txBody>
      </p:sp>
      <p:pic>
        <p:nvPicPr>
          <p:cNvPr id="8" name="Picture 2" descr="C:\Users\sherrema\Desktop\fig8.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8252"/>
          <a:stretch/>
        </p:blipFill>
        <p:spPr bwMode="auto">
          <a:xfrm>
            <a:off x="6584481" y="1772816"/>
            <a:ext cx="2555776" cy="1800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Rechte verbindingslijn met pijl 5"/>
          <p:cNvCxnSpPr/>
          <p:nvPr/>
        </p:nvCxnSpPr>
        <p:spPr bwMode="auto">
          <a:xfrm>
            <a:off x="7092280" y="1196752"/>
            <a:ext cx="936104" cy="1296144"/>
          </a:xfrm>
          <a:prstGeom prst="straightConnector1">
            <a:avLst/>
          </a:prstGeom>
          <a:solidFill>
            <a:schemeClr val="accent1"/>
          </a:solidFill>
          <a:ln w="57150" cap="flat" cmpd="sng" algn="ctr">
            <a:solidFill>
              <a:srgbClr val="FF66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52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chor="ctr"/>
          <a:lstStyle/>
          <a:p>
            <a:pPr marL="0" indent="0" algn="ctr">
              <a:buNone/>
            </a:pPr>
            <a:r>
              <a:rPr lang="nl-NL" sz="3200" dirty="0" err="1" smtClean="0">
                <a:solidFill>
                  <a:srgbClr val="ABB202"/>
                </a:solidFill>
              </a:rPr>
              <a:t>Can</a:t>
            </a:r>
            <a:r>
              <a:rPr lang="nl-NL" sz="3200" dirty="0" smtClean="0">
                <a:solidFill>
                  <a:srgbClr val="ABB202"/>
                </a:solidFill>
              </a:rPr>
              <a:t> </a:t>
            </a:r>
            <a:r>
              <a:rPr lang="nl-NL" sz="3200" dirty="0" err="1" smtClean="0">
                <a:solidFill>
                  <a:srgbClr val="FF0000"/>
                </a:solidFill>
              </a:rPr>
              <a:t>one</a:t>
            </a:r>
            <a:r>
              <a:rPr lang="nl-NL" sz="3200" dirty="0" smtClean="0">
                <a:solidFill>
                  <a:srgbClr val="ABB202"/>
                </a:solidFill>
              </a:rPr>
              <a:t> </a:t>
            </a:r>
            <a:r>
              <a:rPr lang="nl-NL" sz="3200" dirty="0" err="1" smtClean="0">
                <a:solidFill>
                  <a:srgbClr val="ABB202"/>
                </a:solidFill>
              </a:rPr>
              <a:t>and</a:t>
            </a:r>
            <a:r>
              <a:rPr lang="nl-NL" sz="3200" dirty="0" smtClean="0">
                <a:solidFill>
                  <a:srgbClr val="ABB202"/>
                </a:solidFill>
              </a:rPr>
              <a:t> </a:t>
            </a:r>
            <a:r>
              <a:rPr lang="nl-NL" sz="3200" dirty="0" err="1" smtClean="0">
                <a:solidFill>
                  <a:srgbClr val="FF0000"/>
                </a:solidFill>
              </a:rPr>
              <a:t>fifteen</a:t>
            </a:r>
            <a:r>
              <a:rPr lang="nl-NL" sz="3200" dirty="0" smtClean="0">
                <a:solidFill>
                  <a:srgbClr val="ABB202"/>
                </a:solidFill>
              </a:rPr>
              <a:t> HF-</a:t>
            </a:r>
            <a:r>
              <a:rPr lang="nl-NL" sz="3200" dirty="0" err="1" smtClean="0">
                <a:solidFill>
                  <a:srgbClr val="ABB202"/>
                </a:solidFill>
              </a:rPr>
              <a:t>rTMS</a:t>
            </a:r>
            <a:r>
              <a:rPr lang="nl-NL" sz="3200" dirty="0" smtClean="0">
                <a:solidFill>
                  <a:srgbClr val="ABB202"/>
                </a:solidFill>
              </a:rPr>
              <a:t> </a:t>
            </a:r>
            <a:r>
              <a:rPr lang="nl-NL" sz="3200" dirty="0" err="1" smtClean="0">
                <a:solidFill>
                  <a:srgbClr val="ABB202"/>
                </a:solidFill>
              </a:rPr>
              <a:t>sessions</a:t>
            </a:r>
            <a:r>
              <a:rPr lang="nl-NL" sz="3200" dirty="0" smtClean="0">
                <a:solidFill>
                  <a:srgbClr val="ABB202"/>
                </a:solidFill>
              </a:rPr>
              <a:t> </a:t>
            </a:r>
            <a:r>
              <a:rPr lang="nl-NL" sz="3200" dirty="0" err="1" smtClean="0">
                <a:solidFill>
                  <a:srgbClr val="ABB202"/>
                </a:solidFill>
              </a:rPr>
              <a:t>influence</a:t>
            </a:r>
            <a:r>
              <a:rPr lang="nl-NL" sz="3200" dirty="0" smtClean="0">
                <a:solidFill>
                  <a:srgbClr val="ABB202"/>
                </a:solidFill>
              </a:rPr>
              <a:t> </a:t>
            </a:r>
            <a:r>
              <a:rPr lang="nl-NL" sz="3200" dirty="0" smtClean="0">
                <a:solidFill>
                  <a:srgbClr val="FF0000"/>
                </a:solidFill>
              </a:rPr>
              <a:t>the </a:t>
            </a:r>
            <a:r>
              <a:rPr lang="nl-NL" sz="3200" dirty="0" err="1" smtClean="0">
                <a:solidFill>
                  <a:srgbClr val="FF0000"/>
                </a:solidFill>
              </a:rPr>
              <a:t>craving</a:t>
            </a:r>
            <a:r>
              <a:rPr lang="nl-NL" sz="3200" dirty="0" smtClean="0">
                <a:solidFill>
                  <a:srgbClr val="FF0000"/>
                </a:solidFill>
              </a:rPr>
              <a:t> </a:t>
            </a:r>
            <a:r>
              <a:rPr lang="nl-NL" sz="3200" dirty="0" err="1" smtClean="0">
                <a:solidFill>
                  <a:srgbClr val="FF0000"/>
                </a:solidFill>
              </a:rPr>
              <a:t>neurocircuitry</a:t>
            </a:r>
            <a:endParaRPr lang="nl-NL" sz="3200" dirty="0" smtClean="0">
              <a:solidFill>
                <a:srgbClr val="FF0000"/>
              </a:solidFill>
            </a:endParaRPr>
          </a:p>
          <a:p>
            <a:pPr marL="0" indent="0" algn="ctr">
              <a:buNone/>
            </a:pPr>
            <a:r>
              <a:rPr lang="nl-NL" sz="3200" dirty="0" smtClean="0">
                <a:solidFill>
                  <a:srgbClr val="ABB202"/>
                </a:solidFill>
              </a:rPr>
              <a:t>in </a:t>
            </a:r>
            <a:r>
              <a:rPr lang="nl-NL" sz="3200" dirty="0" err="1" smtClean="0">
                <a:solidFill>
                  <a:srgbClr val="ABB202"/>
                </a:solidFill>
              </a:rPr>
              <a:t>detoxified</a:t>
            </a:r>
            <a:r>
              <a:rPr lang="nl-NL" sz="3200" dirty="0" smtClean="0">
                <a:solidFill>
                  <a:srgbClr val="ABB202"/>
                </a:solidFill>
              </a:rPr>
              <a:t> alcohol </a:t>
            </a:r>
            <a:r>
              <a:rPr lang="nl-NL" sz="3200" dirty="0" err="1" smtClean="0">
                <a:solidFill>
                  <a:srgbClr val="ABB202"/>
                </a:solidFill>
              </a:rPr>
              <a:t>dependent</a:t>
            </a:r>
            <a:r>
              <a:rPr lang="nl-NL" sz="3200" dirty="0" smtClean="0">
                <a:solidFill>
                  <a:srgbClr val="ABB202"/>
                </a:solidFill>
              </a:rPr>
              <a:t> </a:t>
            </a:r>
            <a:r>
              <a:rPr lang="nl-NL" sz="3200" dirty="0" err="1" smtClean="0">
                <a:solidFill>
                  <a:srgbClr val="ABB202"/>
                </a:solidFill>
              </a:rPr>
              <a:t>patients</a:t>
            </a:r>
            <a:r>
              <a:rPr lang="nl-NL" sz="3200" dirty="0" smtClean="0">
                <a:solidFill>
                  <a:srgbClr val="ABB202"/>
                </a:solidFill>
              </a:rPr>
              <a:t> </a:t>
            </a:r>
            <a:r>
              <a:rPr lang="nl-NL" sz="3200" dirty="0" err="1" smtClean="0">
                <a:solidFill>
                  <a:srgbClr val="ABB202"/>
                </a:solidFill>
              </a:rPr>
              <a:t>during</a:t>
            </a:r>
            <a:r>
              <a:rPr lang="nl-NL" sz="3200" dirty="0" smtClean="0">
                <a:solidFill>
                  <a:srgbClr val="ABB202"/>
                </a:solidFill>
              </a:rPr>
              <a:t> a </a:t>
            </a:r>
            <a:r>
              <a:rPr lang="nl-NL" sz="3200" dirty="0" smtClean="0">
                <a:solidFill>
                  <a:srgbClr val="FF0000"/>
                </a:solidFill>
              </a:rPr>
              <a:t>cue-exposure</a:t>
            </a:r>
            <a:r>
              <a:rPr lang="nl-NL" sz="3200" dirty="0" smtClean="0">
                <a:solidFill>
                  <a:srgbClr val="ABB202"/>
                </a:solidFill>
              </a:rPr>
              <a:t>?</a:t>
            </a:r>
            <a:endParaRPr lang="nl-NL" sz="3200" dirty="0">
              <a:solidFill>
                <a:srgbClr val="ABB202"/>
              </a:solidFill>
            </a:endParaRPr>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8</a:t>
            </a:fld>
            <a:endParaRPr lang="nl-BE"/>
          </a:p>
        </p:txBody>
      </p:sp>
    </p:spTree>
    <p:extLst>
      <p:ext uri="{BB962C8B-B14F-4D97-AF65-F5344CB8AC3E}">
        <p14:creationId xmlns:p14="http://schemas.microsoft.com/office/powerpoint/2010/main" xmlns="" val="26235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r>
              <a:rPr lang="nl-NL" dirty="0" err="1" smtClean="0"/>
              <a:t>Introduction</a:t>
            </a:r>
            <a:endParaRPr lang="nl-NL" dirty="0" smtClean="0"/>
          </a:p>
          <a:p>
            <a:endParaRPr lang="nl-NL" dirty="0" smtClean="0"/>
          </a:p>
          <a:p>
            <a:r>
              <a:rPr lang="nl-NL" dirty="0" err="1" smtClean="0"/>
              <a:t>Study</a:t>
            </a:r>
            <a:r>
              <a:rPr lang="nl-NL" dirty="0" smtClean="0"/>
              <a:t> design &amp; </a:t>
            </a:r>
            <a:r>
              <a:rPr lang="nl-NL" dirty="0" err="1" smtClean="0"/>
              <a:t>results</a:t>
            </a:r>
            <a:endParaRPr lang="nl-NL" dirty="0"/>
          </a:p>
          <a:p>
            <a:endParaRPr lang="nl-NL" dirty="0" smtClean="0"/>
          </a:p>
          <a:p>
            <a:r>
              <a:rPr lang="nl-NL" dirty="0" err="1" smtClean="0"/>
              <a:t>Conclusions</a:t>
            </a:r>
            <a:endParaRPr lang="nl-NL" dirty="0" smtClean="0"/>
          </a:p>
          <a:p>
            <a:endParaRPr lang="nl-NL" dirty="0" smtClean="0"/>
          </a:p>
          <a:p>
            <a:endParaRPr lang="nl-NL" dirty="0" smtClean="0"/>
          </a:p>
        </p:txBody>
      </p:sp>
      <p:sp>
        <p:nvSpPr>
          <p:cNvPr id="4" name="Tijdelijke aanduiding voor dianummer 3"/>
          <p:cNvSpPr>
            <a:spLocks noGrp="1"/>
          </p:cNvSpPr>
          <p:nvPr>
            <p:ph type="sldNum" sz="quarter" idx="11"/>
          </p:nvPr>
        </p:nvSpPr>
        <p:spPr/>
        <p:txBody>
          <a:bodyPr/>
          <a:lstStyle/>
          <a:p>
            <a:fld id="{DBC60522-8E0A-4CC9-B625-3EE5C3B04E5C}" type="slidenum">
              <a:rPr lang="nl-BE" smtClean="0"/>
              <a:pPr/>
              <a:t>9</a:t>
            </a:fld>
            <a:endParaRPr lang="nl-BE"/>
          </a:p>
        </p:txBody>
      </p:sp>
      <p:sp>
        <p:nvSpPr>
          <p:cNvPr id="6" name="Ovaal 5"/>
          <p:cNvSpPr/>
          <p:nvPr/>
        </p:nvSpPr>
        <p:spPr bwMode="auto">
          <a:xfrm>
            <a:off x="395536" y="2780928"/>
            <a:ext cx="6408712" cy="936104"/>
          </a:xfrm>
          <a:prstGeom prst="ellipse">
            <a:avLst/>
          </a:prstGeom>
          <a:noFill/>
          <a:ln w="38100" cap="flat" cmpd="sng" algn="ctr">
            <a:solidFill>
              <a:srgbClr val="ABB20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08063"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smtClean="0">
              <a:ln>
                <a:noFill/>
              </a:ln>
              <a:solidFill>
                <a:srgbClr val="ABB202"/>
              </a:solidFill>
              <a:effectLst/>
              <a:latin typeface="Arial" charset="0"/>
            </a:endParaRPr>
          </a:p>
        </p:txBody>
      </p:sp>
    </p:spTree>
    <p:extLst>
      <p:ext uri="{BB962C8B-B14F-4D97-AF65-F5344CB8AC3E}">
        <p14:creationId xmlns:p14="http://schemas.microsoft.com/office/powerpoint/2010/main" xmlns="" val="34270027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UZB-VUB+ logo+bullet (2)">
  <a:themeElements>
    <a:clrScheme name="UZB-VUB+ logo+bullet (2) 1">
      <a:dk1>
        <a:srgbClr val="000000"/>
      </a:dk1>
      <a:lt1>
        <a:srgbClr val="FFFFFF"/>
      </a:lt1>
      <a:dk2>
        <a:srgbClr val="FFFFFF"/>
      </a:dk2>
      <a:lt2>
        <a:srgbClr val="4F5847"/>
      </a:lt2>
      <a:accent1>
        <a:srgbClr val="ABB202"/>
      </a:accent1>
      <a:accent2>
        <a:srgbClr val="BDC602"/>
      </a:accent2>
      <a:accent3>
        <a:srgbClr val="FFFFFF"/>
      </a:accent3>
      <a:accent4>
        <a:srgbClr val="000000"/>
      </a:accent4>
      <a:accent5>
        <a:srgbClr val="D2D5AA"/>
      </a:accent5>
      <a:accent6>
        <a:srgbClr val="ABB302"/>
      </a:accent6>
      <a:hlink>
        <a:srgbClr val="3E3F2C"/>
      </a:hlink>
      <a:folHlink>
        <a:srgbClr val="8E8575"/>
      </a:folHlink>
    </a:clrScheme>
    <a:fontScheme name="UZB-VUB+ logo+bullet (2)">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nl-NL"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nl-NL" sz="2000" b="0" i="0" u="none" strike="noStrike" cap="none" normalizeH="0" baseline="0" smtClean="0">
            <a:ln>
              <a:noFill/>
            </a:ln>
            <a:solidFill>
              <a:schemeClr val="tx1"/>
            </a:solidFill>
            <a:effectLst/>
            <a:latin typeface="Arial" charset="0"/>
          </a:defRPr>
        </a:defPPr>
      </a:lstStyle>
    </a:lnDef>
  </a:objectDefaults>
  <a:extraClrSchemeLst>
    <a:extraClrScheme>
      <a:clrScheme name="UZB-VUB+ logo+bullet (2) 1">
        <a:dk1>
          <a:srgbClr val="000000"/>
        </a:dk1>
        <a:lt1>
          <a:srgbClr val="FFFFFF"/>
        </a:lt1>
        <a:dk2>
          <a:srgbClr val="FFFFFF"/>
        </a:dk2>
        <a:lt2>
          <a:srgbClr val="4F5847"/>
        </a:lt2>
        <a:accent1>
          <a:srgbClr val="ABB202"/>
        </a:accent1>
        <a:accent2>
          <a:srgbClr val="BDC602"/>
        </a:accent2>
        <a:accent3>
          <a:srgbClr val="FFFFFF"/>
        </a:accent3>
        <a:accent4>
          <a:srgbClr val="000000"/>
        </a:accent4>
        <a:accent5>
          <a:srgbClr val="D2D5AA"/>
        </a:accent5>
        <a:accent6>
          <a:srgbClr val="ABB302"/>
        </a:accent6>
        <a:hlink>
          <a:srgbClr val="3E3F2C"/>
        </a:hlink>
        <a:folHlink>
          <a:srgbClr val="8E85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UZ Brussel-VUB-ppt-template</Template>
  <TotalTime>7735</TotalTime>
  <Words>2008</Words>
  <Application>Microsoft Macintosh PowerPoint</Application>
  <PresentationFormat>On-screen Show (4:3)</PresentationFormat>
  <Paragraphs>363</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UZB-VUB+ logo+bullet (2)</vt:lpstr>
      <vt:lpstr>Equity</vt:lpstr>
      <vt:lpstr>Addiction Therapy-2014 Chicago,  USA August 4 - 6,  2014</vt:lpstr>
      <vt:lpstr>The effect of  HF-rTMS in alcohol-dependent patients:  Results from an fMRI study</vt:lpstr>
      <vt:lpstr>Slide 3</vt:lpstr>
      <vt:lpstr>Key structures in addiction</vt:lpstr>
      <vt:lpstr>rTMS &amp; alcohol craving  in detoxified alcoholic patients</vt:lpstr>
      <vt:lpstr>Repetitive transcranial magnetic stimulation (rTMS)</vt:lpstr>
      <vt:lpstr>transcranial magnetic stimulations (rTMS)</vt:lpstr>
      <vt:lpstr>Slide 8</vt:lpstr>
      <vt:lpstr>Slide 9</vt:lpstr>
      <vt:lpstr>Demographic data</vt:lpstr>
      <vt:lpstr>Study design – evaluation of 1 HF-rTMS session</vt:lpstr>
      <vt:lpstr>Study design – ACCELERATED evaluation of  15 HF-rTMS sessions</vt:lpstr>
      <vt:lpstr>Slide 13</vt:lpstr>
      <vt:lpstr>Baseline Alcohol cue &gt; Neutral cue</vt:lpstr>
      <vt:lpstr>Slide 15</vt:lpstr>
      <vt:lpstr>Demographic data</vt:lpstr>
      <vt:lpstr>Results: 1 sham controlled session</vt:lpstr>
      <vt:lpstr>Results: 1 REAL stimulation</vt:lpstr>
      <vt:lpstr>Key structures in addiction</vt:lpstr>
      <vt:lpstr>Slide 20</vt:lpstr>
      <vt:lpstr>Treatment effect of 15 active rTMS sessions</vt:lpstr>
      <vt:lpstr>Key structures in addiction</vt:lpstr>
      <vt:lpstr>Slide 23</vt:lpstr>
      <vt:lpstr>1 active HF-rTMS session</vt:lpstr>
      <vt:lpstr>15 active HF-rTMS sessions</vt:lpstr>
      <vt:lpstr>General conclusions</vt:lpstr>
      <vt:lpstr>Limitations</vt:lpstr>
      <vt:lpstr>Thank you for your attention!</vt:lpstr>
      <vt:lpstr>Meet the eminent gathering once again at Addiction Therapy-2015 Florida,  USA August 3 - 5,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Verslaving en craving</dc:title>
  <dc:creator>Sarah herremans</dc:creator>
  <cp:lastModifiedBy>omics-ws304</cp:lastModifiedBy>
  <cp:revision>596</cp:revision>
  <dcterms:created xsi:type="dcterms:W3CDTF">2010-12-12T10:07:01Z</dcterms:created>
  <dcterms:modified xsi:type="dcterms:W3CDTF">2014-10-04T08:50:21Z</dcterms:modified>
</cp:coreProperties>
</file>