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67" r:id="rId3"/>
    <p:sldId id="256" r:id="rId4"/>
    <p:sldId id="257" r:id="rId5"/>
    <p:sldId id="261" r:id="rId6"/>
    <p:sldId id="262" r:id="rId7"/>
    <p:sldId id="258" r:id="rId8"/>
    <p:sldId id="263" r:id="rId9"/>
    <p:sldId id="264" r:id="rId10"/>
    <p:sldId id="259" r:id="rId11"/>
    <p:sldId id="265" r:id="rId12"/>
    <p:sldId id="260" r:id="rId13"/>
    <p:sldId id="266"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0141" autoAdjust="0"/>
  </p:normalViewPr>
  <p:slideViewPr>
    <p:cSldViewPr>
      <p:cViewPr varScale="1">
        <p:scale>
          <a:sx n="63" d="100"/>
          <a:sy n="63" d="100"/>
        </p:scale>
        <p:origin x="-1512" y="-102"/>
      </p:cViewPr>
      <p:guideLst>
        <p:guide orient="horz" pos="2160"/>
        <p:guide pos="2880"/>
      </p:guideLst>
    </p:cSldViewPr>
  </p:slideViewPr>
  <p:outlineViewPr>
    <p:cViewPr>
      <p:scale>
        <a:sx n="33" d="100"/>
        <a:sy n="33" d="100"/>
      </p:scale>
      <p:origin x="0" y="321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2F2F0-86BC-4D91-A36F-00956C6622DF}" type="datetimeFigureOut">
              <a:rPr lang="en-US" smtClean="0"/>
              <a:pPr/>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34972F-B1AA-4D7E-A352-2A4185B02951}" type="slidenum">
              <a:rPr lang="en-US" smtClean="0"/>
              <a:pPr/>
              <a:t>‹#›</a:t>
            </a:fld>
            <a:endParaRPr lang="en-US"/>
          </a:p>
        </p:txBody>
      </p:sp>
    </p:spTree>
    <p:extLst>
      <p:ext uri="{BB962C8B-B14F-4D97-AF65-F5344CB8AC3E}">
        <p14:creationId xmlns:p14="http://schemas.microsoft.com/office/powerpoint/2010/main" xmlns="" val="65452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I’d like to begin by thanking the</a:t>
            </a:r>
            <a:r>
              <a:rPr lang="en-US" baseline="0" dirty="0" smtClean="0"/>
              <a:t> organizing committee for allowing me to present here tonight. Tonight I’ll be speaking about the overlap between alcohol addiction and mental illness, and the need for more specialized research regarding this patient population.</a:t>
            </a:r>
          </a:p>
          <a:p>
            <a:endParaRPr lang="en-US" baseline="0" dirty="0" smtClean="0"/>
          </a:p>
          <a:p>
            <a:r>
              <a:rPr lang="en-US" baseline="0" dirty="0" smtClean="0"/>
              <a:t>Alcohol use disorders remain a substantial public health concern, due to the many physical, psychological, and social effects of alcohol abuse. Harmful drinking contributes to disorders of all major organ systems, development of several cancers, and leads to over 2.5 millions deaths in the United States every year. Infectious diseases such as HIV and other sexually transmitted infections have been linked to alcohol abuse, likely due to both risky behavior and alcohol-induced suppression of the immune system. </a:t>
            </a:r>
          </a:p>
        </p:txBody>
      </p:sp>
      <p:sp>
        <p:nvSpPr>
          <p:cNvPr id="4" name="Slide Number Placeholder 3"/>
          <p:cNvSpPr>
            <a:spLocks noGrp="1"/>
          </p:cNvSpPr>
          <p:nvPr>
            <p:ph type="sldNum" sz="quarter" idx="10"/>
          </p:nvPr>
        </p:nvSpPr>
        <p:spPr/>
        <p:txBody>
          <a:bodyPr/>
          <a:lstStyle/>
          <a:p>
            <a:fld id="{1834972F-B1AA-4D7E-A352-2A4185B02951}" type="slidenum">
              <a:rPr lang="en-US" smtClean="0"/>
              <a:pPr/>
              <a:t>2</a:t>
            </a:fld>
            <a:endParaRPr lang="en-US"/>
          </a:p>
        </p:txBody>
      </p:sp>
    </p:spTree>
    <p:extLst>
      <p:ext uri="{BB962C8B-B14F-4D97-AF65-F5344CB8AC3E}">
        <p14:creationId xmlns:p14="http://schemas.microsoft.com/office/powerpoint/2010/main" xmlns="" val="1681311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approach</a:t>
            </a:r>
            <a:r>
              <a:rPr lang="en-US" baseline="0" dirty="0" smtClean="0"/>
              <a:t> is needed to optimize research and treatment strategies for comorbid alcohol abuse and mental illness. There must be a comprehensive approach to treatment based upon data gathered from patients with alcohol use disorders. While a number of treatment approaches have shown promise, more research is required. In many cases, healthcare providers and researchers have grouped all substance abuse disorders into a single category. This may contribute to the slow progress made in the development of effective treatments. Separating trials by addiction category may be more effective—the treatments that work for alcohol abuse disorders may not show then same promise for opiate addictions. Similarly, patients with anxiety disorders and patients with schizophrenia will likely respond to different treatments as well. </a:t>
            </a:r>
          </a:p>
          <a:p>
            <a:endParaRPr lang="en-US" baseline="0" dirty="0" smtClean="0"/>
          </a:p>
          <a:p>
            <a:r>
              <a:rPr lang="en-US" baseline="0" dirty="0" smtClean="0"/>
              <a:t>Unique therapy delivery services, such as computer-based self-delivered support, should be evaluated as well. However, both alcohol abuse disorders and mental illness are long-term health issues. Determining whether short- or long-term treatment strategies are most effective, and determining how to implement such treatment strategies in a cost-effective manner are other essential areas of research.</a:t>
            </a:r>
          </a:p>
          <a:p>
            <a:endParaRPr lang="en-US" baseline="0" dirty="0" smtClean="0"/>
          </a:p>
          <a:p>
            <a:r>
              <a:rPr lang="en-US" baseline="0" dirty="0" smtClean="0"/>
              <a:t>These goals are ambitious, and the limiting factor is funding availability. Ultimately, large funding bodies, such as NIAAA and NIMH, must be pushed to favor funding strategies that favor specific and human-based intervention and treatment studies. Only by conducting trials in human patients, and accounting for the enormous complexity of human biology, will we begin to make strides toward developing strategies to diagnose and treat patients with both alcohol abuse disorders and mental illnesses.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11</a:t>
            </a:fld>
            <a:endParaRPr lang="en-US"/>
          </a:p>
        </p:txBody>
      </p:sp>
    </p:spTree>
    <p:extLst>
      <p:ext uri="{BB962C8B-B14F-4D97-AF65-F5344CB8AC3E}">
        <p14:creationId xmlns:p14="http://schemas.microsoft.com/office/powerpoint/2010/main" xmlns="" val="423645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your time </a:t>
            </a:r>
            <a:r>
              <a:rPr lang="en-US" baseline="0" smtClean="0"/>
              <a:t>and attention. </a:t>
            </a:r>
            <a:endParaRPr lang="en-US"/>
          </a:p>
        </p:txBody>
      </p:sp>
      <p:sp>
        <p:nvSpPr>
          <p:cNvPr id="4" name="Slide Number Placeholder 3"/>
          <p:cNvSpPr>
            <a:spLocks noGrp="1"/>
          </p:cNvSpPr>
          <p:nvPr>
            <p:ph type="sldNum" sz="quarter" idx="10"/>
          </p:nvPr>
        </p:nvSpPr>
        <p:spPr/>
        <p:txBody>
          <a:bodyPr/>
          <a:lstStyle/>
          <a:p>
            <a:fld id="{1834972F-B1AA-4D7E-A352-2A4185B02951}" type="slidenum">
              <a:rPr lang="en-US" smtClean="0"/>
              <a:pPr/>
              <a:t>12</a:t>
            </a:fld>
            <a:endParaRPr lang="en-US"/>
          </a:p>
        </p:txBody>
      </p:sp>
    </p:spTree>
    <p:extLst>
      <p:ext uri="{BB962C8B-B14F-4D97-AF65-F5344CB8AC3E}">
        <p14:creationId xmlns:p14="http://schemas.microsoft.com/office/powerpoint/2010/main" xmlns="" val="181045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 use disorders</a:t>
            </a:r>
            <a:r>
              <a:rPr lang="en-US" baseline="0" dirty="0" smtClean="0"/>
              <a:t> do not exist in isolation. Among the most common co-occurring health problems are psychiatric illnesses. According to the Substance Abuse and Mental Health Services Administration, 6.4 million adults suffered both substance abuse and mental health disorders in 2011. In 2012, this number jumped to over 8 million. In light of this staggering number, a new research approach is needed to address comorbid alcohol abuse and mental illness.</a:t>
            </a:r>
            <a:endParaRPr lang="en-US" dirty="0" smtClean="0"/>
          </a:p>
        </p:txBody>
      </p:sp>
      <p:sp>
        <p:nvSpPr>
          <p:cNvPr id="4" name="Slide Number Placeholder 3"/>
          <p:cNvSpPr>
            <a:spLocks noGrp="1"/>
          </p:cNvSpPr>
          <p:nvPr>
            <p:ph type="sldNum" sz="quarter" idx="10"/>
          </p:nvPr>
        </p:nvSpPr>
        <p:spPr/>
        <p:txBody>
          <a:bodyPr/>
          <a:lstStyle/>
          <a:p>
            <a:fld id="{1834972F-B1AA-4D7E-A352-2A4185B02951}" type="slidenum">
              <a:rPr lang="en-US" smtClean="0"/>
              <a:pPr/>
              <a:t>3</a:t>
            </a:fld>
            <a:endParaRPr lang="en-US"/>
          </a:p>
        </p:txBody>
      </p:sp>
    </p:spTree>
    <p:extLst>
      <p:ext uri="{BB962C8B-B14F-4D97-AF65-F5344CB8AC3E}">
        <p14:creationId xmlns:p14="http://schemas.microsoft.com/office/powerpoint/2010/main" xmlns="" val="298272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Individuals</a:t>
            </a:r>
            <a:r>
              <a:rPr lang="en-US" sz="1200" kern="1200" baseline="0" dirty="0" smtClean="0">
                <a:solidFill>
                  <a:schemeClr val="tx1"/>
                </a:solidFill>
                <a:effectLst/>
                <a:latin typeface="+mn-lt"/>
                <a:ea typeface="+mn-ea"/>
                <a:cs typeface="+mn-cs"/>
              </a:rPr>
              <a:t> with alcohol use disorders are up to three times more likely to suffer an anxiety disorder, compared to individuals without alcohol use issues. Similarly, patients with an alcohol use disorder are 4 times more likely to suffer a major depressive episode. Schizophrenic individuals are three times as likely as non-schizophrenics to suffer an alcohol use disorder. Post traumatic stress disorder has also been found to frequently co-occur with alcohol and other substance abuse disorders.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short, there is a great need to understand how to manage the healthcare of patients who exist at the intersection of addiction and mental illness. Unfortunately, despite many years of research, diagnosis and treatment of alcohol abuse disorders and mental illnesses in isolation remains difficult, and we have not yet adequately untangled the two. As a result, for patients with problems in both domains, we do not yet know what treatments are most effective.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4</a:t>
            </a:fld>
            <a:endParaRPr lang="en-US"/>
          </a:p>
        </p:txBody>
      </p:sp>
    </p:spTree>
    <p:extLst>
      <p:ext uri="{BB962C8B-B14F-4D97-AF65-F5344CB8AC3E}">
        <p14:creationId xmlns:p14="http://schemas.microsoft.com/office/powerpoint/2010/main" xmlns="" val="86472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co-occurring mental illness frequently</a:t>
            </a:r>
            <a:r>
              <a:rPr lang="en-US" baseline="0" dirty="0" smtClean="0"/>
              <a:t> complicates substance abuse treatment, and vice versa. Individuals with anxiety disorders are less likely to seek treatment for substance abuse issues. Those who do pursue treatment are more likely to drop out or to relapse upon completion. Similarly, the presence and severity of depressive symptoms significantly influences the time to relapse following substance abuse treatment. Patients suffering from post traumatic stress disorder are more likely to relapse following addiction treatment than patients with any other axis I psychiatric illness.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5</a:t>
            </a:fld>
            <a:endParaRPr lang="en-US"/>
          </a:p>
        </p:txBody>
      </p:sp>
    </p:spTree>
    <p:extLst>
      <p:ext uri="{BB962C8B-B14F-4D97-AF65-F5344CB8AC3E}">
        <p14:creationId xmlns:p14="http://schemas.microsoft.com/office/powerpoint/2010/main" xmlns="" val="24818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seeking treatment for alcohol abuse disorders</a:t>
            </a:r>
            <a:r>
              <a:rPr lang="en-US" baseline="0" dirty="0" smtClean="0"/>
              <a:t> and mental illness are likely to encounter at least one of three different types of healthcare providers.</a:t>
            </a:r>
          </a:p>
          <a:p>
            <a:endParaRPr lang="en-US" baseline="0" dirty="0" smtClean="0"/>
          </a:p>
          <a:p>
            <a:r>
              <a:rPr lang="en-US" baseline="0" dirty="0" smtClean="0"/>
              <a:t>Primary care physicians are typically the largest point of contact for patients seeking treatment. Primary care providers are qualified to provide treatment for medical problems arising from psychiatric or alcohol use disorders. However, primary care physicians are able to devote very little time to individual patients.</a:t>
            </a:r>
          </a:p>
          <a:p>
            <a:endParaRPr lang="en-US" baseline="0" dirty="0" smtClean="0"/>
          </a:p>
          <a:p>
            <a:r>
              <a:rPr lang="en-US" baseline="0" dirty="0" smtClean="0"/>
              <a:t>Mental health providers are trained to assess, diagnose, and treat psychiatric diseases and are able to devote larger quantities of time to individual patients. However, there are many different varieties of mental health providers, and many operate using different theories as to how to treat mental illness. Mental health professionals may not be trained to treat addiction.</a:t>
            </a:r>
          </a:p>
          <a:p>
            <a:endParaRPr lang="en-US" baseline="0" dirty="0" smtClean="0"/>
          </a:p>
          <a:p>
            <a:r>
              <a:rPr lang="en-US" baseline="0" dirty="0" smtClean="0"/>
              <a:t>Similarly, addiction treatment specialists are highly qualified to provide care for individuals with alcohol use disorders, though no one single, effective treatment exists. However, these professionals may not be qualified to address a co-occurring mental illness.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6</a:t>
            </a:fld>
            <a:endParaRPr lang="en-US"/>
          </a:p>
        </p:txBody>
      </p:sp>
    </p:spTree>
    <p:extLst>
      <p:ext uri="{BB962C8B-B14F-4D97-AF65-F5344CB8AC3E}">
        <p14:creationId xmlns:p14="http://schemas.microsoft.com/office/powerpoint/2010/main" xmlns="" val="412285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different treatment permutations</a:t>
            </a:r>
            <a:r>
              <a:rPr lang="en-US" baseline="0" dirty="0" smtClean="0"/>
              <a:t> exist for patients with both alcohol use disorders and mental illness.</a:t>
            </a:r>
          </a:p>
          <a:p>
            <a:endParaRPr lang="en-US" baseline="0" dirty="0" smtClean="0"/>
          </a:p>
          <a:p>
            <a:r>
              <a:rPr lang="en-US" baseline="0" dirty="0" smtClean="0"/>
              <a:t>The most common model of treatment for this patient population is sequential treatment. Commonly, the addiction is treated first. Once abstinence has been attained, the psychiatric symptoms will be addressed.</a:t>
            </a:r>
          </a:p>
          <a:p>
            <a:endParaRPr lang="en-US" baseline="0" dirty="0" smtClean="0"/>
          </a:p>
          <a:p>
            <a:r>
              <a:rPr lang="en-US" baseline="0" dirty="0" smtClean="0"/>
              <a:t>Alternatively, in parallel treatment both the mental illness and the alcohol use disorder are treated simultaneously.</a:t>
            </a:r>
          </a:p>
          <a:p>
            <a:endParaRPr lang="en-US" baseline="0" dirty="0" smtClean="0"/>
          </a:p>
          <a:p>
            <a:r>
              <a:rPr lang="en-US" baseline="0" dirty="0" smtClean="0"/>
              <a:t>In both sequential and parallel treatment of these disorders, mental illness and addiction are typically treated by separate providers who may or may not coordinate care. </a:t>
            </a:r>
          </a:p>
          <a:p>
            <a:endParaRPr lang="en-US" baseline="0" dirty="0" smtClean="0"/>
          </a:p>
          <a:p>
            <a:r>
              <a:rPr lang="en-US" baseline="0" dirty="0" smtClean="0"/>
              <a:t>Finally, integrated care is a model in which both addiction and mental illness are treated simultaneously, and is often provided by healthcare professionals trained to address both psychiatric illness and addiction.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7</a:t>
            </a:fld>
            <a:endParaRPr lang="en-US"/>
          </a:p>
        </p:txBody>
      </p:sp>
    </p:spTree>
    <p:extLst>
      <p:ext uri="{BB962C8B-B14F-4D97-AF65-F5344CB8AC3E}">
        <p14:creationId xmlns:p14="http://schemas.microsoft.com/office/powerpoint/2010/main" xmlns="" val="107975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number of diagnostic and therapeutic challenges to treating patients with comorbid alcohol use disorders and mental illness. There are many different types of providers and treatment permutations. However, there are no standard diagnostic guidelines or treatment strategies. Physicians face challenges in determining whether heavy alcohol consumption contributes to or arises from mental illness, or whether there are simply two co-occurring conditions. </a:t>
            </a:r>
          </a:p>
          <a:p>
            <a:endParaRPr lang="en-US" baseline="0" dirty="0" smtClean="0"/>
          </a:p>
          <a:p>
            <a:r>
              <a:rPr lang="en-US" baseline="0" dirty="0" smtClean="0"/>
              <a:t>Moreover, there are a number of unique considerations to take into account when treating this population. For example, many medications such as those used to treat psychiatric conditions have potentially severe side effects when used in combination with alcohol. Alcohol abuse and mental illness, alone or in combination, may impair a patient’s ability to effectively manage medications on his or her own. </a:t>
            </a:r>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8</a:t>
            </a:fld>
            <a:endParaRPr lang="en-US"/>
          </a:p>
        </p:txBody>
      </p:sp>
    </p:spTree>
    <p:extLst>
      <p:ext uri="{BB962C8B-B14F-4D97-AF65-F5344CB8AC3E}">
        <p14:creationId xmlns:p14="http://schemas.microsoft.com/office/powerpoint/2010/main" xmlns="" val="54146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number of comprehensive reviews examining various treatment models for comorbid substance abuse and mental illness have been published in recent years. While the studies compiled in these reviews typically involve patients with alcohol abuse disorders, they are not limited to this one particular addiction. I’ll touch on this point again later. </a:t>
            </a:r>
          </a:p>
          <a:p>
            <a:endParaRPr lang="en-US" baseline="0" dirty="0" smtClean="0"/>
          </a:p>
          <a:p>
            <a:r>
              <a:rPr lang="en-US" dirty="0" smtClean="0"/>
              <a:t>Individual counseling,</a:t>
            </a:r>
            <a:r>
              <a:rPr lang="en-US" baseline="0" dirty="0" smtClean="0"/>
              <a:t> typically consisting of cognitive behavioral therapy or motivational interviewing, has produced inconsistent results in mentally ill substance abuse patients. A number of short term studies have failed to show any effect of multiple counseling sessions on abstinence in the long term.</a:t>
            </a:r>
          </a:p>
          <a:p>
            <a:endParaRPr lang="en-US" baseline="0" dirty="0" smtClean="0"/>
          </a:p>
          <a:p>
            <a:r>
              <a:rPr lang="en-US" baseline="0" dirty="0" smtClean="0"/>
              <a:t>Group therapy is an alternative to individual counseling that may still incorporate cognitive behavioral techniques. While the specifics of group counseling models vary, they typically offer peer support, education, and tools for managing both mental illness and substance abuse issues. One such group, Double Trouble in Recovery, is specifically geared toward patients with dual diagnoses. However, this approach has shown promise in improving abstinence rates, but not in reducing the burden of psychiatric symptoms. Two other groups known as Seeking Safety and Creating Change have been designed for patients specifically with PTSD and substance abuse disorders. Both models have shown promise in treating this particular patient population.</a:t>
            </a:r>
          </a:p>
          <a:p>
            <a:endParaRPr lang="en-US" baseline="0" dirty="0" smtClean="0"/>
          </a:p>
          <a:p>
            <a:r>
              <a:rPr lang="en-US" baseline="0" dirty="0" smtClean="0"/>
              <a:t>Case management is an intensive, team-based, multidisciplinary approach to treatment, involving clinically coordinated services. A number of studies published over the last two decades have reported inconsistent results in regards to both substance abuse and mental health outcomes. However, there does seem to be a trend toward better global functioning, fewer hospitalizations, and more financial stability among patients receiving this type of care.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9</a:t>
            </a:fld>
            <a:endParaRPr lang="en-US"/>
          </a:p>
        </p:txBody>
      </p:sp>
    </p:spTree>
    <p:extLst>
      <p:ext uri="{BB962C8B-B14F-4D97-AF65-F5344CB8AC3E}">
        <p14:creationId xmlns:p14="http://schemas.microsoft.com/office/powerpoint/2010/main" xmlns="" val="319129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Residential</a:t>
            </a:r>
            <a:r>
              <a:rPr lang="en-US" baseline="0" dirty="0" smtClean="0"/>
              <a:t> treatment approaches tend to be fairly successful with regard to substance abuse issues. Patients receiving integrated residential treatment tend to have higher abstinence rates and decreased relapse rates. However, while substance abuse outcomes are promising, mental health outcomes are more inconsistent. </a:t>
            </a:r>
          </a:p>
          <a:p>
            <a:endParaRPr lang="en-US" baseline="0" dirty="0" smtClean="0"/>
          </a:p>
          <a:p>
            <a:r>
              <a:rPr lang="en-US" baseline="0" dirty="0" smtClean="0"/>
              <a:t>As an alternative to inpatient treatment, intensive outpatient treatment provides care for several hours a day, several days a week. However, relatively few studies have examined this treatment approach thus far, and results have been inconsistent. </a:t>
            </a:r>
          </a:p>
          <a:p>
            <a:endParaRPr lang="en-US" dirty="0"/>
          </a:p>
        </p:txBody>
      </p:sp>
      <p:sp>
        <p:nvSpPr>
          <p:cNvPr id="4" name="Slide Number Placeholder 3"/>
          <p:cNvSpPr>
            <a:spLocks noGrp="1"/>
          </p:cNvSpPr>
          <p:nvPr>
            <p:ph type="sldNum" sz="quarter" idx="10"/>
          </p:nvPr>
        </p:nvSpPr>
        <p:spPr/>
        <p:txBody>
          <a:bodyPr/>
          <a:lstStyle/>
          <a:p>
            <a:fld id="{1834972F-B1AA-4D7E-A352-2A4185B02951}" type="slidenum">
              <a:rPr lang="en-US" smtClean="0"/>
              <a:pPr/>
              <a:t>10</a:t>
            </a:fld>
            <a:endParaRPr lang="en-US"/>
          </a:p>
        </p:txBody>
      </p:sp>
    </p:spTree>
    <p:extLst>
      <p:ext uri="{BB962C8B-B14F-4D97-AF65-F5344CB8AC3E}">
        <p14:creationId xmlns:p14="http://schemas.microsoft.com/office/powerpoint/2010/main" xmlns="" val="134757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E03D52C-83DF-4261-A4C4-6D0FECFE2CED}"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59C79-09AC-497A-B22A-0826C2EEB76F}"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3D52C-83DF-4261-A4C4-6D0FECFE2CED}"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3D52C-83DF-4261-A4C4-6D0FECFE2CED}"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10/6/2014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3D52C-83DF-4261-A4C4-6D0FECFE2CED}"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10/6/2014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E03D52C-83DF-4261-A4C4-6D0FECFE2CED}" type="datetimeFigureOut">
              <a:rPr lang="en-US" smtClean="0"/>
              <a:pPr/>
              <a:t>10/6/2014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17C59C79-09AC-497A-B22A-0826C2EEB7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03D52C-83DF-4261-A4C4-6D0FECFE2CED}"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03D52C-83DF-4261-A4C4-6D0FECFE2CED}" type="datetimeFigureOut">
              <a:rPr lang="en-US" smtClean="0"/>
              <a:pPr/>
              <a:t>10/6/2014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03D52C-83DF-4261-A4C4-6D0FECFE2CED}" type="datetimeFigureOut">
              <a:rPr lang="en-US" smtClean="0"/>
              <a:pPr/>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3D52C-83DF-4261-A4C4-6D0FECFE2CED}" type="datetimeFigureOut">
              <a:rPr lang="en-US" smtClean="0"/>
              <a:pPr/>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C59C79-09AC-497A-B22A-0826C2EEB7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3D52C-83DF-4261-A4C4-6D0FECFE2CED}"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59C79-09AC-497A-B22A-0826C2EEB76F}"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E03D52C-83DF-4261-A4C4-6D0FECFE2CED}" type="datetimeFigureOut">
              <a:rPr lang="en-US" smtClean="0"/>
              <a:pPr/>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C59C79-09AC-497A-B22A-0826C2EEB76F}"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E03D52C-83DF-4261-A4C4-6D0FECFE2CED}" type="datetimeFigureOut">
              <a:rPr lang="en-US" smtClean="0"/>
              <a:pPr/>
              <a:t>10/6/2014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7C59C79-09AC-497A-B22A-0826C2EEB7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10/6/2014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Sarah E. Cavanaugh</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2" descr="\\omicswb-144\Vittal Team\nikhil\Addicton 2014 day 2\IMG_1299.jpg"/>
          <p:cNvPicPr>
            <a:picLocks noChangeAspect="1" noChangeArrowheads="1"/>
          </p:cNvPicPr>
          <p:nvPr/>
        </p:nvPicPr>
        <p:blipFill>
          <a:blip r:embed="rId4" cstate="print"/>
          <a:srcRect/>
          <a:stretch>
            <a:fillRect/>
          </a:stretch>
        </p:blipFill>
        <p:spPr bwMode="auto">
          <a:xfrm>
            <a:off x="5267325" y="3657600"/>
            <a:ext cx="3114675" cy="207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dual diagnosis research</a:t>
            </a:r>
            <a:endParaRPr lang="en-US" dirty="0"/>
          </a:p>
        </p:txBody>
      </p:sp>
      <p:sp>
        <p:nvSpPr>
          <p:cNvPr id="3" name="Content Placeholder 2"/>
          <p:cNvSpPr>
            <a:spLocks noGrp="1"/>
          </p:cNvSpPr>
          <p:nvPr>
            <p:ph idx="1"/>
          </p:nvPr>
        </p:nvSpPr>
        <p:spPr/>
        <p:txBody>
          <a:bodyPr/>
          <a:lstStyle/>
          <a:p>
            <a:pPr marL="0" indent="0">
              <a:buNone/>
            </a:pPr>
            <a:r>
              <a:rPr lang="en-US" dirty="0" smtClean="0"/>
              <a:t>Residential treatment</a:t>
            </a:r>
          </a:p>
          <a:p>
            <a:r>
              <a:rPr lang="en-US" dirty="0" smtClean="0">
                <a:solidFill>
                  <a:schemeClr val="tx1"/>
                </a:solidFill>
              </a:rPr>
              <a:t>Improved substance abuse outcome, mental health outcome inconsistent</a:t>
            </a:r>
          </a:p>
          <a:p>
            <a:pPr marL="0" indent="0">
              <a:buNone/>
            </a:pPr>
            <a:endParaRPr lang="en-US" dirty="0" smtClean="0"/>
          </a:p>
          <a:p>
            <a:pPr marL="0" indent="0">
              <a:buNone/>
            </a:pPr>
            <a:r>
              <a:rPr lang="en-US" dirty="0" smtClean="0"/>
              <a:t>Intensive outpatient treatment</a:t>
            </a:r>
          </a:p>
          <a:p>
            <a:r>
              <a:rPr lang="en-US" dirty="0" smtClean="0">
                <a:solidFill>
                  <a:schemeClr val="tx1"/>
                </a:solidFill>
              </a:rPr>
              <a:t>Results inconsistent</a:t>
            </a:r>
            <a:endParaRPr lang="en-US" dirty="0">
              <a:solidFill>
                <a:schemeClr val="tx1"/>
              </a:solidFill>
            </a:endParaRPr>
          </a:p>
        </p:txBody>
      </p:sp>
    </p:spTree>
    <p:extLst>
      <p:ext uri="{BB962C8B-B14F-4D97-AF65-F5344CB8AC3E}">
        <p14:creationId xmlns:p14="http://schemas.microsoft.com/office/powerpoint/2010/main" xmlns="" val="26248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Optimizing research and treatment strategies</a:t>
            </a:r>
            <a:endParaRPr lang="en-US" dirty="0"/>
          </a:p>
        </p:txBody>
      </p:sp>
      <p:sp>
        <p:nvSpPr>
          <p:cNvPr id="3" name="Content Placeholder 2"/>
          <p:cNvSpPr>
            <a:spLocks noGrp="1"/>
          </p:cNvSpPr>
          <p:nvPr>
            <p:ph idx="1"/>
          </p:nvPr>
        </p:nvSpPr>
        <p:spPr/>
        <p:txBody>
          <a:bodyPr/>
          <a:lstStyle/>
          <a:p>
            <a:r>
              <a:rPr lang="en-US" dirty="0" smtClean="0"/>
              <a:t>Large, prospective trials specifically for alcohol abuse patients</a:t>
            </a:r>
          </a:p>
          <a:p>
            <a:pPr lvl="1"/>
            <a:r>
              <a:rPr lang="en-US" dirty="0" smtClean="0"/>
              <a:t>Separating by mental illness</a:t>
            </a:r>
            <a:endParaRPr lang="en-US" dirty="0"/>
          </a:p>
          <a:p>
            <a:r>
              <a:rPr lang="en-US" dirty="0" smtClean="0"/>
              <a:t>Short v. long-term treatment strategies</a:t>
            </a:r>
          </a:p>
          <a:p>
            <a:r>
              <a:rPr lang="en-US" dirty="0" smtClean="0"/>
              <a:t>Implementation</a:t>
            </a:r>
          </a:p>
          <a:p>
            <a:pPr marL="0" indent="0">
              <a:buNone/>
            </a:pPr>
            <a:endParaRPr lang="en-US" dirty="0" smtClean="0"/>
          </a:p>
          <a:p>
            <a:r>
              <a:rPr lang="en-US" b="1" dirty="0" smtClean="0"/>
              <a:t>Funding</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3044868"/>
            <a:ext cx="4445000" cy="3328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00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xmlns="" val="341208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62073"/>
            <a:ext cx="4419600" cy="1600327"/>
          </a:xfrm>
        </p:spPr>
        <p:txBody>
          <a:bodyPr>
            <a:normAutofit fontScale="90000"/>
          </a:bodyPr>
          <a:lstStyle/>
          <a:p>
            <a:r>
              <a:rPr lang="en-US" dirty="0" smtClean="0"/>
              <a:t>Alcoholism and mental illness: overlapping diseases requiring a renewed focus</a:t>
            </a:r>
            <a:endParaRPr lang="en-US" dirty="0"/>
          </a:p>
        </p:txBody>
      </p:sp>
      <p:sp>
        <p:nvSpPr>
          <p:cNvPr id="3" name="Subtitle 2"/>
          <p:cNvSpPr>
            <a:spLocks noGrp="1"/>
          </p:cNvSpPr>
          <p:nvPr>
            <p:ph type="subTitle" idx="1"/>
          </p:nvPr>
        </p:nvSpPr>
        <p:spPr>
          <a:xfrm>
            <a:off x="228600" y="3962400"/>
            <a:ext cx="4419600" cy="1066800"/>
          </a:xfrm>
        </p:spPr>
        <p:txBody>
          <a:bodyPr>
            <a:normAutofit/>
          </a:bodyPr>
          <a:lstStyle/>
          <a:p>
            <a:r>
              <a:rPr lang="en-US" sz="1800" dirty="0" smtClean="0"/>
              <a:t>Sarah E. Cavanaugh, PhD</a:t>
            </a:r>
          </a:p>
          <a:p>
            <a:r>
              <a:rPr lang="en-US" sz="1800" dirty="0" smtClean="0"/>
              <a:t>Physicians Committee for Responsible Medicine</a:t>
            </a:r>
            <a:endParaRPr lang="en-US" sz="1800" dirty="0"/>
          </a:p>
        </p:txBody>
      </p:sp>
    </p:spTree>
    <p:extLst>
      <p:ext uri="{BB962C8B-B14F-4D97-AF65-F5344CB8AC3E}">
        <p14:creationId xmlns:p14="http://schemas.microsoft.com/office/powerpoint/2010/main" xmlns="" val="428970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a:t>
            </a:r>
            <a:endParaRPr lang="en-US" dirty="0"/>
          </a:p>
        </p:txBody>
      </p:sp>
      <p:sp>
        <p:nvSpPr>
          <p:cNvPr id="3" name="Content Placeholder 2"/>
          <p:cNvSpPr>
            <a:spLocks noGrp="1"/>
          </p:cNvSpPr>
          <p:nvPr>
            <p:ph sz="half" idx="1"/>
          </p:nvPr>
        </p:nvSpPr>
        <p:spPr>
          <a:xfrm>
            <a:off x="457200" y="1600200"/>
            <a:ext cx="3200400" cy="4525963"/>
          </a:xfrm>
        </p:spPr>
        <p:txBody>
          <a:bodyPr>
            <a:normAutofit lnSpcReduction="10000"/>
          </a:bodyPr>
          <a:lstStyle/>
          <a:p>
            <a:r>
              <a:rPr lang="en-US" dirty="0" smtClean="0"/>
              <a:t>Alcohol use disorders do not exist in isolation</a:t>
            </a:r>
          </a:p>
          <a:p>
            <a:r>
              <a:rPr lang="en-US" dirty="0" smtClean="0"/>
              <a:t>&gt;8 million adults with substance abuse and mental health issues</a:t>
            </a:r>
          </a:p>
          <a:p>
            <a:r>
              <a:rPr lang="en-US" dirty="0" smtClean="0"/>
              <a:t>A new research approach is needed</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1905000"/>
            <a:ext cx="5207335"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7315200" y="6323556"/>
            <a:ext cx="1676400" cy="369332"/>
          </a:xfrm>
          <a:prstGeom prst="rect">
            <a:avLst/>
          </a:prstGeom>
          <a:noFill/>
        </p:spPr>
        <p:txBody>
          <a:bodyPr wrap="square" rtlCol="0">
            <a:spAutoFit/>
          </a:bodyPr>
          <a:lstStyle/>
          <a:p>
            <a:r>
              <a:rPr lang="en-US" dirty="0" smtClean="0"/>
              <a:t>SAMHSA, 2013</a:t>
            </a:r>
            <a:endParaRPr lang="en-US" dirty="0"/>
          </a:p>
        </p:txBody>
      </p:sp>
    </p:spTree>
    <p:extLst>
      <p:ext uri="{BB962C8B-B14F-4D97-AF65-F5344CB8AC3E}">
        <p14:creationId xmlns:p14="http://schemas.microsoft.com/office/powerpoint/2010/main" xmlns="" val="14680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scope of the problem</a:t>
            </a:r>
            <a:endParaRPr lang="en-US" dirty="0"/>
          </a:p>
        </p:txBody>
      </p:sp>
      <p:sp>
        <p:nvSpPr>
          <p:cNvPr id="6" name="Content Placeholder 5"/>
          <p:cNvSpPr>
            <a:spLocks noGrp="1"/>
          </p:cNvSpPr>
          <p:nvPr>
            <p:ph sz="half" idx="1"/>
          </p:nvPr>
        </p:nvSpPr>
        <p:spPr>
          <a:xfrm>
            <a:off x="457200" y="1600200"/>
            <a:ext cx="3124200" cy="4525963"/>
          </a:xfrm>
        </p:spPr>
        <p:txBody>
          <a:bodyPr/>
          <a:lstStyle/>
          <a:p>
            <a:pPr marL="0" indent="0">
              <a:buNone/>
            </a:pPr>
            <a:r>
              <a:rPr lang="en-US" dirty="0" smtClean="0"/>
              <a:t>Adults with alcohol use disorder are:</a:t>
            </a:r>
          </a:p>
          <a:p>
            <a:r>
              <a:rPr lang="en-US" dirty="0" smtClean="0"/>
              <a:t>3X more likely to suffer anxiety</a:t>
            </a:r>
          </a:p>
          <a:p>
            <a:r>
              <a:rPr lang="en-US" dirty="0" smtClean="0"/>
              <a:t>4X more likely to suffer major depressive episode</a:t>
            </a:r>
          </a:p>
        </p:txBody>
      </p:sp>
      <p:pic>
        <p:nvPicPr>
          <p:cNvPr id="1025" name="Picture 1"/>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3635988" y="2133600"/>
            <a:ext cx="5279412"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858000" y="6324600"/>
            <a:ext cx="2133600" cy="369332"/>
          </a:xfrm>
          <a:prstGeom prst="rect">
            <a:avLst/>
          </a:prstGeom>
          <a:noFill/>
        </p:spPr>
        <p:txBody>
          <a:bodyPr wrap="square" rtlCol="0">
            <a:spAutoFit/>
          </a:bodyPr>
          <a:lstStyle/>
          <a:p>
            <a:r>
              <a:rPr lang="en-US" dirty="0" smtClean="0"/>
              <a:t>Petrakis et. al. 2002</a:t>
            </a:r>
            <a:endParaRPr lang="en-US" dirty="0"/>
          </a:p>
        </p:txBody>
      </p:sp>
    </p:spTree>
    <p:extLst>
      <p:ext uri="{BB962C8B-B14F-4D97-AF65-F5344CB8AC3E}">
        <p14:creationId xmlns:p14="http://schemas.microsoft.com/office/powerpoint/2010/main" xmlns="" val="30527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a:t>
            </a:r>
            <a:endParaRPr lang="en-US" b="1" dirty="0"/>
          </a:p>
        </p:txBody>
      </p:sp>
      <p:sp>
        <p:nvSpPr>
          <p:cNvPr id="4" name="Content Placeholder 3"/>
          <p:cNvSpPr>
            <a:spLocks noGrp="1"/>
          </p:cNvSpPr>
          <p:nvPr>
            <p:ph sz="half" idx="2"/>
          </p:nvPr>
        </p:nvSpPr>
        <p:spPr/>
        <p:txBody>
          <a:bodyPr/>
          <a:lstStyle/>
          <a:p>
            <a:r>
              <a:rPr lang="en-US" dirty="0"/>
              <a:t>Less likely to pursue treatment</a:t>
            </a:r>
          </a:p>
          <a:p>
            <a:r>
              <a:rPr lang="en-US" dirty="0"/>
              <a:t>More likely to drop out or relapse</a:t>
            </a:r>
          </a:p>
          <a:p>
            <a:r>
              <a:rPr lang="en-US" dirty="0"/>
              <a:t>Shorter overall time to </a:t>
            </a:r>
            <a:r>
              <a:rPr lang="en-US" dirty="0" smtClean="0"/>
              <a:t>relapse</a:t>
            </a:r>
            <a:endParaRPr lang="en-US" dirty="0"/>
          </a:p>
        </p:txBody>
      </p:sp>
      <p:pic>
        <p:nvPicPr>
          <p:cNvPr id="3077" name="Picture 5"/>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457200" y="1894469"/>
            <a:ext cx="4038600" cy="3937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17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Diagnostic and therapeutic challenges</a:t>
            </a:r>
            <a:endParaRPr lang="en-US" dirty="0"/>
          </a:p>
        </p:txBody>
      </p:sp>
      <p:sp>
        <p:nvSpPr>
          <p:cNvPr id="3" name="Content Placeholder 2"/>
          <p:cNvSpPr>
            <a:spLocks noGrp="1"/>
          </p:cNvSpPr>
          <p:nvPr>
            <p:ph idx="1"/>
          </p:nvPr>
        </p:nvSpPr>
        <p:spPr/>
        <p:txBody>
          <a:bodyPr/>
          <a:lstStyle/>
          <a:p>
            <a:pPr marL="0" indent="0">
              <a:buNone/>
            </a:pPr>
            <a:r>
              <a:rPr lang="en-US" dirty="0" smtClean="0"/>
              <a:t>Three types of healthcare professionals:</a:t>
            </a:r>
          </a:p>
          <a:p>
            <a:pPr lvl="1"/>
            <a:r>
              <a:rPr lang="en-US" dirty="0" smtClean="0"/>
              <a:t>Primary care providers</a:t>
            </a:r>
          </a:p>
          <a:p>
            <a:pPr lvl="1"/>
            <a:r>
              <a:rPr lang="en-US" dirty="0" smtClean="0"/>
              <a:t>Mental health professionals</a:t>
            </a:r>
          </a:p>
          <a:p>
            <a:pPr lvl="1"/>
            <a:r>
              <a:rPr lang="en-US" dirty="0" smtClean="0"/>
              <a:t>Addiction treatment specialists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43063" y="3467100"/>
            <a:ext cx="5857875"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880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Diagnostic and therapeutic challenges</a:t>
            </a:r>
            <a:endParaRPr lang="en-US" dirty="0"/>
          </a:p>
        </p:txBody>
      </p:sp>
      <p:sp>
        <p:nvSpPr>
          <p:cNvPr id="3" name="Content Placeholder 2"/>
          <p:cNvSpPr>
            <a:spLocks noGrp="1"/>
          </p:cNvSpPr>
          <p:nvPr>
            <p:ph idx="1"/>
          </p:nvPr>
        </p:nvSpPr>
        <p:spPr>
          <a:xfrm>
            <a:off x="457200" y="1600200"/>
            <a:ext cx="3429000" cy="4525963"/>
          </a:xfrm>
        </p:spPr>
        <p:txBody>
          <a:bodyPr/>
          <a:lstStyle/>
          <a:p>
            <a:pPr marL="0" indent="0">
              <a:buNone/>
            </a:pPr>
            <a:r>
              <a:rPr lang="en-US" dirty="0" smtClean="0"/>
              <a:t>Treatment permutations:	</a:t>
            </a:r>
          </a:p>
          <a:p>
            <a:r>
              <a:rPr lang="en-US" dirty="0" smtClean="0">
                <a:solidFill>
                  <a:schemeClr val="tx1"/>
                </a:solidFill>
              </a:rPr>
              <a:t>Sequential treatment</a:t>
            </a:r>
          </a:p>
          <a:p>
            <a:endParaRPr lang="en-US" dirty="0" smtClean="0">
              <a:solidFill>
                <a:schemeClr val="tx1"/>
              </a:solidFill>
            </a:endParaRPr>
          </a:p>
          <a:p>
            <a:r>
              <a:rPr lang="en-US" dirty="0" smtClean="0">
                <a:solidFill>
                  <a:schemeClr val="tx1"/>
                </a:solidFill>
              </a:rPr>
              <a:t>Parallel treatment</a:t>
            </a:r>
          </a:p>
          <a:p>
            <a:endParaRPr lang="en-US" dirty="0" smtClean="0">
              <a:solidFill>
                <a:schemeClr val="tx1"/>
              </a:solidFill>
            </a:endParaRPr>
          </a:p>
          <a:p>
            <a:r>
              <a:rPr lang="en-US" dirty="0" smtClean="0">
                <a:solidFill>
                  <a:schemeClr val="tx1"/>
                </a:solidFill>
              </a:rPr>
              <a:t>Integrated treatment</a:t>
            </a:r>
            <a:endParaRPr lang="en-US"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1752600"/>
            <a:ext cx="4823367" cy="3509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7315200" y="6323556"/>
            <a:ext cx="1676400" cy="369332"/>
          </a:xfrm>
          <a:prstGeom prst="rect">
            <a:avLst/>
          </a:prstGeom>
          <a:noFill/>
        </p:spPr>
        <p:txBody>
          <a:bodyPr wrap="square" rtlCol="0">
            <a:spAutoFit/>
          </a:bodyPr>
          <a:lstStyle/>
          <a:p>
            <a:r>
              <a:rPr lang="en-US" dirty="0" smtClean="0"/>
              <a:t>SAMHSA, 2013</a:t>
            </a:r>
            <a:endParaRPr lang="en-US" dirty="0"/>
          </a:p>
        </p:txBody>
      </p:sp>
    </p:spTree>
    <p:extLst>
      <p:ext uri="{BB962C8B-B14F-4D97-AF65-F5344CB8AC3E}">
        <p14:creationId xmlns:p14="http://schemas.microsoft.com/office/powerpoint/2010/main" xmlns="" val="360695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Diagnostic and therapeutic challenges</a:t>
            </a:r>
            <a:endParaRPr lang="en-US" dirty="0"/>
          </a:p>
        </p:txBody>
      </p:sp>
      <p:sp>
        <p:nvSpPr>
          <p:cNvPr id="3" name="Content Placeholder 2"/>
          <p:cNvSpPr>
            <a:spLocks noGrp="1"/>
          </p:cNvSpPr>
          <p:nvPr>
            <p:ph idx="1"/>
          </p:nvPr>
        </p:nvSpPr>
        <p:spPr/>
        <p:txBody>
          <a:bodyPr/>
          <a:lstStyle/>
          <a:p>
            <a:pPr marL="0" indent="0">
              <a:buNone/>
            </a:pPr>
            <a:r>
              <a:rPr lang="en-US" dirty="0" smtClean="0"/>
              <a:t>For comorbid alcohol use and mental health disorders:</a:t>
            </a:r>
          </a:p>
          <a:p>
            <a:endParaRPr lang="en-US" dirty="0" smtClean="0"/>
          </a:p>
          <a:p>
            <a:r>
              <a:rPr lang="en-US" dirty="0" smtClean="0">
                <a:solidFill>
                  <a:schemeClr val="tx1"/>
                </a:solidFill>
              </a:rPr>
              <a:t>No firm diagnostic standards</a:t>
            </a:r>
          </a:p>
          <a:p>
            <a:endParaRPr lang="en-US" dirty="0" smtClean="0">
              <a:solidFill>
                <a:schemeClr val="tx1"/>
              </a:solidFill>
            </a:endParaRPr>
          </a:p>
          <a:p>
            <a:r>
              <a:rPr lang="en-US" dirty="0" smtClean="0">
                <a:solidFill>
                  <a:schemeClr val="tx1"/>
                </a:solidFill>
              </a:rPr>
              <a:t>No standardized treatments</a:t>
            </a:r>
          </a:p>
          <a:p>
            <a:endParaRPr lang="en-US" dirty="0" smtClean="0">
              <a:solidFill>
                <a:schemeClr val="tx1"/>
              </a:solidFill>
            </a:endParaRPr>
          </a:p>
          <a:p>
            <a:r>
              <a:rPr lang="en-US" dirty="0" smtClean="0">
                <a:solidFill>
                  <a:schemeClr val="tx1"/>
                </a:solidFill>
              </a:rPr>
              <a:t>Unique considerations</a:t>
            </a:r>
            <a:endParaRPr lang="en-US" dirty="0">
              <a:solidFill>
                <a:schemeClr val="tx1"/>
              </a:solidFill>
            </a:endParaRPr>
          </a:p>
        </p:txBody>
      </p:sp>
    </p:spTree>
    <p:extLst>
      <p:ext uri="{BB962C8B-B14F-4D97-AF65-F5344CB8AC3E}">
        <p14:creationId xmlns:p14="http://schemas.microsoft.com/office/powerpoint/2010/main" xmlns="" val="37944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dual diagnosis research</a:t>
            </a:r>
            <a:endParaRPr lang="en-US" dirty="0"/>
          </a:p>
        </p:txBody>
      </p:sp>
      <p:sp>
        <p:nvSpPr>
          <p:cNvPr id="3" name="Content Placeholder 2"/>
          <p:cNvSpPr>
            <a:spLocks noGrp="1"/>
          </p:cNvSpPr>
          <p:nvPr>
            <p:ph idx="1"/>
          </p:nvPr>
        </p:nvSpPr>
        <p:spPr/>
        <p:txBody>
          <a:bodyPr/>
          <a:lstStyle/>
          <a:p>
            <a:pPr marL="0" indent="0">
              <a:buNone/>
            </a:pPr>
            <a:r>
              <a:rPr lang="en-US" dirty="0" smtClean="0"/>
              <a:t>Motivational interviewing and CBT</a:t>
            </a:r>
          </a:p>
          <a:p>
            <a:r>
              <a:rPr lang="en-US" dirty="0" smtClean="0">
                <a:solidFill>
                  <a:schemeClr val="tx1"/>
                </a:solidFill>
              </a:rPr>
              <a:t>Inconsistent results</a:t>
            </a:r>
          </a:p>
          <a:p>
            <a:pPr marL="0" indent="0">
              <a:buNone/>
            </a:pPr>
            <a:endParaRPr lang="en-US" dirty="0" smtClean="0"/>
          </a:p>
          <a:p>
            <a:pPr marL="0" indent="0">
              <a:buNone/>
            </a:pPr>
            <a:r>
              <a:rPr lang="en-US" dirty="0" smtClean="0"/>
              <a:t>Group counseling</a:t>
            </a:r>
          </a:p>
          <a:p>
            <a:r>
              <a:rPr lang="en-US" dirty="0" smtClean="0">
                <a:solidFill>
                  <a:schemeClr val="tx1"/>
                </a:solidFill>
              </a:rPr>
              <a:t>Some improvement in mental health and abstinence</a:t>
            </a:r>
          </a:p>
          <a:p>
            <a:pPr marL="0" indent="0">
              <a:buNone/>
            </a:pPr>
            <a:endParaRPr lang="en-US" dirty="0" smtClean="0"/>
          </a:p>
          <a:p>
            <a:pPr marL="0" indent="0">
              <a:buNone/>
            </a:pPr>
            <a:r>
              <a:rPr lang="en-US" dirty="0" smtClean="0"/>
              <a:t>Case management</a:t>
            </a:r>
          </a:p>
          <a:p>
            <a:r>
              <a:rPr lang="en-US" dirty="0" smtClean="0">
                <a:solidFill>
                  <a:schemeClr val="tx1"/>
                </a:solidFill>
              </a:rPr>
              <a:t>Inconsistent results</a:t>
            </a:r>
            <a:endParaRPr lang="en-US" dirty="0">
              <a:solidFill>
                <a:schemeClr val="tx1"/>
              </a:solidFill>
            </a:endParaRPr>
          </a:p>
        </p:txBody>
      </p:sp>
    </p:spTree>
    <p:extLst>
      <p:ext uri="{BB962C8B-B14F-4D97-AF65-F5344CB8AC3E}">
        <p14:creationId xmlns:p14="http://schemas.microsoft.com/office/powerpoint/2010/main" xmlns="" val="22315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300</TotalTime>
  <Words>1852</Words>
  <Application>Microsoft Office PowerPoint</Application>
  <PresentationFormat>On-screen Show (4:3)</PresentationFormat>
  <Paragraphs>120</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Thatch</vt:lpstr>
      <vt:lpstr>Equity</vt:lpstr>
      <vt:lpstr>Addiction Therapy-2014 Chicago,  USA August 4 - 6,  2014</vt:lpstr>
      <vt:lpstr>Alcoholism and mental illness: overlapping diseases requiring a renewed focus</vt:lpstr>
      <vt:lpstr>The scope of the problem</vt:lpstr>
      <vt:lpstr>The scope of the problem</vt:lpstr>
      <vt:lpstr>The scope of the problem</vt:lpstr>
      <vt:lpstr>Diagnostic and therapeutic challenges</vt:lpstr>
      <vt:lpstr>Diagnostic and therapeutic challenges</vt:lpstr>
      <vt:lpstr>Diagnostic and therapeutic challenges</vt:lpstr>
      <vt:lpstr>Status of dual diagnosis research</vt:lpstr>
      <vt:lpstr>Status of dual diagnosis research</vt:lpstr>
      <vt:lpstr>Optimizing research and treatment strategies</vt:lpstr>
      <vt:lpstr>Thank you!</vt:lpstr>
      <vt:lpstr>Meet the eminent gathering once again at Addiction Therapy-2015 Florida,  USA August 3 - 5,  2015</vt:lpstr>
    </vt:vector>
  </TitlesOfParts>
  <Company>PCRM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Cavanaugh</dc:creator>
  <cp:lastModifiedBy>omics-ws304</cp:lastModifiedBy>
  <cp:revision>29</cp:revision>
  <dcterms:created xsi:type="dcterms:W3CDTF">2014-07-24T13:40:47Z</dcterms:created>
  <dcterms:modified xsi:type="dcterms:W3CDTF">2014-10-06T09:09:04Z</dcterms:modified>
</cp:coreProperties>
</file>