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  <p:sldMasterId id="2147483720" r:id="rId3"/>
  </p:sldMasterIdLst>
  <p:notesMasterIdLst>
    <p:notesMasterId r:id="rId32"/>
  </p:notesMasterIdLst>
  <p:sldIdLst>
    <p:sldId id="316" r:id="rId4"/>
    <p:sldId id="314" r:id="rId5"/>
    <p:sldId id="321" r:id="rId6"/>
    <p:sldId id="310" r:id="rId7"/>
    <p:sldId id="311" r:id="rId8"/>
    <p:sldId id="312" r:id="rId9"/>
    <p:sldId id="306" r:id="rId10"/>
    <p:sldId id="319" r:id="rId11"/>
    <p:sldId id="309" r:id="rId12"/>
    <p:sldId id="287" r:id="rId13"/>
    <p:sldId id="288" r:id="rId14"/>
    <p:sldId id="289" r:id="rId15"/>
    <p:sldId id="292" r:id="rId16"/>
    <p:sldId id="267" r:id="rId17"/>
    <p:sldId id="299" r:id="rId18"/>
    <p:sldId id="268" r:id="rId19"/>
    <p:sldId id="269" r:id="rId20"/>
    <p:sldId id="270" r:id="rId21"/>
    <p:sldId id="271" r:id="rId22"/>
    <p:sldId id="272" r:id="rId23"/>
    <p:sldId id="273" r:id="rId24"/>
    <p:sldId id="294" r:id="rId25"/>
    <p:sldId id="295" r:id="rId26"/>
    <p:sldId id="296" r:id="rId27"/>
    <p:sldId id="297" r:id="rId28"/>
    <p:sldId id="284" r:id="rId29"/>
    <p:sldId id="285" r:id="rId30"/>
    <p:sldId id="318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D603-43AB-4464-8802-F3AF3F3ED2AD}" type="datetimeFigureOut">
              <a:rPr lang="en-GB" smtClean="0"/>
              <a:pPr/>
              <a:t>31/10/2014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043C-6448-40FB-BF6C-F2C993A95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369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0EEA5-53D5-4277-BC67-240525F651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2360A-9DC0-4E42-BCA2-F48727D8FB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6B5F7-5E29-44BF-A56F-31FBBE1470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D0EEA5-53D5-4277-BC67-240525F651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1621364-3A96-4733-AD26-6A4C51D284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AB4DE5-DB73-4973-BDE9-D415245C2B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77C2-EDF8-4791-AE40-D20BDB4D8A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42312F-2370-4099-9D27-48538F4CF0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4BCDFCE-26D4-4DC3-8DDB-6302978C59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C84258-BEB6-49CA-9E40-73FFDD652B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B0848C-30D5-4DA9-9343-FCEA9ED482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21364-3A96-4733-AD26-6A4C51D284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994B4FD-59A7-451E-B6E7-48223A0336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2360A-9DC0-4E42-BCA2-F48727D8FB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A76B5F7-5E29-44BF-A56F-31FBBE1470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D0EEA5-53D5-4277-BC67-240525F651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1621364-3A96-4733-AD26-6A4C51D284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AB4DE5-DB73-4973-BDE9-D415245C2B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77C2-EDF8-4791-AE40-D20BDB4D8A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42312F-2370-4099-9D27-48538F4CF0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4BCDFCE-26D4-4DC3-8DDB-6302978C59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C84258-BEB6-49CA-9E40-73FFDD652B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4DE5-DB73-4973-BDE9-D415245C2B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B0848C-30D5-4DA9-9343-FCEA9ED482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994B4FD-59A7-451E-B6E7-48223A0336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2360A-9DC0-4E42-BCA2-F48727D8FB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2A76B5F7-5E29-44BF-A56F-31FBBE1470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77C2-EDF8-4791-AE40-D20BDB4D8A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312F-2370-4099-9D27-48538F4CF0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CDFCE-26D4-4DC3-8DDB-6302978C59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84258-BEB6-49CA-9E40-73FFDD652B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0848C-30D5-4DA9-9343-FCEA9ED482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994B4FD-59A7-451E-B6E7-48223A0336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imgres?imgurl&amp;imgrefurl=http://www.brandsoftheworld.com/logo/saudi-arabia-state&amp;h=0&amp;w=0&amp;tbnid=dp4QB5agjv5_xM&amp;zoom=1&amp;tbnh=160&amp;tbnw=160&amp;docid=rHCyIBAqCYIG-M&amp;tbm=isch&amp;ei=BV1KVKqmOdHmaMapgJAL&amp;ved=0CAcQsCUoAQ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5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16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wav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encrypted-tbn2.gstatic.com/images?q=tbn:ANd9GcRp-Rq0mdZagX3pXXNV47gZHXCdMvpVzKyzXfqp-vf9aUPooWCU5SObk_Z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76470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SARAH ABDULLAH BATWA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Consultant 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Obs</a:t>
            </a:r>
            <a:r>
              <a:rPr lang="en-US" sz="3600" dirty="0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&amp; </a:t>
            </a:r>
            <a:r>
              <a:rPr lang="en-US" sz="3600" dirty="0" err="1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Gynae</a:t>
            </a:r>
            <a:endParaRPr lang="en-US" sz="3600" dirty="0" smtClean="0">
              <a:solidFill>
                <a:srgbClr val="C00000"/>
              </a:solidFill>
              <a:latin typeface="Arial Rounded MT Bold" pitchFamily="34" charset="0"/>
              <a:cs typeface="Andalus" pitchFamily="18" charset="-78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itchFamily="34" charset="0"/>
                <a:cs typeface="Andalus" pitchFamily="18" charset="-78"/>
              </a:rPr>
              <a:t>MCHA . JEDDAH </a:t>
            </a:r>
            <a:endParaRPr lang="en-US" sz="3600" dirty="0">
              <a:solidFill>
                <a:srgbClr val="C00000"/>
              </a:solidFill>
              <a:latin typeface="Arial Rounded MT Bold" pitchFamily="34" charset="0"/>
              <a:cs typeface="Andalus" pitchFamily="18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pPr algn="ctr"/>
            <a:r>
              <a:rPr lang="en-GB" sz="40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Chlamydia</a:t>
            </a:r>
            <a:r>
              <a:rPr lang="en-GB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GB" sz="40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Trachomatis</a:t>
            </a:r>
            <a:endParaRPr lang="en-GB" sz="4000" b="1" i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32037"/>
            <a:ext cx="7488832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Gram Negative bacteria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Obligatory intracellular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Most common STI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Majority patients are asymptomatic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 descr="C:\Users\MaNaR\Desktop\NPSTI\Basem Refaat_NPSTI\First Conference\C. trachoma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0790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143100"/>
      </p:ext>
    </p:extLst>
  </p:cSld>
  <p:clrMapOvr>
    <a:masterClrMapping/>
  </p:clrMapOvr>
  <p:transition advTm="3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336285" cy="77809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Cytomegalovirus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/>
          <a:lstStyle/>
          <a:p>
            <a:r>
              <a:rPr lang="en-GB" dirty="0" smtClean="0">
                <a:latin typeface="Constantia" pitchFamily="18" charset="0"/>
              </a:rPr>
              <a:t>Herpes </a:t>
            </a:r>
            <a:r>
              <a:rPr lang="en-GB" dirty="0" err="1" smtClean="0">
                <a:latin typeface="Constantia" pitchFamily="18" charset="0"/>
              </a:rPr>
              <a:t>viridae</a:t>
            </a:r>
            <a:r>
              <a:rPr lang="en-GB" dirty="0" smtClean="0">
                <a:latin typeface="Constantia" pitchFamily="18" charset="0"/>
              </a:rPr>
              <a:t> </a:t>
            </a:r>
            <a:r>
              <a:rPr lang="en-GB" dirty="0">
                <a:latin typeface="Constantia" pitchFamily="18" charset="0"/>
              </a:rPr>
              <a:t>family </a:t>
            </a:r>
            <a:endParaRPr lang="en-GB" dirty="0" smtClean="0">
              <a:latin typeface="Constantia" pitchFamily="18" charset="0"/>
            </a:endParaRPr>
          </a:p>
          <a:p>
            <a:endParaRPr lang="en-GB" dirty="0" smtClean="0">
              <a:latin typeface="Constantia" pitchFamily="18" charset="0"/>
            </a:endParaRPr>
          </a:p>
          <a:p>
            <a:r>
              <a:rPr lang="en-GB" dirty="0" smtClean="0">
                <a:latin typeface="Constantia" pitchFamily="18" charset="0"/>
              </a:rPr>
              <a:t>Transmission through body fluids</a:t>
            </a:r>
          </a:p>
          <a:p>
            <a:endParaRPr lang="en-GB" dirty="0" smtClean="0">
              <a:latin typeface="Constantia" pitchFamily="18" charset="0"/>
            </a:endParaRPr>
          </a:p>
          <a:p>
            <a:r>
              <a:rPr lang="en-GB" dirty="0" smtClean="0">
                <a:latin typeface="Constantia" pitchFamily="18" charset="0"/>
              </a:rPr>
              <a:t>Infection</a:t>
            </a:r>
          </a:p>
          <a:p>
            <a:pPr lvl="1"/>
            <a:r>
              <a:rPr lang="en-GB" dirty="0" smtClean="0">
                <a:latin typeface="Constantia" pitchFamily="18" charset="0"/>
              </a:rPr>
              <a:t>Acute</a:t>
            </a:r>
          </a:p>
          <a:p>
            <a:pPr lvl="1"/>
            <a:r>
              <a:rPr lang="en-GB" dirty="0" smtClean="0">
                <a:latin typeface="Constantia" pitchFamily="18" charset="0"/>
              </a:rPr>
              <a:t>Chronic</a:t>
            </a:r>
          </a:p>
          <a:p>
            <a:pPr lvl="1"/>
            <a:r>
              <a:rPr lang="en-GB" dirty="0" smtClean="0">
                <a:latin typeface="Constantia" pitchFamily="18" charset="0"/>
              </a:rPr>
              <a:t>Reactivation</a:t>
            </a:r>
          </a:p>
          <a:p>
            <a:endParaRPr lang="en-GB" dirty="0" smtClean="0">
              <a:latin typeface="Constantia" pitchFamily="18" charset="0"/>
            </a:endParaRPr>
          </a:p>
          <a:p>
            <a:r>
              <a:rPr lang="en-GB" dirty="0" smtClean="0">
                <a:latin typeface="Constantia" pitchFamily="18" charset="0"/>
              </a:rPr>
              <a:t>Several Maternal &amp; Neonatal Complications</a:t>
            </a:r>
            <a:endParaRPr lang="en-GB" dirty="0">
              <a:latin typeface="Constantia" pitchFamily="18" charset="0"/>
            </a:endParaRPr>
          </a:p>
        </p:txBody>
      </p:sp>
      <p:pic>
        <p:nvPicPr>
          <p:cNvPr id="2050" name="Picture 2" descr="C:\Users\MaNaR\Desktop\NPSTI\Basem Refaat_NPSTI\First Conference\CM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19" y="2132856"/>
            <a:ext cx="277138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164118"/>
      </p:ext>
    </p:extLst>
  </p:cSld>
  <p:clrMapOvr>
    <a:masterClrMapping/>
  </p:clrMapOvr>
  <p:transition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Herpes Simplex virus 1&amp;2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7067128" cy="50405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 smtClean="0"/>
              <a:t>Herpes </a:t>
            </a:r>
            <a:r>
              <a:rPr lang="en-GB" dirty="0" err="1" smtClean="0"/>
              <a:t>viridae</a:t>
            </a:r>
            <a:r>
              <a:rPr lang="en-GB" dirty="0" smtClean="0"/>
              <a:t> </a:t>
            </a:r>
            <a:r>
              <a:rPr lang="en-GB" dirty="0"/>
              <a:t>family 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Latent infection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HSV-1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Mainly </a:t>
            </a:r>
            <a:r>
              <a:rPr lang="en-GB" dirty="0" err="1" smtClean="0"/>
              <a:t>oro</a:t>
            </a:r>
            <a:r>
              <a:rPr lang="en-GB" dirty="0" smtClean="0"/>
              <a:t>-labial (Cranial nerves)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HSV-2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Mainly genital (Dorsal spinal ganglia)</a:t>
            </a:r>
          </a:p>
          <a:p>
            <a:pPr>
              <a:spcBef>
                <a:spcPts val="2400"/>
              </a:spcBef>
            </a:pPr>
            <a:r>
              <a:rPr lang="en-GB" dirty="0" smtClean="0"/>
              <a:t>Abnormal site of infection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Mainly due to oral sex</a:t>
            </a:r>
          </a:p>
          <a:p>
            <a:endParaRPr lang="en-GB" dirty="0"/>
          </a:p>
        </p:txBody>
      </p:sp>
      <p:pic>
        <p:nvPicPr>
          <p:cNvPr id="3074" name="Picture 2" descr="C:\Users\MaNaR\Desktop\NPSTI\Basem Refaat_NPSTI\First Conference\HS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27585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5954772"/>
      </p:ext>
    </p:extLst>
  </p:cSld>
  <p:clrMapOvr>
    <a:masterClrMapping/>
  </p:clrMapOvr>
  <p:transition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Common Diagnostic Methods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/>
          <a:lstStyle/>
          <a:p>
            <a:r>
              <a:rPr lang="en-GB" dirty="0" smtClean="0"/>
              <a:t>Serology</a:t>
            </a:r>
          </a:p>
          <a:p>
            <a:pPr lvl="1">
              <a:spcBef>
                <a:spcPts val="2400"/>
              </a:spcBef>
            </a:pPr>
            <a:r>
              <a:rPr lang="en-GB" i="1" dirty="0" smtClean="0"/>
              <a:t>C. Trachomatis</a:t>
            </a:r>
            <a:r>
              <a:rPr lang="en-GB" dirty="0" smtClean="0"/>
              <a:t> (IgM, IgG &amp; IgA)</a:t>
            </a:r>
          </a:p>
          <a:p>
            <a:pPr lvl="2"/>
            <a:r>
              <a:rPr lang="en-GB" dirty="0" smtClean="0"/>
              <a:t>IgG = Associated with reproductive complications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Herpes </a:t>
            </a:r>
            <a:r>
              <a:rPr lang="en-GB" dirty="0" err="1" smtClean="0"/>
              <a:t>viridae</a:t>
            </a:r>
            <a:r>
              <a:rPr lang="en-GB" dirty="0" smtClean="0"/>
              <a:t> viruses</a:t>
            </a:r>
          </a:p>
          <a:p>
            <a:pPr lvl="2"/>
            <a:r>
              <a:rPr lang="en-GB" dirty="0" smtClean="0"/>
              <a:t>IgM = Acute infection</a:t>
            </a:r>
          </a:p>
          <a:p>
            <a:pPr lvl="2"/>
            <a:r>
              <a:rPr lang="en-GB" dirty="0" smtClean="0"/>
              <a:t>IgG = Chronic/Non-active</a:t>
            </a:r>
          </a:p>
          <a:p>
            <a:pPr lvl="2"/>
            <a:r>
              <a:rPr lang="en-GB" dirty="0" smtClean="0"/>
              <a:t>IgM + IgG = Re-exposure/Re-activation</a:t>
            </a:r>
          </a:p>
          <a:p>
            <a:endParaRPr lang="en-GB" dirty="0" smtClean="0"/>
          </a:p>
          <a:p>
            <a:r>
              <a:rPr lang="en-GB" dirty="0" smtClean="0"/>
              <a:t>Nucleic Acid Amplification Tests (PCR)</a:t>
            </a:r>
          </a:p>
          <a:p>
            <a:pPr lvl="1"/>
            <a:r>
              <a:rPr lang="en-GB" dirty="0" smtClean="0"/>
              <a:t>All organisms (Current/Persistent infection)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283849"/>
      </p:ext>
    </p:extLst>
  </p:cSld>
  <p:clrMapOvr>
    <a:masterClrMapping/>
  </p:clrMapOvr>
  <p:transition advTm="5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Research Questions</a:t>
            </a:r>
            <a:endParaRPr lang="en-GB" sz="4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Are </a:t>
            </a:r>
            <a:r>
              <a:rPr lang="en-GB" sz="3600" b="1" i="1" dirty="0" smtClean="0">
                <a:solidFill>
                  <a:srgbClr val="00B050"/>
                </a:solidFill>
              </a:rPr>
              <a:t>C. trachomatis</a:t>
            </a:r>
            <a:r>
              <a:rPr lang="en-GB" sz="3600" b="1" dirty="0" smtClean="0">
                <a:solidFill>
                  <a:srgbClr val="00B050"/>
                </a:solidFill>
              </a:rPr>
              <a:t>, CMV, HSV-1&amp;2 associated with abnormal early pregnancy?</a:t>
            </a:r>
          </a:p>
          <a:p>
            <a:endParaRPr lang="en-GB" sz="2800" b="1" u="sng" dirty="0" smtClean="0"/>
          </a:p>
          <a:p>
            <a:r>
              <a:rPr lang="en-GB" sz="2800" b="1" u="sng" dirty="0" smtClean="0"/>
              <a:t>What is the seroprevalence in:</a:t>
            </a:r>
          </a:p>
          <a:p>
            <a:pPr lvl="1"/>
            <a:r>
              <a:rPr lang="en-GB" sz="2400" b="1" dirty="0" smtClean="0"/>
              <a:t>Miscarriage?</a:t>
            </a:r>
          </a:p>
          <a:p>
            <a:pPr lvl="1"/>
            <a:r>
              <a:rPr lang="en-GB" sz="2400" b="1" dirty="0" smtClean="0"/>
              <a:t>Ectopic pregnancy?</a:t>
            </a:r>
          </a:p>
          <a:p>
            <a:pPr lvl="1"/>
            <a:r>
              <a:rPr lang="en-GB" sz="2400" b="1" dirty="0" smtClean="0"/>
              <a:t>Normal pregnancy?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76785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01208"/>
            <a:ext cx="8928992" cy="9361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u="sng" dirty="0"/>
              <a:t>Sarah Abdullah  </a:t>
            </a:r>
            <a:r>
              <a:rPr lang="en-US" sz="2000" b="1" u="sng" dirty="0" err="1" smtClean="0"/>
              <a:t>Batwa</a:t>
            </a:r>
            <a:r>
              <a:rPr lang="en-GB" sz="2000" b="1" u="sng" baseline="30000" dirty="0"/>
              <a:t>1</a:t>
            </a:r>
            <a:r>
              <a:rPr lang="en-GB" sz="2000" dirty="0" smtClean="0"/>
              <a:t>, </a:t>
            </a:r>
            <a:r>
              <a:rPr lang="en-GB" sz="2000" b="1" dirty="0"/>
              <a:t>Bassem </a:t>
            </a:r>
            <a:r>
              <a:rPr lang="en-GB" sz="2000" b="1" dirty="0" smtClean="0"/>
              <a:t>Refaat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r>
              <a:rPr lang="en-GB" sz="2000" b="1" dirty="0"/>
              <a:t>Ahmed Mohammed </a:t>
            </a:r>
            <a:r>
              <a:rPr lang="en-GB" sz="2000" b="1" dirty="0" smtClean="0"/>
              <a:t>Ashshi</a:t>
            </a:r>
            <a:r>
              <a:rPr lang="en-GB" sz="2000" baseline="30000" dirty="0" smtClean="0"/>
              <a:t>2 </a:t>
            </a:r>
            <a:r>
              <a:rPr lang="en-GB" sz="2000" dirty="0" smtClean="0"/>
              <a:t>and </a:t>
            </a:r>
            <a:r>
              <a:rPr lang="en-GB" sz="2000" b="1" dirty="0" smtClean="0"/>
              <a:t>Adel </a:t>
            </a:r>
            <a:r>
              <a:rPr lang="en-GB" sz="2000" b="1" dirty="0"/>
              <a:t>Galal </a:t>
            </a:r>
            <a:r>
              <a:rPr lang="en-GB" sz="2000" b="1" dirty="0" smtClean="0"/>
              <a:t>El-Shemi</a:t>
            </a:r>
            <a:r>
              <a:rPr lang="en-GB" sz="2000" baseline="30000" dirty="0" smtClean="0"/>
              <a:t>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492896"/>
            <a:ext cx="8712968" cy="230425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b="1" dirty="0">
                <a:solidFill>
                  <a:schemeClr val="folHlink"/>
                </a:solidFill>
              </a:rPr>
              <a:t>Seroprevalence of Chlamydia trachomatis, Cytomegalovirus, Herpes simplex virus 1&amp;2 in Saudi women with normal and abnormal early pregnancy: A pilot study</a:t>
            </a:r>
            <a:endParaRPr lang="en-GB" altLang="en-US" sz="3200" b="1" dirty="0" smtClean="0">
              <a:solidFill>
                <a:schemeClr val="folHlin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24440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58200" cy="12241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erlin Sans FB" pitchFamily="34" charset="0"/>
              </a:rPr>
              <a:t>Materials and methods </a:t>
            </a:r>
            <a:endParaRPr lang="en-US" sz="54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4" name="Picture 3" descr="UNIPV_Pavia_prov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36912"/>
            <a:ext cx="6480720" cy="365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5148064" y="5373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54508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Study Design (Case-Control)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1412776"/>
            <a:ext cx="309634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250 Participants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852936"/>
            <a:ext cx="309634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</a:rPr>
              <a:t>Control Group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100 Normal pregnancy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6019" y="2852936"/>
            <a:ext cx="367240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</a:rPr>
              <a:t>Case Group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150 abnormal early pregnancy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1479" y="4550706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80 abortions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2320" y="4564498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70 ectopic pregnancies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6025319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IgM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4051" y="5945982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IgG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 flipH="1">
            <a:off x="1871700" y="2060848"/>
            <a:ext cx="25202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4391980" y="2060848"/>
            <a:ext cx="2510243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0" idx="0"/>
          </p:cNvCxnSpPr>
          <p:nvPr/>
        </p:nvCxnSpPr>
        <p:spPr>
          <a:xfrm flipH="1">
            <a:off x="6045565" y="3501008"/>
            <a:ext cx="856658" cy="10496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11" idx="0"/>
          </p:cNvCxnSpPr>
          <p:nvPr/>
        </p:nvCxnSpPr>
        <p:spPr>
          <a:xfrm>
            <a:off x="6902223" y="3501008"/>
            <a:ext cx="1324183" cy="1063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2" idx="0"/>
          </p:cNvCxnSpPr>
          <p:nvPr/>
        </p:nvCxnSpPr>
        <p:spPr>
          <a:xfrm flipH="1">
            <a:off x="2249742" y="5198778"/>
            <a:ext cx="3795823" cy="826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86851" y="5198019"/>
            <a:ext cx="2123482" cy="747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3" idx="0"/>
          </p:cNvCxnSpPr>
          <p:nvPr/>
        </p:nvCxnSpPr>
        <p:spPr>
          <a:xfrm>
            <a:off x="6045565" y="5198778"/>
            <a:ext cx="82572" cy="747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12" idx="0"/>
          </p:cNvCxnSpPr>
          <p:nvPr/>
        </p:nvCxnSpPr>
        <p:spPr>
          <a:xfrm flipH="1">
            <a:off x="2249742" y="5212570"/>
            <a:ext cx="5976664" cy="812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>
            <a:off x="1871700" y="3642485"/>
            <a:ext cx="378042" cy="23828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3" idx="0"/>
          </p:cNvCxnSpPr>
          <p:nvPr/>
        </p:nvCxnSpPr>
        <p:spPr>
          <a:xfrm>
            <a:off x="1871700" y="3659151"/>
            <a:ext cx="4256437" cy="22868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312818"/>
      </p:ext>
    </p:extLst>
  </p:cSld>
  <p:clrMapOvr>
    <a:masterClrMapping/>
  </p:clrMapOvr>
  <p:transition advTm="6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56984" cy="73587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Inclusion </a:t>
            </a:r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&amp; Exclusion Criteria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953111"/>
              </p:ext>
            </p:extLst>
          </p:nvPr>
        </p:nvGraphicFramePr>
        <p:xfrm>
          <a:off x="0" y="1556792"/>
          <a:ext cx="9144000" cy="530121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427984"/>
                <a:gridCol w="4716016"/>
              </a:tblGrid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Inclusion Criteria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Exclusion Criteria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Saudi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Non-Saudi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Patient age ≥ 18 and &lt; 40 years.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Patient age &lt; 18 or &gt; 40 years.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Spontaneous pregnancy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Pregnancy following assisted conception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Singleton pregnancy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Multiple/heterotopic pregnancy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83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Spontaneous abortion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Induced abortion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610612"/>
      </p:ext>
    </p:extLst>
  </p:cSld>
  <p:clrMapOvr>
    <a:masterClrMapping/>
  </p:clrMapOvr>
  <p:transition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Methods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57192"/>
          </a:xfrm>
        </p:spPr>
        <p:txBody>
          <a:bodyPr/>
          <a:lstStyle/>
          <a:p>
            <a:r>
              <a:rPr lang="en-US" altLang="en-US" u="sng" dirty="0" smtClean="0"/>
              <a:t>ELISA to measure serum </a:t>
            </a:r>
            <a:r>
              <a:rPr lang="en-US" altLang="en-US" u="sng" dirty="0" err="1" smtClean="0"/>
              <a:t>IgM</a:t>
            </a:r>
            <a:r>
              <a:rPr lang="en-US" altLang="en-US" u="sng" dirty="0" smtClean="0"/>
              <a:t> &amp; IgG antibodies: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i="1" dirty="0" smtClean="0"/>
              <a:t>C. Trachomatis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CMV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HSV1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HSV2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290240"/>
      </p:ext>
    </p:extLst>
  </p:cSld>
  <p:clrMapOvr>
    <a:masterClrMapping/>
  </p:clrMapOvr>
  <p:transition advTm="16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47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Seroprevalence</a:t>
            </a:r>
            <a:r>
              <a:rPr lang="en-US" sz="2400" dirty="0" smtClean="0">
                <a:solidFill>
                  <a:srgbClr val="FF0000"/>
                </a:solidFill>
              </a:rPr>
              <a:t> of Chlamydia </a:t>
            </a:r>
            <a:r>
              <a:rPr lang="en-US" sz="2400" dirty="0" err="1" smtClean="0">
                <a:solidFill>
                  <a:srgbClr val="FF0000"/>
                </a:solidFill>
              </a:rPr>
              <a:t>trachomatis</a:t>
            </a:r>
            <a:r>
              <a:rPr lang="en-US" sz="2400" dirty="0" smtClean="0">
                <a:solidFill>
                  <a:srgbClr val="FF0000"/>
                </a:solidFill>
              </a:rPr>
              <a:t>, cytomegalovirus, herpes simplex virus 1&amp;2 in Saudi women with normal and abnormal early pregnancy: A pilot study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Picture 3" descr="السعودي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4316"/>
            <a:ext cx="9144000" cy="4513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1920" y="2564904"/>
            <a:ext cx="93610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IRAQ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8144" y="3861048"/>
            <a:ext cx="100811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QATAR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20108524">
            <a:off x="7140732" y="5329371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200290">
            <a:off x="4733253" y="6082725"/>
            <a:ext cx="108012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YEMEN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32240" y="4293096"/>
            <a:ext cx="9864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UAE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0491625">
            <a:off x="1842803" y="2954541"/>
            <a:ext cx="1137913" cy="2899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JORDAN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3068960"/>
            <a:ext cx="115212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KUWAIT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3228215">
            <a:off x="1979200" y="5174900"/>
            <a:ext cx="1855347" cy="4046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 SEA</a:t>
            </a:r>
            <a:endParaRPr lang="en-US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07"/>
            <a:ext cx="9144000" cy="6835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71900964"/>
      </p:ext>
    </p:extLst>
  </p:cSld>
  <p:clrMapOvr>
    <a:masterClrMapping/>
  </p:clrMapOvr>
  <p:transition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008" y="620688"/>
            <a:ext cx="8928992" cy="122413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1- </a:t>
            </a:r>
            <a:r>
              <a:rPr lang="en-GB" sz="32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C. Trachomatis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(a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normal pregnancy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and b 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EP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groups).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36969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" y="2276872"/>
            <a:ext cx="436969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9553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16305"/>
      </p:ext>
    </p:extLst>
  </p:cSld>
  <p:clrMapOvr>
    <a:masterClrMapping/>
  </p:clrMapOvr>
  <p:transition advTm="67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4948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2- CMV (a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normal pregnancy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and b 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EP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groups).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6969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69690" cy="38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2420888"/>
            <a:ext cx="457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39552" y="26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4279558"/>
      </p:ext>
    </p:extLst>
  </p:cSld>
  <p:clrMapOvr>
    <a:masterClrMapping/>
  </p:clrMapOvr>
  <p:transition advTm="72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008" y="620688"/>
            <a:ext cx="8928992" cy="122413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3- HSV IgM (a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normal pregnancy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and b 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EP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groups).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018494"/>
      </p:ext>
    </p:extLst>
  </p:cSld>
  <p:clrMapOvr>
    <a:masterClrMapping/>
  </p:clrMapOvr>
  <p:transition advTm="3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008" y="620688"/>
            <a:ext cx="8928992" cy="122413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4- HSV IgG (a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normal pregnancy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and b = p &lt; 0.05 compared to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EP 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groups).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3"/>
            <a:ext cx="4365636" cy="38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365636" cy="38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31641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875192"/>
      </p:ext>
    </p:extLst>
  </p:cSld>
  <p:clrMapOvr>
    <a:masterClrMapping/>
  </p:clrMapOvr>
  <p:transition advTm="6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5- Percentage of positive cases for both IgM &amp; IgG antibodies for </a:t>
            </a:r>
            <a:r>
              <a:rPr lang="en-GB" sz="3200" b="1" dirty="0" err="1">
                <a:solidFill>
                  <a:srgbClr val="FF0000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Herpesviridae</a:t>
            </a:r>
            <a:r>
              <a:rPr lang="en-GB" sz="3200" b="1" dirty="0">
                <a:solidFill>
                  <a:srgbClr val="FF0000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Andalus" pitchFamily="18" charset="-78"/>
                <a:ea typeface="Arial Unicode MS" pitchFamily="34" charset="-128"/>
                <a:cs typeface="Andalus" pitchFamily="18" charset="-78"/>
              </a:rPr>
              <a:t>viruses</a:t>
            </a:r>
            <a:endParaRPr lang="en-GB" sz="3200" b="1" dirty="0">
              <a:solidFill>
                <a:srgbClr val="FF0000"/>
              </a:solidFill>
              <a:latin typeface="Andalus" pitchFamily="18" charset="-78"/>
              <a:ea typeface="Arial Unicode MS" pitchFamily="34" charset="-128"/>
              <a:cs typeface="Andalus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48057" cy="26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27637" cy="26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52313"/>
            <a:ext cx="4348057" cy="26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884368" y="260648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8740045"/>
      </p:ext>
    </p:extLst>
  </p:cSld>
  <p:clrMapOvr>
    <a:masterClrMapping/>
  </p:clrMapOvr>
  <p:transition advTm="111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Andalus" pitchFamily="18" charset="-78"/>
                <a:ea typeface="Meiryo UI" pitchFamily="34" charset="-128"/>
                <a:cs typeface="Andalus" pitchFamily="18" charset="-78"/>
              </a:rPr>
              <a:t>Conclusions</a:t>
            </a:r>
            <a:endParaRPr lang="en-GB" sz="5400" b="1" dirty="0">
              <a:solidFill>
                <a:srgbClr val="FF0000"/>
              </a:solidFill>
              <a:latin typeface="Andalus" pitchFamily="18" charset="-78"/>
              <a:ea typeface="Meiryo UI" pitchFamily="34" charset="-12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C. trachomatis</a:t>
            </a:r>
            <a:r>
              <a:rPr lang="en-GB" sz="2400" dirty="0" smtClean="0"/>
              <a:t>, CMV, HSV could </a:t>
            </a:r>
            <a:r>
              <a:rPr lang="en-GB" sz="2400" dirty="0"/>
              <a:t>represent a major risk factor for adverse pregnancy outcome during the first trimester in Saudi females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The High </a:t>
            </a:r>
            <a:r>
              <a:rPr lang="en-GB" sz="2400" dirty="0"/>
              <a:t>number of positive cases </a:t>
            </a:r>
            <a:r>
              <a:rPr lang="en-GB" sz="2400" dirty="0" smtClean="0"/>
              <a:t>for </a:t>
            </a:r>
            <a:r>
              <a:rPr lang="en-GB" sz="2400" dirty="0"/>
              <a:t>both IgM </a:t>
            </a:r>
            <a:r>
              <a:rPr lang="en-GB" sz="2400" dirty="0" smtClean="0"/>
              <a:t>&amp; </a:t>
            </a:r>
            <a:r>
              <a:rPr lang="en-GB" sz="2400" dirty="0"/>
              <a:t>IgG against </a:t>
            </a:r>
            <a:r>
              <a:rPr lang="en-GB" sz="2400" dirty="0" smtClean="0"/>
              <a:t>CMV &amp; HSV suggests </a:t>
            </a:r>
            <a:r>
              <a:rPr lang="en-GB" sz="2400" dirty="0"/>
              <a:t>that the development of abnormal early pregnancy could be associated with re-exposure</a:t>
            </a:r>
            <a:r>
              <a:rPr lang="en-GB" sz="2400" dirty="0" smtClean="0"/>
              <a:t>/ reactivation </a:t>
            </a:r>
            <a:r>
              <a:rPr lang="en-GB" sz="2400" dirty="0"/>
              <a:t>of the viral infection</a:t>
            </a:r>
            <a:r>
              <a:rPr lang="en-GB" sz="2400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GB" sz="2400" dirty="0" smtClean="0"/>
              <a:t>The </a:t>
            </a:r>
            <a:r>
              <a:rPr lang="en-GB" sz="2400" dirty="0"/>
              <a:t>high prevalence of </a:t>
            </a:r>
            <a:r>
              <a:rPr lang="en-GB" sz="2400" dirty="0" smtClean="0"/>
              <a:t>IgM </a:t>
            </a:r>
            <a:r>
              <a:rPr lang="en-GB" sz="2400" dirty="0"/>
              <a:t>antibodies </a:t>
            </a:r>
            <a:r>
              <a:rPr lang="en-GB" sz="2400" dirty="0" smtClean="0"/>
              <a:t>against CMV &amp; HSV in </a:t>
            </a:r>
            <a:r>
              <a:rPr lang="en-GB" sz="2400" dirty="0"/>
              <a:t>the normal pregnancy group </a:t>
            </a:r>
            <a:r>
              <a:rPr lang="en-GB" sz="2400" dirty="0" smtClean="0"/>
              <a:t>suggests risk for vertical </a:t>
            </a:r>
            <a:r>
              <a:rPr lang="en-GB" sz="2400" dirty="0"/>
              <a:t>spread</a:t>
            </a:r>
            <a:r>
              <a:rPr lang="en-GB" sz="2400" dirty="0" smtClean="0"/>
              <a:t> leading </a:t>
            </a:r>
            <a:r>
              <a:rPr lang="en-GB" sz="2400" dirty="0"/>
              <a:t>to </a:t>
            </a:r>
            <a:r>
              <a:rPr lang="en-GB" sz="2400" dirty="0" smtClean="0"/>
              <a:t>neurological </a:t>
            </a:r>
            <a:r>
              <a:rPr lang="en-GB" sz="2400" dirty="0"/>
              <a:t>disabilities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388424" y="18864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48515916"/>
      </p:ext>
    </p:extLst>
  </p:cSld>
  <p:clrMapOvr>
    <a:masterClrMapping/>
  </p:clrMapOvr>
  <p:transition advTm="143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Andalus" pitchFamily="18" charset="-78"/>
                <a:ea typeface="Meiryo UI" pitchFamily="34" charset="-128"/>
                <a:cs typeface="Andalus" pitchFamily="18" charset="-78"/>
              </a:rPr>
              <a:t>Future Work</a:t>
            </a:r>
            <a:endParaRPr lang="en-GB" sz="5400" b="1" dirty="0">
              <a:solidFill>
                <a:srgbClr val="FF0000"/>
              </a:solidFill>
              <a:latin typeface="Andalus" pitchFamily="18" charset="-78"/>
              <a:ea typeface="Meiryo UI" pitchFamily="34" charset="-12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13732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Confirmation of serological results by NAATs</a:t>
            </a:r>
          </a:p>
          <a:p>
            <a:endParaRPr lang="en-GB" dirty="0"/>
          </a:p>
          <a:p>
            <a:r>
              <a:rPr lang="en-GB" dirty="0" smtClean="0"/>
              <a:t>Effect(s) of STIs on the expression of receptivity biomarkers Fallopian tube/endometrium tissues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3074" name="Picture 2" descr="https://encrypted-tbn0.gstatic.com/images?q=tbn:ANd9GcQuuJv9MX1bL9PPSXY6L8gDPG_H0Q7xi0fQNteRK4EDkMaE7x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91025"/>
            <a:ext cx="285596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460432" y="18864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61371274"/>
      </p:ext>
    </p:extLst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lowers (1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9315" name="WordArt 3"/>
          <p:cNvSpPr>
            <a:spLocks noChangeArrowheads="1" noChangeShapeType="1" noTextEdit="1"/>
          </p:cNvSpPr>
          <p:nvPr/>
        </p:nvSpPr>
        <p:spPr bwMode="auto">
          <a:xfrm>
            <a:off x="0" y="476672"/>
            <a:ext cx="9144000" cy="5036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</a:rPr>
              <a:t> THANKS FOR YOUR ATTENTION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0 0.193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indent="-457200">
              <a:buFont typeface="Arial"/>
              <a:buChar char="•"/>
              <a:defRPr/>
            </a:pPr>
            <a:r>
              <a:rPr lang="en-GB" sz="2400" dirty="0" smtClean="0">
                <a:latin typeface="Constantia" pitchFamily="18" charset="0"/>
              </a:rPr>
              <a:t>Major health problem under diagnosed  world wide</a:t>
            </a:r>
          </a:p>
          <a:p>
            <a:pPr marL="484632" indent="-457200">
              <a:defRPr/>
            </a:pPr>
            <a:endParaRPr lang="en-GB" sz="2400" dirty="0" smtClean="0">
              <a:latin typeface="Constantia" pitchFamily="18" charset="0"/>
            </a:endParaRPr>
          </a:p>
          <a:p>
            <a:pPr marL="484632" indent="-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Constantia" pitchFamily="18" charset="0"/>
              </a:rPr>
              <a:t>   Incidence  rise in females more than males, especially in reproductive  age  </a:t>
            </a:r>
          </a:p>
          <a:p>
            <a:pPr marL="484632" indent="-457200">
              <a:buFont typeface="Arial"/>
              <a:buChar char="•"/>
              <a:defRPr/>
            </a:pPr>
            <a:endParaRPr lang="en-US" sz="2400" i="1" dirty="0" smtClean="0">
              <a:latin typeface="Constantia" pitchFamily="18" charset="0"/>
            </a:endParaRPr>
          </a:p>
          <a:p>
            <a:pPr marL="484632" indent="-457200">
              <a:buFont typeface="Arial"/>
              <a:buChar char="•"/>
              <a:defRPr/>
            </a:pPr>
            <a:r>
              <a:rPr lang="en-US" sz="2400" i="1" dirty="0" smtClean="0">
                <a:latin typeface="Constantia" pitchFamily="18" charset="0"/>
              </a:rPr>
              <a:t>Several organisms have been identified</a:t>
            </a:r>
          </a:p>
          <a:p>
            <a:pPr marL="941832" lvl="1" indent="-457200">
              <a:defRPr/>
            </a:pPr>
            <a:endParaRPr lang="en-US" sz="2400" dirty="0" smtClean="0">
              <a:latin typeface="Constantia" pitchFamily="18" charset="0"/>
            </a:endParaRPr>
          </a:p>
          <a:p>
            <a:pPr marL="941832" lvl="1" indent="-457200">
              <a:defRPr/>
            </a:pPr>
            <a:r>
              <a:rPr lang="en-US" sz="2400" dirty="0" smtClean="0">
                <a:latin typeface="Constantia" pitchFamily="18" charset="0"/>
              </a:rPr>
              <a:t>WHO: 27 million infected in Middle East </a:t>
            </a:r>
          </a:p>
          <a:p>
            <a:pPr marL="941832" lvl="1" indent="-457200">
              <a:defRPr/>
            </a:pPr>
            <a:r>
              <a:rPr lang="en-US" sz="1200" i="1" dirty="0" err="1" smtClean="0">
                <a:latin typeface="Constantia" pitchFamily="18" charset="0"/>
              </a:rPr>
              <a:t>WHO:</a:t>
            </a:r>
            <a:r>
              <a:rPr lang="en-US" sz="1200" dirty="0" err="1" smtClean="0">
                <a:latin typeface="Constantia" pitchFamily="18" charset="0"/>
              </a:rPr>
              <a:t>Global</a:t>
            </a:r>
            <a:r>
              <a:rPr lang="en-US" sz="1200" dirty="0" smtClean="0">
                <a:latin typeface="Constantia" pitchFamily="18" charset="0"/>
              </a:rPr>
              <a:t> incidence and prevalence of selected curable sexually transmitted infections – 2012</a:t>
            </a:r>
            <a:endParaRPr lang="en-US" sz="1200" i="1" dirty="0" smtClean="0">
              <a:latin typeface="Constantia" pitchFamily="18" charset="0"/>
            </a:endParaRPr>
          </a:p>
          <a:p>
            <a:pPr marL="941832" lvl="1" indent="-457200">
              <a:defRPr/>
            </a:pPr>
            <a:r>
              <a:rPr lang="en-US" sz="2000" dirty="0" smtClean="0">
                <a:latin typeface="Constantia" pitchFamily="18" charset="0"/>
              </a:rPr>
              <a:t> </a:t>
            </a:r>
            <a:endParaRPr lang="en-US" sz="2000" i="1" dirty="0" smtClean="0">
              <a:latin typeface="Constantia" pitchFamily="18" charset="0"/>
            </a:endParaRPr>
          </a:p>
          <a:p>
            <a:pPr marL="484632" indent="-457200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i="1" dirty="0" smtClean="0">
                <a:latin typeface="Constantia" pitchFamily="18" charset="0"/>
              </a:rPr>
              <a:t>Major cause of complications</a:t>
            </a:r>
          </a:p>
          <a:p>
            <a:pPr marL="941832" lvl="1" indent="-457200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 smtClean="0">
                <a:latin typeface="Constantia" pitchFamily="18" charset="0"/>
              </a:rPr>
              <a:t>Maternal</a:t>
            </a:r>
          </a:p>
          <a:p>
            <a:pPr marL="941832" lvl="1" indent="-457200"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GB" sz="2400" dirty="0" smtClean="0">
                <a:latin typeface="Constantia" pitchFamily="18" charset="0"/>
              </a:rPr>
              <a:t>Neonatal</a:t>
            </a:r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Sexually transmitted diseases</a:t>
            </a:r>
            <a:endParaRPr lang="en-US" sz="400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79296" cy="108012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Maternal </a:t>
            </a:r>
            <a:r>
              <a:rPr lang="en-GB" sz="3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Reproductive Complications of STIs</a:t>
            </a:r>
            <a:endParaRPr lang="en-GB" sz="3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7525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latin typeface="Constantia" pitchFamily="18" charset="0"/>
                <a:cs typeface="Arial" pitchFamily="34" charset="0"/>
              </a:rPr>
              <a:t>Pelvic inflammatory diseases (PID)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Constantia" pitchFamily="18" charset="0"/>
                <a:cs typeface="Arial" pitchFamily="34" charset="0"/>
              </a:rPr>
              <a:t>Chronic pelvic pain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Constantia" pitchFamily="18" charset="0"/>
                <a:cs typeface="Arial" pitchFamily="34" charset="0"/>
              </a:rPr>
              <a:t>Miscarriage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Constantia" pitchFamily="18" charset="0"/>
                <a:cs typeface="Arial" pitchFamily="34" charset="0"/>
              </a:rPr>
              <a:t>Ectopic pregnancy (EP)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latin typeface="Constantia" pitchFamily="18" charset="0"/>
                <a:cs typeface="Arial" pitchFamily="34" charset="0"/>
              </a:rPr>
              <a:t>Infertility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061123"/>
      </p:ext>
    </p:extLst>
  </p:cSld>
  <p:clrMapOvr>
    <a:masterClrMapping/>
  </p:clrMapOvr>
  <p:transition advTm="1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Untreated STIs  in pregnant women</a:t>
            </a:r>
            <a:endParaRPr lang="ar-SA" sz="40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may result in</a:t>
            </a:r>
            <a:endParaRPr lang="ar-SA" sz="4000" dirty="0" smtClean="0">
              <a:latin typeface="Andalus" pitchFamily="18" charset="-78"/>
              <a:cs typeface="Andalus" pitchFamily="18" charset="-78"/>
            </a:endParaRPr>
          </a:p>
          <a:p>
            <a:endParaRPr lang="en-US" sz="3200" dirty="0" smtClean="0"/>
          </a:p>
          <a:p>
            <a:r>
              <a:rPr lang="en-US" sz="3200" dirty="0" smtClean="0"/>
              <a:t>-  Fetal wastage </a:t>
            </a:r>
          </a:p>
          <a:p>
            <a:pPr>
              <a:buFontTx/>
              <a:buChar char="-"/>
            </a:pPr>
            <a:r>
              <a:rPr lang="en-US" sz="3200" dirty="0" smtClean="0"/>
              <a:t>  Stillbirths</a:t>
            </a:r>
          </a:p>
          <a:p>
            <a:pPr>
              <a:buFontTx/>
              <a:buChar char="-"/>
            </a:pPr>
            <a:r>
              <a:rPr lang="en-US" sz="3200" dirty="0" smtClean="0"/>
              <a:t>  Low birth weight</a:t>
            </a:r>
          </a:p>
          <a:p>
            <a:pPr>
              <a:buFontTx/>
              <a:buChar char="-"/>
            </a:pPr>
            <a:r>
              <a:rPr lang="en-US" sz="3200" dirty="0" smtClean="0"/>
              <a:t>  Eye damage </a:t>
            </a:r>
          </a:p>
          <a:p>
            <a:r>
              <a:rPr lang="en-US" sz="3200" dirty="0" smtClean="0"/>
              <a:t>-  Lung damage </a:t>
            </a:r>
          </a:p>
          <a:p>
            <a:r>
              <a:rPr lang="en-US" sz="3200" dirty="0" smtClean="0"/>
              <a:t>-  Congenital abnormalities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Neonatal Complications of STIs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dirty="0" smtClean="0"/>
          </a:p>
          <a:p>
            <a:r>
              <a:rPr lang="en-GB" sz="2800" i="1" dirty="0" smtClean="0"/>
              <a:t>Chlamydia trachomatis</a:t>
            </a:r>
          </a:p>
          <a:p>
            <a:pPr lvl="1"/>
            <a:r>
              <a:rPr lang="en-GB" sz="2800" dirty="0" smtClean="0"/>
              <a:t>Pneumonitis</a:t>
            </a:r>
          </a:p>
          <a:p>
            <a:pPr lvl="1"/>
            <a:r>
              <a:rPr lang="en-GB" sz="2800" dirty="0" smtClean="0"/>
              <a:t>Conjunctivitis</a:t>
            </a:r>
          </a:p>
          <a:p>
            <a:pPr>
              <a:lnSpc>
                <a:spcPct val="300000"/>
              </a:lnSpc>
            </a:pPr>
            <a:r>
              <a:rPr lang="en-GB" sz="2800" dirty="0" err="1" smtClean="0"/>
              <a:t>Herpesviridae</a:t>
            </a:r>
            <a:r>
              <a:rPr lang="en-GB" sz="2800" dirty="0" smtClean="0"/>
              <a:t> viruses</a:t>
            </a:r>
          </a:p>
          <a:p>
            <a:pPr lvl="1"/>
            <a:r>
              <a:rPr lang="en-GB" sz="2800" dirty="0" smtClean="0"/>
              <a:t>Serious Neurological manifestations</a:t>
            </a:r>
          </a:p>
          <a:p>
            <a:pPr lvl="1"/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56502"/>
      </p:ext>
    </p:extLst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58662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3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STIs are </a:t>
            </a:r>
            <a:r>
              <a:rPr lang="en-GB" sz="28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common, but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difficult to track.</a:t>
            </a:r>
          </a:p>
          <a:p>
            <a:pPr lvl="0"/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Many people with these infections do not have symptoms and remain undiagnosed. </a:t>
            </a:r>
          </a:p>
          <a:p>
            <a:pPr lvl="0"/>
            <a:endParaRPr lang="en-GB" sz="28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Diseases  diagnosed frequently but not reported and counted.</a:t>
            </a:r>
          </a:p>
          <a:p>
            <a:pPr lvl="0"/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Most of the published data on prevalence and incidence of STIs come from developed countries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165138"/>
            <a:ext cx="9144000" cy="7109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lang="ar-SA" sz="4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lvl="0" algn="ctr"/>
            <a:endParaRPr lang="ar-SA" sz="40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lvl="0"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Prevalence in KSA</a:t>
            </a:r>
            <a:endParaRPr lang="en-GB" sz="4000" b="1" dirty="0" smtClean="0">
              <a:solidFill>
                <a:srgbClr val="FF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474848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Information about STIs in Islamic countries, where non-marital sex and homosexuality are prohibited by religion, is notably limited.</a:t>
            </a:r>
          </a:p>
          <a:p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The appropriate preventive strategies </a:t>
            </a:r>
            <a:r>
              <a:rPr lang="en-GB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adopted by SA.</a:t>
            </a: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that conform to the Islamic rules and values  were contributed in limit the spread of STIs</a:t>
            </a:r>
            <a:endParaRPr lang="en-GB" sz="24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GB" sz="2400" dirty="0" smtClean="0">
                <a:latin typeface="Constantia" pitchFamily="18" charset="0"/>
              </a:rPr>
              <a:t> Incidence of STIs in SA is limited</a:t>
            </a:r>
          </a:p>
          <a:p>
            <a:pPr lvl="0">
              <a:buFont typeface="Wingdings" pitchFamily="2" charset="2"/>
              <a:buChar char="§"/>
            </a:pPr>
            <a:endParaRPr lang="en-GB" sz="2400" dirty="0" smtClean="0">
              <a:latin typeface="Constant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Detailed information on human immunodeficiency virus (HIV) in Saudi Arabia (SA) was  published for the first time  in 2004. </a:t>
            </a:r>
          </a:p>
          <a:p>
            <a:pPr lvl="0"/>
            <a:r>
              <a:rPr lang="en-GB" sz="2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Prevalence in KSA</a:t>
            </a:r>
            <a:endParaRPr lang="en-GB" sz="4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9408"/>
            <a:ext cx="9144000" cy="5328592"/>
          </a:xfrm>
        </p:spPr>
        <p:txBody>
          <a:bodyPr/>
          <a:lstStyle/>
          <a:p>
            <a:r>
              <a:rPr lang="en-GB" dirty="0" smtClean="0"/>
              <a:t>Very limited number of studies</a:t>
            </a:r>
          </a:p>
          <a:p>
            <a:r>
              <a:rPr lang="en-GB" dirty="0" smtClean="0"/>
              <a:t>Majority by serology diagnosis</a:t>
            </a:r>
          </a:p>
          <a:p>
            <a:r>
              <a:rPr lang="en-GB" dirty="0" smtClean="0"/>
              <a:t>Majority in normally pregnant women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None on abnormal early pregnancy</a:t>
            </a:r>
          </a:p>
          <a:p>
            <a:r>
              <a:rPr lang="en-GB" dirty="0" smtClean="0"/>
              <a:t>Seroprevalence in normal pregnancy (IgG antibodies)</a:t>
            </a:r>
          </a:p>
          <a:p>
            <a:pPr lvl="1"/>
            <a:r>
              <a:rPr lang="en-GB" i="1" dirty="0" smtClean="0"/>
              <a:t>C. Trachomatis</a:t>
            </a:r>
            <a:r>
              <a:rPr lang="en-GB" dirty="0" smtClean="0"/>
              <a:t> (4-21%) from different regions</a:t>
            </a:r>
          </a:p>
          <a:p>
            <a:pPr lvl="1"/>
            <a:r>
              <a:rPr lang="en-GB" dirty="0" smtClean="0"/>
              <a:t>CMV (about 90%) </a:t>
            </a:r>
          </a:p>
          <a:p>
            <a:pPr lvl="1"/>
            <a:r>
              <a:rPr lang="en-GB" dirty="0" smtClean="0"/>
              <a:t>HSV1 (80-90%)</a:t>
            </a:r>
          </a:p>
          <a:p>
            <a:pPr lvl="1"/>
            <a:r>
              <a:rPr lang="en-GB" dirty="0" smtClean="0"/>
              <a:t>HSV-2 (7-75%)</a:t>
            </a:r>
            <a:endParaRPr lang="en-US" dirty="0" smtClean="0"/>
          </a:p>
          <a:p>
            <a:pPr lvl="1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239350"/>
      </p:ext>
    </p:extLst>
  </p:cSld>
  <p:clrMapOvr>
    <a:masterClrMapping/>
  </p:clrMapOvr>
  <p:transition advTm="72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3149</TotalTime>
  <Words>835</Words>
  <Application>Microsoft Office PowerPoint</Application>
  <PresentationFormat>On-screen Show (4:3)</PresentationFormat>
  <Paragraphs>174</Paragraphs>
  <Slides>28</Slides>
  <Notes>0</Notes>
  <HiddenSlides>0</HiddenSlides>
  <MMClips>26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Flow</vt:lpstr>
      <vt:lpstr>Civic</vt:lpstr>
      <vt:lpstr>1_Civic</vt:lpstr>
      <vt:lpstr>Slide 1</vt:lpstr>
      <vt:lpstr>Slide 2</vt:lpstr>
      <vt:lpstr>Slide 3</vt:lpstr>
      <vt:lpstr>Maternal Reproductive Complications of STIs</vt:lpstr>
      <vt:lpstr>Slide 5</vt:lpstr>
      <vt:lpstr>Neonatal Complications of STIs</vt:lpstr>
      <vt:lpstr>Slide 7</vt:lpstr>
      <vt:lpstr>Slide 8</vt:lpstr>
      <vt:lpstr>Prevalence in KSA</vt:lpstr>
      <vt:lpstr>Chlamydia Trachomatis</vt:lpstr>
      <vt:lpstr>Cytomegalovirus</vt:lpstr>
      <vt:lpstr>Herpes Simplex virus 1&amp;2</vt:lpstr>
      <vt:lpstr>Common Diagnostic Methods</vt:lpstr>
      <vt:lpstr>Research Questions</vt:lpstr>
      <vt:lpstr>Seroprevalence of Chlamydia trachomatis, Cytomegalovirus, Herpes simplex virus 1&amp;2 in Saudi women with normal and abnormal early pregnancy: A pilot study</vt:lpstr>
      <vt:lpstr>Materials and methods </vt:lpstr>
      <vt:lpstr>Study Design (Case-Control)</vt:lpstr>
      <vt:lpstr>Inclusion &amp; Exclusion Criteria</vt:lpstr>
      <vt:lpstr>Methods</vt:lpstr>
      <vt:lpstr>Slide 20</vt:lpstr>
      <vt:lpstr>1- C. Trachomatis (a = p &lt; 0.05 compared to normal pregnancy and b = p &lt; 0.05 compared to EP groups).</vt:lpstr>
      <vt:lpstr>2- CMV (a = p &lt; 0.05 compared to normal pregnancy and b = p &lt; 0.05 compared to EP groups).</vt:lpstr>
      <vt:lpstr>3- HSV IgM (a = p &lt; 0.05 compared to normal pregnancy and b = p &lt; 0.05 compared to EP groups).</vt:lpstr>
      <vt:lpstr>4- HSV IgG (a = p &lt; 0.05 compared to normal pregnancy and b = p &lt; 0.05 compared to EP groups).</vt:lpstr>
      <vt:lpstr>5- Percentage of positive cases for both IgM &amp; IgG antibodies for Herpesviridae viruses</vt:lpstr>
      <vt:lpstr>Conclusions</vt:lpstr>
      <vt:lpstr>Future Work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</dc:title>
  <dc:creator>MaNaR</dc:creator>
  <cp:lastModifiedBy>sahoo</cp:lastModifiedBy>
  <cp:revision>109</cp:revision>
  <dcterms:created xsi:type="dcterms:W3CDTF">2011-02-27T20:09:03Z</dcterms:created>
  <dcterms:modified xsi:type="dcterms:W3CDTF">2014-10-31T10:36:49Z</dcterms:modified>
</cp:coreProperties>
</file>