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06" r:id="rId2"/>
    <p:sldId id="307" r:id="rId3"/>
    <p:sldId id="256" r:id="rId4"/>
    <p:sldId id="293" r:id="rId5"/>
    <p:sldId id="302" r:id="rId6"/>
    <p:sldId id="257" r:id="rId7"/>
    <p:sldId id="296" r:id="rId8"/>
    <p:sldId id="294" r:id="rId9"/>
    <p:sldId id="295" r:id="rId10"/>
    <p:sldId id="304" r:id="rId11"/>
    <p:sldId id="297" r:id="rId12"/>
    <p:sldId id="298" r:id="rId13"/>
    <p:sldId id="299" r:id="rId14"/>
    <p:sldId id="263" r:id="rId15"/>
    <p:sldId id="258" r:id="rId16"/>
    <p:sldId id="271" r:id="rId17"/>
    <p:sldId id="275" r:id="rId18"/>
    <p:sldId id="277" r:id="rId19"/>
    <p:sldId id="278" r:id="rId20"/>
    <p:sldId id="280" r:id="rId21"/>
    <p:sldId id="279" r:id="rId22"/>
    <p:sldId id="282" r:id="rId23"/>
    <p:sldId id="264" r:id="rId24"/>
    <p:sldId id="265" r:id="rId25"/>
    <p:sldId id="267" r:id="rId26"/>
    <p:sldId id="266" r:id="rId27"/>
    <p:sldId id="300" r:id="rId28"/>
    <p:sldId id="301" r:id="rId29"/>
    <p:sldId id="269" r:id="rId30"/>
    <p:sldId id="30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explosion val="25"/>
          <c:dPt>
            <c:idx val="1"/>
            <c:bubble3D val="0"/>
            <c:spPr>
              <a:solidFill>
                <a:srgbClr val="FF0000"/>
              </a:solidFill>
            </c:spPr>
          </c:dPt>
          <c:dPt>
            <c:idx val="5"/>
            <c:bubble3D val="0"/>
            <c:spPr>
              <a:effectLst>
                <a:outerShdw blurRad="40000" dist="23000" dir="5400000" rotWithShape="0">
                  <a:srgbClr val="FF0000">
                    <a:alpha val="35000"/>
                  </a:srgbClr>
                </a:outerShdw>
              </a:effectLst>
            </c:spPr>
          </c:dPt>
          <c:cat>
            <c:strRef>
              <c:f>Sheet1!$L$18:$L$24</c:f>
              <c:strCache>
                <c:ptCount val="7"/>
                <c:pt idx="0">
                  <c:v>Intergenic</c:v>
                </c:pt>
                <c:pt idx="1">
                  <c:v>Upstream</c:v>
                </c:pt>
                <c:pt idx="2">
                  <c:v>5' UTR</c:v>
                </c:pt>
                <c:pt idx="3">
                  <c:v>Exonic</c:v>
                </c:pt>
                <c:pt idx="4">
                  <c:v>Intronic</c:v>
                </c:pt>
                <c:pt idx="5">
                  <c:v>3' UTR</c:v>
                </c:pt>
                <c:pt idx="6">
                  <c:v>Downstream</c:v>
                </c:pt>
              </c:strCache>
            </c:strRef>
          </c:cat>
          <c:val>
            <c:numRef>
              <c:f>Sheet1!$M$18:$M$24</c:f>
              <c:numCache>
                <c:formatCode>0.000</c:formatCode>
                <c:ptCount val="7"/>
                <c:pt idx="0">
                  <c:v>0.52300000000000002</c:v>
                </c:pt>
                <c:pt idx="1">
                  <c:v>8.9999999999999993E-3</c:v>
                </c:pt>
                <c:pt idx="2">
                  <c:v>4.0000000000000001E-3</c:v>
                </c:pt>
                <c:pt idx="3">
                  <c:v>2.7E-2</c:v>
                </c:pt>
                <c:pt idx="4">
                  <c:v>0.39900000000000002</c:v>
                </c:pt>
                <c:pt idx="5">
                  <c:v>2.7E-2</c:v>
                </c:pt>
                <c:pt idx="6">
                  <c:v>0.01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6450103718331397"/>
          <c:y val="0.13291557305336801"/>
          <c:w val="0.21327661057538"/>
          <c:h val="0.78683475651579404"/>
        </c:manualLayout>
      </c:layout>
      <c:overlay val="0"/>
      <c:txPr>
        <a:bodyPr/>
        <a:lstStyle/>
        <a:p>
          <a:pPr>
            <a:defRPr sz="1400" b="1" i="0"/>
          </a:pPr>
          <a:endParaRPr lang="en-US"/>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5172B9-C3C9-164F-A447-2E4B0BFDED2E}"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A0BC0-BEC6-0A47-873D-85E070D07430}" type="slidenum">
              <a:rPr lang="en-US" smtClean="0"/>
              <a:t>‹#›</a:t>
            </a:fld>
            <a:endParaRPr lang="en-US"/>
          </a:p>
        </p:txBody>
      </p:sp>
    </p:spTree>
    <p:extLst>
      <p:ext uri="{BB962C8B-B14F-4D97-AF65-F5344CB8AC3E}">
        <p14:creationId xmlns:p14="http://schemas.microsoft.com/office/powerpoint/2010/main" val="720220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5172B9-C3C9-164F-A447-2E4B0BFDED2E}"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A0BC0-BEC6-0A47-873D-85E070D07430}" type="slidenum">
              <a:rPr lang="en-US" smtClean="0"/>
              <a:t>‹#›</a:t>
            </a:fld>
            <a:endParaRPr lang="en-US"/>
          </a:p>
        </p:txBody>
      </p:sp>
    </p:spTree>
    <p:extLst>
      <p:ext uri="{BB962C8B-B14F-4D97-AF65-F5344CB8AC3E}">
        <p14:creationId xmlns:p14="http://schemas.microsoft.com/office/powerpoint/2010/main" val="427740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5172B9-C3C9-164F-A447-2E4B0BFDED2E}"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A0BC0-BEC6-0A47-873D-85E070D07430}" type="slidenum">
              <a:rPr lang="en-US" smtClean="0"/>
              <a:t>‹#›</a:t>
            </a:fld>
            <a:endParaRPr lang="en-US"/>
          </a:p>
        </p:txBody>
      </p:sp>
    </p:spTree>
    <p:extLst>
      <p:ext uri="{BB962C8B-B14F-4D97-AF65-F5344CB8AC3E}">
        <p14:creationId xmlns:p14="http://schemas.microsoft.com/office/powerpoint/2010/main" val="34206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a:lnSpc>
                <a:spcPct val="90000"/>
              </a:lnSpc>
              <a:defRPr sz="2000">
                <a:latin typeface="Arial"/>
                <a:cs typeface="Arial"/>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0"/>
          </p:nvPr>
        </p:nvSpPr>
        <p:spPr>
          <a:xfrm>
            <a:off x="956667" y="2282646"/>
            <a:ext cx="7282213" cy="457200"/>
          </a:xfrm>
        </p:spPr>
        <p:txBody>
          <a:bodyPr tIns="0" bIns="0" anchor="t"/>
          <a:lstStyle>
            <a:lvl1pPr>
              <a:defRPr b="1">
                <a:solidFill>
                  <a:srgbClr val="A2B526"/>
                </a:solidFill>
              </a:defRPr>
            </a:lvl1pPr>
          </a:lstStyle>
          <a:p>
            <a:pPr lvl="0"/>
            <a:r>
              <a:rPr lang="en-US" dirty="0" smtClean="0"/>
              <a:t>Click to edit Master text styles</a:t>
            </a:r>
          </a:p>
        </p:txBody>
      </p:sp>
    </p:spTree>
    <p:extLst>
      <p:ext uri="{BB962C8B-B14F-4D97-AF65-F5344CB8AC3E}">
        <p14:creationId xmlns:p14="http://schemas.microsoft.com/office/powerpoint/2010/main" val="2743512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a:lnSpc>
                <a:spcPct val="90000"/>
              </a:lnSpc>
              <a:defRPr sz="2000">
                <a:latin typeface="Arial"/>
                <a:cs typeface="Arial"/>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0"/>
          </p:nvPr>
        </p:nvSpPr>
        <p:spPr>
          <a:xfrm>
            <a:off x="956667" y="2282646"/>
            <a:ext cx="7282213" cy="457200"/>
          </a:xfrm>
        </p:spPr>
        <p:txBody>
          <a:bodyPr tIns="0" bIns="0" anchor="t"/>
          <a:lstStyle>
            <a:lvl1pPr>
              <a:defRPr b="1">
                <a:solidFill>
                  <a:srgbClr val="A2B526"/>
                </a:solidFill>
              </a:defRPr>
            </a:lvl1pPr>
          </a:lstStyle>
          <a:p>
            <a:pPr lvl="0"/>
            <a:r>
              <a:rPr lang="en-US" dirty="0" smtClean="0"/>
              <a:t>Click to edit Master text styles</a:t>
            </a:r>
          </a:p>
        </p:txBody>
      </p:sp>
    </p:spTree>
    <p:extLst>
      <p:ext uri="{BB962C8B-B14F-4D97-AF65-F5344CB8AC3E}">
        <p14:creationId xmlns:p14="http://schemas.microsoft.com/office/powerpoint/2010/main" val="12154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a:lnSpc>
                <a:spcPct val="90000"/>
              </a:lnSpc>
              <a:defRPr sz="2000">
                <a:latin typeface="Arial"/>
                <a:cs typeface="Arial"/>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0"/>
          </p:nvPr>
        </p:nvSpPr>
        <p:spPr>
          <a:xfrm>
            <a:off x="956667" y="2282646"/>
            <a:ext cx="7282213" cy="457200"/>
          </a:xfrm>
        </p:spPr>
        <p:txBody>
          <a:bodyPr tIns="0" bIns="0" anchor="t"/>
          <a:lstStyle>
            <a:lvl1pPr>
              <a:defRPr b="1">
                <a:solidFill>
                  <a:srgbClr val="A2B526"/>
                </a:solidFill>
              </a:defRPr>
            </a:lvl1pPr>
          </a:lstStyle>
          <a:p>
            <a:pPr lvl="0"/>
            <a:r>
              <a:rPr lang="en-US" dirty="0" smtClean="0"/>
              <a:t>Click to edit Master text styles</a:t>
            </a:r>
          </a:p>
        </p:txBody>
      </p:sp>
    </p:spTree>
    <p:extLst>
      <p:ext uri="{BB962C8B-B14F-4D97-AF65-F5344CB8AC3E}">
        <p14:creationId xmlns:p14="http://schemas.microsoft.com/office/powerpoint/2010/main" val="121541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a:lnSpc>
                <a:spcPct val="90000"/>
              </a:lnSpc>
              <a:defRPr sz="2000">
                <a:latin typeface="Arial"/>
                <a:cs typeface="Arial"/>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0"/>
          </p:nvPr>
        </p:nvSpPr>
        <p:spPr>
          <a:xfrm>
            <a:off x="956667" y="2282646"/>
            <a:ext cx="7282213" cy="457200"/>
          </a:xfrm>
        </p:spPr>
        <p:txBody>
          <a:bodyPr tIns="0" bIns="0" anchor="t"/>
          <a:lstStyle>
            <a:lvl1pPr>
              <a:defRPr b="1">
                <a:solidFill>
                  <a:srgbClr val="A2B526"/>
                </a:solidFill>
              </a:defRPr>
            </a:lvl1pPr>
          </a:lstStyle>
          <a:p>
            <a:pPr lvl="0"/>
            <a:r>
              <a:rPr lang="en-US" dirty="0" smtClean="0"/>
              <a:t>Click to edit Master text styles</a:t>
            </a:r>
          </a:p>
        </p:txBody>
      </p:sp>
    </p:spTree>
    <p:extLst>
      <p:ext uri="{BB962C8B-B14F-4D97-AF65-F5344CB8AC3E}">
        <p14:creationId xmlns:p14="http://schemas.microsoft.com/office/powerpoint/2010/main" val="121541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a:lnSpc>
                <a:spcPct val="90000"/>
              </a:lnSpc>
              <a:defRPr sz="2000">
                <a:latin typeface="Arial"/>
                <a:cs typeface="Arial"/>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0"/>
          </p:nvPr>
        </p:nvSpPr>
        <p:spPr>
          <a:xfrm>
            <a:off x="956667" y="2282646"/>
            <a:ext cx="7282213" cy="457200"/>
          </a:xfrm>
        </p:spPr>
        <p:txBody>
          <a:bodyPr tIns="0" bIns="0" anchor="t"/>
          <a:lstStyle>
            <a:lvl1pPr>
              <a:defRPr b="1">
                <a:solidFill>
                  <a:srgbClr val="A2B526"/>
                </a:solidFill>
              </a:defRPr>
            </a:lvl1pPr>
          </a:lstStyle>
          <a:p>
            <a:pPr lvl="0"/>
            <a:r>
              <a:rPr lang="en-US" dirty="0" smtClean="0"/>
              <a:t>Click to edit Master text styles</a:t>
            </a:r>
          </a:p>
        </p:txBody>
      </p:sp>
    </p:spTree>
    <p:extLst>
      <p:ext uri="{BB962C8B-B14F-4D97-AF65-F5344CB8AC3E}">
        <p14:creationId xmlns:p14="http://schemas.microsoft.com/office/powerpoint/2010/main" val="121541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a:lnSpc>
                <a:spcPct val="90000"/>
              </a:lnSpc>
              <a:defRPr sz="2000">
                <a:latin typeface="Arial"/>
                <a:cs typeface="Arial"/>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0"/>
          </p:nvPr>
        </p:nvSpPr>
        <p:spPr>
          <a:xfrm>
            <a:off x="956667" y="2282646"/>
            <a:ext cx="7282213" cy="457200"/>
          </a:xfrm>
        </p:spPr>
        <p:txBody>
          <a:bodyPr tIns="0" bIns="0" anchor="t"/>
          <a:lstStyle>
            <a:lvl1pPr>
              <a:defRPr b="1">
                <a:solidFill>
                  <a:srgbClr val="A2B526"/>
                </a:solidFill>
              </a:defRPr>
            </a:lvl1pPr>
          </a:lstStyle>
          <a:p>
            <a:pPr lvl="0"/>
            <a:r>
              <a:rPr lang="en-US" dirty="0" smtClean="0"/>
              <a:t>Click to edit Master text styles</a:t>
            </a:r>
          </a:p>
        </p:txBody>
      </p:sp>
    </p:spTree>
    <p:extLst>
      <p:ext uri="{BB962C8B-B14F-4D97-AF65-F5344CB8AC3E}">
        <p14:creationId xmlns:p14="http://schemas.microsoft.com/office/powerpoint/2010/main" val="121541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a:lnSpc>
                <a:spcPct val="90000"/>
              </a:lnSpc>
              <a:defRPr sz="2000">
                <a:latin typeface="Arial"/>
                <a:cs typeface="Arial"/>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0"/>
          </p:nvPr>
        </p:nvSpPr>
        <p:spPr>
          <a:xfrm>
            <a:off x="956667" y="2282646"/>
            <a:ext cx="7282213" cy="457200"/>
          </a:xfrm>
        </p:spPr>
        <p:txBody>
          <a:bodyPr tIns="0" bIns="0" anchor="t"/>
          <a:lstStyle>
            <a:lvl1pPr>
              <a:defRPr b="1">
                <a:solidFill>
                  <a:srgbClr val="A2B526"/>
                </a:solidFill>
              </a:defRPr>
            </a:lvl1pPr>
          </a:lstStyle>
          <a:p>
            <a:pPr lvl="0"/>
            <a:r>
              <a:rPr lang="en-US" dirty="0" smtClean="0"/>
              <a:t>Click to edit Master text styles</a:t>
            </a:r>
          </a:p>
        </p:txBody>
      </p:sp>
    </p:spTree>
    <p:extLst>
      <p:ext uri="{BB962C8B-B14F-4D97-AF65-F5344CB8AC3E}">
        <p14:creationId xmlns:p14="http://schemas.microsoft.com/office/powerpoint/2010/main" val="12154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5172B9-C3C9-164F-A447-2E4B0BFDED2E}"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A0BC0-BEC6-0A47-873D-85E070D07430}" type="slidenum">
              <a:rPr lang="en-US" smtClean="0"/>
              <a:t>‹#›</a:t>
            </a:fld>
            <a:endParaRPr lang="en-US"/>
          </a:p>
        </p:txBody>
      </p:sp>
    </p:spTree>
    <p:extLst>
      <p:ext uri="{BB962C8B-B14F-4D97-AF65-F5344CB8AC3E}">
        <p14:creationId xmlns:p14="http://schemas.microsoft.com/office/powerpoint/2010/main" val="813816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5172B9-C3C9-164F-A447-2E4B0BFDED2E}" type="datetimeFigureOut">
              <a:rPr lang="en-US" smtClean="0"/>
              <a:t>8/1/2015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A0BC0-BEC6-0A47-873D-85E070D07430}" type="slidenum">
              <a:rPr lang="en-US" smtClean="0"/>
              <a:t>‹#›</a:t>
            </a:fld>
            <a:endParaRPr lang="en-US"/>
          </a:p>
        </p:txBody>
      </p:sp>
    </p:spTree>
    <p:extLst>
      <p:ext uri="{BB962C8B-B14F-4D97-AF65-F5344CB8AC3E}">
        <p14:creationId xmlns:p14="http://schemas.microsoft.com/office/powerpoint/2010/main" val="377259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5172B9-C3C9-164F-A447-2E4B0BFDED2E}" type="datetimeFigureOut">
              <a:rPr lang="en-US" smtClean="0"/>
              <a:t>8/1/2015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A0BC0-BEC6-0A47-873D-85E070D07430}" type="slidenum">
              <a:rPr lang="en-US" smtClean="0"/>
              <a:t>‹#›</a:t>
            </a:fld>
            <a:endParaRPr lang="en-US"/>
          </a:p>
        </p:txBody>
      </p:sp>
    </p:spTree>
    <p:extLst>
      <p:ext uri="{BB962C8B-B14F-4D97-AF65-F5344CB8AC3E}">
        <p14:creationId xmlns:p14="http://schemas.microsoft.com/office/powerpoint/2010/main" val="50633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5172B9-C3C9-164F-A447-2E4B0BFDED2E}" type="datetimeFigureOut">
              <a:rPr lang="en-US" smtClean="0"/>
              <a:t>8/1/2015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A0BC0-BEC6-0A47-873D-85E070D07430}" type="slidenum">
              <a:rPr lang="en-US" smtClean="0"/>
              <a:t>‹#›</a:t>
            </a:fld>
            <a:endParaRPr lang="en-US"/>
          </a:p>
        </p:txBody>
      </p:sp>
    </p:spTree>
    <p:extLst>
      <p:ext uri="{BB962C8B-B14F-4D97-AF65-F5344CB8AC3E}">
        <p14:creationId xmlns:p14="http://schemas.microsoft.com/office/powerpoint/2010/main" val="374582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5172B9-C3C9-164F-A447-2E4B0BFDED2E}" type="datetimeFigureOut">
              <a:rPr lang="en-US" smtClean="0"/>
              <a:t>8/1/2015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AA0BC0-BEC6-0A47-873D-85E070D07430}" type="slidenum">
              <a:rPr lang="en-US" smtClean="0"/>
              <a:t>‹#›</a:t>
            </a:fld>
            <a:endParaRPr lang="en-US"/>
          </a:p>
        </p:txBody>
      </p:sp>
    </p:spTree>
    <p:extLst>
      <p:ext uri="{BB962C8B-B14F-4D97-AF65-F5344CB8AC3E}">
        <p14:creationId xmlns:p14="http://schemas.microsoft.com/office/powerpoint/2010/main" val="3493897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5172B9-C3C9-164F-A447-2E4B0BFDED2E}" type="datetimeFigureOut">
              <a:rPr lang="en-US" smtClean="0"/>
              <a:t>8/1/2015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AA0BC0-BEC6-0A47-873D-85E070D07430}" type="slidenum">
              <a:rPr lang="en-US" smtClean="0"/>
              <a:t>‹#›</a:t>
            </a:fld>
            <a:endParaRPr lang="en-US"/>
          </a:p>
        </p:txBody>
      </p:sp>
    </p:spTree>
    <p:extLst>
      <p:ext uri="{BB962C8B-B14F-4D97-AF65-F5344CB8AC3E}">
        <p14:creationId xmlns:p14="http://schemas.microsoft.com/office/powerpoint/2010/main" val="210492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5172B9-C3C9-164F-A447-2E4B0BFDED2E}" type="datetimeFigureOut">
              <a:rPr lang="en-US" smtClean="0"/>
              <a:t>8/1/2015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A0BC0-BEC6-0A47-873D-85E070D07430}" type="slidenum">
              <a:rPr lang="en-US" smtClean="0"/>
              <a:t>‹#›</a:t>
            </a:fld>
            <a:endParaRPr lang="en-US"/>
          </a:p>
        </p:txBody>
      </p:sp>
    </p:spTree>
    <p:extLst>
      <p:ext uri="{BB962C8B-B14F-4D97-AF65-F5344CB8AC3E}">
        <p14:creationId xmlns:p14="http://schemas.microsoft.com/office/powerpoint/2010/main" val="327799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5172B9-C3C9-164F-A447-2E4B0BFDED2E}" type="datetimeFigureOut">
              <a:rPr lang="en-US" smtClean="0"/>
              <a:t>8/1/2015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A0BC0-BEC6-0A47-873D-85E070D07430}" type="slidenum">
              <a:rPr lang="en-US" smtClean="0"/>
              <a:t>‹#›</a:t>
            </a:fld>
            <a:endParaRPr lang="en-US"/>
          </a:p>
        </p:txBody>
      </p:sp>
    </p:spTree>
    <p:extLst>
      <p:ext uri="{BB962C8B-B14F-4D97-AF65-F5344CB8AC3E}">
        <p14:creationId xmlns:p14="http://schemas.microsoft.com/office/powerpoint/2010/main" val="349208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172B9-C3C9-164F-A447-2E4B0BFDED2E}" type="datetimeFigureOut">
              <a:rPr lang="en-US" smtClean="0"/>
              <a:t>8/1/2015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A0BC0-BEC6-0A47-873D-85E070D07430}" type="slidenum">
              <a:rPr lang="en-US" smtClean="0"/>
              <a:t>‹#›</a:t>
            </a:fld>
            <a:endParaRPr lang="en-US"/>
          </a:p>
        </p:txBody>
      </p:sp>
    </p:spTree>
    <p:extLst>
      <p:ext uri="{BB962C8B-B14F-4D97-AF65-F5344CB8AC3E}">
        <p14:creationId xmlns:p14="http://schemas.microsoft.com/office/powerpoint/2010/main" val="2734666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5" r:id="rId14"/>
    <p:sldLayoutId id="2147483667" r:id="rId15"/>
    <p:sldLayoutId id="2147483668" r:id="rId16"/>
    <p:sldLayoutId id="2147483669" r:id="rId17"/>
    <p:sldLayoutId id="2147483670"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conferenceseries.com/" TargetMode="External"/><Relationship Id="rId2" Type="http://schemas.openxmlformats.org/officeDocument/2006/relationships/hyperlink" Target="http://transcriptomics.conferenceseries.com/" TargetMode="External"/><Relationship Id="rId1" Type="http://schemas.openxmlformats.org/officeDocument/2006/relationships/slideLayout" Target="../slideLayouts/slideLayout2.xml"/><Relationship Id="rId4" Type="http://schemas.openxmlformats.org/officeDocument/2006/relationships/hyperlink" Target="http://www.conferenceseries.com/genetics-and-molecular-biology-conferences.php"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effectLst>
                  <a:outerShdw blurRad="38100" dist="38100" dir="2700000" algn="tl">
                    <a:srgbClr val="000000">
                      <a:alpha val="43137"/>
                    </a:srgbClr>
                  </a:outerShdw>
                </a:effectLst>
                <a:latin typeface="Baskerville Old Face" pitchFamily="18" charset="0"/>
              </a:rPr>
              <a:t>About OMICS Group</a:t>
            </a:r>
            <a:endParaRPr lang="en-US" sz="3600" b="1" dirty="0">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304800" y="1295400"/>
            <a:ext cx="8534400" cy="52578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b="1" dirty="0" smtClean="0">
                <a:latin typeface="+mj-lt"/>
              </a:rPr>
              <a:t>      </a:t>
            </a:r>
            <a:r>
              <a:rPr lang="en-US" sz="2000" dirty="0" smtClean="0">
                <a:latin typeface="+mj-lt"/>
              </a:rPr>
              <a:t>OMICS Group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500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extLst>
      <p:ext uri="{BB962C8B-B14F-4D97-AF65-F5344CB8AC3E}">
        <p14:creationId xmlns:p14="http://schemas.microsoft.com/office/powerpoint/2010/main" val="357212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9539"/>
            <a:ext cx="8229600" cy="1143000"/>
          </a:xfrm>
        </p:spPr>
        <p:txBody>
          <a:bodyPr>
            <a:normAutofit fontScale="90000"/>
          </a:bodyPr>
          <a:lstStyle/>
          <a:p>
            <a:r>
              <a:rPr lang="en-US" dirty="0">
                <a:solidFill>
                  <a:srgbClr val="0000FF"/>
                </a:solidFill>
              </a:rPr>
              <a:t>Existing method – </a:t>
            </a:r>
            <a:br>
              <a:rPr lang="en-US" dirty="0">
                <a:solidFill>
                  <a:srgbClr val="0000FF"/>
                </a:solidFill>
              </a:rPr>
            </a:br>
            <a:r>
              <a:rPr lang="en-US" dirty="0" smtClean="0">
                <a:solidFill>
                  <a:srgbClr val="0000FF"/>
                </a:solidFill>
              </a:rPr>
              <a:t>Hi-</a:t>
            </a:r>
            <a:r>
              <a:rPr lang="en-US" dirty="0">
                <a:solidFill>
                  <a:srgbClr val="0000FF"/>
                </a:solidFill>
              </a:rPr>
              <a:t>C</a:t>
            </a:r>
            <a:endParaRPr lang="en-US" dirty="0"/>
          </a:p>
        </p:txBody>
      </p:sp>
      <p:sp>
        <p:nvSpPr>
          <p:cNvPr id="3" name="Content Placeholder 2"/>
          <p:cNvSpPr>
            <a:spLocks noGrp="1"/>
          </p:cNvSpPr>
          <p:nvPr>
            <p:ph idx="1"/>
          </p:nvPr>
        </p:nvSpPr>
        <p:spPr>
          <a:xfrm>
            <a:off x="457200" y="2604441"/>
            <a:ext cx="2776609" cy="2328150"/>
          </a:xfrm>
        </p:spPr>
        <p:txBody>
          <a:bodyPr>
            <a:normAutofit lnSpcReduction="10000"/>
          </a:bodyPr>
          <a:lstStyle/>
          <a:p>
            <a:r>
              <a:rPr lang="en-US" sz="2400" dirty="0">
                <a:solidFill>
                  <a:srgbClr val="0000FF"/>
                </a:solidFill>
              </a:rPr>
              <a:t>Detect interaction between distal and </a:t>
            </a:r>
            <a:r>
              <a:rPr lang="en-US" sz="2400" dirty="0" smtClean="0">
                <a:solidFill>
                  <a:srgbClr val="0000FF"/>
                </a:solidFill>
              </a:rPr>
              <a:t>promoter</a:t>
            </a:r>
            <a:endParaRPr lang="en-US" sz="2400" dirty="0">
              <a:solidFill>
                <a:srgbClr val="0000FF"/>
              </a:solidFill>
            </a:endParaRPr>
          </a:p>
          <a:p>
            <a:r>
              <a:rPr lang="en-US" sz="2400" dirty="0">
                <a:solidFill>
                  <a:srgbClr val="0000FF"/>
                </a:solidFill>
              </a:rPr>
              <a:t>Not </a:t>
            </a:r>
            <a:r>
              <a:rPr lang="en-US" sz="2400" dirty="0" smtClean="0">
                <a:solidFill>
                  <a:srgbClr val="0000FF"/>
                </a:solidFill>
              </a:rPr>
              <a:t>focus on </a:t>
            </a:r>
            <a:r>
              <a:rPr lang="en-US" sz="2400" i="1" dirty="0">
                <a:solidFill>
                  <a:srgbClr val="0000FF"/>
                </a:solidFill>
              </a:rPr>
              <a:t>de novo</a:t>
            </a:r>
            <a:r>
              <a:rPr lang="en-US" sz="2400" dirty="0">
                <a:solidFill>
                  <a:srgbClr val="0000FF"/>
                </a:solidFill>
              </a:rPr>
              <a:t> promoter mapping</a:t>
            </a:r>
          </a:p>
          <a:p>
            <a:endParaRPr lang="en-US" sz="2400" dirty="0">
              <a:solidFill>
                <a:srgbClr val="0000FF"/>
              </a:solidFill>
            </a:endParaRPr>
          </a:p>
        </p:txBody>
      </p:sp>
      <p:pic>
        <p:nvPicPr>
          <p:cNvPr id="4" name="Picture 3" descr="g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306" y="2562667"/>
            <a:ext cx="4291740" cy="2832971"/>
          </a:xfrm>
          <a:prstGeom prst="rect">
            <a:avLst/>
          </a:prstGeom>
        </p:spPr>
      </p:pic>
      <p:sp>
        <p:nvSpPr>
          <p:cNvPr id="5" name="TextBox 4"/>
          <p:cNvSpPr txBox="1"/>
          <p:nvPr/>
        </p:nvSpPr>
        <p:spPr>
          <a:xfrm>
            <a:off x="4858105" y="5590457"/>
            <a:ext cx="2683647" cy="338554"/>
          </a:xfrm>
          <a:prstGeom prst="rect">
            <a:avLst/>
          </a:prstGeom>
          <a:noFill/>
        </p:spPr>
        <p:txBody>
          <a:bodyPr wrap="none" rtlCol="0">
            <a:spAutoFit/>
          </a:bodyPr>
          <a:lstStyle/>
          <a:p>
            <a:r>
              <a:rPr lang="hu-HU" sz="1600" dirty="0">
                <a:solidFill>
                  <a:srgbClr val="0000FF"/>
                </a:solidFill>
              </a:rPr>
              <a:t>Trends Genet. </a:t>
            </a:r>
            <a:r>
              <a:rPr lang="hu-HU" sz="1600" dirty="0" smtClean="0">
                <a:solidFill>
                  <a:srgbClr val="0000FF"/>
                </a:solidFill>
              </a:rPr>
              <a:t>2011;27:</a:t>
            </a:r>
            <a:r>
              <a:rPr lang="hu-HU" sz="1600" dirty="0">
                <a:solidFill>
                  <a:srgbClr val="0000FF"/>
                </a:solidFill>
              </a:rPr>
              <a:t>63-71</a:t>
            </a:r>
            <a:endParaRPr lang="en-US" sz="1600" dirty="0">
              <a:solidFill>
                <a:srgbClr val="0000FF"/>
              </a:solidFill>
            </a:endParaRPr>
          </a:p>
        </p:txBody>
      </p:sp>
    </p:spTree>
    <p:extLst>
      <p:ext uri="{BB962C8B-B14F-4D97-AF65-F5344CB8AC3E}">
        <p14:creationId xmlns:p14="http://schemas.microsoft.com/office/powerpoint/2010/main" val="2220342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0000FF"/>
                </a:solidFill>
              </a:rPr>
              <a:t>Existing </a:t>
            </a:r>
            <a:r>
              <a:rPr lang="en-US" sz="3600" dirty="0" smtClean="0">
                <a:solidFill>
                  <a:srgbClr val="0000FF"/>
                </a:solidFill>
              </a:rPr>
              <a:t>method</a:t>
            </a:r>
            <a:br>
              <a:rPr lang="en-US" sz="3600" dirty="0" smtClean="0">
                <a:solidFill>
                  <a:srgbClr val="0000FF"/>
                </a:solidFill>
              </a:rPr>
            </a:br>
            <a:r>
              <a:rPr lang="en-US" sz="3600" dirty="0" smtClean="0">
                <a:solidFill>
                  <a:srgbClr val="0000FF"/>
                </a:solidFill>
              </a:rPr>
              <a:t> – Whole</a:t>
            </a:r>
            <a:r>
              <a:rPr lang="en-US" sz="3600" dirty="0">
                <a:solidFill>
                  <a:srgbClr val="0000FF"/>
                </a:solidFill>
              </a:rPr>
              <a:t>-genome sequencing </a:t>
            </a:r>
          </a:p>
        </p:txBody>
      </p:sp>
      <p:sp>
        <p:nvSpPr>
          <p:cNvPr id="3" name="Content Placeholder 2"/>
          <p:cNvSpPr>
            <a:spLocks noGrp="1"/>
          </p:cNvSpPr>
          <p:nvPr>
            <p:ph idx="1"/>
          </p:nvPr>
        </p:nvSpPr>
        <p:spPr>
          <a:xfrm>
            <a:off x="790222" y="1811868"/>
            <a:ext cx="7896578" cy="1978724"/>
          </a:xfrm>
        </p:spPr>
        <p:txBody>
          <a:bodyPr>
            <a:normAutofit/>
          </a:bodyPr>
          <a:lstStyle/>
          <a:p>
            <a:r>
              <a:rPr lang="en-US" sz="2800" dirty="0" smtClean="0">
                <a:solidFill>
                  <a:srgbClr val="0000FF"/>
                </a:solidFill>
              </a:rPr>
              <a:t>It is </a:t>
            </a:r>
            <a:r>
              <a:rPr lang="en-US" sz="2800" dirty="0">
                <a:solidFill>
                  <a:srgbClr val="0000FF"/>
                </a:solidFill>
              </a:rPr>
              <a:t>not cost-effective </a:t>
            </a:r>
            <a:r>
              <a:rPr lang="en-US" sz="2800" dirty="0" smtClean="0">
                <a:solidFill>
                  <a:srgbClr val="0000FF"/>
                </a:solidFill>
              </a:rPr>
              <a:t>to analyze promoters by sequencing the entire genome, as promoters </a:t>
            </a:r>
            <a:r>
              <a:rPr lang="en-US" sz="2800" dirty="0">
                <a:solidFill>
                  <a:srgbClr val="0000FF"/>
                </a:solidFill>
              </a:rPr>
              <a:t>account for only a </a:t>
            </a:r>
            <a:r>
              <a:rPr lang="en-US" sz="2800" dirty="0" smtClean="0">
                <a:solidFill>
                  <a:srgbClr val="0000FF"/>
                </a:solidFill>
              </a:rPr>
              <a:t>small portion </a:t>
            </a:r>
            <a:r>
              <a:rPr lang="en-US" sz="2800" dirty="0">
                <a:solidFill>
                  <a:srgbClr val="0000FF"/>
                </a:solidFill>
              </a:rPr>
              <a:t>of the </a:t>
            </a:r>
            <a:r>
              <a:rPr lang="en-US" sz="2800" dirty="0" smtClean="0">
                <a:solidFill>
                  <a:srgbClr val="0000FF"/>
                </a:solidFill>
              </a:rPr>
              <a:t>genome - </a:t>
            </a:r>
            <a:r>
              <a:rPr lang="en-US" sz="2800" dirty="0" smtClean="0">
                <a:solidFill>
                  <a:srgbClr val="FF0000"/>
                </a:solidFill>
              </a:rPr>
              <a:t>using a canon to hit ants</a:t>
            </a:r>
            <a:endParaRPr lang="en-US" sz="2800" dirty="0">
              <a:solidFill>
                <a:srgbClr val="FF0000"/>
              </a:solidFill>
            </a:endParaRPr>
          </a:p>
        </p:txBody>
      </p:sp>
      <p:pic>
        <p:nvPicPr>
          <p:cNvPr id="4" name="Picture 3" descr="chromoso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0" y="4610032"/>
            <a:ext cx="6286500" cy="438912"/>
          </a:xfrm>
          <a:prstGeom prst="rect">
            <a:avLst/>
          </a:prstGeom>
        </p:spPr>
      </p:pic>
    </p:spTree>
    <p:extLst>
      <p:ext uri="{BB962C8B-B14F-4D97-AF65-F5344CB8AC3E}">
        <p14:creationId xmlns:p14="http://schemas.microsoft.com/office/powerpoint/2010/main" val="601282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833" y="2475254"/>
            <a:ext cx="8229600" cy="1143000"/>
          </a:xfrm>
        </p:spPr>
        <p:txBody>
          <a:bodyPr>
            <a:noAutofit/>
          </a:bodyPr>
          <a:lstStyle/>
          <a:p>
            <a:r>
              <a:rPr lang="en-US" sz="3600" dirty="0" smtClean="0">
                <a:solidFill>
                  <a:srgbClr val="0000FF"/>
                </a:solidFill>
              </a:rPr>
              <a:t>Can exome sequences be used for genome-scale, </a:t>
            </a:r>
            <a:r>
              <a:rPr lang="en-US" sz="3600" i="1" dirty="0" smtClean="0">
                <a:solidFill>
                  <a:srgbClr val="0000FF"/>
                </a:solidFill>
              </a:rPr>
              <a:t>de novo </a:t>
            </a:r>
            <a:r>
              <a:rPr lang="en-US" sz="3600" dirty="0" smtClean="0">
                <a:solidFill>
                  <a:srgbClr val="0000FF"/>
                </a:solidFill>
              </a:rPr>
              <a:t>promoter analysis?</a:t>
            </a:r>
            <a:endParaRPr lang="en-US" sz="3600" dirty="0">
              <a:solidFill>
                <a:srgbClr val="0000FF"/>
              </a:solidFill>
            </a:endParaRPr>
          </a:p>
        </p:txBody>
      </p:sp>
    </p:spTree>
    <p:extLst>
      <p:ext uri="{BB962C8B-B14F-4D97-AF65-F5344CB8AC3E}">
        <p14:creationId xmlns:p14="http://schemas.microsoft.com/office/powerpoint/2010/main" val="3313439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860"/>
            <a:ext cx="8229600" cy="1143000"/>
          </a:xfrm>
        </p:spPr>
        <p:txBody>
          <a:bodyPr>
            <a:normAutofit/>
          </a:bodyPr>
          <a:lstStyle/>
          <a:p>
            <a:r>
              <a:rPr lang="en-US" sz="3600" dirty="0" smtClean="0">
                <a:solidFill>
                  <a:srgbClr val="0000FF"/>
                </a:solidFill>
              </a:rPr>
              <a:t>Distribution of actual exome sequences</a:t>
            </a:r>
            <a:endParaRPr lang="en-US" sz="3600" dirty="0">
              <a:solidFill>
                <a:srgbClr val="0000FF"/>
              </a:solidFill>
            </a:endParaRPr>
          </a:p>
        </p:txBody>
      </p:sp>
      <p:pic>
        <p:nvPicPr>
          <p:cNvPr id="4" name="Picture 3" descr="exome distribu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180" y="2584274"/>
            <a:ext cx="7439579" cy="2277422"/>
          </a:xfrm>
          <a:prstGeom prst="rect">
            <a:avLst/>
          </a:prstGeom>
        </p:spPr>
      </p:pic>
      <p:sp>
        <p:nvSpPr>
          <p:cNvPr id="3" name="TextBox 2"/>
          <p:cNvSpPr txBox="1"/>
          <p:nvPr/>
        </p:nvSpPr>
        <p:spPr>
          <a:xfrm>
            <a:off x="3076222" y="5559778"/>
            <a:ext cx="3086527" cy="369332"/>
          </a:xfrm>
          <a:prstGeom prst="rect">
            <a:avLst/>
          </a:prstGeom>
          <a:noFill/>
        </p:spPr>
        <p:txBody>
          <a:bodyPr wrap="none" rtlCol="0">
            <a:spAutoFit/>
          </a:bodyPr>
          <a:lstStyle/>
          <a:p>
            <a:r>
              <a:rPr lang="en-US" dirty="0" smtClean="0">
                <a:solidFill>
                  <a:srgbClr val="0000FF"/>
                </a:solidFill>
              </a:rPr>
              <a:t>(BMC </a:t>
            </a:r>
            <a:r>
              <a:rPr lang="en-US" dirty="0">
                <a:solidFill>
                  <a:srgbClr val="0000FF"/>
                </a:solidFill>
              </a:rPr>
              <a:t>Genomics. </a:t>
            </a:r>
            <a:r>
              <a:rPr lang="en-US" dirty="0" smtClean="0">
                <a:solidFill>
                  <a:srgbClr val="0000FF"/>
                </a:solidFill>
              </a:rPr>
              <a:t>13</a:t>
            </a:r>
            <a:r>
              <a:rPr lang="en-US" dirty="0">
                <a:solidFill>
                  <a:srgbClr val="0000FF"/>
                </a:solidFill>
              </a:rPr>
              <a:t>:</a:t>
            </a:r>
            <a:r>
              <a:rPr lang="en-US" dirty="0" smtClean="0">
                <a:solidFill>
                  <a:srgbClr val="0000FF"/>
                </a:solidFill>
              </a:rPr>
              <a:t>194, 2012) </a:t>
            </a:r>
            <a:endParaRPr lang="en-US" dirty="0">
              <a:solidFill>
                <a:srgbClr val="0000FF"/>
              </a:solidFill>
            </a:endParaRPr>
          </a:p>
        </p:txBody>
      </p:sp>
    </p:spTree>
    <p:extLst>
      <p:ext uri="{BB962C8B-B14F-4D97-AF65-F5344CB8AC3E}">
        <p14:creationId xmlns:p14="http://schemas.microsoft.com/office/powerpoint/2010/main" val="3565033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625501"/>
            <a:ext cx="8128000" cy="780095"/>
          </a:xfrm>
        </p:spPr>
        <p:txBody>
          <a:bodyPr>
            <a:normAutofit fontScale="90000"/>
          </a:bodyPr>
          <a:lstStyle/>
          <a:p>
            <a:r>
              <a:rPr lang="en-US" sz="3600" dirty="0" smtClean="0">
                <a:solidFill>
                  <a:srgbClr val="0E1BFF"/>
                </a:solidFill>
              </a:rPr>
              <a:t>Distribution of exome data in promoter region  </a:t>
            </a:r>
            <a:r>
              <a:rPr lang="en-US" sz="3600" dirty="0">
                <a:solidFill>
                  <a:srgbClr val="0000FF"/>
                </a:solidFill>
              </a:rPr>
              <a:t>(-500 to +100</a:t>
            </a:r>
            <a:r>
              <a:rPr lang="en-US" sz="3600" dirty="0" smtClean="0">
                <a:solidFill>
                  <a:srgbClr val="0000FF"/>
                </a:solidFill>
              </a:rPr>
              <a:t>) from 50 exome data sets</a:t>
            </a:r>
            <a:endParaRPr lang="en-US" sz="3600" dirty="0">
              <a:solidFill>
                <a:srgbClr val="0E1BFF"/>
              </a:solidFill>
            </a:endParaRPr>
          </a:p>
        </p:txBody>
      </p:sp>
      <p:pic>
        <p:nvPicPr>
          <p:cNvPr id="3" name="Picture 2" descr="Screen Shot 2015-02-17 at 12.25.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100" y="1894609"/>
            <a:ext cx="4991100" cy="4279900"/>
          </a:xfrm>
          <a:prstGeom prst="rect">
            <a:avLst/>
          </a:prstGeom>
        </p:spPr>
      </p:pic>
      <p:cxnSp>
        <p:nvCxnSpPr>
          <p:cNvPr id="5" name="Straight Arrow Connector 4"/>
          <p:cNvCxnSpPr/>
          <p:nvPr/>
        </p:nvCxnSpPr>
        <p:spPr>
          <a:xfrm>
            <a:off x="6066723" y="4998689"/>
            <a:ext cx="0" cy="47285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00993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rgbClr val="0000FF"/>
                </a:solidFill>
              </a:rPr>
              <a:t>How does exome collect promoter sequences</a:t>
            </a:r>
            <a:endParaRPr lang="en-US" sz="4000" dirty="0">
              <a:solidFill>
                <a:srgbClr val="0000FF"/>
              </a:solidFill>
            </a:endParaRPr>
          </a:p>
        </p:txBody>
      </p:sp>
      <p:pic>
        <p:nvPicPr>
          <p:cNvPr id="4" name="Picture 3"/>
          <p:cNvPicPr>
            <a:picLocks noChangeAspect="1"/>
          </p:cNvPicPr>
          <p:nvPr/>
        </p:nvPicPr>
        <p:blipFill>
          <a:blip r:embed="rId2"/>
          <a:stretch>
            <a:fillRect/>
          </a:stretch>
        </p:blipFill>
        <p:spPr>
          <a:xfrm>
            <a:off x="2207910" y="1685749"/>
            <a:ext cx="4921453" cy="4523760"/>
          </a:xfrm>
          <a:prstGeom prst="rect">
            <a:avLst/>
          </a:prstGeom>
        </p:spPr>
      </p:pic>
    </p:spTree>
    <p:extLst>
      <p:ext uri="{BB962C8B-B14F-4D97-AF65-F5344CB8AC3E}">
        <p14:creationId xmlns:p14="http://schemas.microsoft.com/office/powerpoint/2010/main" val="1572957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050740" y="573852"/>
            <a:ext cx="7606427" cy="940742"/>
          </a:xfrm>
        </p:spPr>
        <p:txBody>
          <a:bodyPr/>
          <a:lstStyle/>
          <a:p>
            <a:r>
              <a:rPr lang="en-US" sz="3600" dirty="0" smtClean="0">
                <a:solidFill>
                  <a:srgbClr val="0000FF"/>
                </a:solidFill>
              </a:rPr>
              <a:t>50 </a:t>
            </a:r>
            <a:r>
              <a:rPr lang="en-US" sz="3600" dirty="0">
                <a:solidFill>
                  <a:srgbClr val="0000FF"/>
                </a:solidFill>
              </a:rPr>
              <a:t>e</a:t>
            </a:r>
            <a:r>
              <a:rPr lang="en-US" sz="3600" dirty="0" smtClean="0">
                <a:solidFill>
                  <a:srgbClr val="0000FF"/>
                </a:solidFill>
              </a:rPr>
              <a:t>xome data </a:t>
            </a:r>
            <a:r>
              <a:rPr lang="en-US" sz="3600" dirty="0">
                <a:solidFill>
                  <a:srgbClr val="0000FF"/>
                </a:solidFill>
              </a:rPr>
              <a:t>from </a:t>
            </a:r>
            <a:r>
              <a:rPr lang="en-US" sz="3600" dirty="0" smtClean="0">
                <a:solidFill>
                  <a:srgbClr val="0000FF"/>
                </a:solidFill>
              </a:rPr>
              <a:t>breast </a:t>
            </a:r>
            <a:r>
              <a:rPr lang="en-US" sz="3600" dirty="0">
                <a:solidFill>
                  <a:srgbClr val="0000FF"/>
                </a:solidFill>
              </a:rPr>
              <a:t>c</a:t>
            </a:r>
            <a:r>
              <a:rPr lang="en-US" sz="3600" dirty="0" smtClean="0">
                <a:solidFill>
                  <a:srgbClr val="0000FF"/>
                </a:solidFill>
              </a:rPr>
              <a:t>ancer</a:t>
            </a:r>
            <a:endParaRPr lang="en-US" sz="3600" dirty="0">
              <a:solidFill>
                <a:srgbClr val="0000FF"/>
              </a:solidFill>
            </a:endParaRPr>
          </a:p>
        </p:txBody>
      </p:sp>
      <p:pic>
        <p:nvPicPr>
          <p:cNvPr id="2" name="Picture 1" descr="PrFBC_seqread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2" y="1610126"/>
            <a:ext cx="6594592" cy="4827768"/>
          </a:xfrm>
          <a:prstGeom prst="rect">
            <a:avLst/>
          </a:prstGeom>
        </p:spPr>
      </p:pic>
    </p:spTree>
    <p:extLst>
      <p:ext uri="{BB962C8B-B14F-4D97-AF65-F5344CB8AC3E}">
        <p14:creationId xmlns:p14="http://schemas.microsoft.com/office/powerpoint/2010/main" val="532506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2"/>
            <a:ext cx="7606427" cy="987058"/>
          </a:xfrm>
        </p:spPr>
        <p:txBody>
          <a:bodyPr>
            <a:normAutofit fontScale="90000"/>
          </a:bodyPr>
          <a:lstStyle/>
          <a:p>
            <a:r>
              <a:rPr lang="en-US" sz="3600" dirty="0" smtClean="0">
                <a:solidFill>
                  <a:srgbClr val="0000FF"/>
                </a:solidFill>
              </a:rPr>
              <a:t>Distribution of variants from the 50 exomes</a:t>
            </a:r>
            <a:endParaRPr lang="en-US" sz="3600" dirty="0">
              <a:solidFill>
                <a:srgbClr val="0000FF"/>
              </a:solidFill>
            </a:endParaRPr>
          </a:p>
        </p:txBody>
      </p:sp>
      <p:graphicFrame>
        <p:nvGraphicFramePr>
          <p:cNvPr id="7" name="Chart 6"/>
          <p:cNvGraphicFramePr>
            <a:graphicFrameLocks/>
          </p:cNvGraphicFramePr>
          <p:nvPr>
            <p:extLst>
              <p:ext uri="{D42A27DB-BD31-4B8C-83A1-F6EECF244321}">
                <p14:modId xmlns:p14="http://schemas.microsoft.com/office/powerpoint/2010/main" val="995678660"/>
              </p:ext>
            </p:extLst>
          </p:nvPr>
        </p:nvGraphicFramePr>
        <p:xfrm>
          <a:off x="1256997" y="1444762"/>
          <a:ext cx="7254262" cy="4943511"/>
        </p:xfrm>
        <a:graphic>
          <a:graphicData uri="http://schemas.openxmlformats.org/drawingml/2006/chart">
            <c:chart xmlns:c="http://schemas.openxmlformats.org/drawingml/2006/chart" xmlns:r="http://schemas.openxmlformats.org/officeDocument/2006/relationships" r:id="rId2"/>
          </a:graphicData>
        </a:graphic>
      </p:graphicFrame>
      <p:sp>
        <p:nvSpPr>
          <p:cNvPr id="8" name="Left Arrow 7"/>
          <p:cNvSpPr/>
          <p:nvPr/>
        </p:nvSpPr>
        <p:spPr>
          <a:xfrm>
            <a:off x="4259289" y="6016183"/>
            <a:ext cx="1295748" cy="269382"/>
          </a:xfrm>
          <a:prstGeom prst="lef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4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2"/>
            <a:ext cx="7606427" cy="987058"/>
          </a:xfrm>
        </p:spPr>
        <p:txBody>
          <a:bodyPr/>
          <a:lstStyle/>
          <a:p>
            <a:r>
              <a:rPr lang="en-US" sz="3200" dirty="0" smtClean="0">
                <a:solidFill>
                  <a:srgbClr val="0000FF"/>
                </a:solidFill>
              </a:rPr>
              <a:t>Variants detected in promoters</a:t>
            </a:r>
            <a:endParaRPr lang="en-US" sz="3200" dirty="0">
              <a:solidFill>
                <a:srgbClr val="0000FF"/>
              </a:solidFill>
            </a:endParaRPr>
          </a:p>
        </p:txBody>
      </p:sp>
      <p:pic>
        <p:nvPicPr>
          <p:cNvPr id="5" name="Picture 4" descr="PrFBC_promoter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460" y="1627481"/>
            <a:ext cx="7255465" cy="4145980"/>
          </a:xfrm>
          <a:prstGeom prst="rect">
            <a:avLst/>
          </a:prstGeom>
        </p:spPr>
      </p:pic>
    </p:spTree>
    <p:extLst>
      <p:ext uri="{BB962C8B-B14F-4D97-AF65-F5344CB8AC3E}">
        <p14:creationId xmlns:p14="http://schemas.microsoft.com/office/powerpoint/2010/main" val="1054033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2"/>
            <a:ext cx="7606427" cy="949428"/>
          </a:xfrm>
        </p:spPr>
        <p:txBody>
          <a:bodyPr>
            <a:normAutofit/>
          </a:bodyPr>
          <a:lstStyle/>
          <a:p>
            <a:pPr algn="ctr"/>
            <a:r>
              <a:rPr lang="en-US" sz="3600" dirty="0" smtClean="0">
                <a:solidFill>
                  <a:srgbClr val="0000FF"/>
                </a:solidFill>
              </a:rPr>
              <a:t>Types of promoter variants identified</a:t>
            </a:r>
            <a:endParaRPr lang="en-US" sz="3600" dirty="0">
              <a:solidFill>
                <a:srgbClr val="0000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527496412"/>
              </p:ext>
            </p:extLst>
          </p:nvPr>
        </p:nvGraphicFramePr>
        <p:xfrm>
          <a:off x="1180284" y="2283330"/>
          <a:ext cx="6632687" cy="2976022"/>
        </p:xfrm>
        <a:graphic>
          <a:graphicData uri="http://schemas.openxmlformats.org/drawingml/2006/table">
            <a:tbl>
              <a:tblPr/>
              <a:tblGrid>
                <a:gridCol w="1604995"/>
                <a:gridCol w="1256923"/>
                <a:gridCol w="1256923"/>
                <a:gridCol w="1256923"/>
                <a:gridCol w="1256923"/>
              </a:tblGrid>
              <a:tr h="425146">
                <a:tc>
                  <a:txBody>
                    <a:bodyPr/>
                    <a:lstStyle/>
                    <a:p>
                      <a:pPr algn="ctr" fontAlgn="b"/>
                      <a:r>
                        <a:rPr lang="en-US" sz="2000" b="1" i="0" u="none" strike="noStrike" dirty="0">
                          <a:solidFill>
                            <a:srgbClr val="000000"/>
                          </a:solidFill>
                          <a:effectLst/>
                          <a:latin typeface="Calibri"/>
                        </a:rPr>
                        <a:t>Class</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a:rPr>
                        <a:t>Promoter</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a:rPr>
                        <a:t>SNV</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a:rPr>
                        <a:t>Indel</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a:rPr>
                        <a:t>Total</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146">
                <a:tc>
                  <a:txBody>
                    <a:bodyPr/>
                    <a:lstStyle/>
                    <a:p>
                      <a:pPr algn="ctr" fontAlgn="b"/>
                      <a:endParaRPr lang="en-US" sz="2000" b="0" i="0" u="none" strike="noStrike" dirty="0">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2000" b="0" i="0" u="none" strike="noStrike" dirty="0">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2000" b="0" i="0" u="none" strike="noStrike" dirty="0">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2000" b="0" i="0" u="none" strike="noStrike" dirty="0">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2000" b="0" i="0" u="none" strike="noStrike" dirty="0">
                        <a:solidFill>
                          <a:srgbClr val="00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tcPr>
                </a:tc>
              </a:tr>
              <a:tr h="425146">
                <a:tc>
                  <a:txBody>
                    <a:bodyPr/>
                    <a:lstStyle/>
                    <a:p>
                      <a:pPr algn="l" fontAlgn="b"/>
                      <a:r>
                        <a:rPr lang="en-US" sz="2000" b="0" i="0" u="none" strike="noStrike" dirty="0">
                          <a:solidFill>
                            <a:srgbClr val="000000"/>
                          </a:solidFill>
                          <a:effectLst/>
                          <a:latin typeface="Calibri"/>
                        </a:rPr>
                        <a:t>Known motif</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601</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521</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57</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578</a:t>
                      </a:r>
                    </a:p>
                  </a:txBody>
                  <a:tcPr marL="12700" marR="12700" marT="12700" marB="0" anchor="b">
                    <a:lnL>
                      <a:noFill/>
                    </a:lnL>
                    <a:lnR>
                      <a:noFill/>
                    </a:lnR>
                    <a:lnT>
                      <a:noFill/>
                    </a:lnT>
                    <a:lnB>
                      <a:noFill/>
                    </a:lnB>
                  </a:tcPr>
                </a:tc>
              </a:tr>
              <a:tr h="425146">
                <a:tc>
                  <a:txBody>
                    <a:bodyPr/>
                    <a:lstStyle/>
                    <a:p>
                      <a:pPr algn="l" fontAlgn="b"/>
                      <a:r>
                        <a:rPr lang="en-US" sz="2000" b="0" i="0" u="none" strike="noStrike" dirty="0">
                          <a:solidFill>
                            <a:srgbClr val="000000"/>
                          </a:solidFill>
                          <a:effectLst/>
                          <a:latin typeface="Calibri"/>
                        </a:rPr>
                        <a:t>TFBS motif</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238</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251</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37</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288</a:t>
                      </a:r>
                    </a:p>
                  </a:txBody>
                  <a:tcPr marL="12700" marR="12700" marT="12700" marB="0" anchor="b">
                    <a:lnL>
                      <a:noFill/>
                    </a:lnL>
                    <a:lnR>
                      <a:noFill/>
                    </a:lnR>
                    <a:lnT>
                      <a:noFill/>
                    </a:lnT>
                    <a:lnB>
                      <a:noFill/>
                    </a:lnB>
                  </a:tcPr>
                </a:tc>
              </a:tr>
              <a:tr h="425146">
                <a:tc>
                  <a:txBody>
                    <a:bodyPr/>
                    <a:lstStyle/>
                    <a:p>
                      <a:pPr algn="l" fontAlgn="b"/>
                      <a:r>
                        <a:rPr lang="en-US" sz="2000" b="0" i="0" u="none" strike="noStrike" dirty="0">
                          <a:solidFill>
                            <a:srgbClr val="000000"/>
                          </a:solidFill>
                          <a:effectLst/>
                          <a:latin typeface="Calibri"/>
                        </a:rPr>
                        <a:t>TATA box</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179</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195</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30</a:t>
                      </a:r>
                    </a:p>
                  </a:txBody>
                  <a:tcPr marL="12700" marR="12700" marT="12700"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a:rPr>
                        <a:t>225</a:t>
                      </a:r>
                    </a:p>
                  </a:txBody>
                  <a:tcPr marL="12700" marR="12700" marT="12700" marB="0" anchor="b">
                    <a:lnL>
                      <a:noFill/>
                    </a:lnL>
                    <a:lnR>
                      <a:noFill/>
                    </a:lnR>
                    <a:lnT>
                      <a:noFill/>
                    </a:lnT>
                    <a:lnB>
                      <a:noFill/>
                    </a:lnB>
                  </a:tcPr>
                </a:tc>
              </a:tr>
              <a:tr h="425146">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dirty="0">
                        <a:solidFill>
                          <a:srgbClr val="000000"/>
                        </a:solidFill>
                        <a:effectLst/>
                        <a:latin typeface="Calibri"/>
                      </a:endParaRP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r>
              <a:tr h="425146">
                <a:tc>
                  <a:txBody>
                    <a:bodyPr/>
                    <a:lstStyle/>
                    <a:p>
                      <a:pPr algn="l" fontAlgn="b"/>
                      <a:r>
                        <a:rPr lang="en-US" sz="2000" b="0" i="0" u="none" strike="noStrike" dirty="0">
                          <a:solidFill>
                            <a:srgbClr val="000000"/>
                          </a:solidFill>
                          <a:effectLst/>
                          <a:latin typeface="Calibri"/>
                        </a:rPr>
                        <a:t>Total</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FF0000"/>
                          </a:solidFill>
                          <a:effectLst/>
                          <a:latin typeface="Calibri"/>
                        </a:rPr>
                        <a:t>1,018</a:t>
                      </a:r>
                      <a:endParaRPr lang="en-US" sz="2000" b="1" i="0" u="none" strike="noStrike" dirty="0">
                        <a:solidFill>
                          <a:srgbClr val="FF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967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124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FF0000"/>
                          </a:solidFill>
                          <a:effectLst/>
                          <a:latin typeface="Calibri"/>
                        </a:rPr>
                        <a:t>1,091</a:t>
                      </a:r>
                      <a:endParaRPr lang="en-US" sz="2000" b="1" i="0" u="none" strike="noStrike" dirty="0">
                        <a:solidFill>
                          <a:srgbClr val="FF0000"/>
                        </a:solidFill>
                        <a:effectLst/>
                        <a:latin typeface="Calibri"/>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65517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effectLst>
                  <a:outerShdw blurRad="38100" dist="38100" dir="2700000" algn="tl">
                    <a:srgbClr val="000000">
                      <a:alpha val="43137"/>
                    </a:srgbClr>
                  </a:outerShdw>
                </a:effectLst>
                <a:latin typeface="Baskerville Old Face" pitchFamily="18" charset="0"/>
              </a:rPr>
              <a:t>About OMICS International Conferences</a:t>
            </a:r>
          </a:p>
        </p:txBody>
      </p:sp>
      <p:sp>
        <p:nvSpPr>
          <p:cNvPr id="3" name="Content Placeholder 2"/>
          <p:cNvSpPr>
            <a:spLocks noGrp="1"/>
          </p:cNvSpPr>
          <p:nvPr>
            <p:ph idx="1"/>
          </p:nvPr>
        </p:nvSpPr>
        <p:spPr>
          <a:xfrm>
            <a:off x="457200" y="1295400"/>
            <a:ext cx="8086725" cy="5105399"/>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Times New Roman" pitchFamily="18" charset="0"/>
                <a:cs typeface="Times New Roman" pitchFamily="18" charset="0"/>
              </a:rPr>
              <a:t>     OMICS </a:t>
            </a:r>
            <a:r>
              <a:rPr lang="en-US" sz="2000" dirty="0">
                <a:latin typeface="Times New Roman" pitchFamily="18" charset="0"/>
                <a:cs typeface="Times New Roman" pitchFamily="18" charset="0"/>
              </a:rPr>
              <a:t>International is a pioneer and leading science event organizer, which publishes around </a:t>
            </a:r>
            <a:r>
              <a:rPr lang="en-US" sz="2000" dirty="0" smtClean="0">
                <a:latin typeface="Times New Roman" pitchFamily="18" charset="0"/>
                <a:cs typeface="Times New Roman" pitchFamily="18" charset="0"/>
              </a:rPr>
              <a:t>500 </a:t>
            </a:r>
            <a:r>
              <a:rPr lang="en-US" sz="2000" dirty="0">
                <a:latin typeface="Times New Roman" pitchFamily="18" charset="0"/>
                <a:cs typeface="Times New Roman" pitchFamily="18" charset="0"/>
              </a:rPr>
              <a:t>open access journals and conducts over </a:t>
            </a:r>
            <a:r>
              <a:rPr lang="en-US" sz="2000" dirty="0" smtClean="0">
                <a:latin typeface="Times New Roman" pitchFamily="18" charset="0"/>
                <a:cs typeface="Times New Roman" pitchFamily="18" charset="0"/>
              </a:rPr>
              <a:t>500 </a:t>
            </a:r>
            <a:r>
              <a:rPr lang="en-US" sz="2000" dirty="0">
                <a:latin typeface="Times New Roman" pitchFamily="18" charset="0"/>
                <a:cs typeface="Times New Roman" pitchFamily="18" charset="0"/>
              </a:rPr>
              <a:t>Medical, Clinical, Engineering, Life </a:t>
            </a:r>
            <a:r>
              <a:rPr lang="en-US" sz="2000" dirty="0" smtClean="0">
                <a:latin typeface="Times New Roman" pitchFamily="18" charset="0"/>
                <a:cs typeface="Times New Roman" pitchFamily="18" charset="0"/>
              </a:rPr>
              <a:t>Sciences, </a:t>
            </a:r>
            <a:r>
              <a:rPr lang="en-US" sz="2000" dirty="0" err="1" smtClean="0">
                <a:latin typeface="Times New Roman" pitchFamily="18" charset="0"/>
                <a:cs typeface="Times New Roman" pitchFamily="18" charset="0"/>
              </a:rPr>
              <a:t>Pharma</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scientific </a:t>
            </a:r>
            <a:r>
              <a:rPr lang="en-US" sz="2000" dirty="0">
                <a:latin typeface="Times New Roman" pitchFamily="18" charset="0"/>
                <a:cs typeface="Times New Roman" pitchFamily="18" charset="0"/>
              </a:rPr>
              <a:t>conferences all over the globe annually with the support of more than 1000 scientific associations and 30,000 editorial board members and 3.5 million followers to its credit.</a:t>
            </a:r>
          </a:p>
          <a:p>
            <a:pPr algn="just">
              <a:buFont typeface="Arial" charset="0"/>
              <a:buNone/>
              <a:defRPr/>
            </a:pPr>
            <a:endParaRPr lang="en-US" sz="2000" dirty="0">
              <a:latin typeface="Times New Roman" pitchFamily="18" charset="0"/>
              <a:cs typeface="Times New Roman" pitchFamily="18" charset="0"/>
            </a:endParaRPr>
          </a:p>
          <a:p>
            <a:pPr algn="just">
              <a:buFont typeface="Arial" charset="0"/>
              <a:buNone/>
              <a:defRPr/>
            </a:pPr>
            <a:r>
              <a:rPr lang="en-US" sz="2000" dirty="0">
                <a:latin typeface="Times New Roman" pitchFamily="18" charset="0"/>
                <a:cs typeface="Times New Roman" pitchFamily="18" charset="0"/>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a:t>
            </a:r>
            <a:r>
              <a:rPr lang="en-US" sz="2000" dirty="0" smtClean="0">
                <a:latin typeface="Times New Roman" pitchFamily="18" charset="0"/>
                <a:cs typeface="Times New Roman" pitchFamily="18" charset="0"/>
              </a:rPr>
              <a:t>Mumbai.</a:t>
            </a:r>
            <a:endParaRPr lang="en-US" sz="2000" dirty="0">
              <a:latin typeface="Times New Roman" pitchFamily="18" charset="0"/>
              <a:cs typeface="Times New Roman" pitchFamily="18" charset="0"/>
            </a:endParaRPr>
          </a:p>
          <a:p>
            <a:pPr algn="just">
              <a:buFont typeface="Arial" charset="0"/>
              <a:buNone/>
              <a:defRPr/>
            </a:pPr>
            <a:r>
              <a:rPr lang="en-US" sz="2000" dirty="0" smtClean="0">
                <a:latin typeface="Times New Roman" pitchFamily="18" charset="0"/>
                <a:cs typeface="Times New Roman" pitchFamily="18" charset="0"/>
              </a:rPr>
              <a:t>.</a:t>
            </a:r>
          </a:p>
          <a:p>
            <a:pPr>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14908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2"/>
            <a:ext cx="7606427" cy="949428"/>
          </a:xfrm>
        </p:spPr>
        <p:txBody>
          <a:bodyPr/>
          <a:lstStyle/>
          <a:p>
            <a:r>
              <a:rPr lang="en-US" sz="3600" dirty="0" smtClean="0">
                <a:solidFill>
                  <a:srgbClr val="0000FF"/>
                </a:solidFill>
              </a:rPr>
              <a:t>Examples - variants in TATA-boxes</a:t>
            </a:r>
            <a:endParaRPr lang="en-US" sz="3600" dirty="0">
              <a:solidFill>
                <a:srgbClr val="0000FF"/>
              </a:solidFill>
            </a:endParaRPr>
          </a:p>
        </p:txBody>
      </p:sp>
      <p:pic>
        <p:nvPicPr>
          <p:cNvPr id="3" name="Picture 2" descr="bc1_tata_Table5.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2421"/>
            <a:ext cx="9144000" cy="1859197"/>
          </a:xfrm>
          <a:prstGeom prst="rect">
            <a:avLst/>
          </a:prstGeom>
        </p:spPr>
      </p:pic>
    </p:spTree>
    <p:extLst>
      <p:ext uri="{BB962C8B-B14F-4D97-AF65-F5344CB8AC3E}">
        <p14:creationId xmlns:p14="http://schemas.microsoft.com/office/powerpoint/2010/main" val="715242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2"/>
            <a:ext cx="7606427" cy="949428"/>
          </a:xfrm>
        </p:spPr>
        <p:txBody>
          <a:bodyPr/>
          <a:lstStyle/>
          <a:p>
            <a:r>
              <a:rPr lang="en-US" sz="3600" dirty="0" smtClean="0">
                <a:solidFill>
                  <a:srgbClr val="0000FF"/>
                </a:solidFill>
              </a:rPr>
              <a:t>Examples </a:t>
            </a:r>
            <a:r>
              <a:rPr lang="en-US" sz="3600" dirty="0">
                <a:solidFill>
                  <a:srgbClr val="0000FF"/>
                </a:solidFill>
              </a:rPr>
              <a:t>-</a:t>
            </a:r>
            <a:r>
              <a:rPr lang="en-US" sz="3600" dirty="0" smtClean="0">
                <a:solidFill>
                  <a:srgbClr val="0000FF"/>
                </a:solidFill>
              </a:rPr>
              <a:t> variants in TFBS motifs</a:t>
            </a:r>
            <a:endParaRPr lang="en-US" sz="3600" dirty="0">
              <a:solidFill>
                <a:srgbClr val="0000FF"/>
              </a:solidFill>
            </a:endParaRPr>
          </a:p>
        </p:txBody>
      </p:sp>
      <p:pic>
        <p:nvPicPr>
          <p:cNvPr id="3" name="Picture 2" descr="R21_Table4_motif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26" y="1904821"/>
            <a:ext cx="9121574" cy="2884754"/>
          </a:xfrm>
          <a:prstGeom prst="rect">
            <a:avLst/>
          </a:prstGeom>
        </p:spPr>
      </p:pic>
    </p:spTree>
    <p:extLst>
      <p:ext uri="{BB962C8B-B14F-4D97-AF65-F5344CB8AC3E}">
        <p14:creationId xmlns:p14="http://schemas.microsoft.com/office/powerpoint/2010/main" val="236529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Example - a variant in Sp1 binding site</a:t>
            </a:r>
            <a:endParaRPr lang="en-US" sz="3600" dirty="0">
              <a:solidFill>
                <a:srgbClr val="0000FF"/>
              </a:solidFill>
            </a:endParaRPr>
          </a:p>
        </p:txBody>
      </p:sp>
      <p:pic>
        <p:nvPicPr>
          <p:cNvPr id="5" name="Picture 4" descr="fig x. Sp1 varia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500" y="2334638"/>
            <a:ext cx="4690872" cy="2770780"/>
          </a:xfrm>
          <a:prstGeom prst="rect">
            <a:avLst/>
          </a:prstGeom>
        </p:spPr>
      </p:pic>
    </p:spTree>
    <p:extLst>
      <p:ext uri="{BB962C8B-B14F-4D97-AF65-F5344CB8AC3E}">
        <p14:creationId xmlns:p14="http://schemas.microsoft.com/office/powerpoint/2010/main" val="2902463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765"/>
            <a:ext cx="8229600" cy="1143000"/>
          </a:xfrm>
        </p:spPr>
        <p:txBody>
          <a:bodyPr>
            <a:noAutofit/>
          </a:bodyPr>
          <a:lstStyle/>
          <a:p>
            <a:r>
              <a:rPr lang="en-US" sz="3200" dirty="0" smtClean="0">
                <a:solidFill>
                  <a:srgbClr val="0E1BFF"/>
                </a:solidFill>
              </a:rPr>
              <a:t>Example - Mapping variants in </a:t>
            </a:r>
            <a:r>
              <a:rPr lang="en-US" sz="3200" i="1" dirty="0" smtClean="0">
                <a:solidFill>
                  <a:srgbClr val="0E1BFF"/>
                </a:solidFill>
              </a:rPr>
              <a:t>XRCC5</a:t>
            </a:r>
            <a:r>
              <a:rPr lang="en-US" sz="3200" dirty="0" smtClean="0">
                <a:solidFill>
                  <a:srgbClr val="0E1BFF"/>
                </a:solidFill>
              </a:rPr>
              <a:t> promoter</a:t>
            </a:r>
            <a:endParaRPr lang="en-US" sz="3200" dirty="0">
              <a:solidFill>
                <a:srgbClr val="0E1BFF"/>
              </a:solidFill>
            </a:endParaRPr>
          </a:p>
        </p:txBody>
      </p:sp>
      <p:sp>
        <p:nvSpPr>
          <p:cNvPr id="4" name="TextBox 3"/>
          <p:cNvSpPr txBox="1"/>
          <p:nvPr/>
        </p:nvSpPr>
        <p:spPr>
          <a:xfrm>
            <a:off x="752271" y="2668804"/>
            <a:ext cx="3596822" cy="2308324"/>
          </a:xfrm>
          <a:prstGeom prst="rect">
            <a:avLst/>
          </a:prstGeom>
          <a:noFill/>
        </p:spPr>
        <p:txBody>
          <a:bodyPr wrap="square" rtlCol="0">
            <a:spAutoFit/>
          </a:bodyPr>
          <a:lstStyle/>
          <a:p>
            <a:r>
              <a:rPr lang="en-US" sz="2400" i="1" dirty="0" smtClean="0">
                <a:solidFill>
                  <a:srgbClr val="0E1BFF"/>
                </a:solidFill>
              </a:rPr>
              <a:t>XRCC5</a:t>
            </a:r>
            <a:r>
              <a:rPr lang="en-US" sz="2400" dirty="0" smtClean="0">
                <a:solidFill>
                  <a:srgbClr val="0E1BFF"/>
                </a:solidFill>
              </a:rPr>
              <a:t>:</a:t>
            </a:r>
          </a:p>
          <a:p>
            <a:pPr marL="457200" indent="-457200">
              <a:buFont typeface="Arial"/>
              <a:buChar char="•"/>
            </a:pPr>
            <a:r>
              <a:rPr lang="en-US" sz="2400" dirty="0" smtClean="0">
                <a:solidFill>
                  <a:srgbClr val="0E1BFF"/>
                </a:solidFill>
              </a:rPr>
              <a:t>Coding for Ku80</a:t>
            </a:r>
          </a:p>
          <a:p>
            <a:pPr marL="457200" indent="-457200">
              <a:buFont typeface="Arial"/>
              <a:buChar char="•"/>
            </a:pPr>
            <a:r>
              <a:rPr lang="en-US" sz="2400" dirty="0" smtClean="0">
                <a:solidFill>
                  <a:srgbClr val="0E1BFF"/>
                </a:solidFill>
              </a:rPr>
              <a:t>Involve in non</a:t>
            </a:r>
            <a:r>
              <a:rPr lang="en-US" sz="2400" dirty="0">
                <a:solidFill>
                  <a:srgbClr val="0E1BFF"/>
                </a:solidFill>
              </a:rPr>
              <a:t>-</a:t>
            </a:r>
            <a:r>
              <a:rPr lang="en-US" sz="2400" dirty="0" smtClean="0">
                <a:solidFill>
                  <a:srgbClr val="0E1BFF"/>
                </a:solidFill>
              </a:rPr>
              <a:t>homologous, double</a:t>
            </a:r>
            <a:r>
              <a:rPr lang="en-US" sz="2400" dirty="0">
                <a:solidFill>
                  <a:srgbClr val="0E1BFF"/>
                </a:solidFill>
              </a:rPr>
              <a:t>-strand break </a:t>
            </a:r>
            <a:r>
              <a:rPr lang="en-US" sz="2400" dirty="0" smtClean="0">
                <a:solidFill>
                  <a:srgbClr val="0E1BFF"/>
                </a:solidFill>
              </a:rPr>
              <a:t>repair (NHEJ) pathway</a:t>
            </a:r>
            <a:r>
              <a:rPr lang="en-US" sz="2400" dirty="0">
                <a:solidFill>
                  <a:srgbClr val="0E1BFF"/>
                </a:solidFill>
              </a:rPr>
              <a:t>	</a:t>
            </a:r>
          </a:p>
        </p:txBody>
      </p:sp>
      <p:pic>
        <p:nvPicPr>
          <p:cNvPr id="3" name="Picture 2" descr="NHEJ.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554" y="1668060"/>
            <a:ext cx="2895917" cy="4807977"/>
          </a:xfrm>
          <a:prstGeom prst="rect">
            <a:avLst/>
          </a:prstGeom>
        </p:spPr>
      </p:pic>
      <p:cxnSp>
        <p:nvCxnSpPr>
          <p:cNvPr id="6" name="Straight Arrow Connector 5"/>
          <p:cNvCxnSpPr/>
          <p:nvPr/>
        </p:nvCxnSpPr>
        <p:spPr>
          <a:xfrm flipH="1">
            <a:off x="6815667" y="2032000"/>
            <a:ext cx="1284111" cy="8607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90288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4002"/>
            <a:ext cx="8229600" cy="1143000"/>
          </a:xfrm>
        </p:spPr>
        <p:txBody>
          <a:bodyPr>
            <a:noAutofit/>
          </a:bodyPr>
          <a:lstStyle/>
          <a:p>
            <a:r>
              <a:rPr lang="en-US" sz="2800" i="1" dirty="0">
                <a:solidFill>
                  <a:srgbClr val="0E1BFF"/>
                </a:solidFill>
              </a:rPr>
              <a:t>XRCC5</a:t>
            </a:r>
            <a:r>
              <a:rPr lang="en-US" sz="2800" dirty="0">
                <a:solidFill>
                  <a:srgbClr val="0E1BFF"/>
                </a:solidFill>
              </a:rPr>
              <a:t> promoter structure, variable number tandem </a:t>
            </a:r>
            <a:r>
              <a:rPr lang="en-US" sz="2800" dirty="0" smtClean="0">
                <a:solidFill>
                  <a:srgbClr val="0E1BFF"/>
                </a:solidFill>
              </a:rPr>
              <a:t>repeat (VNTR) </a:t>
            </a:r>
            <a:r>
              <a:rPr lang="en-US" sz="2800" dirty="0">
                <a:solidFill>
                  <a:srgbClr val="0E1BFF"/>
                </a:solidFill>
              </a:rPr>
              <a:t>polymorphism, and </a:t>
            </a:r>
            <a:r>
              <a:rPr lang="en-US" sz="2800" dirty="0" smtClean="0">
                <a:solidFill>
                  <a:srgbClr val="0E1BFF"/>
                </a:solidFill>
              </a:rPr>
              <a:t>expression </a:t>
            </a:r>
            <a:r>
              <a:rPr lang="en-US" sz="2800" dirty="0">
                <a:solidFill>
                  <a:srgbClr val="0E1BFF"/>
                </a:solidFill>
              </a:rPr>
              <a:t>regulation</a:t>
            </a:r>
            <a:r>
              <a:rPr lang="en-US" sz="2800" dirty="0" smtClean="0">
                <a:solidFill>
                  <a:srgbClr val="0E1BFF"/>
                </a:solidFill>
              </a:rPr>
              <a:t>.</a:t>
            </a:r>
            <a:endParaRPr lang="en-US" sz="2800" dirty="0">
              <a:solidFill>
                <a:srgbClr val="0E1BFF"/>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166083" y="2528456"/>
            <a:ext cx="7048529" cy="3313545"/>
          </a:xfrm>
          <a:prstGeom prst="rect">
            <a:avLst/>
          </a:prstGeom>
        </p:spPr>
      </p:pic>
    </p:spTree>
    <p:extLst>
      <p:ext uri="{BB962C8B-B14F-4D97-AF65-F5344CB8AC3E}">
        <p14:creationId xmlns:p14="http://schemas.microsoft.com/office/powerpoint/2010/main" val="1239257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a:solidFill>
                  <a:srgbClr val="0E1BFF"/>
                </a:solidFill>
              </a:rPr>
              <a:t>XRCC5</a:t>
            </a:r>
            <a:r>
              <a:rPr lang="en-US" sz="3200" dirty="0">
                <a:solidFill>
                  <a:srgbClr val="0E1BFF"/>
                </a:solidFill>
              </a:rPr>
              <a:t> </a:t>
            </a:r>
            <a:r>
              <a:rPr lang="en-US" sz="3200" dirty="0" smtClean="0">
                <a:solidFill>
                  <a:srgbClr val="0E1BFF"/>
                </a:solidFill>
              </a:rPr>
              <a:t>promoter </a:t>
            </a:r>
            <a:r>
              <a:rPr lang="en-US" sz="3200" dirty="0">
                <a:solidFill>
                  <a:srgbClr val="0E1BFF"/>
                </a:solidFill>
              </a:rPr>
              <a:t>VNTR</a:t>
            </a:r>
            <a:r>
              <a:rPr lang="en-US" sz="3200" dirty="0" smtClean="0">
                <a:solidFill>
                  <a:srgbClr val="0E1BFF"/>
                </a:solidFill>
              </a:rPr>
              <a:t> </a:t>
            </a:r>
            <a:r>
              <a:rPr lang="en-US" sz="3200" dirty="0">
                <a:solidFill>
                  <a:srgbClr val="0E1BFF"/>
                </a:solidFill>
              </a:rPr>
              <a:t>in </a:t>
            </a:r>
            <a:r>
              <a:rPr lang="en-US" sz="3200" dirty="0" smtClean="0">
                <a:solidFill>
                  <a:srgbClr val="0E1BFF"/>
                </a:solidFill>
              </a:rPr>
              <a:t>breast cancer</a:t>
            </a:r>
            <a:endParaRPr lang="en-US" sz="3200" dirty="0">
              <a:solidFill>
                <a:srgbClr val="0E1B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07739660"/>
              </p:ext>
            </p:extLst>
          </p:nvPr>
        </p:nvGraphicFramePr>
        <p:xfrm>
          <a:off x="1573156" y="2112818"/>
          <a:ext cx="6084453" cy="3948545"/>
        </p:xfrm>
        <a:graphic>
          <a:graphicData uri="http://schemas.openxmlformats.org/drawingml/2006/table">
            <a:tbl>
              <a:tblPr/>
              <a:tblGrid>
                <a:gridCol w="2028151"/>
                <a:gridCol w="2028151"/>
                <a:gridCol w="2028151"/>
              </a:tblGrid>
              <a:tr h="451631">
                <a:tc>
                  <a:txBody>
                    <a:bodyPr/>
                    <a:lstStyle/>
                    <a:p>
                      <a:pPr algn="ctr" fontAlgn="ctr"/>
                      <a:r>
                        <a:rPr lang="en-US" sz="1600" b="1" i="0" u="none" strike="noStrike" dirty="0">
                          <a:solidFill>
                            <a:srgbClr val="0E1BFF"/>
                          </a:solidFill>
                          <a:effectLst/>
                          <a:latin typeface="Arial"/>
                        </a:rPr>
                        <a:t>Genotype</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fontAlgn="ctr"/>
                      <a:r>
                        <a:rPr lang="en-US" sz="1600" b="1" i="0" u="none" strike="noStrike" dirty="0">
                          <a:solidFill>
                            <a:srgbClr val="0E1BFF"/>
                          </a:solidFill>
                          <a:effectLst/>
                          <a:latin typeface="Arial"/>
                        </a:rPr>
                        <a:t>Case number (%</a:t>
                      </a:r>
                      <a:r>
                        <a:rPr lang="en-US" sz="1600" b="1" i="0" u="none" strike="noStrike" dirty="0" smtClean="0">
                          <a:solidFill>
                            <a:srgbClr val="0E1BFF"/>
                          </a:solidFill>
                          <a:effectLst/>
                          <a:latin typeface="Arial"/>
                        </a:rPr>
                        <a:t>)*</a:t>
                      </a:r>
                      <a:endParaRPr lang="en-US" sz="1600" b="1" i="0" u="none" strike="noStrike" dirty="0">
                        <a:solidFill>
                          <a:srgbClr val="0E1BFF"/>
                        </a:solidFill>
                        <a:effectLst/>
                        <a:latin typeface="Arial"/>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58082">
                <a:tc>
                  <a:txBody>
                    <a:bodyPr/>
                    <a:lstStyle/>
                    <a:p>
                      <a:pPr algn="l" fontAlgn="b"/>
                      <a:r>
                        <a:rPr lang="en-US" sz="2000" b="1" i="0" u="none" strike="noStrike" dirty="0">
                          <a:solidFill>
                            <a:srgbClr val="0E1BFF"/>
                          </a:solidFill>
                          <a:effectLst/>
                          <a:latin typeface="Arial"/>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E1BFF"/>
                          </a:solidFill>
                          <a:effectLst/>
                          <a:latin typeface="Arial"/>
                        </a:rPr>
                        <a:t>Normal</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E1BFF"/>
                          </a:solidFill>
                          <a:effectLst/>
                          <a:latin typeface="Arial"/>
                        </a:rPr>
                        <a:t>BRCA1+</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372">
                <a:tc>
                  <a:txBody>
                    <a:bodyPr/>
                    <a:lstStyle/>
                    <a:p>
                      <a:pPr algn="ctr" fontAlgn="ctr"/>
                      <a:r>
                        <a:rPr lang="en-US" sz="1600" b="1" i="0" u="none" strike="noStrike" dirty="0">
                          <a:solidFill>
                            <a:srgbClr val="0E1BFF"/>
                          </a:solidFill>
                          <a:effectLst/>
                          <a:latin typeface="Arial"/>
                        </a:rPr>
                        <a:t>2R/2R</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dirty="0">
                          <a:solidFill>
                            <a:srgbClr val="FF0000"/>
                          </a:solidFill>
                          <a:effectLst/>
                          <a:latin typeface="Arial"/>
                        </a:rPr>
                        <a:t>4 (7)</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1" i="0" u="none" strike="noStrike" dirty="0">
                          <a:solidFill>
                            <a:srgbClr val="FF0000"/>
                          </a:solidFill>
                          <a:effectLst/>
                          <a:latin typeface="Arial"/>
                        </a:rPr>
                        <a:t>12 (28)</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r>
              <a:tr h="419372">
                <a:tc>
                  <a:txBody>
                    <a:bodyPr/>
                    <a:lstStyle/>
                    <a:p>
                      <a:pPr algn="ctr" fontAlgn="ctr"/>
                      <a:r>
                        <a:rPr lang="en-US" sz="1600" b="1" i="0" u="none" strike="noStrike" dirty="0">
                          <a:solidFill>
                            <a:srgbClr val="0E1BFF"/>
                          </a:solidFill>
                          <a:effectLst/>
                          <a:latin typeface="Arial"/>
                        </a:rPr>
                        <a:t>1R/2R</a:t>
                      </a:r>
                    </a:p>
                  </a:txBody>
                  <a:tcPr marL="12700" marR="12700" marT="12700" marB="0" anchor="ctr">
                    <a:lnL>
                      <a:noFill/>
                    </a:lnL>
                    <a:lnR>
                      <a:noFill/>
                    </a:lnR>
                    <a:lnT>
                      <a:noFill/>
                    </a:lnT>
                    <a:lnB>
                      <a:noFill/>
                    </a:lnB>
                  </a:tcPr>
                </a:tc>
                <a:tc>
                  <a:txBody>
                    <a:bodyPr/>
                    <a:lstStyle/>
                    <a:p>
                      <a:pPr algn="ctr" fontAlgn="ctr"/>
                      <a:r>
                        <a:rPr lang="en-US" sz="1600" b="1" i="0" u="none" strike="noStrike" dirty="0">
                          <a:solidFill>
                            <a:srgbClr val="FF0000"/>
                          </a:solidFill>
                          <a:effectLst/>
                          <a:latin typeface="Arial"/>
                        </a:rPr>
                        <a:t>42 (72)</a:t>
                      </a:r>
                    </a:p>
                  </a:txBody>
                  <a:tcPr marL="12700" marR="12700" marT="12700" marB="0" anchor="ctr">
                    <a:lnL>
                      <a:noFill/>
                    </a:lnL>
                    <a:lnR>
                      <a:noFill/>
                    </a:lnR>
                    <a:lnT>
                      <a:noFill/>
                    </a:lnT>
                    <a:lnB>
                      <a:noFill/>
                    </a:lnB>
                  </a:tcPr>
                </a:tc>
                <a:tc>
                  <a:txBody>
                    <a:bodyPr/>
                    <a:lstStyle/>
                    <a:p>
                      <a:pPr algn="ctr" fontAlgn="ctr"/>
                      <a:r>
                        <a:rPr lang="en-US" sz="1600" b="1" i="0" u="none" strike="noStrike" dirty="0">
                          <a:solidFill>
                            <a:srgbClr val="FF0000"/>
                          </a:solidFill>
                          <a:effectLst/>
                          <a:latin typeface="Arial"/>
                        </a:rPr>
                        <a:t>25 (58)</a:t>
                      </a:r>
                    </a:p>
                  </a:txBody>
                  <a:tcPr marL="12700" marR="12700" marT="12700" marB="0" anchor="ctr">
                    <a:lnL>
                      <a:noFill/>
                    </a:lnL>
                    <a:lnR>
                      <a:noFill/>
                    </a:lnR>
                    <a:lnT>
                      <a:noFill/>
                    </a:lnT>
                    <a:lnB>
                      <a:noFill/>
                    </a:lnB>
                  </a:tcPr>
                </a:tc>
              </a:tr>
              <a:tr h="419372">
                <a:tc>
                  <a:txBody>
                    <a:bodyPr/>
                    <a:lstStyle/>
                    <a:p>
                      <a:pPr algn="ctr" fontAlgn="ctr"/>
                      <a:r>
                        <a:rPr lang="en-US" sz="1600" b="1" i="0" u="none" strike="noStrike" dirty="0">
                          <a:solidFill>
                            <a:srgbClr val="0E1BFF"/>
                          </a:solidFill>
                          <a:effectLst/>
                          <a:latin typeface="Arial"/>
                        </a:rPr>
                        <a:t>1R/1R</a:t>
                      </a:r>
                    </a:p>
                  </a:txBody>
                  <a:tcPr marL="12700" marR="12700" marT="12700" marB="0" anchor="ctr">
                    <a:lnL>
                      <a:noFill/>
                    </a:lnL>
                    <a:lnR>
                      <a:noFill/>
                    </a:lnR>
                    <a:lnT>
                      <a:noFill/>
                    </a:lnT>
                    <a:lnB>
                      <a:noFill/>
                    </a:lnB>
                  </a:tcPr>
                </a:tc>
                <a:tc>
                  <a:txBody>
                    <a:bodyPr/>
                    <a:lstStyle/>
                    <a:p>
                      <a:pPr algn="ctr" fontAlgn="ctr"/>
                      <a:r>
                        <a:rPr lang="en-US" sz="1600" b="1" i="0" u="none" strike="noStrike" dirty="0">
                          <a:solidFill>
                            <a:srgbClr val="0E1BFF"/>
                          </a:solidFill>
                          <a:effectLst/>
                          <a:latin typeface="Arial"/>
                        </a:rPr>
                        <a:t>11 (19)</a:t>
                      </a:r>
                    </a:p>
                  </a:txBody>
                  <a:tcPr marL="12700" marR="12700" marT="12700" marB="0" anchor="ctr">
                    <a:lnL>
                      <a:noFill/>
                    </a:lnL>
                    <a:lnR>
                      <a:noFill/>
                    </a:lnR>
                    <a:lnT>
                      <a:noFill/>
                    </a:lnT>
                    <a:lnB>
                      <a:noFill/>
                    </a:lnB>
                  </a:tcPr>
                </a:tc>
                <a:tc>
                  <a:txBody>
                    <a:bodyPr/>
                    <a:lstStyle/>
                    <a:p>
                      <a:pPr algn="ctr" fontAlgn="ctr"/>
                      <a:r>
                        <a:rPr lang="en-US" sz="1600" b="1" i="0" u="none" strike="noStrike" dirty="0">
                          <a:solidFill>
                            <a:srgbClr val="0E1BFF"/>
                          </a:solidFill>
                          <a:effectLst/>
                          <a:latin typeface="Arial"/>
                        </a:rPr>
                        <a:t>5 (12)</a:t>
                      </a:r>
                    </a:p>
                  </a:txBody>
                  <a:tcPr marL="12700" marR="12700" marT="12700" marB="0" anchor="ctr">
                    <a:lnL>
                      <a:noFill/>
                    </a:lnL>
                    <a:lnR>
                      <a:noFill/>
                    </a:lnR>
                    <a:lnT>
                      <a:noFill/>
                    </a:lnT>
                    <a:lnB>
                      <a:noFill/>
                    </a:lnB>
                  </a:tcPr>
                </a:tc>
              </a:tr>
              <a:tr h="419372">
                <a:tc>
                  <a:txBody>
                    <a:bodyPr/>
                    <a:lstStyle/>
                    <a:p>
                      <a:pPr algn="ctr" fontAlgn="ctr"/>
                      <a:r>
                        <a:rPr lang="en-US" sz="1600" b="1" i="0" u="none" strike="noStrike" dirty="0">
                          <a:solidFill>
                            <a:srgbClr val="0E1BFF"/>
                          </a:solidFill>
                          <a:effectLst/>
                          <a:latin typeface="Arial"/>
                        </a:rPr>
                        <a:t>0R/2R</a:t>
                      </a:r>
                    </a:p>
                  </a:txBody>
                  <a:tcPr marL="12700" marR="12700" marT="12700" marB="0" anchor="ctr">
                    <a:lnL>
                      <a:noFill/>
                    </a:lnL>
                    <a:lnR>
                      <a:noFill/>
                    </a:lnR>
                    <a:lnT>
                      <a:noFill/>
                    </a:lnT>
                    <a:lnB>
                      <a:noFill/>
                    </a:lnB>
                  </a:tcPr>
                </a:tc>
                <a:tc>
                  <a:txBody>
                    <a:bodyPr/>
                    <a:lstStyle/>
                    <a:p>
                      <a:pPr algn="ctr" fontAlgn="ctr"/>
                      <a:r>
                        <a:rPr lang="en-US" sz="1600" b="1" i="0" u="none" strike="noStrike" dirty="0">
                          <a:solidFill>
                            <a:srgbClr val="0E1BFF"/>
                          </a:solidFill>
                          <a:effectLst/>
                          <a:latin typeface="Arial"/>
                        </a:rPr>
                        <a:t>1 (2)</a:t>
                      </a:r>
                    </a:p>
                  </a:txBody>
                  <a:tcPr marL="12700" marR="12700" marT="12700" marB="0" anchor="ctr">
                    <a:lnL>
                      <a:noFill/>
                    </a:lnL>
                    <a:lnR>
                      <a:noFill/>
                    </a:lnR>
                    <a:lnT>
                      <a:noFill/>
                    </a:lnT>
                    <a:lnB>
                      <a:noFill/>
                    </a:lnB>
                  </a:tcPr>
                </a:tc>
                <a:tc>
                  <a:txBody>
                    <a:bodyPr/>
                    <a:lstStyle/>
                    <a:p>
                      <a:pPr algn="ctr" fontAlgn="ctr"/>
                      <a:r>
                        <a:rPr lang="en-US" sz="1600" b="1" i="0" u="none" strike="noStrike" dirty="0">
                          <a:solidFill>
                            <a:srgbClr val="0E1BFF"/>
                          </a:solidFill>
                          <a:effectLst/>
                          <a:latin typeface="Arial"/>
                        </a:rPr>
                        <a:t>1 (2)</a:t>
                      </a:r>
                    </a:p>
                  </a:txBody>
                  <a:tcPr marL="12700" marR="12700" marT="12700" marB="0" anchor="ctr">
                    <a:lnL>
                      <a:noFill/>
                    </a:lnL>
                    <a:lnR>
                      <a:noFill/>
                    </a:lnR>
                    <a:lnT>
                      <a:noFill/>
                    </a:lnT>
                    <a:lnB>
                      <a:noFill/>
                    </a:lnB>
                  </a:tcPr>
                </a:tc>
              </a:tr>
              <a:tr h="451631">
                <a:tc>
                  <a:txBody>
                    <a:bodyPr/>
                    <a:lstStyle/>
                    <a:p>
                      <a:pPr algn="ctr" fontAlgn="ctr"/>
                      <a:r>
                        <a:rPr lang="en-US" sz="1600" b="1" i="0" u="none" strike="noStrike" dirty="0">
                          <a:solidFill>
                            <a:srgbClr val="0E1BFF"/>
                          </a:solidFill>
                          <a:effectLst/>
                          <a:latin typeface="Arial"/>
                        </a:rPr>
                        <a:t>0R/1R</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E1BFF"/>
                          </a:solidFill>
                          <a:effectLst/>
                          <a:latin typeface="Arial"/>
                        </a:rPr>
                        <a:t>0 (0)</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E1BFF"/>
                          </a:solidFill>
                          <a:effectLst/>
                          <a:latin typeface="Arial"/>
                        </a:rPr>
                        <a:t>0 (0)</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r>
              <a:tr h="451631">
                <a:tc>
                  <a:txBody>
                    <a:bodyPr/>
                    <a:lstStyle/>
                    <a:p>
                      <a:pPr algn="ctr" fontAlgn="ctr"/>
                      <a:r>
                        <a:rPr lang="en-US" sz="1600" b="1" i="0" u="none" strike="noStrike" dirty="0">
                          <a:solidFill>
                            <a:srgbClr val="0E1BFF"/>
                          </a:solidFill>
                          <a:effectLst/>
                          <a:latin typeface="Arial"/>
                        </a:rPr>
                        <a:t>Total</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E1BFF"/>
                          </a:solidFill>
                          <a:effectLst/>
                          <a:latin typeface="Arial"/>
                        </a:rPr>
                        <a:t>58 (100)</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E1BFF"/>
                          </a:solidFill>
                          <a:effectLst/>
                          <a:latin typeface="Arial"/>
                        </a:rPr>
                        <a:t>43 (100)</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082">
                <a:tc gridSpan="2">
                  <a:txBody>
                    <a:bodyPr/>
                    <a:lstStyle/>
                    <a:p>
                      <a:pPr algn="l" fontAlgn="ctr"/>
                      <a:r>
                        <a:rPr lang="en-US" sz="1600" b="1" i="0" u="none" strike="noStrike" dirty="0" smtClean="0">
                          <a:solidFill>
                            <a:srgbClr val="0E1BFF"/>
                          </a:solidFill>
                          <a:effectLst/>
                          <a:latin typeface="Arial"/>
                        </a:rPr>
                        <a:t>* Fisher </a:t>
                      </a:r>
                      <a:r>
                        <a:rPr lang="en-US" sz="1600" b="1" i="0" u="none" strike="noStrike" dirty="0">
                          <a:solidFill>
                            <a:srgbClr val="0E1BFF"/>
                          </a:solidFill>
                          <a:effectLst/>
                          <a:latin typeface="Arial"/>
                        </a:rPr>
                        <a:t>test: p&lt;0.03</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ctr"/>
                      <a:endParaRPr lang="en-US" sz="2000" b="1" i="0" u="none" strike="noStrike" dirty="0">
                        <a:solidFill>
                          <a:srgbClr val="0E1BFF"/>
                        </a:solidFill>
                        <a:effectLst/>
                        <a:latin typeface="Arial"/>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134581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258456" y="1004455"/>
            <a:ext cx="6511636" cy="5357090"/>
          </a:xfrm>
          <a:prstGeom prst="rect">
            <a:avLst/>
          </a:prstGeom>
        </p:spPr>
      </p:pic>
    </p:spTree>
    <p:extLst>
      <p:ext uri="{BB962C8B-B14F-4D97-AF65-F5344CB8AC3E}">
        <p14:creationId xmlns:p14="http://schemas.microsoft.com/office/powerpoint/2010/main" val="637216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Abundant exome data publically available</a:t>
            </a:r>
            <a:endParaRPr lang="en-US" sz="3600" dirty="0">
              <a:solidFill>
                <a:srgbClr val="0000FF"/>
              </a:solidFill>
            </a:endParaRPr>
          </a:p>
        </p:txBody>
      </p:sp>
      <p:sp>
        <p:nvSpPr>
          <p:cNvPr id="3" name="Content Placeholder 2"/>
          <p:cNvSpPr>
            <a:spLocks noGrp="1"/>
          </p:cNvSpPr>
          <p:nvPr>
            <p:ph idx="1"/>
          </p:nvPr>
        </p:nvSpPr>
        <p:spPr>
          <a:xfrm>
            <a:off x="983196" y="1908066"/>
            <a:ext cx="7458406" cy="3659150"/>
          </a:xfrm>
        </p:spPr>
        <p:txBody>
          <a:bodyPr>
            <a:noAutofit/>
          </a:bodyPr>
          <a:lstStyle/>
          <a:p>
            <a:r>
              <a:rPr lang="en-US" sz="2400" dirty="0">
                <a:solidFill>
                  <a:srgbClr val="0000FF"/>
                </a:solidFill>
              </a:rPr>
              <a:t>Exome Aggregation Consortium (ExAC</a:t>
            </a:r>
            <a:r>
              <a:rPr lang="en-US" sz="2400" dirty="0" smtClean="0">
                <a:solidFill>
                  <a:srgbClr val="0000FF"/>
                </a:solidFill>
              </a:rPr>
              <a:t>): 60,706</a:t>
            </a:r>
          </a:p>
          <a:p>
            <a:r>
              <a:rPr lang="en-US" sz="2400" dirty="0" smtClean="0">
                <a:solidFill>
                  <a:srgbClr val="0000FF"/>
                </a:solidFill>
              </a:rPr>
              <a:t>NHLBI </a:t>
            </a:r>
            <a:r>
              <a:rPr lang="en-US" sz="2400" dirty="0">
                <a:solidFill>
                  <a:srgbClr val="0000FF"/>
                </a:solidFill>
              </a:rPr>
              <a:t>GO Exome Sequencing </a:t>
            </a:r>
            <a:r>
              <a:rPr lang="en-US" sz="2400" dirty="0" smtClean="0">
                <a:solidFill>
                  <a:srgbClr val="0000FF"/>
                </a:solidFill>
              </a:rPr>
              <a:t>Project (EVS6500): </a:t>
            </a:r>
            <a:r>
              <a:rPr lang="en-US" sz="2400" dirty="0">
                <a:solidFill>
                  <a:srgbClr val="0000FF"/>
                </a:solidFill>
              </a:rPr>
              <a:t>&gt;</a:t>
            </a:r>
            <a:r>
              <a:rPr lang="en-US" sz="2400" dirty="0" smtClean="0">
                <a:solidFill>
                  <a:srgbClr val="0000FF"/>
                </a:solidFill>
              </a:rPr>
              <a:t>6500</a:t>
            </a:r>
          </a:p>
          <a:p>
            <a:r>
              <a:rPr lang="en-US" sz="2400" dirty="0" smtClean="0">
                <a:solidFill>
                  <a:srgbClr val="0000FF"/>
                </a:solidFill>
              </a:rPr>
              <a:t>1000 genomes: 2,551</a:t>
            </a:r>
          </a:p>
          <a:p>
            <a:r>
              <a:rPr lang="en-US" sz="2400" dirty="0" smtClean="0">
                <a:solidFill>
                  <a:srgbClr val="0000FF"/>
                </a:solidFill>
              </a:rPr>
              <a:t>TCGA breast cancer: 1,081</a:t>
            </a:r>
          </a:p>
          <a:p>
            <a:r>
              <a:rPr lang="en-US" sz="2400" dirty="0" smtClean="0">
                <a:solidFill>
                  <a:srgbClr val="0000FF"/>
                </a:solidFill>
              </a:rPr>
              <a:t>GEO: 130</a:t>
            </a:r>
          </a:p>
          <a:p>
            <a:r>
              <a:rPr lang="en-US" sz="2400" dirty="0" smtClean="0">
                <a:solidFill>
                  <a:srgbClr val="0000FF"/>
                </a:solidFill>
              </a:rPr>
              <a:t>dbGaP: ?</a:t>
            </a:r>
          </a:p>
          <a:p>
            <a:r>
              <a:rPr lang="en-US" sz="2400" dirty="0" smtClean="0">
                <a:solidFill>
                  <a:srgbClr val="0000FF"/>
                </a:solidFill>
              </a:rPr>
              <a:t>…?</a:t>
            </a:r>
          </a:p>
          <a:p>
            <a:r>
              <a:rPr lang="en-US" sz="2400" dirty="0" smtClean="0">
                <a:solidFill>
                  <a:srgbClr val="0000FF"/>
                </a:solidFill>
              </a:rPr>
              <a:t>…?</a:t>
            </a:r>
            <a:endParaRPr lang="en-US" sz="2400" dirty="0">
              <a:solidFill>
                <a:srgbClr val="0000FF"/>
              </a:solidFill>
            </a:endParaRPr>
          </a:p>
        </p:txBody>
      </p:sp>
    </p:spTree>
    <p:extLst>
      <p:ext uri="{BB962C8B-B14F-4D97-AF65-F5344CB8AC3E}">
        <p14:creationId xmlns:p14="http://schemas.microsoft.com/office/powerpoint/2010/main" val="670288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Summary</a:t>
            </a:r>
            <a:endParaRPr lang="en-US" sz="3600" dirty="0">
              <a:solidFill>
                <a:srgbClr val="0000FF"/>
              </a:solidFill>
            </a:endParaRPr>
          </a:p>
        </p:txBody>
      </p:sp>
      <p:sp>
        <p:nvSpPr>
          <p:cNvPr id="3" name="Content Placeholder 2"/>
          <p:cNvSpPr>
            <a:spLocks noGrp="1"/>
          </p:cNvSpPr>
          <p:nvPr>
            <p:ph idx="1"/>
          </p:nvPr>
        </p:nvSpPr>
        <p:spPr/>
        <p:txBody>
          <a:bodyPr>
            <a:normAutofit/>
          </a:bodyPr>
          <a:lstStyle/>
          <a:p>
            <a:r>
              <a:rPr lang="en-US" sz="2800" dirty="0" smtClean="0">
                <a:solidFill>
                  <a:srgbClr val="0000FF"/>
                </a:solidFill>
              </a:rPr>
              <a:t>GPES method provides a powerful tool for </a:t>
            </a:r>
            <a:r>
              <a:rPr lang="en-US" sz="2800" i="1" dirty="0" smtClean="0">
                <a:solidFill>
                  <a:srgbClr val="0000FF"/>
                </a:solidFill>
              </a:rPr>
              <a:t>de novo </a:t>
            </a:r>
            <a:r>
              <a:rPr lang="en-US" sz="2800" dirty="0" smtClean="0">
                <a:solidFill>
                  <a:srgbClr val="0000FF"/>
                </a:solidFill>
              </a:rPr>
              <a:t>promoter analysis, especially </a:t>
            </a:r>
            <a:r>
              <a:rPr lang="en-US" sz="2800" dirty="0">
                <a:solidFill>
                  <a:srgbClr val="0000FF"/>
                </a:solidFill>
              </a:rPr>
              <a:t>in the core-proximal </a:t>
            </a:r>
            <a:r>
              <a:rPr lang="en-US" sz="2800" dirty="0" smtClean="0">
                <a:solidFill>
                  <a:srgbClr val="0000FF"/>
                </a:solidFill>
              </a:rPr>
              <a:t>region</a:t>
            </a:r>
          </a:p>
          <a:p>
            <a:r>
              <a:rPr lang="en-US" sz="2800" dirty="0" smtClean="0">
                <a:solidFill>
                  <a:srgbClr val="0000FF"/>
                </a:solidFill>
              </a:rPr>
              <a:t>Explore existing </a:t>
            </a:r>
            <a:r>
              <a:rPr lang="en-US" sz="2800" dirty="0">
                <a:solidFill>
                  <a:srgbClr val="0000FF"/>
                </a:solidFill>
              </a:rPr>
              <a:t>e</a:t>
            </a:r>
            <a:r>
              <a:rPr lang="en-US" sz="2800" dirty="0" smtClean="0">
                <a:solidFill>
                  <a:srgbClr val="0000FF"/>
                </a:solidFill>
              </a:rPr>
              <a:t>xome </a:t>
            </a:r>
            <a:r>
              <a:rPr lang="en-US" sz="2800" dirty="0">
                <a:solidFill>
                  <a:srgbClr val="0000FF"/>
                </a:solidFill>
              </a:rPr>
              <a:t>data </a:t>
            </a:r>
            <a:r>
              <a:rPr lang="en-US" sz="2800" dirty="0" smtClean="0">
                <a:solidFill>
                  <a:srgbClr val="0000FF"/>
                </a:solidFill>
              </a:rPr>
              <a:t>using GPES should provide extensive knowledge for promoter architecture in biology and medicine </a:t>
            </a:r>
            <a:endParaRPr lang="en-US" sz="2800" dirty="0">
              <a:solidFill>
                <a:srgbClr val="0000FF"/>
              </a:solidFill>
            </a:endParaRPr>
          </a:p>
          <a:p>
            <a:r>
              <a:rPr lang="en-US" sz="2800" dirty="0" smtClean="0">
                <a:solidFill>
                  <a:srgbClr val="0000FF"/>
                </a:solidFill>
              </a:rPr>
              <a:t>Genetic </a:t>
            </a:r>
            <a:r>
              <a:rPr lang="en-US" sz="2800" dirty="0">
                <a:solidFill>
                  <a:srgbClr val="0000FF"/>
                </a:solidFill>
              </a:rPr>
              <a:t>variation in promoter </a:t>
            </a:r>
            <a:r>
              <a:rPr lang="en-US" sz="2800" dirty="0" smtClean="0">
                <a:solidFill>
                  <a:srgbClr val="0000FF"/>
                </a:solidFill>
              </a:rPr>
              <a:t>is likely </a:t>
            </a:r>
            <a:r>
              <a:rPr lang="en-US" sz="2800" dirty="0">
                <a:solidFill>
                  <a:srgbClr val="0000FF"/>
                </a:solidFill>
              </a:rPr>
              <a:t>far more </a:t>
            </a:r>
            <a:r>
              <a:rPr lang="en-US" sz="2800" dirty="0" smtClean="0">
                <a:solidFill>
                  <a:srgbClr val="0000FF"/>
                </a:solidFill>
              </a:rPr>
              <a:t>complicated than </a:t>
            </a:r>
            <a:r>
              <a:rPr lang="en-US" sz="2800" dirty="0">
                <a:solidFill>
                  <a:srgbClr val="0000FF"/>
                </a:solidFill>
              </a:rPr>
              <a:t>currently </a:t>
            </a:r>
            <a:r>
              <a:rPr lang="en-US" sz="2800" dirty="0" smtClean="0">
                <a:solidFill>
                  <a:srgbClr val="0000FF"/>
                </a:solidFill>
              </a:rPr>
              <a:t>consideration</a:t>
            </a:r>
            <a:endParaRPr lang="en-US" sz="2800" dirty="0">
              <a:solidFill>
                <a:srgbClr val="0000FF"/>
              </a:solidFill>
            </a:endParaRPr>
          </a:p>
          <a:p>
            <a:pPr marL="0" indent="0">
              <a:buNone/>
            </a:pPr>
            <a:endParaRPr lang="en-US" sz="2800" dirty="0">
              <a:solidFill>
                <a:srgbClr val="0000FF"/>
              </a:solidFill>
            </a:endParaRPr>
          </a:p>
        </p:txBody>
      </p:sp>
    </p:spTree>
    <p:extLst>
      <p:ext uri="{BB962C8B-B14F-4D97-AF65-F5344CB8AC3E}">
        <p14:creationId xmlns:p14="http://schemas.microsoft.com/office/powerpoint/2010/main" val="637173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1068"/>
            <a:ext cx="8229600" cy="1143000"/>
          </a:xfrm>
        </p:spPr>
        <p:txBody>
          <a:bodyPr>
            <a:normAutofit/>
          </a:bodyPr>
          <a:lstStyle/>
          <a:p>
            <a:r>
              <a:rPr lang="en-US" sz="3600" dirty="0" smtClean="0">
                <a:solidFill>
                  <a:srgbClr val="0000FF"/>
                </a:solidFill>
                <a:latin typeface="Arial"/>
                <a:cs typeface="Arial"/>
              </a:rPr>
              <a:t>Contribution</a:t>
            </a:r>
            <a:endParaRPr lang="en-US" sz="3600" dirty="0">
              <a:solidFill>
                <a:srgbClr val="0000FF"/>
              </a:solidFill>
              <a:latin typeface="Arial"/>
              <a:cs typeface="Arial"/>
            </a:endParaRPr>
          </a:p>
        </p:txBody>
      </p:sp>
      <p:sp>
        <p:nvSpPr>
          <p:cNvPr id="6" name="TextBox 5"/>
          <p:cNvSpPr txBox="1"/>
          <p:nvPr/>
        </p:nvSpPr>
        <p:spPr>
          <a:xfrm>
            <a:off x="6183071" y="2799604"/>
            <a:ext cx="2791596" cy="2246769"/>
          </a:xfrm>
          <a:prstGeom prst="rect">
            <a:avLst/>
          </a:prstGeom>
          <a:noFill/>
          <a:ln>
            <a:noFill/>
          </a:ln>
        </p:spPr>
        <p:txBody>
          <a:bodyPr wrap="square" rtlCol="0">
            <a:spAutoFit/>
          </a:bodyPr>
          <a:lstStyle/>
          <a:p>
            <a:r>
              <a:rPr lang="en-US" sz="2000" dirty="0" err="1" smtClean="0">
                <a:solidFill>
                  <a:srgbClr val="0000FF"/>
                </a:solidFill>
                <a:latin typeface="Arial"/>
                <a:cs typeface="Arial"/>
              </a:rPr>
              <a:t>Yeong</a:t>
            </a:r>
            <a:r>
              <a:rPr lang="en-US" sz="2000" dirty="0" smtClean="0">
                <a:solidFill>
                  <a:srgbClr val="0000FF"/>
                </a:solidFill>
                <a:latin typeface="Arial"/>
                <a:cs typeface="Arial"/>
              </a:rPr>
              <a:t> </a:t>
            </a:r>
            <a:r>
              <a:rPr lang="en-US" sz="2000" dirty="0">
                <a:solidFill>
                  <a:srgbClr val="0000FF"/>
                </a:solidFill>
                <a:latin typeface="Arial"/>
                <a:cs typeface="Arial"/>
              </a:rPr>
              <a:t>C. </a:t>
            </a:r>
            <a:r>
              <a:rPr lang="en-US" sz="2000" dirty="0" smtClean="0">
                <a:solidFill>
                  <a:srgbClr val="0000FF"/>
                </a:solidFill>
                <a:latin typeface="Arial"/>
                <a:cs typeface="Arial"/>
              </a:rPr>
              <a:t>Kim</a:t>
            </a:r>
          </a:p>
          <a:p>
            <a:r>
              <a:rPr lang="en-US" sz="2000" dirty="0">
                <a:solidFill>
                  <a:srgbClr val="0000FF"/>
                </a:solidFill>
                <a:latin typeface="Arial"/>
                <a:cs typeface="Arial"/>
              </a:rPr>
              <a:t> </a:t>
            </a:r>
            <a:r>
              <a:rPr lang="en-US" sz="2000" dirty="0" smtClean="0">
                <a:solidFill>
                  <a:srgbClr val="0000FF"/>
                </a:solidFill>
                <a:latin typeface="Arial"/>
                <a:cs typeface="Arial"/>
              </a:rPr>
              <a:t> </a:t>
            </a:r>
            <a:r>
              <a:rPr lang="en-US" sz="2000" dirty="0">
                <a:solidFill>
                  <a:srgbClr val="0000FF"/>
                </a:solidFill>
                <a:latin typeface="Arial"/>
                <a:cs typeface="Arial"/>
              </a:rPr>
              <a:t>Bradley Downs</a:t>
            </a:r>
          </a:p>
          <a:p>
            <a:r>
              <a:rPr lang="en-US" sz="2000" dirty="0" smtClean="0">
                <a:solidFill>
                  <a:srgbClr val="0000FF"/>
                </a:solidFill>
                <a:latin typeface="Arial"/>
                <a:cs typeface="Arial"/>
              </a:rPr>
              <a:t>    </a:t>
            </a:r>
            <a:r>
              <a:rPr lang="en-US" sz="2000" dirty="0" err="1" smtClean="0">
                <a:solidFill>
                  <a:srgbClr val="0000FF"/>
                </a:solidFill>
                <a:latin typeface="Arial"/>
                <a:cs typeface="Arial"/>
              </a:rPr>
              <a:t>Hongxiu</a:t>
            </a:r>
            <a:r>
              <a:rPr lang="en-US" sz="2000" dirty="0" smtClean="0">
                <a:solidFill>
                  <a:srgbClr val="0000FF"/>
                </a:solidFill>
                <a:latin typeface="Arial"/>
                <a:cs typeface="Arial"/>
              </a:rPr>
              <a:t> </a:t>
            </a:r>
            <a:r>
              <a:rPr lang="en-US" sz="2000" dirty="0">
                <a:solidFill>
                  <a:srgbClr val="0000FF"/>
                </a:solidFill>
                <a:latin typeface="Arial"/>
                <a:cs typeface="Arial"/>
              </a:rPr>
              <a:t>Wen </a:t>
            </a:r>
          </a:p>
          <a:p>
            <a:r>
              <a:rPr lang="en-US" sz="2000" dirty="0" smtClean="0">
                <a:solidFill>
                  <a:srgbClr val="0000FF"/>
                </a:solidFill>
                <a:latin typeface="Arial"/>
                <a:cs typeface="Arial"/>
              </a:rPr>
              <a:t>      </a:t>
            </a:r>
            <a:r>
              <a:rPr lang="en-US" sz="2000" dirty="0" err="1" smtClean="0">
                <a:solidFill>
                  <a:srgbClr val="0000FF"/>
                </a:solidFill>
                <a:latin typeface="Arial"/>
                <a:cs typeface="Arial"/>
              </a:rPr>
              <a:t>Fengxia</a:t>
            </a:r>
            <a:r>
              <a:rPr lang="en-US" sz="2000" dirty="0" smtClean="0">
                <a:solidFill>
                  <a:srgbClr val="0000FF"/>
                </a:solidFill>
                <a:latin typeface="Arial"/>
                <a:cs typeface="Arial"/>
              </a:rPr>
              <a:t> Xiao</a:t>
            </a:r>
          </a:p>
          <a:p>
            <a:r>
              <a:rPr lang="en-US" sz="2000" dirty="0" smtClean="0">
                <a:solidFill>
                  <a:srgbClr val="0000FF"/>
                </a:solidFill>
                <a:latin typeface="Arial"/>
                <a:cs typeface="Arial"/>
              </a:rPr>
              <a:t>        </a:t>
            </a:r>
            <a:r>
              <a:rPr lang="en-US" sz="2000" dirty="0" err="1" smtClean="0">
                <a:solidFill>
                  <a:srgbClr val="0000FF"/>
                </a:solidFill>
                <a:latin typeface="Arial"/>
                <a:cs typeface="Arial"/>
              </a:rPr>
              <a:t>Peixian</a:t>
            </a:r>
            <a:r>
              <a:rPr lang="en-US" sz="2000" dirty="0" smtClean="0">
                <a:solidFill>
                  <a:srgbClr val="0000FF"/>
                </a:solidFill>
                <a:latin typeface="Arial"/>
                <a:cs typeface="Arial"/>
              </a:rPr>
              <a:t> Chen</a:t>
            </a:r>
          </a:p>
          <a:p>
            <a:r>
              <a:rPr lang="en-US" sz="2000" dirty="0" smtClean="0">
                <a:solidFill>
                  <a:srgbClr val="0000FF"/>
                </a:solidFill>
                <a:latin typeface="Arial"/>
                <a:cs typeface="Arial"/>
              </a:rPr>
              <a:t>         </a:t>
            </a:r>
            <a:r>
              <a:rPr lang="en-US" sz="2000" dirty="0" err="1" smtClean="0">
                <a:solidFill>
                  <a:srgbClr val="0000FF"/>
                </a:solidFill>
                <a:latin typeface="Arial"/>
                <a:cs typeface="Arial"/>
              </a:rPr>
              <a:t>Jiangtao</a:t>
            </a:r>
            <a:r>
              <a:rPr lang="en-US" sz="2000" dirty="0" smtClean="0">
                <a:solidFill>
                  <a:srgbClr val="0000FF"/>
                </a:solidFill>
                <a:latin typeface="Arial"/>
                <a:cs typeface="Arial"/>
              </a:rPr>
              <a:t> </a:t>
            </a:r>
            <a:r>
              <a:rPr lang="en-US" sz="2000" dirty="0" err="1" smtClean="0">
                <a:solidFill>
                  <a:srgbClr val="0000FF"/>
                </a:solidFill>
                <a:latin typeface="Arial"/>
                <a:cs typeface="Arial"/>
              </a:rPr>
              <a:t>Luo</a:t>
            </a:r>
            <a:endParaRPr lang="en-US" sz="2000" dirty="0" smtClean="0">
              <a:solidFill>
                <a:srgbClr val="0000FF"/>
              </a:solidFill>
              <a:latin typeface="Arial"/>
              <a:cs typeface="Arial"/>
            </a:endParaRPr>
          </a:p>
          <a:p>
            <a:r>
              <a:rPr lang="en-US" sz="2000" dirty="0" smtClean="0">
                <a:solidFill>
                  <a:srgbClr val="0000FF"/>
                </a:solidFill>
                <a:latin typeface="Arial"/>
                <a:cs typeface="Arial"/>
              </a:rPr>
              <a:t>           San </a:t>
            </a:r>
            <a:r>
              <a:rPr lang="en-US" sz="2000" dirty="0">
                <a:solidFill>
                  <a:srgbClr val="0000FF"/>
                </a:solidFill>
                <a:latin typeface="Arial"/>
                <a:cs typeface="Arial"/>
              </a:rPr>
              <a:t>Ming Wang </a:t>
            </a:r>
          </a:p>
        </p:txBody>
      </p:sp>
      <p:pic>
        <p:nvPicPr>
          <p:cNvPr id="5" name="Picture 4" descr="aerialUNMCcity20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72604"/>
            <a:ext cx="5932058" cy="4185396"/>
          </a:xfrm>
          <a:prstGeom prst="rect">
            <a:avLst/>
          </a:prstGeom>
        </p:spPr>
      </p:pic>
      <p:pic>
        <p:nvPicPr>
          <p:cNvPr id="7" name="Picture 6" descr="20070911_UNMC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990" y="1534068"/>
            <a:ext cx="2438518" cy="990075"/>
          </a:xfrm>
          <a:prstGeom prst="rect">
            <a:avLst/>
          </a:prstGeom>
        </p:spPr>
      </p:pic>
    </p:spTree>
    <p:extLst>
      <p:ext uri="{BB962C8B-B14F-4D97-AF65-F5344CB8AC3E}">
        <p14:creationId xmlns:p14="http://schemas.microsoft.com/office/powerpoint/2010/main" val="3072948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Autofit/>
          </a:bodyPr>
          <a:lstStyle/>
          <a:p>
            <a:r>
              <a:rPr lang="en-US" sz="3600" dirty="0">
                <a:solidFill>
                  <a:srgbClr val="0000FF"/>
                </a:solidFill>
              </a:rPr>
              <a:t/>
            </a:r>
            <a:br>
              <a:rPr lang="en-US" sz="3600" dirty="0">
                <a:solidFill>
                  <a:srgbClr val="0000FF"/>
                </a:solidFill>
              </a:rPr>
            </a:br>
            <a:r>
              <a:rPr lang="en-US" sz="3600" b="1" dirty="0">
                <a:solidFill>
                  <a:srgbClr val="0000FF"/>
                </a:solidFill>
                <a:cs typeface="Arial Black"/>
              </a:rPr>
              <a:t>Genome-scale </a:t>
            </a:r>
            <a:r>
              <a:rPr lang="en-US" sz="3600" b="1" dirty="0" smtClean="0">
                <a:solidFill>
                  <a:srgbClr val="0000FF"/>
                </a:solidFill>
                <a:cs typeface="Arial Black"/>
              </a:rPr>
              <a:t>Promoter analysis </a:t>
            </a:r>
            <a:br>
              <a:rPr lang="en-US" sz="3600" b="1" dirty="0" smtClean="0">
                <a:solidFill>
                  <a:srgbClr val="0000FF"/>
                </a:solidFill>
                <a:cs typeface="Arial Black"/>
              </a:rPr>
            </a:br>
            <a:r>
              <a:rPr lang="en-US" sz="3600" b="1" dirty="0" smtClean="0">
                <a:solidFill>
                  <a:srgbClr val="0000FF"/>
                </a:solidFill>
                <a:cs typeface="Arial Black"/>
              </a:rPr>
              <a:t>using </a:t>
            </a:r>
            <a:r>
              <a:rPr lang="en-US" sz="3600" b="1" dirty="0" err="1">
                <a:solidFill>
                  <a:srgbClr val="0000FF"/>
                </a:solidFill>
                <a:cs typeface="Arial Black"/>
              </a:rPr>
              <a:t>E</a:t>
            </a:r>
            <a:r>
              <a:rPr lang="en-US" sz="3600" b="1" dirty="0" err="1" smtClean="0">
                <a:solidFill>
                  <a:srgbClr val="0000FF"/>
                </a:solidFill>
                <a:cs typeface="Arial Black"/>
              </a:rPr>
              <a:t>xome</a:t>
            </a:r>
            <a:r>
              <a:rPr lang="en-US" sz="3600" b="1" dirty="0" smtClean="0">
                <a:solidFill>
                  <a:srgbClr val="0000FF"/>
                </a:solidFill>
                <a:cs typeface="Arial Black"/>
              </a:rPr>
              <a:t> Sequences</a:t>
            </a:r>
            <a:r>
              <a:rPr lang="en-US" sz="3600" dirty="0">
                <a:solidFill>
                  <a:srgbClr val="0000FF"/>
                </a:solidFill>
                <a:cs typeface="Arial Black"/>
              </a:rPr>
              <a:t/>
            </a:r>
            <a:br>
              <a:rPr lang="en-US" sz="3600" dirty="0">
                <a:solidFill>
                  <a:srgbClr val="0000FF"/>
                </a:solidFill>
                <a:cs typeface="Arial Black"/>
              </a:rPr>
            </a:br>
            <a:r>
              <a:rPr lang="en-US" sz="3600" b="1" dirty="0" smtClean="0">
                <a:solidFill>
                  <a:srgbClr val="0000FF"/>
                </a:solidFill>
                <a:cs typeface="Arial Black"/>
              </a:rPr>
              <a:t> (GPES)</a:t>
            </a:r>
            <a:endParaRPr lang="en-US" sz="3600" b="1" dirty="0">
              <a:solidFill>
                <a:srgbClr val="0000FF"/>
              </a:solidFill>
              <a:cs typeface="Arial Black"/>
            </a:endParaRPr>
          </a:p>
        </p:txBody>
      </p:sp>
      <p:sp>
        <p:nvSpPr>
          <p:cNvPr id="3" name="Subtitle 2"/>
          <p:cNvSpPr>
            <a:spLocks noGrp="1"/>
          </p:cNvSpPr>
          <p:nvPr>
            <p:ph type="subTitle" idx="1"/>
          </p:nvPr>
        </p:nvSpPr>
        <p:spPr>
          <a:xfrm>
            <a:off x="1371600" y="4305048"/>
            <a:ext cx="6400800" cy="700917"/>
          </a:xfrm>
        </p:spPr>
        <p:txBody>
          <a:bodyPr>
            <a:normAutofit/>
          </a:bodyPr>
          <a:lstStyle/>
          <a:p>
            <a:r>
              <a:rPr lang="en-US" sz="2800" dirty="0" smtClean="0">
                <a:solidFill>
                  <a:srgbClr val="0000FF"/>
                </a:solidFill>
                <a:latin typeface="+mj-lt"/>
                <a:cs typeface="Arial Black"/>
              </a:rPr>
              <a:t>San Ming Wang</a:t>
            </a:r>
            <a:endParaRPr lang="en-US" sz="2800" dirty="0">
              <a:solidFill>
                <a:srgbClr val="0000FF"/>
              </a:solidFill>
              <a:latin typeface="+mj-lt"/>
              <a:cs typeface="Arial Black"/>
            </a:endParaRPr>
          </a:p>
        </p:txBody>
      </p:sp>
    </p:spTree>
    <p:extLst>
      <p:ext uri="{BB962C8B-B14F-4D97-AF65-F5344CB8AC3E}">
        <p14:creationId xmlns:p14="http://schemas.microsoft.com/office/powerpoint/2010/main" val="2912508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00063" y="428625"/>
            <a:ext cx="8186737" cy="1143000"/>
          </a:xfrm>
        </p:spPr>
        <p:txBody>
          <a:bodyPr/>
          <a:lstStyle/>
          <a:p>
            <a:r>
              <a:rPr lang="en-US" sz="3600" b="1" dirty="0" smtClean="0">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76200" y="1752600"/>
            <a:ext cx="8991600" cy="4991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normAutofit/>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a:effectLst>
                  <a:outerShdw blurRad="38100" dist="38100" dir="2700000" algn="tl">
                    <a:srgbClr val="000000">
                      <a:alpha val="43137"/>
                    </a:srgbClr>
                  </a:outerShdw>
                </a:effectLst>
                <a:latin typeface="Georgia" pitchFamily="18" charset="0"/>
              </a:rPr>
              <a:t/>
            </a:r>
            <a:br>
              <a:rPr lang="en-US" sz="2400" dirty="0">
                <a:effectLst>
                  <a:outerShdw blurRad="38100" dist="38100" dir="2700000" algn="tl">
                    <a:srgbClr val="000000">
                      <a:alpha val="43137"/>
                    </a:srgbClr>
                  </a:outerShdw>
                </a:effectLst>
                <a:latin typeface="Georgia" pitchFamily="18" charset="0"/>
              </a:rPr>
            </a:br>
            <a:r>
              <a:rPr lang="en-US" sz="2400" dirty="0">
                <a:effectLst>
                  <a:outerShdw blurRad="38100" dist="38100" dir="2700000" algn="tl">
                    <a:srgbClr val="000000">
                      <a:alpha val="43137"/>
                    </a:srgbClr>
                  </a:outerShdw>
                </a:effectLst>
                <a:latin typeface="Georgia" pitchFamily="18" charset="0"/>
                <a:hlinkClick r:id="rId2"/>
              </a:rPr>
              <a:t>http://transcriptomics.conferenceseries.com</a:t>
            </a:r>
            <a:r>
              <a:rPr lang="en-US" sz="2400" dirty="0" smtClean="0">
                <a:effectLst>
                  <a:outerShdw blurRad="38100" dist="38100" dir="2700000" algn="tl">
                    <a:srgbClr val="000000">
                      <a:alpha val="43137"/>
                    </a:srgbClr>
                  </a:outerShdw>
                </a:effectLst>
                <a:latin typeface="Georgia" pitchFamily="18" charset="0"/>
                <a:hlinkClick r:id="rId2"/>
              </a:rPr>
              <a:t>/</a:t>
            </a:r>
            <a:endParaRPr lang="en-US" sz="2400" dirty="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a:effectLst>
                  <a:outerShdw blurRad="38100" dist="38100" dir="2700000" algn="tl">
                    <a:srgbClr val="000000">
                      <a:alpha val="43137"/>
                    </a:srgbClr>
                  </a:outerShdw>
                </a:effectLst>
                <a:latin typeface="Georgia" pitchFamily="18" charset="0"/>
                <a:hlinkClick r:id="rId3"/>
              </a:rPr>
              <a:t>http://conferenceseries.com</a:t>
            </a:r>
            <a:r>
              <a:rPr lang="en-US" sz="2400" dirty="0" smtClean="0">
                <a:effectLst>
                  <a:outerShdw blurRad="38100" dist="38100" dir="2700000" algn="tl">
                    <a:srgbClr val="000000">
                      <a:alpha val="43137"/>
                    </a:srgbClr>
                  </a:outerShdw>
                </a:effectLst>
                <a:latin typeface="Georgia" pitchFamily="18" charset="0"/>
                <a:hlinkClick r:id="rId3"/>
              </a:rPr>
              <a:t>/</a:t>
            </a:r>
            <a:r>
              <a:rPr lang="en-US" sz="2400" dirty="0" smtClean="0">
                <a:effectLst>
                  <a:outerShdw blurRad="38100" dist="38100" dir="2700000" algn="tl">
                    <a:srgbClr val="000000">
                      <a:alpha val="43137"/>
                    </a:srgbClr>
                  </a:outerShdw>
                </a:effectLst>
                <a:latin typeface="Georgia" pitchFamily="18" charset="0"/>
              </a:rPr>
              <a:t> </a:t>
            </a:r>
          </a:p>
          <a:p>
            <a:pPr algn="ctr">
              <a:buFont typeface="Arial" charset="0"/>
              <a:buNone/>
              <a:defRPr/>
            </a:pPr>
            <a:r>
              <a:rPr lang="en-US" sz="2400" dirty="0">
                <a:effectLst>
                  <a:outerShdw blurRad="38100" dist="38100" dir="2700000" algn="tl">
                    <a:srgbClr val="000000">
                      <a:alpha val="43137"/>
                    </a:srgbClr>
                  </a:outerShdw>
                </a:effectLst>
                <a:latin typeface="Georgia" pitchFamily="18" charset="0"/>
              </a:rPr>
              <a:t> </a:t>
            </a:r>
            <a:r>
              <a:rPr lang="en-US" sz="2400" dirty="0">
                <a:effectLst>
                  <a:outerShdw blurRad="38100" dist="38100" dir="2700000" algn="tl">
                    <a:srgbClr val="000000">
                      <a:alpha val="43137"/>
                    </a:srgbClr>
                  </a:outerShdw>
                </a:effectLst>
                <a:latin typeface="Georgia" pitchFamily="18" charset="0"/>
                <a:hlinkClick r:id="rId4"/>
              </a:rPr>
              <a:t>http://</a:t>
            </a:r>
            <a:r>
              <a:rPr lang="en-US" sz="2400" dirty="0" smtClean="0">
                <a:effectLst>
                  <a:outerShdw blurRad="38100" dist="38100" dir="2700000" algn="tl">
                    <a:srgbClr val="000000">
                      <a:alpha val="43137"/>
                    </a:srgbClr>
                  </a:outerShdw>
                </a:effectLst>
                <a:latin typeface="Georgia" pitchFamily="18" charset="0"/>
                <a:hlinkClick r:id="rId4"/>
              </a:rPr>
              <a:t>www.conferenceseries.com/genetics-and-molecular-biology-conferences.php</a:t>
            </a:r>
            <a:r>
              <a:rPr lang="en-US" sz="2400" dirty="0" smtClean="0">
                <a:effectLst>
                  <a:outerShdw blurRad="38100" dist="38100" dir="2700000" algn="tl">
                    <a:srgbClr val="000000">
                      <a:alpha val="43137"/>
                    </a:srgbClr>
                  </a:outerShdw>
                </a:effectLst>
                <a:latin typeface="Georgia" pitchFamily="18" charset="0"/>
              </a:rPr>
              <a:t> </a:t>
            </a: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190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00FF"/>
                </a:solidFill>
                <a:cs typeface="Arial Black"/>
              </a:rPr>
              <a:t>Regulation of gene expression </a:t>
            </a:r>
            <a:endParaRPr lang="en-US" sz="4000" dirty="0">
              <a:solidFill>
                <a:srgbClr val="0000FF"/>
              </a:solidFill>
              <a:cs typeface="Arial Black"/>
            </a:endParaRPr>
          </a:p>
        </p:txBody>
      </p:sp>
      <p:sp>
        <p:nvSpPr>
          <p:cNvPr id="3" name="Content Placeholder 2"/>
          <p:cNvSpPr>
            <a:spLocks noGrp="1"/>
          </p:cNvSpPr>
          <p:nvPr>
            <p:ph idx="1"/>
          </p:nvPr>
        </p:nvSpPr>
        <p:spPr>
          <a:xfrm>
            <a:off x="5836696" y="2281419"/>
            <a:ext cx="3025594" cy="3522343"/>
          </a:xfrm>
        </p:spPr>
        <p:txBody>
          <a:bodyPr>
            <a:normAutofit/>
          </a:bodyPr>
          <a:lstStyle/>
          <a:p>
            <a:r>
              <a:rPr lang="en-US" sz="2400" dirty="0" smtClean="0">
                <a:solidFill>
                  <a:srgbClr val="FF0000"/>
                </a:solidFill>
              </a:rPr>
              <a:t>Distal elements </a:t>
            </a:r>
          </a:p>
          <a:p>
            <a:pPr marL="0" indent="0">
              <a:buNone/>
            </a:pPr>
            <a:r>
              <a:rPr lang="en-US" sz="2400" dirty="0" smtClean="0">
                <a:solidFill>
                  <a:srgbClr val="0000FF"/>
                </a:solidFill>
              </a:rPr>
              <a:t>– enhancer, silencer, insulator</a:t>
            </a:r>
          </a:p>
          <a:p>
            <a:r>
              <a:rPr lang="en-US" sz="2400" dirty="0" smtClean="0">
                <a:solidFill>
                  <a:srgbClr val="FF0000"/>
                </a:solidFill>
              </a:rPr>
              <a:t>Promoter elements</a:t>
            </a:r>
          </a:p>
          <a:p>
            <a:pPr marL="0" indent="0">
              <a:buNone/>
            </a:pPr>
            <a:r>
              <a:rPr lang="en-US" sz="2400" dirty="0" smtClean="0">
                <a:solidFill>
                  <a:srgbClr val="0000FF"/>
                </a:solidFill>
              </a:rPr>
              <a:t>– transcriptional factors, basal transcriptional machinery</a:t>
            </a:r>
            <a:endParaRPr lang="en-US" sz="2400" dirty="0">
              <a:solidFill>
                <a:srgbClr val="0000FF"/>
              </a:solidFill>
            </a:endParaRPr>
          </a:p>
        </p:txBody>
      </p:sp>
      <p:pic>
        <p:nvPicPr>
          <p:cNvPr id="4" name="Picture 3" descr="regulato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90" y="1864695"/>
            <a:ext cx="5204006" cy="3939067"/>
          </a:xfrm>
          <a:prstGeom prst="rect">
            <a:avLst/>
          </a:prstGeom>
        </p:spPr>
      </p:pic>
    </p:spTree>
    <p:extLst>
      <p:ext uri="{BB962C8B-B14F-4D97-AF65-F5344CB8AC3E}">
        <p14:creationId xmlns:p14="http://schemas.microsoft.com/office/powerpoint/2010/main" val="182582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5427"/>
            <a:ext cx="8229600" cy="1143000"/>
          </a:xfrm>
        </p:spPr>
        <p:txBody>
          <a:bodyPr>
            <a:normAutofit/>
          </a:bodyPr>
          <a:lstStyle/>
          <a:p>
            <a:r>
              <a:rPr lang="en-US" sz="4000" dirty="0" smtClean="0">
                <a:solidFill>
                  <a:srgbClr val="0000FF"/>
                </a:solidFill>
              </a:rPr>
              <a:t>Promoter structure</a:t>
            </a:r>
            <a:endParaRPr lang="en-US" sz="4000" dirty="0">
              <a:solidFill>
                <a:srgbClr val="0000FF"/>
              </a:solidFill>
            </a:endParaRPr>
          </a:p>
        </p:txBody>
      </p:sp>
      <p:pic>
        <p:nvPicPr>
          <p:cNvPr id="4" name="Picture 3" descr="promo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525" y="3018292"/>
            <a:ext cx="7832058" cy="2283878"/>
          </a:xfrm>
          <a:prstGeom prst="rect">
            <a:avLst/>
          </a:prstGeom>
        </p:spPr>
      </p:pic>
    </p:spTree>
    <p:extLst>
      <p:ext uri="{BB962C8B-B14F-4D97-AF65-F5344CB8AC3E}">
        <p14:creationId xmlns:p14="http://schemas.microsoft.com/office/powerpoint/2010/main" val="2350458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858"/>
            <a:ext cx="8229600" cy="1143000"/>
          </a:xfrm>
        </p:spPr>
        <p:txBody>
          <a:bodyPr>
            <a:noAutofit/>
          </a:bodyPr>
          <a:lstStyle/>
          <a:p>
            <a:r>
              <a:rPr lang="en-US" sz="3200" dirty="0" smtClean="0">
                <a:solidFill>
                  <a:srgbClr val="0000FF"/>
                </a:solidFill>
              </a:rPr>
              <a:t>Promoter remains as a less-explored territory in disease study</a:t>
            </a:r>
            <a:endParaRPr lang="en-US" sz="3200" dirty="0">
              <a:solidFill>
                <a:srgbClr val="0000FF"/>
              </a:solidFill>
            </a:endParaRPr>
          </a:p>
        </p:txBody>
      </p:sp>
      <p:sp>
        <p:nvSpPr>
          <p:cNvPr id="3" name="Content Placeholder 2"/>
          <p:cNvSpPr>
            <a:spLocks noGrp="1"/>
          </p:cNvSpPr>
          <p:nvPr>
            <p:ph idx="1"/>
          </p:nvPr>
        </p:nvSpPr>
        <p:spPr>
          <a:xfrm>
            <a:off x="457200" y="2019010"/>
            <a:ext cx="8229600" cy="1791354"/>
          </a:xfrm>
        </p:spPr>
        <p:txBody>
          <a:bodyPr>
            <a:normAutofit fontScale="92500" lnSpcReduction="10000"/>
          </a:bodyPr>
          <a:lstStyle/>
          <a:p>
            <a:r>
              <a:rPr lang="en-US" sz="2800" dirty="0" smtClean="0">
                <a:solidFill>
                  <a:srgbClr val="0000FF"/>
                </a:solidFill>
              </a:rPr>
              <a:t>Promoter directly controls gene expression</a:t>
            </a:r>
          </a:p>
          <a:p>
            <a:r>
              <a:rPr lang="en-US" sz="2800" dirty="0" smtClean="0">
                <a:solidFill>
                  <a:srgbClr val="0000FF"/>
                </a:solidFill>
              </a:rPr>
              <a:t>Mutation in promoter </a:t>
            </a:r>
            <a:r>
              <a:rPr lang="en-US" sz="2800" dirty="0">
                <a:solidFill>
                  <a:srgbClr val="0000FF"/>
                </a:solidFill>
              </a:rPr>
              <a:t>can </a:t>
            </a:r>
            <a:r>
              <a:rPr lang="en-US" sz="2800" dirty="0" smtClean="0">
                <a:solidFill>
                  <a:srgbClr val="0000FF"/>
                </a:solidFill>
              </a:rPr>
              <a:t>have profound impact on biology and diseases</a:t>
            </a:r>
          </a:p>
          <a:p>
            <a:r>
              <a:rPr lang="en-US" sz="2800" dirty="0" smtClean="0">
                <a:solidFill>
                  <a:srgbClr val="0000FF"/>
                </a:solidFill>
              </a:rPr>
              <a:t>Lack of systematic tools for </a:t>
            </a:r>
            <a:r>
              <a:rPr lang="en-US" sz="2800" i="1" dirty="0" smtClean="0">
                <a:solidFill>
                  <a:srgbClr val="0000FF"/>
                </a:solidFill>
              </a:rPr>
              <a:t>de novo </a:t>
            </a:r>
            <a:r>
              <a:rPr lang="en-US" sz="2800" dirty="0" smtClean="0">
                <a:solidFill>
                  <a:srgbClr val="0000FF"/>
                </a:solidFill>
              </a:rPr>
              <a:t>promoter</a:t>
            </a:r>
            <a:r>
              <a:rPr lang="en-US" sz="2800" i="1" dirty="0" smtClean="0">
                <a:solidFill>
                  <a:srgbClr val="0000FF"/>
                </a:solidFill>
              </a:rPr>
              <a:t> </a:t>
            </a:r>
            <a:r>
              <a:rPr lang="en-US" sz="2800" dirty="0" smtClean="0">
                <a:solidFill>
                  <a:srgbClr val="0000FF"/>
                </a:solidFill>
              </a:rPr>
              <a:t>analysis</a:t>
            </a:r>
          </a:p>
        </p:txBody>
      </p:sp>
      <p:sp>
        <p:nvSpPr>
          <p:cNvPr id="4" name="Rectangle 3"/>
          <p:cNvSpPr/>
          <p:nvPr/>
        </p:nvSpPr>
        <p:spPr>
          <a:xfrm>
            <a:off x="2117140" y="5378968"/>
            <a:ext cx="5364120" cy="20265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flipV="1">
            <a:off x="3657467" y="4980424"/>
            <a:ext cx="0" cy="398544"/>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657467" y="4980424"/>
            <a:ext cx="445884" cy="0"/>
          </a:xfrm>
          <a:prstGeom prst="straightConnector1">
            <a:avLst/>
          </a:prstGeom>
          <a:ln w="28575" cmpd="sng">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671118" y="5142544"/>
            <a:ext cx="770163" cy="634968"/>
          </a:xfrm>
          <a:prstGeom prst="ellipse">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2832566" y="4400987"/>
            <a:ext cx="461817" cy="830997"/>
          </a:xfrm>
          <a:prstGeom prst="rect">
            <a:avLst/>
          </a:prstGeom>
          <a:noFill/>
        </p:spPr>
        <p:txBody>
          <a:bodyPr wrap="square" rtlCol="0">
            <a:spAutoFit/>
          </a:bodyPr>
          <a:lstStyle/>
          <a:p>
            <a:r>
              <a:rPr lang="en-US" sz="4800" b="1" dirty="0" smtClean="0">
                <a:solidFill>
                  <a:srgbClr val="FF0000"/>
                </a:solidFill>
              </a:rPr>
              <a:t>?</a:t>
            </a:r>
            <a:endParaRPr lang="en-US" sz="4800" b="1" dirty="0">
              <a:solidFill>
                <a:srgbClr val="FF0000"/>
              </a:solidFill>
            </a:endParaRPr>
          </a:p>
        </p:txBody>
      </p:sp>
      <p:cxnSp>
        <p:nvCxnSpPr>
          <p:cNvPr id="10" name="Straight Connector 9"/>
          <p:cNvCxnSpPr/>
          <p:nvPr/>
        </p:nvCxnSpPr>
        <p:spPr>
          <a:xfrm flipV="1">
            <a:off x="1876179" y="5226400"/>
            <a:ext cx="379471" cy="448794"/>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605475" y="5231752"/>
            <a:ext cx="379471" cy="448794"/>
          </a:xfrm>
          <a:prstGeom prst="line">
            <a:avLst/>
          </a:prstGeom>
          <a:ln w="28575"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236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00FF"/>
                </a:solidFill>
              </a:rPr>
              <a:t>Existing method - Microarray </a:t>
            </a:r>
            <a:endParaRPr lang="en-US" sz="3600" dirty="0">
              <a:solidFill>
                <a:srgbClr val="0000FF"/>
              </a:solidFill>
            </a:endParaRPr>
          </a:p>
        </p:txBody>
      </p:sp>
      <p:sp>
        <p:nvSpPr>
          <p:cNvPr id="3" name="Content Placeholder 2"/>
          <p:cNvSpPr>
            <a:spLocks noGrp="1"/>
          </p:cNvSpPr>
          <p:nvPr>
            <p:ph idx="1"/>
          </p:nvPr>
        </p:nvSpPr>
        <p:spPr>
          <a:xfrm>
            <a:off x="554885" y="1609330"/>
            <a:ext cx="8229600" cy="2237907"/>
          </a:xfrm>
        </p:spPr>
        <p:txBody>
          <a:bodyPr>
            <a:normAutofit/>
          </a:bodyPr>
          <a:lstStyle/>
          <a:p>
            <a:r>
              <a:rPr lang="en-US" sz="2400" dirty="0" smtClean="0">
                <a:solidFill>
                  <a:srgbClr val="0000FF"/>
                </a:solidFill>
                <a:latin typeface="+mj-lt"/>
              </a:rPr>
              <a:t>Promoter probes are based on human genome reference sequences</a:t>
            </a:r>
          </a:p>
          <a:p>
            <a:r>
              <a:rPr lang="en-US" sz="2400" dirty="0" smtClean="0">
                <a:solidFill>
                  <a:srgbClr val="0000FF"/>
                </a:solidFill>
                <a:latin typeface="+mj-lt"/>
              </a:rPr>
              <a:t>Human genome reference sequences were from “normal” individual genomes, not from disease genomes</a:t>
            </a:r>
          </a:p>
          <a:p>
            <a:r>
              <a:rPr lang="en-US" sz="2400" dirty="0">
                <a:solidFill>
                  <a:srgbClr val="0000FF"/>
                </a:solidFill>
                <a:latin typeface="+mj-lt"/>
              </a:rPr>
              <a:t>A</a:t>
            </a:r>
            <a:r>
              <a:rPr lang="en-US" sz="2400" dirty="0" smtClean="0">
                <a:solidFill>
                  <a:srgbClr val="0000FF"/>
                </a:solidFill>
                <a:latin typeface="+mj-lt"/>
              </a:rPr>
              <a:t>rray is lack of the power for </a:t>
            </a:r>
            <a:r>
              <a:rPr lang="en-US" sz="2400" i="1" dirty="0" smtClean="0">
                <a:solidFill>
                  <a:srgbClr val="0000FF"/>
                </a:solidFill>
                <a:latin typeface="+mj-lt"/>
              </a:rPr>
              <a:t>de novo </a:t>
            </a:r>
            <a:r>
              <a:rPr lang="en-US" sz="2400" dirty="0" smtClean="0">
                <a:solidFill>
                  <a:srgbClr val="0000FF"/>
                </a:solidFill>
                <a:latin typeface="+mj-lt"/>
              </a:rPr>
              <a:t>promoter analysis</a:t>
            </a:r>
            <a:endParaRPr lang="en-US" sz="2400" dirty="0">
              <a:solidFill>
                <a:srgbClr val="0000FF"/>
              </a:solidFill>
              <a:latin typeface="+mj-lt"/>
            </a:endParaRPr>
          </a:p>
        </p:txBody>
      </p:sp>
      <p:pic>
        <p:nvPicPr>
          <p:cNvPr id="4" name="Picture 3" descr="Screen Shot 2015-07-08 at 9.09.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887" y="4029601"/>
            <a:ext cx="5137675" cy="1972543"/>
          </a:xfrm>
          <a:prstGeom prst="rect">
            <a:avLst/>
          </a:prstGeom>
        </p:spPr>
      </p:pic>
    </p:spTree>
    <p:extLst>
      <p:ext uri="{BB962C8B-B14F-4D97-AF65-F5344CB8AC3E}">
        <p14:creationId xmlns:p14="http://schemas.microsoft.com/office/powerpoint/2010/main" val="3596827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0000FF"/>
                </a:solidFill>
              </a:rPr>
              <a:t>Existing </a:t>
            </a:r>
            <a:r>
              <a:rPr lang="en-US" sz="3600" dirty="0" smtClean="0">
                <a:solidFill>
                  <a:srgbClr val="0000FF"/>
                </a:solidFill>
              </a:rPr>
              <a:t>method </a:t>
            </a:r>
            <a:br>
              <a:rPr lang="en-US" sz="3600" dirty="0" smtClean="0">
                <a:solidFill>
                  <a:srgbClr val="0000FF"/>
                </a:solidFill>
              </a:rPr>
            </a:br>
            <a:r>
              <a:rPr lang="en-US" sz="3600" dirty="0" smtClean="0">
                <a:solidFill>
                  <a:srgbClr val="0000FF"/>
                </a:solidFill>
              </a:rPr>
              <a:t>- Cap </a:t>
            </a:r>
            <a:r>
              <a:rPr lang="en-US" sz="3600" dirty="0">
                <a:solidFill>
                  <a:srgbClr val="0000FF"/>
                </a:solidFill>
              </a:rPr>
              <a:t>Analysis Gene Expression </a:t>
            </a:r>
            <a:r>
              <a:rPr lang="en-US" sz="3600" dirty="0" smtClean="0">
                <a:solidFill>
                  <a:srgbClr val="0000FF"/>
                </a:solidFill>
              </a:rPr>
              <a:t>(CAGE)</a:t>
            </a:r>
            <a:endParaRPr lang="en-US" sz="3600" dirty="0">
              <a:solidFill>
                <a:srgbClr val="0000FF"/>
              </a:solidFill>
            </a:endParaRPr>
          </a:p>
        </p:txBody>
      </p:sp>
      <p:sp>
        <p:nvSpPr>
          <p:cNvPr id="3" name="Content Placeholder 2"/>
          <p:cNvSpPr>
            <a:spLocks noGrp="1"/>
          </p:cNvSpPr>
          <p:nvPr>
            <p:ph idx="1"/>
          </p:nvPr>
        </p:nvSpPr>
        <p:spPr>
          <a:xfrm>
            <a:off x="787125" y="2616693"/>
            <a:ext cx="3163986" cy="2816578"/>
          </a:xfrm>
        </p:spPr>
        <p:txBody>
          <a:bodyPr>
            <a:normAutofit/>
          </a:bodyPr>
          <a:lstStyle/>
          <a:p>
            <a:r>
              <a:rPr lang="en-US" sz="2800" dirty="0" smtClean="0">
                <a:solidFill>
                  <a:srgbClr val="0000FF"/>
                </a:solidFill>
              </a:rPr>
              <a:t>Determine transcriptional start site</a:t>
            </a:r>
          </a:p>
          <a:p>
            <a:r>
              <a:rPr lang="en-US" sz="2800" dirty="0" smtClean="0">
                <a:solidFill>
                  <a:srgbClr val="0000FF"/>
                </a:solidFill>
              </a:rPr>
              <a:t>Do not analyze promoter</a:t>
            </a:r>
            <a:endParaRPr lang="en-US" sz="2800" dirty="0">
              <a:solidFill>
                <a:srgbClr val="0000FF"/>
              </a:solidFill>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b="16154"/>
          <a:stretch>
            <a:fillRect/>
          </a:stretch>
        </p:blipFill>
        <p:spPr bwMode="auto">
          <a:xfrm>
            <a:off x="4247446" y="1978119"/>
            <a:ext cx="4241799" cy="352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801113" y="5771825"/>
            <a:ext cx="3121918" cy="338554"/>
          </a:xfrm>
          <a:prstGeom prst="rect">
            <a:avLst/>
          </a:prstGeom>
          <a:noFill/>
        </p:spPr>
        <p:txBody>
          <a:bodyPr wrap="none" rtlCol="0">
            <a:spAutoFit/>
          </a:bodyPr>
          <a:lstStyle/>
          <a:p>
            <a:r>
              <a:rPr lang="en-GB" sz="1600" i="1" dirty="0" smtClean="0"/>
              <a:t>(Nature </a:t>
            </a:r>
            <a:r>
              <a:rPr lang="en-GB" sz="1600" i="1" dirty="0"/>
              <a:t>genetics</a:t>
            </a:r>
            <a:r>
              <a:rPr lang="en-GB" sz="1600" dirty="0"/>
              <a:t> </a:t>
            </a:r>
            <a:r>
              <a:rPr lang="en-GB" sz="1600" b="1" dirty="0"/>
              <a:t>38,</a:t>
            </a:r>
            <a:r>
              <a:rPr lang="en-GB" sz="1600" dirty="0"/>
              <a:t> 626–</a:t>
            </a:r>
            <a:r>
              <a:rPr lang="en-GB" sz="1600" dirty="0" smtClean="0"/>
              <a:t>35, 2006)</a:t>
            </a:r>
            <a:r>
              <a:rPr lang="en-US" sz="1600" dirty="0" smtClean="0"/>
              <a:t> </a:t>
            </a:r>
            <a:endParaRPr lang="en-US" sz="1600" dirty="0"/>
          </a:p>
        </p:txBody>
      </p:sp>
    </p:spTree>
    <p:extLst>
      <p:ext uri="{BB962C8B-B14F-4D97-AF65-F5344CB8AC3E}">
        <p14:creationId xmlns:p14="http://schemas.microsoft.com/office/powerpoint/2010/main" val="2060531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0000FF"/>
                </a:solidFill>
              </a:rPr>
              <a:t>Existing </a:t>
            </a:r>
            <a:r>
              <a:rPr lang="en-US" sz="3600" dirty="0" smtClean="0">
                <a:solidFill>
                  <a:srgbClr val="0000FF"/>
                </a:solidFill>
              </a:rPr>
              <a:t>method </a:t>
            </a:r>
            <a:br>
              <a:rPr lang="en-US" sz="3600" dirty="0" smtClean="0">
                <a:solidFill>
                  <a:srgbClr val="0000FF"/>
                </a:solidFill>
              </a:rPr>
            </a:br>
            <a:r>
              <a:rPr lang="en-US" sz="3600" dirty="0" smtClean="0">
                <a:solidFill>
                  <a:srgbClr val="0000FF"/>
                </a:solidFill>
              </a:rPr>
              <a:t> - ChIP</a:t>
            </a:r>
            <a:r>
              <a:rPr lang="en-US" sz="3600" dirty="0">
                <a:solidFill>
                  <a:srgbClr val="0000FF"/>
                </a:solidFill>
              </a:rPr>
              <a:t>-seq </a:t>
            </a:r>
          </a:p>
        </p:txBody>
      </p:sp>
      <p:sp>
        <p:nvSpPr>
          <p:cNvPr id="3" name="Content Placeholder 2"/>
          <p:cNvSpPr>
            <a:spLocks noGrp="1"/>
          </p:cNvSpPr>
          <p:nvPr>
            <p:ph idx="1"/>
          </p:nvPr>
        </p:nvSpPr>
        <p:spPr>
          <a:xfrm>
            <a:off x="554885" y="2619043"/>
            <a:ext cx="3799069" cy="1693594"/>
          </a:xfrm>
        </p:spPr>
        <p:txBody>
          <a:bodyPr>
            <a:normAutofit lnSpcReduction="10000"/>
          </a:bodyPr>
          <a:lstStyle/>
          <a:p>
            <a:r>
              <a:rPr lang="en-US" sz="2800" dirty="0" smtClean="0">
                <a:solidFill>
                  <a:srgbClr val="0000FF"/>
                </a:solidFill>
              </a:rPr>
              <a:t>Only analyze </a:t>
            </a:r>
            <a:r>
              <a:rPr lang="en-US" sz="2800" dirty="0">
                <a:solidFill>
                  <a:srgbClr val="0000FF"/>
                </a:solidFill>
              </a:rPr>
              <a:t>a given type of transcriptional </a:t>
            </a:r>
            <a:r>
              <a:rPr lang="en-US" sz="2800" dirty="0" smtClean="0">
                <a:solidFill>
                  <a:srgbClr val="0000FF"/>
                </a:solidFill>
              </a:rPr>
              <a:t>factor-binding sites by immuno-precipitation</a:t>
            </a:r>
            <a:endParaRPr lang="en-US" sz="2800" dirty="0">
              <a:solidFill>
                <a:srgbClr val="0000FF"/>
              </a:solidFill>
            </a:endParaRPr>
          </a:p>
        </p:txBody>
      </p:sp>
      <p:sp>
        <p:nvSpPr>
          <p:cNvPr id="4" name="TextBox 3"/>
          <p:cNvSpPr txBox="1"/>
          <p:nvPr/>
        </p:nvSpPr>
        <p:spPr>
          <a:xfrm>
            <a:off x="4870288" y="5823558"/>
            <a:ext cx="3476933" cy="338554"/>
          </a:xfrm>
          <a:prstGeom prst="rect">
            <a:avLst/>
          </a:prstGeom>
          <a:noFill/>
        </p:spPr>
        <p:txBody>
          <a:bodyPr wrap="none" rtlCol="0">
            <a:spAutoFit/>
          </a:bodyPr>
          <a:lstStyle/>
          <a:p>
            <a:r>
              <a:rPr lang="fi-FI" sz="1600" u="sng" dirty="0"/>
              <a:t>Brief Bioinform. 2011 Nov;12(6):626-33</a:t>
            </a:r>
            <a:endParaRPr lang="en-US" sz="1600" dirty="0"/>
          </a:p>
        </p:txBody>
      </p:sp>
      <p:pic>
        <p:nvPicPr>
          <p:cNvPr id="5" name="Picture 4" descr="ChIP-Seq_Workflow.mediu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747" y="1907249"/>
            <a:ext cx="2826834" cy="3780568"/>
          </a:xfrm>
          <a:prstGeom prst="rect">
            <a:avLst/>
          </a:prstGeom>
        </p:spPr>
      </p:pic>
    </p:spTree>
    <p:extLst>
      <p:ext uri="{BB962C8B-B14F-4D97-AF65-F5344CB8AC3E}">
        <p14:creationId xmlns:p14="http://schemas.microsoft.com/office/powerpoint/2010/main" val="2160265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1012</TotalTime>
  <Words>685</Words>
  <Application>Microsoft Office PowerPoint</Application>
  <PresentationFormat>On-screen Show (4:3)</PresentationFormat>
  <Paragraphs>132</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About OMICS Group</vt:lpstr>
      <vt:lpstr>About OMICS International Conferences</vt:lpstr>
      <vt:lpstr> Genome-scale Promoter analysis  using Exome Sequences  (GPES)</vt:lpstr>
      <vt:lpstr>Regulation of gene expression </vt:lpstr>
      <vt:lpstr>Promoter structure</vt:lpstr>
      <vt:lpstr>Promoter remains as a less-explored territory in disease study</vt:lpstr>
      <vt:lpstr>Existing method - Microarray </vt:lpstr>
      <vt:lpstr>Existing method  - Cap Analysis Gene Expression (CAGE)</vt:lpstr>
      <vt:lpstr>Existing method   - ChIP-seq </vt:lpstr>
      <vt:lpstr>Existing method –  Hi-C</vt:lpstr>
      <vt:lpstr>Existing method  – Whole-genome sequencing </vt:lpstr>
      <vt:lpstr>Can exome sequences be used for genome-scale, de novo promoter analysis?</vt:lpstr>
      <vt:lpstr>Distribution of actual exome sequences</vt:lpstr>
      <vt:lpstr>Distribution of exome data in promoter region  (-500 to +100) from 50 exome data sets</vt:lpstr>
      <vt:lpstr>How does exome collect promoter sequences</vt:lpstr>
      <vt:lpstr>50 exome data from breast cancer</vt:lpstr>
      <vt:lpstr>Distribution of variants from the 50 exomes</vt:lpstr>
      <vt:lpstr>Variants detected in promoters</vt:lpstr>
      <vt:lpstr>Types of promoter variants identified</vt:lpstr>
      <vt:lpstr>Examples - variants in TATA-boxes</vt:lpstr>
      <vt:lpstr>Examples - variants in TFBS motifs</vt:lpstr>
      <vt:lpstr>Example - a variant in Sp1 binding site</vt:lpstr>
      <vt:lpstr>Example - Mapping variants in XRCC5 promoter</vt:lpstr>
      <vt:lpstr>XRCC5 promoter structure, variable number tandem repeat (VNTR) polymorphism, and expression regulation.</vt:lpstr>
      <vt:lpstr>XRCC5 promoter VNTR in breast cancer</vt:lpstr>
      <vt:lpstr>PowerPoint Presentation</vt:lpstr>
      <vt:lpstr>Abundant exome data publically available</vt:lpstr>
      <vt:lpstr>Summary</vt:lpstr>
      <vt:lpstr>Contribution</vt:lpstr>
      <vt:lpstr>Let Us Meet Again</vt:lpstr>
    </vt:vector>
  </TitlesOfParts>
  <Company>UNMC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 Ming Wang</dc:creator>
  <cp:lastModifiedBy>Arif Kamal Khan</cp:lastModifiedBy>
  <cp:revision>54</cp:revision>
  <dcterms:created xsi:type="dcterms:W3CDTF">2015-07-06T17:19:52Z</dcterms:created>
  <dcterms:modified xsi:type="dcterms:W3CDTF">2015-08-01T13:46:24Z</dcterms:modified>
</cp:coreProperties>
</file>