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7" r:id="rId6"/>
  </p:sldMasterIdLst>
  <p:notesMasterIdLst>
    <p:notesMasterId r:id="rId27"/>
  </p:notesMasterIdLst>
  <p:handoutMasterIdLst>
    <p:handoutMasterId r:id="rId28"/>
  </p:handoutMasterIdLst>
  <p:sldIdLst>
    <p:sldId id="314" r:id="rId7"/>
    <p:sldId id="312" r:id="rId8"/>
    <p:sldId id="266" r:id="rId9"/>
    <p:sldId id="267" r:id="rId10"/>
    <p:sldId id="292" r:id="rId11"/>
    <p:sldId id="294" r:id="rId12"/>
    <p:sldId id="283" r:id="rId13"/>
    <p:sldId id="295" r:id="rId14"/>
    <p:sldId id="285" r:id="rId15"/>
    <p:sldId id="308" r:id="rId16"/>
    <p:sldId id="309" r:id="rId17"/>
    <p:sldId id="269" r:id="rId18"/>
    <p:sldId id="306" r:id="rId19"/>
    <p:sldId id="273" r:id="rId20"/>
    <p:sldId id="281" r:id="rId21"/>
    <p:sldId id="277" r:id="rId22"/>
    <p:sldId id="280" r:id="rId23"/>
    <p:sldId id="307" r:id="rId24"/>
    <p:sldId id="311" r:id="rId25"/>
    <p:sldId id="313" r:id="rId2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9" autoAdjust="0"/>
    <p:restoredTop sz="94366" autoAdjust="0"/>
  </p:normalViewPr>
  <p:slideViewPr>
    <p:cSldViewPr snapToGrid="0">
      <p:cViewPr>
        <p:scale>
          <a:sx n="50" d="100"/>
          <a:sy n="50" d="100"/>
        </p:scale>
        <p:origin x="-136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A831A93-D3A8-46D6-B635-34C0A0358AF7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9C07D6D-AF80-46A8-84AB-D51ABE5C9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23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ACAE373-2702-407B-97AA-D94C6D80A026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AD03845-28F0-42BF-BCCD-019FC2F903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55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3845-28F0-42BF-BCCD-019FC2F903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887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2D4C0-9185-4467-B7C1-CEDF373ABCB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95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0250" y="1169988"/>
            <a:ext cx="5616575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3845-28F0-42BF-BCCD-019FC2F903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02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4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0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3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C8AF-6DB8-4A9A-ADB7-EABECFA8A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44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FA63-C905-40C3-9608-5D24E8E83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11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D38-4FB7-4661-9479-29B29E0B9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24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86A-BF19-44D3-B462-6BCBB38DC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17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C813-A6A0-40D9-9C30-482836D973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75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037-98CE-4812-81B8-865B8CD93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20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3D9-CA90-41A2-843C-6B7CE64F5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90F4-E2B0-451A-89BF-C67382415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85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310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83F7-21F7-45F3-ACC6-A46F9F5AB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29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4008-2B61-474E-ADEB-C506E3138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368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6083-29F8-4807-8A20-5F8D15A4E2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320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1E1068C-1D5D-4F86-8C2B-E3E4A9A93B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697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F33E2C-0513-4657-960A-AB6A4DDAFF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5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E47E3D-E10C-4713-80AC-97AA959386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723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C8AF-6DB8-4A9A-ADB7-EABECFA8A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22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FA63-C905-40C3-9608-5D24E8E83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62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D38-4FB7-4661-9479-29B29E0B9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916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86A-BF19-44D3-B462-6BCBB38DC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0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887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C813-A6A0-40D9-9C30-482836D973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2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037-98CE-4812-81B8-865B8CD93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267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3D9-CA90-41A2-843C-6B7CE64F5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24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90F4-E2B0-451A-89BF-C67382415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464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83F7-21F7-45F3-ACC6-A46F9F5AB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6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4008-2B61-474E-ADEB-C506E3138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023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6083-29F8-4807-8A20-5F8D15A4E2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05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1E1068C-1D5D-4F86-8C2B-E3E4A9A93B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89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F33E2C-0513-4657-960A-AB6A4DDAFF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709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E47E3D-E10C-4713-80AC-97AA959386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7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47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C8AF-6DB8-4A9A-ADB7-EABECFA8AC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637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FA63-C905-40C3-9608-5D24E8E83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3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D38-4FB7-4661-9479-29B29E0B9F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831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086A-BF19-44D3-B462-6BCBB38DC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4695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6C813-A6A0-40D9-9C30-482836D973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82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B4037-98CE-4812-81B8-865B8CD939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37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73D9-CA90-41A2-843C-6B7CE64F5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243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90F4-E2B0-451A-89BF-C67382415A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64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083F7-21F7-45F3-ACC6-A46F9F5AB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553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4008-2B61-474E-ADEB-C506E31385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835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6083-29F8-4807-8A20-5F8D15A4E2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51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1E1068C-1D5D-4F86-8C2B-E3E4A9A93B4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83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F33E2C-0513-4657-960A-AB6A4DDAFF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84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E47E3D-E10C-4713-80AC-97AA959386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38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7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7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50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7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4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8" y="2341479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1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1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1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1355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5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7" y="4650477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7" y="4773227"/>
            <a:ext cx="12008851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7" y="66676"/>
            <a:ext cx="1200249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5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3662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5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0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9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43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8293-F0DB-4278-A072-4324338ADFF4}" type="datetimeFigureOut">
              <a:rPr lang="en-US" smtClean="0"/>
              <a:pPr/>
              <a:t>10/4/2014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EB02-5E1C-46AD-B22E-FD585F97C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573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F48D-9A5F-4014-8AFD-2091F3FE4E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8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F48D-9A5F-4014-8AFD-2091F3FE4E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56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F48D-9A5F-4014-8AFD-2091F3FE4E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Health on the Homefront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31B2B-ED41-4D81-A763-553AF1C5D2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1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5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1" y="6191251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i.search.yahoo.com/_ylt=AwrB8pnxBcNT12QAOn.jzbkF;_ylu=X3oDMTBpcGszamw0BHNlYwNmcC1pbWcEc2xrA2ltZw--/RV=2/RE=1405318770/RO=11/RU=http:/wakeup-world.com/2012/02/20/the-nature-of-empowerment/RK=0/RS=D6dreIeT8D7vtxo9CtvrCu9QtI4-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addictiontherapy.conferenceseries.com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2400" y="6019800"/>
            <a:ext cx="5588000" cy="6096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Sandra Rasmussen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1676400"/>
          </a:xfr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Therapy-2014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Chicago,  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4 - 6,  2014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"/>
            <a:ext cx="3877221" cy="1425165"/>
          </a:xfrm>
          <a:prstGeom prst="rect">
            <a:avLst/>
          </a:prstGeom>
          <a:noFill/>
        </p:spPr>
      </p:pic>
      <p:pic>
        <p:nvPicPr>
          <p:cNvPr id="1026" name="Picture 2" descr="H:\Yossef Sari\AT-2014 Group Photo_Day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57912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\\omicswb-144\Vittal Team\nikhil\Addicton 2014 day 3\IMG_1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3314701"/>
            <a:ext cx="16764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yui_3_10_0_1_1405289969827_578" descr="http://wakeup-world.com/wp-content/uploads/2012/02/empowerment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3" y="1198377"/>
            <a:ext cx="9499600" cy="5283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0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-304800"/>
            <a:ext cx="10515600" cy="1995489"/>
          </a:xfrm>
        </p:spPr>
        <p:txBody>
          <a:bodyPr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Rosie, the Riveter, WWII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260" y="1308101"/>
            <a:ext cx="6602507" cy="5334747"/>
          </a:xfrm>
        </p:spPr>
      </p:pic>
    </p:spTree>
    <p:extLst>
      <p:ext uri="{BB962C8B-B14F-4D97-AF65-F5344CB8AC3E}">
        <p14:creationId xmlns:p14="http://schemas.microsoft.com/office/powerpoint/2010/main" xmlns="" val="803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4"/>
            <a:ext cx="10515600" cy="10159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876300"/>
            <a:ext cx="10515600" cy="576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the ability to direct or handle something skillfully, effectively; to accomplish something; to achieve one’s purpose. 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strategies are tactics, actually action plans, that direct the empowerment process.</a:t>
            </a:r>
          </a:p>
          <a:p>
            <a:pPr>
              <a:lnSpc>
                <a:spcPct val="11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is a major recovery dynamic for addiction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RDS recovery.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Public health protocols for chronic disease management,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Stanford Chronic Disease Self-Management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Program, Recovery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riented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ystems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Care, twelve-step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philosophy, and SMART Recovery®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 addiction/RDS management.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Tactics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altLang="en-US" sz="24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0599" y="1825625"/>
            <a:ext cx="7632700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6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2" y="88900"/>
            <a:ext cx="10718799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children’s book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The Little Engine That Could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When other engines refuse to rescue the stranded train full of toys and food for good boys and girls, Little Blue Engine responds: “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 think I can, I think I can, I think I can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.” The engine overcomes insurmountable odds and pulls the train up the towering mountain to the other side.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Addiction and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RDS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paralyze or distort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thoughts, feelings, and beliefs that “I can.”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Self-efficacy is the belief one can act effectively here and now.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228600"/>
            <a:ext cx="35814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6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827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SELF-EFFICACY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990600"/>
            <a:ext cx="10972800" cy="58674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Self-efficacy is an important part of the social-cognitive  theory of personality developed by Albert Bandura.</a:t>
            </a:r>
          </a:p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Self-efficacy is the belief one can act effectively here and now. </a:t>
            </a:r>
          </a:p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People develop self-efficacy through mastery experiences, social modeling, social persuasion, and psychological responses.</a:t>
            </a:r>
          </a:p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People with a weak sense of self-efficacy experience and exhibit powerlessness.</a:t>
            </a:r>
          </a:p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People with a strong sense of self-efficacy embody and express empowerment.</a:t>
            </a:r>
          </a:p>
          <a:p>
            <a:pPr>
              <a:lnSpc>
                <a:spcPct val="12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Self-efficacy actions drive the </a:t>
            </a:r>
            <a:r>
              <a:rPr lang="en-US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addiction/RDS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recovery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61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359618" y="255494"/>
            <a:ext cx="8851183" cy="6793578"/>
            <a:chOff x="1764" y="1877"/>
            <a:chExt cx="11806" cy="8640"/>
          </a:xfrm>
        </p:grpSpPr>
        <p:sp>
          <p:nvSpPr>
            <p:cNvPr id="3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64" y="1877"/>
              <a:ext cx="11806" cy="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528764" y="0"/>
            <a:ext cx="883443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7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777777"/>
                  </a:outerShdw>
                </a:effectLst>
              </a14:hiddenEffects>
            </a:ext>
          </a:extLst>
        </p:spPr>
        <p:txBody>
          <a:bodyPr vert="horz" wrap="square" lIns="81382" tIns="40691" rIns="81382" bIns="40691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Empowerment: A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 to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Manage Addiction &amp; Other RDS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1752599" y="1905003"/>
            <a:ext cx="8458201" cy="4053465"/>
            <a:chOff x="1620" y="1887"/>
            <a:chExt cx="13680" cy="7800"/>
          </a:xfrm>
        </p:grpSpPr>
        <p:sp>
          <p:nvSpPr>
            <p:cNvPr id="6" name="AutoShape 18"/>
            <p:cNvSpPr>
              <a:spLocks noChangeAspect="1" noChangeArrowheads="1"/>
            </p:cNvSpPr>
            <p:nvPr/>
          </p:nvSpPr>
          <p:spPr bwMode="auto">
            <a:xfrm>
              <a:off x="1980" y="1887"/>
              <a:ext cx="13320" cy="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STRUCTURE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          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PROCESS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		OUTCOME		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9000" y="6444"/>
              <a:ext cx="180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ea typeface="Times New Roman" panose="02020603050405020304" pitchFamily="18" charset="0"/>
                  <a:cs typeface="Arial Black" panose="020B0A04020102020204" pitchFamily="34" charset="0"/>
                </a:rPr>
                <a:t>Risks for Complications,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Progression, Relapse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10980" y="6804"/>
              <a:ext cx="16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Prevention of Complications,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Progression,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Relapse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2780" y="6984"/>
              <a:ext cx="162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Complications,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Progression</a:t>
              </a:r>
              <a:endParaRPr lang="en-US" altLang="en-US" sz="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Relapse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8892" y="3897"/>
              <a:ext cx="1800" cy="12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Change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872" y="3358"/>
              <a:ext cx="1620" cy="125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Lifestyle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12672" y="2816"/>
              <a:ext cx="1620" cy="12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Well-being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2880" y="8937"/>
              <a:ext cx="252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ECOLOGY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10440" y="8937"/>
              <a:ext cx="2520" cy="60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EVIDENCE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6660" y="8937"/>
              <a:ext cx="2520" cy="54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EMPOWERMENT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620" y="3537"/>
              <a:ext cx="4320" cy="45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3780" y="5517"/>
              <a:ext cx="225" cy="540"/>
            </a:xfrm>
            <a:prstGeom prst="upDownArrow">
              <a:avLst>
                <a:gd name="adj1" fmla="val 50000"/>
                <a:gd name="adj2" fmla="val 48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2880" y="3717"/>
              <a:ext cx="198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Self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2880" y="6057"/>
              <a:ext cx="1980" cy="18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Surroundings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6120" y="4977"/>
              <a:ext cx="3420" cy="1620"/>
            </a:xfrm>
            <a:prstGeom prst="rightArrow">
              <a:avLst>
                <a:gd name="adj1" fmla="val 50000"/>
                <a:gd name="adj2" fmla="val 527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1382" tIns="40691" rIns="81382" bIns="40691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7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 Black" panose="020B0A04020102020204" pitchFamily="34" charset="0"/>
                </a:rPr>
                <a:t>Management &amp; Self-efficacy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45718"/>
            <a:ext cx="8229600" cy="4571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3" y="-242046"/>
            <a:ext cx="11214100" cy="745564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EXAMINE self and surroundings.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Focus on the whole person.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age, gender, race and ethnicity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Pay attention to immediate surroundings: people, places, and things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EMBRACE management and self-efficacy.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Mobilize management strategies.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Execute self-efficacy actions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EVALUATE  recovery milestones and roadblocks.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Realize recovery: a different, better way of life with purpose and meaning.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Prevent complications, progression, or relapse from addiction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other RDS.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6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60019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 WELL!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empowerment as a way to manage addiction and other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RDS.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7201" y="1600202"/>
            <a:ext cx="5943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3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51098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32012"/>
            <a:ext cx="10972800" cy="6562164"/>
          </a:xfrm>
        </p:spPr>
        <p:txBody>
          <a:bodyPr>
            <a:noAutofit/>
          </a:bodyPr>
          <a:lstStyle/>
          <a:p>
            <a:pPr lvl="0"/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Psychiatric Association. (2013). </a:t>
            </a: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and statistical manual of mental disorders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altLang="en-US" sz="20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ed. (</a:t>
            </a: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DSM-5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Washington, DC: APA.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Society of Addiction Medicine (ASAM). </a:t>
            </a: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alt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statement</a:t>
            </a:r>
            <a:r>
              <a:rPr lang="en-US" alt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Definition of a</a:t>
            </a:r>
            <a:r>
              <a:rPr lang="en-US" alt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ddiction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August 15,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 lvl="0"/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Bandura, A. (1997). </a:t>
            </a:r>
            <a:r>
              <a:rPr lang="en-US" sz="20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Self-efficacy: The exercise of control.</a:t>
            </a:r>
            <a:r>
              <a:rPr lang="en-US" sz="2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York: W.H. Freeman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Blum, K., et al (2000). Reward deficiency syndrome: A biogenetic model for the diagnosis and treatment of impulsive, addictive, and compulsive behaviors.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Journal of Psychoactive Drugs, 32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(Supplement): i–iv, 1–112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Hur, M. H.  (2006).  Empowerment in terms of theoretical perspectives: exploring a typology of the process and components across disciplines. 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Community 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(5)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523-540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President’s New Freedom Commission on Mental Health (2003). </a:t>
            </a:r>
            <a:r>
              <a:rPr lang="en-US" sz="20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the promise: Transforming mental </a:t>
            </a:r>
            <a:r>
              <a:rPr lang="en-US" sz="20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 </a:t>
            </a:r>
            <a:r>
              <a:rPr lang="en-US" sz="2000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America. 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Washington, D.C.: The Commission.</a:t>
            </a:r>
          </a:p>
          <a:p>
            <a:pPr lvl="0"/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SAMHSA (2011).</a:t>
            </a:r>
            <a:r>
              <a:rPr lang="en-US" sz="2000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definition of recovery</a:t>
            </a:r>
            <a:r>
              <a:rPr lang="en-US" sz="2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Washington, D.C. SAMHSA. 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Rasmussen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(2000).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treatment: Theory and Practice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Thousand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Oaks, CA: SAGE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Rasmussen, S. (in process). </a:t>
            </a:r>
            <a:r>
              <a:rPr lang="en-US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management: Principles and practice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Routledge</a:t>
            </a:r>
          </a:p>
          <a:p>
            <a:pPr lvl="0"/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b="1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andur</a:t>
            </a:r>
            <a:endParaRPr lang="en-US" sz="24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3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40" y="1"/>
            <a:ext cx="10703859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International Conference and Exhibition 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Research &amp; Therapy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August 04-06, 2014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772B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Integrating Innovations &amp; Advanced Technologies in Prevention and Treatment of </a:t>
            </a:r>
            <a:r>
              <a:rPr lang="en-US" sz="2000" dirty="0" smtClean="0">
                <a:solidFill>
                  <a:srgbClr val="0772B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Reward</a:t>
            </a:r>
          </a:p>
          <a:p>
            <a:pPr algn="ctr"/>
            <a:r>
              <a:rPr lang="en-US" sz="2000" dirty="0" smtClean="0">
                <a:solidFill>
                  <a:srgbClr val="0772B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Deficiency Syndrome </a:t>
            </a:r>
            <a:endParaRPr lang="en-US" sz="2000" b="1" dirty="0">
              <a:solidFill>
                <a:srgbClr val="0772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b="1" dirty="0" smtClean="0"/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LIVE WELL: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Recovery Model for Addiction and Other Reward Deficiency Syndrome Disorders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Sandra Rasmussen, PhD, RN, LMHC, CAS-F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Walden University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Williamsville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Wellness</a:t>
            </a:r>
            <a:endParaRPr lang="en-US" sz="2000" dirty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 smtClean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772B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772B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419600"/>
            <a:ext cx="11582400" cy="12192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Addiction Therapy – 2015 Website:</a:t>
            </a:r>
          </a:p>
          <a:p>
            <a:r>
              <a:rPr lang="en-US" sz="3200" b="1" dirty="0" smtClean="0">
                <a:solidFill>
                  <a:schemeClr val="bg1"/>
                </a:solidFill>
                <a:hlinkClick r:id="rId2" action="ppaction://hlinkfile"/>
              </a:rPr>
              <a:t>addictiontherapy.conferenceseries.com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22098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Meet the eminent gathering once again at</a:t>
            </a: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Therapy-2015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Florida,  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3 - 5,  2015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2" y="1"/>
            <a:ext cx="3877221" cy="142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"/>
            <a:ext cx="10515600" cy="1231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231903"/>
            <a:ext cx="10515600" cy="49450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concepts addiction and reward syndrome disorders.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recovery as an idea whose time has come.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empowerment as a way to manage addiction and other RDS to realize recovery.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how management strategies direct the recovery process.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how self-efficacy actions drive recovery.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Live well: examine self and surroundings, embrace management and self-efficacy, evaluate recovery milestones and roadblocks.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Realize recovery: a different, better way of life with purpose and meaning.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8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1" y="-406399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RDS &amp; ADDICTION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284290"/>
            <a:ext cx="10515600" cy="48926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REWARD DEFICIENCY SYNDROME (RDS)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 a gene-related condition characterized by compulsive, addictive, and impulsive behaviors such as smoking/smokeless tobacco use, overeating,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addiction, pathological gambling, excessive internet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gaming; compulsive exercise, shopping, work or sex; possibly ADHD,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teen and adult aggression and criminal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behavior, and more.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is a primary, chronic disease of brain reward, motivation, memory and related circuitry, characterized by </a:t>
            </a:r>
            <a:r>
              <a:rPr lang="en-US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craving, loss of control, physical dependence, and tolerance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Genetics, together with bio-psycho-social-spiritual factors, account for the likelihood one will develop addiction or other RDS disorders.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851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"/>
            <a:ext cx="10515600" cy="1168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RDS: a gene-related condition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422400"/>
            <a:ext cx="3742944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0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3" y="2"/>
            <a:ext cx="10515600" cy="1485899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ADDICTION: a 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primary, chronic disease of brain reward, motivation, memory and related circuitry</a:t>
            </a:r>
          </a:p>
        </p:txBody>
      </p:sp>
      <p:pic>
        <p:nvPicPr>
          <p:cNvPr id="6147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25699" y="1727201"/>
            <a:ext cx="7200900" cy="459739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8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-177799"/>
            <a:ext cx="10515600" cy="16636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193800"/>
            <a:ext cx="10515600" cy="5295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shift from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traditional medical psychiatric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care toward the concept of recovery began with the federal New Freedom Commission on Mental Health in the early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2000s.</a:t>
            </a: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2011, the Substance Abuse and Mental Health Administration (SAMHSA) defined recovery as a process of change through which individuals improve their health and wellness, live a self-directed life, and strive to reach their full potential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Rasmussen defines recovery as a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different, better way of life with purpose and meaning.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0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1"/>
            <a:ext cx="10515600" cy="11937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RECOVERY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1598" y="-3165476"/>
            <a:ext cx="10785388" cy="4359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1" y="1054100"/>
            <a:ext cx="4648201" cy="58039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899" y="-3175"/>
            <a:ext cx="4795795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82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-279399"/>
            <a:ext cx="10515600" cy="13843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EMPOWERMENT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104903"/>
            <a:ext cx="10515600" cy="561339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Empowerment means to invest with power.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Empowerment is the ability to manage self and situations with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confidence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effectiveness.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Empowerment embraces intellectual, emotional, educational,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spiritual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attributes together with social, political, economic, ethnic,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racial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awareness.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Empowerment reflects an increase in personal and collective strength.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strategies direct empowerment process.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Self-efficacy actions drive empowerment.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social empowerment support addiction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44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1041</Words>
  <Application>Microsoft Office PowerPoint</Application>
  <PresentationFormat>Custom</PresentationFormat>
  <Paragraphs>134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Equity</vt:lpstr>
      <vt:lpstr>1_Equity</vt:lpstr>
      <vt:lpstr>Addiction Therapy-2014 Chicago,  USA August 4 - 6,  2014</vt:lpstr>
      <vt:lpstr>Slide 2</vt:lpstr>
      <vt:lpstr>OBJECTIVES</vt:lpstr>
      <vt:lpstr>RDS &amp; ADDICTION</vt:lpstr>
      <vt:lpstr>RDS: a gene-related condition</vt:lpstr>
      <vt:lpstr>ADDICTION: a primary, chronic disease of brain reward, motivation, memory and related circuitry</vt:lpstr>
      <vt:lpstr>RECOVERY</vt:lpstr>
      <vt:lpstr>         RECOVERY</vt:lpstr>
      <vt:lpstr>EMPOWERMENT</vt:lpstr>
      <vt:lpstr>EMPOWERMENT</vt:lpstr>
      <vt:lpstr>Rosie, the Riveter, WWII</vt:lpstr>
      <vt:lpstr>MANAGEMENT</vt:lpstr>
      <vt:lpstr>Management Tactics</vt:lpstr>
      <vt:lpstr>Slide 14</vt:lpstr>
      <vt:lpstr>SELF-EFFICACY</vt:lpstr>
      <vt:lpstr>Slide 16</vt:lpstr>
      <vt:lpstr>   </vt:lpstr>
      <vt:lpstr> LIVE WELL! Consider empowerment as a way to manage addiction and other RDS. </vt:lpstr>
      <vt:lpstr>REFERENCES</vt:lpstr>
      <vt:lpstr>Meet the eminent gathering once again at Addiction Therapy-2015 Florida,  USA August 3 - 5,  2015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Rasmussen</dc:creator>
  <cp:lastModifiedBy>omics-ws304</cp:lastModifiedBy>
  <cp:revision>48</cp:revision>
  <cp:lastPrinted>2014-07-22T15:28:08Z</cp:lastPrinted>
  <dcterms:created xsi:type="dcterms:W3CDTF">2014-07-11T19:34:13Z</dcterms:created>
  <dcterms:modified xsi:type="dcterms:W3CDTF">2014-10-04T09:00:32Z</dcterms:modified>
</cp:coreProperties>
</file>