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05" r:id="rId3"/>
    <p:sldId id="258" r:id="rId4"/>
    <p:sldId id="270" r:id="rId5"/>
    <p:sldId id="292" r:id="rId6"/>
    <p:sldId id="291" r:id="rId7"/>
    <p:sldId id="260" r:id="rId8"/>
    <p:sldId id="273" r:id="rId9"/>
    <p:sldId id="307" r:id="rId10"/>
    <p:sldId id="261" r:id="rId11"/>
    <p:sldId id="298" r:id="rId12"/>
    <p:sldId id="299" r:id="rId13"/>
    <p:sldId id="300" r:id="rId14"/>
    <p:sldId id="301" r:id="rId15"/>
    <p:sldId id="271" r:id="rId16"/>
    <p:sldId id="272" r:id="rId17"/>
    <p:sldId id="306" r:id="rId18"/>
    <p:sldId id="267" r:id="rId19"/>
    <p:sldId id="302"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isco J Yepes L"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5" d="100"/>
          <a:sy n="75" d="100"/>
        </p:scale>
        <p:origin x="-72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A9BA1-4687-44E3-A066-12EA7F7BA924}" type="datetimeFigureOut">
              <a:rPr lang="es-CO" smtClean="0"/>
              <a:t>04/08/2015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A11348-BE36-42DD-A29A-0736D17F9FD5}" type="slidenum">
              <a:rPr lang="es-CO" smtClean="0"/>
              <a:t>‹Nº›</a:t>
            </a:fld>
            <a:endParaRPr lang="es-CO"/>
          </a:p>
        </p:txBody>
      </p:sp>
    </p:spTree>
    <p:extLst>
      <p:ext uri="{BB962C8B-B14F-4D97-AF65-F5344CB8AC3E}">
        <p14:creationId xmlns:p14="http://schemas.microsoft.com/office/powerpoint/2010/main" val="337150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http://www.unal.edu.co/contratacion/2008/ranking_hospitalario.pdf</a:t>
            </a:r>
            <a:endParaRPr lang="es-CO" dirty="0"/>
          </a:p>
        </p:txBody>
      </p:sp>
      <p:sp>
        <p:nvSpPr>
          <p:cNvPr id="4" name="3 Marcador de número de diapositiva"/>
          <p:cNvSpPr>
            <a:spLocks noGrp="1"/>
          </p:cNvSpPr>
          <p:nvPr>
            <p:ph type="sldNum" sz="quarter" idx="10"/>
          </p:nvPr>
        </p:nvSpPr>
        <p:spPr/>
        <p:txBody>
          <a:bodyPr/>
          <a:lstStyle/>
          <a:p>
            <a:fld id="{D73974D1-1129-49D5-A9B5-7E16F921B387}" type="slidenum">
              <a:rPr lang="es-CO" smtClean="0"/>
              <a:t>5</a:t>
            </a:fld>
            <a:endParaRPr lang="es-CO"/>
          </a:p>
        </p:txBody>
      </p:sp>
    </p:spTree>
    <p:extLst>
      <p:ext uri="{BB962C8B-B14F-4D97-AF65-F5344CB8AC3E}">
        <p14:creationId xmlns:p14="http://schemas.microsoft.com/office/powerpoint/2010/main" val="385732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74199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95768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00538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1407866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0429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127486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153754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55307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361564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8273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E6450B-F2AC-4E1B-BC79-E88F7FDF8E78}" type="datetimeFigureOut">
              <a:rPr lang="es-CO" smtClean="0"/>
              <a:t>04/08/2015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8613C17-7705-4E0E-9800-7B3B761D895D}" type="slidenum">
              <a:rPr lang="es-CO" smtClean="0"/>
              <a:t>‹Nº›</a:t>
            </a:fld>
            <a:endParaRPr lang="es-CO"/>
          </a:p>
        </p:txBody>
      </p:sp>
    </p:spTree>
    <p:extLst>
      <p:ext uri="{BB962C8B-B14F-4D97-AF65-F5344CB8AC3E}">
        <p14:creationId xmlns:p14="http://schemas.microsoft.com/office/powerpoint/2010/main" val="40245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6450B-F2AC-4E1B-BC79-E88F7FDF8E78}" type="datetimeFigureOut">
              <a:rPr lang="es-CO" smtClean="0"/>
              <a:t>04/08/2015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13C17-7705-4E0E-9800-7B3B761D895D}" type="slidenum">
              <a:rPr lang="es-CO" smtClean="0"/>
              <a:t>‹Nº›</a:t>
            </a:fld>
            <a:endParaRPr lang="es-CO"/>
          </a:p>
        </p:txBody>
      </p:sp>
    </p:spTree>
    <p:extLst>
      <p:ext uri="{BB962C8B-B14F-4D97-AF65-F5344CB8AC3E}">
        <p14:creationId xmlns:p14="http://schemas.microsoft.com/office/powerpoint/2010/main" val="1931006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sandra.agudelo@javeriana.edu.co" TargetMode="External"/><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mailto:sandragesis@gmail.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CD" TargetMode="External"/><Relationship Id="rId2" Type="http://schemas.openxmlformats.org/officeDocument/2006/relationships/hyperlink" Target="https://en.wikipedia.org/wiki/Hospital" TargetMode="Externa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google.es/url?sa=i&amp;rct=j&amp;q=&amp;esrc=s&amp;frm=1&amp;source=images&amp;cd=&amp;cad=rja&amp;uact=8&amp;ved=0CAcQjRxqFQoTCLOVgb-Ij8cCFUGO2wod-Z4G8Q&amp;url=http%3A%2F%2Fwww.ethik.uzh.ch%2Fibme%2Fforschung%2Fdrg.html&amp;ei=ZH_AVbPTMsGc7gb5vZqIDw&amp;bvm=bv.99261572,d.d24&amp;psig=AFQjCNFaM3Fo_aCpT70tMO7U-9_qOAYc1A&amp;ust=1438765278084596" TargetMode="External"/><Relationship Id="rId4" Type="http://schemas.openxmlformats.org/officeDocument/2006/relationships/hyperlink" Target="https://en.wikipedia.org/wiki/Comorbidit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es/url?sa=i&amp;rct=j&amp;q=&amp;esrc=s&amp;frm=1&amp;source=images&amp;cd=&amp;cad=rja&amp;uact=8&amp;ved=0CAcQjRxqFQoTCMz9nY-Rj8cCFYjtFAodOmcJzw&amp;url=http%3A%2F%2Fwww.importancia.org%2Fdon-quijote.php&amp;ei=cIjAVcyFIojbU7rOpfgM&amp;bvm=bv.99261572,d.d24&amp;psig=AFQjCNEhuNOU4dcPU0fQ2IhR_5-wkx-X2A&amp;ust=143876758066218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iomedcentral.com/1472-6963/10/297/figure/F1?highres=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es/url?sa=i&amp;rct=j&amp;q=&amp;esrc=s&amp;frm=1&amp;source=images&amp;cd=&amp;cad=rja&amp;uact=8&amp;ved=0CAcQjRxqFQoTCOme84iSj8cCFciyFAodlOwOkg&amp;url=http%3A%2F%2Fwww.todoereaders.com%2Fanaya-publica-una-nueva-edicion-de-don-quijote-de-la-mancha.html&amp;ei=b4nAVamrK8jlUpTZu5AJ&amp;bvm=bv.99261572,d.d24&amp;psig=AFQjCNEhuNOU4dcPU0fQ2IhR_5-wkx-X2A&amp;ust=14387675806621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24"/>
            <a:ext cx="9144000" cy="681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ctrTitle"/>
          </p:nvPr>
        </p:nvSpPr>
        <p:spPr>
          <a:xfrm>
            <a:off x="48867" y="1196752"/>
            <a:ext cx="6539357" cy="1800200"/>
          </a:xfrm>
        </p:spPr>
        <p:txBody>
          <a:bodyPr>
            <a:normAutofit fontScale="90000"/>
          </a:bodyPr>
          <a:lstStyle/>
          <a:p>
            <a:pPr algn="l"/>
            <a:r>
              <a:rPr lang="en-US" b="1" dirty="0"/>
              <a:t>WHY THE </a:t>
            </a:r>
            <a:r>
              <a:rPr lang="en-US" b="1" dirty="0" smtClean="0"/>
              <a:t>DRGs </a:t>
            </a:r>
            <a:r>
              <a:rPr lang="en-US" b="1" dirty="0"/>
              <a:t>ARE NOT WELCOME IN </a:t>
            </a:r>
            <a:r>
              <a:rPr lang="en-US" b="1" dirty="0" smtClean="0"/>
              <a:t>COLOMBIA</a:t>
            </a:r>
            <a:r>
              <a:rPr lang="es-CO" dirty="0"/>
              <a:t/>
            </a:r>
            <a:br>
              <a:rPr lang="es-CO" dirty="0"/>
            </a:br>
            <a:endParaRPr lang="es-CO" dirty="0"/>
          </a:p>
        </p:txBody>
      </p:sp>
      <p:sp>
        <p:nvSpPr>
          <p:cNvPr id="3" name="2 Subtítulo"/>
          <p:cNvSpPr>
            <a:spLocks noGrp="1"/>
          </p:cNvSpPr>
          <p:nvPr>
            <p:ph type="subTitle" idx="1"/>
          </p:nvPr>
        </p:nvSpPr>
        <p:spPr>
          <a:xfrm>
            <a:off x="0" y="6021288"/>
            <a:ext cx="9144000" cy="836712"/>
          </a:xfrm>
          <a:solidFill>
            <a:schemeClr val="tx1">
              <a:lumMod val="85000"/>
              <a:lumOff val="15000"/>
            </a:schemeClr>
          </a:solidFill>
        </p:spPr>
        <p:txBody>
          <a:bodyPr>
            <a:normAutofit lnSpcReduction="10000"/>
          </a:bodyPr>
          <a:lstStyle/>
          <a:p>
            <a:pPr algn="r"/>
            <a:r>
              <a:rPr lang="es-CO" sz="2400" b="1" dirty="0" smtClean="0">
                <a:solidFill>
                  <a:schemeClr val="bg1"/>
                </a:solidFill>
              </a:rPr>
              <a:t>Yuri Gorbanev; Ariel Cortés; Sandra Agudelo y Francisco J. Yepes</a:t>
            </a:r>
          </a:p>
          <a:p>
            <a:pPr algn="r"/>
            <a:r>
              <a:rPr lang="es-CO" sz="2400" b="1" dirty="0" smtClean="0">
                <a:solidFill>
                  <a:schemeClr val="bg1"/>
                </a:solidFill>
              </a:rPr>
              <a:t>Pontificia Universidad Javeriana</a:t>
            </a:r>
            <a:r>
              <a:rPr lang="es-CO" sz="2400" b="1" dirty="0" smtClean="0">
                <a:solidFill>
                  <a:schemeClr val="bg1"/>
                </a:solidFill>
              </a:rPr>
              <a:t>, Colombia</a:t>
            </a:r>
            <a:r>
              <a:rPr lang="es-CO" sz="2400" b="1" dirty="0" smtClean="0">
                <a:solidFill>
                  <a:schemeClr val="bg1"/>
                </a:solidFill>
              </a:rPr>
              <a:t>.</a:t>
            </a:r>
          </a:p>
          <a:p>
            <a:pPr algn="r"/>
            <a:endParaRPr lang="es-CO" dirty="0">
              <a:solidFill>
                <a:schemeClr val="bg1"/>
              </a:solidFill>
            </a:endParaRPr>
          </a:p>
        </p:txBody>
      </p:sp>
      <p:pic>
        <p:nvPicPr>
          <p:cNvPr id="3079" name="Picture 7" descr="D:\Documentos Perfil\Imagenes\Javeriana 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797152"/>
            <a:ext cx="2699792"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847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356523"/>
            <a:ext cx="7992888" cy="5808781"/>
          </a:xfrm>
        </p:spPr>
        <p:txBody>
          <a:bodyPr>
            <a:normAutofit fontScale="62500" lnSpcReduction="20000"/>
          </a:bodyPr>
          <a:lstStyle/>
          <a:p>
            <a:r>
              <a:rPr lang="en-US" sz="8400" b="1" dirty="0" smtClean="0">
                <a:solidFill>
                  <a:schemeClr val="tx1"/>
                </a:solidFill>
                <a:effectLst>
                  <a:outerShdw blurRad="38100" dist="38100" dir="2700000" algn="tl">
                    <a:srgbClr val="000000">
                      <a:alpha val="43137"/>
                    </a:srgbClr>
                  </a:outerShdw>
                </a:effectLst>
              </a:rPr>
              <a:t>Relative advantage</a:t>
            </a:r>
          </a:p>
          <a:p>
            <a:endParaRPr lang="en-US" sz="5800" b="1" dirty="0" smtClean="0">
              <a:solidFill>
                <a:schemeClr val="tx1"/>
              </a:solidFill>
              <a:effectLst>
                <a:outerShdw blurRad="38100" dist="38100" dir="2700000" algn="tl">
                  <a:srgbClr val="000000">
                    <a:alpha val="43137"/>
                  </a:srgbClr>
                </a:outerShdw>
              </a:effectLst>
            </a:endParaRPr>
          </a:p>
          <a:p>
            <a:pPr algn="l"/>
            <a:endParaRPr lang="en-US" dirty="0">
              <a:solidFill>
                <a:schemeClr val="tx1"/>
              </a:solidFill>
            </a:endParaRPr>
          </a:p>
          <a:p>
            <a:pPr algn="just"/>
            <a:r>
              <a:rPr lang="en-US" dirty="0" smtClean="0">
                <a:solidFill>
                  <a:schemeClr val="tx1"/>
                </a:solidFill>
              </a:rPr>
              <a:t>Directors know DRGs allow to combine clinical </a:t>
            </a:r>
            <a:r>
              <a:rPr lang="en-US" dirty="0">
                <a:solidFill>
                  <a:schemeClr val="tx1"/>
                </a:solidFill>
              </a:rPr>
              <a:t>performance and cost considerations</a:t>
            </a:r>
            <a:r>
              <a:rPr lang="en-US" dirty="0" smtClean="0">
                <a:solidFill>
                  <a:schemeClr val="tx1"/>
                </a:solidFill>
              </a:rPr>
              <a:t>. </a:t>
            </a:r>
          </a:p>
          <a:p>
            <a:pPr algn="just"/>
            <a:endParaRPr lang="en-US" dirty="0" smtClean="0">
              <a:solidFill>
                <a:schemeClr val="tx1"/>
              </a:solidFill>
            </a:endParaRPr>
          </a:p>
          <a:p>
            <a:pPr algn="just"/>
            <a:r>
              <a:rPr lang="en-US" dirty="0">
                <a:solidFill>
                  <a:schemeClr val="tx1"/>
                </a:solidFill>
              </a:rPr>
              <a:t>I</a:t>
            </a:r>
            <a:r>
              <a:rPr lang="en-US" dirty="0" smtClean="0">
                <a:solidFill>
                  <a:schemeClr val="tx1"/>
                </a:solidFill>
              </a:rPr>
              <a:t>mprove </a:t>
            </a:r>
            <a:r>
              <a:rPr lang="en-US" dirty="0">
                <a:solidFill>
                  <a:schemeClr val="tx1"/>
                </a:solidFill>
              </a:rPr>
              <a:t>clinical performance and quality of care, reduce the variability of medical practice, make staff performance transparent, helps to enforce the clinical practice guidelines and monitor the prescription of generic medicines rather than branded ones</a:t>
            </a:r>
            <a:r>
              <a:rPr lang="en-US" dirty="0" smtClean="0">
                <a:solidFill>
                  <a:schemeClr val="tx1"/>
                </a:solidFill>
              </a:rPr>
              <a:t>.</a:t>
            </a:r>
          </a:p>
          <a:p>
            <a:pPr algn="just"/>
            <a:endParaRPr lang="en-US" dirty="0">
              <a:solidFill>
                <a:schemeClr val="tx1"/>
              </a:solidFill>
            </a:endParaRPr>
          </a:p>
          <a:p>
            <a:pPr algn="just"/>
            <a:r>
              <a:rPr lang="en-US" sz="3100" dirty="0">
                <a:solidFill>
                  <a:schemeClr val="tx1"/>
                </a:solidFill>
              </a:rPr>
              <a:t>DRG can help to get accreditation. </a:t>
            </a:r>
            <a:endParaRPr lang="en-US" sz="3100" dirty="0" smtClean="0">
              <a:solidFill>
                <a:schemeClr val="tx1"/>
              </a:solidFill>
            </a:endParaRPr>
          </a:p>
          <a:p>
            <a:pPr algn="just"/>
            <a:endParaRPr lang="en-US" sz="3100" dirty="0">
              <a:solidFill>
                <a:schemeClr val="tx1"/>
              </a:solidFill>
            </a:endParaRPr>
          </a:p>
          <a:p>
            <a:pPr algn="just"/>
            <a:r>
              <a:rPr lang="en-US" sz="3100" dirty="0" smtClean="0">
                <a:solidFill>
                  <a:schemeClr val="tx1"/>
                </a:solidFill>
              </a:rPr>
              <a:t>Potentially, GRD can make </a:t>
            </a:r>
            <a:r>
              <a:rPr lang="en-US" sz="3100" dirty="0">
                <a:solidFill>
                  <a:schemeClr val="tx1"/>
                </a:solidFill>
              </a:rPr>
              <a:t>negotiations between insurers and providers more transparent and </a:t>
            </a:r>
            <a:r>
              <a:rPr lang="en-US" sz="3100" dirty="0" smtClean="0">
                <a:solidFill>
                  <a:schemeClr val="tx1"/>
                </a:solidFill>
              </a:rPr>
              <a:t>evidence–based </a:t>
            </a:r>
            <a:r>
              <a:rPr lang="en-US" sz="3100" dirty="0">
                <a:solidFill>
                  <a:schemeClr val="tx1"/>
                </a:solidFill>
              </a:rPr>
              <a:t>because allows to compare the performance of the hospital with national and international practice</a:t>
            </a:r>
            <a:r>
              <a:rPr lang="en-US" sz="3100" dirty="0" smtClean="0">
                <a:solidFill>
                  <a:schemeClr val="tx1"/>
                </a:solidFill>
              </a:rPr>
              <a:t>.</a:t>
            </a:r>
            <a:endParaRPr lang="es-CO" sz="3100" dirty="0">
              <a:solidFill>
                <a:schemeClr val="tx1"/>
              </a:solidFill>
            </a:endParaRPr>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13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95536" y="260648"/>
            <a:ext cx="8280920" cy="1470025"/>
          </a:xfrm>
        </p:spPr>
        <p:txBody>
          <a:bodyPr/>
          <a:lstStyle/>
          <a:p>
            <a:r>
              <a:rPr lang="en-US" sz="4800" b="1" dirty="0" smtClean="0">
                <a:effectLst>
                  <a:outerShdw blurRad="38100" dist="38100" dir="2700000" algn="tl">
                    <a:srgbClr val="000000">
                      <a:alpha val="43137"/>
                    </a:srgbClr>
                  </a:outerShdw>
                </a:effectLst>
              </a:rPr>
              <a:t>Cultural compatibility</a:t>
            </a:r>
            <a:endParaRPr lang="en-US" sz="48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755576" y="1628800"/>
            <a:ext cx="7848872" cy="4392488"/>
          </a:xfrm>
        </p:spPr>
        <p:txBody>
          <a:bodyPr>
            <a:normAutofit lnSpcReduction="10000"/>
          </a:bodyPr>
          <a:lstStyle/>
          <a:p>
            <a:pPr marL="342900" indent="-342900" algn="just">
              <a:buFont typeface="Arial"/>
              <a:buChar char="•"/>
            </a:pPr>
            <a:endParaRPr lang="en-US" dirty="0" smtClean="0">
              <a:solidFill>
                <a:schemeClr val="tx1"/>
              </a:solidFill>
            </a:endParaRPr>
          </a:p>
          <a:p>
            <a:pPr marL="342900" indent="-342900" algn="just">
              <a:buFont typeface="Arial"/>
              <a:buChar char="•"/>
            </a:pPr>
            <a:r>
              <a:rPr lang="en-US" dirty="0" smtClean="0">
                <a:solidFill>
                  <a:schemeClr val="tx1"/>
                </a:solidFill>
              </a:rPr>
              <a:t>DRGs are </a:t>
            </a:r>
            <a:r>
              <a:rPr lang="en-US" dirty="0">
                <a:solidFill>
                  <a:schemeClr val="tx1"/>
                </a:solidFill>
              </a:rPr>
              <a:t>r</a:t>
            </a:r>
            <a:r>
              <a:rPr lang="en-US" dirty="0" smtClean="0">
                <a:solidFill>
                  <a:schemeClr val="tx1"/>
                </a:solidFill>
              </a:rPr>
              <a:t>esult oriented but, </a:t>
            </a:r>
            <a:r>
              <a:rPr lang="en-US" dirty="0">
                <a:solidFill>
                  <a:schemeClr val="tx1"/>
                </a:solidFill>
              </a:rPr>
              <a:t>management indicators in Colombian hospitals and the health system in general are process oriented</a:t>
            </a:r>
            <a:r>
              <a:rPr lang="en-US" dirty="0" smtClean="0">
                <a:solidFill>
                  <a:schemeClr val="tx1"/>
                </a:solidFill>
              </a:rPr>
              <a:t>. </a:t>
            </a:r>
            <a:r>
              <a:rPr lang="en-US" sz="2000" i="1" dirty="0" smtClean="0">
                <a:solidFill>
                  <a:schemeClr val="tx1"/>
                </a:solidFill>
              </a:rPr>
              <a:t>(This </a:t>
            </a:r>
            <a:r>
              <a:rPr lang="en-US" sz="2000" i="1" dirty="0">
                <a:solidFill>
                  <a:schemeClr val="tx1"/>
                </a:solidFill>
              </a:rPr>
              <a:t>occurs despite the evidence that good </a:t>
            </a:r>
            <a:r>
              <a:rPr lang="en-US" sz="2000" i="1" dirty="0" smtClean="0">
                <a:solidFill>
                  <a:schemeClr val="tx1"/>
                </a:solidFill>
              </a:rPr>
              <a:t>processes in health care do not ensure good results)</a:t>
            </a:r>
          </a:p>
          <a:p>
            <a:pPr algn="just"/>
            <a:endParaRPr lang="en-US" dirty="0">
              <a:solidFill>
                <a:schemeClr val="tx1"/>
              </a:solidFill>
            </a:endParaRPr>
          </a:p>
          <a:p>
            <a:pPr marL="342900" indent="-342900" algn="just">
              <a:buFont typeface="Arial"/>
              <a:buChar char="•"/>
            </a:pPr>
            <a:r>
              <a:rPr lang="en-US" dirty="0" smtClean="0">
                <a:solidFill>
                  <a:schemeClr val="tx1"/>
                </a:solidFill>
              </a:rPr>
              <a:t>Directors thought DRGs </a:t>
            </a:r>
            <a:r>
              <a:rPr lang="en-US" dirty="0">
                <a:solidFill>
                  <a:schemeClr val="tx1"/>
                </a:solidFill>
              </a:rPr>
              <a:t>threatens physician autonomy.</a:t>
            </a:r>
            <a:endParaRPr lang="es-CO" dirty="0">
              <a:solidFill>
                <a:schemeClr val="tx1"/>
              </a:solidFill>
            </a:endParaRPr>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2946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55576" y="260648"/>
            <a:ext cx="7772400" cy="936104"/>
          </a:xfrm>
        </p:spPr>
        <p:txBody>
          <a:bodyPr>
            <a:normAutofit fontScale="90000"/>
          </a:bodyPr>
          <a:lstStyle/>
          <a:p>
            <a:r>
              <a:rPr lang="en-US" sz="6000" b="1" dirty="0" smtClean="0">
                <a:effectLst>
                  <a:outerShdw blurRad="38100" dist="38100" dir="2700000" algn="tl">
                    <a:srgbClr val="000000">
                      <a:alpha val="43137"/>
                    </a:srgbClr>
                  </a:outerShdw>
                </a:effectLst>
              </a:rPr>
              <a:t>Complexity</a:t>
            </a:r>
            <a:endParaRPr lang="en-US" sz="6000"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467544" y="1484784"/>
            <a:ext cx="8136904" cy="4320480"/>
          </a:xfrm>
        </p:spPr>
        <p:txBody>
          <a:bodyPr>
            <a:noAutofit/>
          </a:bodyPr>
          <a:lstStyle/>
          <a:p>
            <a:pPr marL="457200" indent="-457200" algn="just">
              <a:buFont typeface="Arial"/>
              <a:buChar char="•"/>
            </a:pPr>
            <a:r>
              <a:rPr lang="es-CO" sz="2400" dirty="0" err="1">
                <a:solidFill>
                  <a:schemeClr val="tx1"/>
                </a:solidFill>
              </a:rPr>
              <a:t>There</a:t>
            </a:r>
            <a:r>
              <a:rPr lang="es-CO" sz="2400" dirty="0">
                <a:solidFill>
                  <a:schemeClr val="tx1"/>
                </a:solidFill>
              </a:rPr>
              <a:t> </a:t>
            </a:r>
            <a:r>
              <a:rPr lang="es-CO" sz="2400" dirty="0" err="1">
                <a:solidFill>
                  <a:schemeClr val="tx1"/>
                </a:solidFill>
              </a:rPr>
              <a:t>is</a:t>
            </a:r>
            <a:r>
              <a:rPr lang="es-CO" sz="2400" dirty="0">
                <a:solidFill>
                  <a:schemeClr val="tx1"/>
                </a:solidFill>
              </a:rPr>
              <a:t> a </a:t>
            </a:r>
            <a:r>
              <a:rPr lang="es-CO" sz="2400" dirty="0" err="1">
                <a:solidFill>
                  <a:schemeClr val="tx1"/>
                </a:solidFill>
              </a:rPr>
              <a:t>need</a:t>
            </a:r>
            <a:r>
              <a:rPr lang="es-CO" sz="2400" dirty="0">
                <a:solidFill>
                  <a:schemeClr val="tx1"/>
                </a:solidFill>
              </a:rPr>
              <a:t> of </a:t>
            </a:r>
            <a:r>
              <a:rPr lang="es-CO" sz="2400" dirty="0" err="1">
                <a:solidFill>
                  <a:schemeClr val="tx1"/>
                </a:solidFill>
              </a:rPr>
              <a:t>special</a:t>
            </a:r>
            <a:r>
              <a:rPr lang="es-CO" sz="2400" dirty="0">
                <a:solidFill>
                  <a:schemeClr val="tx1"/>
                </a:solidFill>
              </a:rPr>
              <a:t> training </a:t>
            </a:r>
            <a:r>
              <a:rPr lang="es-CO" sz="2400" dirty="0" err="1">
                <a:solidFill>
                  <a:schemeClr val="tx1"/>
                </a:solidFill>
              </a:rPr>
              <a:t>for</a:t>
            </a:r>
            <a:r>
              <a:rPr lang="es-CO" sz="2400" dirty="0">
                <a:solidFill>
                  <a:schemeClr val="tx1"/>
                </a:solidFill>
              </a:rPr>
              <a:t> </a:t>
            </a:r>
            <a:r>
              <a:rPr lang="es-CO" sz="2400" dirty="0" err="1" smtClean="0">
                <a:solidFill>
                  <a:schemeClr val="tx1"/>
                </a:solidFill>
              </a:rPr>
              <a:t>doctors</a:t>
            </a:r>
            <a:r>
              <a:rPr lang="es-CO" sz="2400" dirty="0" smtClean="0">
                <a:solidFill>
                  <a:schemeClr val="tx1"/>
                </a:solidFill>
              </a:rPr>
              <a:t> </a:t>
            </a:r>
            <a:r>
              <a:rPr lang="es-CO" sz="2400" dirty="0" err="1" smtClean="0">
                <a:solidFill>
                  <a:schemeClr val="tx1"/>
                </a:solidFill>
              </a:rPr>
              <a:t>because</a:t>
            </a:r>
            <a:r>
              <a:rPr lang="es-CO" sz="2400" dirty="0" smtClean="0">
                <a:solidFill>
                  <a:schemeClr val="tx1"/>
                </a:solidFill>
              </a:rPr>
              <a:t> </a:t>
            </a:r>
            <a:r>
              <a:rPr lang="es-CO" sz="2400" dirty="0" err="1" smtClean="0">
                <a:solidFill>
                  <a:schemeClr val="tx1"/>
                </a:solidFill>
              </a:rPr>
              <a:t>they</a:t>
            </a:r>
            <a:r>
              <a:rPr lang="es-CO" sz="2400" dirty="0" smtClean="0">
                <a:solidFill>
                  <a:schemeClr val="tx1"/>
                </a:solidFill>
              </a:rPr>
              <a:t> </a:t>
            </a:r>
            <a:r>
              <a:rPr lang="es-CO" sz="2400" dirty="0" smtClean="0">
                <a:solidFill>
                  <a:schemeClr val="tx1"/>
                </a:solidFill>
              </a:rPr>
              <a:t> </a:t>
            </a:r>
            <a:r>
              <a:rPr lang="es-CO" sz="2400" dirty="0" err="1" smtClean="0">
                <a:solidFill>
                  <a:schemeClr val="tx1"/>
                </a:solidFill>
              </a:rPr>
              <a:t>perceived</a:t>
            </a:r>
            <a:r>
              <a:rPr lang="es-CO" sz="2400" dirty="0" smtClean="0">
                <a:solidFill>
                  <a:schemeClr val="tx1"/>
                </a:solidFill>
              </a:rPr>
              <a:t> </a:t>
            </a:r>
            <a:r>
              <a:rPr lang="es-CO" sz="2400" dirty="0" err="1" smtClean="0">
                <a:solidFill>
                  <a:schemeClr val="tx1"/>
                </a:solidFill>
              </a:rPr>
              <a:t>DRGs</a:t>
            </a:r>
            <a:r>
              <a:rPr lang="es-CO" sz="2400" dirty="0" smtClean="0">
                <a:solidFill>
                  <a:schemeClr val="tx1"/>
                </a:solidFill>
              </a:rPr>
              <a:t> as </a:t>
            </a:r>
            <a:r>
              <a:rPr lang="es-CO" sz="2400" dirty="0" smtClean="0">
                <a:solidFill>
                  <a:schemeClr val="tx1"/>
                </a:solidFill>
              </a:rPr>
              <a:t>difficult </a:t>
            </a:r>
            <a:r>
              <a:rPr lang="es-CO" sz="2400" dirty="0">
                <a:solidFill>
                  <a:schemeClr val="tx1"/>
                </a:solidFill>
              </a:rPr>
              <a:t>to use. </a:t>
            </a:r>
            <a:endParaRPr lang="es-CO" sz="2400" dirty="0" smtClean="0">
              <a:solidFill>
                <a:schemeClr val="tx1"/>
              </a:solidFill>
            </a:endParaRPr>
          </a:p>
          <a:p>
            <a:pPr marL="457200" indent="-457200" algn="just">
              <a:buFont typeface="Arial"/>
              <a:buChar char="•"/>
            </a:pPr>
            <a:r>
              <a:rPr lang="es-CO" sz="2400" dirty="0" smtClean="0">
                <a:solidFill>
                  <a:schemeClr val="tx1"/>
                </a:solidFill>
              </a:rPr>
              <a:t>Managers </a:t>
            </a:r>
            <a:r>
              <a:rPr lang="es-CO" sz="2400" dirty="0">
                <a:solidFill>
                  <a:schemeClr val="tx1"/>
                </a:solidFill>
              </a:rPr>
              <a:t>do not consider </a:t>
            </a:r>
            <a:r>
              <a:rPr lang="es-CO" sz="2400" dirty="0" smtClean="0">
                <a:solidFill>
                  <a:schemeClr val="tx1"/>
                </a:solidFill>
              </a:rPr>
              <a:t>DRGs </a:t>
            </a:r>
            <a:r>
              <a:rPr lang="es-CO" sz="2400" dirty="0">
                <a:solidFill>
                  <a:schemeClr val="tx1"/>
                </a:solidFill>
              </a:rPr>
              <a:t>as an autonomous program but as a module of ERP used in their hospitals. </a:t>
            </a:r>
          </a:p>
          <a:p>
            <a:pPr marL="457200" indent="-457200" algn="just">
              <a:buFont typeface="Arial"/>
              <a:buChar char="•"/>
            </a:pPr>
            <a:r>
              <a:rPr lang="es-CO" sz="2400" dirty="0" err="1" smtClean="0">
                <a:solidFill>
                  <a:schemeClr val="tx1"/>
                </a:solidFill>
              </a:rPr>
              <a:t>F</a:t>
            </a:r>
            <a:r>
              <a:rPr lang="es-CO" sz="2400" dirty="0" err="1" smtClean="0">
                <a:solidFill>
                  <a:schemeClr val="tx1"/>
                </a:solidFill>
              </a:rPr>
              <a:t>or</a:t>
            </a:r>
            <a:r>
              <a:rPr lang="es-CO" sz="2400" dirty="0" smtClean="0">
                <a:solidFill>
                  <a:schemeClr val="tx1"/>
                </a:solidFill>
              </a:rPr>
              <a:t> </a:t>
            </a:r>
            <a:r>
              <a:rPr lang="es-CO" sz="2400" dirty="0" err="1" smtClean="0">
                <a:solidFill>
                  <a:schemeClr val="tx1"/>
                </a:solidFill>
              </a:rPr>
              <a:t>Colombian</a:t>
            </a:r>
            <a:r>
              <a:rPr lang="es-CO" sz="2400" dirty="0" smtClean="0">
                <a:solidFill>
                  <a:schemeClr val="tx1"/>
                </a:solidFill>
              </a:rPr>
              <a:t> medical </a:t>
            </a:r>
            <a:r>
              <a:rPr lang="es-CO" sz="2400" dirty="0" err="1" smtClean="0">
                <a:solidFill>
                  <a:schemeClr val="tx1"/>
                </a:solidFill>
              </a:rPr>
              <a:t>doctors</a:t>
            </a:r>
            <a:r>
              <a:rPr lang="es-CO" sz="2400" dirty="0" smtClean="0">
                <a:solidFill>
                  <a:schemeClr val="tx1"/>
                </a:solidFill>
              </a:rPr>
              <a:t> are</a:t>
            </a:r>
            <a:r>
              <a:rPr lang="es-CO" sz="2400" dirty="0" smtClean="0">
                <a:solidFill>
                  <a:schemeClr val="tx1"/>
                </a:solidFill>
              </a:rPr>
              <a:t> </a:t>
            </a:r>
            <a:r>
              <a:rPr lang="es-CO" sz="2400" dirty="0" err="1" smtClean="0">
                <a:solidFill>
                  <a:schemeClr val="tx1"/>
                </a:solidFill>
              </a:rPr>
              <a:t>essential</a:t>
            </a:r>
            <a:r>
              <a:rPr lang="es-CO" sz="2400" dirty="0" smtClean="0">
                <a:solidFill>
                  <a:schemeClr val="tx1"/>
                </a:solidFill>
              </a:rPr>
              <a:t> </a:t>
            </a:r>
            <a:r>
              <a:rPr lang="es-CO" sz="2400" dirty="0" err="1" smtClean="0">
                <a:solidFill>
                  <a:schemeClr val="tx1"/>
                </a:solidFill>
              </a:rPr>
              <a:t>to</a:t>
            </a:r>
            <a:r>
              <a:rPr lang="es-CO" sz="2400" dirty="0" smtClean="0">
                <a:solidFill>
                  <a:schemeClr val="tx1"/>
                </a:solidFill>
              </a:rPr>
              <a:t> </a:t>
            </a:r>
            <a:r>
              <a:rPr lang="es-CO" sz="2400" dirty="0">
                <a:solidFill>
                  <a:schemeClr val="tx1"/>
                </a:solidFill>
              </a:rPr>
              <a:t>record </a:t>
            </a:r>
            <a:r>
              <a:rPr lang="es-CO" sz="2400" dirty="0" err="1">
                <a:solidFill>
                  <a:schemeClr val="tx1"/>
                </a:solidFill>
              </a:rPr>
              <a:t>the</a:t>
            </a:r>
            <a:r>
              <a:rPr lang="es-CO" sz="2400" dirty="0">
                <a:solidFill>
                  <a:schemeClr val="tx1"/>
                </a:solidFill>
              </a:rPr>
              <a:t> </a:t>
            </a:r>
            <a:r>
              <a:rPr lang="es-CO" sz="2400" dirty="0" err="1">
                <a:solidFill>
                  <a:schemeClr val="tx1"/>
                </a:solidFill>
              </a:rPr>
              <a:t>procedure</a:t>
            </a:r>
            <a:r>
              <a:rPr lang="es-CO" sz="2400" dirty="0">
                <a:solidFill>
                  <a:schemeClr val="tx1"/>
                </a:solidFill>
              </a:rPr>
              <a:t> </a:t>
            </a:r>
            <a:r>
              <a:rPr lang="es-CO" sz="2400" dirty="0" err="1">
                <a:solidFill>
                  <a:schemeClr val="tx1"/>
                </a:solidFill>
              </a:rPr>
              <a:t>because</a:t>
            </a:r>
            <a:r>
              <a:rPr lang="es-CO" sz="2400" dirty="0">
                <a:solidFill>
                  <a:schemeClr val="tx1"/>
                </a:solidFill>
              </a:rPr>
              <a:t> </a:t>
            </a:r>
            <a:r>
              <a:rPr lang="es-CO" sz="2400" dirty="0" err="1">
                <a:solidFill>
                  <a:schemeClr val="tx1"/>
                </a:solidFill>
              </a:rPr>
              <a:t>the</a:t>
            </a:r>
            <a:r>
              <a:rPr lang="es-CO" sz="2400" dirty="0">
                <a:solidFill>
                  <a:schemeClr val="tx1"/>
                </a:solidFill>
              </a:rPr>
              <a:t> </a:t>
            </a:r>
            <a:r>
              <a:rPr lang="es-CO" sz="2400" dirty="0" err="1">
                <a:solidFill>
                  <a:schemeClr val="tx1"/>
                </a:solidFill>
              </a:rPr>
              <a:t>procedure</a:t>
            </a:r>
            <a:r>
              <a:rPr lang="es-CO" sz="2400" dirty="0">
                <a:solidFill>
                  <a:schemeClr val="tx1"/>
                </a:solidFill>
              </a:rPr>
              <a:t> </a:t>
            </a:r>
            <a:r>
              <a:rPr lang="es-CO" sz="2400" dirty="0" err="1">
                <a:solidFill>
                  <a:schemeClr val="tx1"/>
                </a:solidFill>
              </a:rPr>
              <a:t>is</a:t>
            </a:r>
            <a:r>
              <a:rPr lang="es-CO" sz="2400" dirty="0">
                <a:solidFill>
                  <a:schemeClr val="tx1"/>
                </a:solidFill>
              </a:rPr>
              <a:t> </a:t>
            </a:r>
            <a:r>
              <a:rPr lang="es-CO" sz="2400" dirty="0" err="1">
                <a:solidFill>
                  <a:schemeClr val="tx1"/>
                </a:solidFill>
              </a:rPr>
              <a:t>billed</a:t>
            </a:r>
            <a:r>
              <a:rPr lang="es-CO" sz="2400" dirty="0" smtClean="0">
                <a:solidFill>
                  <a:schemeClr val="tx1"/>
                </a:solidFill>
              </a:rPr>
              <a:t>.</a:t>
            </a:r>
          </a:p>
          <a:p>
            <a:pPr marL="457200" indent="-457200" algn="just">
              <a:buFont typeface="Arial"/>
              <a:buChar char="•"/>
            </a:pPr>
            <a:r>
              <a:rPr lang="es-CO" sz="2400" dirty="0" err="1">
                <a:solidFill>
                  <a:schemeClr val="tx1"/>
                </a:solidFill>
              </a:rPr>
              <a:t>The</a:t>
            </a:r>
            <a:r>
              <a:rPr lang="es-CO" sz="2400" dirty="0">
                <a:solidFill>
                  <a:schemeClr val="tx1"/>
                </a:solidFill>
              </a:rPr>
              <a:t> </a:t>
            </a:r>
            <a:r>
              <a:rPr lang="es-CO" sz="2400" dirty="0" err="1">
                <a:solidFill>
                  <a:schemeClr val="tx1"/>
                </a:solidFill>
              </a:rPr>
              <a:t>main</a:t>
            </a:r>
            <a:r>
              <a:rPr lang="es-CO" sz="2400" dirty="0">
                <a:solidFill>
                  <a:schemeClr val="tx1"/>
                </a:solidFill>
              </a:rPr>
              <a:t> </a:t>
            </a:r>
            <a:r>
              <a:rPr lang="es-CO" sz="2400" dirty="0" err="1">
                <a:solidFill>
                  <a:schemeClr val="tx1"/>
                </a:solidFill>
              </a:rPr>
              <a:t>difficulty</a:t>
            </a:r>
            <a:r>
              <a:rPr lang="es-CO" sz="2400" dirty="0">
                <a:solidFill>
                  <a:schemeClr val="tx1"/>
                </a:solidFill>
              </a:rPr>
              <a:t> </a:t>
            </a:r>
            <a:r>
              <a:rPr lang="es-CO" sz="2400" dirty="0" err="1">
                <a:solidFill>
                  <a:schemeClr val="tx1"/>
                </a:solidFill>
              </a:rPr>
              <a:t>lies</a:t>
            </a:r>
            <a:r>
              <a:rPr lang="es-CO" sz="2400" dirty="0">
                <a:solidFill>
                  <a:schemeClr val="tx1"/>
                </a:solidFill>
              </a:rPr>
              <a:t> in </a:t>
            </a:r>
            <a:r>
              <a:rPr lang="es-CO" sz="2400" dirty="0" err="1">
                <a:solidFill>
                  <a:schemeClr val="tx1"/>
                </a:solidFill>
              </a:rPr>
              <a:t>the</a:t>
            </a:r>
            <a:r>
              <a:rPr lang="es-CO" sz="2400" dirty="0">
                <a:solidFill>
                  <a:schemeClr val="tx1"/>
                </a:solidFill>
              </a:rPr>
              <a:t> </a:t>
            </a:r>
            <a:r>
              <a:rPr lang="es-CO" sz="2400" dirty="0" err="1">
                <a:solidFill>
                  <a:schemeClr val="tx1"/>
                </a:solidFill>
              </a:rPr>
              <a:t>requirement</a:t>
            </a:r>
            <a:r>
              <a:rPr lang="es-CO" sz="2400" dirty="0">
                <a:solidFill>
                  <a:schemeClr val="tx1"/>
                </a:solidFill>
              </a:rPr>
              <a:t> of a </a:t>
            </a:r>
            <a:r>
              <a:rPr lang="es-CO" sz="2400" dirty="0" err="1">
                <a:solidFill>
                  <a:schemeClr val="tx1"/>
                </a:solidFill>
              </a:rPr>
              <a:t>detailed</a:t>
            </a:r>
            <a:r>
              <a:rPr lang="es-CO" sz="2400" dirty="0">
                <a:solidFill>
                  <a:schemeClr val="tx1"/>
                </a:solidFill>
              </a:rPr>
              <a:t> and </a:t>
            </a:r>
            <a:r>
              <a:rPr lang="es-CO" sz="2400" dirty="0" err="1">
                <a:solidFill>
                  <a:schemeClr val="tx1"/>
                </a:solidFill>
              </a:rPr>
              <a:t>correct</a:t>
            </a:r>
            <a:r>
              <a:rPr lang="es-CO" sz="2400" dirty="0">
                <a:solidFill>
                  <a:schemeClr val="tx1"/>
                </a:solidFill>
              </a:rPr>
              <a:t> record of diagnosis </a:t>
            </a:r>
            <a:r>
              <a:rPr lang="es-CO" sz="2400" dirty="0" err="1">
                <a:solidFill>
                  <a:schemeClr val="tx1"/>
                </a:solidFill>
              </a:rPr>
              <a:t>according</a:t>
            </a:r>
            <a:r>
              <a:rPr lang="es-CO" sz="2400" dirty="0">
                <a:solidFill>
                  <a:schemeClr val="tx1"/>
                </a:solidFill>
              </a:rPr>
              <a:t> </a:t>
            </a:r>
            <a:r>
              <a:rPr lang="es-CO" sz="2400" dirty="0" err="1">
                <a:solidFill>
                  <a:schemeClr val="tx1"/>
                </a:solidFill>
              </a:rPr>
              <a:t>to</a:t>
            </a:r>
            <a:r>
              <a:rPr lang="es-CO" sz="2400" dirty="0">
                <a:solidFill>
                  <a:schemeClr val="tx1"/>
                </a:solidFill>
              </a:rPr>
              <a:t> ICD10. </a:t>
            </a:r>
          </a:p>
          <a:p>
            <a:pPr marL="457200" indent="-457200" algn="just">
              <a:buFont typeface="Arial"/>
              <a:buChar char="•"/>
            </a:pPr>
            <a:r>
              <a:rPr lang="en-US" sz="2400" dirty="0" smtClean="0">
                <a:solidFill>
                  <a:schemeClr val="tx1"/>
                </a:solidFill>
              </a:rPr>
              <a:t>Another </a:t>
            </a:r>
            <a:r>
              <a:rPr lang="en-US" sz="2400" dirty="0">
                <a:solidFill>
                  <a:schemeClr val="tx1"/>
                </a:solidFill>
              </a:rPr>
              <a:t>obstacle to good reporting is the </a:t>
            </a:r>
            <a:r>
              <a:rPr lang="en-US" sz="2400" dirty="0" smtClean="0">
                <a:solidFill>
                  <a:schemeClr val="tx1"/>
                </a:solidFill>
              </a:rPr>
              <a:t>specific classification </a:t>
            </a:r>
            <a:r>
              <a:rPr lang="en-US" sz="2400" dirty="0">
                <a:solidFill>
                  <a:schemeClr val="tx1"/>
                </a:solidFill>
              </a:rPr>
              <a:t>for procedures used in Colombia. </a:t>
            </a:r>
            <a:r>
              <a:rPr lang="en-US" sz="2400" dirty="0" smtClean="0">
                <a:solidFill>
                  <a:schemeClr val="tx1"/>
                </a:solidFill>
              </a:rPr>
              <a:t>(CUPs)</a:t>
            </a:r>
            <a:endParaRPr lang="es-CO" sz="2400" dirty="0">
              <a:solidFill>
                <a:schemeClr val="tx1"/>
              </a:solidFill>
            </a:endParaRPr>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650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55576" y="332656"/>
            <a:ext cx="7772400" cy="1470025"/>
          </a:xfrm>
        </p:spPr>
        <p:txBody>
          <a:bodyPr/>
          <a:lstStyle/>
          <a:p>
            <a:r>
              <a:rPr lang="es-CO" b="1" dirty="0" err="1" smtClean="0">
                <a:effectLst>
                  <a:outerShdw blurRad="38100" dist="38100" dir="2700000" algn="tl">
                    <a:srgbClr val="000000">
                      <a:alpha val="43137"/>
                    </a:srgbClr>
                  </a:outerShdw>
                </a:effectLst>
              </a:rPr>
              <a:t>Testability</a:t>
            </a:r>
            <a:endParaRPr lang="es-CO"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755576" y="1844824"/>
            <a:ext cx="7560840" cy="4104456"/>
          </a:xfrm>
        </p:spPr>
        <p:txBody>
          <a:bodyPr>
            <a:normAutofit/>
          </a:bodyPr>
          <a:lstStyle/>
          <a:p>
            <a:pPr algn="just"/>
            <a:r>
              <a:rPr lang="es-CO" dirty="0" err="1">
                <a:solidFill>
                  <a:schemeClr val="tx1"/>
                </a:solidFill>
              </a:rPr>
              <a:t>The</a:t>
            </a:r>
            <a:r>
              <a:rPr lang="es-CO" dirty="0">
                <a:solidFill>
                  <a:schemeClr val="tx1"/>
                </a:solidFill>
              </a:rPr>
              <a:t> </a:t>
            </a:r>
            <a:r>
              <a:rPr lang="es-CO" dirty="0" err="1">
                <a:solidFill>
                  <a:schemeClr val="tx1"/>
                </a:solidFill>
              </a:rPr>
              <a:t>acquisition</a:t>
            </a:r>
            <a:r>
              <a:rPr lang="es-CO" dirty="0">
                <a:solidFill>
                  <a:schemeClr val="tx1"/>
                </a:solidFill>
              </a:rPr>
              <a:t> </a:t>
            </a:r>
            <a:r>
              <a:rPr lang="es-CO" dirty="0" err="1">
                <a:solidFill>
                  <a:schemeClr val="tx1"/>
                </a:solidFill>
              </a:rPr>
              <a:t>process</a:t>
            </a:r>
            <a:r>
              <a:rPr lang="es-CO" dirty="0">
                <a:solidFill>
                  <a:schemeClr val="tx1"/>
                </a:solidFill>
              </a:rPr>
              <a:t> of </a:t>
            </a:r>
            <a:r>
              <a:rPr lang="es-CO" dirty="0" err="1">
                <a:solidFill>
                  <a:schemeClr val="tx1"/>
                </a:solidFill>
              </a:rPr>
              <a:t>DRGs</a:t>
            </a:r>
            <a:r>
              <a:rPr lang="es-CO" dirty="0">
                <a:solidFill>
                  <a:schemeClr val="tx1"/>
                </a:solidFill>
              </a:rPr>
              <a:t> </a:t>
            </a:r>
            <a:r>
              <a:rPr lang="es-CO" dirty="0" err="1">
                <a:solidFill>
                  <a:schemeClr val="tx1"/>
                </a:solidFill>
              </a:rPr>
              <a:t>also</a:t>
            </a:r>
            <a:r>
              <a:rPr lang="es-CO" dirty="0">
                <a:solidFill>
                  <a:schemeClr val="tx1"/>
                </a:solidFill>
              </a:rPr>
              <a:t> </a:t>
            </a:r>
            <a:r>
              <a:rPr lang="es-CO" dirty="0" err="1">
                <a:solidFill>
                  <a:schemeClr val="tx1"/>
                </a:solidFill>
              </a:rPr>
              <a:t>appears</a:t>
            </a:r>
            <a:r>
              <a:rPr lang="es-CO" dirty="0">
                <a:solidFill>
                  <a:schemeClr val="tx1"/>
                </a:solidFill>
              </a:rPr>
              <a:t> as a </a:t>
            </a:r>
            <a:r>
              <a:rPr lang="es-CO" dirty="0" err="1">
                <a:solidFill>
                  <a:schemeClr val="tx1"/>
                </a:solidFill>
              </a:rPr>
              <a:t>complex</a:t>
            </a:r>
            <a:r>
              <a:rPr lang="es-CO" dirty="0">
                <a:solidFill>
                  <a:schemeClr val="tx1"/>
                </a:solidFill>
              </a:rPr>
              <a:t> </a:t>
            </a:r>
            <a:r>
              <a:rPr lang="es-CO" dirty="0" err="1">
                <a:solidFill>
                  <a:schemeClr val="tx1"/>
                </a:solidFill>
              </a:rPr>
              <a:t>matter</a:t>
            </a:r>
            <a:r>
              <a:rPr lang="es-CO" dirty="0">
                <a:solidFill>
                  <a:schemeClr val="tx1"/>
                </a:solidFill>
              </a:rPr>
              <a:t>.</a:t>
            </a:r>
          </a:p>
          <a:p>
            <a:pPr algn="just"/>
            <a:endParaRPr lang="es-CO" sz="2800" dirty="0" smtClean="0">
              <a:solidFill>
                <a:schemeClr val="tx1"/>
              </a:solidFill>
            </a:endParaRPr>
          </a:p>
          <a:p>
            <a:pPr algn="just"/>
            <a:r>
              <a:rPr lang="es-CO" sz="2800" dirty="0" smtClean="0">
                <a:solidFill>
                  <a:schemeClr val="tx1"/>
                </a:solidFill>
              </a:rPr>
              <a:t>Managers </a:t>
            </a:r>
            <a:r>
              <a:rPr lang="es-CO" sz="2800" dirty="0">
                <a:solidFill>
                  <a:schemeClr val="tx1"/>
                </a:solidFill>
              </a:rPr>
              <a:t>consider </a:t>
            </a:r>
            <a:r>
              <a:rPr lang="es-CO" sz="2800" dirty="0" smtClean="0">
                <a:solidFill>
                  <a:schemeClr val="tx1"/>
                </a:solidFill>
              </a:rPr>
              <a:t>DRGs </a:t>
            </a:r>
            <a:r>
              <a:rPr lang="es-CO" sz="2800" dirty="0">
                <a:solidFill>
                  <a:schemeClr val="tx1"/>
                </a:solidFill>
              </a:rPr>
              <a:t>as a system that cannot be tested before purchasing and implementation. </a:t>
            </a:r>
            <a:endParaRPr lang="es-CO" sz="2800" dirty="0" smtClean="0">
              <a:solidFill>
                <a:schemeClr val="tx1"/>
              </a:solidFill>
            </a:endParaRPr>
          </a:p>
          <a:p>
            <a:pPr algn="just"/>
            <a:endParaRPr lang="es-CO" sz="2800" dirty="0" smtClean="0">
              <a:solidFill>
                <a:schemeClr val="tx1"/>
              </a:solidFill>
            </a:endParaRPr>
          </a:p>
          <a:p>
            <a:pPr algn="just"/>
            <a:r>
              <a:rPr lang="es-CO" sz="2800" dirty="0" err="1" smtClean="0">
                <a:solidFill>
                  <a:schemeClr val="tx1"/>
                </a:solidFill>
              </a:rPr>
              <a:t>The</a:t>
            </a:r>
            <a:r>
              <a:rPr lang="es-CO" sz="2800" dirty="0" smtClean="0">
                <a:solidFill>
                  <a:schemeClr val="tx1"/>
                </a:solidFill>
              </a:rPr>
              <a:t> </a:t>
            </a:r>
            <a:r>
              <a:rPr lang="es-CO" sz="2800" dirty="0" err="1">
                <a:solidFill>
                  <a:schemeClr val="tx1"/>
                </a:solidFill>
              </a:rPr>
              <a:t>interviewees</a:t>
            </a:r>
            <a:r>
              <a:rPr lang="es-CO" sz="2800" dirty="0">
                <a:solidFill>
                  <a:schemeClr val="tx1"/>
                </a:solidFill>
              </a:rPr>
              <a:t> </a:t>
            </a:r>
            <a:r>
              <a:rPr lang="es-CO" sz="2800" dirty="0" err="1">
                <a:solidFill>
                  <a:schemeClr val="tx1"/>
                </a:solidFill>
              </a:rPr>
              <a:t>seemed</a:t>
            </a:r>
            <a:r>
              <a:rPr lang="es-CO" sz="2800" dirty="0">
                <a:solidFill>
                  <a:schemeClr val="tx1"/>
                </a:solidFill>
              </a:rPr>
              <a:t> </a:t>
            </a:r>
            <a:r>
              <a:rPr lang="es-CO" sz="2800" dirty="0" err="1">
                <a:solidFill>
                  <a:schemeClr val="tx1"/>
                </a:solidFill>
              </a:rPr>
              <a:t>interested</a:t>
            </a:r>
            <a:r>
              <a:rPr lang="es-CO" sz="2800" dirty="0">
                <a:solidFill>
                  <a:schemeClr val="tx1"/>
                </a:solidFill>
              </a:rPr>
              <a:t> to do so </a:t>
            </a:r>
            <a:r>
              <a:rPr lang="es-CO" sz="2800" dirty="0" err="1">
                <a:solidFill>
                  <a:schemeClr val="tx1"/>
                </a:solidFill>
              </a:rPr>
              <a:t>but</a:t>
            </a:r>
            <a:r>
              <a:rPr lang="es-CO" sz="2800" dirty="0">
                <a:solidFill>
                  <a:schemeClr val="tx1"/>
                </a:solidFill>
              </a:rPr>
              <a:t> no </a:t>
            </a:r>
            <a:r>
              <a:rPr lang="es-CO" sz="2800" dirty="0" err="1">
                <a:solidFill>
                  <a:schemeClr val="tx1"/>
                </a:solidFill>
              </a:rPr>
              <a:t>provider</a:t>
            </a:r>
            <a:r>
              <a:rPr lang="es-CO" sz="2800" dirty="0">
                <a:solidFill>
                  <a:schemeClr val="tx1"/>
                </a:solidFill>
              </a:rPr>
              <a:t> </a:t>
            </a:r>
            <a:r>
              <a:rPr lang="es-CO" sz="2800" dirty="0" err="1">
                <a:solidFill>
                  <a:schemeClr val="tx1"/>
                </a:solidFill>
              </a:rPr>
              <a:t>offered</a:t>
            </a:r>
            <a:r>
              <a:rPr lang="es-CO" sz="2800" dirty="0">
                <a:solidFill>
                  <a:schemeClr val="tx1"/>
                </a:solidFill>
              </a:rPr>
              <a:t> </a:t>
            </a:r>
            <a:r>
              <a:rPr lang="es-CO" sz="2800" dirty="0" err="1">
                <a:solidFill>
                  <a:schemeClr val="tx1"/>
                </a:solidFill>
              </a:rPr>
              <a:t>such</a:t>
            </a:r>
            <a:r>
              <a:rPr lang="es-CO" sz="2800" dirty="0">
                <a:solidFill>
                  <a:schemeClr val="tx1"/>
                </a:solidFill>
              </a:rPr>
              <a:t> a </a:t>
            </a:r>
            <a:r>
              <a:rPr lang="es-CO" sz="2800" dirty="0" err="1">
                <a:solidFill>
                  <a:schemeClr val="tx1"/>
                </a:solidFill>
              </a:rPr>
              <a:t>possibility</a:t>
            </a:r>
            <a:r>
              <a:rPr lang="es-CO" sz="2800" dirty="0">
                <a:solidFill>
                  <a:schemeClr val="tx1"/>
                </a:solidFill>
              </a:rPr>
              <a:t>.</a:t>
            </a:r>
          </a:p>
          <a:p>
            <a:pPr algn="just"/>
            <a:endParaRPr lang="es-CO" dirty="0"/>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36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11560" y="404664"/>
            <a:ext cx="7772400" cy="1470025"/>
          </a:xfrm>
        </p:spPr>
        <p:txBody>
          <a:bodyPr>
            <a:normAutofit/>
          </a:bodyPr>
          <a:lstStyle/>
          <a:p>
            <a:r>
              <a:rPr lang="es-CO" sz="6000" dirty="0" err="1" smtClean="0">
                <a:effectLst>
                  <a:outerShdw blurRad="38100" dist="38100" dir="2700000" algn="tl">
                    <a:srgbClr val="000000">
                      <a:alpha val="43137"/>
                    </a:srgbClr>
                  </a:outerShdw>
                </a:effectLst>
              </a:rPr>
              <a:t>Observability</a:t>
            </a:r>
            <a:endParaRPr lang="es-CO" sz="6000"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683568" y="1916832"/>
            <a:ext cx="7560840" cy="4248472"/>
          </a:xfrm>
        </p:spPr>
        <p:txBody>
          <a:bodyPr>
            <a:normAutofit/>
          </a:bodyPr>
          <a:lstStyle/>
          <a:p>
            <a:pPr algn="just"/>
            <a:r>
              <a:rPr lang="es-CO" dirty="0" smtClean="0">
                <a:solidFill>
                  <a:schemeClr val="tx1"/>
                </a:solidFill>
              </a:rPr>
              <a:t>Managers </a:t>
            </a:r>
            <a:r>
              <a:rPr lang="es-CO" dirty="0">
                <a:solidFill>
                  <a:schemeClr val="tx1"/>
                </a:solidFill>
              </a:rPr>
              <a:t>agree that the observability of </a:t>
            </a:r>
            <a:r>
              <a:rPr lang="es-CO" dirty="0" smtClean="0">
                <a:solidFill>
                  <a:schemeClr val="tx1"/>
                </a:solidFill>
              </a:rPr>
              <a:t>DRGs </a:t>
            </a:r>
            <a:r>
              <a:rPr lang="es-CO" dirty="0">
                <a:solidFill>
                  <a:schemeClr val="tx1"/>
                </a:solidFill>
              </a:rPr>
              <a:t>reports is not </a:t>
            </a:r>
            <a:r>
              <a:rPr lang="es-CO" dirty="0" err="1">
                <a:solidFill>
                  <a:schemeClr val="tx1"/>
                </a:solidFill>
              </a:rPr>
              <a:t>automatic</a:t>
            </a:r>
            <a:r>
              <a:rPr lang="es-CO" dirty="0" smtClean="0">
                <a:solidFill>
                  <a:schemeClr val="tx1"/>
                </a:solidFill>
              </a:rPr>
              <a:t>.</a:t>
            </a:r>
          </a:p>
          <a:p>
            <a:pPr algn="just"/>
            <a:endParaRPr lang="es-CO" dirty="0">
              <a:solidFill>
                <a:schemeClr val="tx1"/>
              </a:solidFill>
            </a:endParaRPr>
          </a:p>
          <a:p>
            <a:pPr algn="just"/>
            <a:r>
              <a:rPr lang="es-CO" dirty="0" smtClean="0">
                <a:solidFill>
                  <a:schemeClr val="tx1"/>
                </a:solidFill>
              </a:rPr>
              <a:t>DRGs </a:t>
            </a:r>
            <a:r>
              <a:rPr lang="es-CO" dirty="0">
                <a:solidFill>
                  <a:schemeClr val="tx1"/>
                </a:solidFill>
              </a:rPr>
              <a:t>allows keeping track of the performance to the level of an individual doctor, </a:t>
            </a:r>
            <a:r>
              <a:rPr lang="es-CO" dirty="0" smtClean="0">
                <a:solidFill>
                  <a:schemeClr val="tx1"/>
                </a:solidFill>
              </a:rPr>
              <a:t>but the </a:t>
            </a:r>
            <a:r>
              <a:rPr lang="es-CO" dirty="0">
                <a:solidFill>
                  <a:schemeClr val="tx1"/>
                </a:solidFill>
              </a:rPr>
              <a:t>management chooses not to do so for fear of harming the organizational climate.</a:t>
            </a:r>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1029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491880" y="4941168"/>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Observability</a:t>
            </a:r>
            <a:endParaRPr lang="en-US" dirty="0">
              <a:solidFill>
                <a:schemeClr val="tx1"/>
              </a:solidFill>
            </a:endParaRPr>
          </a:p>
        </p:txBody>
      </p:sp>
      <p:sp>
        <p:nvSpPr>
          <p:cNvPr id="9" name="8 Rectángulo"/>
          <p:cNvSpPr/>
          <p:nvPr/>
        </p:nvSpPr>
        <p:spPr>
          <a:xfrm>
            <a:off x="3491880" y="1595466"/>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Relative</a:t>
            </a:r>
            <a:r>
              <a:rPr lang="es-CO" dirty="0" smtClean="0">
                <a:solidFill>
                  <a:schemeClr val="tx1"/>
                </a:solidFill>
              </a:rPr>
              <a:t> </a:t>
            </a:r>
            <a:r>
              <a:rPr lang="en-US" dirty="0" smtClean="0">
                <a:solidFill>
                  <a:schemeClr val="tx1"/>
                </a:solidFill>
              </a:rPr>
              <a:t>advantage</a:t>
            </a:r>
            <a:endParaRPr lang="en-US" dirty="0">
              <a:solidFill>
                <a:schemeClr val="tx1"/>
              </a:solidFill>
            </a:endParaRPr>
          </a:p>
        </p:txBody>
      </p:sp>
      <p:sp>
        <p:nvSpPr>
          <p:cNvPr id="10" name="9 Rectángulo"/>
          <p:cNvSpPr/>
          <p:nvPr/>
        </p:nvSpPr>
        <p:spPr>
          <a:xfrm>
            <a:off x="3491880" y="2420888"/>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Complexity</a:t>
            </a:r>
          </a:p>
        </p:txBody>
      </p:sp>
      <p:sp>
        <p:nvSpPr>
          <p:cNvPr id="11" name="10 Rectángulo"/>
          <p:cNvSpPr/>
          <p:nvPr/>
        </p:nvSpPr>
        <p:spPr>
          <a:xfrm>
            <a:off x="3491880" y="3284984"/>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Compatibility</a:t>
            </a:r>
            <a:endParaRPr lang="en-US" dirty="0">
              <a:solidFill>
                <a:schemeClr val="tx1"/>
              </a:solidFill>
            </a:endParaRPr>
          </a:p>
        </p:txBody>
      </p:sp>
      <p:sp>
        <p:nvSpPr>
          <p:cNvPr id="12" name="11 Rectángulo"/>
          <p:cNvSpPr/>
          <p:nvPr/>
        </p:nvSpPr>
        <p:spPr>
          <a:xfrm>
            <a:off x="3491880" y="4077072"/>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Testability</a:t>
            </a:r>
            <a:endParaRPr lang="en-US" dirty="0">
              <a:solidFill>
                <a:schemeClr val="tx1"/>
              </a:solidFill>
            </a:endParaRPr>
          </a:p>
        </p:txBody>
      </p:sp>
      <p:sp>
        <p:nvSpPr>
          <p:cNvPr id="15" name="14 Rectángulo redondeado"/>
          <p:cNvSpPr/>
          <p:nvPr/>
        </p:nvSpPr>
        <p:spPr>
          <a:xfrm>
            <a:off x="6405902" y="1342240"/>
            <a:ext cx="2016224" cy="54273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Lack of competition on health market</a:t>
            </a:r>
            <a:endParaRPr lang="en-US" sz="1600" dirty="0">
              <a:solidFill>
                <a:schemeClr val="tx1"/>
              </a:solidFill>
            </a:endParaRPr>
          </a:p>
        </p:txBody>
      </p:sp>
      <p:sp>
        <p:nvSpPr>
          <p:cNvPr id="17" name="16 Rectángulo redondeado"/>
          <p:cNvSpPr/>
          <p:nvPr/>
        </p:nvSpPr>
        <p:spPr>
          <a:xfrm>
            <a:off x="251520" y="1695014"/>
            <a:ext cx="1872208" cy="50985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help get accreditation</a:t>
            </a:r>
            <a:endParaRPr lang="en-US" sz="1600" dirty="0">
              <a:solidFill>
                <a:schemeClr val="tx1"/>
              </a:solidFill>
            </a:endParaRPr>
          </a:p>
        </p:txBody>
      </p:sp>
      <p:sp>
        <p:nvSpPr>
          <p:cNvPr id="22" name="21 Rectángulo redondeado"/>
          <p:cNvSpPr/>
          <p:nvPr/>
        </p:nvSpPr>
        <p:spPr>
          <a:xfrm>
            <a:off x="6444208" y="3785405"/>
            <a:ext cx="2020241" cy="16598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makes Insurer – Provider negotiation transparent, provides common language</a:t>
            </a:r>
            <a:endParaRPr lang="en-US" sz="1600" dirty="0">
              <a:solidFill>
                <a:schemeClr val="tx1"/>
              </a:solidFill>
            </a:endParaRPr>
          </a:p>
        </p:txBody>
      </p:sp>
      <p:sp>
        <p:nvSpPr>
          <p:cNvPr id="23" name="22 Rectángulo redondeado"/>
          <p:cNvSpPr/>
          <p:nvPr/>
        </p:nvSpPr>
        <p:spPr>
          <a:xfrm>
            <a:off x="179512" y="3355278"/>
            <a:ext cx="2016224" cy="50748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need  helpful public policy</a:t>
            </a:r>
            <a:endParaRPr lang="en-US" sz="1600" dirty="0">
              <a:solidFill>
                <a:schemeClr val="tx1"/>
              </a:solidFill>
            </a:endParaRPr>
          </a:p>
        </p:txBody>
      </p:sp>
      <p:sp>
        <p:nvSpPr>
          <p:cNvPr id="24" name="23 Rectángulo redondeado"/>
          <p:cNvSpPr/>
          <p:nvPr/>
        </p:nvSpPr>
        <p:spPr>
          <a:xfrm>
            <a:off x="177562" y="4158867"/>
            <a:ext cx="2016224" cy="48448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need correct provider strategy</a:t>
            </a:r>
            <a:endParaRPr lang="en-US" sz="1600" dirty="0">
              <a:solidFill>
                <a:schemeClr val="tx1"/>
              </a:solidFill>
            </a:endParaRPr>
          </a:p>
        </p:txBody>
      </p:sp>
      <p:sp>
        <p:nvSpPr>
          <p:cNvPr id="25" name="24 Rectángulo redondeado"/>
          <p:cNvSpPr/>
          <p:nvPr/>
        </p:nvSpPr>
        <p:spPr>
          <a:xfrm>
            <a:off x="6448225" y="2362555"/>
            <a:ext cx="2016224" cy="9167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Compulsory reporting is based on process, not results</a:t>
            </a:r>
            <a:endParaRPr lang="en-US" sz="1600" dirty="0">
              <a:solidFill>
                <a:schemeClr val="tx1"/>
              </a:solidFill>
            </a:endParaRPr>
          </a:p>
        </p:txBody>
      </p:sp>
      <p:cxnSp>
        <p:nvCxnSpPr>
          <p:cNvPr id="30" name="29 Conector recto de flecha"/>
          <p:cNvCxnSpPr>
            <a:stCxn id="25" idx="1"/>
            <a:endCxn id="9" idx="3"/>
          </p:cNvCxnSpPr>
          <p:nvPr/>
        </p:nvCxnSpPr>
        <p:spPr>
          <a:xfrm flipH="1" flipV="1">
            <a:off x="5508104" y="1919502"/>
            <a:ext cx="940121" cy="90141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36" name="35 Conector recto de flecha"/>
          <p:cNvCxnSpPr>
            <a:stCxn id="17" idx="3"/>
            <a:endCxn id="9" idx="1"/>
          </p:cNvCxnSpPr>
          <p:nvPr/>
        </p:nvCxnSpPr>
        <p:spPr>
          <a:xfrm flipV="1">
            <a:off x="2123728" y="1919502"/>
            <a:ext cx="1368152" cy="3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54 Conector recto de flecha"/>
          <p:cNvCxnSpPr>
            <a:stCxn id="22" idx="1"/>
            <a:endCxn id="9" idx="3"/>
          </p:cNvCxnSpPr>
          <p:nvPr/>
        </p:nvCxnSpPr>
        <p:spPr>
          <a:xfrm flipH="1" flipV="1">
            <a:off x="5508104" y="1919502"/>
            <a:ext cx="936104" cy="269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a:stCxn id="22" idx="1"/>
            <a:endCxn id="11" idx="3"/>
          </p:cNvCxnSpPr>
          <p:nvPr/>
        </p:nvCxnSpPr>
        <p:spPr>
          <a:xfrm flipH="1" flipV="1">
            <a:off x="5508104" y="3609020"/>
            <a:ext cx="936104" cy="100629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1" name="60 Conector recto de flecha"/>
          <p:cNvCxnSpPr>
            <a:stCxn id="24" idx="3"/>
            <a:endCxn id="12" idx="1"/>
          </p:cNvCxnSpPr>
          <p:nvPr/>
        </p:nvCxnSpPr>
        <p:spPr>
          <a:xfrm>
            <a:off x="2193786" y="4401108"/>
            <a:ext cx="1298094"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3" name="62 Conector recto de flecha"/>
          <p:cNvCxnSpPr>
            <a:stCxn id="25" idx="1"/>
            <a:endCxn id="10" idx="3"/>
          </p:cNvCxnSpPr>
          <p:nvPr/>
        </p:nvCxnSpPr>
        <p:spPr>
          <a:xfrm flipH="1" flipV="1">
            <a:off x="5508104" y="2744924"/>
            <a:ext cx="940121" cy="7599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5" name="64 Conector recto de flecha"/>
          <p:cNvCxnSpPr>
            <a:stCxn id="25" idx="1"/>
            <a:endCxn id="11" idx="3"/>
          </p:cNvCxnSpPr>
          <p:nvPr/>
        </p:nvCxnSpPr>
        <p:spPr>
          <a:xfrm flipH="1">
            <a:off x="5508104" y="2820919"/>
            <a:ext cx="940121" cy="78810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1" name="70 Conector recto de flecha"/>
          <p:cNvCxnSpPr>
            <a:stCxn id="23" idx="3"/>
            <a:endCxn id="11" idx="1"/>
          </p:cNvCxnSpPr>
          <p:nvPr/>
        </p:nvCxnSpPr>
        <p:spPr>
          <a:xfrm>
            <a:off x="2195736" y="3609020"/>
            <a:ext cx="1296144"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3" name="72 Conector recto de flecha"/>
          <p:cNvCxnSpPr>
            <a:stCxn id="15" idx="1"/>
            <a:endCxn id="11" idx="3"/>
          </p:cNvCxnSpPr>
          <p:nvPr/>
        </p:nvCxnSpPr>
        <p:spPr>
          <a:xfrm flipH="1">
            <a:off x="5508104" y="1613605"/>
            <a:ext cx="897798" cy="1995415"/>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64" name="63 CuadroTexto"/>
          <p:cNvSpPr txBox="1"/>
          <p:nvPr/>
        </p:nvSpPr>
        <p:spPr>
          <a:xfrm>
            <a:off x="1187624" y="374669"/>
            <a:ext cx="7484998" cy="400110"/>
          </a:xfrm>
          <a:prstGeom prst="rect">
            <a:avLst/>
          </a:prstGeom>
          <a:noFill/>
        </p:spPr>
        <p:txBody>
          <a:bodyPr wrap="none" rtlCol="0">
            <a:spAutoFit/>
          </a:bodyPr>
          <a:lstStyle/>
          <a:p>
            <a:r>
              <a:rPr lang="en-US" sz="2000" b="1" dirty="0" smtClean="0"/>
              <a:t>Figure 2. Institutional determinants of DRGs implementation process</a:t>
            </a:r>
            <a:endParaRPr lang="en-US" sz="2000" b="1" dirty="0"/>
          </a:p>
        </p:txBody>
      </p:sp>
      <p:cxnSp>
        <p:nvCxnSpPr>
          <p:cNvPr id="118" name="117 Conector recto de flecha"/>
          <p:cNvCxnSpPr>
            <a:stCxn id="15" idx="1"/>
            <a:endCxn id="9" idx="3"/>
          </p:cNvCxnSpPr>
          <p:nvPr/>
        </p:nvCxnSpPr>
        <p:spPr>
          <a:xfrm flipH="1">
            <a:off x="5508104" y="1613605"/>
            <a:ext cx="897798" cy="30589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nvGrpSpPr>
          <p:cNvPr id="6" name="5 Grupo"/>
          <p:cNvGrpSpPr/>
          <p:nvPr/>
        </p:nvGrpSpPr>
        <p:grpSpPr>
          <a:xfrm>
            <a:off x="4788024" y="6093296"/>
            <a:ext cx="2397812" cy="646331"/>
            <a:chOff x="4788024" y="6093296"/>
            <a:chExt cx="2397812" cy="646331"/>
          </a:xfrm>
        </p:grpSpPr>
        <p:sp>
          <p:nvSpPr>
            <p:cNvPr id="2" name="1 CuadroTexto"/>
            <p:cNvSpPr txBox="1"/>
            <p:nvPr/>
          </p:nvSpPr>
          <p:spPr>
            <a:xfrm>
              <a:off x="4788024" y="6093296"/>
              <a:ext cx="2397812" cy="646331"/>
            </a:xfrm>
            <a:prstGeom prst="rect">
              <a:avLst/>
            </a:prstGeom>
            <a:noFill/>
          </p:spPr>
          <p:txBody>
            <a:bodyPr wrap="square" rtlCol="0">
              <a:spAutoFit/>
            </a:bodyPr>
            <a:lstStyle/>
            <a:p>
              <a:r>
                <a:rPr lang="es-CO" dirty="0" smtClean="0"/>
                <a:t>Positive </a:t>
              </a:r>
              <a:r>
                <a:rPr lang="es-CO" dirty="0" err="1" smtClean="0"/>
                <a:t>Effect</a:t>
              </a:r>
              <a:endParaRPr lang="es-CO" dirty="0" smtClean="0"/>
            </a:p>
            <a:p>
              <a:r>
                <a:rPr lang="es-CO" dirty="0" err="1" smtClean="0"/>
                <a:t>Negative</a:t>
              </a:r>
              <a:r>
                <a:rPr lang="es-CO" dirty="0" smtClean="0"/>
                <a:t> </a:t>
              </a:r>
              <a:r>
                <a:rPr lang="es-CO" dirty="0" err="1" smtClean="0"/>
                <a:t>Effect</a:t>
              </a:r>
              <a:endParaRPr lang="es-CO" dirty="0"/>
            </a:p>
          </p:txBody>
        </p:sp>
        <p:cxnSp>
          <p:nvCxnSpPr>
            <p:cNvPr id="4" name="3 Conector recto"/>
            <p:cNvCxnSpPr/>
            <p:nvPr/>
          </p:nvCxnSpPr>
          <p:spPr>
            <a:xfrm>
              <a:off x="6372200" y="6309320"/>
              <a:ext cx="576064"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28 Conector recto"/>
            <p:cNvCxnSpPr/>
            <p:nvPr/>
          </p:nvCxnSpPr>
          <p:spPr>
            <a:xfrm>
              <a:off x="6367525" y="6525344"/>
              <a:ext cx="57606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074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491880" y="4941168"/>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Observability</a:t>
            </a:r>
            <a:endParaRPr lang="en-US" dirty="0">
              <a:solidFill>
                <a:schemeClr val="tx1"/>
              </a:solidFill>
            </a:endParaRPr>
          </a:p>
        </p:txBody>
      </p:sp>
      <p:sp>
        <p:nvSpPr>
          <p:cNvPr id="10" name="9 Rectángulo"/>
          <p:cNvSpPr/>
          <p:nvPr/>
        </p:nvSpPr>
        <p:spPr>
          <a:xfrm>
            <a:off x="3491880" y="2420888"/>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Complexity</a:t>
            </a:r>
          </a:p>
        </p:txBody>
      </p:sp>
      <p:sp>
        <p:nvSpPr>
          <p:cNvPr id="11" name="10 Rectángulo"/>
          <p:cNvSpPr/>
          <p:nvPr/>
        </p:nvSpPr>
        <p:spPr>
          <a:xfrm>
            <a:off x="3491880" y="3284984"/>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Compatibility</a:t>
            </a:r>
            <a:endParaRPr lang="en-US" dirty="0">
              <a:solidFill>
                <a:schemeClr val="tx1"/>
              </a:solidFill>
            </a:endParaRPr>
          </a:p>
        </p:txBody>
      </p:sp>
      <p:sp>
        <p:nvSpPr>
          <p:cNvPr id="12" name="11 Rectángulo"/>
          <p:cNvSpPr/>
          <p:nvPr/>
        </p:nvSpPr>
        <p:spPr>
          <a:xfrm>
            <a:off x="3491880" y="4077072"/>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Testability</a:t>
            </a:r>
            <a:endParaRPr lang="en-US" dirty="0">
              <a:solidFill>
                <a:schemeClr val="tx1"/>
              </a:solidFill>
            </a:endParaRPr>
          </a:p>
        </p:txBody>
      </p:sp>
      <p:sp>
        <p:nvSpPr>
          <p:cNvPr id="16" name="15 Rectángulo redondeado"/>
          <p:cNvSpPr/>
          <p:nvPr/>
        </p:nvSpPr>
        <p:spPr>
          <a:xfrm>
            <a:off x="258267" y="3154057"/>
            <a:ext cx="2016224" cy="55359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reduce physician autonomy</a:t>
            </a:r>
            <a:endParaRPr lang="en-US" sz="1600" dirty="0">
              <a:solidFill>
                <a:schemeClr val="tx1"/>
              </a:solidFill>
            </a:endParaRPr>
          </a:p>
        </p:txBody>
      </p:sp>
      <p:sp>
        <p:nvSpPr>
          <p:cNvPr id="17" name="16 Rectángulo redondeado"/>
          <p:cNvSpPr/>
          <p:nvPr/>
        </p:nvSpPr>
        <p:spPr>
          <a:xfrm>
            <a:off x="6634363" y="1412776"/>
            <a:ext cx="1786749" cy="5795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help to accreditation</a:t>
            </a:r>
            <a:endParaRPr lang="en-US" sz="1600" dirty="0">
              <a:solidFill>
                <a:schemeClr val="tx1"/>
              </a:solidFill>
            </a:endParaRPr>
          </a:p>
        </p:txBody>
      </p:sp>
      <p:sp>
        <p:nvSpPr>
          <p:cNvPr id="18" name="17 Rectángulo redondeado"/>
          <p:cNvSpPr/>
          <p:nvPr/>
        </p:nvSpPr>
        <p:spPr>
          <a:xfrm>
            <a:off x="6634363" y="4409283"/>
            <a:ext cx="1807018" cy="4877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help to improve quality</a:t>
            </a:r>
            <a:endParaRPr lang="en-US" sz="1600" dirty="0">
              <a:solidFill>
                <a:schemeClr val="tx1"/>
              </a:solidFill>
            </a:endParaRPr>
          </a:p>
        </p:txBody>
      </p:sp>
      <p:sp>
        <p:nvSpPr>
          <p:cNvPr id="19" name="18 Rectángulo redondeado"/>
          <p:cNvSpPr/>
          <p:nvPr/>
        </p:nvSpPr>
        <p:spPr>
          <a:xfrm>
            <a:off x="237084" y="1528040"/>
            <a:ext cx="2000374" cy="6426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need correct </a:t>
            </a:r>
            <a:r>
              <a:rPr lang="en-US" sz="1600" dirty="0">
                <a:solidFill>
                  <a:schemeClr val="tx1"/>
                </a:solidFill>
              </a:rPr>
              <a:t>C</a:t>
            </a:r>
            <a:r>
              <a:rPr lang="en-US" sz="1600" dirty="0" smtClean="0">
                <a:solidFill>
                  <a:schemeClr val="tx1"/>
                </a:solidFill>
              </a:rPr>
              <a:t>oding</a:t>
            </a:r>
            <a:endParaRPr lang="en-US" sz="1600" dirty="0">
              <a:solidFill>
                <a:schemeClr val="tx1"/>
              </a:solidFill>
            </a:endParaRPr>
          </a:p>
        </p:txBody>
      </p:sp>
      <p:sp>
        <p:nvSpPr>
          <p:cNvPr id="26" name="25 Rectángulo redondeado"/>
          <p:cNvSpPr/>
          <p:nvPr/>
        </p:nvSpPr>
        <p:spPr>
          <a:xfrm>
            <a:off x="251520" y="2352967"/>
            <a:ext cx="2016224" cy="5543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00" dirty="0" err="1" smtClean="0">
                <a:solidFill>
                  <a:schemeClr val="tx1"/>
                </a:solidFill>
              </a:rPr>
              <a:t>DRGs</a:t>
            </a:r>
            <a:r>
              <a:rPr lang="es-CO" sz="1600" dirty="0" smtClean="0">
                <a:solidFill>
                  <a:schemeClr val="tx1"/>
                </a:solidFill>
              </a:rPr>
              <a:t> reduce VMP</a:t>
            </a:r>
            <a:endParaRPr lang="es-CO" sz="1600" dirty="0">
              <a:solidFill>
                <a:schemeClr val="tx1"/>
              </a:solidFill>
            </a:endParaRPr>
          </a:p>
        </p:txBody>
      </p:sp>
      <p:cxnSp>
        <p:nvCxnSpPr>
          <p:cNvPr id="34" name="33 Conector recto de flecha"/>
          <p:cNvCxnSpPr>
            <a:stCxn id="16" idx="3"/>
            <a:endCxn id="11" idx="1"/>
          </p:cNvCxnSpPr>
          <p:nvPr/>
        </p:nvCxnSpPr>
        <p:spPr>
          <a:xfrm>
            <a:off x="2274491" y="3430857"/>
            <a:ext cx="1217389" cy="178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17" idx="1"/>
            <a:endCxn id="53" idx="3"/>
          </p:cNvCxnSpPr>
          <p:nvPr/>
        </p:nvCxnSpPr>
        <p:spPr>
          <a:xfrm flipH="1">
            <a:off x="5502049" y="1702572"/>
            <a:ext cx="1132314" cy="178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a:stCxn id="18" idx="1"/>
            <a:endCxn id="53" idx="3"/>
          </p:cNvCxnSpPr>
          <p:nvPr/>
        </p:nvCxnSpPr>
        <p:spPr>
          <a:xfrm flipH="1" flipV="1">
            <a:off x="5502049" y="1880828"/>
            <a:ext cx="1132314" cy="2772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39 Conector recto de flecha"/>
          <p:cNvCxnSpPr>
            <a:stCxn id="18" idx="1"/>
            <a:endCxn id="8" idx="3"/>
          </p:cNvCxnSpPr>
          <p:nvPr/>
        </p:nvCxnSpPr>
        <p:spPr>
          <a:xfrm flipH="1">
            <a:off x="5508104" y="4653136"/>
            <a:ext cx="1126259" cy="61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47 Conector recto de flecha"/>
          <p:cNvCxnSpPr>
            <a:stCxn id="26" idx="3"/>
            <a:endCxn id="11" idx="1"/>
          </p:cNvCxnSpPr>
          <p:nvPr/>
        </p:nvCxnSpPr>
        <p:spPr>
          <a:xfrm>
            <a:off x="2267744" y="2630134"/>
            <a:ext cx="1224136" cy="9788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a:stCxn id="19" idx="3"/>
            <a:endCxn id="10" idx="1"/>
          </p:cNvCxnSpPr>
          <p:nvPr/>
        </p:nvCxnSpPr>
        <p:spPr>
          <a:xfrm>
            <a:off x="2237458" y="1849381"/>
            <a:ext cx="1254422" cy="8955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a:off x="792090" y="274422"/>
            <a:ext cx="7668831" cy="400110"/>
          </a:xfrm>
          <a:prstGeom prst="rect">
            <a:avLst/>
          </a:prstGeom>
          <a:noFill/>
        </p:spPr>
        <p:txBody>
          <a:bodyPr wrap="none" rtlCol="0">
            <a:spAutoFit/>
          </a:bodyPr>
          <a:lstStyle/>
          <a:p>
            <a:r>
              <a:rPr lang="en-US" sz="2000" b="1" dirty="0" smtClean="0"/>
              <a:t>Figure 3. Organizational </a:t>
            </a:r>
            <a:r>
              <a:rPr lang="en-US" sz="2000" b="1" dirty="0"/>
              <a:t>determinants of DRGs implementation process</a:t>
            </a:r>
          </a:p>
        </p:txBody>
      </p:sp>
      <p:sp>
        <p:nvSpPr>
          <p:cNvPr id="53" name="52 Rectángulo"/>
          <p:cNvSpPr/>
          <p:nvPr/>
        </p:nvSpPr>
        <p:spPr>
          <a:xfrm>
            <a:off x="3485825" y="1556792"/>
            <a:ext cx="2016224" cy="6480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Relative</a:t>
            </a:r>
            <a:r>
              <a:rPr lang="es-CO" dirty="0" smtClean="0">
                <a:solidFill>
                  <a:schemeClr val="tx1"/>
                </a:solidFill>
              </a:rPr>
              <a:t> </a:t>
            </a:r>
            <a:r>
              <a:rPr lang="en-US" dirty="0" smtClean="0">
                <a:solidFill>
                  <a:schemeClr val="tx1"/>
                </a:solidFill>
              </a:rPr>
              <a:t>advantage</a:t>
            </a:r>
            <a:endParaRPr lang="en-US" dirty="0">
              <a:solidFill>
                <a:schemeClr val="tx1"/>
              </a:solidFill>
            </a:endParaRPr>
          </a:p>
        </p:txBody>
      </p:sp>
      <p:cxnSp>
        <p:nvCxnSpPr>
          <p:cNvPr id="43" name="42 Conector recto de flecha"/>
          <p:cNvCxnSpPr>
            <a:stCxn id="16" idx="3"/>
            <a:endCxn id="53" idx="1"/>
          </p:cNvCxnSpPr>
          <p:nvPr/>
        </p:nvCxnSpPr>
        <p:spPr>
          <a:xfrm flipV="1">
            <a:off x="2274491" y="1880828"/>
            <a:ext cx="1211334" cy="1550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4" name="133 Rectángulo redondeado"/>
          <p:cNvSpPr/>
          <p:nvPr/>
        </p:nvSpPr>
        <p:spPr>
          <a:xfrm>
            <a:off x="6614095" y="2181592"/>
            <a:ext cx="1807018" cy="4877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help to control costs</a:t>
            </a:r>
            <a:endParaRPr lang="en-US" sz="1600" dirty="0">
              <a:solidFill>
                <a:schemeClr val="tx1"/>
              </a:solidFill>
            </a:endParaRPr>
          </a:p>
        </p:txBody>
      </p:sp>
      <p:cxnSp>
        <p:nvCxnSpPr>
          <p:cNvPr id="136" name="135 Conector recto de flecha"/>
          <p:cNvCxnSpPr>
            <a:stCxn id="134" idx="1"/>
            <a:endCxn id="53" idx="3"/>
          </p:cNvCxnSpPr>
          <p:nvPr/>
        </p:nvCxnSpPr>
        <p:spPr>
          <a:xfrm flipH="1" flipV="1">
            <a:off x="5502049" y="1880828"/>
            <a:ext cx="1112046" cy="5446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2" name="151 Rectángulo redondeado"/>
          <p:cNvSpPr/>
          <p:nvPr/>
        </p:nvSpPr>
        <p:spPr>
          <a:xfrm>
            <a:off x="6614095" y="2887650"/>
            <a:ext cx="1807018" cy="4877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as a module of ERP</a:t>
            </a:r>
            <a:endParaRPr lang="en-US" sz="1600" dirty="0">
              <a:solidFill>
                <a:schemeClr val="tx1"/>
              </a:solidFill>
            </a:endParaRPr>
          </a:p>
        </p:txBody>
      </p:sp>
      <p:cxnSp>
        <p:nvCxnSpPr>
          <p:cNvPr id="154" name="153 Conector recto de flecha"/>
          <p:cNvCxnSpPr>
            <a:stCxn id="152" idx="1"/>
            <a:endCxn id="10" idx="3"/>
          </p:cNvCxnSpPr>
          <p:nvPr/>
        </p:nvCxnSpPr>
        <p:spPr>
          <a:xfrm flipH="1" flipV="1">
            <a:off x="5508104" y="2744924"/>
            <a:ext cx="1105991" cy="3865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2" name="161 Rectángulo redondeado"/>
          <p:cNvSpPr/>
          <p:nvPr/>
        </p:nvSpPr>
        <p:spPr>
          <a:xfrm>
            <a:off x="259866" y="3933056"/>
            <a:ext cx="2031232" cy="68140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DRGs are result oriented</a:t>
            </a:r>
            <a:endParaRPr lang="en-US" sz="1600" dirty="0">
              <a:solidFill>
                <a:schemeClr val="tx1"/>
              </a:solidFill>
            </a:endParaRPr>
          </a:p>
        </p:txBody>
      </p:sp>
      <p:cxnSp>
        <p:nvCxnSpPr>
          <p:cNvPr id="164" name="163 Conector recto de flecha"/>
          <p:cNvCxnSpPr>
            <a:stCxn id="162" idx="3"/>
            <a:endCxn id="11" idx="1"/>
          </p:cNvCxnSpPr>
          <p:nvPr/>
        </p:nvCxnSpPr>
        <p:spPr>
          <a:xfrm flipV="1">
            <a:off x="2291098" y="3609020"/>
            <a:ext cx="1200782" cy="6647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6" name="165 Conector recto de flecha"/>
          <p:cNvCxnSpPr>
            <a:stCxn id="16" idx="3"/>
            <a:endCxn id="8" idx="1"/>
          </p:cNvCxnSpPr>
          <p:nvPr/>
        </p:nvCxnSpPr>
        <p:spPr>
          <a:xfrm>
            <a:off x="2274491" y="3430857"/>
            <a:ext cx="1217389" cy="1834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3" name="182 Rectángulo redondeado"/>
          <p:cNvSpPr/>
          <p:nvPr/>
        </p:nvSpPr>
        <p:spPr>
          <a:xfrm>
            <a:off x="6588224" y="3476730"/>
            <a:ext cx="1872208" cy="66343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Physicians need </a:t>
            </a:r>
            <a:r>
              <a:rPr lang="en-US" sz="1600" dirty="0" smtClean="0">
                <a:solidFill>
                  <a:schemeClr val="tx1"/>
                </a:solidFill>
              </a:rPr>
              <a:t>training to work with DRGs</a:t>
            </a:r>
            <a:endParaRPr lang="en-US" sz="1600" dirty="0">
              <a:solidFill>
                <a:schemeClr val="tx1"/>
              </a:solidFill>
            </a:endParaRPr>
          </a:p>
        </p:txBody>
      </p:sp>
      <p:cxnSp>
        <p:nvCxnSpPr>
          <p:cNvPr id="185" name="184 Conector recto de flecha"/>
          <p:cNvCxnSpPr>
            <a:stCxn id="183" idx="1"/>
            <a:endCxn id="10" idx="3"/>
          </p:cNvCxnSpPr>
          <p:nvPr/>
        </p:nvCxnSpPr>
        <p:spPr>
          <a:xfrm flipH="1" flipV="1">
            <a:off x="5508104" y="2744924"/>
            <a:ext cx="1080120" cy="1063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53 Conector recto de flecha"/>
          <p:cNvCxnSpPr>
            <a:stCxn id="19" idx="3"/>
          </p:cNvCxnSpPr>
          <p:nvPr/>
        </p:nvCxnSpPr>
        <p:spPr>
          <a:xfrm>
            <a:off x="2237458" y="1849381"/>
            <a:ext cx="1218081" cy="189982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 name="63 Rectángulo redondeado"/>
          <p:cNvSpPr/>
          <p:nvPr/>
        </p:nvSpPr>
        <p:spPr>
          <a:xfrm>
            <a:off x="299385" y="4941168"/>
            <a:ext cx="1968360" cy="6480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Non conflict culture</a:t>
            </a:r>
            <a:r>
              <a:rPr lang="es-CO" sz="1600" dirty="0" smtClean="0">
                <a:solidFill>
                  <a:schemeClr val="tx1"/>
                </a:solidFill>
              </a:rPr>
              <a:t>.</a:t>
            </a:r>
            <a:endParaRPr lang="en-US" sz="1600" dirty="0">
              <a:solidFill>
                <a:schemeClr val="tx1"/>
              </a:solidFill>
            </a:endParaRPr>
          </a:p>
        </p:txBody>
      </p:sp>
      <p:cxnSp>
        <p:nvCxnSpPr>
          <p:cNvPr id="67" name="66 Conector recto de flecha"/>
          <p:cNvCxnSpPr>
            <a:stCxn id="64" idx="3"/>
            <a:endCxn id="8" idx="1"/>
          </p:cNvCxnSpPr>
          <p:nvPr/>
        </p:nvCxnSpPr>
        <p:spPr>
          <a:xfrm>
            <a:off x="2267745" y="5265204"/>
            <a:ext cx="1224135"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0" name="99 CuadroTexto"/>
          <p:cNvSpPr txBox="1"/>
          <p:nvPr/>
        </p:nvSpPr>
        <p:spPr>
          <a:xfrm>
            <a:off x="4788024" y="6093296"/>
            <a:ext cx="2397812" cy="646331"/>
          </a:xfrm>
          <a:prstGeom prst="rect">
            <a:avLst/>
          </a:prstGeom>
          <a:noFill/>
        </p:spPr>
        <p:txBody>
          <a:bodyPr wrap="square" rtlCol="0">
            <a:spAutoFit/>
          </a:bodyPr>
          <a:lstStyle/>
          <a:p>
            <a:r>
              <a:rPr lang="es-CO" dirty="0" smtClean="0"/>
              <a:t>Positive </a:t>
            </a:r>
            <a:r>
              <a:rPr lang="es-CO" dirty="0" err="1" smtClean="0"/>
              <a:t>Effect</a:t>
            </a:r>
            <a:endParaRPr lang="es-CO" dirty="0" smtClean="0"/>
          </a:p>
          <a:p>
            <a:r>
              <a:rPr lang="es-CO" dirty="0" err="1" smtClean="0"/>
              <a:t>Negative</a:t>
            </a:r>
            <a:r>
              <a:rPr lang="es-CO" dirty="0" smtClean="0"/>
              <a:t> </a:t>
            </a:r>
            <a:r>
              <a:rPr lang="es-CO" dirty="0" err="1" smtClean="0"/>
              <a:t>Effect</a:t>
            </a:r>
            <a:endParaRPr lang="es-CO" dirty="0"/>
          </a:p>
        </p:txBody>
      </p:sp>
      <p:cxnSp>
        <p:nvCxnSpPr>
          <p:cNvPr id="101" name="100 Conector recto"/>
          <p:cNvCxnSpPr/>
          <p:nvPr/>
        </p:nvCxnSpPr>
        <p:spPr>
          <a:xfrm>
            <a:off x="6372200" y="6309320"/>
            <a:ext cx="576064" cy="0"/>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2" name="101 Conector recto"/>
          <p:cNvCxnSpPr/>
          <p:nvPr/>
        </p:nvCxnSpPr>
        <p:spPr>
          <a:xfrm>
            <a:off x="6367525" y="6525344"/>
            <a:ext cx="57606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91" name="90 CuadroTexto"/>
          <p:cNvSpPr txBox="1"/>
          <p:nvPr/>
        </p:nvSpPr>
        <p:spPr>
          <a:xfrm>
            <a:off x="237084" y="6021288"/>
            <a:ext cx="3643690" cy="646331"/>
          </a:xfrm>
          <a:prstGeom prst="rect">
            <a:avLst/>
          </a:prstGeom>
          <a:noFill/>
        </p:spPr>
        <p:txBody>
          <a:bodyPr wrap="none" rtlCol="0">
            <a:spAutoFit/>
          </a:bodyPr>
          <a:lstStyle/>
          <a:p>
            <a:r>
              <a:rPr lang="es-CO" dirty="0" smtClean="0"/>
              <a:t>*VMP: </a:t>
            </a:r>
            <a:r>
              <a:rPr lang="es-CO" dirty="0" err="1" smtClean="0"/>
              <a:t>Variability</a:t>
            </a:r>
            <a:r>
              <a:rPr lang="es-CO" dirty="0" smtClean="0"/>
              <a:t> in Medical </a:t>
            </a:r>
            <a:r>
              <a:rPr lang="es-CO" dirty="0" err="1" smtClean="0"/>
              <a:t>practice</a:t>
            </a:r>
            <a:endParaRPr lang="es-CO" dirty="0" smtClean="0"/>
          </a:p>
          <a:p>
            <a:r>
              <a:rPr lang="es-CO" dirty="0" smtClean="0"/>
              <a:t>*ERP: Enterprise </a:t>
            </a:r>
            <a:r>
              <a:rPr lang="es-CO" dirty="0" err="1" smtClean="0"/>
              <a:t>Resource</a:t>
            </a:r>
            <a:r>
              <a:rPr lang="es-CO" dirty="0" smtClean="0"/>
              <a:t> </a:t>
            </a:r>
            <a:r>
              <a:rPr lang="es-CO" dirty="0" err="1" smtClean="0"/>
              <a:t>Planning</a:t>
            </a:r>
            <a:endParaRPr lang="es-CO" dirty="0"/>
          </a:p>
        </p:txBody>
      </p:sp>
    </p:spTree>
    <p:extLst>
      <p:ext uri="{BB962C8B-B14F-4D97-AF65-F5344CB8AC3E}">
        <p14:creationId xmlns:p14="http://schemas.microsoft.com/office/powerpoint/2010/main" val="165074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1556792"/>
            <a:ext cx="7560840" cy="4608512"/>
          </a:xfrm>
        </p:spPr>
        <p:txBody>
          <a:bodyPr>
            <a:normAutofit fontScale="55000" lnSpcReduction="20000"/>
          </a:bodyPr>
          <a:lstStyle/>
          <a:p>
            <a:r>
              <a:rPr lang="en-US" dirty="0" smtClean="0">
                <a:solidFill>
                  <a:schemeClr val="tx1"/>
                </a:solidFill>
              </a:rPr>
              <a:t>Interviewees have positive perception of DRGs.</a:t>
            </a:r>
          </a:p>
          <a:p>
            <a:pPr algn="just"/>
            <a:endParaRPr lang="en-US" dirty="0" smtClean="0">
              <a:solidFill>
                <a:schemeClr val="tx1"/>
              </a:solidFill>
            </a:endParaRPr>
          </a:p>
          <a:p>
            <a:pPr algn="just"/>
            <a:r>
              <a:rPr lang="en-US" dirty="0" smtClean="0">
                <a:solidFill>
                  <a:schemeClr val="tx1"/>
                </a:solidFill>
              </a:rPr>
              <a:t>DRGs allows </a:t>
            </a:r>
            <a:r>
              <a:rPr lang="en-US" dirty="0" smtClean="0">
                <a:solidFill>
                  <a:schemeClr val="tx1"/>
                </a:solidFill>
              </a:rPr>
              <a:t>to control for quality and costs simultaneously, they help to get accreditation, reduce VMP, potentially, may make negotiation between Insurers and Providers transparent. </a:t>
            </a:r>
            <a:endParaRPr lang="en-US" dirty="0" smtClean="0">
              <a:solidFill>
                <a:schemeClr val="tx1"/>
              </a:solidFill>
            </a:endParaRPr>
          </a:p>
          <a:p>
            <a:pPr algn="just"/>
            <a:endParaRPr lang="en-US" dirty="0">
              <a:solidFill>
                <a:schemeClr val="tx1"/>
              </a:solidFill>
            </a:endParaRPr>
          </a:p>
          <a:p>
            <a:pPr algn="just"/>
            <a:r>
              <a:rPr lang="en-US" b="1" i="1" dirty="0" smtClean="0">
                <a:solidFill>
                  <a:schemeClr val="tx1"/>
                </a:solidFill>
                <a:effectLst>
                  <a:outerShdw blurRad="38100" dist="38100" dir="2700000" algn="tl">
                    <a:srgbClr val="000000">
                      <a:alpha val="43137"/>
                    </a:srgbClr>
                  </a:outerShdw>
                </a:effectLst>
              </a:rPr>
              <a:t>… But </a:t>
            </a:r>
            <a:r>
              <a:rPr lang="en-US" b="1" i="1" dirty="0" smtClean="0">
                <a:solidFill>
                  <a:schemeClr val="tx1"/>
                </a:solidFill>
                <a:effectLst>
                  <a:outerShdw blurRad="38100" dist="38100" dir="2700000" algn="tl">
                    <a:srgbClr val="000000">
                      <a:alpha val="43137"/>
                    </a:srgbClr>
                  </a:outerShdw>
                </a:effectLst>
              </a:rPr>
              <a:t>the managers, who want to adopt DRGs, face organizational and institutional restrictions. </a:t>
            </a:r>
          </a:p>
          <a:p>
            <a:pPr algn="just"/>
            <a:endParaRPr lang="en-US" dirty="0">
              <a:solidFill>
                <a:schemeClr val="tx1"/>
              </a:solidFill>
            </a:endParaRPr>
          </a:p>
          <a:p>
            <a:pPr algn="just"/>
            <a:r>
              <a:rPr lang="en-US" dirty="0" smtClean="0">
                <a:solidFill>
                  <a:schemeClr val="tx1"/>
                </a:solidFill>
              </a:rPr>
              <a:t>Among organizational restrictions are: the culture of physician autonomy, non conflict culture, sub record of diagnosis and emphasis on process instead of results. </a:t>
            </a:r>
          </a:p>
          <a:p>
            <a:pPr algn="just"/>
            <a:r>
              <a:rPr lang="en-US" dirty="0" smtClean="0">
                <a:solidFill>
                  <a:schemeClr val="tx1"/>
                </a:solidFill>
              </a:rPr>
              <a:t> </a:t>
            </a:r>
          </a:p>
          <a:p>
            <a:pPr algn="just"/>
            <a:r>
              <a:rPr lang="en-US" dirty="0" smtClean="0">
                <a:solidFill>
                  <a:schemeClr val="tx1"/>
                </a:solidFill>
              </a:rPr>
              <a:t>Among the institutional restrictions are: lack of competition on the health care market, the </a:t>
            </a:r>
            <a:r>
              <a:rPr lang="en-US" dirty="0">
                <a:solidFill>
                  <a:schemeClr val="tx1"/>
                </a:solidFill>
              </a:rPr>
              <a:t>negotiation between Insurers and Providers based </a:t>
            </a:r>
            <a:r>
              <a:rPr lang="en-US" dirty="0" smtClean="0">
                <a:solidFill>
                  <a:schemeClr val="tx1"/>
                </a:solidFill>
              </a:rPr>
              <a:t>on </a:t>
            </a:r>
            <a:r>
              <a:rPr lang="en-US" dirty="0" smtClean="0">
                <a:solidFill>
                  <a:schemeClr val="tx1"/>
                </a:solidFill>
              </a:rPr>
              <a:t>procedures </a:t>
            </a:r>
            <a:r>
              <a:rPr lang="en-US" dirty="0" smtClean="0">
                <a:solidFill>
                  <a:schemeClr val="tx1"/>
                </a:solidFill>
              </a:rPr>
              <a:t>not diagnosis and finally lack of public policy aimed at DRGs adoption. </a:t>
            </a:r>
            <a:endParaRPr lang="en-US" dirty="0"/>
          </a:p>
        </p:txBody>
      </p:sp>
      <p:sp>
        <p:nvSpPr>
          <p:cNvPr id="4" name="3 Título"/>
          <p:cNvSpPr>
            <a:spLocks noGrp="1"/>
          </p:cNvSpPr>
          <p:nvPr>
            <p:ph type="ctrTitle"/>
          </p:nvPr>
        </p:nvSpPr>
        <p:spPr>
          <a:xfrm>
            <a:off x="683568" y="260649"/>
            <a:ext cx="7772400" cy="1224136"/>
          </a:xfrm>
        </p:spPr>
        <p:txBody>
          <a:bodyPr/>
          <a:lstStyle/>
          <a:p>
            <a:r>
              <a:rPr lang="es-CO" b="1" dirty="0" smtClean="0"/>
              <a:t>CONCLUSION</a:t>
            </a:r>
            <a:endParaRPr lang="es-CO" b="1" dirty="0"/>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9742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Resultado de imagen para don quijote illustra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805264"/>
          </a:xfrm>
          <a:prstGeom prst="rect">
            <a:avLst/>
          </a:prstGeom>
          <a:noFill/>
          <a:extLst>
            <a:ext uri="{909E8E84-426E-40DD-AFC4-6F175D3DCCD1}">
              <a14:hiddenFill xmlns:a14="http://schemas.microsoft.com/office/drawing/2010/main">
                <a:solidFill>
                  <a:srgbClr val="FFFFFF"/>
                </a:solidFill>
              </a14:hiddenFill>
            </a:ext>
          </a:extLst>
        </p:spPr>
      </p:pic>
      <p:sp>
        <p:nvSpPr>
          <p:cNvPr id="5" name="3 Título"/>
          <p:cNvSpPr txBox="1">
            <a:spLocks/>
          </p:cNvSpPr>
          <p:nvPr/>
        </p:nvSpPr>
        <p:spPr>
          <a:xfrm>
            <a:off x="0" y="5330260"/>
            <a:ext cx="9144000" cy="1527740"/>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b="1" dirty="0" smtClean="0">
                <a:effectLst>
                  <a:outerShdw blurRad="38100" dist="38100" dir="2700000" algn="tl">
                    <a:srgbClr val="000000">
                      <a:alpha val="43137"/>
                    </a:srgbClr>
                  </a:outerShdw>
                </a:effectLst>
              </a:rPr>
              <a:t>!</a:t>
            </a:r>
            <a:r>
              <a:rPr lang="es-CO" b="1" dirty="0" err="1" smtClean="0">
                <a:effectLst>
                  <a:outerShdw blurRad="38100" dist="38100" dir="2700000" algn="tl">
                    <a:srgbClr val="000000">
                      <a:alpha val="43137"/>
                    </a:srgbClr>
                  </a:outerShdw>
                </a:effectLst>
              </a:rPr>
              <a:t>Thank</a:t>
            </a:r>
            <a:r>
              <a:rPr lang="es-CO" b="1" dirty="0" smtClean="0">
                <a:effectLst>
                  <a:outerShdw blurRad="38100" dist="38100" dir="2700000" algn="tl">
                    <a:srgbClr val="000000">
                      <a:alpha val="43137"/>
                    </a:srgbClr>
                  </a:outerShdw>
                </a:effectLst>
              </a:rPr>
              <a:t> </a:t>
            </a:r>
            <a:r>
              <a:rPr lang="es-CO" b="1" dirty="0" err="1" smtClean="0">
                <a:effectLst>
                  <a:outerShdw blurRad="38100" dist="38100" dir="2700000" algn="tl">
                    <a:srgbClr val="000000">
                      <a:alpha val="43137"/>
                    </a:srgbClr>
                  </a:outerShdw>
                </a:effectLst>
              </a:rPr>
              <a:t>you</a:t>
            </a:r>
            <a:r>
              <a:rPr lang="es-CO" b="1" dirty="0" smtClean="0">
                <a:effectLst>
                  <a:outerShdw blurRad="38100" dist="38100" dir="2700000" algn="tl">
                    <a:srgbClr val="000000">
                      <a:alpha val="43137"/>
                    </a:srgbClr>
                  </a:outerShdw>
                </a:effectLst>
              </a:rPr>
              <a:t>!</a:t>
            </a:r>
            <a:br>
              <a:rPr lang="es-CO" b="1" dirty="0" smtClean="0">
                <a:effectLst>
                  <a:outerShdw blurRad="38100" dist="38100" dir="2700000" algn="tl">
                    <a:srgbClr val="000000">
                      <a:alpha val="43137"/>
                    </a:srgbClr>
                  </a:outerShdw>
                </a:effectLst>
              </a:rPr>
            </a:br>
            <a:endParaRPr lang="es-CO" b="1" dirty="0" smtClean="0">
              <a:effectLst>
                <a:outerShdw blurRad="38100" dist="38100" dir="2700000" algn="tl">
                  <a:srgbClr val="000000">
                    <a:alpha val="43137"/>
                  </a:srgbClr>
                </a:outerShdw>
              </a:effectLst>
            </a:endParaRPr>
          </a:p>
          <a:p>
            <a:pPr algn="l"/>
            <a:r>
              <a:rPr lang="es-CO" sz="5300" b="1" dirty="0" err="1" smtClean="0">
                <a:effectLst>
                  <a:outerShdw blurRad="38100" dist="38100" dir="2700000" algn="tl">
                    <a:srgbClr val="000000">
                      <a:alpha val="43137"/>
                    </a:srgbClr>
                  </a:outerShdw>
                </a:effectLst>
              </a:rPr>
              <a:t>Further</a:t>
            </a:r>
            <a:r>
              <a:rPr lang="es-CO" sz="5300" b="1" dirty="0" smtClean="0">
                <a:effectLst>
                  <a:outerShdw blurRad="38100" dist="38100" dir="2700000" algn="tl">
                    <a:srgbClr val="000000">
                      <a:alpha val="43137"/>
                    </a:srgbClr>
                  </a:outerShdw>
                </a:effectLst>
              </a:rPr>
              <a:t> </a:t>
            </a:r>
            <a:r>
              <a:rPr lang="es-CO" sz="5300" b="1" dirty="0" err="1" smtClean="0">
                <a:effectLst>
                  <a:outerShdw blurRad="38100" dist="38100" dir="2700000" algn="tl">
                    <a:srgbClr val="000000">
                      <a:alpha val="43137"/>
                    </a:srgbClr>
                  </a:outerShdw>
                </a:effectLst>
              </a:rPr>
              <a:t>information</a:t>
            </a:r>
            <a:r>
              <a:rPr lang="es-CO" sz="5300" b="1" dirty="0" smtClean="0">
                <a:effectLst>
                  <a:outerShdw blurRad="38100" dist="38100" dir="2700000" algn="tl">
                    <a:srgbClr val="000000">
                      <a:alpha val="43137"/>
                    </a:srgbClr>
                  </a:outerShdw>
                </a:effectLst>
              </a:rPr>
              <a:t>:</a:t>
            </a:r>
            <a:br>
              <a:rPr lang="es-CO" sz="5300" b="1" dirty="0" smtClean="0">
                <a:effectLst>
                  <a:outerShdw blurRad="38100" dist="38100" dir="2700000" algn="tl">
                    <a:srgbClr val="000000">
                      <a:alpha val="43137"/>
                    </a:srgbClr>
                  </a:outerShdw>
                </a:effectLst>
              </a:rPr>
            </a:br>
            <a:r>
              <a:rPr lang="es-CO" sz="5300" dirty="0" smtClean="0">
                <a:hlinkClick r:id="rId3"/>
              </a:rPr>
              <a:t>sandra.agudelo@javeriana.edu.co</a:t>
            </a:r>
            <a:endParaRPr lang="es-CO" sz="5300" dirty="0" smtClean="0"/>
          </a:p>
          <a:p>
            <a:pPr algn="l"/>
            <a:r>
              <a:rPr lang="es-CO" sz="5300" dirty="0" smtClean="0">
                <a:hlinkClick r:id="rId4"/>
              </a:rPr>
              <a:t>sandragesis@gmail.com</a:t>
            </a:r>
            <a:endParaRPr lang="es-CO" sz="5300" dirty="0" smtClean="0"/>
          </a:p>
          <a:p>
            <a:pPr algn="l"/>
            <a:endParaRPr lang="es-CO" sz="3000" b="1" dirty="0">
              <a:effectLst>
                <a:outerShdw blurRad="38100" dist="38100" dir="2700000" algn="tl">
                  <a:srgbClr val="000000">
                    <a:alpha val="43137"/>
                  </a:srgbClr>
                </a:outerShdw>
              </a:effectLst>
            </a:endParaRPr>
          </a:p>
        </p:txBody>
      </p:sp>
      <p:pic>
        <p:nvPicPr>
          <p:cNvPr id="4" name="Imagen 1" descr="cid:image001.jpg@01CCAAC0.CE42D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6141029"/>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990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24744"/>
          </a:xfrm>
        </p:spPr>
        <p:txBody>
          <a:bodyPr/>
          <a:lstStyle/>
          <a:p>
            <a:r>
              <a:rPr lang="es-CO" b="1" dirty="0" err="1" smtClean="0">
                <a:effectLst>
                  <a:outerShdw blurRad="38100" dist="38100" dir="2700000" algn="tl">
                    <a:srgbClr val="000000">
                      <a:alpha val="43137"/>
                    </a:srgbClr>
                  </a:outerShdw>
                </a:effectLst>
              </a:rPr>
              <a:t>Bibliography</a:t>
            </a:r>
            <a:endParaRPr lang="es-CO" b="1"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70612694"/>
              </p:ext>
            </p:extLst>
          </p:nvPr>
        </p:nvGraphicFramePr>
        <p:xfrm>
          <a:off x="179512" y="1412777"/>
          <a:ext cx="8784976" cy="5127681"/>
        </p:xfrm>
        <a:graphic>
          <a:graphicData uri="http://schemas.openxmlformats.org/drawingml/2006/table">
            <a:tbl>
              <a:tblPr firstRow="1" firstCol="1" bandRow="1">
                <a:tableStyleId>{5C22544A-7EE6-4342-B048-85BDC9FD1C3A}</a:tableStyleId>
              </a:tblPr>
              <a:tblGrid>
                <a:gridCol w="8784976"/>
              </a:tblGrid>
              <a:tr h="402648">
                <a:tc>
                  <a:txBody>
                    <a:bodyPr/>
                    <a:lstStyle/>
                    <a:p>
                      <a:pPr>
                        <a:lnSpc>
                          <a:spcPct val="115000"/>
                        </a:lnSpc>
                        <a:spcAft>
                          <a:spcPts val="0"/>
                        </a:spcAft>
                      </a:pPr>
                      <a:r>
                        <a:rPr lang="es-CO" sz="1000" dirty="0">
                          <a:solidFill>
                            <a:schemeClr val="tx1"/>
                          </a:solidFill>
                          <a:effectLst/>
                        </a:rPr>
                        <a:t>Ministerio de Protección Social; Universidad Nacional; FEDESALUD. Ranking de Instituciones Prestadoras de Servicios de Salud basado en el sistema </a:t>
                      </a:r>
                      <a:r>
                        <a:rPr lang="es-CO" sz="1000" dirty="0" err="1">
                          <a:solidFill>
                            <a:schemeClr val="tx1"/>
                          </a:solidFill>
                          <a:effectLst/>
                        </a:rPr>
                        <a:t>únido</a:t>
                      </a:r>
                      <a:r>
                        <a:rPr lang="es-CO" sz="1000" dirty="0">
                          <a:solidFill>
                            <a:schemeClr val="tx1"/>
                          </a:solidFill>
                          <a:effectLst/>
                        </a:rPr>
                        <a:t> de habilitación. Bogotá: Ministerio; 2006.</a:t>
                      </a:r>
                      <a:endParaRPr lang="es-CO" sz="1000" dirty="0">
                        <a:solidFill>
                          <a:schemeClr val="tx1"/>
                        </a:solidFill>
                        <a:effectLst/>
                        <a:latin typeface="Arial"/>
                        <a:ea typeface="Arial"/>
                      </a:endParaRPr>
                    </a:p>
                  </a:txBody>
                  <a:tcPr marL="7878" marR="7878" marT="7878" marB="7878">
                    <a:noFill/>
                  </a:tcPr>
                </a:tc>
              </a:tr>
              <a:tr h="0">
                <a:tc>
                  <a:txBody>
                    <a:bodyPr/>
                    <a:lstStyle/>
                    <a:p>
                      <a:pPr>
                        <a:lnSpc>
                          <a:spcPct val="115000"/>
                        </a:lnSpc>
                        <a:spcAft>
                          <a:spcPts val="0"/>
                        </a:spcAft>
                      </a:pPr>
                      <a:r>
                        <a:rPr lang="en-US" sz="1000">
                          <a:solidFill>
                            <a:schemeClr val="tx1"/>
                          </a:solidFill>
                          <a:effectLst/>
                        </a:rPr>
                        <a:t>Greenhalgh T,GRFMPBOK. Diffusion of innovation in service organizations: Systematic review and recommendations. </a:t>
                      </a:r>
                      <a:r>
                        <a:rPr lang="es-CO" sz="1000">
                          <a:solidFill>
                            <a:schemeClr val="tx1"/>
                          </a:solidFill>
                          <a:effectLst/>
                        </a:rPr>
                        <a:t>Milbank Quarterly, v. 82, No. 4 (Ebsco). 2004;: p. pp. 581–629.</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a:solidFill>
                            <a:schemeClr val="tx1"/>
                          </a:solidFill>
                          <a:effectLst/>
                        </a:rPr>
                        <a:t>Fleuren M, Wiefferink K, Paulussen T. Determinants of innovation within health care organizations. Literature review and Delphi study. International Journal for Quality in Health Care. 2004; 16(2): p. 107–123.</a:t>
                      </a:r>
                      <a:endParaRPr lang="es-CO" sz="1000">
                        <a:solidFill>
                          <a:schemeClr val="tx1"/>
                        </a:solidFill>
                        <a:effectLst/>
                        <a:latin typeface="Arial"/>
                        <a:ea typeface="Arial"/>
                      </a:endParaRPr>
                    </a:p>
                  </a:txBody>
                  <a:tcPr marL="7878" marR="7878" marT="7878" marB="7878">
                    <a:noFill/>
                  </a:tcPr>
                </a:tc>
              </a:tr>
              <a:tr h="210803">
                <a:tc>
                  <a:txBody>
                    <a:bodyPr/>
                    <a:lstStyle/>
                    <a:p>
                      <a:pPr>
                        <a:lnSpc>
                          <a:spcPct val="115000"/>
                        </a:lnSpc>
                        <a:spcAft>
                          <a:spcPts val="0"/>
                        </a:spcAft>
                      </a:pPr>
                      <a:r>
                        <a:rPr lang="en-US" sz="1000">
                          <a:solidFill>
                            <a:schemeClr val="tx1"/>
                          </a:solidFill>
                          <a:effectLst/>
                        </a:rPr>
                        <a:t>Rogers E. Diffusion of innovations New York: Free Press; 2003.</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dirty="0" err="1">
                          <a:solidFill>
                            <a:schemeClr val="tx1"/>
                          </a:solidFill>
                          <a:effectLst/>
                        </a:rPr>
                        <a:t>Greenhalgh</a:t>
                      </a:r>
                      <a:r>
                        <a:rPr lang="en-US" sz="1000" dirty="0">
                          <a:solidFill>
                            <a:schemeClr val="tx1"/>
                          </a:solidFill>
                          <a:effectLst/>
                        </a:rPr>
                        <a:t> T, Robert G, MacFarlane F, Bate P, </a:t>
                      </a:r>
                      <a:r>
                        <a:rPr lang="en-US" sz="1000" dirty="0" err="1">
                          <a:solidFill>
                            <a:schemeClr val="tx1"/>
                          </a:solidFill>
                          <a:effectLst/>
                        </a:rPr>
                        <a:t>Kyriakidou</a:t>
                      </a:r>
                      <a:r>
                        <a:rPr lang="en-US" sz="1000" dirty="0">
                          <a:solidFill>
                            <a:schemeClr val="tx1"/>
                          </a:solidFill>
                          <a:effectLst/>
                        </a:rPr>
                        <a:t> O. Diffusion of innovation in service organizations: Systematic review and recommendations. </a:t>
                      </a:r>
                      <a:r>
                        <a:rPr lang="es-CO" sz="1000" dirty="0" err="1">
                          <a:solidFill>
                            <a:schemeClr val="tx1"/>
                          </a:solidFill>
                          <a:effectLst/>
                        </a:rPr>
                        <a:t>Milbank</a:t>
                      </a:r>
                      <a:r>
                        <a:rPr lang="es-CO" sz="1000" dirty="0">
                          <a:solidFill>
                            <a:schemeClr val="tx1"/>
                          </a:solidFill>
                          <a:effectLst/>
                        </a:rPr>
                        <a:t> </a:t>
                      </a:r>
                      <a:r>
                        <a:rPr lang="es-CO" sz="1000" dirty="0" err="1">
                          <a:solidFill>
                            <a:schemeClr val="tx1"/>
                          </a:solidFill>
                          <a:effectLst/>
                        </a:rPr>
                        <a:t>Quarterly</a:t>
                      </a:r>
                      <a:r>
                        <a:rPr lang="es-CO" sz="1000" dirty="0">
                          <a:solidFill>
                            <a:schemeClr val="tx1"/>
                          </a:solidFill>
                          <a:effectLst/>
                        </a:rPr>
                        <a:t>. 2004; 82(4): p. 581–629.</a:t>
                      </a:r>
                      <a:endParaRPr lang="es-CO" sz="1000" dirty="0">
                        <a:solidFill>
                          <a:schemeClr val="tx1"/>
                        </a:solidFill>
                        <a:effectLst/>
                        <a:latin typeface="Arial"/>
                        <a:ea typeface="Arial"/>
                      </a:endParaRPr>
                    </a:p>
                  </a:txBody>
                  <a:tcPr marL="7878" marR="7878" marT="7878" marB="7878">
                    <a:noFill/>
                  </a:tcPr>
                </a:tc>
              </a:tr>
              <a:tr h="210803">
                <a:tc>
                  <a:txBody>
                    <a:bodyPr/>
                    <a:lstStyle/>
                    <a:p>
                      <a:pPr>
                        <a:lnSpc>
                          <a:spcPct val="115000"/>
                        </a:lnSpc>
                        <a:spcAft>
                          <a:spcPts val="0"/>
                        </a:spcAft>
                      </a:pPr>
                      <a:r>
                        <a:rPr lang="en-US" sz="1000">
                          <a:solidFill>
                            <a:schemeClr val="tx1"/>
                          </a:solidFill>
                          <a:effectLst/>
                        </a:rPr>
                        <a:t>Schein E. Organizational culture and leadership New York: Wiley; 2010.</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a:solidFill>
                            <a:schemeClr val="tx1"/>
                          </a:solidFill>
                          <a:effectLst/>
                        </a:rPr>
                        <a:t>Mathauer I, Wittenbecher F. Hospital payment systems based on diagnosis-related groups: experiences in low- and middle-income countries. </a:t>
                      </a:r>
                      <a:r>
                        <a:rPr lang="es-CO" sz="1000">
                          <a:solidFill>
                            <a:schemeClr val="tx1"/>
                          </a:solidFill>
                          <a:effectLst/>
                        </a:rPr>
                        <a:t>Bulletin of the World Health Organization. 2013; 91(10): p. 746-756A.</a:t>
                      </a:r>
                      <a:endParaRPr lang="es-CO" sz="1000">
                        <a:solidFill>
                          <a:schemeClr val="tx1"/>
                        </a:solidFill>
                        <a:effectLst/>
                        <a:latin typeface="Arial"/>
                        <a:ea typeface="Arial"/>
                      </a:endParaRPr>
                    </a:p>
                  </a:txBody>
                  <a:tcPr marL="7878" marR="7878" marT="7878" marB="7878">
                    <a:noFill/>
                  </a:tcPr>
                </a:tc>
              </a:tr>
              <a:tr h="229449">
                <a:tc>
                  <a:txBody>
                    <a:bodyPr/>
                    <a:lstStyle/>
                    <a:p>
                      <a:pPr>
                        <a:lnSpc>
                          <a:spcPct val="115000"/>
                        </a:lnSpc>
                        <a:spcAft>
                          <a:spcPts val="0"/>
                        </a:spcAft>
                      </a:pPr>
                      <a:r>
                        <a:rPr lang="en-US" sz="1000">
                          <a:solidFill>
                            <a:schemeClr val="tx1"/>
                          </a:solidFill>
                          <a:effectLst/>
                        </a:rPr>
                        <a:t>Geissler A, Scheller-Kreinsen D, Quentin W. Do Diagnosis-Related Groups Appropriately Explain Variations in Costs and Length of Stay of Hip Replacement? A Comparative Assessment of DRG Systems across 10 European Countries. Health Economics. </a:t>
                      </a:r>
                      <a:r>
                        <a:rPr lang="es-CO" sz="1000">
                          <a:solidFill>
                            <a:schemeClr val="tx1"/>
                          </a:solidFill>
                          <a:effectLst/>
                        </a:rPr>
                        <a:t>2012; 21(Supplement 2): p. 103-15.</a:t>
                      </a:r>
                      <a:endParaRPr lang="es-CO" sz="1000">
                        <a:solidFill>
                          <a:schemeClr val="tx1"/>
                        </a:solidFill>
                        <a:effectLst/>
                        <a:latin typeface="Arial"/>
                        <a:ea typeface="Arial"/>
                      </a:endParaRPr>
                    </a:p>
                  </a:txBody>
                  <a:tcPr marL="7878" marR="7878" marT="7878" marB="7878">
                    <a:noFill/>
                  </a:tcPr>
                </a:tc>
              </a:tr>
              <a:tr h="283028">
                <a:tc>
                  <a:txBody>
                    <a:bodyPr/>
                    <a:lstStyle/>
                    <a:p>
                      <a:pPr>
                        <a:lnSpc>
                          <a:spcPct val="115000"/>
                        </a:lnSpc>
                        <a:spcAft>
                          <a:spcPts val="0"/>
                        </a:spcAft>
                      </a:pPr>
                      <a:r>
                        <a:rPr lang="en-US" sz="1000">
                          <a:solidFill>
                            <a:schemeClr val="tx1"/>
                          </a:solidFill>
                          <a:effectLst/>
                        </a:rPr>
                        <a:t>Thommen D, Weissenberger N, Schuetz P, Mueller B, Reemts C, Holler T, et al. Head-to-head comparison of length of stay, patients' outcome and satisfaction in Switzerland before and after SwissDRG-Implementation in 2012 in 2012: an observational study in two tertiary university centers. </a:t>
                      </a:r>
                      <a:r>
                        <a:rPr lang="es-CO" sz="1000">
                          <a:solidFill>
                            <a:schemeClr val="tx1"/>
                          </a:solidFill>
                          <a:effectLst/>
                        </a:rPr>
                        <a:t>Swiss Medical Weekly. 2014; 144: p. 1-10.</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a:solidFill>
                            <a:schemeClr val="tx1"/>
                          </a:solidFill>
                          <a:effectLst/>
                        </a:rPr>
                        <a:t>Kroneman M, Nagy J. Introducing DRG-based financing in Hungary: a study into the relationship between supply of hospital beds and use of these beds under changing institutional circumstances. </a:t>
                      </a:r>
                      <a:r>
                        <a:rPr lang="es-CO" sz="1000">
                          <a:solidFill>
                            <a:schemeClr val="tx1"/>
                          </a:solidFill>
                          <a:effectLst/>
                        </a:rPr>
                        <a:t>Health Policy. 2001; 55(1): p. 19-36.</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a:solidFill>
                            <a:schemeClr val="tx1"/>
                          </a:solidFill>
                          <a:effectLst/>
                        </a:rPr>
                        <a:t>Ridder H, Doege V, Martini S. Hospitals on the road to competitive advantage? The case of implementing DRG in German hospitals. Academy of Management Annual Meeting Proceedings. </a:t>
                      </a:r>
                      <a:r>
                        <a:rPr lang="es-CO" sz="1000">
                          <a:solidFill>
                            <a:schemeClr val="tx1"/>
                          </a:solidFill>
                          <a:effectLst/>
                        </a:rPr>
                        <a:t>2005;: p. B1-B6.</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n-US" sz="1000">
                          <a:solidFill>
                            <a:schemeClr val="tx1"/>
                          </a:solidFill>
                          <a:effectLst/>
                        </a:rPr>
                        <a:t>Ridder H, Doege V, Martini S. Differences in the Implementation of Diagnosis-Related Groups across Clinical Departments: A German Hospital Case Study. </a:t>
                      </a:r>
                      <a:r>
                        <a:rPr lang="es-CO" sz="1000">
                          <a:solidFill>
                            <a:schemeClr val="tx1"/>
                          </a:solidFill>
                          <a:effectLst/>
                        </a:rPr>
                        <a:t>Health Services Research. 2007; 42(6): p. 2120-2139.</a:t>
                      </a:r>
                      <a:endParaRPr lang="es-CO" sz="1000">
                        <a:solidFill>
                          <a:schemeClr val="tx1"/>
                        </a:solidFill>
                        <a:effectLst/>
                        <a:latin typeface="Arial"/>
                        <a:ea typeface="Arial"/>
                      </a:endParaRPr>
                    </a:p>
                  </a:txBody>
                  <a:tcPr marL="7878" marR="7878" marT="7878" marB="7878">
                    <a:noFill/>
                  </a:tcPr>
                </a:tc>
              </a:tr>
              <a:tr h="402648">
                <a:tc>
                  <a:txBody>
                    <a:bodyPr/>
                    <a:lstStyle/>
                    <a:p>
                      <a:pPr>
                        <a:lnSpc>
                          <a:spcPct val="115000"/>
                        </a:lnSpc>
                        <a:spcAft>
                          <a:spcPts val="0"/>
                        </a:spcAft>
                      </a:pPr>
                      <a:r>
                        <a:rPr lang="es-CO" sz="1000">
                          <a:solidFill>
                            <a:schemeClr val="tx1"/>
                          </a:solidFill>
                          <a:effectLst/>
                        </a:rPr>
                        <a:t>Gorbanev I, Cortés A, Agudelo S, Torres S, Yepes F. Percepciones del personal hospitalario sobre la preparación institucional para la implementación de innovaciones en el sector salud. Universitas Medica, V. 53, No. 4. 2012;: p. pp. 352 - 364.</a:t>
                      </a:r>
                      <a:endParaRPr lang="es-CO" sz="1000">
                        <a:solidFill>
                          <a:schemeClr val="tx1"/>
                        </a:solidFill>
                        <a:effectLst/>
                        <a:latin typeface="Arial"/>
                        <a:ea typeface="Arial"/>
                      </a:endParaRPr>
                    </a:p>
                  </a:txBody>
                  <a:tcPr marL="7878" marR="7878" marT="7878" marB="7878">
                    <a:noFill/>
                  </a:tcPr>
                </a:tc>
              </a:tr>
              <a:tr h="210803">
                <a:tc>
                  <a:txBody>
                    <a:bodyPr/>
                    <a:lstStyle/>
                    <a:p>
                      <a:pPr>
                        <a:lnSpc>
                          <a:spcPct val="115000"/>
                        </a:lnSpc>
                        <a:spcAft>
                          <a:spcPts val="0"/>
                        </a:spcAft>
                      </a:pPr>
                      <a:r>
                        <a:rPr lang="en-US" sz="1000" dirty="0" err="1">
                          <a:solidFill>
                            <a:schemeClr val="tx1"/>
                          </a:solidFill>
                          <a:effectLst/>
                        </a:rPr>
                        <a:t>Ridder</a:t>
                      </a:r>
                      <a:r>
                        <a:rPr lang="en-US" sz="1000" dirty="0">
                          <a:solidFill>
                            <a:schemeClr val="tx1"/>
                          </a:solidFill>
                          <a:effectLst/>
                        </a:rPr>
                        <a:t> H, </a:t>
                      </a:r>
                      <a:r>
                        <a:rPr lang="en-US" sz="1000" dirty="0" err="1">
                          <a:solidFill>
                            <a:schemeClr val="tx1"/>
                          </a:solidFill>
                          <a:effectLst/>
                        </a:rPr>
                        <a:t>Doege</a:t>
                      </a:r>
                      <a:r>
                        <a:rPr lang="en-US" sz="1000" dirty="0">
                          <a:solidFill>
                            <a:schemeClr val="tx1"/>
                          </a:solidFill>
                          <a:effectLst/>
                        </a:rPr>
                        <a:t> V, Martini S. Academy of Management Annual Meeting Proceedings. </a:t>
                      </a:r>
                      <a:r>
                        <a:rPr lang="es-CO" sz="1000" dirty="0">
                          <a:solidFill>
                            <a:schemeClr val="tx1"/>
                          </a:solidFill>
                          <a:effectLst/>
                        </a:rPr>
                        <a:t>2005;: p. B1-B6.</a:t>
                      </a:r>
                      <a:endParaRPr lang="es-CO" sz="1000" dirty="0">
                        <a:solidFill>
                          <a:schemeClr val="tx1"/>
                        </a:solidFill>
                        <a:effectLst/>
                        <a:latin typeface="Arial"/>
                        <a:ea typeface="Arial"/>
                      </a:endParaRPr>
                    </a:p>
                  </a:txBody>
                  <a:tcPr marL="7878" marR="7878" marT="7878" marB="7878">
                    <a:noFill/>
                  </a:tcPr>
                </a:tc>
              </a:tr>
            </a:tbl>
          </a:graphicData>
        </a:graphic>
      </p:graphicFrame>
    </p:spTree>
    <p:extLst>
      <p:ext uri="{BB962C8B-B14F-4D97-AF65-F5344CB8AC3E}">
        <p14:creationId xmlns:p14="http://schemas.microsoft.com/office/powerpoint/2010/main" val="97830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180109"/>
            <a:ext cx="8229600" cy="3489251"/>
          </a:xfrm>
        </p:spPr>
        <p:txBody>
          <a:bodyPr>
            <a:normAutofit fontScale="70000" lnSpcReduction="20000"/>
          </a:bodyPr>
          <a:lstStyle/>
          <a:p>
            <a:pPr algn="just"/>
            <a:r>
              <a:rPr lang="en-US" b="1" dirty="0"/>
              <a:t>Diagnosis-related group</a:t>
            </a:r>
            <a:r>
              <a:rPr lang="en-US" dirty="0"/>
              <a:t> (</a:t>
            </a:r>
            <a:r>
              <a:rPr lang="en-US" b="1" dirty="0"/>
              <a:t>DRG</a:t>
            </a:r>
            <a:r>
              <a:rPr lang="en-US" dirty="0"/>
              <a:t>) is a system to classify </a:t>
            </a:r>
            <a:r>
              <a:rPr lang="en-US" dirty="0">
                <a:hlinkClick r:id="rId2" tooltip="Hospital"/>
              </a:rPr>
              <a:t>hospital</a:t>
            </a:r>
            <a:r>
              <a:rPr lang="en-US" dirty="0"/>
              <a:t> cases into </a:t>
            </a:r>
            <a:r>
              <a:rPr lang="en-US" dirty="0" smtClean="0"/>
              <a:t>groups. </a:t>
            </a:r>
          </a:p>
          <a:p>
            <a:pPr algn="just"/>
            <a:r>
              <a:rPr lang="en-US" dirty="0" smtClean="0"/>
              <a:t>Its </a:t>
            </a:r>
            <a:r>
              <a:rPr lang="en-US" dirty="0"/>
              <a:t>intent was to identify the "products" that a hospital provides. One example of a "product" is an appendectomy</a:t>
            </a:r>
            <a:r>
              <a:rPr lang="en-US" dirty="0" smtClean="0"/>
              <a:t>.</a:t>
            </a:r>
          </a:p>
          <a:p>
            <a:pPr algn="just"/>
            <a:r>
              <a:rPr lang="en-US" dirty="0" smtClean="0"/>
              <a:t> </a:t>
            </a:r>
            <a:r>
              <a:rPr lang="en-US" dirty="0"/>
              <a:t>The system was developed </a:t>
            </a:r>
            <a:r>
              <a:rPr lang="en-US" dirty="0" smtClean="0"/>
              <a:t>to </a:t>
            </a:r>
            <a:r>
              <a:rPr lang="en-US" dirty="0"/>
              <a:t>replace "cost based" reimbursement that had been used up to that </a:t>
            </a:r>
            <a:r>
              <a:rPr lang="en-US" dirty="0" smtClean="0"/>
              <a:t>point in US health care system. </a:t>
            </a:r>
          </a:p>
          <a:p>
            <a:pPr algn="just"/>
            <a:r>
              <a:rPr lang="en-US" dirty="0" smtClean="0"/>
              <a:t>DRGs </a:t>
            </a:r>
            <a:r>
              <a:rPr lang="en-US" dirty="0"/>
              <a:t>are assigned by a "grouper" program based on </a:t>
            </a:r>
            <a:r>
              <a:rPr lang="en-US" dirty="0">
                <a:hlinkClick r:id="rId3" tooltip="ICD"/>
              </a:rPr>
              <a:t>ICD</a:t>
            </a:r>
            <a:r>
              <a:rPr lang="en-US" dirty="0"/>
              <a:t> (International Classification of Diseases) diagnoses, procedures, age, sex, discharge status, and the presence of complications or </a:t>
            </a:r>
            <a:r>
              <a:rPr lang="en-US" dirty="0">
                <a:hlinkClick r:id="rId4" tooltip="Comorbidity"/>
              </a:rPr>
              <a:t>comorbidities</a:t>
            </a:r>
            <a:r>
              <a:rPr lang="en-US" dirty="0"/>
              <a:t>.</a:t>
            </a:r>
            <a:endParaRPr lang="es-CO" dirty="0"/>
          </a:p>
        </p:txBody>
      </p:sp>
      <p:pic>
        <p:nvPicPr>
          <p:cNvPr id="1026" name="Picture 2" descr="http://www.ethik.uzh.ch/ibme/forschung/drg/drg.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260648"/>
            <a:ext cx="7286625"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17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620688"/>
            <a:ext cx="8064896" cy="4968552"/>
          </a:xfrm>
        </p:spPr>
        <p:txBody>
          <a:bodyPr>
            <a:normAutofit fontScale="70000" lnSpcReduction="20000"/>
          </a:bodyPr>
          <a:lstStyle/>
          <a:p>
            <a:r>
              <a:rPr lang="en-US" sz="4600" b="1" dirty="0" smtClean="0">
                <a:solidFill>
                  <a:schemeClr val="tx1"/>
                </a:solidFill>
                <a:effectLst>
                  <a:outerShdw blurRad="38100" dist="38100" dir="2700000" algn="tl">
                    <a:srgbClr val="000000">
                      <a:alpha val="43137"/>
                    </a:srgbClr>
                  </a:outerShdw>
                </a:effectLst>
              </a:rPr>
              <a:t>INTRODUCTION</a:t>
            </a:r>
          </a:p>
          <a:p>
            <a:endParaRPr lang="en-US" sz="4600" b="1" dirty="0">
              <a:solidFill>
                <a:schemeClr val="tx1"/>
              </a:solidFill>
              <a:effectLst>
                <a:outerShdw blurRad="38100" dist="38100" dir="2700000" algn="tl">
                  <a:srgbClr val="000000">
                    <a:alpha val="43137"/>
                  </a:srgbClr>
                </a:outerShdw>
              </a:effectLst>
            </a:endParaRPr>
          </a:p>
          <a:p>
            <a:r>
              <a:rPr lang="en-US" sz="4600" b="1" dirty="0" smtClean="0">
                <a:solidFill>
                  <a:schemeClr val="tx1"/>
                </a:solidFill>
                <a:effectLst>
                  <a:outerShdw blurRad="38100" dist="38100" dir="2700000" algn="tl">
                    <a:srgbClr val="000000">
                      <a:alpha val="43137"/>
                    </a:srgbClr>
                  </a:outerShdw>
                </a:effectLst>
              </a:rPr>
              <a:t>Innovation</a:t>
            </a:r>
          </a:p>
          <a:p>
            <a:pPr algn="just"/>
            <a:endParaRPr lang="en-US" dirty="0">
              <a:solidFill>
                <a:schemeClr val="tx1"/>
              </a:solidFill>
            </a:endParaRPr>
          </a:p>
          <a:p>
            <a:pPr algn="just"/>
            <a:r>
              <a:rPr lang="en-US" dirty="0" smtClean="0">
                <a:solidFill>
                  <a:schemeClr val="tx1"/>
                </a:solidFill>
              </a:rPr>
              <a:t>Theory </a:t>
            </a:r>
            <a:r>
              <a:rPr lang="en-US" dirty="0">
                <a:solidFill>
                  <a:schemeClr val="tx1"/>
                </a:solidFill>
              </a:rPr>
              <a:t>of diffusion of </a:t>
            </a:r>
            <a:r>
              <a:rPr lang="en-US" dirty="0" smtClean="0">
                <a:solidFill>
                  <a:schemeClr val="tx1"/>
                </a:solidFill>
              </a:rPr>
              <a:t>innovation (Rogers, 2003) </a:t>
            </a:r>
            <a:r>
              <a:rPr lang="en-US" dirty="0">
                <a:solidFill>
                  <a:schemeClr val="tx1"/>
                </a:solidFill>
              </a:rPr>
              <a:t>suggests that successful adoption of an innovation depends on its attributes: relative advantage, compatibility, complexity, testing capacity and observability</a:t>
            </a:r>
            <a:r>
              <a:rPr lang="en-US" dirty="0" smtClean="0">
                <a:solidFill>
                  <a:schemeClr val="tx1"/>
                </a:solidFill>
              </a:rPr>
              <a:t>.</a:t>
            </a:r>
          </a:p>
          <a:p>
            <a:pPr algn="just"/>
            <a:endParaRPr lang="en-US" dirty="0" smtClean="0">
              <a:solidFill>
                <a:schemeClr val="tx1"/>
              </a:solidFill>
            </a:endParaRPr>
          </a:p>
          <a:p>
            <a:pPr algn="just"/>
            <a:r>
              <a:rPr lang="en-US" dirty="0" smtClean="0">
                <a:solidFill>
                  <a:schemeClr val="tx1"/>
                </a:solidFill>
              </a:rPr>
              <a:t>The </a:t>
            </a:r>
            <a:r>
              <a:rPr lang="en-US" dirty="0">
                <a:solidFill>
                  <a:schemeClr val="tx1"/>
                </a:solidFill>
              </a:rPr>
              <a:t>organizational theories explain the adoption of innovation by the structure and culture of an </a:t>
            </a:r>
            <a:r>
              <a:rPr lang="en-US" dirty="0" smtClean="0">
                <a:solidFill>
                  <a:schemeClr val="tx1"/>
                </a:solidFill>
              </a:rPr>
              <a:t>organization.</a:t>
            </a:r>
          </a:p>
          <a:p>
            <a:pPr algn="just"/>
            <a:endParaRPr lang="en-US" dirty="0" smtClean="0">
              <a:solidFill>
                <a:schemeClr val="tx1"/>
              </a:solidFill>
            </a:endParaRPr>
          </a:p>
          <a:p>
            <a:pPr algn="just"/>
            <a:r>
              <a:rPr lang="en-US" dirty="0" smtClean="0">
                <a:solidFill>
                  <a:schemeClr val="tx1"/>
                </a:solidFill>
              </a:rPr>
              <a:t>The </a:t>
            </a:r>
            <a:r>
              <a:rPr lang="en-US" dirty="0">
                <a:solidFill>
                  <a:schemeClr val="tx1"/>
                </a:solidFill>
              </a:rPr>
              <a:t>environmental theories explains the adoption of an innovation by the sociopolitical and economic </a:t>
            </a:r>
            <a:r>
              <a:rPr lang="en-US" dirty="0" smtClean="0">
                <a:solidFill>
                  <a:schemeClr val="tx1"/>
                </a:solidFill>
              </a:rPr>
              <a:t>context.</a:t>
            </a:r>
          </a:p>
          <a:p>
            <a:pPr algn="just"/>
            <a:endParaRPr lang="en-US" dirty="0">
              <a:solidFill>
                <a:schemeClr val="tx1"/>
              </a:solidFill>
            </a:endParaRPr>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12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Título"/>
          <p:cNvSpPr txBox="1">
            <a:spLocks/>
          </p:cNvSpPr>
          <p:nvPr/>
        </p:nvSpPr>
        <p:spPr>
          <a:xfrm>
            <a:off x="452275" y="116632"/>
            <a:ext cx="7772400" cy="47098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b="1" dirty="0" smtClean="0"/>
              <a:t>INTRODUCTION</a:t>
            </a:r>
          </a:p>
        </p:txBody>
      </p:sp>
      <p:pic>
        <p:nvPicPr>
          <p:cNvPr id="1026" name="Picture 2" descr="D:\Documentos Perfil\Escritorio\MAPA COLOMB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7075" y="1340768"/>
            <a:ext cx="3657600" cy="53530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
        <p:nvSpPr>
          <p:cNvPr id="5" name="3 Título"/>
          <p:cNvSpPr txBox="1">
            <a:spLocks/>
          </p:cNvSpPr>
          <p:nvPr/>
        </p:nvSpPr>
        <p:spPr>
          <a:xfrm>
            <a:off x="486927" y="764704"/>
            <a:ext cx="7772400" cy="7350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000" b="1" dirty="0" smtClean="0"/>
              <a:t>Figure 1. High </a:t>
            </a:r>
            <a:r>
              <a:rPr lang="es-CO" sz="2000" b="1" dirty="0" err="1" smtClean="0"/>
              <a:t>Complexity</a:t>
            </a:r>
            <a:r>
              <a:rPr lang="es-CO" sz="2000" b="1" dirty="0" smtClean="0"/>
              <a:t> Hospital </a:t>
            </a:r>
            <a:r>
              <a:rPr lang="es-CO" sz="2000" b="1" dirty="0" err="1" smtClean="0"/>
              <a:t>with</a:t>
            </a:r>
            <a:r>
              <a:rPr lang="es-CO" sz="2000" b="1" dirty="0" smtClean="0"/>
              <a:t> </a:t>
            </a:r>
            <a:r>
              <a:rPr lang="es-CO" sz="2000" b="1" dirty="0" err="1" smtClean="0"/>
              <a:t>DRGs</a:t>
            </a:r>
            <a:r>
              <a:rPr lang="es-CO" sz="2000" b="1" dirty="0" smtClean="0"/>
              <a:t> in Colombia, 2014</a:t>
            </a:r>
          </a:p>
        </p:txBody>
      </p:sp>
      <p:sp>
        <p:nvSpPr>
          <p:cNvPr id="2" name="1 Rectángulo"/>
          <p:cNvSpPr/>
          <p:nvPr/>
        </p:nvSpPr>
        <p:spPr>
          <a:xfrm>
            <a:off x="179512" y="1844824"/>
            <a:ext cx="3816424" cy="3970318"/>
          </a:xfrm>
          <a:prstGeom prst="rect">
            <a:avLst/>
          </a:prstGeom>
        </p:spPr>
        <p:txBody>
          <a:bodyPr wrap="square">
            <a:spAutoFit/>
          </a:bodyPr>
          <a:lstStyle/>
          <a:p>
            <a:pPr algn="ctr"/>
            <a:r>
              <a:rPr lang="en-US" sz="2800" dirty="0" smtClean="0"/>
              <a:t>Although </a:t>
            </a:r>
            <a:r>
              <a:rPr lang="en-US" sz="2800" dirty="0"/>
              <a:t>DRGs are not an innovation in Europe or </a:t>
            </a:r>
            <a:r>
              <a:rPr lang="en-US" sz="2800" dirty="0" smtClean="0"/>
              <a:t>US</a:t>
            </a:r>
            <a:r>
              <a:rPr lang="en-US" sz="2800" dirty="0" smtClean="0"/>
              <a:t>, </a:t>
            </a:r>
            <a:r>
              <a:rPr lang="en-US" sz="2800" dirty="0" smtClean="0"/>
              <a:t>them actually </a:t>
            </a:r>
            <a:r>
              <a:rPr lang="en-US" sz="2800" dirty="0"/>
              <a:t>do for </a:t>
            </a:r>
            <a:r>
              <a:rPr lang="en-US" sz="2800" dirty="0" smtClean="0"/>
              <a:t>Colombia</a:t>
            </a:r>
          </a:p>
          <a:p>
            <a:pPr algn="ctr"/>
            <a:endParaRPr lang="en-US" sz="2800" dirty="0" smtClean="0"/>
          </a:p>
          <a:p>
            <a:pPr algn="ctr"/>
            <a:r>
              <a:rPr lang="en-US" sz="2800" dirty="0" smtClean="0"/>
              <a:t>Only eight of 50 high complexity hospitals have it. </a:t>
            </a:r>
            <a:endParaRPr lang="en-US" sz="2800" dirty="0"/>
          </a:p>
          <a:p>
            <a:pPr algn="ctr"/>
            <a:endParaRPr lang="es-CO" sz="2800" dirty="0"/>
          </a:p>
        </p:txBody>
      </p:sp>
    </p:spTree>
    <p:extLst>
      <p:ext uri="{BB962C8B-B14F-4D97-AF65-F5344CB8AC3E}">
        <p14:creationId xmlns:p14="http://schemas.microsoft.com/office/powerpoint/2010/main" val="348627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effectLst>
                  <a:outerShdw blurRad="38100" dist="38100" dir="2700000" algn="tl">
                    <a:srgbClr val="000000">
                      <a:alpha val="43137"/>
                    </a:srgbClr>
                  </a:outerShdw>
                </a:effectLst>
              </a:rPr>
              <a:t>Our big challenge</a:t>
            </a:r>
            <a:endParaRPr lang="en-US" b="1" dirty="0">
              <a:effectLst>
                <a:outerShdw blurRad="38100" dist="38100" dir="2700000" algn="tl">
                  <a:srgbClr val="000000">
                    <a:alpha val="43137"/>
                  </a:srgbClr>
                </a:outerShdw>
              </a:effectLst>
            </a:endParaRPr>
          </a:p>
        </p:txBody>
      </p:sp>
      <p:pic>
        <p:nvPicPr>
          <p:cNvPr id="2050" name="Picture 2" descr="http://www.importancia.org/wp-content/uploads/don-quijote-de-la-mancha-en-la-literatura-370x23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4437113"/>
            <a:ext cx="3871895" cy="242778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539552" y="1234032"/>
            <a:ext cx="8229600" cy="4525963"/>
          </a:xfrm>
        </p:spPr>
        <p:txBody>
          <a:bodyPr>
            <a:noAutofit/>
          </a:bodyPr>
          <a:lstStyle/>
          <a:p>
            <a:endParaRPr lang="es-ES" sz="4000" dirty="0" smtClean="0"/>
          </a:p>
          <a:p>
            <a:pPr marL="0" indent="0" algn="ctr">
              <a:buNone/>
            </a:pPr>
            <a:r>
              <a:rPr lang="es-ES" sz="4400" b="1" dirty="0" err="1" smtClean="0"/>
              <a:t>Very</a:t>
            </a:r>
            <a:r>
              <a:rPr lang="es-ES" sz="4400" b="1" dirty="0" smtClean="0"/>
              <a:t> </a:t>
            </a:r>
            <a:r>
              <a:rPr lang="es-ES" sz="4400" b="1" dirty="0" err="1" smtClean="0"/>
              <a:t>low</a:t>
            </a:r>
            <a:r>
              <a:rPr lang="es-ES" sz="4400" b="1" dirty="0" smtClean="0"/>
              <a:t> </a:t>
            </a:r>
            <a:r>
              <a:rPr lang="es-ES" sz="4400" b="1" dirty="0" err="1" smtClean="0"/>
              <a:t>implementation</a:t>
            </a:r>
            <a:r>
              <a:rPr lang="es-ES" sz="4400" b="1" dirty="0" smtClean="0"/>
              <a:t> </a:t>
            </a:r>
            <a:r>
              <a:rPr lang="es-ES" sz="4400" b="1" dirty="0" err="1" smtClean="0">
                <a:solidFill>
                  <a:srgbClr val="FF0000"/>
                </a:solidFill>
              </a:rPr>
              <a:t>proportion</a:t>
            </a:r>
            <a:r>
              <a:rPr lang="es-ES" sz="4400" b="1" dirty="0" smtClean="0">
                <a:solidFill>
                  <a:srgbClr val="FF0000"/>
                </a:solidFill>
              </a:rPr>
              <a:t> </a:t>
            </a:r>
            <a:r>
              <a:rPr lang="es-ES" sz="4400" b="1" dirty="0" smtClean="0"/>
              <a:t>of </a:t>
            </a:r>
            <a:r>
              <a:rPr lang="es-ES" sz="4400" b="1" dirty="0" err="1" smtClean="0"/>
              <a:t>DRGs</a:t>
            </a:r>
            <a:r>
              <a:rPr lang="es-ES" sz="4400" b="1" dirty="0" smtClean="0"/>
              <a:t>* in </a:t>
            </a:r>
            <a:r>
              <a:rPr lang="es-ES" sz="4400" b="1" dirty="0" err="1" smtClean="0"/>
              <a:t>colombian</a:t>
            </a:r>
            <a:r>
              <a:rPr lang="es-ES" sz="4400" b="1" dirty="0" smtClean="0"/>
              <a:t> </a:t>
            </a:r>
            <a:r>
              <a:rPr lang="es-ES" sz="4400" b="1" dirty="0" err="1" smtClean="0"/>
              <a:t>hospitals</a:t>
            </a:r>
            <a:r>
              <a:rPr lang="es-ES" sz="4400" b="1" dirty="0" smtClean="0"/>
              <a:t>.</a:t>
            </a:r>
          </a:p>
          <a:p>
            <a:pPr marL="0" indent="0" algn="ctr">
              <a:buNone/>
            </a:pPr>
            <a:r>
              <a:rPr lang="es-ES" sz="2800" b="1" dirty="0" smtClean="0"/>
              <a:t>(</a:t>
            </a:r>
            <a:r>
              <a:rPr lang="es-ES" sz="2800" b="1" dirty="0" err="1" smtClean="0"/>
              <a:t>Eight</a:t>
            </a:r>
            <a:r>
              <a:rPr lang="es-ES" sz="2800" b="1" dirty="0" smtClean="0"/>
              <a:t> </a:t>
            </a:r>
            <a:r>
              <a:rPr lang="es-ES" sz="2800" b="1" dirty="0" err="1" smtClean="0"/>
              <a:t>out</a:t>
            </a:r>
            <a:r>
              <a:rPr lang="es-ES" sz="2800" b="1" dirty="0" smtClean="0"/>
              <a:t> of </a:t>
            </a:r>
            <a:r>
              <a:rPr lang="es-ES" sz="2800" b="1" dirty="0" smtClean="0">
                <a:solidFill>
                  <a:srgbClr val="FF0000"/>
                </a:solidFill>
              </a:rPr>
              <a:t>50**)</a:t>
            </a:r>
          </a:p>
          <a:p>
            <a:pPr marL="0" indent="0" algn="ctr">
              <a:buNone/>
            </a:pPr>
            <a:endParaRPr lang="es-ES" b="1" dirty="0" smtClean="0">
              <a:solidFill>
                <a:srgbClr val="FF0000"/>
              </a:solidFill>
            </a:endParaRPr>
          </a:p>
          <a:p>
            <a:pPr marL="0" indent="0">
              <a:buNone/>
            </a:pPr>
            <a:r>
              <a:rPr lang="es-ES" sz="2000" b="1" dirty="0" smtClean="0"/>
              <a:t>*</a:t>
            </a:r>
            <a:r>
              <a:rPr lang="es-ES" sz="2000" b="1" dirty="0" smtClean="0">
                <a:solidFill>
                  <a:srgbClr val="FF0000"/>
                </a:solidFill>
              </a:rPr>
              <a:t>Diagnosis </a:t>
            </a:r>
            <a:r>
              <a:rPr lang="es-ES" sz="2000" b="1" dirty="0" err="1" smtClean="0">
                <a:solidFill>
                  <a:srgbClr val="FF0000"/>
                </a:solidFill>
              </a:rPr>
              <a:t>Related</a:t>
            </a:r>
            <a:r>
              <a:rPr lang="es-ES" sz="2000" b="1" dirty="0" smtClean="0">
                <a:solidFill>
                  <a:srgbClr val="FF0000"/>
                </a:solidFill>
              </a:rPr>
              <a:t> </a:t>
            </a:r>
            <a:r>
              <a:rPr lang="es-ES" sz="2000" b="1" dirty="0" err="1" smtClean="0">
                <a:solidFill>
                  <a:srgbClr val="FF0000"/>
                </a:solidFill>
              </a:rPr>
              <a:t>Groups</a:t>
            </a:r>
            <a:endParaRPr lang="es-ES" sz="2000" b="1" dirty="0" smtClean="0">
              <a:solidFill>
                <a:srgbClr val="FF0000"/>
              </a:solidFill>
            </a:endParaRPr>
          </a:p>
          <a:p>
            <a:pPr marL="0" indent="0">
              <a:buNone/>
            </a:pPr>
            <a:r>
              <a:rPr lang="es-ES" sz="2000" b="1" dirty="0" smtClean="0">
                <a:solidFill>
                  <a:srgbClr val="FF0000"/>
                </a:solidFill>
              </a:rPr>
              <a:t>**High </a:t>
            </a:r>
            <a:r>
              <a:rPr lang="es-ES" sz="2000" b="1" dirty="0" err="1" smtClean="0">
                <a:solidFill>
                  <a:srgbClr val="FF0000"/>
                </a:solidFill>
              </a:rPr>
              <a:t>Complexity</a:t>
            </a:r>
            <a:r>
              <a:rPr lang="es-ES" sz="2000" b="1" dirty="0" smtClean="0">
                <a:solidFill>
                  <a:srgbClr val="FF0000"/>
                </a:solidFill>
              </a:rPr>
              <a:t> </a:t>
            </a:r>
            <a:r>
              <a:rPr lang="es-ES" sz="2000" b="1" dirty="0" err="1" smtClean="0">
                <a:solidFill>
                  <a:srgbClr val="FF0000"/>
                </a:solidFill>
              </a:rPr>
              <a:t>Hospitals</a:t>
            </a:r>
            <a:endParaRPr lang="es-ES" sz="2000" b="1" dirty="0">
              <a:solidFill>
                <a:srgbClr val="FF0000"/>
              </a:solidFill>
            </a:endParaRPr>
          </a:p>
        </p:txBody>
      </p:sp>
      <p:pic>
        <p:nvPicPr>
          <p:cNvPr id="4" name="Imagen 1" descr="cid:image001.jpg@01CCAAC0.CE42D1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2507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6517505"/>
            <a:ext cx="8229600" cy="320899"/>
          </a:xfrm>
        </p:spPr>
        <p:txBody>
          <a:bodyPr>
            <a:normAutofit fontScale="55000" lnSpcReduction="20000"/>
          </a:bodyPr>
          <a:lstStyle/>
          <a:p>
            <a:r>
              <a:rPr lang="en-US" dirty="0"/>
              <a:t>Vargas </a:t>
            </a:r>
            <a:r>
              <a:rPr lang="en-US" i="1" dirty="0"/>
              <a:t>et al.</a:t>
            </a:r>
            <a:r>
              <a:rPr lang="en-US" dirty="0"/>
              <a:t> </a:t>
            </a:r>
            <a:r>
              <a:rPr lang="en-US" i="1" dirty="0"/>
              <a:t>BMC Health Services Research</a:t>
            </a:r>
            <a:r>
              <a:rPr lang="en-US" dirty="0"/>
              <a:t> 2010 </a:t>
            </a:r>
            <a:r>
              <a:rPr lang="en-US" b="1" dirty="0"/>
              <a:t>10</a:t>
            </a:r>
            <a:r>
              <a:rPr lang="en-US" dirty="0"/>
              <a:t>:297   </a:t>
            </a:r>
            <a:endParaRPr lang="es-CO" dirty="0"/>
          </a:p>
        </p:txBody>
      </p:sp>
      <p:pic>
        <p:nvPicPr>
          <p:cNvPr id="2054" name="Picture 6" descr="http://www.biomedcentral.com/content/figures/1472-6963-10-297-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245744"/>
            <a:ext cx="8136904" cy="491956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619672" y="297012"/>
            <a:ext cx="6264696" cy="1384995"/>
          </a:xfrm>
          <a:prstGeom prst="rect">
            <a:avLst/>
          </a:prstGeom>
        </p:spPr>
        <p:txBody>
          <a:bodyPr wrap="square">
            <a:spAutoFit/>
          </a:bodyPr>
          <a:lstStyle/>
          <a:p>
            <a:pPr algn="ctr"/>
            <a:r>
              <a:rPr lang="en-US" sz="2800" b="1" dirty="0" smtClean="0"/>
              <a:t>Figure 2. The </a:t>
            </a:r>
            <a:r>
              <a:rPr lang="en-US" sz="2800" b="1" dirty="0"/>
              <a:t>model of managed competition in the Colombian healthcare system</a:t>
            </a:r>
            <a:endParaRPr lang="es-CO" sz="2800" dirty="0"/>
          </a:p>
        </p:txBody>
      </p:sp>
      <p:sp>
        <p:nvSpPr>
          <p:cNvPr id="2" name="1 CuadroTexto"/>
          <p:cNvSpPr txBox="1"/>
          <p:nvPr/>
        </p:nvSpPr>
        <p:spPr>
          <a:xfrm>
            <a:off x="2915816" y="1362254"/>
            <a:ext cx="3562194" cy="338554"/>
          </a:xfrm>
          <a:prstGeom prst="rect">
            <a:avLst/>
          </a:prstGeom>
          <a:solidFill>
            <a:schemeClr val="bg1"/>
          </a:solidFill>
        </p:spPr>
        <p:txBody>
          <a:bodyPr wrap="none" rtlCol="0">
            <a:spAutoFit/>
          </a:bodyPr>
          <a:lstStyle/>
          <a:p>
            <a:r>
              <a:rPr lang="en-US" sz="1600" b="1" smtClean="0">
                <a:effectLst>
                  <a:outerShdw blurRad="38100" dist="38100" dir="2700000" algn="tl">
                    <a:srgbClr val="000000">
                      <a:alpha val="43137"/>
                    </a:srgbClr>
                  </a:outerShdw>
                </a:effectLst>
              </a:rPr>
              <a:t>Ministry of Health and social protection</a:t>
            </a:r>
            <a:endParaRPr lang="en-US" sz="1600" b="1">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53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1988840"/>
            <a:ext cx="7920880" cy="3600400"/>
          </a:xfrm>
        </p:spPr>
        <p:txBody>
          <a:bodyPr>
            <a:normAutofit fontScale="85000" lnSpcReduction="20000"/>
          </a:bodyPr>
          <a:lstStyle/>
          <a:p>
            <a:pPr algn="just"/>
            <a:r>
              <a:rPr lang="en-US" dirty="0">
                <a:solidFill>
                  <a:schemeClr val="tx1"/>
                </a:solidFill>
              </a:rPr>
              <a:t>It </a:t>
            </a:r>
            <a:r>
              <a:rPr lang="en-US" dirty="0" smtClean="0">
                <a:solidFill>
                  <a:schemeClr val="tx1"/>
                </a:solidFill>
              </a:rPr>
              <a:t>was </a:t>
            </a:r>
            <a:r>
              <a:rPr lang="en-US" dirty="0">
                <a:solidFill>
                  <a:schemeClr val="tx1"/>
                </a:solidFill>
              </a:rPr>
              <a:t>an exploratory </a:t>
            </a:r>
            <a:r>
              <a:rPr lang="en-US" dirty="0" smtClean="0">
                <a:solidFill>
                  <a:schemeClr val="tx1"/>
                </a:solidFill>
              </a:rPr>
              <a:t>qualitative study </a:t>
            </a:r>
            <a:r>
              <a:rPr lang="en-US" dirty="0">
                <a:solidFill>
                  <a:schemeClr val="tx1"/>
                </a:solidFill>
              </a:rPr>
              <a:t>that </a:t>
            </a:r>
            <a:r>
              <a:rPr lang="en-US" dirty="0" smtClean="0">
                <a:solidFill>
                  <a:schemeClr val="tx1"/>
                </a:solidFill>
              </a:rPr>
              <a:t>used a </a:t>
            </a:r>
            <a:r>
              <a:rPr lang="en-US" dirty="0">
                <a:solidFill>
                  <a:schemeClr val="tx1"/>
                </a:solidFill>
              </a:rPr>
              <a:t>case </a:t>
            </a:r>
            <a:r>
              <a:rPr lang="en-US" dirty="0" smtClean="0">
                <a:solidFill>
                  <a:schemeClr val="tx1"/>
                </a:solidFill>
              </a:rPr>
              <a:t>method.</a:t>
            </a:r>
          </a:p>
          <a:p>
            <a:pPr algn="just"/>
            <a:endParaRPr lang="en-US" dirty="0" smtClean="0">
              <a:solidFill>
                <a:schemeClr val="tx1"/>
              </a:solidFill>
            </a:endParaRPr>
          </a:p>
          <a:p>
            <a:pPr algn="just"/>
            <a:r>
              <a:rPr lang="en-US" dirty="0" smtClean="0">
                <a:solidFill>
                  <a:schemeClr val="tx1"/>
                </a:solidFill>
              </a:rPr>
              <a:t>We </a:t>
            </a:r>
            <a:r>
              <a:rPr lang="en-US" dirty="0">
                <a:solidFill>
                  <a:schemeClr val="tx1"/>
                </a:solidFill>
              </a:rPr>
              <a:t>made a pilot study to validate the interview guide.</a:t>
            </a:r>
          </a:p>
          <a:p>
            <a:pPr algn="just"/>
            <a:r>
              <a:rPr lang="en-US" dirty="0" smtClean="0">
                <a:solidFill>
                  <a:schemeClr val="tx1"/>
                </a:solidFill>
              </a:rPr>
              <a:t>We </a:t>
            </a:r>
            <a:r>
              <a:rPr lang="en-US" dirty="0">
                <a:solidFill>
                  <a:schemeClr val="tx1"/>
                </a:solidFill>
              </a:rPr>
              <a:t>identified purposeful sample of key informants.</a:t>
            </a:r>
          </a:p>
          <a:p>
            <a:pPr algn="just"/>
            <a:endParaRPr lang="en-US" dirty="0" smtClean="0">
              <a:solidFill>
                <a:schemeClr val="tx1"/>
              </a:solidFill>
            </a:endParaRPr>
          </a:p>
          <a:p>
            <a:pPr algn="just"/>
            <a:r>
              <a:rPr lang="en-US" dirty="0" smtClean="0">
                <a:solidFill>
                  <a:schemeClr val="tx1"/>
                </a:solidFill>
              </a:rPr>
              <a:t>The </a:t>
            </a:r>
            <a:r>
              <a:rPr lang="en-US" dirty="0">
                <a:solidFill>
                  <a:schemeClr val="tx1"/>
                </a:solidFill>
              </a:rPr>
              <a:t>positive and negative aspects with relation to innovation were </a:t>
            </a:r>
            <a:r>
              <a:rPr lang="en-US" dirty="0" smtClean="0">
                <a:solidFill>
                  <a:schemeClr val="tx1"/>
                </a:solidFill>
              </a:rPr>
              <a:t>identified as </a:t>
            </a:r>
            <a:r>
              <a:rPr lang="en-US" dirty="0">
                <a:solidFill>
                  <a:schemeClr val="tx1"/>
                </a:solidFill>
              </a:rPr>
              <a:t>well as the cultural </a:t>
            </a:r>
            <a:r>
              <a:rPr lang="en-US" dirty="0" smtClean="0">
                <a:solidFill>
                  <a:schemeClr val="tx1"/>
                </a:solidFill>
              </a:rPr>
              <a:t>aspects </a:t>
            </a:r>
            <a:r>
              <a:rPr lang="en-US" dirty="0">
                <a:solidFill>
                  <a:schemeClr val="tx1"/>
                </a:solidFill>
              </a:rPr>
              <a:t>and the relationship among them. </a:t>
            </a:r>
            <a:endParaRPr lang="es-CO" dirty="0">
              <a:solidFill>
                <a:schemeClr val="tx1"/>
              </a:solidFill>
            </a:endParaRPr>
          </a:p>
        </p:txBody>
      </p:sp>
      <p:sp>
        <p:nvSpPr>
          <p:cNvPr id="4" name="3 Título"/>
          <p:cNvSpPr>
            <a:spLocks noGrp="1"/>
          </p:cNvSpPr>
          <p:nvPr>
            <p:ph type="ctrTitle"/>
          </p:nvPr>
        </p:nvSpPr>
        <p:spPr>
          <a:xfrm>
            <a:off x="683568" y="620688"/>
            <a:ext cx="7772400" cy="1470025"/>
          </a:xfrm>
        </p:spPr>
        <p:txBody>
          <a:bodyPr/>
          <a:lstStyle/>
          <a:p>
            <a:r>
              <a:rPr lang="es-CO" b="1" dirty="0" smtClean="0"/>
              <a:t>INSTRUMENTS AND METHODS</a:t>
            </a:r>
            <a:endParaRPr lang="es-CO" b="1" dirty="0"/>
          </a:p>
        </p:txBody>
      </p:sp>
      <p:pic>
        <p:nvPicPr>
          <p:cNvPr id="5" name="Imagen 1" descr="cid:image001.jpg@01CCAAC0.CE42D1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47" y="6165304"/>
            <a:ext cx="2267523" cy="67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565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effectLst>
                  <a:outerShdw blurRad="38100" dist="38100" dir="2700000" algn="tl">
                    <a:srgbClr val="000000">
                      <a:alpha val="43137"/>
                    </a:srgbClr>
                  </a:outerShdw>
                </a:effectLst>
              </a:rPr>
              <a:t>Informants</a:t>
            </a:r>
            <a:endParaRPr lang="en-US" b="1" dirty="0">
              <a:effectLst>
                <a:outerShdw blurRad="38100" dist="38100" dir="2700000" algn="tl">
                  <a:srgbClr val="000000">
                    <a:alpha val="43137"/>
                  </a:srgbClr>
                </a:out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3038040734"/>
              </p:ext>
            </p:extLst>
          </p:nvPr>
        </p:nvGraphicFramePr>
        <p:xfrm>
          <a:off x="899592" y="2348880"/>
          <a:ext cx="7416824" cy="1529328"/>
        </p:xfrm>
        <a:graphic>
          <a:graphicData uri="http://schemas.openxmlformats.org/drawingml/2006/table">
            <a:tbl>
              <a:tblPr firstRow="1" firstCol="1" bandRow="1">
                <a:tableStyleId>{5C22544A-7EE6-4342-B048-85BDC9FD1C3A}</a:tableStyleId>
              </a:tblPr>
              <a:tblGrid>
                <a:gridCol w="1839855"/>
                <a:gridCol w="1673377"/>
                <a:gridCol w="1951796"/>
                <a:gridCol w="1951796"/>
              </a:tblGrid>
              <a:tr h="504056">
                <a:tc>
                  <a:txBody>
                    <a:bodyPr/>
                    <a:lstStyle/>
                    <a:p>
                      <a:r>
                        <a:rPr lang="en-US" sz="2400" dirty="0">
                          <a:solidFill>
                            <a:srgbClr val="000000"/>
                          </a:solidFill>
                          <a:effectLst/>
                        </a:rPr>
                        <a:t>HOSPITAL</a:t>
                      </a:r>
                      <a:endParaRPr lang="es-CO" sz="2400" dirty="0">
                        <a:solidFill>
                          <a:srgbClr val="000000"/>
                        </a:solidFill>
                        <a:effectLst/>
                        <a:latin typeface="Times New Roman"/>
                      </a:endParaRPr>
                    </a:p>
                  </a:txBody>
                  <a:tcPr marL="68580" marR="68580" marT="0" marB="0"/>
                </a:tc>
                <a:tc>
                  <a:txBody>
                    <a:bodyPr/>
                    <a:lstStyle/>
                    <a:p>
                      <a:r>
                        <a:rPr lang="en-US" sz="2400" dirty="0">
                          <a:solidFill>
                            <a:schemeClr val="tx1"/>
                          </a:solidFill>
                          <a:effectLst/>
                        </a:rPr>
                        <a:t>WITH </a:t>
                      </a:r>
                      <a:r>
                        <a:rPr lang="en-US" sz="2400" dirty="0" smtClean="0">
                          <a:solidFill>
                            <a:schemeClr val="tx1"/>
                          </a:solidFill>
                          <a:effectLst/>
                        </a:rPr>
                        <a:t>DRGs</a:t>
                      </a:r>
                      <a:endParaRPr lang="es-CO" sz="2400" dirty="0">
                        <a:solidFill>
                          <a:schemeClr val="tx1"/>
                        </a:solidFill>
                        <a:effectLst/>
                        <a:latin typeface="Times New Roman"/>
                      </a:endParaRPr>
                    </a:p>
                  </a:txBody>
                  <a:tcPr marL="68580" marR="68580" marT="0" marB="0"/>
                </a:tc>
                <a:tc>
                  <a:txBody>
                    <a:bodyPr/>
                    <a:lstStyle/>
                    <a:p>
                      <a:r>
                        <a:rPr lang="en-US" sz="2400" dirty="0">
                          <a:solidFill>
                            <a:schemeClr val="tx1"/>
                          </a:solidFill>
                          <a:effectLst/>
                        </a:rPr>
                        <a:t>WITHOUT </a:t>
                      </a:r>
                      <a:r>
                        <a:rPr lang="en-US" sz="2400" dirty="0" smtClean="0">
                          <a:solidFill>
                            <a:schemeClr val="tx1"/>
                          </a:solidFill>
                          <a:effectLst/>
                        </a:rPr>
                        <a:t>DRGs</a:t>
                      </a:r>
                      <a:endParaRPr lang="es-CO" sz="2400" dirty="0">
                        <a:solidFill>
                          <a:schemeClr val="tx1"/>
                        </a:solidFill>
                        <a:effectLst/>
                        <a:latin typeface="Times New Roman"/>
                      </a:endParaRPr>
                    </a:p>
                  </a:txBody>
                  <a:tcPr marL="68580" marR="68580" marT="0" marB="0"/>
                </a:tc>
                <a:tc>
                  <a:txBody>
                    <a:bodyPr/>
                    <a:lstStyle/>
                    <a:p>
                      <a:r>
                        <a:rPr lang="es-CO" sz="2400" dirty="0" smtClean="0">
                          <a:solidFill>
                            <a:schemeClr val="tx1"/>
                          </a:solidFill>
                          <a:effectLst/>
                          <a:latin typeface="Times New Roman"/>
                        </a:rPr>
                        <a:t>Total</a:t>
                      </a:r>
                      <a:endParaRPr lang="es-CO" sz="2400" dirty="0">
                        <a:solidFill>
                          <a:schemeClr val="tx1"/>
                        </a:solidFill>
                        <a:effectLst/>
                        <a:latin typeface="Times New Roman"/>
                      </a:endParaRPr>
                    </a:p>
                  </a:txBody>
                  <a:tcPr marL="68580" marR="68580" marT="0" marB="0"/>
                </a:tc>
              </a:tr>
              <a:tr h="398904">
                <a:tc>
                  <a:txBody>
                    <a:bodyPr/>
                    <a:lstStyle/>
                    <a:p>
                      <a:r>
                        <a:rPr lang="en-US" sz="2400">
                          <a:solidFill>
                            <a:schemeClr val="tx1"/>
                          </a:solidFill>
                          <a:effectLst/>
                        </a:rPr>
                        <a:t>Public</a:t>
                      </a:r>
                      <a:endParaRPr lang="es-CO" sz="2400">
                        <a:solidFill>
                          <a:schemeClr val="tx1"/>
                        </a:solidFill>
                        <a:effectLst/>
                        <a:latin typeface="Times New Roman"/>
                      </a:endParaRPr>
                    </a:p>
                  </a:txBody>
                  <a:tcPr marL="68580" marR="68580" marT="0" marB="0"/>
                </a:tc>
                <a:tc>
                  <a:txBody>
                    <a:bodyPr/>
                    <a:lstStyle/>
                    <a:p>
                      <a:pPr algn="ctr"/>
                      <a:r>
                        <a:rPr lang="en-US" sz="2400" dirty="0">
                          <a:solidFill>
                            <a:schemeClr val="tx1"/>
                          </a:solidFill>
                          <a:effectLst/>
                        </a:rPr>
                        <a:t>0</a:t>
                      </a:r>
                      <a:endParaRPr lang="es-CO" sz="2400" dirty="0">
                        <a:solidFill>
                          <a:schemeClr val="tx1"/>
                        </a:solidFill>
                        <a:effectLst/>
                        <a:latin typeface="Times New Roman"/>
                      </a:endParaRPr>
                    </a:p>
                  </a:txBody>
                  <a:tcPr marL="68580" marR="68580" marT="0" marB="0"/>
                </a:tc>
                <a:tc>
                  <a:txBody>
                    <a:bodyPr/>
                    <a:lstStyle/>
                    <a:p>
                      <a:pPr algn="ctr"/>
                      <a:r>
                        <a:rPr lang="en-US" sz="2400" dirty="0">
                          <a:solidFill>
                            <a:schemeClr val="tx1"/>
                          </a:solidFill>
                          <a:effectLst/>
                        </a:rPr>
                        <a:t>1</a:t>
                      </a:r>
                      <a:endParaRPr lang="es-CO" sz="2400" dirty="0">
                        <a:solidFill>
                          <a:schemeClr val="tx1"/>
                        </a:solidFill>
                        <a:effectLst/>
                        <a:latin typeface="Times New Roman"/>
                      </a:endParaRPr>
                    </a:p>
                  </a:txBody>
                  <a:tcPr marL="68580" marR="68580" marT="0" marB="0"/>
                </a:tc>
                <a:tc rowSpan="2">
                  <a:txBody>
                    <a:bodyPr/>
                    <a:lstStyle/>
                    <a:p>
                      <a:pPr algn="ctr"/>
                      <a:r>
                        <a:rPr lang="es-CO" sz="3200" b="1" dirty="0" smtClean="0">
                          <a:solidFill>
                            <a:schemeClr val="tx1"/>
                          </a:solidFill>
                          <a:effectLst/>
                          <a:latin typeface="Times New Roman"/>
                        </a:rPr>
                        <a:t> 6</a:t>
                      </a:r>
                      <a:endParaRPr lang="es-CO" sz="3200" b="1" dirty="0">
                        <a:solidFill>
                          <a:schemeClr val="tx1"/>
                        </a:solidFill>
                        <a:effectLst/>
                        <a:latin typeface="Times New Roman"/>
                      </a:endParaRPr>
                    </a:p>
                  </a:txBody>
                  <a:tcPr marL="68580" marR="68580" marT="0" marB="0"/>
                </a:tc>
              </a:tr>
              <a:tr h="398904">
                <a:tc>
                  <a:txBody>
                    <a:bodyPr/>
                    <a:lstStyle/>
                    <a:p>
                      <a:r>
                        <a:rPr lang="en-US" sz="2400" dirty="0">
                          <a:solidFill>
                            <a:schemeClr val="tx1"/>
                          </a:solidFill>
                          <a:effectLst/>
                        </a:rPr>
                        <a:t>Private</a:t>
                      </a:r>
                      <a:endParaRPr lang="es-CO" sz="2400" dirty="0">
                        <a:solidFill>
                          <a:schemeClr val="tx1"/>
                        </a:solidFill>
                        <a:effectLst/>
                        <a:latin typeface="Times New Roman"/>
                      </a:endParaRPr>
                    </a:p>
                  </a:txBody>
                  <a:tcPr marL="68580" marR="68580" marT="0" marB="0"/>
                </a:tc>
                <a:tc>
                  <a:txBody>
                    <a:bodyPr/>
                    <a:lstStyle/>
                    <a:p>
                      <a:pPr algn="ctr"/>
                      <a:r>
                        <a:rPr lang="en-US" sz="2400" dirty="0">
                          <a:solidFill>
                            <a:schemeClr val="tx1"/>
                          </a:solidFill>
                          <a:effectLst/>
                        </a:rPr>
                        <a:t>2</a:t>
                      </a:r>
                      <a:endParaRPr lang="es-CO" sz="2400" dirty="0">
                        <a:solidFill>
                          <a:schemeClr val="tx1"/>
                        </a:solidFill>
                        <a:effectLst/>
                        <a:latin typeface="Times New Roman"/>
                      </a:endParaRPr>
                    </a:p>
                  </a:txBody>
                  <a:tcPr marL="68580" marR="68580" marT="0" marB="0"/>
                </a:tc>
                <a:tc>
                  <a:txBody>
                    <a:bodyPr/>
                    <a:lstStyle/>
                    <a:p>
                      <a:pPr algn="ctr"/>
                      <a:r>
                        <a:rPr lang="en-US" sz="2400" dirty="0">
                          <a:solidFill>
                            <a:schemeClr val="tx1"/>
                          </a:solidFill>
                          <a:effectLst/>
                        </a:rPr>
                        <a:t>3</a:t>
                      </a:r>
                      <a:endParaRPr lang="es-CO" sz="2400" dirty="0">
                        <a:solidFill>
                          <a:schemeClr val="tx1"/>
                        </a:solidFill>
                        <a:effectLst/>
                        <a:latin typeface="Times New Roman"/>
                      </a:endParaRPr>
                    </a:p>
                  </a:txBody>
                  <a:tcPr marL="68580" marR="68580" marT="0" marB="0"/>
                </a:tc>
                <a:tc vMerge="1">
                  <a:txBody>
                    <a:bodyPr/>
                    <a:lstStyle/>
                    <a:p>
                      <a:pPr algn="ctr"/>
                      <a:endParaRPr lang="es-CO" sz="2400" dirty="0">
                        <a:solidFill>
                          <a:schemeClr val="tx1"/>
                        </a:solidFill>
                        <a:effectLst/>
                        <a:latin typeface="Times New Roman"/>
                      </a:endParaRPr>
                    </a:p>
                  </a:txBody>
                  <a:tcPr marL="68580" marR="68580" marT="0" marB="0"/>
                </a:tc>
              </a:tr>
            </a:tbl>
          </a:graphicData>
        </a:graphic>
      </p:graphicFrame>
      <p:sp>
        <p:nvSpPr>
          <p:cNvPr id="5" name="4 CuadroTexto"/>
          <p:cNvSpPr txBox="1"/>
          <p:nvPr/>
        </p:nvSpPr>
        <p:spPr>
          <a:xfrm>
            <a:off x="899592" y="1732166"/>
            <a:ext cx="4336572" cy="369332"/>
          </a:xfrm>
          <a:prstGeom prst="rect">
            <a:avLst/>
          </a:prstGeom>
          <a:noFill/>
        </p:spPr>
        <p:txBody>
          <a:bodyPr wrap="none" rtlCol="0">
            <a:spAutoFit/>
          </a:bodyPr>
          <a:lstStyle/>
          <a:p>
            <a:r>
              <a:rPr lang="es-CO" dirty="0" err="1" smtClean="0"/>
              <a:t>Table</a:t>
            </a:r>
            <a:r>
              <a:rPr lang="es-CO" dirty="0" smtClean="0"/>
              <a:t> 1. </a:t>
            </a:r>
            <a:r>
              <a:rPr lang="es-CO" dirty="0" err="1" smtClean="0"/>
              <a:t>Hospitals</a:t>
            </a:r>
            <a:r>
              <a:rPr lang="es-CO" dirty="0" smtClean="0"/>
              <a:t> </a:t>
            </a:r>
            <a:r>
              <a:rPr lang="es-CO" dirty="0" err="1" smtClean="0"/>
              <a:t>participanting</a:t>
            </a:r>
            <a:r>
              <a:rPr lang="es-CO" dirty="0" smtClean="0"/>
              <a:t> in </a:t>
            </a:r>
            <a:r>
              <a:rPr lang="es-CO" dirty="0" err="1" smtClean="0"/>
              <a:t>the</a:t>
            </a:r>
            <a:r>
              <a:rPr lang="es-CO" dirty="0" smtClean="0"/>
              <a:t> </a:t>
            </a:r>
            <a:r>
              <a:rPr lang="es-CO" dirty="0" err="1" smtClean="0"/>
              <a:t>study</a:t>
            </a:r>
            <a:endParaRPr lang="es-CO" dirty="0"/>
          </a:p>
        </p:txBody>
      </p:sp>
      <p:pic>
        <p:nvPicPr>
          <p:cNvPr id="2050" name="Picture 2" descr="http://antoniomuñozmolina.es/wp-content/uploads/2010/07/don-quijo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878" y="4509120"/>
            <a:ext cx="3133725" cy="2155329"/>
          </a:xfrm>
          <a:prstGeom prst="rect">
            <a:avLst/>
          </a:prstGeom>
          <a:noFill/>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107504" y="4149080"/>
            <a:ext cx="9001000" cy="83099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We only could capture data from these 6 institutions, because DRG’s and HIS in </a:t>
            </a:r>
            <a:r>
              <a:rPr lang="en-US" sz="2400" b="1" dirty="0" smtClean="0">
                <a:effectLst>
                  <a:outerShdw blurRad="38100" dist="38100" dir="2700000" algn="tl">
                    <a:srgbClr val="000000">
                      <a:alpha val="43137"/>
                    </a:srgbClr>
                  </a:outerShdw>
                </a:effectLst>
              </a:rPr>
              <a:t>Hospital </a:t>
            </a:r>
            <a:r>
              <a:rPr lang="en-US" sz="2400" b="1" dirty="0" smtClean="0">
                <a:effectLst>
                  <a:outerShdw blurRad="38100" dist="38100" dir="2700000" algn="tl">
                    <a:srgbClr val="000000">
                      <a:alpha val="43137"/>
                    </a:srgbClr>
                  </a:outerShdw>
                </a:effectLst>
              </a:rPr>
              <a:t>Directors agenda were not a priority</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52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800" b="1" dirty="0" err="1" smtClean="0">
                <a:effectLst>
                  <a:outerShdw blurRad="38100" dist="38100" dir="2700000" algn="tl">
                    <a:srgbClr val="000000">
                      <a:alpha val="43137"/>
                    </a:srgbClr>
                  </a:outerShdw>
                </a:effectLst>
              </a:rPr>
              <a:t>Results</a:t>
            </a:r>
            <a:endParaRPr lang="es-CO" sz="48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marL="0" indent="0" algn="ctr">
              <a:buNone/>
            </a:pPr>
            <a:r>
              <a:rPr lang="en-US" dirty="0" smtClean="0"/>
              <a:t>We found two types of constraints:</a:t>
            </a:r>
          </a:p>
          <a:p>
            <a:pPr algn="ctr"/>
            <a:r>
              <a:rPr lang="en-US" dirty="0" smtClean="0"/>
              <a:t>Institutional aspects: health care system</a:t>
            </a:r>
          </a:p>
          <a:p>
            <a:pPr algn="ctr"/>
            <a:r>
              <a:rPr lang="en-US" dirty="0" smtClean="0"/>
              <a:t>Organizational aspects: hospitals</a:t>
            </a:r>
            <a:endParaRPr lang="en-US" dirty="0"/>
          </a:p>
        </p:txBody>
      </p:sp>
      <p:pic>
        <p:nvPicPr>
          <p:cNvPr id="3074" name="Picture 2" descr="http://static2.todoereaders.com/wp-content/uploads/2015/02/Don-Quijote-de-la-Manch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56992"/>
            <a:ext cx="9144000" cy="350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1203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1477</Words>
  <Application>Microsoft Office PowerPoint</Application>
  <PresentationFormat>Presentación en pantalla (4:3)</PresentationFormat>
  <Paragraphs>151</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WHY THE DRGs ARE NOT WELCOME IN COLOMBIA </vt:lpstr>
      <vt:lpstr>Presentación de PowerPoint</vt:lpstr>
      <vt:lpstr>Presentación de PowerPoint</vt:lpstr>
      <vt:lpstr>Presentación de PowerPoint</vt:lpstr>
      <vt:lpstr>Our big challenge</vt:lpstr>
      <vt:lpstr>Presentación de PowerPoint</vt:lpstr>
      <vt:lpstr>INSTRUMENTS AND METHODS</vt:lpstr>
      <vt:lpstr>Informants</vt:lpstr>
      <vt:lpstr>Results</vt:lpstr>
      <vt:lpstr>Presentación de PowerPoint</vt:lpstr>
      <vt:lpstr>Cultural compatibility</vt:lpstr>
      <vt:lpstr>Complexity</vt:lpstr>
      <vt:lpstr>Testability</vt:lpstr>
      <vt:lpstr>Observability</vt:lpstr>
      <vt:lpstr>Presentación de PowerPoint</vt:lpstr>
      <vt:lpstr>Presentación de PowerPoint</vt:lpstr>
      <vt:lpstr>CONCLUSION</vt:lpstr>
      <vt:lpstr>Presentación de PowerPoint</vt:lpstr>
      <vt:lpstr>Bibliography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THE DRG ARE NOT WELCOME IN COLOMBIA</dc:title>
  <dc:creator>ARIEL EMILIO CORTES MARTINEZ</dc:creator>
  <cp:lastModifiedBy>SAMSUNG</cp:lastModifiedBy>
  <cp:revision>72</cp:revision>
  <dcterms:created xsi:type="dcterms:W3CDTF">2015-03-14T03:47:42Z</dcterms:created>
  <dcterms:modified xsi:type="dcterms:W3CDTF">2015-08-04T10:00:46Z</dcterms:modified>
</cp:coreProperties>
</file>