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4" r:id="rId2"/>
    <p:sldId id="375" r:id="rId3"/>
    <p:sldId id="323" r:id="rId4"/>
    <p:sldId id="491" r:id="rId5"/>
    <p:sldId id="477" r:id="rId6"/>
    <p:sldId id="484" r:id="rId7"/>
    <p:sldId id="485" r:id="rId8"/>
    <p:sldId id="486" r:id="rId9"/>
    <p:sldId id="487" r:id="rId10"/>
    <p:sldId id="483" r:id="rId11"/>
    <p:sldId id="456" r:id="rId12"/>
    <p:sldId id="480" r:id="rId13"/>
    <p:sldId id="457" r:id="rId14"/>
    <p:sldId id="492" r:id="rId15"/>
    <p:sldId id="466" r:id="rId16"/>
    <p:sldId id="462" r:id="rId17"/>
    <p:sldId id="463" r:id="rId18"/>
    <p:sldId id="464" r:id="rId19"/>
    <p:sldId id="489" r:id="rId20"/>
    <p:sldId id="481" r:id="rId21"/>
    <p:sldId id="490" r:id="rId22"/>
    <p:sldId id="469" r:id="rId23"/>
    <p:sldId id="4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40BA5D-9D16-444C-BC7E-879FDF87C808}">
          <p14:sldIdLst>
            <p14:sldId id="294"/>
            <p14:sldId id="375"/>
            <p14:sldId id="323"/>
            <p14:sldId id="491"/>
            <p14:sldId id="477"/>
            <p14:sldId id="484"/>
            <p14:sldId id="485"/>
            <p14:sldId id="486"/>
            <p14:sldId id="487"/>
            <p14:sldId id="483"/>
            <p14:sldId id="456"/>
            <p14:sldId id="480"/>
            <p14:sldId id="457"/>
            <p14:sldId id="492"/>
            <p14:sldId id="466"/>
            <p14:sldId id="462"/>
            <p14:sldId id="463"/>
            <p14:sldId id="464"/>
            <p14:sldId id="489"/>
            <p14:sldId id="481"/>
            <p14:sldId id="490"/>
            <p14:sldId id="469"/>
            <p14:sldId id="482"/>
          </p14:sldIdLst>
        </p14:section>
        <p14:section name="Untitled Section" id="{88E618CC-167F-BA44-AD70-1BB8BDEB1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CAE"/>
    <a:srgbClr val="89FC0F"/>
    <a:srgbClr val="FEFF0C"/>
    <a:srgbClr val="0E1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70" autoAdjust="0"/>
  </p:normalViewPr>
  <p:slideViewPr>
    <p:cSldViewPr snapToGrid="0" snapToObjects="1">
      <p:cViewPr varScale="1">
        <p:scale>
          <a:sx n="99" d="100"/>
          <a:sy n="99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D3442-BC69-0A44-98CD-5EDCF9B49588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269F-EE4E-5344-B7E8-1C945B54CF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7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D2BD-2F9D-4421-BAD6-091AEC541E0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D2BD-2F9D-4421-BAD6-091AEC541E0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4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9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0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9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2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4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2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ED82-9A42-694B-96D7-62681F86B24F}" type="datetimeFigureOut">
              <a:rPr lang="en-US" smtClean="0"/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E546-66BA-E54F-9A36-08E2EA178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93" y="1395412"/>
            <a:ext cx="8823099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U</a:t>
            </a:r>
            <a:r>
              <a:rPr lang="en-US" sz="3600" dirty="0" smtClean="0">
                <a:solidFill>
                  <a:srgbClr val="0000FF"/>
                </a:solidFill>
              </a:rPr>
              <a:t>nknown genetic predisposition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in familial breast cancer 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can </a:t>
            </a:r>
            <a:r>
              <a:rPr lang="en-US" sz="3600" dirty="0">
                <a:solidFill>
                  <a:srgbClr val="0000FF"/>
                </a:solidFill>
              </a:rPr>
              <a:t>lie deep in </a:t>
            </a:r>
            <a:r>
              <a:rPr lang="en-US" sz="3600" dirty="0" smtClean="0">
                <a:solidFill>
                  <a:srgbClr val="0000FF"/>
                </a:solidFill>
              </a:rPr>
              <a:t>family </a:t>
            </a:r>
            <a:r>
              <a:rPr lang="en-US" sz="3600" dirty="0">
                <a:solidFill>
                  <a:srgbClr val="0000FF"/>
                </a:solidFill>
              </a:rPr>
              <a:t>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412" y="4404445"/>
            <a:ext cx="543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San Ming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Wang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University of Nebraska Medical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050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402"/>
            <a:ext cx="839493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E1BFF"/>
                </a:solidFill>
                <a:latin typeface="Arial"/>
                <a:cs typeface="Arial"/>
              </a:rPr>
              <a:t>Distribution of known genetic predispositions</a:t>
            </a:r>
            <a:endParaRPr lang="en-US" sz="3200" dirty="0">
              <a:solidFill>
                <a:srgbClr val="0E1BFF"/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2-10-05 at 3.1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8" y="1758729"/>
            <a:ext cx="7327900" cy="455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5274" y="6253889"/>
            <a:ext cx="3306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Fanale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et al. Oncogene 31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(17):2121-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8, 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2012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7248483" y="5993928"/>
            <a:ext cx="487509" cy="340329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351"/>
            <a:ext cx="8406212" cy="8273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Question: frequency of unknown predispositions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2-10-05 at 3.1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5" y="2636315"/>
            <a:ext cx="3785627" cy="30216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81001" y="4708404"/>
            <a:ext cx="4282716" cy="343710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23385" y="5180141"/>
            <a:ext cx="4540332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1605" y="5698579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59896" y="5359980"/>
            <a:ext cx="396155" cy="30011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01437" y="5714945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889547" y="5434273"/>
            <a:ext cx="396155" cy="338599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05080" y="4308294"/>
            <a:ext cx="1179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Existing 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0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E1BFF"/>
                </a:solidFill>
              </a:rPr>
              <a:t>H</a:t>
            </a:r>
            <a:r>
              <a:rPr lang="en-US" sz="3200" dirty="0" smtClean="0">
                <a:solidFill>
                  <a:srgbClr val="0E1BFF"/>
                </a:solidFill>
              </a:rPr>
              <a:t>ypothesis:</a:t>
            </a:r>
            <a:br>
              <a:rPr lang="en-US" sz="3200" dirty="0" smtClean="0">
                <a:solidFill>
                  <a:srgbClr val="0E1BFF"/>
                </a:solidFill>
              </a:rPr>
            </a:br>
            <a:r>
              <a:rPr lang="en-US" sz="3200" dirty="0" smtClean="0">
                <a:solidFill>
                  <a:srgbClr val="0E1BFF"/>
                </a:solidFill>
              </a:rPr>
              <a:t>Unknown predisposition can be family-specific</a:t>
            </a:r>
            <a:endParaRPr lang="en-US" sz="3200" dirty="0">
              <a:solidFill>
                <a:srgbClr val="0E1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96" y="2059037"/>
            <a:ext cx="5060244" cy="356088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FBC is an autosomal dominant 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disease</a:t>
            </a:r>
          </a:p>
          <a:p>
            <a:pPr marL="285750" indent="-285750"/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Each family is enriched with the predisposition</a:t>
            </a:r>
          </a:p>
          <a:p>
            <a:pPr marL="285750" indent="-285750"/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Focus on family may have 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higher </a:t>
            </a:r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chance to identify the unknown 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predisposition than population screening (</a:t>
            </a:r>
            <a:r>
              <a:rPr lang="en-US" sz="2800" dirty="0" smtClean="0">
                <a:solidFill>
                  <a:srgbClr val="FF6600"/>
                </a:solidFill>
                <a:latin typeface="Arial"/>
                <a:cs typeface="Arial"/>
              </a:rPr>
              <a:t>diluted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srgbClr val="0E1BFF"/>
              </a:solidFill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Screen shot 2013-01-30 at 6.0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63" y="2333618"/>
            <a:ext cx="2785116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[1]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13" y="318115"/>
            <a:ext cx="6012678" cy="6539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8667" y="318115"/>
            <a:ext cx="845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Studies in </a:t>
            </a:r>
            <a:r>
              <a:rPr lang="en-US" sz="2800" i="1" dirty="0" err="1" smtClean="0">
                <a:solidFill>
                  <a:srgbClr val="0000FF"/>
                </a:solidFill>
                <a:latin typeface="Arial"/>
                <a:cs typeface="Arial"/>
              </a:rPr>
              <a:t>BRCAx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families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52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528633"/>
            <a:ext cx="8229600" cy="7669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charset="0"/>
                <a:cs typeface="Arial" charset="0"/>
              </a:rPr>
              <a:t>Exome </a:t>
            </a:r>
            <a:r>
              <a:rPr lang="en-US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sequencing</a:t>
            </a:r>
            <a:endParaRPr lang="en-US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16090" y="1432856"/>
            <a:ext cx="8459082" cy="19538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Next-generation sequencing-based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&gt;180,000 exons from around 20,000 genes in the human genome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1/100 genome DNA content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1/5 cost of sequencing whole genome ($1,000)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85% of known genetic diseases are caused by mutation in exon !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06950" y="4196883"/>
            <a:ext cx="5067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lded Corner 3"/>
          <p:cNvSpPr/>
          <p:nvPr/>
        </p:nvSpPr>
        <p:spPr>
          <a:xfrm>
            <a:off x="3053337" y="4017291"/>
            <a:ext cx="154831" cy="396163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7121155" y="4017289"/>
            <a:ext cx="342498" cy="39616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5285616" y="4017289"/>
            <a:ext cx="371943" cy="396165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6292053" y="4017289"/>
            <a:ext cx="191169" cy="39616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lded Corner 18"/>
          <p:cNvSpPr/>
          <p:nvPr/>
        </p:nvSpPr>
        <p:spPr>
          <a:xfrm>
            <a:off x="3077447" y="5080479"/>
            <a:ext cx="154831" cy="396163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7145265" y="5080477"/>
            <a:ext cx="342498" cy="39616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lded Corner 21"/>
          <p:cNvSpPr/>
          <p:nvPr/>
        </p:nvSpPr>
        <p:spPr>
          <a:xfrm>
            <a:off x="5309726" y="5080477"/>
            <a:ext cx="371943" cy="396165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lded Corner 22"/>
          <p:cNvSpPr/>
          <p:nvPr/>
        </p:nvSpPr>
        <p:spPr>
          <a:xfrm>
            <a:off x="6316163" y="5080477"/>
            <a:ext cx="191169" cy="39616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23084" y="5977697"/>
            <a:ext cx="33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Next-generation DNA sequencing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46381" y="5592889"/>
            <a:ext cx="0" cy="38480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46381" y="4605891"/>
            <a:ext cx="0" cy="38480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7055" y="399163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Genome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4029" y="5080477"/>
            <a:ext cx="83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Exome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9652" y="591276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Sequencing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Folded Corner 24"/>
          <p:cNvSpPr/>
          <p:nvPr/>
        </p:nvSpPr>
        <p:spPr>
          <a:xfrm>
            <a:off x="3634861" y="5068382"/>
            <a:ext cx="191169" cy="39616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3631915" y="4017288"/>
            <a:ext cx="191169" cy="396166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1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82374" y="725290"/>
            <a:ext cx="7189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Germline mutations in three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BRCAx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families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re highly family-specific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Picture 1" descr="Compari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78" y="1954389"/>
            <a:ext cx="5327903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6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083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P</a:t>
            </a:r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utative </a:t>
            </a:r>
            <a:r>
              <a:rPr lang="en-US" sz="2800" dirty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genetic predisposition </a:t>
            </a:r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/>
            </a:r>
            <a:b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</a:br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in each </a:t>
            </a:r>
            <a:r>
              <a:rPr lang="en-US" sz="2800" i="1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BRCAx</a:t>
            </a:r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 family</a:t>
            </a:r>
            <a:endParaRPr lang="en-US" sz="2800" dirty="0">
              <a:solidFill>
                <a:srgbClr val="0E1B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99747"/>
              </p:ext>
            </p:extLst>
          </p:nvPr>
        </p:nvGraphicFramePr>
        <p:xfrm>
          <a:off x="1246275" y="2201356"/>
          <a:ext cx="6673195" cy="3629537"/>
        </p:xfrm>
        <a:graphic>
          <a:graphicData uri="http://schemas.openxmlformats.org/drawingml/2006/table">
            <a:tbl>
              <a:tblPr/>
              <a:tblGrid>
                <a:gridCol w="1158819"/>
                <a:gridCol w="1858106"/>
                <a:gridCol w="1498472"/>
                <a:gridCol w="359633"/>
                <a:gridCol w="359633"/>
                <a:gridCol w="359633"/>
                <a:gridCol w="359633"/>
                <a:gridCol w="359633"/>
                <a:gridCol w="359633"/>
              </a:tblGrid>
              <a:tr h="266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Gene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Position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Distribution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45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Family 1</a:t>
                      </a:r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PINK1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chr1:20972051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E1BFF"/>
                          </a:solidFill>
                          <a:effectLst/>
                          <a:latin typeface="Calibri"/>
                        </a:rPr>
                        <a:t>-2A&gt;G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USP28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chr11:113683049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A&gt;G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TIGD2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chr4:90034310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C&gt;T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345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Family 2</a:t>
                      </a:r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KAT6B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chr10:76789128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G&gt;T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KAT6B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chr10:76789311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C&gt;T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NOTCH2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chr1:120459167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C&gt;T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345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Family 3</a:t>
                      </a:r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E1B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ADCY9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chr16:4016224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G&gt;A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PHKB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chr16:47628126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+1G&gt;T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NANP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chr20:25596725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A&gt;G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PPP6R2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chr22:50857867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E1BFF"/>
                          </a:solidFill>
                          <a:effectLst/>
                          <a:latin typeface="Arial"/>
                        </a:rPr>
                        <a:t>C&gt;A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7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  <a:latin typeface="Arial"/>
                <a:cs typeface="Arial"/>
              </a:rPr>
              <a:t>KAT6B</a:t>
            </a:r>
            <a:endParaRPr lang="en-US" sz="36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90" y="1417639"/>
            <a:ext cx="5683328" cy="507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46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Arial"/>
                <a:cs typeface="Arial"/>
              </a:rPr>
              <a:t>KAT6B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93" y="1638765"/>
            <a:ext cx="8229600" cy="396701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histone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acetyl-transferase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Its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N-terminal is involved in transcriptional repression while its C-terminal is involved in transcriptional activation 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nteracts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with important transcriptional regulators RUNX1 and RUNX2. 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component of the MOZ/MORF complex involved in DNA replication, transcriptional regulation, and epigenetic modification of chromatin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structure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Mutations cause several neural genetic disease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Not known involved in familial breast cancer </a:t>
            </a:r>
          </a:p>
        </p:txBody>
      </p:sp>
    </p:spTree>
    <p:extLst>
      <p:ext uri="{BB962C8B-B14F-4D97-AF65-F5344CB8AC3E}">
        <p14:creationId xmlns:p14="http://schemas.microsoft.com/office/powerpoint/2010/main" val="8563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702"/>
            <a:ext cx="8229600" cy="75563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Are the same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  <a:cs typeface="Arial"/>
              </a:rPr>
              <a:t>germline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mutations in KAT6B also present in other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BRCA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families?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687" y="2575105"/>
            <a:ext cx="8229600" cy="2209632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42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additional cancers from 26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BRCAx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families were tested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None of the mutations are present in these families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Sequencing entire </a:t>
            </a:r>
            <a:r>
              <a:rPr lang="en-US" sz="2800" i="1" dirty="0" smtClean="0">
                <a:solidFill>
                  <a:srgbClr val="FF0000"/>
                </a:solidFill>
                <a:latin typeface="Arial"/>
                <a:cs typeface="Arial"/>
              </a:rPr>
              <a:t>KAT6B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gene see no mutations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46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021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Genetically defined breast cancer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2382958"/>
            <a:ext cx="5467417" cy="30038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Sporadic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reast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ancer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caused by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omatic mutation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90% of breast cancer – “</a:t>
            </a:r>
            <a:r>
              <a:rPr lang="en-US" sz="2400" dirty="0" smtClean="0"/>
              <a:t>bad luck”</a:t>
            </a:r>
            <a:endParaRPr lang="en-US" sz="2400" dirty="0" smtClean="0">
              <a:solidFill>
                <a:srgbClr val="0E1BF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amilial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reast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ancer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caused by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g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ermline mutation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	10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% of breast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cancer - </a:t>
            </a:r>
            <a:r>
              <a:rPr lang="en-US" sz="2400" dirty="0" smtClean="0">
                <a:latin typeface="Arial"/>
                <a:cs typeface="Arial"/>
              </a:rPr>
              <a:t>inherited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 descr="image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01" y="2472324"/>
            <a:ext cx="3410455" cy="2554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3009" y="5110145"/>
            <a:ext cx="3277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http://</a:t>
            </a:r>
            <a:r>
              <a:rPr lang="en-US" sz="1600" dirty="0" err="1">
                <a:solidFill>
                  <a:srgbClr val="0000FF"/>
                </a:solidFill>
              </a:rPr>
              <a:t>www.cancer.gov</a:t>
            </a:r>
            <a:r>
              <a:rPr lang="en-US" sz="1600" dirty="0">
                <a:solidFill>
                  <a:srgbClr val="0000FF"/>
                </a:solidFill>
              </a:rPr>
              <a:t>/types/breast</a:t>
            </a:r>
          </a:p>
        </p:txBody>
      </p:sp>
    </p:spTree>
    <p:extLst>
      <p:ext uri="{BB962C8B-B14F-4D97-AF65-F5344CB8AC3E}">
        <p14:creationId xmlns:p14="http://schemas.microsoft.com/office/powerpoint/2010/main" val="72008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56387" y="725290"/>
            <a:ext cx="6241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Distribution of </a:t>
            </a:r>
            <a:r>
              <a:rPr lang="en-US" sz="2800" dirty="0" err="1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g</a:t>
            </a:r>
            <a:r>
              <a:rPr lang="en-US" sz="2800" dirty="0" err="1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ermline</a:t>
            </a:r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 mutations </a:t>
            </a:r>
          </a:p>
          <a:p>
            <a:pPr algn="ctr"/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in 26 </a:t>
            </a:r>
            <a:r>
              <a:rPr lang="en-US" sz="2800" i="1" dirty="0" err="1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BRCAx</a:t>
            </a:r>
            <a:r>
              <a:rPr lang="en-US" sz="2800" dirty="0" smtClean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>
                <a:solidFill>
                  <a:srgbClr val="0E1BFF"/>
                </a:solidFill>
                <a:latin typeface="Lucida Grande"/>
                <a:ea typeface="Lucida Grande"/>
                <a:cs typeface="Lucida Grande"/>
              </a:rPr>
              <a:t>families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65847" y="3200792"/>
            <a:ext cx="833897" cy="808144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6693" y="3367267"/>
            <a:ext cx="833897" cy="8081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9980" y="2853164"/>
            <a:ext cx="833897" cy="808144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76278" y="2392648"/>
            <a:ext cx="833897" cy="8081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48423" y="3732132"/>
            <a:ext cx="833897" cy="8081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97856" y="2613163"/>
            <a:ext cx="833897" cy="808144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62645" y="5252214"/>
            <a:ext cx="833897" cy="8081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334021" y="4370675"/>
            <a:ext cx="833897" cy="8081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63578" y="4185657"/>
            <a:ext cx="833897" cy="80814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084275" y="4720707"/>
            <a:ext cx="833897" cy="808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037862" y="3885544"/>
            <a:ext cx="833897" cy="8081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085866" y="3481472"/>
            <a:ext cx="833897" cy="808144"/>
          </a:xfrm>
          <a:prstGeom prst="ellipse">
            <a:avLst/>
          </a:prstGeom>
          <a:solidFill>
            <a:srgbClr val="FEFF0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52805" y="4912741"/>
            <a:ext cx="833897" cy="8081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347506" y="2030909"/>
            <a:ext cx="833897" cy="808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866460" y="2673328"/>
            <a:ext cx="833897" cy="8081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96991" y="2297365"/>
            <a:ext cx="833897" cy="808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24787" y="3243875"/>
            <a:ext cx="833897" cy="80814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418072" y="4723730"/>
            <a:ext cx="833897" cy="808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42381" y="2620377"/>
            <a:ext cx="833897" cy="808144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251969" y="4088977"/>
            <a:ext cx="833897" cy="8081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085854" y="4281384"/>
            <a:ext cx="833897" cy="808144"/>
          </a:xfrm>
          <a:prstGeom prst="ellipse">
            <a:avLst/>
          </a:prstGeom>
          <a:solidFill>
            <a:srgbClr val="FF585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8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89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Each </a:t>
            </a:r>
            <a:r>
              <a:rPr lang="en-US" sz="3200" i="1" dirty="0" err="1" smtClean="0">
                <a:solidFill>
                  <a:srgbClr val="0000FF"/>
                </a:solidFill>
                <a:latin typeface="Arial"/>
                <a:cs typeface="Arial"/>
              </a:rPr>
              <a:t>BRCAx</a:t>
            </a: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breast cancer family may have its own genetic cause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2-10-05 at 3.1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" y="2693815"/>
            <a:ext cx="3132800" cy="332917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912224" y="5475891"/>
            <a:ext cx="5463686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79754" y="6072580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108045" y="5733981"/>
            <a:ext cx="396155" cy="30011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4071" y="3078655"/>
            <a:ext cx="314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amilial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specific predisposition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14858" y="3599510"/>
            <a:ext cx="5338872" cy="384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47204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43825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48619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45240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50034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46655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51449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48070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252864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549485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54279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150900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55694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752315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057109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353730" y="3899624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74726" y="6050462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2662836" y="5769790"/>
            <a:ext cx="396155" cy="338599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537760" y="3910916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15487" y="3935036"/>
            <a:ext cx="0" cy="1269941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04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235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E1BFF"/>
                </a:solidFill>
              </a:rPr>
              <a:t>Genetic predispositions in familial breast  cancer:</a:t>
            </a:r>
            <a:br>
              <a:rPr lang="en-US" sz="2800" dirty="0" smtClean="0">
                <a:solidFill>
                  <a:srgbClr val="0E1BFF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Same Disease, Different Causes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156514"/>
            <a:ext cx="3185052" cy="347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3182" y="2248149"/>
            <a:ext cx="4967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E1BFF"/>
                </a:solidFill>
                <a:latin typeface="Arial"/>
                <a:cs typeface="Arial"/>
              </a:rPr>
              <a:t>Common predispositions only exist in a portion of familial breast cancer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E1BFF"/>
                </a:solidFill>
                <a:latin typeface="Arial"/>
                <a:cs typeface="Arial"/>
              </a:rPr>
              <a:t>Family-specific </a:t>
            </a:r>
            <a:r>
              <a:rPr lang="en-US" sz="2000" dirty="0">
                <a:solidFill>
                  <a:srgbClr val="0E1BFF"/>
                </a:solidFill>
                <a:latin typeface="Arial"/>
                <a:cs typeface="Arial"/>
              </a:rPr>
              <a:t>predispositions are </a:t>
            </a:r>
            <a:r>
              <a:rPr lang="en-US" sz="2000" dirty="0" smtClean="0">
                <a:solidFill>
                  <a:srgbClr val="0E1BFF"/>
                </a:solidFill>
                <a:latin typeface="Arial"/>
                <a:cs typeface="Arial"/>
              </a:rPr>
              <a:t>responsible for many familial breast cancer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amily-based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approach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can identify the unknown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predispositions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E1BFF"/>
                </a:solidFill>
                <a:latin typeface="Arial"/>
                <a:cs typeface="Arial"/>
              </a:rPr>
              <a:t>P</a:t>
            </a:r>
            <a:r>
              <a:rPr lang="en-US" sz="2000" dirty="0" smtClean="0">
                <a:solidFill>
                  <a:srgbClr val="0E1BFF"/>
                </a:solidFill>
                <a:latin typeface="Arial"/>
                <a:cs typeface="Arial"/>
              </a:rPr>
              <a:t>recision medicine, personalized medicine, familial medicine….</a:t>
            </a:r>
            <a:endParaRPr lang="en-US" sz="2000" dirty="0">
              <a:solidFill>
                <a:srgbClr val="0E1BFF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E1B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6781" y="5753079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E1BFF"/>
                </a:solidFill>
              </a:rPr>
              <a:t>Wen et al. </a:t>
            </a:r>
            <a:r>
              <a:rPr lang="en-US" dirty="0">
                <a:solidFill>
                  <a:srgbClr val="0E1BFF"/>
                </a:solidFill>
              </a:rPr>
              <a:t>BMC Cancer. 2014 </a:t>
            </a:r>
            <a:r>
              <a:rPr lang="en-US" dirty="0" smtClean="0">
                <a:solidFill>
                  <a:srgbClr val="0E1BFF"/>
                </a:solidFill>
              </a:rPr>
              <a:t>;14</a:t>
            </a:r>
            <a:r>
              <a:rPr lang="en-US" dirty="0">
                <a:solidFill>
                  <a:srgbClr val="0E1BFF"/>
                </a:solidFill>
              </a:rPr>
              <a:t>:470</a:t>
            </a:r>
            <a:r>
              <a:rPr lang="en-US" dirty="0" smtClean="0">
                <a:solidFill>
                  <a:srgbClr val="0E1BFF"/>
                </a:solidFill>
              </a:rPr>
              <a:t> </a:t>
            </a:r>
            <a:endParaRPr lang="en-US" dirty="0">
              <a:solidFill>
                <a:srgbClr val="0E1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8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24" y="223324"/>
            <a:ext cx="3244727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Contribution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763" y="1366324"/>
            <a:ext cx="4197887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University of Nebraska Med Center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Yeong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C.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Kim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Bradley Downs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Hongxiu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Wen 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Fengxia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Xiao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Peixian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Chen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Jiangtao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Luo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San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Ming Wang </a:t>
            </a:r>
          </a:p>
        </p:txBody>
      </p:sp>
      <p:pic>
        <p:nvPicPr>
          <p:cNvPr id="5" name="Picture 4" descr="aerialUNMCcity2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1" y="3822650"/>
            <a:ext cx="3583705" cy="25285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4829" y="4259366"/>
            <a:ext cx="2331290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Creighton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University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Carrie Snyder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Mark Stacey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Dina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Becirovic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Henry Lynch </a:t>
            </a:r>
          </a:p>
        </p:txBody>
      </p:sp>
      <p:pic>
        <p:nvPicPr>
          <p:cNvPr id="4" name="Picture 3" descr="Creighto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366324"/>
            <a:ext cx="3826057" cy="26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16" y="41823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E1BFF"/>
                </a:solidFill>
              </a:rPr>
              <a:t>Familial </a:t>
            </a:r>
            <a:r>
              <a:rPr lang="en-US" sz="3200" dirty="0">
                <a:solidFill>
                  <a:srgbClr val="0E1BFF"/>
                </a:solidFill>
                <a:latin typeface="Arial"/>
                <a:cs typeface="Arial"/>
              </a:rPr>
              <a:t>B</a:t>
            </a:r>
            <a:r>
              <a:rPr lang="en-US" sz="3200" dirty="0" smtClean="0">
                <a:solidFill>
                  <a:srgbClr val="0E1BFF"/>
                </a:solidFill>
                <a:latin typeface="Arial"/>
                <a:cs typeface="Arial"/>
              </a:rPr>
              <a:t>reast</a:t>
            </a:r>
            <a:r>
              <a:rPr lang="en-US" sz="3600" dirty="0" smtClean="0">
                <a:solidFill>
                  <a:srgbClr val="0E1BFF"/>
                </a:solidFill>
              </a:rPr>
              <a:t> </a:t>
            </a:r>
            <a:r>
              <a:rPr lang="en-US" sz="3600" dirty="0">
                <a:solidFill>
                  <a:srgbClr val="0E1BFF"/>
                </a:solidFill>
              </a:rPr>
              <a:t>C</a:t>
            </a:r>
            <a:r>
              <a:rPr lang="en-US" sz="3600" dirty="0" smtClean="0">
                <a:solidFill>
                  <a:srgbClr val="0E1BFF"/>
                </a:solidFill>
              </a:rPr>
              <a:t>ancer</a:t>
            </a:r>
            <a:endParaRPr lang="en-US" sz="3600" dirty="0">
              <a:solidFill>
                <a:srgbClr val="0E1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627" y="1845888"/>
            <a:ext cx="7800692" cy="7339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n 1866, French physician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Paul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Broca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reported 10 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women over four generations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in his wife’s family died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from breast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cancer </a:t>
            </a:r>
            <a:endParaRPr lang="en-US" sz="2000" dirty="0">
              <a:solidFill>
                <a:srgbClr val="0E1BFF"/>
              </a:solidFill>
              <a:latin typeface="Arial"/>
              <a:cs typeface="Arial"/>
            </a:endParaRPr>
          </a:p>
        </p:txBody>
      </p:sp>
      <p:pic>
        <p:nvPicPr>
          <p:cNvPr id="8" name="Picture 7" descr="PaulBro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40298" cy="1880875"/>
          </a:xfrm>
          <a:prstGeom prst="rect">
            <a:avLst/>
          </a:prstGeom>
        </p:spPr>
      </p:pic>
      <p:pic>
        <p:nvPicPr>
          <p:cNvPr id="9" name="Picture 8" descr="arbol-paul-bro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1" y="2579812"/>
            <a:ext cx="5829300" cy="39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2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Genetic predisposition is the major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factor 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for familial breast cancer</a:t>
            </a:r>
            <a:endParaRPr lang="en-US" sz="3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697"/>
            <a:ext cx="8229600" cy="382591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Factors contributing to cancer include environment, life style, nutrition, infection, genetics etc.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Genetic predisposition is considered as the major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factor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responsible for familial breast cancer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Familial breast cancer is a genetic disease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64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BRCAx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familial breast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cancer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936" y="2471038"/>
            <a:ext cx="8229600" cy="234341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/>
                <a:cs typeface="Arial"/>
              </a:rPr>
              <a:t>Germline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mutations in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BRCA1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and BRCA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genes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lang="en-US" sz="2800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known genetic predispositions for familial breast cancer 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Arial"/>
                <a:cs typeface="Arial"/>
              </a:rPr>
              <a:t>Germline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 mutations in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BRCA1 and BRCA 2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genes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are present in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10-20%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of familial breast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cancer</a:t>
            </a:r>
          </a:p>
          <a:p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redispositions for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40-50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%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of FBC are known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Predispositions for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50-60% of FBC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remain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unknown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167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67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Efforts made to identify the unknown predispositions 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6474"/>
            <a:ext cx="8369278" cy="29564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linkage analysis, positional cloning, genomic arrays, targeted sequencing, GWAS,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  <a:cs typeface="Arial"/>
              </a:rPr>
              <a:t>exome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sequencing have been applied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Large sample sizes of tenth of thousand cases per study are routinely used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Newly 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identified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predispositions are very limited</a:t>
            </a:r>
          </a:p>
        </p:txBody>
      </p:sp>
    </p:spTree>
    <p:extLst>
      <p:ext uri="{BB962C8B-B14F-4D97-AF65-F5344CB8AC3E}">
        <p14:creationId xmlns:p14="http://schemas.microsoft.com/office/powerpoint/2010/main" val="272224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5777" y="672306"/>
            <a:ext cx="8678333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N</a:t>
            </a:r>
            <a:r>
              <a:rPr lang="en-US" sz="3200" dirty="0" smtClean="0">
                <a:solidFill>
                  <a:srgbClr val="0000FF"/>
                </a:solidFill>
              </a:rPr>
              <a:t>ewly identified </a:t>
            </a: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predisposition </a:t>
            </a:r>
            <a:r>
              <a:rPr lang="en-US" sz="3200" dirty="0" smtClean="0">
                <a:solidFill>
                  <a:srgbClr val="0000FF"/>
                </a:solidFill>
              </a:rPr>
              <a:t>are all rare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07723"/>
              </p:ext>
            </p:extLst>
          </p:nvPr>
        </p:nvGraphicFramePr>
        <p:xfrm>
          <a:off x="457200" y="2475744"/>
          <a:ext cx="8229600" cy="298062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22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Predisposition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BC cases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BC cases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References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with mutation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XRCC2</a:t>
                      </a:r>
                      <a:endParaRPr lang="en-US" sz="1400" b="1" i="1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3,371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Park et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al,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2012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XRCC2</a:t>
                      </a:r>
                      <a:endParaRPr lang="en-US" sz="1400" b="1" i="1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3,548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Hilbers et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al, 2012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FANCC</a:t>
                      </a:r>
                      <a:endParaRPr lang="en-US" sz="1400" b="1" i="1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1,435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Tompson et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al, 2012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BLM</a:t>
                      </a:r>
                      <a:endParaRPr lang="en-US" sz="1400" b="1" i="1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1,435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Tompson et 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al, 2012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BRIP1/</a:t>
                      </a:r>
                      <a:r>
                        <a:rPr lang="en-US" sz="14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BACH1</a:t>
                      </a:r>
                      <a:endParaRPr lang="en-US" sz="1400" b="1" i="1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Cao et al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. 2010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PPM1D</a:t>
                      </a:r>
                      <a:endParaRPr lang="en-US" sz="1400" b="1" i="1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6,634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Ruark et al.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16,789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 (0.5%)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05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9" y="531208"/>
            <a:ext cx="8864965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E1BFF"/>
                </a:solidFill>
              </a:rPr>
              <a:t>The rarity makes it indistinguishable</a:t>
            </a:r>
            <a:br>
              <a:rPr lang="en-US" sz="3200" dirty="0" smtClean="0">
                <a:solidFill>
                  <a:srgbClr val="0E1BFF"/>
                </a:solidFill>
              </a:rPr>
            </a:br>
            <a:r>
              <a:rPr lang="en-US" sz="3200" dirty="0" smtClean="0">
                <a:solidFill>
                  <a:srgbClr val="0E1BFF"/>
                </a:solidFill>
              </a:rPr>
              <a:t> between disease and normal population</a:t>
            </a:r>
            <a:endParaRPr lang="en-US" dirty="0">
              <a:solidFill>
                <a:srgbClr val="0E1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9939"/>
            <a:ext cx="8229600" cy="31710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dentified rare </a:t>
            </a:r>
            <a:r>
              <a:rPr lang="en-US" sz="2400" dirty="0" err="1" smtClean="0">
                <a:solidFill>
                  <a:srgbClr val="0E1BFF"/>
                </a:solidFill>
                <a:latin typeface="Arial"/>
                <a:cs typeface="Arial"/>
              </a:rPr>
              <a:t>germline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 mutations in </a:t>
            </a:r>
            <a:r>
              <a:rPr lang="en-US" sz="2400" i="1" dirty="0">
                <a:solidFill>
                  <a:srgbClr val="0E1BFF"/>
                </a:solidFill>
                <a:latin typeface="Arial"/>
                <a:cs typeface="Arial"/>
              </a:rPr>
              <a:t>XRCC2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 in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5 out of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3,371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BRCA1/2-negative familial breast cancer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cases. (Park,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et al. Am J Hum Genet. (4):734-9,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2012)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/>
            </a:r>
            <a:b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</a:br>
            <a:endParaRPr lang="en-US" sz="2400" dirty="0" smtClean="0">
              <a:solidFill>
                <a:srgbClr val="0E1BF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he same mutation failed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to be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detected in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another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3,548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E1BFF"/>
                </a:solidFill>
                <a:latin typeface="Arial"/>
                <a:cs typeface="Arial"/>
              </a:rPr>
              <a:t>BRCA1/2-negative familial breast cancer </a:t>
            </a:r>
            <a:r>
              <a:rPr lang="en-US" sz="2400" dirty="0" smtClean="0">
                <a:solidFill>
                  <a:srgbClr val="0E1BFF"/>
                </a:solidFill>
                <a:latin typeface="Arial"/>
                <a:cs typeface="Arial"/>
              </a:rPr>
              <a:t>cases but in 1 of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1,435 normal control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(Hilbers et al.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J Med Genet.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49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(10):618-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20, 2012)</a:t>
            </a:r>
          </a:p>
        </p:txBody>
      </p:sp>
    </p:spTree>
    <p:extLst>
      <p:ext uri="{BB962C8B-B14F-4D97-AF65-F5344CB8AC3E}">
        <p14:creationId xmlns:p14="http://schemas.microsoft.com/office/powerpoint/2010/main" val="168263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775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E1BFF"/>
                </a:solidFill>
                <a:latin typeface="Arial"/>
                <a:cs typeface="Arial"/>
              </a:rPr>
              <a:t>Current theory to explain </a:t>
            </a:r>
            <a:r>
              <a:rPr lang="en-US" sz="3200" dirty="0" err="1" smtClean="0">
                <a:solidFill>
                  <a:srgbClr val="0E1BFF"/>
                </a:solidFill>
                <a:latin typeface="Arial"/>
                <a:cs typeface="Arial"/>
              </a:rPr>
              <a:t>germline</a:t>
            </a:r>
            <a:r>
              <a:rPr lang="en-US" sz="3200" dirty="0" smtClean="0">
                <a:solidFill>
                  <a:srgbClr val="0E1BFF"/>
                </a:solidFill>
                <a:latin typeface="Arial"/>
                <a:cs typeface="Arial"/>
              </a:rPr>
              <a:t> predispositions in familial breast cancer</a:t>
            </a:r>
            <a:endParaRPr lang="en-US" sz="3200" dirty="0">
              <a:solidFill>
                <a:srgbClr val="0E1B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894"/>
            <a:ext cx="8229600" cy="3415425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lang="en-US" sz="2800" u="sng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800" u="sng" dirty="0" smtClean="0">
                <a:solidFill>
                  <a:srgbClr val="FF0000"/>
                </a:solidFill>
                <a:latin typeface="Arial"/>
                <a:cs typeface="Arial"/>
              </a:rPr>
              <a:t>risk genes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: rare </a:t>
            </a:r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mutations convey high-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risk, such </a:t>
            </a:r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as </a:t>
            </a:r>
            <a:r>
              <a:rPr lang="en-US" sz="2800" i="1" dirty="0">
                <a:solidFill>
                  <a:srgbClr val="0E1BFF"/>
                </a:solidFill>
                <a:latin typeface="Arial"/>
                <a:cs typeface="Arial"/>
              </a:rPr>
              <a:t>BRCA1</a:t>
            </a:r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; </a:t>
            </a:r>
            <a:endParaRPr lang="en-US" sz="2800" dirty="0" smtClean="0">
              <a:solidFill>
                <a:srgbClr val="0E1BFF"/>
              </a:solidFill>
              <a:latin typeface="Arial"/>
              <a:cs typeface="Arial"/>
            </a:endParaRPr>
          </a:p>
          <a:p>
            <a:r>
              <a:rPr lang="en-US" sz="2800" u="sng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800" u="sng" dirty="0" smtClean="0">
                <a:solidFill>
                  <a:srgbClr val="FF0000"/>
                </a:solidFill>
                <a:latin typeface="Arial"/>
                <a:cs typeface="Arial"/>
              </a:rPr>
              <a:t>ntermediate</a:t>
            </a:r>
            <a:r>
              <a:rPr lang="en-US" sz="2800" u="sng" dirty="0">
                <a:solidFill>
                  <a:srgbClr val="FF0000"/>
                </a:solidFill>
                <a:latin typeface="Arial"/>
                <a:cs typeface="Arial"/>
              </a:rPr>
              <a:t>-risk </a:t>
            </a:r>
            <a:r>
              <a:rPr lang="en-US" sz="2800" u="sng" dirty="0" smtClean="0">
                <a:solidFill>
                  <a:srgbClr val="FF0000"/>
                </a:solidFill>
                <a:latin typeface="Arial"/>
                <a:cs typeface="Arial"/>
              </a:rPr>
              <a:t>genes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: rare </a:t>
            </a:r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mutations convey intermediate 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risk, such </a:t>
            </a:r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as </a:t>
            </a:r>
            <a:r>
              <a:rPr lang="en-US" sz="2800" i="1" dirty="0" smtClean="0">
                <a:solidFill>
                  <a:srgbClr val="0E1BFF"/>
                </a:solidFill>
                <a:latin typeface="Arial"/>
                <a:cs typeface="Arial"/>
              </a:rPr>
              <a:t>CHEK2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; </a:t>
            </a:r>
          </a:p>
          <a:p>
            <a:r>
              <a:rPr lang="en-US" sz="2800" u="sng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en-US" sz="2800" u="sng" dirty="0" smtClean="0">
                <a:solidFill>
                  <a:srgbClr val="FF0000"/>
                </a:solidFill>
                <a:latin typeface="Arial"/>
                <a:cs typeface="Arial"/>
              </a:rPr>
              <a:t>odest </a:t>
            </a:r>
            <a:r>
              <a:rPr lang="en-US" sz="2800" u="sng" dirty="0">
                <a:solidFill>
                  <a:srgbClr val="FF0000"/>
                </a:solidFill>
                <a:latin typeface="Arial"/>
                <a:cs typeface="Arial"/>
              </a:rPr>
              <a:t>risk genetic </a:t>
            </a:r>
            <a:r>
              <a:rPr lang="en-US" sz="2800" u="sng" dirty="0" smtClean="0">
                <a:solidFill>
                  <a:srgbClr val="FF0000"/>
                </a:solidFill>
                <a:latin typeface="Arial"/>
                <a:cs typeface="Arial"/>
              </a:rPr>
              <a:t>variants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common genetic variants 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such as the SNPs </a:t>
            </a:r>
            <a:r>
              <a:rPr lang="en-US" sz="2800" dirty="0">
                <a:solidFill>
                  <a:srgbClr val="0E1BFF"/>
                </a:solidFill>
                <a:latin typeface="Arial"/>
                <a:cs typeface="Arial"/>
              </a:rPr>
              <a:t>detected by </a:t>
            </a:r>
            <a:r>
              <a:rPr lang="en-US" sz="2800" dirty="0" smtClean="0">
                <a:solidFill>
                  <a:srgbClr val="0E1BFF"/>
                </a:solidFill>
                <a:latin typeface="Arial"/>
                <a:cs typeface="Arial"/>
              </a:rPr>
              <a:t>GWAS population studies</a:t>
            </a:r>
            <a:endParaRPr lang="en-US" sz="2800" dirty="0">
              <a:solidFill>
                <a:srgbClr val="0E1B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66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13641</TotalTime>
  <Words>891</Words>
  <Application>Microsoft Macintosh PowerPoint</Application>
  <PresentationFormat>On-screen Show (4:3)</PresentationFormat>
  <Paragraphs>223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Unknown genetic predisposition  in familial breast cancer   can lie deep in family tree</vt:lpstr>
      <vt:lpstr>Genetically defined breast cancer</vt:lpstr>
      <vt:lpstr>Familial Breast Cancer</vt:lpstr>
      <vt:lpstr>Genetic predisposition is the major factor for familial breast cancer</vt:lpstr>
      <vt:lpstr>BRCAx familial breast cancer</vt:lpstr>
      <vt:lpstr>Efforts made to identify the unknown predispositions </vt:lpstr>
      <vt:lpstr>Newly identified predisposition are all rare</vt:lpstr>
      <vt:lpstr>The rarity makes it indistinguishable  between disease and normal population</vt:lpstr>
      <vt:lpstr>Current theory to explain germline predispositions in familial breast cancer</vt:lpstr>
      <vt:lpstr>Distribution of known genetic predispositions</vt:lpstr>
      <vt:lpstr>Question: frequency of unknown predispositions</vt:lpstr>
      <vt:lpstr>Hypothesis: Unknown predisposition can be family-specific</vt:lpstr>
      <vt:lpstr>PowerPoint Presentation</vt:lpstr>
      <vt:lpstr>Exome sequencing</vt:lpstr>
      <vt:lpstr>PowerPoint Presentation</vt:lpstr>
      <vt:lpstr>Putative genetic predisposition  in each BRCAx family</vt:lpstr>
      <vt:lpstr>KAT6B</vt:lpstr>
      <vt:lpstr>KAT6B </vt:lpstr>
      <vt:lpstr>Are the same germline mutations in KAT6B also present in other BRCAX families?</vt:lpstr>
      <vt:lpstr>PowerPoint Presentation</vt:lpstr>
      <vt:lpstr>Each BRCAx breast cancer family may have its own genetic cause</vt:lpstr>
      <vt:lpstr>Genetic predispositions in familial breast  cancer: Same Disease, Different Causes</vt:lpstr>
      <vt:lpstr>Contribution</vt:lpstr>
    </vt:vector>
  </TitlesOfParts>
  <Company>university of nebraska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of Unknown Primary</dc:title>
  <dc:creator>SMW wang</dc:creator>
  <cp:lastModifiedBy>San Ming Wang</cp:lastModifiedBy>
  <cp:revision>770</cp:revision>
  <dcterms:created xsi:type="dcterms:W3CDTF">2011-05-22T15:53:44Z</dcterms:created>
  <dcterms:modified xsi:type="dcterms:W3CDTF">2015-07-31T22:28:06Z</dcterms:modified>
</cp:coreProperties>
</file>