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87" r:id="rId3"/>
    <p:sldId id="288" r:id="rId4"/>
    <p:sldId id="293" r:id="rId5"/>
    <p:sldId id="290" r:id="rId6"/>
    <p:sldId id="289" r:id="rId7"/>
    <p:sldId id="292" r:id="rId8"/>
    <p:sldId id="294" r:id="rId9"/>
    <p:sldId id="295" r:id="rId10"/>
    <p:sldId id="296" r:id="rId11"/>
    <p:sldId id="297" r:id="rId12"/>
    <p:sldId id="298" r:id="rId13"/>
    <p:sldId id="291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1" autoAdjust="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Sheet1!$A$1:$B$1</c:f>
              <c:strCache>
                <c:ptCount val="2"/>
                <c:pt idx="0">
                  <c:v>Grants</c:v>
                </c:pt>
                <c:pt idx="1">
                  <c:v>Aloe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25</c:v>
                </c:pt>
                <c:pt idx="1">
                  <c:v>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gradFill rotWithShape="1">
      <a:gsLst>
        <a:gs pos="0">
          <a:schemeClr val="dk1">
            <a:shade val="51000"/>
            <a:satMod val="130000"/>
          </a:schemeClr>
        </a:gs>
        <a:gs pos="80000">
          <a:schemeClr val="dk1">
            <a:shade val="93000"/>
            <a:satMod val="130000"/>
          </a:schemeClr>
        </a:gs>
        <a:gs pos="100000">
          <a:schemeClr val="dk1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Sheet1!$D$1:$E$1</c:f>
              <c:strCache>
                <c:ptCount val="2"/>
                <c:pt idx="0">
                  <c:v>Medicinal use &amp; income generation</c:v>
                </c:pt>
                <c:pt idx="1">
                  <c:v>Income generation only</c:v>
                </c:pt>
              </c:strCache>
            </c:strRef>
          </c:cat>
          <c:val>
            <c:numRef>
              <c:f>Sheet1!$D$2:$E$2</c:f>
              <c:numCache>
                <c:formatCode>General</c:formatCode>
                <c:ptCount val="2"/>
                <c:pt idx="0">
                  <c:v>29</c:v>
                </c:pt>
                <c:pt idx="1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gradFill rotWithShape="1">
      <a:gsLst>
        <a:gs pos="0">
          <a:schemeClr val="accent4">
            <a:shade val="51000"/>
            <a:satMod val="130000"/>
          </a:schemeClr>
        </a:gs>
        <a:gs pos="80000">
          <a:schemeClr val="accent4">
            <a:shade val="93000"/>
            <a:satMod val="130000"/>
          </a:schemeClr>
        </a:gs>
        <a:gs pos="100000">
          <a:schemeClr val="accent4">
            <a:shade val="94000"/>
            <a:satMod val="135000"/>
          </a:schemeClr>
        </a:gs>
      </a:gsLst>
      <a:lin ang="16200000" scaled="0"/>
    </a:gradFill>
    <a:ln>
      <a:noFill/>
    </a:ln>
    <a:effectLst>
      <a:outerShdw blurRad="40000" dist="23000" dir="5400000" rotWithShape="0">
        <a:srgbClr val="000000">
          <a:alpha val="35000"/>
        </a:srgbClr>
      </a:outerShdw>
    </a:effectLst>
    <a:scene3d>
      <a:camera prst="orthographicFront">
        <a:rot lat="0" lon="0" rev="0"/>
      </a:camera>
      <a:lightRig rig="threePt" dir="t">
        <a:rot lat="0" lon="0" rev="1200000"/>
      </a:lightRig>
    </a:scene3d>
    <a:sp3d>
      <a:bevelT w="63500" h="254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0.21666</cdr:x>
      <cdr:y>0.86827</cdr:y>
    </cdr:from>
    <cdr:to>
      <cdr:x>1</cdr:x>
      <cdr:y>0.95809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2071702"/>
          <a:ext cx="335758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ZA" sz="1100" b="1" dirty="0" smtClean="0">
              <a:solidFill>
                <a:schemeClr val="bg1"/>
              </a:solidFill>
            </a:rPr>
            <a:t>Figure 4.  </a:t>
          </a:r>
          <a:r>
            <a:rPr lang="en-ZA" sz="1100" dirty="0" smtClean="0">
              <a:solidFill>
                <a:schemeClr val="bg1"/>
              </a:solidFill>
            </a:rPr>
            <a:t>Income and livelihood dependency</a:t>
          </a:r>
          <a:endParaRPr lang="en-ZA" sz="11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3F6918-1468-47DD-BAD6-4D363BBAEC1F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55140B1-F6F6-45DC-A580-00572119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CB1B22-6A6B-46EE-AB20-BA23FEFA940A}" type="datetimeFigureOut">
              <a:rPr lang="en-US"/>
              <a:pPr>
                <a:defRPr/>
              </a:pPr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7D4137-D4E6-41E6-9AA6-85DE0B02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D5B8F0-8DE4-498E-9773-7E3BD3541E0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334C-A6DD-4755-BBB2-78BFD476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D664-6990-491A-9C9A-4A4045A05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60E3-C255-472E-8270-17AA85EF4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C92F-E35B-4EEF-A0DF-05A0A2558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2C69-CC75-49A7-A8C2-2F78B581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55471-00E6-4684-B7AB-A0596716B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FD2A-451B-4690-B883-679FFD819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196E-D225-4576-9DF4-066D2DBF2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1584-B0EB-4786-AE6C-64899D76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DBA2-1CC9-40FB-8C00-3C996A86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A69A0-ACA0-46B3-9328-146916D87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1FDED68-0EE9-4981-B52F-CF0073AD6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85720" y="3500438"/>
            <a:ext cx="7772400" cy="1470025"/>
          </a:xfrm>
        </p:spPr>
        <p:txBody>
          <a:bodyPr/>
          <a:lstStyle/>
          <a:p>
            <a:r>
              <a:rPr lang="en-ZA" sz="2400" b="1" dirty="0" smtClean="0"/>
              <a:t>Investigating the Significance of Wild </a:t>
            </a:r>
            <a:r>
              <a:rPr lang="en-ZA" sz="2400" b="1" i="1" dirty="0" smtClean="0"/>
              <a:t>Aloe</a:t>
            </a:r>
            <a:r>
              <a:rPr lang="en-ZA" sz="2400" b="1" dirty="0" smtClean="0"/>
              <a:t> (</a:t>
            </a:r>
            <a:r>
              <a:rPr lang="en-ZA" sz="2400" b="1" i="1" dirty="0" smtClean="0"/>
              <a:t>Aloe </a:t>
            </a:r>
            <a:r>
              <a:rPr lang="en-ZA" sz="2400" b="1" i="1" dirty="0" err="1" smtClean="0"/>
              <a:t>ferox</a:t>
            </a:r>
            <a:r>
              <a:rPr lang="en-ZA" sz="2400" b="1" dirty="0" smtClean="0"/>
              <a:t>) Harvesting in the Livelihoods of the Rural Communities of the Eastern Cape, South Africa</a:t>
            </a:r>
            <a:br>
              <a:rPr lang="en-ZA" sz="2400" b="1" dirty="0" smtClean="0"/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000" b="1" dirty="0" smtClean="0">
                <a:solidFill>
                  <a:srgbClr val="C00000"/>
                </a:solidFill>
              </a:rPr>
              <a:t>Mosweu S, Zhou L &amp; </a:t>
            </a:r>
            <a:r>
              <a:rPr lang="en-ZA" sz="2000" b="1" dirty="0" err="1" smtClean="0">
                <a:solidFill>
                  <a:srgbClr val="C00000"/>
                </a:solidFill>
              </a:rPr>
              <a:t>Agdhassi</a:t>
            </a:r>
            <a:r>
              <a:rPr lang="en-ZA" sz="2000" b="1" dirty="0" smtClean="0">
                <a:solidFill>
                  <a:srgbClr val="C00000"/>
                </a:solidFill>
              </a:rPr>
              <a:t> F</a:t>
            </a:r>
            <a:br>
              <a:rPr lang="en-ZA" sz="2000" b="1" dirty="0" smtClean="0">
                <a:solidFill>
                  <a:srgbClr val="C00000"/>
                </a:solidFill>
              </a:rPr>
            </a:br>
            <a:r>
              <a:rPr lang="en-ZA" sz="2000" b="1" dirty="0" smtClean="0">
                <a:solidFill>
                  <a:srgbClr val="C00000"/>
                </a:solidFill>
              </a:rPr>
              <a:t/>
            </a:r>
            <a:br>
              <a:rPr lang="en-ZA" sz="2000" b="1" dirty="0" smtClean="0">
                <a:solidFill>
                  <a:srgbClr val="C00000"/>
                </a:solidFill>
              </a:rPr>
            </a:br>
            <a:r>
              <a:rPr lang="en-ZA" sz="2000" b="1" dirty="0" smtClean="0">
                <a:solidFill>
                  <a:srgbClr val="C00000"/>
                </a:solidFill>
              </a:rPr>
              <a:t>University of Fort Hare</a:t>
            </a:r>
            <a:br>
              <a:rPr lang="en-ZA" sz="2000" b="1" dirty="0" smtClean="0">
                <a:solidFill>
                  <a:srgbClr val="C00000"/>
                </a:solidFill>
              </a:rPr>
            </a:br>
            <a:r>
              <a:rPr lang="en-ZA" sz="2800" b="1" dirty="0" smtClean="0"/>
              <a:t/>
            </a:r>
            <a:br>
              <a:rPr lang="en-ZA" sz="2800" b="1" dirty="0" smtClean="0"/>
            </a:br>
            <a:r>
              <a:rPr lang="en-ZA" sz="2800" dirty="0" smtClean="0"/>
              <a:t/>
            </a:r>
            <a:br>
              <a:rPr lang="en-ZA" sz="2800" dirty="0" smtClean="0"/>
            </a:b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796908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Results and Discussion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84030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000" dirty="0" smtClean="0"/>
              <a:t>Harvesting was conducted any day except during rainy and windy days as these conditions negate productivity of the </a:t>
            </a:r>
            <a:r>
              <a:rPr lang="en-GB" sz="2000" i="1" dirty="0" smtClean="0"/>
              <a:t>Aloe </a:t>
            </a:r>
            <a:r>
              <a:rPr lang="en-GB" sz="2000" dirty="0" smtClean="0"/>
              <a:t>exudates.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7 respondents indicated that 2 members of their families were involved, while 1 mentioned that 3 family members were involved. </a:t>
            </a:r>
          </a:p>
          <a:p>
            <a:pPr lvl="0">
              <a:lnSpc>
                <a:spcPct val="150000"/>
              </a:lnSpc>
            </a:pPr>
            <a:r>
              <a:rPr lang="en-GB" sz="2000" dirty="0" smtClean="0"/>
              <a:t>Since the </a:t>
            </a:r>
            <a:r>
              <a:rPr lang="en-GB" sz="2000" i="1" dirty="0" smtClean="0"/>
              <a:t>Aloe</a:t>
            </a:r>
            <a:r>
              <a:rPr lang="en-GB" sz="2000" dirty="0" smtClean="0"/>
              <a:t> harvesting is conducted some distance away from the settlements, the harvesters usually go out in groups for security purposes.</a:t>
            </a:r>
            <a:endParaRPr lang="en-ZA" sz="2000" dirty="0" smtClean="0"/>
          </a:p>
          <a:p>
            <a:pPr lvl="0">
              <a:lnSpc>
                <a:spcPct val="150000"/>
              </a:lnSpc>
            </a:pPr>
            <a:r>
              <a:rPr lang="en-GB" sz="2000" dirty="0" smtClean="0"/>
              <a:t>All harvesters did not have effective protective equipment, although some used conventional gloves, boots and coats.</a:t>
            </a:r>
          </a:p>
          <a:p>
            <a:pPr lvl="0">
              <a:lnSpc>
                <a:spcPct val="150000"/>
              </a:lnSpc>
              <a:buNone/>
            </a:pPr>
            <a:endParaRPr lang="en-ZA" sz="2000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Results and Discussion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4911741"/>
          </a:xfrm>
        </p:spPr>
        <p:txBody>
          <a:bodyPr/>
          <a:lstStyle/>
          <a:p>
            <a:pPr lvl="0" algn="just">
              <a:lnSpc>
                <a:spcPct val="150000"/>
              </a:lnSpc>
              <a:buNone/>
            </a:pPr>
            <a:endParaRPr lang="en-GB" sz="2000" dirty="0" smtClean="0"/>
          </a:p>
          <a:p>
            <a:pPr lvl="0" algn="just">
              <a:lnSpc>
                <a:spcPct val="150000"/>
              </a:lnSpc>
              <a:buNone/>
            </a:pPr>
            <a:endParaRPr lang="en-GB" sz="2000" dirty="0" smtClean="0"/>
          </a:p>
          <a:p>
            <a:pPr lvl="0" algn="just">
              <a:lnSpc>
                <a:spcPct val="150000"/>
              </a:lnSpc>
              <a:buNone/>
            </a:pPr>
            <a:endParaRPr lang="en-GB" sz="2000" dirty="0" smtClean="0"/>
          </a:p>
          <a:p>
            <a:pPr lvl="0" algn="just">
              <a:lnSpc>
                <a:spcPct val="150000"/>
              </a:lnSpc>
              <a:buNone/>
            </a:pPr>
            <a:endParaRPr lang="en-GB" sz="2000" dirty="0" smtClean="0"/>
          </a:p>
          <a:p>
            <a:pPr lvl="0" algn="just">
              <a:lnSpc>
                <a:spcPct val="150000"/>
              </a:lnSpc>
            </a:pPr>
            <a:endParaRPr lang="en-GB" sz="2000" dirty="0" smtClean="0"/>
          </a:p>
          <a:p>
            <a:pPr lvl="0" algn="just">
              <a:lnSpc>
                <a:spcPct val="150000"/>
              </a:lnSpc>
            </a:pPr>
            <a:r>
              <a:rPr lang="en-GB" sz="2000" dirty="0" smtClean="0"/>
              <a:t>Respondents indicated that some risks associated with </a:t>
            </a:r>
            <a:r>
              <a:rPr lang="en-GB" sz="2000" i="1" dirty="0" smtClean="0"/>
              <a:t>Aloe</a:t>
            </a:r>
            <a:r>
              <a:rPr lang="en-GB" sz="2000" dirty="0" smtClean="0"/>
              <a:t> harvesting include snake bites and injuries from the spines. </a:t>
            </a:r>
          </a:p>
          <a:p>
            <a:pPr lvl="0" algn="just">
              <a:lnSpc>
                <a:spcPct val="150000"/>
              </a:lnSpc>
            </a:pPr>
            <a:r>
              <a:rPr lang="en-GB" sz="2000" dirty="0" smtClean="0"/>
              <a:t>They also alluded to some illnesses that they believed were caused by inhaling gaseous products from Aloe exudates. This was however difficult to ascertain.</a:t>
            </a:r>
            <a:endParaRPr lang="en-ZA" sz="2000" dirty="0" smtClean="0"/>
          </a:p>
          <a:p>
            <a:endParaRPr lang="en-ZA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143108" y="1142984"/>
          <a:ext cx="442915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71736" y="335756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Figure 5.</a:t>
            </a:r>
            <a:r>
              <a:rPr lang="en-ZA" sz="1200" i="1" dirty="0" smtClean="0">
                <a:solidFill>
                  <a:schemeClr val="bg1"/>
                </a:solidFill>
              </a:rPr>
              <a:t> Aloe </a:t>
            </a:r>
            <a:r>
              <a:rPr lang="en-ZA" sz="1200" dirty="0" smtClean="0">
                <a:solidFill>
                  <a:schemeClr val="bg1"/>
                </a:solidFill>
              </a:rPr>
              <a:t>uses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Results and Discussion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7688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200" dirty="0" smtClean="0"/>
              <a:t>Suggestions from the respondents</a:t>
            </a:r>
          </a:p>
          <a:p>
            <a:pPr lvl="1">
              <a:lnSpc>
                <a:spcPct val="150000"/>
              </a:lnSpc>
            </a:pPr>
            <a:r>
              <a:rPr lang="en-ZA" sz="2200" dirty="0" smtClean="0"/>
              <a:t>Government should </a:t>
            </a:r>
          </a:p>
          <a:p>
            <a:pPr lvl="2">
              <a:lnSpc>
                <a:spcPct val="150000"/>
              </a:lnSpc>
            </a:pPr>
            <a:r>
              <a:rPr lang="en-ZA" sz="2200" dirty="0" smtClean="0"/>
              <a:t>provide personal protective equipment,</a:t>
            </a:r>
          </a:p>
          <a:p>
            <a:pPr lvl="2">
              <a:lnSpc>
                <a:spcPct val="150000"/>
              </a:lnSpc>
            </a:pPr>
            <a:r>
              <a:rPr lang="en-ZA" sz="2200" dirty="0" smtClean="0"/>
              <a:t>set prices,</a:t>
            </a:r>
          </a:p>
          <a:p>
            <a:pPr lvl="2">
              <a:lnSpc>
                <a:spcPct val="150000"/>
              </a:lnSpc>
            </a:pPr>
            <a:r>
              <a:rPr lang="en-ZA" sz="2200" dirty="0" smtClean="0"/>
              <a:t>provide needed machinery,</a:t>
            </a:r>
          </a:p>
          <a:p>
            <a:pPr lvl="2">
              <a:lnSpc>
                <a:spcPct val="150000"/>
              </a:lnSpc>
            </a:pPr>
            <a:r>
              <a:rPr lang="en-ZA" sz="2200" dirty="0" smtClean="0"/>
              <a:t>train Aloe harvesters,</a:t>
            </a:r>
          </a:p>
          <a:p>
            <a:pPr lvl="2">
              <a:lnSpc>
                <a:spcPct val="150000"/>
              </a:lnSpc>
            </a:pPr>
            <a:r>
              <a:rPr lang="en-ZA" sz="2200" dirty="0" smtClean="0"/>
              <a:t>provide funds to start cooperatives/ groups.</a:t>
            </a:r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654032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Conclusion and Recommendations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8329642" cy="519749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ZA" sz="2000" dirty="0" smtClean="0"/>
              <a:t>This research established that </a:t>
            </a:r>
            <a:r>
              <a:rPr lang="en-ZA" sz="2000" i="1" dirty="0" smtClean="0"/>
              <a:t>Aloe </a:t>
            </a:r>
            <a:r>
              <a:rPr lang="en-ZA" sz="2000" i="1" dirty="0" err="1" smtClean="0"/>
              <a:t>ferox</a:t>
            </a:r>
            <a:r>
              <a:rPr lang="en-ZA" sz="2000" dirty="0" smtClean="0"/>
              <a:t> harvesting is a potential poverty alleviation communal activity which can be implemented in the rural areas of the Eastern Cape.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 It is however not immune to challenges: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 smtClean="0"/>
              <a:t>Lack of organization and coordination among the harvesters.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 smtClean="0"/>
              <a:t>Lack of knowledge regarding the policies and regulations guiding the activity.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 smtClean="0"/>
              <a:t>Lack of appropriate equipment.</a:t>
            </a:r>
          </a:p>
          <a:p>
            <a:pPr lvl="1" algn="just">
              <a:lnSpc>
                <a:spcPct val="150000"/>
              </a:lnSpc>
            </a:pPr>
            <a:r>
              <a:rPr lang="en-ZA" sz="1600" dirty="0" smtClean="0"/>
              <a:t>Lack of monitoring and regulation of </a:t>
            </a:r>
            <a:r>
              <a:rPr lang="en-ZA" sz="1600" i="1" dirty="0" smtClean="0"/>
              <a:t>Aloe </a:t>
            </a:r>
            <a:r>
              <a:rPr lang="en-ZA" sz="1600" dirty="0" smtClean="0"/>
              <a:t>harvesting rates.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The communities may be assisted by governmental organization or non-governmental organizations to form community based natural resources management trust.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96908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Future Research Activities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000" dirty="0" smtClean="0"/>
              <a:t>Determine ways of assisting the communities to establish a community based natural resource management trust.</a:t>
            </a:r>
          </a:p>
          <a:p>
            <a:pPr>
              <a:lnSpc>
                <a:spcPct val="150000"/>
              </a:lnSpc>
              <a:buNone/>
            </a:pPr>
            <a:endParaRPr lang="en-ZA" sz="2000" dirty="0" smtClean="0"/>
          </a:p>
          <a:p>
            <a:pPr>
              <a:lnSpc>
                <a:spcPct val="150000"/>
              </a:lnSpc>
            </a:pPr>
            <a:r>
              <a:rPr lang="en-ZA" sz="2000" dirty="0" smtClean="0"/>
              <a:t>Liaise with governmental and non-governmental organizations on issues of empowering the communities on </a:t>
            </a:r>
            <a:r>
              <a:rPr lang="en-ZA" sz="2000" i="1" dirty="0" smtClean="0"/>
              <a:t>Aloe</a:t>
            </a:r>
            <a:r>
              <a:rPr lang="en-ZA" sz="2000" dirty="0" smtClean="0"/>
              <a:t> harvesting related matters.</a:t>
            </a:r>
          </a:p>
          <a:p>
            <a:pPr>
              <a:lnSpc>
                <a:spcPct val="150000"/>
              </a:lnSpc>
              <a:buNone/>
            </a:pPr>
            <a:endParaRPr lang="en-ZA" sz="2000" dirty="0" smtClean="0"/>
          </a:p>
          <a:p>
            <a:pPr>
              <a:lnSpc>
                <a:spcPct val="150000"/>
              </a:lnSpc>
            </a:pPr>
            <a:r>
              <a:rPr lang="en-ZA" sz="2000" dirty="0" smtClean="0"/>
              <a:t>Continue this research by </a:t>
            </a:r>
            <a:r>
              <a:rPr lang="en-ZA" sz="2000" dirty="0" smtClean="0"/>
              <a:t>incorporating </a:t>
            </a:r>
            <a:r>
              <a:rPr lang="en-ZA" sz="2000" dirty="0" smtClean="0"/>
              <a:t>issues concerning sustainability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en-ZA" sz="3600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ZA" sz="8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 You</a:t>
            </a:r>
            <a:endParaRPr lang="en-ZA" sz="8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Structure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sz="20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ZA" sz="2000" dirty="0" smtClean="0"/>
              <a:t>Methods</a:t>
            </a:r>
          </a:p>
          <a:p>
            <a:pPr>
              <a:lnSpc>
                <a:spcPct val="150000"/>
              </a:lnSpc>
            </a:pPr>
            <a:r>
              <a:rPr lang="en-ZA" sz="2000" dirty="0" smtClean="0"/>
              <a:t>Results and Discussion</a:t>
            </a:r>
          </a:p>
          <a:p>
            <a:pPr>
              <a:lnSpc>
                <a:spcPct val="150000"/>
              </a:lnSpc>
            </a:pPr>
            <a:r>
              <a:rPr lang="en-ZA" sz="2000" dirty="0" smtClean="0"/>
              <a:t>Conclusion and Recommendations</a:t>
            </a:r>
          </a:p>
          <a:p>
            <a:pPr>
              <a:lnSpc>
                <a:spcPct val="150000"/>
              </a:lnSpc>
            </a:pPr>
            <a:r>
              <a:rPr lang="en-ZA" sz="2000" dirty="0" smtClean="0"/>
              <a:t>Future Research Activities 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725470"/>
          </a:xfrm>
        </p:spPr>
        <p:txBody>
          <a:bodyPr/>
          <a:lstStyle/>
          <a:p>
            <a:r>
              <a:rPr lang="en-ZA" sz="2800" b="1" dirty="0" smtClean="0">
                <a:solidFill>
                  <a:srgbClr val="C00000"/>
                </a:solidFill>
              </a:rPr>
              <a:t>Introduction</a:t>
            </a:r>
            <a:endParaRPr lang="en-ZA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572528" cy="47863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1800" dirty="0" smtClean="0"/>
              <a:t>The practice of </a:t>
            </a:r>
            <a:r>
              <a:rPr lang="en-ZA" sz="1800" i="1" dirty="0" smtClean="0"/>
              <a:t>Aloe </a:t>
            </a:r>
            <a:r>
              <a:rPr lang="en-ZA" sz="1800" i="1" dirty="0" err="1" smtClean="0"/>
              <a:t>ferox</a:t>
            </a:r>
            <a:r>
              <a:rPr lang="en-ZA" sz="1800" dirty="0" smtClean="0"/>
              <a:t> harvesting for various purposes started more than 300 years ago in South Africa (Newton and Vaughan,1996). </a:t>
            </a:r>
          </a:p>
          <a:p>
            <a:pPr algn="just">
              <a:lnSpc>
                <a:spcPct val="150000"/>
              </a:lnSpc>
              <a:buNone/>
            </a:pPr>
            <a:endParaRPr lang="en-ZA" sz="500" dirty="0" smtClean="0"/>
          </a:p>
          <a:p>
            <a:pPr algn="just">
              <a:lnSpc>
                <a:spcPct val="150000"/>
              </a:lnSpc>
            </a:pPr>
            <a:r>
              <a:rPr lang="en-ZA" sz="1800" dirty="0" smtClean="0"/>
              <a:t>The communal areas of the Cape region are considered to have developed into hot spots for</a:t>
            </a:r>
            <a:r>
              <a:rPr lang="en-ZA" sz="1800" i="1" dirty="0" smtClean="0"/>
              <a:t> Aloe </a:t>
            </a:r>
            <a:r>
              <a:rPr lang="en-ZA" sz="1800" i="1" dirty="0" err="1" smtClean="0"/>
              <a:t>ferox</a:t>
            </a:r>
            <a:r>
              <a:rPr lang="en-ZA" sz="1800" dirty="0" smtClean="0"/>
              <a:t> harvesting in over the years. </a:t>
            </a:r>
          </a:p>
          <a:p>
            <a:pPr algn="just">
              <a:lnSpc>
                <a:spcPct val="150000"/>
              </a:lnSpc>
              <a:buNone/>
            </a:pPr>
            <a:endParaRPr lang="en-ZA" sz="500" dirty="0" smtClean="0"/>
          </a:p>
          <a:p>
            <a:pPr algn="just">
              <a:lnSpc>
                <a:spcPct val="150000"/>
              </a:lnSpc>
            </a:pPr>
            <a:r>
              <a:rPr lang="en-ZA" sz="1800" dirty="0" smtClean="0"/>
              <a:t>In the recent years, limited livelihood options to rural communities and increased opportunities for commercial exploitation of </a:t>
            </a:r>
            <a:r>
              <a:rPr lang="en-ZA" sz="1800" i="1" dirty="0" smtClean="0"/>
              <a:t>Aloe </a:t>
            </a:r>
            <a:r>
              <a:rPr lang="en-ZA" sz="1800" i="1" dirty="0" err="1" smtClean="0"/>
              <a:t>ferox</a:t>
            </a:r>
            <a:r>
              <a:rPr lang="en-ZA" sz="1800" i="1" dirty="0" smtClean="0"/>
              <a:t> </a:t>
            </a:r>
            <a:r>
              <a:rPr lang="en-ZA" sz="1800" dirty="0" smtClean="0"/>
              <a:t>rendered its harvesting to be one of the alternative livelihood activities for the poor rural communities inhabiting communal areas of the Cape region (</a:t>
            </a:r>
            <a:r>
              <a:rPr lang="en-ZA" sz="1800" dirty="0" err="1" smtClean="0"/>
              <a:t>Shackleton</a:t>
            </a:r>
            <a:r>
              <a:rPr lang="en-ZA" sz="1800" dirty="0" smtClean="0"/>
              <a:t> </a:t>
            </a:r>
            <a:r>
              <a:rPr lang="en-ZA" sz="1800" i="1" dirty="0" smtClean="0"/>
              <a:t>et al, 2009)</a:t>
            </a:r>
            <a:r>
              <a:rPr lang="en-ZA" sz="1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ZA" sz="1800" dirty="0" smtClean="0"/>
              <a:t>However, </a:t>
            </a:r>
            <a:r>
              <a:rPr lang="en-ZA" sz="1800" dirty="0" smtClean="0"/>
              <a:t>there are </a:t>
            </a:r>
            <a:r>
              <a:rPr lang="en-ZA" sz="1800" dirty="0" smtClean="0"/>
              <a:t>few</a:t>
            </a:r>
            <a:r>
              <a:rPr lang="en-ZA" sz="1800" dirty="0" smtClean="0"/>
              <a:t> </a:t>
            </a:r>
            <a:r>
              <a:rPr lang="en-ZA" sz="1800" dirty="0" smtClean="0"/>
              <a:t>studies focusing on the significance of </a:t>
            </a:r>
            <a:r>
              <a:rPr lang="en-ZA" sz="1800" i="1" dirty="0" smtClean="0"/>
              <a:t>Aloe </a:t>
            </a:r>
            <a:r>
              <a:rPr lang="en-ZA" sz="1800" i="1" dirty="0" err="1" smtClean="0"/>
              <a:t>ferox</a:t>
            </a:r>
            <a:r>
              <a:rPr lang="en-ZA" sz="1800" dirty="0" smtClean="0"/>
              <a:t> harvesting in the livelihoods of the rural poor </a:t>
            </a:r>
            <a:r>
              <a:rPr lang="en-ZA" sz="1800" dirty="0" smtClean="0"/>
              <a:t>communities. </a:t>
            </a:r>
            <a:endParaRPr lang="en-ZA" sz="1800" dirty="0" smtClean="0"/>
          </a:p>
          <a:p>
            <a:pPr>
              <a:buNone/>
            </a:pPr>
            <a:endParaRPr lang="en-ZA" sz="1800" dirty="0" smtClean="0"/>
          </a:p>
          <a:p>
            <a:endParaRPr lang="en-ZA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Introduction</a:t>
            </a:r>
            <a:endParaRPr lang="en-Z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428736"/>
            <a:ext cx="4357718" cy="4857784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smtClean="0"/>
              <a:t>Single stemmed, perennial shrub, height of 2-3 metres, succulent leaves.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smtClean="0"/>
              <a:t>Stems are characteristically clothed in a skirt of dry leaves.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ZA" sz="2000" dirty="0" smtClean="0"/>
              <a:t>Boat-like shaped leaves which curve upwards and bordered by sharp reddish spines.</a:t>
            </a:r>
          </a:p>
          <a:p>
            <a:endParaRPr lang="en-ZA" dirty="0"/>
          </a:p>
        </p:txBody>
      </p:sp>
      <p:pic>
        <p:nvPicPr>
          <p:cNvPr id="6" name="Picture 2" descr="Aloe ferox full 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2803430" cy="47863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Figure1</a:t>
            </a:r>
            <a:r>
              <a:rPr lang="en-ZA" i="1" dirty="0" smtClean="0"/>
              <a:t>. Aloe </a:t>
            </a:r>
            <a:r>
              <a:rPr lang="en-ZA" i="1" dirty="0" err="1" smtClean="0"/>
              <a:t>ferox</a:t>
            </a:r>
            <a:r>
              <a:rPr lang="en-ZA" i="1" dirty="0" smtClean="0"/>
              <a:t> </a:t>
            </a:r>
            <a:r>
              <a:rPr lang="en-ZA" dirty="0" smtClean="0"/>
              <a:t>plant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ZA" sz="2800" b="1" dirty="0" smtClean="0">
                <a:solidFill>
                  <a:srgbClr val="C00000"/>
                </a:solidFill>
              </a:rPr>
              <a:t>Introduction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ZA" sz="2000" dirty="0" smtClean="0"/>
              <a:t>The aim of this study was to investigate the significance of </a:t>
            </a:r>
            <a:r>
              <a:rPr lang="en-ZA" sz="2000" i="1" dirty="0" smtClean="0"/>
              <a:t>Aloe </a:t>
            </a:r>
            <a:r>
              <a:rPr lang="en-ZA" sz="2000" i="1" dirty="0" err="1" smtClean="0"/>
              <a:t>ferox</a:t>
            </a:r>
            <a:r>
              <a:rPr lang="en-ZA" sz="2000" dirty="0" smtClean="0"/>
              <a:t> harvesting in the livelihoods of the rural poor communities of three villages </a:t>
            </a:r>
            <a:r>
              <a:rPr lang="en-GB" sz="2000" dirty="0" smtClean="0"/>
              <a:t>(</a:t>
            </a:r>
            <a:r>
              <a:rPr lang="en-GB" sz="2000" dirty="0" err="1" smtClean="0"/>
              <a:t>Khayamnandi</a:t>
            </a:r>
            <a:r>
              <a:rPr lang="en-GB" sz="2000" dirty="0" smtClean="0"/>
              <a:t>, </a:t>
            </a:r>
            <a:r>
              <a:rPr lang="en-GB" sz="2000" dirty="0" err="1" smtClean="0"/>
              <a:t>Pumulani</a:t>
            </a:r>
            <a:r>
              <a:rPr lang="en-GB" sz="2000" dirty="0" smtClean="0"/>
              <a:t> and </a:t>
            </a:r>
            <a:r>
              <a:rPr lang="en-GB" sz="2000" dirty="0" err="1" smtClean="0"/>
              <a:t>Jani</a:t>
            </a:r>
            <a:r>
              <a:rPr lang="en-GB" sz="2000" dirty="0" smtClean="0"/>
              <a:t>)</a:t>
            </a:r>
            <a:r>
              <a:rPr lang="en-ZA" sz="2000" dirty="0" smtClean="0"/>
              <a:t> in the Eastern Cape Province of South Africa. 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229600" cy="571504"/>
          </a:xfrm>
        </p:spPr>
        <p:txBody>
          <a:bodyPr/>
          <a:lstStyle/>
          <a:p>
            <a:pPr algn="l"/>
            <a:r>
              <a:rPr lang="en-ZA" sz="2400" b="1" dirty="0" smtClean="0"/>
              <a:t>Figure 2. </a:t>
            </a:r>
            <a:r>
              <a:rPr lang="en-ZA" sz="2400" dirty="0" smtClean="0"/>
              <a:t>Location of the Study Area</a:t>
            </a:r>
            <a:endParaRPr lang="en-Z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785794"/>
            <a:ext cx="6996989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654032"/>
          </a:xfrm>
        </p:spPr>
        <p:txBody>
          <a:bodyPr/>
          <a:lstStyle/>
          <a:p>
            <a:r>
              <a:rPr lang="en-ZA" sz="2800" b="1" dirty="0" smtClean="0">
                <a:solidFill>
                  <a:srgbClr val="C00000"/>
                </a:solidFill>
              </a:rPr>
              <a:t>Methods</a:t>
            </a:r>
            <a:endParaRPr lang="en-ZA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462598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ZA" sz="2000" dirty="0" smtClean="0"/>
              <a:t>Questionnaires were used to obtain data </a:t>
            </a:r>
            <a:r>
              <a:rPr lang="en-ZA" sz="2000" dirty="0" smtClean="0"/>
              <a:t>related to</a:t>
            </a:r>
            <a:r>
              <a:rPr lang="en-ZA" sz="2000" dirty="0" smtClean="0"/>
              <a:t> </a:t>
            </a:r>
            <a:r>
              <a:rPr lang="en-ZA" sz="2000" dirty="0" smtClean="0"/>
              <a:t>the perceptions of the communities about the significance of </a:t>
            </a:r>
            <a:r>
              <a:rPr lang="en-ZA" sz="2000" i="1" dirty="0" smtClean="0"/>
              <a:t>Aloe </a:t>
            </a:r>
            <a:r>
              <a:rPr lang="en-ZA" sz="2000" i="1" dirty="0" err="1" smtClean="0"/>
              <a:t>ferox</a:t>
            </a:r>
            <a:r>
              <a:rPr lang="en-ZA" sz="2000" dirty="0" smtClean="0"/>
              <a:t> harvesting in their livelihoods. 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Questionnaires were administered through individual interviews .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A total of 38 individual (32 females &amp; 6 males) were interviewed.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A focused group discussion (15 individuals) was conducted.</a:t>
            </a:r>
          </a:p>
          <a:p>
            <a:pPr algn="just">
              <a:lnSpc>
                <a:spcPct val="150000"/>
              </a:lnSpc>
            </a:pPr>
            <a:r>
              <a:rPr lang="en-ZA" sz="2000" dirty="0" smtClean="0"/>
              <a:t>Field observations were undertaken.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582594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Results and Discussion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715436" cy="5214974"/>
          </a:xfrm>
        </p:spPr>
        <p:txBody>
          <a:bodyPr/>
          <a:lstStyle/>
          <a:p>
            <a:pPr>
              <a:buNone/>
            </a:pPr>
            <a:endParaRPr lang="en-ZA" sz="2000" b="1" dirty="0"/>
          </a:p>
        </p:txBody>
      </p:sp>
      <p:pic>
        <p:nvPicPr>
          <p:cNvPr id="1026" name="Picture 2" descr="C:\SAM\My-Research\ALOE Marlothii PROJECT\Photos\2013-11-14-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00306"/>
            <a:ext cx="1928826" cy="3432202"/>
          </a:xfrm>
          <a:prstGeom prst="rect">
            <a:avLst/>
          </a:prstGeom>
          <a:noFill/>
        </p:spPr>
      </p:pic>
      <p:pic>
        <p:nvPicPr>
          <p:cNvPr id="1027" name="Picture 3" descr="C:\SAM\My-Research\ALOE Marlothii PROJECT\Photos\2013-11-14-604.jpg"/>
          <p:cNvPicPr>
            <a:picLocks noChangeAspect="1" noChangeArrowheads="1"/>
          </p:cNvPicPr>
          <p:nvPr/>
        </p:nvPicPr>
        <p:blipFill>
          <a:blip r:embed="rId3" cstate="print"/>
          <a:srcRect l="17308" r="13461" b="7607"/>
          <a:stretch>
            <a:fillRect/>
          </a:stretch>
        </p:blipFill>
        <p:spPr bwMode="auto">
          <a:xfrm>
            <a:off x="4714876" y="1214422"/>
            <a:ext cx="2571768" cy="1928826"/>
          </a:xfrm>
          <a:prstGeom prst="rect">
            <a:avLst/>
          </a:prstGeom>
          <a:noFill/>
        </p:spPr>
      </p:pic>
      <p:pic>
        <p:nvPicPr>
          <p:cNvPr id="1028" name="Picture 4" descr="C:\SAM\My-Research\ALOE Marlothii PROJECT\Photos\2013-11-14-603.jpg"/>
          <p:cNvPicPr>
            <a:picLocks noChangeAspect="1" noChangeArrowheads="1"/>
          </p:cNvPicPr>
          <p:nvPr/>
        </p:nvPicPr>
        <p:blipFill>
          <a:blip r:embed="rId4" cstate="print"/>
          <a:srcRect l="15552" t="6918" r="8633" b="16981"/>
          <a:stretch>
            <a:fillRect/>
          </a:stretch>
        </p:blipFill>
        <p:spPr bwMode="auto">
          <a:xfrm>
            <a:off x="4500562" y="4357694"/>
            <a:ext cx="2279522" cy="1285884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9950459">
            <a:off x="2595760" y="2251894"/>
            <a:ext cx="2106744" cy="359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Down Arrow 9"/>
          <p:cNvSpPr/>
          <p:nvPr/>
        </p:nvSpPr>
        <p:spPr>
          <a:xfrm>
            <a:off x="5286380" y="3214686"/>
            <a:ext cx="35719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29" name="Picture 5" descr="C:\SAM\My-Research\ALOE Marlothii PROJECT\Photos\2013-11-14-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500570"/>
            <a:ext cx="2000232" cy="1157102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20213283">
            <a:off x="7144294" y="3235585"/>
            <a:ext cx="344715" cy="11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2643174" y="592933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ZA" b="1" dirty="0" smtClean="0"/>
              <a:t>Figure 3. </a:t>
            </a:r>
            <a:r>
              <a:rPr lang="en-ZA" dirty="0" smtClean="0"/>
              <a:t>Process of </a:t>
            </a:r>
            <a:r>
              <a:rPr lang="en-ZA" i="1" dirty="0" smtClean="0"/>
              <a:t>Aloe</a:t>
            </a:r>
            <a:r>
              <a:rPr lang="en-ZA" dirty="0" smtClean="0"/>
              <a:t> tapping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5643570" y="3857628"/>
            <a:ext cx="1428760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1-2L of exudates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7950" y="5929330"/>
            <a:ext cx="2571768" cy="2616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 smtClean="0"/>
              <a:t>20L = R240.00 approximately 22 USD</a:t>
            </a:r>
            <a:endParaRPr lang="en-ZA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0" grpId="1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ZA" sz="3200" b="1" dirty="0" smtClean="0">
                <a:solidFill>
                  <a:srgbClr val="C00000"/>
                </a:solidFill>
              </a:rPr>
              <a:t>Results and Discussion</a:t>
            </a:r>
            <a:endParaRPr lang="en-ZA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840303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GB" sz="2000" dirty="0" smtClean="0"/>
              <a:t>All respondents found that </a:t>
            </a:r>
            <a:r>
              <a:rPr lang="en-GB" sz="2000" i="1" dirty="0" smtClean="0"/>
              <a:t>Aloe</a:t>
            </a:r>
            <a:r>
              <a:rPr lang="en-GB" sz="2000" dirty="0" smtClean="0"/>
              <a:t> tapping was already being practiced when they grew up.</a:t>
            </a:r>
          </a:p>
          <a:p>
            <a:pPr algn="just">
              <a:lnSpc>
                <a:spcPct val="150000"/>
              </a:lnSpc>
            </a:pPr>
            <a:r>
              <a:rPr lang="en-GB" sz="2000" dirty="0" smtClean="0"/>
              <a:t>They learnt how to do </a:t>
            </a:r>
            <a:r>
              <a:rPr lang="en-GB" sz="2000" i="1" dirty="0" smtClean="0"/>
              <a:t>Aloe</a:t>
            </a:r>
            <a:r>
              <a:rPr lang="en-GB" sz="2000" dirty="0" smtClean="0"/>
              <a:t> tapping through observing elders who were already acquainted with the activity.</a:t>
            </a:r>
            <a:endParaRPr lang="en-ZA" sz="2000" dirty="0" smtClean="0"/>
          </a:p>
          <a:p>
            <a:pPr lvl="0" algn="just">
              <a:lnSpc>
                <a:spcPct val="150000"/>
              </a:lnSpc>
            </a:pPr>
            <a:r>
              <a:rPr lang="en-GB" sz="2000" dirty="0" smtClean="0"/>
              <a:t>The respondents were compelled to join </a:t>
            </a:r>
            <a:r>
              <a:rPr lang="en-GB" sz="2000" i="1" dirty="0" smtClean="0"/>
              <a:t>Aloe</a:t>
            </a:r>
            <a:r>
              <a:rPr lang="en-GB" sz="2000" dirty="0" smtClean="0"/>
              <a:t> harvesting group by lack of options for income generation.</a:t>
            </a:r>
          </a:p>
          <a:p>
            <a:pPr algn="just">
              <a:lnSpc>
                <a:spcPct val="150000"/>
              </a:lnSpc>
            </a:pPr>
            <a:r>
              <a:rPr lang="en-GB" sz="2000" dirty="0" smtClean="0"/>
              <a:t>They were not aware of policy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 smtClean="0"/>
              <a:t>	issues that affect their involvement</a:t>
            </a:r>
          </a:p>
          <a:p>
            <a:pPr algn="just">
              <a:lnSpc>
                <a:spcPct val="150000"/>
              </a:lnSpc>
              <a:buNone/>
            </a:pPr>
            <a:r>
              <a:rPr lang="en-GB" sz="2000" dirty="0" smtClean="0"/>
              <a:t>	in this activity.</a:t>
            </a:r>
          </a:p>
          <a:p>
            <a:endParaRPr lang="en-ZA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786314" y="4071942"/>
          <a:ext cx="4071934" cy="238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UFH Design">
  <a:themeElements>
    <a:clrScheme name="UFH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FH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FH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H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H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H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H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FH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FH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18811</TotalTime>
  <Words>717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UFH Design</vt:lpstr>
      <vt:lpstr>Investigating the Significance of Wild Aloe (Aloe ferox) Harvesting in the Livelihoods of the Rural Communities of the Eastern Cape, South Africa      Mosweu S, Zhou L &amp; Agdhassi F  University of Fort Hare   </vt:lpstr>
      <vt:lpstr>Structure</vt:lpstr>
      <vt:lpstr>Introduction</vt:lpstr>
      <vt:lpstr>Introduction</vt:lpstr>
      <vt:lpstr>Introduction</vt:lpstr>
      <vt:lpstr>Figure 2. Location of the Study Area</vt:lpstr>
      <vt:lpstr>Methods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 and Recommendations</vt:lpstr>
      <vt:lpstr>Future Research Activities</vt:lpstr>
      <vt:lpstr>Slide 15</vt:lpstr>
    </vt:vector>
  </TitlesOfParts>
  <Company>University of Fort Hare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 Grierson</dc:creator>
  <cp:lastModifiedBy>smosweu</cp:lastModifiedBy>
  <cp:revision>311</cp:revision>
  <dcterms:created xsi:type="dcterms:W3CDTF">2005-08-01T08:07:33Z</dcterms:created>
  <dcterms:modified xsi:type="dcterms:W3CDTF">2014-06-25T06:00:42Z</dcterms:modified>
</cp:coreProperties>
</file>