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1"/>
  </p:handoutMasterIdLst>
  <p:sldIdLst>
    <p:sldId id="256" r:id="rId2"/>
    <p:sldId id="257" r:id="rId3"/>
    <p:sldId id="259" r:id="rId4"/>
    <p:sldId id="260" r:id="rId5"/>
    <p:sldId id="261" r:id="rId6"/>
    <p:sldId id="262" r:id="rId7"/>
    <p:sldId id="264" r:id="rId8"/>
    <p:sldId id="278" r:id="rId9"/>
    <p:sldId id="280" r:id="rId10"/>
    <p:sldId id="266" r:id="rId11"/>
    <p:sldId id="282" r:id="rId12"/>
    <p:sldId id="269" r:id="rId13"/>
    <p:sldId id="271" r:id="rId14"/>
    <p:sldId id="285" r:id="rId15"/>
    <p:sldId id="284" r:id="rId16"/>
    <p:sldId id="286" r:id="rId17"/>
    <p:sldId id="274" r:id="rId18"/>
    <p:sldId id="287"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861A33-F424-4220-8888-A84CAF3A6E0C}" type="datetimeFigureOut">
              <a:rPr lang="en-US" smtClean="0"/>
              <a:pPr/>
              <a:t>9/12/2014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65B142-9679-45C7-AD18-A05381DEC29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9112547-7DFE-4F4E-B8FF-B3D216714AEB}" type="datetimeFigureOut">
              <a:rPr lang="en-US" smtClean="0"/>
              <a:pPr/>
              <a:t>9/12/2014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D791E50-F6CE-4EBD-B8A6-A4BE3D76FB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112547-7DFE-4F4E-B8FF-B3D216714AEB}"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91E50-F6CE-4EBD-B8A6-A4BE3D76FB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112547-7DFE-4F4E-B8FF-B3D216714AEB}"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91E50-F6CE-4EBD-B8A6-A4BE3D76FB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112547-7DFE-4F4E-B8FF-B3D216714AEB}"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91E50-F6CE-4EBD-B8A6-A4BE3D76FB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112547-7DFE-4F4E-B8FF-B3D216714AEB}" type="datetimeFigureOut">
              <a:rPr lang="en-US" smtClean="0"/>
              <a:pPr/>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91E50-F6CE-4EBD-B8A6-A4BE3D76FB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112547-7DFE-4F4E-B8FF-B3D216714AEB}"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91E50-F6CE-4EBD-B8A6-A4BE3D76FB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112547-7DFE-4F4E-B8FF-B3D216714AEB}" type="datetimeFigureOut">
              <a:rPr lang="en-US" smtClean="0"/>
              <a:pPr/>
              <a:t>9/12/2014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791E50-F6CE-4EBD-B8A6-A4BE3D76FB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112547-7DFE-4F4E-B8FF-B3D216714AEB}" type="datetimeFigureOut">
              <a:rPr lang="en-US" smtClean="0"/>
              <a:pPr/>
              <a:t>9/12/2014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791E50-F6CE-4EBD-B8A6-A4BE3D76FB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12547-7DFE-4F4E-B8FF-B3D216714AEB}" type="datetimeFigureOut">
              <a:rPr lang="en-US" smtClean="0"/>
              <a:pPr/>
              <a:t>9/12/2014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791E50-F6CE-4EBD-B8A6-A4BE3D76FB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112547-7DFE-4F4E-B8FF-B3D216714AEB}"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91E50-F6CE-4EBD-B8A6-A4BE3D76FB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112547-7DFE-4F4E-B8FF-B3D216714AEB}" type="datetimeFigureOut">
              <a:rPr lang="en-US" smtClean="0"/>
              <a:pPr/>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D791E50-F6CE-4EBD-B8A6-A4BE3D76FB1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9112547-7DFE-4F4E-B8FF-B3D216714AEB}" type="datetimeFigureOut">
              <a:rPr lang="en-US" smtClean="0"/>
              <a:pPr/>
              <a:t>9/12/2014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D791E50-F6CE-4EBD-B8A6-A4BE3D76FB1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851648" cy="2133600"/>
          </a:xfrm>
        </p:spPr>
        <p:txBody>
          <a:bodyPr>
            <a:noAutofit/>
          </a:bodyPr>
          <a:lstStyle/>
          <a:p>
            <a:pPr algn="ctr"/>
            <a:r>
              <a:rPr lang="en-US" sz="2800" dirty="0" smtClean="0"/>
              <a:t>Effect of orientation, ventilation, floor space allowance and cooling arrangement of cattle shed on the microclimate of shed and milk yield of dairy cattle in Goa</a:t>
            </a:r>
            <a:br>
              <a:rPr lang="en-US" sz="2800" dirty="0" smtClean="0"/>
            </a:br>
            <a:endParaRPr lang="en-US" sz="2800" dirty="0"/>
          </a:p>
        </p:txBody>
      </p:sp>
      <p:sp>
        <p:nvSpPr>
          <p:cNvPr id="3" name="Subtitle 2"/>
          <p:cNvSpPr>
            <a:spLocks noGrp="1"/>
          </p:cNvSpPr>
          <p:nvPr>
            <p:ph type="subTitle" idx="1"/>
          </p:nvPr>
        </p:nvSpPr>
        <p:spPr>
          <a:xfrm>
            <a:off x="533400" y="3810000"/>
            <a:ext cx="7854696" cy="1676400"/>
          </a:xfrm>
        </p:spPr>
        <p:txBody>
          <a:bodyPr>
            <a:normAutofit/>
          </a:bodyPr>
          <a:lstStyle/>
          <a:p>
            <a:pPr algn="ctr"/>
            <a:r>
              <a:rPr lang="en-US" sz="2200" dirty="0" smtClean="0"/>
              <a:t>S K Das, M </a:t>
            </a:r>
            <a:r>
              <a:rPr lang="en-US" sz="2200" dirty="0" err="1" smtClean="0"/>
              <a:t>Karunakaran</a:t>
            </a:r>
            <a:r>
              <a:rPr lang="en-US" sz="2200" dirty="0" smtClean="0"/>
              <a:t> and S B </a:t>
            </a:r>
            <a:r>
              <a:rPr lang="en-US" sz="2200" dirty="0" err="1" smtClean="0"/>
              <a:t>Barbuddhe</a:t>
            </a:r>
            <a:r>
              <a:rPr lang="en-US" sz="2200" dirty="0" smtClean="0"/>
              <a:t> </a:t>
            </a:r>
          </a:p>
          <a:p>
            <a:pPr algn="ctr"/>
            <a:r>
              <a:rPr lang="en-US" sz="2200" dirty="0" smtClean="0"/>
              <a:t>ICAR Research Complex for Goa</a:t>
            </a:r>
          </a:p>
          <a:p>
            <a:pPr algn="ctr"/>
            <a:r>
              <a:rPr lang="en-US" sz="2200" dirty="0" err="1" smtClean="0"/>
              <a:t>Ela</a:t>
            </a:r>
            <a:r>
              <a:rPr lang="en-US" sz="2200" dirty="0" smtClean="0"/>
              <a:t> – 403402, Goa, India</a:t>
            </a:r>
          </a:p>
          <a:p>
            <a:endParaRPr lang="en-US" dirty="0"/>
          </a:p>
        </p:txBody>
      </p:sp>
      <p:pic>
        <p:nvPicPr>
          <p:cNvPr id="5" name="Picture 2" descr="E:\Vivek\DIPA\icar logo-for PPT.png"/>
          <p:cNvPicPr>
            <a:picLocks noChangeAspect="1" noChangeArrowheads="1"/>
          </p:cNvPicPr>
          <p:nvPr/>
        </p:nvPicPr>
        <p:blipFill>
          <a:blip r:embed="rId2"/>
          <a:srcRect/>
          <a:stretch>
            <a:fillRect/>
          </a:stretch>
        </p:blipFill>
        <p:spPr bwMode="auto">
          <a:xfrm>
            <a:off x="762000" y="685800"/>
            <a:ext cx="685800" cy="1005254"/>
          </a:xfrm>
          <a:prstGeom prst="rect">
            <a:avLst/>
          </a:prstGeom>
          <a:noFill/>
          <a:ln w="9525">
            <a:noFill/>
            <a:miter lim="800000"/>
            <a:headEnd/>
            <a:tailEnd/>
          </a:ln>
        </p:spPr>
      </p:pic>
      <p:pic>
        <p:nvPicPr>
          <p:cNvPr id="6" name="Picture 5" descr="Punch-lines-ICAR-logo.png"/>
          <p:cNvPicPr>
            <a:picLocks noChangeAspect="1"/>
          </p:cNvPicPr>
          <p:nvPr/>
        </p:nvPicPr>
        <p:blipFill>
          <a:blip r:embed="rId3" cstate="print"/>
          <a:srcRect/>
          <a:stretch>
            <a:fillRect/>
          </a:stretch>
        </p:blipFill>
        <p:spPr bwMode="auto">
          <a:xfrm>
            <a:off x="6553200" y="5719829"/>
            <a:ext cx="2235200" cy="563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7848600" cy="3352800"/>
          </a:xfrm>
        </p:spPr>
        <p:txBody>
          <a:bodyPr>
            <a:normAutofit/>
          </a:bodyPr>
          <a:lstStyle/>
          <a:p>
            <a:pPr algn="just"/>
            <a:r>
              <a:rPr lang="en-US" sz="1600" dirty="0" smtClean="0"/>
              <a:t>In conformity to present findings </a:t>
            </a:r>
            <a:r>
              <a:rPr lang="en-US" sz="1600" dirty="0" err="1" smtClean="0"/>
              <a:t>Meenakshisundaram</a:t>
            </a:r>
            <a:r>
              <a:rPr lang="en-US" sz="1600" dirty="0" smtClean="0"/>
              <a:t> </a:t>
            </a:r>
            <a:r>
              <a:rPr lang="en-US" sz="1600" i="1" dirty="0" smtClean="0"/>
              <a:t>et al</a:t>
            </a:r>
            <a:r>
              <a:rPr lang="en-US" sz="1600" dirty="0" smtClean="0"/>
              <a:t> (2009) reported that in poor type of house where ventilation was poor relative humidity was found to be significantly higher than that of good type of cattle house where ventilation was good. </a:t>
            </a:r>
          </a:p>
          <a:p>
            <a:pPr algn="just"/>
            <a:endParaRPr lang="en-US" sz="1600" dirty="0" smtClean="0"/>
          </a:p>
          <a:p>
            <a:pPr algn="just"/>
            <a:r>
              <a:rPr lang="en-US" sz="1600" dirty="0" smtClean="0"/>
              <a:t>Good ventilation causes minimal interference with convective and evaporative heat loss from the animals, </a:t>
            </a:r>
            <a:r>
              <a:rPr lang="en-US" sz="1600" dirty="0" err="1" smtClean="0"/>
              <a:t>ie</a:t>
            </a:r>
            <a:r>
              <a:rPr lang="en-US" sz="1600" dirty="0" smtClean="0"/>
              <a:t> allowing natural air movement to carry heat and moisture away from the surface of the animals. </a:t>
            </a:r>
          </a:p>
          <a:p>
            <a:pPr algn="just"/>
            <a:endParaRPr lang="en-US" sz="1600" dirty="0" smtClean="0"/>
          </a:p>
          <a:p>
            <a:pPr algn="just"/>
            <a:r>
              <a:rPr lang="en-US" sz="1600" dirty="0" smtClean="0"/>
              <a:t>Ventilation of shed depends on height, width and slope of the roof (Bianca, 1964).</a:t>
            </a:r>
          </a:p>
          <a:p>
            <a:pPr algn="just"/>
            <a:endParaRPr lang="en-US" dirty="0"/>
          </a:p>
        </p:txBody>
      </p:sp>
      <p:pic>
        <p:nvPicPr>
          <p:cNvPr id="4" name="Picture 3" descr="Punch-lines-ICAR-logo.png"/>
          <p:cNvPicPr>
            <a:picLocks noChangeAspect="1"/>
          </p:cNvPicPr>
          <p:nvPr/>
        </p:nvPicPr>
        <p:blipFill>
          <a:blip r:embed="rId2" cstate="print"/>
          <a:srcRect/>
          <a:stretch>
            <a:fillRect/>
          </a:stretch>
        </p:blipFill>
        <p:spPr bwMode="auto">
          <a:xfrm>
            <a:off x="6248400" y="5715000"/>
            <a:ext cx="2235200" cy="563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4850"/>
            <a:ext cx="7848600" cy="666750"/>
          </a:xfrm>
        </p:spPr>
        <p:txBody>
          <a:bodyPr>
            <a:normAutofit/>
          </a:bodyPr>
          <a:lstStyle/>
          <a:p>
            <a:pPr>
              <a:defRPr/>
            </a:pPr>
            <a:r>
              <a:rPr lang="en-US" sz="2000" b="1" dirty="0" smtClean="0"/>
              <a:t>Effect of floor space</a:t>
            </a:r>
            <a:endParaRPr lang="en-US" sz="2000" dirty="0"/>
          </a:p>
        </p:txBody>
      </p:sp>
      <p:sp>
        <p:nvSpPr>
          <p:cNvPr id="3" name="Content Placeholder 2"/>
          <p:cNvSpPr>
            <a:spLocks noGrp="1"/>
          </p:cNvSpPr>
          <p:nvPr>
            <p:ph sz="half" idx="1"/>
          </p:nvPr>
        </p:nvSpPr>
        <p:spPr>
          <a:xfrm>
            <a:off x="457200" y="1676400"/>
            <a:ext cx="2743200" cy="4572000"/>
          </a:xfrm>
        </p:spPr>
        <p:txBody>
          <a:bodyPr>
            <a:normAutofit fontScale="62500" lnSpcReduction="20000"/>
          </a:bodyPr>
          <a:lstStyle/>
          <a:p>
            <a:pPr algn="just">
              <a:defRPr/>
            </a:pPr>
            <a:r>
              <a:rPr lang="en-US" sz="2500" dirty="0" smtClean="0"/>
              <a:t>Floor space provision inside cattle shed had highly significant  effect on average daily milk yield all the microclimates.</a:t>
            </a:r>
          </a:p>
          <a:p>
            <a:pPr algn="just">
              <a:defRPr/>
            </a:pPr>
            <a:endParaRPr lang="en-US" sz="2500" dirty="0" smtClean="0"/>
          </a:p>
          <a:p>
            <a:pPr algn="just">
              <a:defRPr/>
            </a:pPr>
            <a:r>
              <a:rPr lang="en-US" sz="2500" dirty="0" smtClean="0"/>
              <a:t>Av daily milk yield was significantly higher while average daily relative humidity was significantly lower in cattle shed where standard floor space was maintained.</a:t>
            </a:r>
          </a:p>
          <a:p>
            <a:pPr algn="just">
              <a:defRPr/>
            </a:pPr>
            <a:endParaRPr lang="en-US" sz="2500" dirty="0" smtClean="0"/>
          </a:p>
          <a:p>
            <a:pPr algn="just">
              <a:defRPr/>
            </a:pPr>
            <a:r>
              <a:rPr lang="en-US" sz="2500" dirty="0" smtClean="0"/>
              <a:t> So, it indicated that standard floor space of 5 m</a:t>
            </a:r>
            <a:r>
              <a:rPr lang="en-US" sz="2500" baseline="30000" dirty="0" smtClean="0"/>
              <a:t>2</a:t>
            </a:r>
            <a:r>
              <a:rPr lang="en-US" sz="2500" dirty="0" smtClean="0"/>
              <a:t>/ cattle should be  maintained to get better milk yield .</a:t>
            </a:r>
          </a:p>
          <a:p>
            <a:pPr algn="just">
              <a:defRPr/>
            </a:pPr>
            <a:endParaRPr lang="en-US" sz="2500" dirty="0" smtClean="0"/>
          </a:p>
          <a:p>
            <a:pPr algn="just">
              <a:defRPr/>
            </a:pPr>
            <a:endParaRPr lang="en-US" sz="2800" dirty="0" smtClean="0"/>
          </a:p>
          <a:p>
            <a:pPr>
              <a:defRPr/>
            </a:pPr>
            <a:endParaRPr lang="en-US" dirty="0"/>
          </a:p>
        </p:txBody>
      </p:sp>
      <p:graphicFrame>
        <p:nvGraphicFramePr>
          <p:cNvPr id="5" name="Content Placeholder 4"/>
          <p:cNvGraphicFramePr>
            <a:graphicFrameLocks noGrp="1"/>
          </p:cNvGraphicFramePr>
          <p:nvPr>
            <p:ph sz="half" idx="2"/>
          </p:nvPr>
        </p:nvGraphicFramePr>
        <p:xfrm>
          <a:off x="3581400" y="1920875"/>
          <a:ext cx="5257800" cy="3685721"/>
        </p:xfrm>
        <a:graphic>
          <a:graphicData uri="http://schemas.openxmlformats.org/drawingml/2006/table">
            <a:tbl>
              <a:tblPr firstRow="1" bandRow="1">
                <a:tableStyleId>{5C22544A-7EE6-4342-B048-85BDC9FD1C3A}</a:tableStyleId>
              </a:tblPr>
              <a:tblGrid>
                <a:gridCol w="1051560"/>
                <a:gridCol w="1051560"/>
                <a:gridCol w="1051560"/>
                <a:gridCol w="1051560"/>
                <a:gridCol w="1051560"/>
              </a:tblGrid>
              <a:tr h="986574">
                <a:tc>
                  <a:txBody>
                    <a:bodyPr/>
                    <a:lstStyle/>
                    <a:p>
                      <a:pPr marL="0" marR="0">
                        <a:lnSpc>
                          <a:spcPct val="115000"/>
                        </a:lnSpc>
                        <a:spcBef>
                          <a:spcPts val="0"/>
                        </a:spcBef>
                        <a:spcAft>
                          <a:spcPts val="0"/>
                        </a:spcAft>
                      </a:pPr>
                      <a:r>
                        <a:rPr lang="en-US" sz="1400" dirty="0">
                          <a:latin typeface="Times New Roman"/>
                          <a:ea typeface="Times New Roman"/>
                          <a:cs typeface="Mangal"/>
                        </a:rPr>
                        <a:t>Floor space </a:t>
                      </a:r>
                      <a:r>
                        <a:rPr lang="en-US" sz="1400" dirty="0" smtClean="0">
                          <a:latin typeface="Times New Roman"/>
                          <a:ea typeface="Times New Roman"/>
                          <a:cs typeface="Mangal"/>
                        </a:rPr>
                        <a:t>provision</a:t>
                      </a:r>
                      <a:endParaRPr lang="en-US" sz="1400" dirty="0">
                        <a:latin typeface="Times New Roman"/>
                        <a:ea typeface="Times New Roman"/>
                        <a:cs typeface="Mangal"/>
                      </a:endParaRPr>
                    </a:p>
                  </a:txBody>
                  <a:tcPr marL="68580" marR="68580" marT="0" marB="0"/>
                </a:tc>
                <a:tc>
                  <a:txBody>
                    <a:bodyPr/>
                    <a:lstStyle/>
                    <a:p>
                      <a:pPr marL="0" marR="0">
                        <a:lnSpc>
                          <a:spcPct val="115000"/>
                        </a:lnSpc>
                        <a:spcBef>
                          <a:spcPts val="0"/>
                        </a:spcBef>
                        <a:spcAft>
                          <a:spcPts val="0"/>
                        </a:spcAft>
                      </a:pPr>
                      <a:r>
                        <a:rPr lang="en-US" sz="1400" dirty="0">
                          <a:latin typeface="Times New Roman"/>
                          <a:ea typeface="Times New Roman"/>
                          <a:cs typeface="Mangal"/>
                        </a:rPr>
                        <a:t>Av daily milk yield </a:t>
                      </a:r>
                      <a:r>
                        <a:rPr lang="en-US" sz="1400" dirty="0" smtClean="0">
                          <a:latin typeface="Times New Roman"/>
                          <a:ea typeface="Times New Roman"/>
                          <a:cs typeface="Mangal"/>
                        </a:rPr>
                        <a:t> (</a:t>
                      </a:r>
                      <a:r>
                        <a:rPr lang="en-US" sz="1400" dirty="0">
                          <a:latin typeface="Times New Roman"/>
                          <a:ea typeface="Times New Roman"/>
                          <a:cs typeface="Mangal"/>
                        </a:rPr>
                        <a:t>kg)</a:t>
                      </a:r>
                    </a:p>
                  </a:txBody>
                  <a:tcPr marL="68580" marR="68580" marT="0" marB="0"/>
                </a:tc>
                <a:tc>
                  <a:txBody>
                    <a:bodyPr/>
                    <a:lstStyle/>
                    <a:p>
                      <a:pPr marL="0" marR="0">
                        <a:lnSpc>
                          <a:spcPct val="115000"/>
                        </a:lnSpc>
                        <a:spcBef>
                          <a:spcPts val="0"/>
                        </a:spcBef>
                        <a:spcAft>
                          <a:spcPts val="0"/>
                        </a:spcAft>
                      </a:pPr>
                      <a:r>
                        <a:rPr lang="en-US" sz="1400" dirty="0">
                          <a:latin typeface="Times New Roman"/>
                          <a:ea typeface="Times New Roman"/>
                          <a:cs typeface="Mangal"/>
                        </a:rPr>
                        <a:t>Av daily air </a:t>
                      </a:r>
                      <a:r>
                        <a:rPr lang="en-US" sz="1400" dirty="0" smtClean="0">
                          <a:latin typeface="Times New Roman"/>
                          <a:ea typeface="Times New Roman"/>
                          <a:cs typeface="Mangal"/>
                        </a:rPr>
                        <a:t>temp. </a:t>
                      </a:r>
                      <a:r>
                        <a:rPr lang="en-US" sz="1400" dirty="0">
                          <a:latin typeface="Times New Roman"/>
                          <a:ea typeface="Times New Roman"/>
                          <a:cs typeface="Mangal"/>
                        </a:rPr>
                        <a:t>(</a:t>
                      </a:r>
                      <a:r>
                        <a:rPr lang="en-US" sz="1400" baseline="30000" dirty="0">
                          <a:latin typeface="Times New Roman"/>
                          <a:ea typeface="Times New Roman"/>
                          <a:cs typeface="Mangal"/>
                        </a:rPr>
                        <a:t>0</a:t>
                      </a:r>
                      <a:r>
                        <a:rPr lang="en-US" sz="1400" dirty="0">
                          <a:latin typeface="Times New Roman"/>
                          <a:ea typeface="Times New Roman"/>
                          <a:cs typeface="Mangal"/>
                        </a:rPr>
                        <a:t>C)</a:t>
                      </a:r>
                    </a:p>
                  </a:txBody>
                  <a:tcPr marL="68580" marR="68580" marT="0" marB="0"/>
                </a:tc>
                <a:tc>
                  <a:txBody>
                    <a:bodyPr/>
                    <a:lstStyle/>
                    <a:p>
                      <a:pPr marL="0" marR="0">
                        <a:lnSpc>
                          <a:spcPct val="115000"/>
                        </a:lnSpc>
                        <a:spcBef>
                          <a:spcPts val="0"/>
                        </a:spcBef>
                        <a:spcAft>
                          <a:spcPts val="0"/>
                        </a:spcAft>
                      </a:pPr>
                      <a:r>
                        <a:rPr lang="en-US" sz="1400" dirty="0">
                          <a:latin typeface="Times New Roman"/>
                          <a:ea typeface="Times New Roman"/>
                          <a:cs typeface="Mangal"/>
                        </a:rPr>
                        <a:t>Av daily relative </a:t>
                      </a:r>
                      <a:r>
                        <a:rPr lang="en-US" sz="1400" dirty="0" smtClean="0">
                          <a:latin typeface="Times New Roman"/>
                          <a:ea typeface="Times New Roman"/>
                          <a:cs typeface="Mangal"/>
                        </a:rPr>
                        <a:t>humidity (%)</a:t>
                      </a:r>
                      <a:endParaRPr lang="en-US" sz="1400" dirty="0">
                        <a:latin typeface="Times New Roman"/>
                        <a:ea typeface="Times New Roman"/>
                        <a:cs typeface="Mangal"/>
                      </a:endParaRPr>
                    </a:p>
                  </a:txBody>
                  <a:tcPr marL="68580" marR="68580" marT="0" marB="0"/>
                </a:tc>
                <a:tc>
                  <a:txBody>
                    <a:bodyPr/>
                    <a:lstStyle/>
                    <a:p>
                      <a:pPr marL="0" marR="0">
                        <a:lnSpc>
                          <a:spcPct val="115000"/>
                        </a:lnSpc>
                        <a:spcBef>
                          <a:spcPts val="0"/>
                        </a:spcBef>
                        <a:spcAft>
                          <a:spcPts val="0"/>
                        </a:spcAft>
                      </a:pPr>
                      <a:r>
                        <a:rPr lang="en-US" sz="1400" dirty="0">
                          <a:latin typeface="Times New Roman"/>
                          <a:ea typeface="Times New Roman"/>
                          <a:cs typeface="Mangal"/>
                        </a:rPr>
                        <a:t>Av </a:t>
                      </a:r>
                      <a:r>
                        <a:rPr lang="en-US" sz="1400" dirty="0" smtClean="0">
                          <a:latin typeface="Times New Roman"/>
                          <a:ea typeface="Times New Roman"/>
                          <a:cs typeface="Mangal"/>
                        </a:rPr>
                        <a:t>daily</a:t>
                      </a:r>
                    </a:p>
                    <a:p>
                      <a:pPr marL="0" marR="0">
                        <a:lnSpc>
                          <a:spcPct val="115000"/>
                        </a:lnSpc>
                        <a:spcBef>
                          <a:spcPts val="0"/>
                        </a:spcBef>
                        <a:spcAft>
                          <a:spcPts val="0"/>
                        </a:spcAft>
                      </a:pPr>
                      <a:r>
                        <a:rPr lang="en-US" sz="1400" dirty="0" smtClean="0">
                          <a:latin typeface="Times New Roman"/>
                          <a:ea typeface="Times New Roman"/>
                          <a:cs typeface="Mangal"/>
                        </a:rPr>
                        <a:t>THI</a:t>
                      </a:r>
                    </a:p>
                  </a:txBody>
                  <a:tcPr marL="68580" marR="68580" marT="0" marB="0"/>
                </a:tc>
              </a:tr>
              <a:tr h="921358">
                <a:tc>
                  <a:txBody>
                    <a:bodyPr/>
                    <a:lstStyle/>
                    <a:p>
                      <a:pPr marL="0" marR="0">
                        <a:lnSpc>
                          <a:spcPct val="115000"/>
                        </a:lnSpc>
                        <a:spcBef>
                          <a:spcPts val="0"/>
                        </a:spcBef>
                        <a:spcAft>
                          <a:spcPts val="0"/>
                        </a:spcAft>
                      </a:pPr>
                      <a:r>
                        <a:rPr lang="en-US" sz="1400" dirty="0">
                          <a:latin typeface="Times New Roman"/>
                          <a:ea typeface="Times New Roman"/>
                          <a:cs typeface="Mangal"/>
                        </a:rPr>
                        <a:t>Standard Floor </a:t>
                      </a:r>
                      <a:r>
                        <a:rPr lang="en-US" sz="1400" dirty="0" smtClean="0">
                          <a:latin typeface="Times New Roman"/>
                          <a:ea typeface="Times New Roman"/>
                          <a:cs typeface="Mangal"/>
                        </a:rPr>
                        <a:t>Space (5 </a:t>
                      </a:r>
                      <a:r>
                        <a:rPr lang="en-US" sz="1400" dirty="0" smtClean="0"/>
                        <a:t>m</a:t>
                      </a:r>
                      <a:r>
                        <a:rPr lang="en-US" sz="1400" baseline="30000" dirty="0" smtClean="0"/>
                        <a:t>2</a:t>
                      </a:r>
                      <a:r>
                        <a:rPr lang="en-US" sz="1400" dirty="0" smtClean="0">
                          <a:latin typeface="Times New Roman"/>
                          <a:ea typeface="Times New Roman"/>
                          <a:cs typeface="Mangal"/>
                        </a:rPr>
                        <a:t> / animal)</a:t>
                      </a:r>
                      <a:endParaRPr lang="en-US" sz="14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9.736 </a:t>
                      </a:r>
                      <a:r>
                        <a:rPr lang="en-US" sz="1600" baseline="30000" dirty="0">
                          <a:latin typeface="Times New Roman"/>
                          <a:ea typeface="Times New Roman"/>
                          <a:cs typeface="Mangal"/>
                        </a:rPr>
                        <a:t>a </a:t>
                      </a:r>
                      <a:r>
                        <a:rPr lang="en-US" sz="1600" dirty="0">
                          <a:latin typeface="Times New Roman"/>
                          <a:ea typeface="Times New Roman"/>
                          <a:cs typeface="Mangal"/>
                          <a:sym typeface="Symbol"/>
                        </a:rPr>
                        <a:t></a:t>
                      </a:r>
                      <a:r>
                        <a:rPr lang="en-US" sz="1600" dirty="0">
                          <a:latin typeface="Times New Roman"/>
                          <a:ea typeface="Times New Roman"/>
                          <a:cs typeface="Mangal"/>
                        </a:rPr>
                        <a:t> 0.085</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(4950)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28.07 </a:t>
                      </a:r>
                      <a:r>
                        <a:rPr lang="en-US" sz="1600" baseline="30000" dirty="0">
                          <a:latin typeface="Times New Roman"/>
                          <a:ea typeface="Times New Roman"/>
                          <a:cs typeface="Mangal"/>
                        </a:rPr>
                        <a:t>a </a:t>
                      </a:r>
                      <a:r>
                        <a:rPr lang="en-US" sz="1600" dirty="0">
                          <a:latin typeface="Times New Roman"/>
                          <a:ea typeface="Times New Roman"/>
                          <a:cs typeface="Mangal"/>
                          <a:sym typeface="Symbol"/>
                        </a:rPr>
                        <a:t></a:t>
                      </a:r>
                      <a:r>
                        <a:rPr lang="en-US" sz="1600" dirty="0">
                          <a:latin typeface="Times New Roman"/>
                          <a:ea typeface="Times New Roman"/>
                          <a:cs typeface="Mangal"/>
                        </a:rPr>
                        <a:t> 0.12</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(4950)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79.88 </a:t>
                      </a:r>
                      <a:r>
                        <a:rPr lang="en-US" sz="1600" baseline="30000" dirty="0">
                          <a:latin typeface="Times New Roman"/>
                          <a:ea typeface="Times New Roman"/>
                          <a:cs typeface="Mangal"/>
                        </a:rPr>
                        <a:t>b </a:t>
                      </a:r>
                      <a:r>
                        <a:rPr lang="en-US" sz="1600" dirty="0">
                          <a:latin typeface="Times New Roman"/>
                          <a:ea typeface="Times New Roman"/>
                          <a:cs typeface="Mangal"/>
                          <a:sym typeface="Symbol"/>
                        </a:rPr>
                        <a:t></a:t>
                      </a:r>
                      <a:r>
                        <a:rPr lang="en-US" sz="1600" dirty="0">
                          <a:latin typeface="Times New Roman"/>
                          <a:ea typeface="Times New Roman"/>
                          <a:cs typeface="Mangal"/>
                        </a:rPr>
                        <a:t> 0.37</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(4950)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79.49 </a:t>
                      </a:r>
                      <a:r>
                        <a:rPr lang="en-US" sz="1600" baseline="30000" dirty="0">
                          <a:latin typeface="Times New Roman"/>
                          <a:ea typeface="Times New Roman"/>
                          <a:cs typeface="Mangal"/>
                        </a:rPr>
                        <a:t>a </a:t>
                      </a:r>
                      <a:r>
                        <a:rPr lang="en-US" sz="1600" dirty="0">
                          <a:latin typeface="Times New Roman"/>
                          <a:ea typeface="Times New Roman"/>
                          <a:cs typeface="Mangal"/>
                          <a:sym typeface="Symbol"/>
                        </a:rPr>
                        <a:t></a:t>
                      </a:r>
                      <a:r>
                        <a:rPr lang="en-US" sz="1600" dirty="0">
                          <a:latin typeface="Times New Roman"/>
                          <a:ea typeface="Times New Roman"/>
                          <a:cs typeface="Mangal"/>
                        </a:rPr>
                        <a:t> 0.20</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(4950)</a:t>
                      </a:r>
                      <a:endParaRPr lang="en-US" sz="1600" dirty="0">
                        <a:latin typeface="Times New Roman"/>
                        <a:ea typeface="Times New Roman"/>
                        <a:cs typeface="Mangal"/>
                      </a:endParaRPr>
                    </a:p>
                  </a:txBody>
                  <a:tcPr marL="68580" marR="68580" marT="0" marB="0"/>
                </a:tc>
              </a:tr>
              <a:tr h="921358">
                <a:tc>
                  <a:txBody>
                    <a:bodyPr/>
                    <a:lstStyle/>
                    <a:p>
                      <a:pPr marL="0" marR="0">
                        <a:lnSpc>
                          <a:spcPct val="115000"/>
                        </a:lnSpc>
                        <a:spcBef>
                          <a:spcPts val="0"/>
                        </a:spcBef>
                        <a:spcAft>
                          <a:spcPts val="0"/>
                        </a:spcAft>
                      </a:pPr>
                      <a:r>
                        <a:rPr lang="en-US" sz="1400" dirty="0">
                          <a:latin typeface="Times New Roman"/>
                          <a:ea typeface="Times New Roman"/>
                          <a:cs typeface="Mangal"/>
                        </a:rPr>
                        <a:t>Low Floor </a:t>
                      </a:r>
                      <a:r>
                        <a:rPr lang="en-US" sz="1400" dirty="0" smtClean="0">
                          <a:latin typeface="Times New Roman"/>
                          <a:ea typeface="Times New Roman"/>
                          <a:cs typeface="Mangal"/>
                        </a:rPr>
                        <a:t>Space</a:t>
                      </a:r>
                    </a:p>
                    <a:p>
                      <a:pPr marL="0" marR="0">
                        <a:lnSpc>
                          <a:spcPct val="115000"/>
                        </a:lnSpc>
                        <a:spcBef>
                          <a:spcPts val="0"/>
                        </a:spcBef>
                        <a:spcAft>
                          <a:spcPts val="0"/>
                        </a:spcAft>
                      </a:pPr>
                      <a:r>
                        <a:rPr lang="en-US" sz="1400" dirty="0" smtClean="0">
                          <a:latin typeface="Times New Roman"/>
                          <a:ea typeface="Times New Roman"/>
                          <a:cs typeface="Mangal"/>
                        </a:rPr>
                        <a:t> (&lt; 5 </a:t>
                      </a:r>
                      <a:r>
                        <a:rPr lang="en-US" sz="1400" dirty="0" smtClean="0"/>
                        <a:t>m</a:t>
                      </a:r>
                      <a:r>
                        <a:rPr lang="en-US" sz="1400" baseline="30000" dirty="0" smtClean="0"/>
                        <a:t>2</a:t>
                      </a:r>
                      <a:r>
                        <a:rPr lang="en-US" sz="1400" dirty="0" smtClean="0">
                          <a:latin typeface="Times New Roman"/>
                          <a:ea typeface="Times New Roman"/>
                          <a:cs typeface="Mangal"/>
                        </a:rPr>
                        <a:t> / animal)</a:t>
                      </a:r>
                      <a:endParaRPr lang="en-US" sz="14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8.184</a:t>
                      </a:r>
                      <a:r>
                        <a:rPr lang="en-US" sz="1600" baseline="30000" dirty="0">
                          <a:latin typeface="Times New Roman"/>
                          <a:ea typeface="Times New Roman"/>
                          <a:cs typeface="Mangal"/>
                        </a:rPr>
                        <a:t> b </a:t>
                      </a:r>
                      <a:r>
                        <a:rPr lang="en-US" sz="1600" dirty="0">
                          <a:latin typeface="Times New Roman"/>
                          <a:ea typeface="Times New Roman"/>
                          <a:cs typeface="Mangal"/>
                          <a:sym typeface="Symbol"/>
                        </a:rPr>
                        <a:t></a:t>
                      </a:r>
                      <a:r>
                        <a:rPr lang="en-US" sz="1600" dirty="0">
                          <a:latin typeface="Times New Roman"/>
                          <a:ea typeface="Times New Roman"/>
                          <a:cs typeface="Mangal"/>
                        </a:rPr>
                        <a:t> 0.090</a:t>
                      </a:r>
                    </a:p>
                    <a:p>
                      <a:pPr marL="0" marR="0" algn="ctr">
                        <a:lnSpc>
                          <a:spcPct val="115000"/>
                        </a:lnSpc>
                        <a:spcBef>
                          <a:spcPts val="0"/>
                        </a:spcBef>
                        <a:spcAft>
                          <a:spcPts val="0"/>
                        </a:spcAft>
                      </a:pPr>
                      <a:r>
                        <a:rPr lang="en-US" sz="1600" dirty="0">
                          <a:latin typeface="Times New Roman"/>
                          <a:ea typeface="Times New Roman"/>
                          <a:cs typeface="Mangal"/>
                        </a:rPr>
                        <a:t> (2970)</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27.23 </a:t>
                      </a:r>
                      <a:r>
                        <a:rPr lang="en-US" sz="1600" baseline="30000" dirty="0">
                          <a:latin typeface="Times New Roman"/>
                          <a:ea typeface="Times New Roman"/>
                          <a:cs typeface="Mangal"/>
                        </a:rPr>
                        <a:t>b  </a:t>
                      </a:r>
                      <a:r>
                        <a:rPr lang="en-US" sz="1600" dirty="0">
                          <a:latin typeface="Times New Roman"/>
                          <a:ea typeface="Times New Roman"/>
                          <a:cs typeface="Mangal"/>
                          <a:sym typeface="Symbol"/>
                        </a:rPr>
                        <a:t></a:t>
                      </a:r>
                      <a:r>
                        <a:rPr lang="en-US" sz="1600" dirty="0">
                          <a:latin typeface="Times New Roman"/>
                          <a:ea typeface="Times New Roman"/>
                          <a:cs typeface="Mangal"/>
                        </a:rPr>
                        <a:t> 0.11</a:t>
                      </a:r>
                    </a:p>
                    <a:p>
                      <a:pPr marL="0" marR="0" algn="ctr">
                        <a:lnSpc>
                          <a:spcPct val="115000"/>
                        </a:lnSpc>
                        <a:spcBef>
                          <a:spcPts val="0"/>
                        </a:spcBef>
                        <a:spcAft>
                          <a:spcPts val="0"/>
                        </a:spcAft>
                      </a:pPr>
                      <a:r>
                        <a:rPr lang="en-US" sz="1600" dirty="0">
                          <a:latin typeface="Times New Roman"/>
                          <a:ea typeface="Times New Roman"/>
                          <a:cs typeface="Mangal"/>
                        </a:rPr>
                        <a:t>( (2970)</a:t>
                      </a:r>
                    </a:p>
                  </a:txBody>
                  <a:tcPr marL="68580" marR="68580" marT="0" marB="0"/>
                </a:tc>
                <a:tc>
                  <a:txBody>
                    <a:bodyPr/>
                    <a:lstStyle/>
                    <a:p>
                      <a:pPr marL="0" marR="0" algn="ctr">
                        <a:lnSpc>
                          <a:spcPct val="115000"/>
                        </a:lnSpc>
                        <a:spcBef>
                          <a:spcPts val="0"/>
                        </a:spcBef>
                        <a:spcAft>
                          <a:spcPts val="0"/>
                        </a:spcAft>
                      </a:pPr>
                      <a:r>
                        <a:rPr lang="en-US" sz="1600">
                          <a:latin typeface="Times New Roman"/>
                          <a:ea typeface="Times New Roman"/>
                          <a:cs typeface="Mangal"/>
                        </a:rPr>
                        <a:t>81.09 </a:t>
                      </a:r>
                      <a:r>
                        <a:rPr lang="en-US" sz="1600" baseline="30000">
                          <a:latin typeface="Times New Roman"/>
                          <a:ea typeface="Times New Roman"/>
                          <a:cs typeface="Mangal"/>
                        </a:rPr>
                        <a:t>a </a:t>
                      </a:r>
                      <a:r>
                        <a:rPr lang="en-US" sz="1600">
                          <a:latin typeface="Times New Roman"/>
                          <a:ea typeface="Times New Roman"/>
                          <a:cs typeface="Mangal"/>
                          <a:sym typeface="Symbol"/>
                        </a:rPr>
                        <a:t></a:t>
                      </a:r>
                      <a:r>
                        <a:rPr lang="en-US" sz="1600">
                          <a:latin typeface="Times New Roman"/>
                          <a:ea typeface="Times New Roman"/>
                          <a:cs typeface="Mangal"/>
                        </a:rPr>
                        <a:t> 0.43</a:t>
                      </a:r>
                    </a:p>
                    <a:p>
                      <a:pPr marL="0" marR="0" algn="ctr">
                        <a:lnSpc>
                          <a:spcPct val="115000"/>
                        </a:lnSpc>
                        <a:spcBef>
                          <a:spcPts val="0"/>
                        </a:spcBef>
                        <a:spcAft>
                          <a:spcPts val="0"/>
                        </a:spcAft>
                      </a:pPr>
                      <a:r>
                        <a:rPr lang="en-US" sz="1600">
                          <a:latin typeface="Times New Roman"/>
                          <a:ea typeface="Times New Roman"/>
                          <a:cs typeface="Mangal"/>
                        </a:rPr>
                        <a:t> (2970)</a:t>
                      </a:r>
                    </a:p>
                  </a:txBody>
                  <a:tcPr marL="68580" marR="68580" marT="0" marB="0"/>
                </a:tc>
                <a:tc>
                  <a:txBody>
                    <a:bodyPr/>
                    <a:lstStyle/>
                    <a:p>
                      <a:pPr marL="0" marR="0" algn="ctr">
                        <a:lnSpc>
                          <a:spcPct val="115000"/>
                        </a:lnSpc>
                        <a:spcBef>
                          <a:spcPts val="0"/>
                        </a:spcBef>
                        <a:spcAft>
                          <a:spcPts val="0"/>
                        </a:spcAft>
                      </a:pPr>
                      <a:r>
                        <a:rPr lang="en-US" sz="1600">
                          <a:latin typeface="Times New Roman"/>
                          <a:ea typeface="Times New Roman"/>
                          <a:cs typeface="Mangal"/>
                        </a:rPr>
                        <a:t>78.43</a:t>
                      </a:r>
                      <a:r>
                        <a:rPr lang="en-US" sz="1600" baseline="30000">
                          <a:latin typeface="Times New Roman"/>
                          <a:ea typeface="Times New Roman"/>
                          <a:cs typeface="Mangal"/>
                        </a:rPr>
                        <a:t> b </a:t>
                      </a:r>
                      <a:r>
                        <a:rPr lang="en-US" sz="1600">
                          <a:latin typeface="Times New Roman"/>
                          <a:ea typeface="Times New Roman"/>
                          <a:cs typeface="Mangal"/>
                          <a:sym typeface="Symbol"/>
                        </a:rPr>
                        <a:t></a:t>
                      </a:r>
                      <a:r>
                        <a:rPr lang="en-US" sz="1600">
                          <a:latin typeface="Times New Roman"/>
                          <a:ea typeface="Times New Roman"/>
                          <a:cs typeface="Mangal"/>
                        </a:rPr>
                        <a:t> 0.17</a:t>
                      </a:r>
                    </a:p>
                    <a:p>
                      <a:pPr marL="0" marR="0" algn="ctr">
                        <a:lnSpc>
                          <a:spcPct val="115000"/>
                        </a:lnSpc>
                        <a:spcBef>
                          <a:spcPts val="0"/>
                        </a:spcBef>
                        <a:spcAft>
                          <a:spcPts val="0"/>
                        </a:spcAft>
                      </a:pPr>
                      <a:r>
                        <a:rPr lang="en-US" sz="1600">
                          <a:latin typeface="Times New Roman"/>
                          <a:ea typeface="Times New Roman"/>
                          <a:cs typeface="Mangal"/>
                        </a:rPr>
                        <a:t> (2970)</a:t>
                      </a:r>
                    </a:p>
                  </a:txBody>
                  <a:tcPr marL="68580" marR="68580" marT="0" marB="0"/>
                </a:tc>
              </a:tr>
              <a:tr h="736235">
                <a:tc>
                  <a:txBody>
                    <a:bodyPr/>
                    <a:lstStyle/>
                    <a:p>
                      <a:pPr marL="0" marR="0">
                        <a:lnSpc>
                          <a:spcPct val="115000"/>
                        </a:lnSpc>
                        <a:spcBef>
                          <a:spcPts val="0"/>
                        </a:spcBef>
                        <a:spcAft>
                          <a:spcPts val="0"/>
                        </a:spcAft>
                      </a:pPr>
                      <a:r>
                        <a:rPr lang="en-US" sz="1400" dirty="0">
                          <a:latin typeface="Times New Roman"/>
                          <a:ea typeface="Times New Roman"/>
                          <a:cs typeface="Mangal"/>
                        </a:rPr>
                        <a:t>F Value</a:t>
                      </a:r>
                    </a:p>
                  </a:txBody>
                  <a:tcPr marL="68580" marR="68580" marT="0" marB="0"/>
                </a:tc>
                <a:tc>
                  <a:txBody>
                    <a:bodyPr/>
                    <a:lstStyle/>
                    <a:p>
                      <a:pPr marL="0" marR="0" algn="ctr">
                        <a:lnSpc>
                          <a:spcPct val="115000"/>
                        </a:lnSpc>
                        <a:spcBef>
                          <a:spcPts val="0"/>
                        </a:spcBef>
                        <a:spcAft>
                          <a:spcPts val="0"/>
                        </a:spcAft>
                      </a:pPr>
                      <a:r>
                        <a:rPr lang="en-US" sz="1600">
                          <a:latin typeface="Times New Roman"/>
                          <a:ea typeface="Times New Roman"/>
                          <a:cs typeface="Mangal"/>
                        </a:rPr>
                        <a:t>65.897 **</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15.261 **</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7.681 **</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6.294 **</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1"/>
            <a:ext cx="8001000" cy="2590799"/>
          </a:xfrm>
        </p:spPr>
        <p:txBody>
          <a:bodyPr>
            <a:normAutofit fontScale="92500" lnSpcReduction="10000"/>
          </a:bodyPr>
          <a:lstStyle/>
          <a:p>
            <a:pPr algn="just"/>
            <a:r>
              <a:rPr lang="en-US" sz="1700" dirty="0" err="1" smtClean="0"/>
              <a:t>Meenakshisundaram</a:t>
            </a:r>
            <a:r>
              <a:rPr lang="en-US" sz="1700" dirty="0" smtClean="0"/>
              <a:t> </a:t>
            </a:r>
            <a:r>
              <a:rPr lang="en-US" sz="1700" i="1" dirty="0" smtClean="0"/>
              <a:t>et al</a:t>
            </a:r>
            <a:r>
              <a:rPr lang="en-US" sz="1700" dirty="0" smtClean="0"/>
              <a:t> (2009) reported that in poor type of cattle house where floor space provision was 2.61 m </a:t>
            </a:r>
            <a:r>
              <a:rPr lang="en-US" sz="1700" baseline="30000" dirty="0" smtClean="0"/>
              <a:t>2</a:t>
            </a:r>
            <a:r>
              <a:rPr lang="en-US" sz="1700" dirty="0" smtClean="0"/>
              <a:t> / cow, relative humidity was found to be significantly higher than that of good type of cattle house where floor space provision was 3.84 m </a:t>
            </a:r>
            <a:r>
              <a:rPr lang="en-US" sz="1700" baseline="30000" dirty="0" smtClean="0"/>
              <a:t>2</a:t>
            </a:r>
            <a:r>
              <a:rPr lang="en-US" sz="1700" dirty="0" smtClean="0"/>
              <a:t> / cow. </a:t>
            </a:r>
          </a:p>
          <a:p>
            <a:pPr algn="just"/>
            <a:endParaRPr lang="en-US" sz="1700" dirty="0" smtClean="0"/>
          </a:p>
          <a:p>
            <a:pPr algn="just"/>
            <a:r>
              <a:rPr lang="en-US" sz="1700" dirty="0" err="1" smtClean="0"/>
              <a:t>Stergarrdoe</a:t>
            </a:r>
            <a:r>
              <a:rPr lang="en-US" sz="1700" dirty="0" smtClean="0"/>
              <a:t> </a:t>
            </a:r>
            <a:r>
              <a:rPr lang="en-US" sz="1700" i="1" dirty="0" smtClean="0"/>
              <a:t>et al</a:t>
            </a:r>
            <a:r>
              <a:rPr lang="en-US" sz="1700" dirty="0" smtClean="0"/>
              <a:t>. (1986) stated that restriction of floor area adversely affected the behavior of cows. </a:t>
            </a:r>
          </a:p>
          <a:p>
            <a:pPr algn="just"/>
            <a:endParaRPr lang="en-US" sz="1700" dirty="0" smtClean="0"/>
          </a:p>
          <a:p>
            <a:pPr algn="just"/>
            <a:r>
              <a:rPr lang="en-US" sz="1700" dirty="0" smtClean="0"/>
              <a:t>In France, even under the temperate conditions, </a:t>
            </a:r>
            <a:r>
              <a:rPr lang="en-US" sz="1700" dirty="0" err="1" smtClean="0"/>
              <a:t>Brouillet</a:t>
            </a:r>
            <a:r>
              <a:rPr lang="en-US" sz="1700" dirty="0" smtClean="0"/>
              <a:t> and </a:t>
            </a:r>
            <a:r>
              <a:rPr lang="en-US" sz="1700" dirty="0" err="1" smtClean="0"/>
              <a:t>Raguet</a:t>
            </a:r>
            <a:r>
              <a:rPr lang="en-US" sz="1700" dirty="0" smtClean="0"/>
              <a:t> (1990) suggested a floor space allowance of 6 m</a:t>
            </a:r>
            <a:r>
              <a:rPr lang="en-US" sz="1700" baseline="30000" dirty="0" smtClean="0"/>
              <a:t>2</a:t>
            </a:r>
            <a:r>
              <a:rPr lang="en-US" sz="1700" dirty="0" smtClean="0"/>
              <a:t> / cow.</a:t>
            </a:r>
          </a:p>
          <a:p>
            <a:endParaRPr lang="en-US" dirty="0" smtClean="0"/>
          </a:p>
          <a:p>
            <a:endParaRPr lang="en-US" dirty="0"/>
          </a:p>
        </p:txBody>
      </p:sp>
      <p:pic>
        <p:nvPicPr>
          <p:cNvPr id="4" name="Picture 3" descr="Photo0124"/>
          <p:cNvPicPr/>
          <p:nvPr/>
        </p:nvPicPr>
        <p:blipFill>
          <a:blip r:embed="rId2" cstate="print"/>
          <a:srcRect/>
          <a:stretch>
            <a:fillRect/>
          </a:stretch>
        </p:blipFill>
        <p:spPr bwMode="auto">
          <a:xfrm>
            <a:off x="2438400" y="3657600"/>
            <a:ext cx="3124200" cy="2133600"/>
          </a:xfrm>
          <a:prstGeom prst="rect">
            <a:avLst/>
          </a:prstGeom>
          <a:noFill/>
          <a:ln w="9525">
            <a:noFill/>
            <a:miter lim="800000"/>
            <a:headEnd/>
            <a:tailEnd/>
          </a:ln>
        </p:spPr>
      </p:pic>
      <p:pic>
        <p:nvPicPr>
          <p:cNvPr id="5" name="Picture 4" descr="Punch-lines-ICAR-logo.png"/>
          <p:cNvPicPr>
            <a:picLocks noChangeAspect="1"/>
          </p:cNvPicPr>
          <p:nvPr/>
        </p:nvPicPr>
        <p:blipFill>
          <a:blip r:embed="rId3" cstate="print"/>
          <a:srcRect/>
          <a:stretch>
            <a:fillRect/>
          </a:stretch>
        </p:blipFill>
        <p:spPr bwMode="auto">
          <a:xfrm>
            <a:off x="6553200" y="5719829"/>
            <a:ext cx="2235200" cy="563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74638"/>
            <a:ext cx="7924800" cy="1143000"/>
          </a:xfrm>
        </p:spPr>
        <p:txBody>
          <a:bodyPr>
            <a:normAutofit/>
          </a:bodyPr>
          <a:lstStyle/>
          <a:p>
            <a:r>
              <a:rPr lang="en-US" sz="2000" b="1" dirty="0" smtClean="0"/>
              <a:t>Effect of cooling arrangement </a:t>
            </a:r>
            <a:endParaRPr lang="en-US" sz="2000" b="1" dirty="0"/>
          </a:p>
        </p:txBody>
      </p:sp>
      <p:sp>
        <p:nvSpPr>
          <p:cNvPr id="2" name="Content Placeholder 1"/>
          <p:cNvSpPr>
            <a:spLocks noGrp="1"/>
          </p:cNvSpPr>
          <p:nvPr>
            <p:ph idx="1"/>
          </p:nvPr>
        </p:nvSpPr>
        <p:spPr>
          <a:xfrm>
            <a:off x="685800" y="1905000"/>
            <a:ext cx="7924800" cy="4102291"/>
          </a:xfrm>
        </p:spPr>
        <p:txBody>
          <a:bodyPr>
            <a:normAutofit/>
          </a:bodyPr>
          <a:lstStyle/>
          <a:p>
            <a:pPr algn="just"/>
            <a:r>
              <a:rPr lang="en-US" sz="1600" dirty="0" smtClean="0"/>
              <a:t>Cooling arrangement in cattle house had highly significant (P &lt; 0.01) effect on average daily milk yield and all the micro </a:t>
            </a:r>
            <a:r>
              <a:rPr lang="en-US" sz="1600" dirty="0" err="1" smtClean="0"/>
              <a:t>climatological</a:t>
            </a:r>
            <a:r>
              <a:rPr lang="en-US" sz="1600" dirty="0" smtClean="0"/>
              <a:t> parameters (Table - 4). </a:t>
            </a:r>
          </a:p>
          <a:p>
            <a:pPr algn="just"/>
            <a:endParaRPr lang="en-US" sz="1600" dirty="0" smtClean="0"/>
          </a:p>
          <a:p>
            <a:pPr algn="just"/>
            <a:r>
              <a:rPr lang="en-US" sz="1600" dirty="0" smtClean="0"/>
              <a:t>It was observed that average daily milk yield (10.692 ± 0.033 kg) was highest while  average daily air temperature (26.61</a:t>
            </a:r>
            <a:r>
              <a:rPr lang="en-US" sz="1600" baseline="30000" dirty="0" smtClean="0"/>
              <a:t> </a:t>
            </a:r>
            <a:r>
              <a:rPr lang="en-US" sz="1600" dirty="0" smtClean="0"/>
              <a:t> ± 0.08 </a:t>
            </a:r>
            <a:r>
              <a:rPr lang="en-US" sz="1600" baseline="30000" dirty="0" smtClean="0"/>
              <a:t>0</a:t>
            </a:r>
            <a:r>
              <a:rPr lang="en-US" sz="1600" dirty="0" smtClean="0"/>
              <a:t>C) and average daily temperature humidity index (76.62</a:t>
            </a:r>
            <a:r>
              <a:rPr lang="en-US" sz="1600" baseline="30000" dirty="0" smtClean="0"/>
              <a:t> </a:t>
            </a:r>
            <a:r>
              <a:rPr lang="en-US" sz="1600" dirty="0" smtClean="0"/>
              <a:t>± 0.14 ) were lowest in cattle shed where false ceiling was made by </a:t>
            </a:r>
            <a:r>
              <a:rPr lang="en-US" sz="1600" dirty="0" err="1" smtClean="0"/>
              <a:t>arecanut</a:t>
            </a:r>
            <a:r>
              <a:rPr lang="en-US" sz="1600" dirty="0" smtClean="0"/>
              <a:t> stem besides manual  and mechanical cooling by electric fans (Fig. – 3). </a:t>
            </a:r>
          </a:p>
          <a:p>
            <a:pPr algn="just"/>
            <a:endParaRPr lang="en-US" sz="1600" dirty="0" smtClean="0"/>
          </a:p>
          <a:p>
            <a:pPr algn="just"/>
            <a:r>
              <a:rPr lang="en-US" sz="1600" dirty="0" smtClean="0"/>
              <a:t>However average daily relative humidity was lowest in shed where only manual cooling was arranged. </a:t>
            </a:r>
            <a:endParaRPr lang="en-US" sz="1600" dirty="0"/>
          </a:p>
        </p:txBody>
      </p:sp>
      <p:pic>
        <p:nvPicPr>
          <p:cNvPr id="4" name="Picture 3" descr="Punch-lines-ICAR-logo.png"/>
          <p:cNvPicPr>
            <a:picLocks noChangeAspect="1"/>
          </p:cNvPicPr>
          <p:nvPr/>
        </p:nvPicPr>
        <p:blipFill>
          <a:blip r:embed="rId2" cstate="print"/>
          <a:srcRect/>
          <a:stretch>
            <a:fillRect/>
          </a:stretch>
        </p:blipFill>
        <p:spPr bwMode="auto">
          <a:xfrm>
            <a:off x="6248400" y="5715000"/>
            <a:ext cx="2235200" cy="563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2000" dirty="0" smtClean="0"/>
              <a:t>Table-4: Effect of  cooling arrangement on milk yield of cow and microclimate of shed</a:t>
            </a:r>
            <a:endParaRPr lang="en-US" sz="2000" dirty="0"/>
          </a:p>
        </p:txBody>
      </p:sp>
      <p:graphicFrame>
        <p:nvGraphicFramePr>
          <p:cNvPr id="4" name="Content Placeholder 3"/>
          <p:cNvGraphicFramePr>
            <a:graphicFrameLocks noGrp="1"/>
          </p:cNvGraphicFramePr>
          <p:nvPr>
            <p:ph idx="1"/>
          </p:nvPr>
        </p:nvGraphicFramePr>
        <p:xfrm>
          <a:off x="457200" y="1676401"/>
          <a:ext cx="8229600" cy="44958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842360">
                <a:tc>
                  <a:txBody>
                    <a:bodyPr/>
                    <a:lstStyle/>
                    <a:p>
                      <a:pPr marL="0" marR="0">
                        <a:lnSpc>
                          <a:spcPct val="115000"/>
                        </a:lnSpc>
                        <a:spcBef>
                          <a:spcPts val="0"/>
                        </a:spcBef>
                        <a:spcAft>
                          <a:spcPts val="0"/>
                        </a:spcAft>
                      </a:pPr>
                      <a:r>
                        <a:rPr lang="en-US" sz="1600" dirty="0">
                          <a:latin typeface="Times New Roman"/>
                          <a:ea typeface="Times New Roman"/>
                          <a:cs typeface="Mangal"/>
                        </a:rPr>
                        <a:t>Particular</a:t>
                      </a:r>
                    </a:p>
                  </a:txBody>
                  <a:tcPr marL="68580" marR="68580" marT="0" marB="0"/>
                </a:tc>
                <a:tc>
                  <a:txBody>
                    <a:bodyPr/>
                    <a:lstStyle/>
                    <a:p>
                      <a:pPr marL="0" marR="0" algn="just">
                        <a:lnSpc>
                          <a:spcPct val="115000"/>
                        </a:lnSpc>
                        <a:spcBef>
                          <a:spcPts val="0"/>
                        </a:spcBef>
                        <a:spcAft>
                          <a:spcPts val="0"/>
                        </a:spcAft>
                      </a:pPr>
                      <a:r>
                        <a:rPr lang="en-US" sz="1600" dirty="0">
                          <a:latin typeface="Times New Roman"/>
                          <a:ea typeface="Times New Roman"/>
                          <a:cs typeface="Mangal"/>
                        </a:rPr>
                        <a:t>Av. daily</a:t>
                      </a:r>
                    </a:p>
                    <a:p>
                      <a:pPr marL="0" marR="0" algn="just">
                        <a:lnSpc>
                          <a:spcPct val="115000"/>
                        </a:lnSpc>
                        <a:spcBef>
                          <a:spcPts val="0"/>
                        </a:spcBef>
                        <a:spcAft>
                          <a:spcPts val="0"/>
                        </a:spcAft>
                      </a:pPr>
                      <a:r>
                        <a:rPr lang="en-US" sz="1600" dirty="0">
                          <a:latin typeface="Times New Roman"/>
                          <a:ea typeface="Times New Roman"/>
                          <a:cs typeface="Mangal"/>
                        </a:rPr>
                        <a:t>milk yield (Kg)</a:t>
                      </a:r>
                    </a:p>
                  </a:txBody>
                  <a:tcPr marL="68580" marR="68580" marT="0" marB="0"/>
                </a:tc>
                <a:tc>
                  <a:txBody>
                    <a:bodyPr/>
                    <a:lstStyle/>
                    <a:p>
                      <a:pPr marL="0" marR="0" algn="just">
                        <a:lnSpc>
                          <a:spcPct val="115000"/>
                        </a:lnSpc>
                        <a:spcBef>
                          <a:spcPts val="0"/>
                        </a:spcBef>
                        <a:spcAft>
                          <a:spcPts val="0"/>
                        </a:spcAft>
                      </a:pPr>
                      <a:r>
                        <a:rPr lang="en-US" sz="1600" dirty="0">
                          <a:latin typeface="Times New Roman"/>
                          <a:ea typeface="Times New Roman"/>
                          <a:cs typeface="Mangal"/>
                        </a:rPr>
                        <a:t>Av. daily air </a:t>
                      </a:r>
                      <a:r>
                        <a:rPr lang="en-US" sz="1600" dirty="0" smtClean="0">
                          <a:latin typeface="Times New Roman"/>
                          <a:ea typeface="Times New Roman"/>
                          <a:cs typeface="Mangal"/>
                        </a:rPr>
                        <a:t>temperature</a:t>
                      </a:r>
                    </a:p>
                    <a:p>
                      <a:pPr marL="0" marR="0" algn="just">
                        <a:lnSpc>
                          <a:spcPct val="115000"/>
                        </a:lnSpc>
                        <a:spcBef>
                          <a:spcPts val="0"/>
                        </a:spcBef>
                        <a:spcAft>
                          <a:spcPts val="0"/>
                        </a:spcAft>
                      </a:pPr>
                      <a:r>
                        <a:rPr lang="en-US" sz="1600" dirty="0" smtClean="0">
                          <a:latin typeface="Times New Roman"/>
                          <a:ea typeface="Times New Roman"/>
                          <a:cs typeface="Mangal"/>
                        </a:rPr>
                        <a:t>(</a:t>
                      </a:r>
                      <a:r>
                        <a:rPr lang="en-US" sz="1600" baseline="30000" dirty="0" smtClean="0">
                          <a:latin typeface="Times New Roman"/>
                          <a:ea typeface="Times New Roman"/>
                          <a:cs typeface="Mangal"/>
                        </a:rPr>
                        <a:t>0</a:t>
                      </a:r>
                      <a:r>
                        <a:rPr lang="en-US" sz="1600" dirty="0" smtClean="0">
                          <a:latin typeface="Times New Roman"/>
                          <a:ea typeface="Times New Roman"/>
                          <a:cs typeface="Mangal"/>
                        </a:rPr>
                        <a:t>C  </a:t>
                      </a:r>
                      <a:r>
                        <a:rPr lang="en-US" sz="1600" dirty="0">
                          <a:latin typeface="Times New Roman"/>
                          <a:ea typeface="Times New Roman"/>
                          <a:cs typeface="Mangal"/>
                        </a:rPr>
                        <a:t>)</a:t>
                      </a:r>
                    </a:p>
                  </a:txBody>
                  <a:tcPr marL="68580" marR="68580" marT="0" marB="0"/>
                </a:tc>
                <a:tc>
                  <a:txBody>
                    <a:bodyPr/>
                    <a:lstStyle/>
                    <a:p>
                      <a:pPr marL="0" marR="0" algn="just">
                        <a:lnSpc>
                          <a:spcPct val="115000"/>
                        </a:lnSpc>
                        <a:spcBef>
                          <a:spcPts val="0"/>
                        </a:spcBef>
                        <a:spcAft>
                          <a:spcPts val="0"/>
                        </a:spcAft>
                      </a:pPr>
                      <a:r>
                        <a:rPr lang="en-US" sz="1600" dirty="0">
                          <a:latin typeface="Times New Roman"/>
                          <a:ea typeface="Times New Roman"/>
                          <a:cs typeface="Mangal"/>
                        </a:rPr>
                        <a:t>Av. daily relative humidity (%)</a:t>
                      </a:r>
                    </a:p>
                  </a:txBody>
                  <a:tcPr marL="68580" marR="68580" marT="0" marB="0"/>
                </a:tc>
                <a:tc>
                  <a:txBody>
                    <a:bodyPr/>
                    <a:lstStyle/>
                    <a:p>
                      <a:pPr marL="0" marR="0" algn="just">
                        <a:lnSpc>
                          <a:spcPct val="115000"/>
                        </a:lnSpc>
                        <a:spcBef>
                          <a:spcPts val="0"/>
                        </a:spcBef>
                        <a:spcAft>
                          <a:spcPts val="0"/>
                        </a:spcAft>
                      </a:pPr>
                      <a:r>
                        <a:rPr lang="en-US" sz="1600" dirty="0">
                          <a:latin typeface="Times New Roman"/>
                          <a:ea typeface="Times New Roman"/>
                          <a:cs typeface="Mangal"/>
                        </a:rPr>
                        <a:t>Av. daily temperature humidity index</a:t>
                      </a:r>
                    </a:p>
                  </a:txBody>
                  <a:tcPr marL="68580" marR="68580" marT="0" marB="0"/>
                </a:tc>
              </a:tr>
              <a:tr h="656240">
                <a:tc>
                  <a:txBody>
                    <a:bodyPr/>
                    <a:lstStyle/>
                    <a:p>
                      <a:pPr marL="0" marR="0" algn="just">
                        <a:lnSpc>
                          <a:spcPct val="115000"/>
                        </a:lnSpc>
                        <a:spcBef>
                          <a:spcPts val="0"/>
                        </a:spcBef>
                        <a:spcAft>
                          <a:spcPts val="0"/>
                        </a:spcAft>
                      </a:pPr>
                      <a:r>
                        <a:rPr lang="en-US" sz="1600" dirty="0">
                          <a:latin typeface="Times New Roman"/>
                          <a:ea typeface="Times New Roman"/>
                          <a:cs typeface="Mangal"/>
                        </a:rPr>
                        <a:t>Manual cooling</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9.570 </a:t>
                      </a:r>
                      <a:r>
                        <a:rPr lang="en-US" sz="1600" baseline="30000" dirty="0">
                          <a:latin typeface="Times New Roman"/>
                          <a:ea typeface="Times New Roman"/>
                          <a:cs typeface="Mangal"/>
                        </a:rPr>
                        <a:t>b </a:t>
                      </a:r>
                      <a:r>
                        <a:rPr lang="en-US" sz="1600" dirty="0">
                          <a:latin typeface="Times New Roman"/>
                          <a:ea typeface="Times New Roman"/>
                          <a:cs typeface="Mangal"/>
                          <a:sym typeface="Symbol"/>
                        </a:rPr>
                        <a:t></a:t>
                      </a:r>
                      <a:r>
                        <a:rPr lang="en-US" sz="1600" dirty="0">
                          <a:latin typeface="Times New Roman"/>
                          <a:ea typeface="Times New Roman"/>
                          <a:cs typeface="Mangal"/>
                        </a:rPr>
                        <a:t> 0.077</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(3300)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28.30 </a:t>
                      </a:r>
                      <a:r>
                        <a:rPr lang="en-US" sz="1600" baseline="30000" dirty="0">
                          <a:latin typeface="Times New Roman"/>
                          <a:ea typeface="Times New Roman"/>
                          <a:cs typeface="Mangal"/>
                        </a:rPr>
                        <a:t>a  </a:t>
                      </a:r>
                      <a:r>
                        <a:rPr lang="en-US" sz="1600" dirty="0">
                          <a:latin typeface="Times New Roman"/>
                          <a:ea typeface="Times New Roman"/>
                          <a:cs typeface="Mangal"/>
                          <a:sym typeface="Symbol"/>
                        </a:rPr>
                        <a:t></a:t>
                      </a:r>
                      <a:r>
                        <a:rPr lang="en-US" sz="1600" dirty="0">
                          <a:latin typeface="Times New Roman"/>
                          <a:ea typeface="Times New Roman"/>
                          <a:cs typeface="Mangal"/>
                        </a:rPr>
                        <a:t> 0.11</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(3300)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78.65 </a:t>
                      </a:r>
                      <a:r>
                        <a:rPr lang="en-US" sz="1600" baseline="30000" dirty="0">
                          <a:latin typeface="Times New Roman"/>
                          <a:ea typeface="Times New Roman"/>
                          <a:cs typeface="Mangal"/>
                        </a:rPr>
                        <a:t>c </a:t>
                      </a:r>
                      <a:r>
                        <a:rPr lang="en-US" sz="1600" dirty="0">
                          <a:latin typeface="Times New Roman"/>
                          <a:ea typeface="Times New Roman"/>
                          <a:cs typeface="Mangal"/>
                          <a:sym typeface="Symbol"/>
                        </a:rPr>
                        <a:t></a:t>
                      </a:r>
                      <a:r>
                        <a:rPr lang="en-US" sz="1600" dirty="0">
                          <a:latin typeface="Times New Roman"/>
                          <a:ea typeface="Times New Roman"/>
                          <a:cs typeface="Mangal"/>
                        </a:rPr>
                        <a:t> 0.42</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(3300)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79.90 </a:t>
                      </a:r>
                      <a:r>
                        <a:rPr lang="en-US" sz="1600" baseline="30000" dirty="0" err="1">
                          <a:latin typeface="Times New Roman"/>
                          <a:ea typeface="Times New Roman"/>
                          <a:cs typeface="Mangal"/>
                        </a:rPr>
                        <a:t>ab</a:t>
                      </a:r>
                      <a:r>
                        <a:rPr lang="en-US" sz="1600" baseline="30000" dirty="0">
                          <a:latin typeface="Times New Roman"/>
                          <a:ea typeface="Times New Roman"/>
                          <a:cs typeface="Mangal"/>
                        </a:rPr>
                        <a:t>  </a:t>
                      </a:r>
                      <a:r>
                        <a:rPr lang="en-US" sz="1600" dirty="0">
                          <a:latin typeface="Times New Roman"/>
                          <a:ea typeface="Times New Roman"/>
                          <a:cs typeface="Mangal"/>
                          <a:sym typeface="Symbol"/>
                        </a:rPr>
                        <a:t></a:t>
                      </a:r>
                      <a:r>
                        <a:rPr lang="en-US" sz="1600" dirty="0">
                          <a:latin typeface="Times New Roman"/>
                          <a:ea typeface="Times New Roman"/>
                          <a:cs typeface="Mangal"/>
                        </a:rPr>
                        <a:t> 0.22</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(3300)</a:t>
                      </a:r>
                      <a:endParaRPr lang="en-US" sz="1600" dirty="0">
                        <a:latin typeface="Times New Roman"/>
                        <a:ea typeface="Times New Roman"/>
                        <a:cs typeface="Mangal"/>
                      </a:endParaRPr>
                    </a:p>
                  </a:txBody>
                  <a:tcPr marL="68580" marR="68580" marT="0" marB="0"/>
                </a:tc>
              </a:tr>
              <a:tr h="842360">
                <a:tc>
                  <a:txBody>
                    <a:bodyPr/>
                    <a:lstStyle/>
                    <a:p>
                      <a:pPr marL="0" marR="0" algn="just">
                        <a:lnSpc>
                          <a:spcPct val="115000"/>
                        </a:lnSpc>
                        <a:spcBef>
                          <a:spcPts val="0"/>
                        </a:spcBef>
                        <a:spcAft>
                          <a:spcPts val="0"/>
                        </a:spcAft>
                      </a:pPr>
                      <a:r>
                        <a:rPr lang="en-US" sz="1600" dirty="0">
                          <a:latin typeface="Times New Roman"/>
                          <a:ea typeface="Times New Roman"/>
                          <a:cs typeface="Mangal"/>
                        </a:rPr>
                        <a:t>Manual + Mechanical cooling</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9.070 </a:t>
                      </a:r>
                      <a:r>
                        <a:rPr lang="en-US" sz="1600" baseline="30000" dirty="0">
                          <a:latin typeface="Times New Roman"/>
                          <a:ea typeface="Times New Roman"/>
                          <a:cs typeface="Mangal"/>
                        </a:rPr>
                        <a:t>c </a:t>
                      </a:r>
                      <a:r>
                        <a:rPr lang="en-US" sz="1600" dirty="0">
                          <a:latin typeface="Times New Roman"/>
                          <a:ea typeface="Times New Roman"/>
                          <a:cs typeface="Mangal"/>
                          <a:sym typeface="Symbol"/>
                        </a:rPr>
                        <a:t></a:t>
                      </a:r>
                      <a:r>
                        <a:rPr lang="en-US" sz="1600" dirty="0">
                          <a:latin typeface="Times New Roman"/>
                          <a:ea typeface="Times New Roman"/>
                          <a:cs typeface="Mangal"/>
                        </a:rPr>
                        <a:t> 0.132</a:t>
                      </a:r>
                    </a:p>
                    <a:p>
                      <a:pPr marL="0" marR="0" algn="ctr">
                        <a:lnSpc>
                          <a:spcPct val="115000"/>
                        </a:lnSpc>
                        <a:spcBef>
                          <a:spcPts val="0"/>
                        </a:spcBef>
                        <a:spcAft>
                          <a:spcPts val="0"/>
                        </a:spcAft>
                      </a:pPr>
                      <a:r>
                        <a:rPr lang="en-US" sz="1600" dirty="0" smtClean="0">
                          <a:latin typeface="Times New Roman"/>
                          <a:ea typeface="Times New Roman"/>
                          <a:cs typeface="Mangal"/>
                        </a:rPr>
                        <a:t>(2310)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27.35 </a:t>
                      </a:r>
                      <a:r>
                        <a:rPr lang="en-US" sz="1600" baseline="30000" dirty="0">
                          <a:latin typeface="Times New Roman"/>
                          <a:ea typeface="Times New Roman"/>
                          <a:cs typeface="Mangal"/>
                        </a:rPr>
                        <a:t>b </a:t>
                      </a:r>
                      <a:r>
                        <a:rPr lang="en-US" sz="1600" dirty="0">
                          <a:latin typeface="Times New Roman"/>
                          <a:ea typeface="Times New Roman"/>
                          <a:cs typeface="Mangal"/>
                          <a:sym typeface="Symbol"/>
                        </a:rPr>
                        <a:t></a:t>
                      </a:r>
                      <a:r>
                        <a:rPr lang="en-US" sz="1600" dirty="0">
                          <a:latin typeface="Times New Roman"/>
                          <a:ea typeface="Times New Roman"/>
                          <a:cs typeface="Mangal"/>
                        </a:rPr>
                        <a:t> 0.12</a:t>
                      </a:r>
                    </a:p>
                    <a:p>
                      <a:pPr marL="0" marR="0" algn="ctr">
                        <a:lnSpc>
                          <a:spcPct val="115000"/>
                        </a:lnSpc>
                        <a:spcBef>
                          <a:spcPts val="0"/>
                        </a:spcBef>
                        <a:spcAft>
                          <a:spcPts val="0"/>
                        </a:spcAft>
                      </a:pPr>
                      <a:r>
                        <a:rPr lang="en-US" sz="1600" dirty="0">
                          <a:latin typeface="Times New Roman"/>
                          <a:ea typeface="Times New Roman"/>
                          <a:cs typeface="Mangal"/>
                        </a:rPr>
                        <a:t>(</a:t>
                      </a:r>
                      <a:r>
                        <a:rPr lang="en-US" sz="1600" dirty="0" smtClean="0">
                          <a:latin typeface="Times New Roman"/>
                          <a:ea typeface="Times New Roman"/>
                          <a:cs typeface="Mangal"/>
                        </a:rPr>
                        <a:t>2310)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79.50 </a:t>
                      </a:r>
                      <a:r>
                        <a:rPr lang="en-US" sz="1600" baseline="30000" dirty="0">
                          <a:latin typeface="Times New Roman"/>
                          <a:ea typeface="Times New Roman"/>
                          <a:cs typeface="Mangal"/>
                        </a:rPr>
                        <a:t>c </a:t>
                      </a:r>
                      <a:r>
                        <a:rPr lang="en-US" sz="1600" dirty="0">
                          <a:latin typeface="Times New Roman"/>
                          <a:ea typeface="Times New Roman"/>
                          <a:cs typeface="Mangal"/>
                          <a:sym typeface="Symbol"/>
                        </a:rPr>
                        <a:t></a:t>
                      </a:r>
                      <a:r>
                        <a:rPr lang="en-US" sz="1600" dirty="0">
                          <a:latin typeface="Times New Roman"/>
                          <a:ea typeface="Times New Roman"/>
                          <a:cs typeface="Mangal"/>
                        </a:rPr>
                        <a:t> 0.52</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2310)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78.53 </a:t>
                      </a:r>
                      <a:r>
                        <a:rPr lang="en-US" sz="1600" baseline="30000" dirty="0">
                          <a:latin typeface="Times New Roman"/>
                          <a:ea typeface="Times New Roman"/>
                          <a:cs typeface="Mangal"/>
                        </a:rPr>
                        <a:t>c </a:t>
                      </a:r>
                      <a:r>
                        <a:rPr lang="en-US" sz="1600" dirty="0">
                          <a:latin typeface="Times New Roman"/>
                          <a:ea typeface="Times New Roman"/>
                          <a:cs typeface="Mangal"/>
                          <a:sym typeface="Symbol"/>
                        </a:rPr>
                        <a:t></a:t>
                      </a:r>
                      <a:r>
                        <a:rPr lang="en-US" sz="1600" dirty="0">
                          <a:latin typeface="Times New Roman"/>
                          <a:ea typeface="Times New Roman"/>
                          <a:cs typeface="Mangal"/>
                        </a:rPr>
                        <a:t> 0.24</a:t>
                      </a:r>
                    </a:p>
                    <a:p>
                      <a:pPr marL="0" marR="0" algn="ctr">
                        <a:lnSpc>
                          <a:spcPct val="115000"/>
                        </a:lnSpc>
                        <a:spcBef>
                          <a:spcPts val="0"/>
                        </a:spcBef>
                        <a:spcAft>
                          <a:spcPts val="0"/>
                        </a:spcAft>
                      </a:pPr>
                      <a:r>
                        <a:rPr lang="en-US" sz="1600" dirty="0">
                          <a:latin typeface="Times New Roman"/>
                          <a:ea typeface="Times New Roman"/>
                          <a:cs typeface="Mangal"/>
                        </a:rPr>
                        <a:t>(</a:t>
                      </a:r>
                      <a:r>
                        <a:rPr lang="en-US" sz="1600" dirty="0" smtClean="0">
                          <a:latin typeface="Times New Roman"/>
                          <a:ea typeface="Times New Roman"/>
                          <a:cs typeface="Mangal"/>
                        </a:rPr>
                        <a:t>2310)</a:t>
                      </a:r>
                      <a:endParaRPr lang="en-US" sz="1600" dirty="0">
                        <a:latin typeface="Times New Roman"/>
                        <a:ea typeface="Times New Roman"/>
                        <a:cs typeface="Mangal"/>
                      </a:endParaRPr>
                    </a:p>
                  </a:txBody>
                  <a:tcPr marL="68580" marR="68580" marT="0" marB="0"/>
                </a:tc>
              </a:tr>
              <a:tr h="656240">
                <a:tc>
                  <a:txBody>
                    <a:bodyPr/>
                    <a:lstStyle/>
                    <a:p>
                      <a:pPr marL="0" marR="0" algn="just">
                        <a:lnSpc>
                          <a:spcPct val="115000"/>
                        </a:lnSpc>
                        <a:spcBef>
                          <a:spcPts val="0"/>
                        </a:spcBef>
                        <a:spcAft>
                          <a:spcPts val="0"/>
                        </a:spcAft>
                      </a:pPr>
                      <a:r>
                        <a:rPr lang="en-US" sz="1600">
                          <a:latin typeface="Times New Roman"/>
                          <a:ea typeface="Times New Roman"/>
                          <a:cs typeface="Mangal"/>
                        </a:rPr>
                        <a:t>Manual cooling + False ceiling</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9.265 </a:t>
                      </a:r>
                      <a:r>
                        <a:rPr lang="en-US" sz="1600" baseline="30000" dirty="0" err="1">
                          <a:latin typeface="Times New Roman"/>
                          <a:ea typeface="Times New Roman"/>
                          <a:cs typeface="Mangal"/>
                        </a:rPr>
                        <a:t>bc</a:t>
                      </a:r>
                      <a:r>
                        <a:rPr lang="en-US" sz="1600" baseline="30000" dirty="0">
                          <a:latin typeface="Times New Roman"/>
                          <a:ea typeface="Times New Roman"/>
                          <a:cs typeface="Mangal"/>
                        </a:rPr>
                        <a:t> </a:t>
                      </a:r>
                      <a:r>
                        <a:rPr lang="en-US" sz="1600" dirty="0">
                          <a:latin typeface="Times New Roman"/>
                          <a:ea typeface="Times New Roman"/>
                          <a:cs typeface="Mangal"/>
                          <a:sym typeface="Symbol"/>
                        </a:rPr>
                        <a:t></a:t>
                      </a:r>
                      <a:r>
                        <a:rPr lang="en-US" sz="1600" dirty="0">
                          <a:latin typeface="Times New Roman"/>
                          <a:ea typeface="Times New Roman"/>
                          <a:cs typeface="Mangal"/>
                        </a:rPr>
                        <a:t> 0.069</a:t>
                      </a:r>
                    </a:p>
                    <a:p>
                      <a:pPr marL="0" marR="0" algn="ctr">
                        <a:lnSpc>
                          <a:spcPct val="115000"/>
                        </a:lnSpc>
                        <a:spcBef>
                          <a:spcPts val="0"/>
                        </a:spcBef>
                        <a:spcAft>
                          <a:spcPts val="0"/>
                        </a:spcAft>
                      </a:pPr>
                      <a:r>
                        <a:rPr lang="en-US" sz="1600" dirty="0" smtClean="0">
                          <a:latin typeface="Times New Roman"/>
                          <a:ea typeface="Times New Roman"/>
                          <a:cs typeface="Mangal"/>
                        </a:rPr>
                        <a:t>(1320)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28.26 </a:t>
                      </a:r>
                      <a:r>
                        <a:rPr lang="en-US" sz="1600" baseline="30000" dirty="0">
                          <a:latin typeface="Times New Roman"/>
                          <a:ea typeface="Times New Roman"/>
                          <a:cs typeface="Mangal"/>
                        </a:rPr>
                        <a:t>a </a:t>
                      </a:r>
                      <a:r>
                        <a:rPr lang="en-US" sz="1600" dirty="0">
                          <a:latin typeface="Times New Roman"/>
                          <a:ea typeface="Times New Roman"/>
                          <a:cs typeface="Mangal"/>
                          <a:sym typeface="Symbol"/>
                        </a:rPr>
                        <a:t></a:t>
                      </a:r>
                      <a:r>
                        <a:rPr lang="en-US" sz="1600" dirty="0">
                          <a:latin typeface="Times New Roman"/>
                          <a:ea typeface="Times New Roman"/>
                          <a:cs typeface="Mangal"/>
                        </a:rPr>
                        <a:t> 0.10</a:t>
                      </a:r>
                    </a:p>
                    <a:p>
                      <a:pPr marL="0" marR="0" algn="ctr">
                        <a:lnSpc>
                          <a:spcPct val="115000"/>
                        </a:lnSpc>
                        <a:spcBef>
                          <a:spcPts val="0"/>
                        </a:spcBef>
                        <a:spcAft>
                          <a:spcPts val="0"/>
                        </a:spcAft>
                      </a:pPr>
                      <a:r>
                        <a:rPr lang="en-US" sz="1600" dirty="0" smtClean="0">
                          <a:latin typeface="Times New Roman"/>
                          <a:ea typeface="Times New Roman"/>
                          <a:cs typeface="Mangal"/>
                        </a:rPr>
                        <a:t>(1320)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85.02 </a:t>
                      </a:r>
                      <a:r>
                        <a:rPr lang="en-US" sz="1600" baseline="30000" dirty="0">
                          <a:latin typeface="Times New Roman"/>
                          <a:ea typeface="Times New Roman"/>
                          <a:cs typeface="Mangal"/>
                        </a:rPr>
                        <a:t>b </a:t>
                      </a:r>
                      <a:r>
                        <a:rPr lang="en-US" sz="1600" dirty="0">
                          <a:latin typeface="Times New Roman"/>
                          <a:ea typeface="Times New Roman"/>
                          <a:cs typeface="Mangal"/>
                          <a:sym typeface="Symbol"/>
                        </a:rPr>
                        <a:t></a:t>
                      </a:r>
                      <a:r>
                        <a:rPr lang="en-US" sz="1600" dirty="0">
                          <a:latin typeface="Times New Roman"/>
                          <a:ea typeface="Times New Roman"/>
                          <a:cs typeface="Mangal"/>
                        </a:rPr>
                        <a:t> 0.32</a:t>
                      </a:r>
                    </a:p>
                    <a:p>
                      <a:pPr marL="0" marR="0" algn="ctr">
                        <a:lnSpc>
                          <a:spcPct val="115000"/>
                        </a:lnSpc>
                        <a:spcBef>
                          <a:spcPts val="0"/>
                        </a:spcBef>
                        <a:spcAft>
                          <a:spcPts val="0"/>
                        </a:spcAft>
                      </a:pPr>
                      <a:r>
                        <a:rPr lang="en-US" sz="1600" dirty="0" smtClean="0">
                          <a:latin typeface="Times New Roman"/>
                          <a:ea typeface="Times New Roman"/>
                          <a:cs typeface="Mangal"/>
                        </a:rPr>
                        <a:t>(1320)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80.77 </a:t>
                      </a:r>
                      <a:r>
                        <a:rPr lang="en-US" sz="1600" baseline="30000" dirty="0">
                          <a:latin typeface="Times New Roman"/>
                          <a:ea typeface="Times New Roman"/>
                          <a:cs typeface="Mangal"/>
                        </a:rPr>
                        <a:t>a </a:t>
                      </a:r>
                      <a:r>
                        <a:rPr lang="en-US" sz="1600" dirty="0">
                          <a:latin typeface="Times New Roman"/>
                          <a:ea typeface="Times New Roman"/>
                          <a:cs typeface="Mangal"/>
                          <a:sym typeface="Symbol"/>
                        </a:rPr>
                        <a:t></a:t>
                      </a:r>
                      <a:r>
                        <a:rPr lang="en-US" sz="1600" dirty="0">
                          <a:latin typeface="Times New Roman"/>
                          <a:ea typeface="Times New Roman"/>
                          <a:cs typeface="Mangal"/>
                        </a:rPr>
                        <a:t> 0.16</a:t>
                      </a:r>
                    </a:p>
                    <a:p>
                      <a:pPr marL="0" marR="0" algn="ctr">
                        <a:lnSpc>
                          <a:spcPct val="115000"/>
                        </a:lnSpc>
                        <a:spcBef>
                          <a:spcPts val="0"/>
                        </a:spcBef>
                        <a:spcAft>
                          <a:spcPts val="0"/>
                        </a:spcAft>
                      </a:pPr>
                      <a:r>
                        <a:rPr lang="en-US" sz="1600" dirty="0" smtClean="0">
                          <a:latin typeface="Times New Roman"/>
                          <a:ea typeface="Times New Roman"/>
                          <a:cs typeface="Mangal"/>
                        </a:rPr>
                        <a:t>(1320)</a:t>
                      </a:r>
                      <a:endParaRPr lang="en-US" sz="1600" dirty="0">
                        <a:latin typeface="Times New Roman"/>
                        <a:ea typeface="Times New Roman"/>
                        <a:cs typeface="Mangal"/>
                      </a:endParaRPr>
                    </a:p>
                  </a:txBody>
                  <a:tcPr marL="68580" marR="68580" marT="0" marB="0"/>
                </a:tc>
              </a:tr>
              <a:tr h="842360">
                <a:tc>
                  <a:txBody>
                    <a:bodyPr/>
                    <a:lstStyle/>
                    <a:p>
                      <a:pPr marL="0" marR="0" algn="just">
                        <a:lnSpc>
                          <a:spcPct val="115000"/>
                        </a:lnSpc>
                        <a:spcBef>
                          <a:spcPts val="0"/>
                        </a:spcBef>
                        <a:spcAft>
                          <a:spcPts val="0"/>
                        </a:spcAft>
                      </a:pPr>
                      <a:r>
                        <a:rPr lang="en-US" sz="1600">
                          <a:latin typeface="Times New Roman"/>
                          <a:ea typeface="Times New Roman"/>
                          <a:cs typeface="Mangal"/>
                        </a:rPr>
                        <a:t>Manual cooling + Mechanical + False ceiling</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10.692 </a:t>
                      </a:r>
                      <a:r>
                        <a:rPr lang="en-US" sz="1600" baseline="30000" dirty="0">
                          <a:latin typeface="Times New Roman"/>
                          <a:ea typeface="Times New Roman"/>
                          <a:cs typeface="Mangal"/>
                        </a:rPr>
                        <a:t>a </a:t>
                      </a:r>
                      <a:r>
                        <a:rPr lang="en-US" sz="1600" dirty="0">
                          <a:latin typeface="Times New Roman"/>
                          <a:ea typeface="Times New Roman"/>
                          <a:cs typeface="Mangal"/>
                          <a:sym typeface="Symbol"/>
                        </a:rPr>
                        <a:t></a:t>
                      </a:r>
                      <a:r>
                        <a:rPr lang="en-US" sz="1600" dirty="0">
                          <a:latin typeface="Times New Roman"/>
                          <a:ea typeface="Times New Roman"/>
                          <a:cs typeface="Mangal"/>
                        </a:rPr>
                        <a:t> 0.033</a:t>
                      </a:r>
                    </a:p>
                    <a:p>
                      <a:pPr marL="0" marR="0" algn="ctr">
                        <a:lnSpc>
                          <a:spcPct val="115000"/>
                        </a:lnSpc>
                        <a:spcBef>
                          <a:spcPts val="0"/>
                        </a:spcBef>
                        <a:spcAft>
                          <a:spcPts val="0"/>
                        </a:spcAft>
                      </a:pPr>
                      <a:r>
                        <a:rPr lang="en-US" sz="1600" dirty="0" smtClean="0">
                          <a:latin typeface="Times New Roman"/>
                          <a:ea typeface="Times New Roman"/>
                          <a:cs typeface="Mangal"/>
                        </a:rPr>
                        <a:t>(990)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26.61 </a:t>
                      </a:r>
                      <a:r>
                        <a:rPr lang="en-US" sz="1600" baseline="30000" dirty="0">
                          <a:latin typeface="Times New Roman"/>
                          <a:ea typeface="Times New Roman"/>
                          <a:cs typeface="Mangal"/>
                        </a:rPr>
                        <a:t>c </a:t>
                      </a:r>
                      <a:r>
                        <a:rPr lang="en-US" sz="1600" dirty="0">
                          <a:latin typeface="Times New Roman"/>
                          <a:ea typeface="Times New Roman"/>
                          <a:cs typeface="Mangal"/>
                          <a:sym typeface="Symbol"/>
                        </a:rPr>
                        <a:t></a:t>
                      </a:r>
                      <a:r>
                        <a:rPr lang="en-US" sz="1600" dirty="0">
                          <a:latin typeface="Times New Roman"/>
                          <a:ea typeface="Times New Roman"/>
                          <a:cs typeface="Mangal"/>
                        </a:rPr>
                        <a:t> 0.08</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(990)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90.43 </a:t>
                      </a:r>
                      <a:r>
                        <a:rPr lang="en-US" sz="1600" baseline="30000" dirty="0">
                          <a:latin typeface="Times New Roman"/>
                          <a:ea typeface="Times New Roman"/>
                          <a:cs typeface="Mangal"/>
                        </a:rPr>
                        <a:t>a </a:t>
                      </a:r>
                      <a:r>
                        <a:rPr lang="en-US" sz="1600" dirty="0">
                          <a:latin typeface="Times New Roman"/>
                          <a:ea typeface="Times New Roman"/>
                          <a:cs typeface="Mangal"/>
                          <a:sym typeface="Symbol"/>
                        </a:rPr>
                        <a:t></a:t>
                      </a:r>
                      <a:r>
                        <a:rPr lang="en-US" sz="1600" dirty="0">
                          <a:latin typeface="Times New Roman"/>
                          <a:ea typeface="Times New Roman"/>
                          <a:cs typeface="Mangal"/>
                        </a:rPr>
                        <a:t> 0.38</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(990)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76.62 </a:t>
                      </a:r>
                      <a:r>
                        <a:rPr lang="en-US" sz="1600" baseline="30000" dirty="0">
                          <a:latin typeface="Times New Roman"/>
                          <a:ea typeface="Times New Roman"/>
                          <a:cs typeface="Mangal"/>
                        </a:rPr>
                        <a:t>d </a:t>
                      </a:r>
                      <a:r>
                        <a:rPr lang="en-US" sz="1600" dirty="0">
                          <a:latin typeface="Times New Roman"/>
                          <a:ea typeface="Times New Roman"/>
                          <a:cs typeface="Mangal"/>
                          <a:sym typeface="Symbol"/>
                        </a:rPr>
                        <a:t></a:t>
                      </a:r>
                      <a:r>
                        <a:rPr lang="en-US" sz="1600" dirty="0">
                          <a:latin typeface="Times New Roman"/>
                          <a:ea typeface="Times New Roman"/>
                          <a:cs typeface="Mangal"/>
                        </a:rPr>
                        <a:t> 0.14</a:t>
                      </a:r>
                    </a:p>
                    <a:p>
                      <a:pPr marL="0" marR="0" algn="ctr">
                        <a:lnSpc>
                          <a:spcPct val="115000"/>
                        </a:lnSpc>
                        <a:spcBef>
                          <a:spcPts val="0"/>
                        </a:spcBef>
                        <a:spcAft>
                          <a:spcPts val="0"/>
                        </a:spcAft>
                      </a:pPr>
                      <a:r>
                        <a:rPr lang="en-US" sz="1600" dirty="0" smtClean="0">
                          <a:latin typeface="Times New Roman"/>
                          <a:ea typeface="Times New Roman"/>
                          <a:cs typeface="Mangal"/>
                        </a:rPr>
                        <a:t>(990)</a:t>
                      </a:r>
                      <a:endParaRPr lang="en-US" sz="1600" dirty="0">
                        <a:latin typeface="Times New Roman"/>
                        <a:ea typeface="Times New Roman"/>
                        <a:cs typeface="Mangal"/>
                      </a:endParaRPr>
                    </a:p>
                  </a:txBody>
                  <a:tcPr marL="68580" marR="68580" marT="0" marB="0"/>
                </a:tc>
              </a:tr>
              <a:tr h="656240">
                <a:tc>
                  <a:txBody>
                    <a:bodyPr/>
                    <a:lstStyle/>
                    <a:p>
                      <a:pPr marL="0" marR="0" algn="just">
                        <a:lnSpc>
                          <a:spcPct val="115000"/>
                        </a:lnSpc>
                        <a:spcBef>
                          <a:spcPts val="0"/>
                        </a:spcBef>
                        <a:spcAft>
                          <a:spcPts val="0"/>
                        </a:spcAft>
                      </a:pPr>
                      <a:r>
                        <a:rPr lang="en-US" sz="1600">
                          <a:latin typeface="Times New Roman"/>
                          <a:ea typeface="Times New Roman"/>
                          <a:cs typeface="Mangal"/>
                        </a:rPr>
                        <a:t>F Value</a:t>
                      </a:r>
                    </a:p>
                  </a:txBody>
                  <a:tcPr marL="68580" marR="68580" marT="0" marB="0"/>
                </a:tc>
                <a:tc>
                  <a:txBody>
                    <a:bodyPr/>
                    <a:lstStyle/>
                    <a:p>
                      <a:pPr marL="0" marR="0" algn="ctr">
                        <a:lnSpc>
                          <a:spcPct val="115000"/>
                        </a:lnSpc>
                        <a:spcBef>
                          <a:spcPts val="0"/>
                        </a:spcBef>
                        <a:spcAft>
                          <a:spcPts val="0"/>
                        </a:spcAft>
                      </a:pPr>
                      <a:r>
                        <a:rPr lang="en-US" sz="1600">
                          <a:latin typeface="Times New Roman"/>
                          <a:ea typeface="Times New Roman"/>
                          <a:cs typeface="Mangal"/>
                        </a:rPr>
                        <a:t>7.554 **</a:t>
                      </a:r>
                    </a:p>
                  </a:txBody>
                  <a:tcPr marL="68580" marR="68580" marT="0" marB="0"/>
                </a:tc>
                <a:tc>
                  <a:txBody>
                    <a:bodyPr/>
                    <a:lstStyle/>
                    <a:p>
                      <a:pPr marL="0" marR="0" algn="ctr">
                        <a:lnSpc>
                          <a:spcPct val="115000"/>
                        </a:lnSpc>
                        <a:spcBef>
                          <a:spcPts val="0"/>
                        </a:spcBef>
                        <a:spcAft>
                          <a:spcPts val="0"/>
                        </a:spcAft>
                      </a:pPr>
                      <a:r>
                        <a:rPr lang="en-US" sz="1600">
                          <a:latin typeface="Times New Roman"/>
                          <a:ea typeface="Times New Roman"/>
                          <a:cs typeface="Mangal"/>
                        </a:rPr>
                        <a:t>8.790 **</a:t>
                      </a:r>
                    </a:p>
                  </a:txBody>
                  <a:tcPr marL="68580" marR="68580" marT="0" marB="0"/>
                </a:tc>
                <a:tc>
                  <a:txBody>
                    <a:bodyPr/>
                    <a:lstStyle/>
                    <a:p>
                      <a:pPr marL="0" marR="0" algn="ctr">
                        <a:lnSpc>
                          <a:spcPct val="115000"/>
                        </a:lnSpc>
                        <a:spcBef>
                          <a:spcPts val="0"/>
                        </a:spcBef>
                        <a:spcAft>
                          <a:spcPts val="0"/>
                        </a:spcAft>
                      </a:pPr>
                      <a:r>
                        <a:rPr lang="en-US" sz="1600">
                          <a:latin typeface="Times New Roman"/>
                          <a:ea typeface="Times New Roman"/>
                          <a:cs typeface="Mangal"/>
                        </a:rPr>
                        <a:t>25.639 **</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21.157 **</a:t>
                      </a:r>
                    </a:p>
                  </a:txBody>
                  <a:tcPr marL="68580" marR="68580" marT="0" marB="0"/>
                </a:tc>
              </a:tr>
            </a:tbl>
          </a:graphicData>
        </a:graphic>
      </p:graphicFrame>
      <p:pic>
        <p:nvPicPr>
          <p:cNvPr id="5" name="Picture 4" descr="Punch-lines-ICAR-logo.png"/>
          <p:cNvPicPr>
            <a:picLocks noChangeAspect="1"/>
          </p:cNvPicPr>
          <p:nvPr/>
        </p:nvPicPr>
        <p:blipFill>
          <a:blip r:embed="rId2" cstate="print"/>
          <a:srcRect/>
          <a:stretch>
            <a:fillRect/>
          </a:stretch>
        </p:blipFill>
        <p:spPr bwMode="auto">
          <a:xfrm>
            <a:off x="6629400" y="6294504"/>
            <a:ext cx="2057400" cy="51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001000" cy="1795271"/>
          </a:xfrm>
        </p:spPr>
        <p:txBody>
          <a:bodyPr>
            <a:normAutofit fontScale="92500" lnSpcReduction="20000"/>
          </a:bodyPr>
          <a:lstStyle/>
          <a:p>
            <a:pPr algn="just"/>
            <a:r>
              <a:rPr lang="en-US" sz="1900" dirty="0" smtClean="0"/>
              <a:t>So, it was inferred that besides manual and mechanical cooling if false ceiling is made inside cattle house cow would feel more comfort with higher milk yield. </a:t>
            </a:r>
          </a:p>
          <a:p>
            <a:pPr algn="just"/>
            <a:endParaRPr lang="en-US" sz="1900" dirty="0" smtClean="0"/>
          </a:p>
          <a:p>
            <a:pPr algn="just"/>
            <a:r>
              <a:rPr lang="en-US" sz="1900" dirty="0" err="1" smtClean="0"/>
              <a:t>Suriyasathaporn</a:t>
            </a:r>
            <a:r>
              <a:rPr lang="en-US" sz="1900" dirty="0" smtClean="0"/>
              <a:t> </a:t>
            </a:r>
            <a:r>
              <a:rPr lang="en-US" sz="1900" i="1" dirty="0" smtClean="0"/>
              <a:t>et al</a:t>
            </a:r>
            <a:r>
              <a:rPr lang="en-US" sz="1900" dirty="0" smtClean="0"/>
              <a:t> (2006) reported that the use of electric fan in cattle shed operated during the day time increased milk production of cows during the first period of lactation.</a:t>
            </a:r>
          </a:p>
          <a:p>
            <a:endParaRPr lang="en-US" dirty="0"/>
          </a:p>
        </p:txBody>
      </p:sp>
      <p:pic>
        <p:nvPicPr>
          <p:cNvPr id="4" name="Picture 3"/>
          <p:cNvPicPr/>
          <p:nvPr/>
        </p:nvPicPr>
        <p:blipFill>
          <a:blip r:embed="rId2"/>
          <a:srcRect/>
          <a:stretch>
            <a:fillRect/>
          </a:stretch>
        </p:blipFill>
        <p:spPr bwMode="auto">
          <a:xfrm>
            <a:off x="3048000" y="3429000"/>
            <a:ext cx="2997600" cy="2095500"/>
          </a:xfrm>
          <a:prstGeom prst="rect">
            <a:avLst/>
          </a:prstGeom>
          <a:noFill/>
          <a:ln w="9525">
            <a:noFill/>
            <a:miter lim="800000"/>
            <a:headEnd/>
            <a:tailEnd/>
          </a:ln>
        </p:spPr>
      </p:pic>
      <p:pic>
        <p:nvPicPr>
          <p:cNvPr id="5" name="Picture 4" descr="Punch-lines-ICAR-logo.png"/>
          <p:cNvPicPr>
            <a:picLocks noChangeAspect="1"/>
          </p:cNvPicPr>
          <p:nvPr/>
        </p:nvPicPr>
        <p:blipFill>
          <a:blip r:embed="rId3" cstate="print"/>
          <a:srcRect/>
          <a:stretch>
            <a:fillRect/>
          </a:stretch>
        </p:blipFill>
        <p:spPr bwMode="auto">
          <a:xfrm>
            <a:off x="6553200" y="5719829"/>
            <a:ext cx="2235200" cy="563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4088"/>
            <a:ext cx="7848600" cy="819912"/>
          </a:xfrm>
        </p:spPr>
        <p:txBody>
          <a:bodyPr>
            <a:normAutofit/>
          </a:bodyPr>
          <a:lstStyle/>
          <a:p>
            <a:r>
              <a:rPr lang="en-US" sz="2000" b="1" dirty="0" smtClean="0"/>
              <a:t>Effect of housing on disease and reproductive disorders</a:t>
            </a:r>
            <a:endParaRPr lang="en-US" sz="2000" b="1" dirty="0"/>
          </a:p>
        </p:txBody>
      </p:sp>
      <p:sp>
        <p:nvSpPr>
          <p:cNvPr id="3" name="Content Placeholder 2"/>
          <p:cNvSpPr>
            <a:spLocks noGrp="1"/>
          </p:cNvSpPr>
          <p:nvPr>
            <p:ph idx="1"/>
          </p:nvPr>
        </p:nvSpPr>
        <p:spPr>
          <a:xfrm>
            <a:off x="685800" y="1905000"/>
            <a:ext cx="7772400" cy="4114800"/>
          </a:xfrm>
        </p:spPr>
        <p:txBody>
          <a:bodyPr/>
          <a:lstStyle/>
          <a:p>
            <a:pPr algn="just"/>
            <a:r>
              <a:rPr lang="en-US" sz="1800" dirty="0" smtClean="0"/>
              <a:t>It was observed that mastitis is the most common disease problem whereas repeat breeding is the most acute reproductive problem in farmer's field . </a:t>
            </a:r>
          </a:p>
          <a:p>
            <a:pPr algn="just"/>
            <a:endParaRPr lang="en-US" sz="1800" dirty="0" smtClean="0"/>
          </a:p>
          <a:p>
            <a:pPr algn="just"/>
            <a:r>
              <a:rPr lang="en-US" sz="1800" dirty="0" smtClean="0"/>
              <a:t>There was no association between housing and reproductive disorder. </a:t>
            </a:r>
          </a:p>
          <a:p>
            <a:pPr algn="just"/>
            <a:endParaRPr lang="en-US" sz="1800" dirty="0" smtClean="0"/>
          </a:p>
          <a:p>
            <a:pPr algn="just"/>
            <a:r>
              <a:rPr lang="en-US" sz="1800" dirty="0" smtClean="0"/>
              <a:t>However, mastitis was more prevalent in unhygienic shed and in dairy shed where more animals were accommodated </a:t>
            </a:r>
            <a:r>
              <a:rPr lang="en-US" sz="1800" dirty="0" err="1" smtClean="0"/>
              <a:t>ie</a:t>
            </a:r>
            <a:r>
              <a:rPr lang="en-US" sz="1800" dirty="0" smtClean="0"/>
              <a:t> below standard space was provided to each cow. </a:t>
            </a:r>
            <a:endParaRPr lang="en-US" sz="1800" dirty="0" smtClean="0"/>
          </a:p>
          <a:p>
            <a:pPr algn="just">
              <a:buNone/>
            </a:pPr>
            <a:endParaRPr lang="en-US" sz="1800" dirty="0" smtClean="0"/>
          </a:p>
          <a:p>
            <a:pPr algn="just"/>
            <a:r>
              <a:rPr lang="en-US" sz="1800" dirty="0" smtClean="0"/>
              <a:t>So more concern on space provision in the shed is needed to reduce disease  problem.</a:t>
            </a:r>
            <a:endParaRPr lang="en-US" sz="1800" dirty="0" smtClean="0"/>
          </a:p>
          <a:p>
            <a:pPr>
              <a:buNone/>
            </a:pPr>
            <a:endParaRPr lang="en-US" dirty="0"/>
          </a:p>
        </p:txBody>
      </p:sp>
      <p:pic>
        <p:nvPicPr>
          <p:cNvPr id="4" name="Picture 3" descr="Punch-lines-ICAR-logo.png"/>
          <p:cNvPicPr>
            <a:picLocks noChangeAspect="1"/>
          </p:cNvPicPr>
          <p:nvPr/>
        </p:nvPicPr>
        <p:blipFill>
          <a:blip r:embed="rId2" cstate="print"/>
          <a:srcRect/>
          <a:stretch>
            <a:fillRect/>
          </a:stretch>
        </p:blipFill>
        <p:spPr bwMode="auto">
          <a:xfrm>
            <a:off x="6553200" y="5719829"/>
            <a:ext cx="2235200" cy="563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57200"/>
            <a:ext cx="7848600" cy="1219200"/>
          </a:xfrm>
        </p:spPr>
        <p:txBody>
          <a:bodyPr>
            <a:normAutofit/>
          </a:bodyPr>
          <a:lstStyle/>
          <a:p>
            <a:pPr algn="ctr"/>
            <a:r>
              <a:rPr lang="en-US" sz="2400" b="1" dirty="0" smtClean="0"/>
              <a:t>Conclusion</a:t>
            </a:r>
            <a:br>
              <a:rPr lang="en-US" sz="2400" b="1" dirty="0" smtClean="0"/>
            </a:br>
            <a:endParaRPr lang="en-US" sz="2400" b="1" dirty="0"/>
          </a:p>
        </p:txBody>
      </p:sp>
      <p:sp>
        <p:nvSpPr>
          <p:cNvPr id="2" name="Content Placeholder 1"/>
          <p:cNvSpPr>
            <a:spLocks noGrp="1"/>
          </p:cNvSpPr>
          <p:nvPr>
            <p:ph idx="1"/>
          </p:nvPr>
        </p:nvSpPr>
        <p:spPr>
          <a:xfrm>
            <a:off x="609600" y="1905000"/>
            <a:ext cx="8001000" cy="3429000"/>
          </a:xfrm>
        </p:spPr>
        <p:txBody>
          <a:bodyPr>
            <a:normAutofit fontScale="85000" lnSpcReduction="20000"/>
          </a:bodyPr>
          <a:lstStyle/>
          <a:p>
            <a:pPr lvl="0" algn="just"/>
            <a:r>
              <a:rPr lang="en-US" sz="2100" dirty="0" smtClean="0"/>
              <a:t>So, it was revealed that orientation and ventilation of cattle shed, floor space provision and cooling arrangement in cattle house had significant (P &lt; 0.05) effect on average daily milk yield and all  the microclimates.</a:t>
            </a:r>
          </a:p>
          <a:p>
            <a:pPr algn="just"/>
            <a:endParaRPr lang="en-US" sz="2100" dirty="0" smtClean="0"/>
          </a:p>
          <a:p>
            <a:pPr lvl="0" algn="just"/>
            <a:r>
              <a:rPr lang="en-US" sz="2100" dirty="0" smtClean="0"/>
              <a:t>Semi open RCC house with east – west orientation and good ventilation was found to be suitable for high milk production and less heat stress on cattle.</a:t>
            </a:r>
          </a:p>
          <a:p>
            <a:pPr algn="just"/>
            <a:endParaRPr lang="en-US" sz="2100" dirty="0" smtClean="0"/>
          </a:p>
          <a:p>
            <a:pPr algn="just"/>
            <a:r>
              <a:rPr lang="en-US" sz="2100" dirty="0" smtClean="0"/>
              <a:t>Standard floor space of </a:t>
            </a:r>
            <a:r>
              <a:rPr lang="en-US" sz="2000" dirty="0" smtClean="0"/>
              <a:t>5  m </a:t>
            </a:r>
            <a:r>
              <a:rPr lang="en-US" sz="2000" baseline="30000" dirty="0" smtClean="0"/>
              <a:t>2</a:t>
            </a:r>
            <a:r>
              <a:rPr lang="en-US" sz="2000" dirty="0" smtClean="0"/>
              <a:t> </a:t>
            </a:r>
            <a:r>
              <a:rPr lang="en-US" sz="2100" dirty="0" smtClean="0"/>
              <a:t>/ cattle was found to be most suitable for higher milk yield and comfort of animal.</a:t>
            </a:r>
          </a:p>
          <a:p>
            <a:pPr algn="just"/>
            <a:endParaRPr lang="en-US" sz="2100" dirty="0" smtClean="0"/>
          </a:p>
          <a:p>
            <a:pPr lvl="0" algn="just"/>
            <a:r>
              <a:rPr lang="en-US" sz="2100" dirty="0" smtClean="0"/>
              <a:t>False ceiling inside cattle house besides manual and mechanical cooling would render cow more comfort with higher milk yield.</a:t>
            </a:r>
          </a:p>
          <a:p>
            <a:pPr algn="just">
              <a:buNone/>
            </a:pPr>
            <a:r>
              <a:rPr lang="en-US" sz="2600" b="1" dirty="0" smtClean="0"/>
              <a:t> </a:t>
            </a:r>
            <a:endParaRPr lang="en-US" sz="2600" dirty="0" smtClean="0"/>
          </a:p>
          <a:p>
            <a:endParaRPr lang="en-US" dirty="0"/>
          </a:p>
        </p:txBody>
      </p:sp>
      <p:pic>
        <p:nvPicPr>
          <p:cNvPr id="4" name="Picture 3" descr="Punch-lines-ICAR-logo.png"/>
          <p:cNvPicPr>
            <a:picLocks noChangeAspect="1"/>
          </p:cNvPicPr>
          <p:nvPr/>
        </p:nvPicPr>
        <p:blipFill>
          <a:blip r:embed="rId2" cstate="print"/>
          <a:srcRect/>
          <a:stretch>
            <a:fillRect/>
          </a:stretch>
        </p:blipFill>
        <p:spPr bwMode="auto">
          <a:xfrm>
            <a:off x="6553200" y="5719829"/>
            <a:ext cx="2235200" cy="563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153400" cy="972312"/>
          </a:xfrm>
        </p:spPr>
        <p:txBody>
          <a:bodyPr>
            <a:normAutofit/>
          </a:bodyPr>
          <a:lstStyle/>
          <a:p>
            <a:pPr algn="ctr"/>
            <a:r>
              <a:rPr lang="en-US" sz="2400" b="1" dirty="0" smtClean="0"/>
              <a:t>Acknowledgement</a:t>
            </a:r>
            <a:br>
              <a:rPr lang="en-US" sz="2400" b="1" dirty="0" smtClean="0"/>
            </a:br>
            <a:endParaRPr lang="en-US" sz="2400" b="1" dirty="0"/>
          </a:p>
        </p:txBody>
      </p:sp>
      <p:sp>
        <p:nvSpPr>
          <p:cNvPr id="3" name="Content Placeholder 2"/>
          <p:cNvSpPr>
            <a:spLocks noGrp="1"/>
          </p:cNvSpPr>
          <p:nvPr>
            <p:ph idx="1"/>
          </p:nvPr>
        </p:nvSpPr>
        <p:spPr>
          <a:xfrm>
            <a:off x="457200" y="1676400"/>
            <a:ext cx="8229600" cy="4038600"/>
          </a:xfrm>
        </p:spPr>
        <p:txBody>
          <a:bodyPr>
            <a:normAutofit/>
          </a:bodyPr>
          <a:lstStyle/>
          <a:p>
            <a:pPr algn="just"/>
            <a:r>
              <a:rPr lang="en-US" sz="1600" dirty="0" smtClean="0"/>
              <a:t>Authors acknowledge the contribution of Indian Council of Agricultural Research (ICAR), New Delhi for funding the institute project under which this experiment was carried out. </a:t>
            </a:r>
          </a:p>
          <a:p>
            <a:pPr algn="just">
              <a:buNone/>
            </a:pPr>
            <a:endParaRPr lang="en-US" sz="1600" dirty="0" smtClean="0"/>
          </a:p>
          <a:p>
            <a:pPr algn="just"/>
            <a:r>
              <a:rPr lang="en-US" sz="1600" dirty="0" smtClean="0"/>
              <a:t>Authors acknowledge Director of the institute for providing necessary facilities to conduct this on farm experiment.</a:t>
            </a:r>
          </a:p>
          <a:p>
            <a:pPr algn="just"/>
            <a:endParaRPr lang="en-US" sz="1600" dirty="0" smtClean="0"/>
          </a:p>
          <a:p>
            <a:pPr algn="just"/>
            <a:r>
              <a:rPr lang="en-US" sz="1600" dirty="0" smtClean="0"/>
              <a:t>Authors also duly acknowledge Dr </a:t>
            </a:r>
            <a:r>
              <a:rPr lang="en-US" sz="1600" dirty="0" err="1" smtClean="0"/>
              <a:t>Anuradha</a:t>
            </a:r>
            <a:r>
              <a:rPr lang="en-US" sz="1600" dirty="0" smtClean="0"/>
              <a:t> </a:t>
            </a:r>
            <a:r>
              <a:rPr lang="en-US" sz="1600" dirty="0" err="1" smtClean="0"/>
              <a:t>Naik</a:t>
            </a:r>
            <a:r>
              <a:rPr lang="en-US" sz="1600" dirty="0" smtClean="0"/>
              <a:t>, Veterinary Officer, </a:t>
            </a:r>
            <a:r>
              <a:rPr lang="en-US" sz="1600" dirty="0" err="1" smtClean="0"/>
              <a:t>Mandrem</a:t>
            </a:r>
            <a:r>
              <a:rPr lang="en-US" sz="1600" dirty="0" smtClean="0"/>
              <a:t>, Dr Rajesh Kenny, Veterinary Officer, </a:t>
            </a:r>
            <a:r>
              <a:rPr lang="en-US" sz="1600" dirty="0" err="1" smtClean="0"/>
              <a:t>Bicholim</a:t>
            </a:r>
            <a:r>
              <a:rPr lang="en-US" sz="1600" dirty="0" smtClean="0"/>
              <a:t>; Dr </a:t>
            </a:r>
            <a:r>
              <a:rPr lang="en-US" sz="1600" dirty="0" err="1" smtClean="0"/>
              <a:t>Prabhu</a:t>
            </a:r>
            <a:r>
              <a:rPr lang="en-US" sz="1600" dirty="0" smtClean="0"/>
              <a:t> </a:t>
            </a:r>
            <a:r>
              <a:rPr lang="en-US" sz="1600" dirty="0" err="1" smtClean="0"/>
              <a:t>Gaokar</a:t>
            </a:r>
            <a:r>
              <a:rPr lang="en-US" sz="1600" dirty="0" smtClean="0"/>
              <a:t>, Veterinary Officer, </a:t>
            </a:r>
            <a:r>
              <a:rPr lang="en-US" sz="1600" dirty="0" err="1" smtClean="0"/>
              <a:t>Cuncolim</a:t>
            </a:r>
            <a:r>
              <a:rPr lang="en-US" sz="1600" dirty="0" smtClean="0"/>
              <a:t>, Dr </a:t>
            </a:r>
            <a:r>
              <a:rPr lang="en-US" sz="1600" dirty="0" err="1" smtClean="0"/>
              <a:t>Prashant</a:t>
            </a:r>
            <a:r>
              <a:rPr lang="en-US" sz="1600" dirty="0" smtClean="0"/>
              <a:t> </a:t>
            </a:r>
            <a:r>
              <a:rPr lang="en-US" sz="1600" dirty="0" err="1" smtClean="0"/>
              <a:t>Naik</a:t>
            </a:r>
            <a:r>
              <a:rPr lang="en-US" sz="1600" dirty="0" smtClean="0"/>
              <a:t>, Veterinary Officer, </a:t>
            </a:r>
            <a:r>
              <a:rPr lang="en-US" sz="1600" dirty="0" err="1" smtClean="0"/>
              <a:t>Sanguem</a:t>
            </a:r>
            <a:r>
              <a:rPr lang="en-US" sz="1600" dirty="0" smtClean="0"/>
              <a:t>, </a:t>
            </a:r>
            <a:r>
              <a:rPr lang="en-US" sz="1600" dirty="0" err="1" smtClean="0"/>
              <a:t>Mr</a:t>
            </a:r>
            <a:r>
              <a:rPr lang="en-US" sz="1600" dirty="0" smtClean="0"/>
              <a:t> </a:t>
            </a:r>
            <a:r>
              <a:rPr lang="en-US" sz="1600" dirty="0" err="1" smtClean="0"/>
              <a:t>Anand</a:t>
            </a:r>
            <a:r>
              <a:rPr lang="en-US" sz="1600" dirty="0" smtClean="0"/>
              <a:t>, VFA, </a:t>
            </a:r>
            <a:r>
              <a:rPr lang="en-US" sz="1600" dirty="0" err="1" smtClean="0"/>
              <a:t>Canacona</a:t>
            </a:r>
            <a:r>
              <a:rPr lang="en-US" sz="1600" dirty="0" smtClean="0"/>
              <a:t> for identifying farmer. </a:t>
            </a:r>
          </a:p>
          <a:p>
            <a:pPr algn="just"/>
            <a:endParaRPr lang="en-US" sz="1600" dirty="0" smtClean="0"/>
          </a:p>
          <a:p>
            <a:pPr algn="just"/>
            <a:r>
              <a:rPr lang="en-US" sz="1600" dirty="0" smtClean="0"/>
              <a:t>Authors thank all the sixty farmers who have provided necessary information for conducting the study.</a:t>
            </a:r>
          </a:p>
          <a:p>
            <a:endParaRPr lang="en-US" dirty="0"/>
          </a:p>
        </p:txBody>
      </p:sp>
      <p:pic>
        <p:nvPicPr>
          <p:cNvPr id="4" name="Picture 3" descr="Punch-lines-ICAR-logo.png"/>
          <p:cNvPicPr>
            <a:picLocks noChangeAspect="1"/>
          </p:cNvPicPr>
          <p:nvPr/>
        </p:nvPicPr>
        <p:blipFill>
          <a:blip r:embed="rId2" cstate="print"/>
          <a:srcRect/>
          <a:stretch>
            <a:fillRect/>
          </a:stretch>
        </p:blipFill>
        <p:spPr bwMode="auto">
          <a:xfrm>
            <a:off x="6553200" y="5719829"/>
            <a:ext cx="2235200" cy="563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2"/>
          <p:cNvSpPr>
            <a:spLocks noChangeArrowheads="1" noChangeShapeType="1" noTextEdit="1"/>
          </p:cNvSpPr>
          <p:nvPr/>
        </p:nvSpPr>
        <p:spPr bwMode="auto">
          <a:xfrm>
            <a:off x="762000" y="4038600"/>
            <a:ext cx="7924800" cy="1524000"/>
          </a:xfrm>
          <a:prstGeom prst="rect">
            <a:avLst/>
          </a:prstGeom>
        </p:spPr>
        <p:txBody>
          <a:bodyPr wrap="none" fromWordArt="1">
            <a:prstTxWarp prst="textFadeUp">
              <a:avLst>
                <a:gd name="adj" fmla="val 9991"/>
              </a:avLst>
            </a:prstTxWarp>
          </a:bodyPr>
          <a:lstStyle/>
          <a:p>
            <a:pPr algn="ctr"/>
            <a:r>
              <a:rPr lang="en-US" sz="60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Thank You</a:t>
            </a:r>
          </a:p>
        </p:txBody>
      </p:sp>
      <p:pic>
        <p:nvPicPr>
          <p:cNvPr id="3" name="Picture 2" descr="H:\143CANON\IMG_4301.JPG"/>
          <p:cNvPicPr>
            <a:picLocks noChangeAspect="1" noChangeArrowheads="1"/>
          </p:cNvPicPr>
          <p:nvPr/>
        </p:nvPicPr>
        <p:blipFill>
          <a:blip r:embed="rId2" cstate="print"/>
          <a:srcRect/>
          <a:stretch>
            <a:fillRect/>
          </a:stretch>
        </p:blipFill>
        <p:spPr bwMode="auto">
          <a:xfrm>
            <a:off x="2667000" y="889000"/>
            <a:ext cx="4038600" cy="2692399"/>
          </a:xfrm>
          <a:prstGeom prst="rect">
            <a:avLst/>
          </a:prstGeom>
          <a:noFill/>
        </p:spPr>
      </p:pic>
      <p:pic>
        <p:nvPicPr>
          <p:cNvPr id="4" name="Picture 3" descr="Punch-lines-ICAR-logo.png"/>
          <p:cNvPicPr>
            <a:picLocks noChangeAspect="1"/>
          </p:cNvPicPr>
          <p:nvPr/>
        </p:nvPicPr>
        <p:blipFill>
          <a:blip r:embed="rId3" cstate="print"/>
          <a:srcRect/>
          <a:stretch>
            <a:fillRect/>
          </a:stretch>
        </p:blipFill>
        <p:spPr bwMode="auto">
          <a:xfrm>
            <a:off x="6096000" y="6019800"/>
            <a:ext cx="2540000" cy="64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74638"/>
            <a:ext cx="7924800" cy="1325562"/>
          </a:xfrm>
        </p:spPr>
        <p:txBody>
          <a:bodyPr>
            <a:normAutofit/>
          </a:bodyPr>
          <a:lstStyle/>
          <a:p>
            <a:pPr algn="ctr"/>
            <a:r>
              <a:rPr lang="en-US" sz="2400" b="1" dirty="0" smtClean="0"/>
              <a:t>Introduction</a:t>
            </a:r>
            <a:br>
              <a:rPr lang="en-US" sz="2400" b="1" dirty="0" smtClean="0"/>
            </a:br>
            <a:endParaRPr lang="en-US" sz="2400" b="1" dirty="0"/>
          </a:p>
        </p:txBody>
      </p:sp>
      <p:sp>
        <p:nvSpPr>
          <p:cNvPr id="2" name="Content Placeholder 1"/>
          <p:cNvSpPr>
            <a:spLocks noGrp="1"/>
          </p:cNvSpPr>
          <p:nvPr>
            <p:ph idx="1"/>
          </p:nvPr>
        </p:nvSpPr>
        <p:spPr>
          <a:xfrm>
            <a:off x="457200" y="1447800"/>
            <a:ext cx="8229600" cy="4559491"/>
          </a:xfrm>
        </p:spPr>
        <p:txBody>
          <a:bodyPr>
            <a:noAutofit/>
          </a:bodyPr>
          <a:lstStyle/>
          <a:p>
            <a:pPr algn="just"/>
            <a:r>
              <a:rPr lang="en-US" sz="1600" dirty="0" smtClean="0"/>
              <a:t>Livestock is an integral part of agriculture in India more particularly in this state as most of the people due to multifarious reasons depend on the animal for their economic support. </a:t>
            </a:r>
          </a:p>
          <a:p>
            <a:pPr algn="just">
              <a:buNone/>
            </a:pPr>
            <a:r>
              <a:rPr lang="en-US" sz="1600" dirty="0" smtClean="0"/>
              <a:t> </a:t>
            </a:r>
          </a:p>
          <a:p>
            <a:pPr algn="just"/>
            <a:r>
              <a:rPr lang="en-US" sz="1600" dirty="0" smtClean="0"/>
              <a:t>As per basic animal husbandry statistics (2012) total cattle population in India is 199 million, total buffalo population is 105 million with total bovine population of 304 million.  </a:t>
            </a:r>
          </a:p>
          <a:p>
            <a:pPr algn="just"/>
            <a:endParaRPr lang="en-US" sz="1600" dirty="0" smtClean="0"/>
          </a:p>
          <a:p>
            <a:pPr algn="just"/>
            <a:r>
              <a:rPr lang="en-US" sz="1600" dirty="0" smtClean="0"/>
              <a:t>Dairy housing systems have significant impact on the dairy production, overall health and longevity of dairy cattle. Housing systems have been transformed from pasture-based extensive system to indoor stall feeding system with limited outdoor access.</a:t>
            </a:r>
          </a:p>
          <a:p>
            <a:pPr algn="just"/>
            <a:endParaRPr lang="en-US" sz="1600" dirty="0" smtClean="0"/>
          </a:p>
          <a:p>
            <a:pPr algn="just"/>
            <a:r>
              <a:rPr lang="en-US" sz="1600" dirty="0" smtClean="0"/>
              <a:t> Housing management, in reality, is the manipulation of the animal environment to promote the most efficient production of milk, meat, and wool. A better understanding of micro climate of shed will greatly enhance managerial capabilities.</a:t>
            </a:r>
            <a:r>
              <a:rPr lang="en-US" sz="1600" b="1" dirty="0" smtClean="0"/>
              <a:t> </a:t>
            </a:r>
            <a:endParaRPr lang="en-US" sz="1600" dirty="0"/>
          </a:p>
        </p:txBody>
      </p:sp>
      <p:pic>
        <p:nvPicPr>
          <p:cNvPr id="4" name="Picture 3" descr="Punch-lines-ICAR-logo.png"/>
          <p:cNvPicPr>
            <a:picLocks noChangeAspect="1"/>
          </p:cNvPicPr>
          <p:nvPr/>
        </p:nvPicPr>
        <p:blipFill>
          <a:blip r:embed="rId2" cstate="print"/>
          <a:srcRect/>
          <a:stretch>
            <a:fillRect/>
          </a:stretch>
        </p:blipFill>
        <p:spPr bwMode="auto">
          <a:xfrm>
            <a:off x="6553200" y="5719829"/>
            <a:ext cx="2235200" cy="563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599"/>
            <a:ext cx="8229600" cy="4343401"/>
          </a:xfrm>
        </p:spPr>
        <p:txBody>
          <a:bodyPr>
            <a:normAutofit fontScale="70000" lnSpcReduction="20000"/>
          </a:bodyPr>
          <a:lstStyle/>
          <a:p>
            <a:pPr algn="just"/>
            <a:r>
              <a:rPr lang="en-US" sz="2300" dirty="0" smtClean="0"/>
              <a:t>Housing provides the most potential control over micro </a:t>
            </a:r>
            <a:r>
              <a:rPr lang="en-US" sz="2300" dirty="0" err="1" smtClean="0"/>
              <a:t>climatological</a:t>
            </a:r>
            <a:r>
              <a:rPr lang="en-US" sz="2300" dirty="0" smtClean="0"/>
              <a:t> parameters; however, it comes at a relatively high initial investment cost per head. </a:t>
            </a:r>
          </a:p>
          <a:p>
            <a:pPr algn="just"/>
            <a:endParaRPr lang="en-US" sz="2300" dirty="0" smtClean="0"/>
          </a:p>
          <a:p>
            <a:pPr algn="just"/>
            <a:r>
              <a:rPr lang="en-US" sz="2300" dirty="0" smtClean="0"/>
              <a:t>In present time main focus is on cow comfort, which will increase milk production and eliminate many animal health problems. The most common measure taken by the Japanese farmers to reduce the temperature effect on dairy cattle was to improve the building construction (</a:t>
            </a:r>
            <a:r>
              <a:rPr lang="en-US" sz="2300" dirty="0" err="1" smtClean="0"/>
              <a:t>Nomiyama</a:t>
            </a:r>
            <a:r>
              <a:rPr lang="en-US" sz="2300" dirty="0" smtClean="0"/>
              <a:t> </a:t>
            </a:r>
            <a:r>
              <a:rPr lang="en-US" sz="2300" i="1" dirty="0" smtClean="0"/>
              <a:t>et al., </a:t>
            </a:r>
            <a:r>
              <a:rPr lang="en-US" sz="2300" dirty="0" smtClean="0"/>
              <a:t>1981) since it is proved beyond doubt that high temperature and high humidity is deleterious to milk production (</a:t>
            </a:r>
            <a:r>
              <a:rPr lang="en-US" sz="2300" dirty="0" err="1" smtClean="0"/>
              <a:t>Lurdi</a:t>
            </a:r>
            <a:r>
              <a:rPr lang="en-US" sz="2300" dirty="0" smtClean="0"/>
              <a:t>, 1982). </a:t>
            </a:r>
          </a:p>
          <a:p>
            <a:pPr algn="just"/>
            <a:endParaRPr lang="en-US" sz="2300" dirty="0" smtClean="0"/>
          </a:p>
          <a:p>
            <a:pPr algn="just"/>
            <a:r>
              <a:rPr lang="en-US" sz="2300" dirty="0" err="1" smtClean="0"/>
              <a:t>Thiagarajan</a:t>
            </a:r>
            <a:r>
              <a:rPr lang="en-US" sz="2300" dirty="0" smtClean="0"/>
              <a:t> and Thomas (1990) also found that proper housing helped in reducing the extremes in maximum and minimum air temperatures. </a:t>
            </a:r>
          </a:p>
          <a:p>
            <a:pPr algn="just"/>
            <a:endParaRPr lang="en-US" sz="2300" dirty="0" smtClean="0"/>
          </a:p>
          <a:p>
            <a:pPr algn="just"/>
            <a:r>
              <a:rPr lang="en-US" sz="2300" dirty="0" smtClean="0"/>
              <a:t>Shades can improve animal comfort, productivity and should be designed properly to reduce heat stress. </a:t>
            </a:r>
            <a:r>
              <a:rPr lang="es-CO" sz="2300" dirty="0" err="1" smtClean="0"/>
              <a:t>Good</a:t>
            </a:r>
            <a:r>
              <a:rPr lang="es-CO" sz="2300" dirty="0" smtClean="0"/>
              <a:t> </a:t>
            </a:r>
            <a:r>
              <a:rPr lang="es-CO" sz="2300" dirty="0" err="1" smtClean="0"/>
              <a:t>housing</a:t>
            </a:r>
            <a:r>
              <a:rPr lang="es-CO" sz="2300" dirty="0" smtClean="0"/>
              <a:t> </a:t>
            </a:r>
            <a:r>
              <a:rPr lang="es-CO" sz="2300" dirty="0" err="1" smtClean="0"/>
              <a:t>systems</a:t>
            </a:r>
            <a:r>
              <a:rPr lang="es-CO" sz="2300" dirty="0" smtClean="0"/>
              <a:t> are </a:t>
            </a:r>
            <a:r>
              <a:rPr lang="es-CO" sz="2300" dirty="0" err="1" smtClean="0"/>
              <a:t>those</a:t>
            </a:r>
            <a:r>
              <a:rPr lang="es-CO" sz="2300" dirty="0" smtClean="0"/>
              <a:t> </a:t>
            </a:r>
            <a:r>
              <a:rPr lang="es-CO" sz="2300" dirty="0" err="1" smtClean="0"/>
              <a:t>that</a:t>
            </a:r>
            <a:r>
              <a:rPr lang="es-CO" sz="2300" dirty="0" smtClean="0"/>
              <a:t> are </a:t>
            </a:r>
            <a:r>
              <a:rPr lang="es-CO" sz="2300" dirty="0" err="1" smtClean="0"/>
              <a:t>well</a:t>
            </a:r>
            <a:r>
              <a:rPr lang="es-CO" sz="2300" dirty="0" smtClean="0"/>
              <a:t> </a:t>
            </a:r>
            <a:r>
              <a:rPr lang="es-CO" sz="2300" dirty="0" err="1" smtClean="0"/>
              <a:t>designed</a:t>
            </a:r>
            <a:r>
              <a:rPr lang="es-CO" sz="2300" dirty="0" smtClean="0"/>
              <a:t> </a:t>
            </a:r>
            <a:r>
              <a:rPr lang="es-CO" sz="2300" dirty="0" err="1" smtClean="0"/>
              <a:t>for</a:t>
            </a:r>
            <a:r>
              <a:rPr lang="es-CO" sz="2300" dirty="0" smtClean="0"/>
              <a:t> </a:t>
            </a:r>
            <a:r>
              <a:rPr lang="es-CO" sz="2300" dirty="0" err="1" smtClean="0"/>
              <a:t>ease</a:t>
            </a:r>
            <a:r>
              <a:rPr lang="es-CO" sz="2300" dirty="0" smtClean="0"/>
              <a:t> of </a:t>
            </a:r>
            <a:r>
              <a:rPr lang="es-CO" sz="2300" dirty="0" err="1" smtClean="0"/>
              <a:t>management</a:t>
            </a:r>
            <a:r>
              <a:rPr lang="es-CO" sz="2300" dirty="0" smtClean="0"/>
              <a:t> and </a:t>
            </a:r>
            <a:r>
              <a:rPr lang="es-CO" sz="2300" dirty="0" err="1" smtClean="0"/>
              <a:t>maintenance</a:t>
            </a:r>
            <a:r>
              <a:rPr lang="es-CO" sz="2300" dirty="0" smtClean="0"/>
              <a:t> at </a:t>
            </a:r>
            <a:r>
              <a:rPr lang="es-CO" sz="2300" dirty="0" err="1" smtClean="0"/>
              <a:t>all</a:t>
            </a:r>
            <a:r>
              <a:rPr lang="es-CO" sz="2300" dirty="0" smtClean="0"/>
              <a:t> times.</a:t>
            </a:r>
            <a:r>
              <a:rPr lang="es-CO" sz="2300" b="1" dirty="0" smtClean="0"/>
              <a:t> </a:t>
            </a:r>
          </a:p>
          <a:p>
            <a:pPr algn="just"/>
            <a:endParaRPr lang="es-CO" sz="2300" b="1" dirty="0" smtClean="0"/>
          </a:p>
          <a:p>
            <a:pPr algn="just"/>
            <a:r>
              <a:rPr lang="en-US" sz="2300" dirty="0" smtClean="0"/>
              <a:t>So, this study was taken with the object to develop suitable housing system to enhance comfort of animal and to increase the productivity of dairy cattle.</a:t>
            </a:r>
          </a:p>
          <a:p>
            <a:endParaRPr lang="en-US" dirty="0"/>
          </a:p>
        </p:txBody>
      </p:sp>
      <p:pic>
        <p:nvPicPr>
          <p:cNvPr id="4" name="Picture 3" descr="Punch-lines-ICAR-logo.png"/>
          <p:cNvPicPr>
            <a:picLocks noChangeAspect="1"/>
          </p:cNvPicPr>
          <p:nvPr/>
        </p:nvPicPr>
        <p:blipFill>
          <a:blip r:embed="rId2"/>
          <a:srcRect/>
          <a:stretch>
            <a:fillRect/>
          </a:stretch>
        </p:blipFill>
        <p:spPr bwMode="auto">
          <a:xfrm>
            <a:off x="6143625" y="5616575"/>
            <a:ext cx="2644775"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09600"/>
            <a:ext cx="7848600" cy="1066800"/>
          </a:xfrm>
        </p:spPr>
        <p:txBody>
          <a:bodyPr>
            <a:noAutofit/>
          </a:bodyPr>
          <a:lstStyle/>
          <a:p>
            <a:pPr algn="ctr"/>
            <a:r>
              <a:rPr lang="en-US" sz="2400" b="1" dirty="0" smtClean="0"/>
              <a:t>Materials and Methods</a:t>
            </a:r>
            <a:br>
              <a:rPr lang="en-US" sz="2400" b="1" dirty="0" smtClean="0"/>
            </a:br>
            <a:endParaRPr lang="en-US" sz="2400" b="1" dirty="0"/>
          </a:p>
        </p:txBody>
      </p:sp>
      <p:sp>
        <p:nvSpPr>
          <p:cNvPr id="2" name="Content Placeholder 1"/>
          <p:cNvSpPr>
            <a:spLocks noGrp="1"/>
          </p:cNvSpPr>
          <p:nvPr>
            <p:ph idx="1"/>
          </p:nvPr>
        </p:nvSpPr>
        <p:spPr>
          <a:xfrm>
            <a:off x="457200" y="1905000"/>
            <a:ext cx="8229600" cy="3733800"/>
          </a:xfrm>
        </p:spPr>
        <p:txBody>
          <a:bodyPr>
            <a:noAutofit/>
          </a:bodyPr>
          <a:lstStyle/>
          <a:p>
            <a:pPr algn="just"/>
            <a:r>
              <a:rPr lang="en-US" sz="1600" dirty="0" smtClean="0"/>
              <a:t>Sixty farmers spread over six </a:t>
            </a:r>
            <a:r>
              <a:rPr lang="en-US" sz="1600" dirty="0" err="1" smtClean="0"/>
              <a:t>talukas</a:t>
            </a:r>
            <a:r>
              <a:rPr lang="en-US" sz="1600" dirty="0" smtClean="0"/>
              <a:t> , namely </a:t>
            </a:r>
            <a:r>
              <a:rPr lang="en-US" sz="1600" dirty="0" err="1" smtClean="0"/>
              <a:t>Pernem</a:t>
            </a:r>
            <a:r>
              <a:rPr lang="en-US" sz="1600" dirty="0" smtClean="0"/>
              <a:t>, </a:t>
            </a:r>
            <a:r>
              <a:rPr lang="en-US" sz="1600" dirty="0" err="1" smtClean="0"/>
              <a:t>Bicholim</a:t>
            </a:r>
            <a:r>
              <a:rPr lang="en-US" sz="1600" dirty="0" smtClean="0"/>
              <a:t> and </a:t>
            </a:r>
            <a:r>
              <a:rPr lang="en-US" sz="1600" dirty="0" err="1" smtClean="0"/>
              <a:t>Ponda</a:t>
            </a:r>
            <a:r>
              <a:rPr lang="en-US" sz="1600" dirty="0" smtClean="0"/>
              <a:t> </a:t>
            </a:r>
            <a:r>
              <a:rPr lang="en-US" sz="1600" dirty="0" err="1" smtClean="0"/>
              <a:t>taluka</a:t>
            </a:r>
            <a:r>
              <a:rPr lang="en-US" sz="1600" dirty="0" smtClean="0"/>
              <a:t> of North Goa district; </a:t>
            </a:r>
            <a:r>
              <a:rPr lang="en-US" sz="1600" dirty="0" err="1" smtClean="0"/>
              <a:t>Salcete</a:t>
            </a:r>
            <a:r>
              <a:rPr lang="en-US" sz="1600" dirty="0" smtClean="0"/>
              <a:t>, </a:t>
            </a:r>
            <a:r>
              <a:rPr lang="en-US" sz="1600" dirty="0" err="1" smtClean="0"/>
              <a:t>Canacona</a:t>
            </a:r>
            <a:r>
              <a:rPr lang="en-US" sz="1600" dirty="0" smtClean="0"/>
              <a:t> and </a:t>
            </a:r>
            <a:r>
              <a:rPr lang="en-US" sz="1600" dirty="0" err="1" smtClean="0"/>
              <a:t>Sanguem</a:t>
            </a:r>
            <a:r>
              <a:rPr lang="en-US" sz="1600" dirty="0" smtClean="0"/>
              <a:t> </a:t>
            </a:r>
            <a:r>
              <a:rPr lang="en-US" sz="1600" dirty="0" err="1" smtClean="0"/>
              <a:t>talukas</a:t>
            </a:r>
            <a:r>
              <a:rPr lang="en-US" sz="1600" dirty="0" smtClean="0"/>
              <a:t> of South Goa district, were considered based on cattle population for this study.</a:t>
            </a:r>
          </a:p>
          <a:p>
            <a:pPr algn="just"/>
            <a:endParaRPr lang="en-US" sz="1600" dirty="0" smtClean="0"/>
          </a:p>
          <a:p>
            <a:pPr algn="just"/>
            <a:r>
              <a:rPr lang="en-US" sz="1600" dirty="0" smtClean="0"/>
              <a:t>Ten farmers consisting of large, medium, small and marginal from each </a:t>
            </a:r>
            <a:r>
              <a:rPr lang="en-US" sz="1600" dirty="0" err="1" smtClean="0"/>
              <a:t>taluka</a:t>
            </a:r>
            <a:r>
              <a:rPr lang="en-US" sz="1600" dirty="0" smtClean="0"/>
              <a:t> were considered .</a:t>
            </a:r>
          </a:p>
          <a:p>
            <a:pPr algn="just">
              <a:buNone/>
            </a:pPr>
            <a:endParaRPr lang="en-US" sz="1600" dirty="0" smtClean="0"/>
          </a:p>
          <a:p>
            <a:pPr algn="just"/>
            <a:r>
              <a:rPr lang="en-US" sz="1600" dirty="0" smtClean="0"/>
              <a:t>Farmers were interviewed for collecting information on housing and dairy production system of Goa such as system of management, type of cattle shed, orientation of shed, ventilation of shed, roofing material, floor material, floor space provision, cooling system, breed of animal, feeding status and health status of animal etc. </a:t>
            </a:r>
          </a:p>
          <a:p>
            <a:pPr algn="just"/>
            <a:endParaRPr lang="en-US" sz="1600" dirty="0" smtClean="0"/>
          </a:p>
          <a:p>
            <a:pPr algn="just"/>
            <a:r>
              <a:rPr lang="en-US" sz="1600" dirty="0" smtClean="0"/>
              <a:t>Afterwards  twenty four farmers were selected considering four from each </a:t>
            </a:r>
            <a:r>
              <a:rPr lang="en-US" sz="1600" dirty="0" err="1" smtClean="0"/>
              <a:t>taluka</a:t>
            </a:r>
            <a:r>
              <a:rPr lang="en-US" sz="1600" dirty="0" smtClean="0"/>
              <a:t>. </a:t>
            </a:r>
          </a:p>
          <a:p>
            <a:pPr algn="just"/>
            <a:endParaRPr lang="en-US" sz="1600" dirty="0"/>
          </a:p>
        </p:txBody>
      </p:sp>
      <p:pic>
        <p:nvPicPr>
          <p:cNvPr id="4" name="Picture 3" descr="Punch-lines-ICAR-logo.png"/>
          <p:cNvPicPr>
            <a:picLocks noChangeAspect="1"/>
          </p:cNvPicPr>
          <p:nvPr/>
        </p:nvPicPr>
        <p:blipFill>
          <a:blip r:embed="rId2" cstate="print"/>
          <a:srcRect/>
          <a:stretch>
            <a:fillRect/>
          </a:stretch>
        </p:blipFill>
        <p:spPr bwMode="auto">
          <a:xfrm>
            <a:off x="6553200" y="5719829"/>
            <a:ext cx="2235200" cy="563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3657600"/>
          </a:xfrm>
        </p:spPr>
        <p:txBody>
          <a:bodyPr>
            <a:normAutofit fontScale="55000" lnSpcReduction="20000"/>
          </a:bodyPr>
          <a:lstStyle/>
          <a:p>
            <a:pPr algn="just"/>
            <a:endParaRPr lang="en-US" sz="2600" dirty="0" smtClean="0"/>
          </a:p>
          <a:p>
            <a:pPr algn="just"/>
            <a:r>
              <a:rPr lang="en-US" sz="2900" dirty="0" smtClean="0"/>
              <a:t>Digital hygrometer, dry bulb – wet bulb thermometer and maximum – minimum thermometer were installed in those cattle sheds and farmers were trained for recording data.</a:t>
            </a:r>
          </a:p>
          <a:p>
            <a:pPr algn="just"/>
            <a:endParaRPr lang="en-US" sz="2900" dirty="0" smtClean="0"/>
          </a:p>
          <a:p>
            <a:pPr algn="just"/>
            <a:r>
              <a:rPr lang="en-US" sz="2900" dirty="0" smtClean="0"/>
              <a:t>Data on microclimate was recorded regularly in the morning as per IMD (1994).  THI was calculated as per West (1994). </a:t>
            </a:r>
          </a:p>
          <a:p>
            <a:pPr algn="just"/>
            <a:endParaRPr lang="en-US" sz="2900" dirty="0" smtClean="0"/>
          </a:p>
          <a:p>
            <a:pPr algn="just"/>
            <a:r>
              <a:rPr lang="en-US" sz="2900" dirty="0" smtClean="0"/>
              <a:t>Data on daily milk yield of cows were recorded twice daily as per standard procedure. Each farmer’s house was visited regularly for monitoring production, reproduction, health aspect of animal and data recording. </a:t>
            </a:r>
          </a:p>
          <a:p>
            <a:pPr algn="just"/>
            <a:endParaRPr lang="en-US" sz="2900" dirty="0" smtClean="0"/>
          </a:p>
          <a:p>
            <a:pPr algn="just"/>
            <a:r>
              <a:rPr lang="en-US" sz="2900" dirty="0" smtClean="0"/>
              <a:t>Afterwards data were analyzed statistically as per </a:t>
            </a:r>
            <a:r>
              <a:rPr lang="en-US" sz="2900" dirty="0" err="1" smtClean="0"/>
              <a:t>Snedecor</a:t>
            </a:r>
            <a:r>
              <a:rPr lang="en-US" sz="2900" dirty="0" smtClean="0"/>
              <a:t> and Cochran (1994) using SPSS package to find the effect of housing on microclimate of dairy shed and milk production of cow.</a:t>
            </a:r>
          </a:p>
          <a:p>
            <a:endParaRPr lang="en-US" dirty="0"/>
          </a:p>
        </p:txBody>
      </p:sp>
      <p:pic>
        <p:nvPicPr>
          <p:cNvPr id="4" name="Picture 3" descr="Punch-lines-ICAR-logo.png"/>
          <p:cNvPicPr>
            <a:picLocks noChangeAspect="1"/>
          </p:cNvPicPr>
          <p:nvPr/>
        </p:nvPicPr>
        <p:blipFill>
          <a:blip r:embed="rId2" cstate="print"/>
          <a:srcRect/>
          <a:stretch>
            <a:fillRect/>
          </a:stretch>
        </p:blipFill>
        <p:spPr bwMode="auto">
          <a:xfrm>
            <a:off x="6553200" y="5719829"/>
            <a:ext cx="2235200" cy="563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04800"/>
            <a:ext cx="7924800" cy="1828800"/>
          </a:xfrm>
        </p:spPr>
        <p:txBody>
          <a:bodyPr>
            <a:normAutofit fontScale="90000"/>
          </a:bodyPr>
          <a:lstStyle/>
          <a:p>
            <a:r>
              <a:rPr lang="en-US" sz="2700" dirty="0" smtClean="0"/>
              <a:t>                       </a:t>
            </a:r>
            <a:br>
              <a:rPr lang="en-US" sz="2700" dirty="0" smtClean="0"/>
            </a:br>
            <a:r>
              <a:rPr lang="en-US" sz="2700" dirty="0" smtClean="0"/>
              <a:t/>
            </a:r>
            <a:br>
              <a:rPr lang="en-US" sz="2700" dirty="0" smtClean="0"/>
            </a:br>
            <a:r>
              <a:rPr lang="en-US" sz="2700" dirty="0" smtClean="0"/>
              <a:t>                                        </a:t>
            </a:r>
            <a:r>
              <a:rPr lang="en-US" sz="2700" b="1" dirty="0" smtClean="0"/>
              <a:t>Results and Discussion</a:t>
            </a:r>
            <a:r>
              <a:rPr lang="en-US" sz="2700" dirty="0" smtClean="0"/>
              <a:t/>
            </a:r>
            <a:br>
              <a:rPr lang="en-US" sz="2700" dirty="0" smtClean="0"/>
            </a:br>
            <a:r>
              <a:rPr lang="en-US" sz="2700" dirty="0" smtClean="0"/>
              <a:t/>
            </a:r>
            <a:br>
              <a:rPr lang="en-US" sz="2700" dirty="0" smtClean="0"/>
            </a:br>
            <a:r>
              <a:rPr lang="en-US" sz="2200" b="1" dirty="0" smtClean="0"/>
              <a:t>Effect of  orientation of cattle shed</a:t>
            </a:r>
            <a:r>
              <a:rPr lang="en-US" sz="2000" dirty="0" smtClean="0"/>
              <a:t/>
            </a:r>
            <a:br>
              <a:rPr lang="en-US" sz="2000" dirty="0" smtClean="0"/>
            </a:br>
            <a:endParaRPr lang="en-US" sz="2000" dirty="0"/>
          </a:p>
        </p:txBody>
      </p:sp>
      <p:sp>
        <p:nvSpPr>
          <p:cNvPr id="2" name="Content Placeholder 1"/>
          <p:cNvSpPr>
            <a:spLocks noGrp="1"/>
          </p:cNvSpPr>
          <p:nvPr>
            <p:ph idx="1"/>
          </p:nvPr>
        </p:nvSpPr>
        <p:spPr>
          <a:xfrm>
            <a:off x="457200" y="2057400"/>
            <a:ext cx="8229600" cy="3949891"/>
          </a:xfrm>
        </p:spPr>
        <p:txBody>
          <a:bodyPr>
            <a:normAutofit fontScale="62500" lnSpcReduction="20000"/>
          </a:bodyPr>
          <a:lstStyle/>
          <a:p>
            <a:pPr algn="just"/>
            <a:r>
              <a:rPr lang="en-US" sz="2600" dirty="0" smtClean="0"/>
              <a:t>Data  analysis revealed that orientation of cattle shed had significant ( P &lt; 0.05) effect on average daily milk yield, average daily air temperature, average daily relative humidity</a:t>
            </a:r>
            <a:r>
              <a:rPr lang="en-US" dirty="0" smtClean="0"/>
              <a:t> and</a:t>
            </a:r>
            <a:r>
              <a:rPr lang="en-US" sz="2600" dirty="0" smtClean="0"/>
              <a:t> average daily temperature humidity index (Table -1).</a:t>
            </a:r>
          </a:p>
          <a:p>
            <a:pPr algn="just">
              <a:buNone/>
            </a:pPr>
            <a:r>
              <a:rPr lang="en-US" sz="2600" dirty="0" smtClean="0"/>
              <a:t> </a:t>
            </a:r>
          </a:p>
          <a:p>
            <a:pPr algn="just"/>
            <a:r>
              <a:rPr lang="en-US" sz="2600" dirty="0" smtClean="0"/>
              <a:t>Av daily milk yield was significantly higher in cattle shed having east – west orientation (9.720 ± 0.093 kg) than that in cattle shed with north south orientation (9.470 ± 0.085 kg). All the microclimates were significantly lower in shed with east – west orientation than that of shed having north - south orientation ( Figure-1). </a:t>
            </a:r>
          </a:p>
          <a:p>
            <a:pPr algn="just"/>
            <a:endParaRPr lang="en-US" sz="2600" dirty="0" smtClean="0"/>
          </a:p>
          <a:p>
            <a:pPr algn="just"/>
            <a:r>
              <a:rPr lang="en-US" sz="2600" dirty="0" smtClean="0"/>
              <a:t>This was due to the reason that this type of orientation reduces direct entry of solar radiation inside the cattle shed which ultimately helps to keep the house cool. Alignment of the long-axis in an east-west direction achieves the maximum amount of shade under the structure and is the preferred orientation for confined animals.  So, it indicated that lesser heat stress and more milk yield were observed in cattle house having east – west orientation. </a:t>
            </a:r>
          </a:p>
          <a:p>
            <a:endParaRPr lang="en-US" dirty="0"/>
          </a:p>
        </p:txBody>
      </p:sp>
      <p:pic>
        <p:nvPicPr>
          <p:cNvPr id="4" name="Picture 3" descr="Punch-lines-ICAR-logo.png"/>
          <p:cNvPicPr>
            <a:picLocks noChangeAspect="1"/>
          </p:cNvPicPr>
          <p:nvPr/>
        </p:nvPicPr>
        <p:blipFill>
          <a:blip r:embed="rId2" cstate="print"/>
          <a:srcRect/>
          <a:stretch>
            <a:fillRect/>
          </a:stretch>
        </p:blipFill>
        <p:spPr bwMode="auto">
          <a:xfrm>
            <a:off x="6553200" y="5719829"/>
            <a:ext cx="2235200" cy="563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990600"/>
          </a:xfrm>
        </p:spPr>
        <p:txBody>
          <a:bodyPr>
            <a:noAutofit/>
          </a:bodyPr>
          <a:lstStyle/>
          <a:p>
            <a:r>
              <a:rPr lang="en-US" sz="2000" dirty="0" smtClean="0"/>
              <a:t>Table-1: Effect of orientation on microclimate and milk yield of cow</a:t>
            </a:r>
            <a:r>
              <a:rPr lang="en-US" sz="2400" dirty="0" smtClean="0"/>
              <a:t/>
            </a:r>
            <a:br>
              <a:rPr lang="en-US" sz="2400" dirty="0" smtClean="0"/>
            </a:br>
            <a:endParaRPr lang="en-US" sz="2400" dirty="0"/>
          </a:p>
        </p:txBody>
      </p:sp>
      <p:graphicFrame>
        <p:nvGraphicFramePr>
          <p:cNvPr id="4" name="Content Placeholder 3"/>
          <p:cNvGraphicFramePr>
            <a:graphicFrameLocks noGrp="1"/>
          </p:cNvGraphicFramePr>
          <p:nvPr>
            <p:ph idx="1"/>
          </p:nvPr>
        </p:nvGraphicFramePr>
        <p:xfrm>
          <a:off x="457200" y="1905000"/>
          <a:ext cx="8229600" cy="3657599"/>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121423">
                <a:tc>
                  <a:txBody>
                    <a:bodyPr/>
                    <a:lstStyle/>
                    <a:p>
                      <a:pPr marL="0" marR="0">
                        <a:lnSpc>
                          <a:spcPct val="115000"/>
                        </a:lnSpc>
                        <a:spcBef>
                          <a:spcPts val="0"/>
                        </a:spcBef>
                        <a:spcAft>
                          <a:spcPts val="0"/>
                        </a:spcAft>
                      </a:pPr>
                      <a:r>
                        <a:rPr lang="en-US" sz="1600" dirty="0">
                          <a:latin typeface="Times New Roman"/>
                          <a:ea typeface="Times New Roman"/>
                          <a:cs typeface="Mangal"/>
                        </a:rPr>
                        <a:t>Particular</a:t>
                      </a:r>
                    </a:p>
                  </a:txBody>
                  <a:tcPr marL="68580" marR="68580" marT="0" marB="0"/>
                </a:tc>
                <a:tc>
                  <a:txBody>
                    <a:bodyPr/>
                    <a:lstStyle/>
                    <a:p>
                      <a:pPr marL="0" marR="0">
                        <a:lnSpc>
                          <a:spcPct val="115000"/>
                        </a:lnSpc>
                        <a:spcBef>
                          <a:spcPts val="0"/>
                        </a:spcBef>
                        <a:spcAft>
                          <a:spcPts val="0"/>
                        </a:spcAft>
                      </a:pPr>
                      <a:r>
                        <a:rPr lang="en-US" sz="1600" dirty="0">
                          <a:latin typeface="Times New Roman"/>
                          <a:ea typeface="Times New Roman"/>
                          <a:cs typeface="Mangal"/>
                        </a:rPr>
                        <a:t>Av. daily milk </a:t>
                      </a:r>
                      <a:r>
                        <a:rPr lang="en-US" sz="1600" dirty="0" smtClean="0">
                          <a:latin typeface="Times New Roman"/>
                          <a:ea typeface="Times New Roman"/>
                          <a:cs typeface="Mangal"/>
                        </a:rPr>
                        <a:t>yield (Kg)</a:t>
                      </a:r>
                      <a:endParaRPr lang="en-US" sz="1600" dirty="0">
                        <a:latin typeface="Times New Roman"/>
                        <a:ea typeface="Times New Roman"/>
                        <a:cs typeface="Mangal"/>
                      </a:endParaRPr>
                    </a:p>
                  </a:txBody>
                  <a:tcPr marL="68580" marR="68580" marT="0" marB="0"/>
                </a:tc>
                <a:tc>
                  <a:txBody>
                    <a:bodyPr/>
                    <a:lstStyle/>
                    <a:p>
                      <a:pPr marL="0" marR="0">
                        <a:lnSpc>
                          <a:spcPct val="115000"/>
                        </a:lnSpc>
                        <a:spcBef>
                          <a:spcPts val="0"/>
                        </a:spcBef>
                        <a:spcAft>
                          <a:spcPts val="0"/>
                        </a:spcAft>
                      </a:pPr>
                      <a:r>
                        <a:rPr lang="en-US" sz="1600" dirty="0">
                          <a:latin typeface="Times New Roman"/>
                          <a:ea typeface="Times New Roman"/>
                          <a:cs typeface="Mangal"/>
                        </a:rPr>
                        <a:t>Av. daily air </a:t>
                      </a:r>
                      <a:r>
                        <a:rPr lang="en-US" sz="1600" dirty="0" smtClean="0">
                          <a:latin typeface="Times New Roman"/>
                          <a:ea typeface="Times New Roman"/>
                          <a:cs typeface="Mangal"/>
                        </a:rPr>
                        <a:t>temperature</a:t>
                      </a:r>
                    </a:p>
                    <a:p>
                      <a:pPr marL="0" marR="0">
                        <a:lnSpc>
                          <a:spcPct val="115000"/>
                        </a:lnSpc>
                        <a:spcBef>
                          <a:spcPts val="0"/>
                        </a:spcBef>
                        <a:spcAft>
                          <a:spcPts val="0"/>
                        </a:spcAft>
                      </a:pPr>
                      <a:r>
                        <a:rPr lang="en-US" sz="1600" dirty="0" smtClean="0">
                          <a:latin typeface="Times New Roman"/>
                          <a:ea typeface="Times New Roman"/>
                          <a:cs typeface="Mangal"/>
                        </a:rPr>
                        <a:t>(</a:t>
                      </a:r>
                      <a:r>
                        <a:rPr lang="en-US" sz="1600" baseline="30000" dirty="0" smtClean="0">
                          <a:latin typeface="Times New Roman"/>
                          <a:ea typeface="Times New Roman"/>
                          <a:cs typeface="Mangal"/>
                        </a:rPr>
                        <a:t>0</a:t>
                      </a:r>
                      <a:r>
                        <a:rPr lang="en-US" sz="1600" dirty="0" smtClean="0">
                          <a:latin typeface="Times New Roman"/>
                          <a:ea typeface="Times New Roman"/>
                          <a:cs typeface="Mangal"/>
                        </a:rPr>
                        <a:t>C  )</a:t>
                      </a:r>
                      <a:endParaRPr lang="en-US" sz="1600" dirty="0">
                        <a:latin typeface="Times New Roman"/>
                        <a:ea typeface="Times New Roman"/>
                        <a:cs typeface="Mangal"/>
                      </a:endParaRPr>
                    </a:p>
                  </a:txBody>
                  <a:tcPr marL="68580" marR="68580" marT="0" marB="0"/>
                </a:tc>
                <a:tc>
                  <a:txBody>
                    <a:bodyPr/>
                    <a:lstStyle/>
                    <a:p>
                      <a:pPr marL="0" marR="0">
                        <a:lnSpc>
                          <a:spcPct val="115000"/>
                        </a:lnSpc>
                        <a:spcBef>
                          <a:spcPts val="0"/>
                        </a:spcBef>
                        <a:spcAft>
                          <a:spcPts val="0"/>
                        </a:spcAft>
                      </a:pPr>
                      <a:r>
                        <a:rPr lang="en-US" sz="1600" dirty="0">
                          <a:latin typeface="Times New Roman"/>
                          <a:ea typeface="Times New Roman"/>
                          <a:cs typeface="Mangal"/>
                        </a:rPr>
                        <a:t>Av. daily relative </a:t>
                      </a:r>
                      <a:r>
                        <a:rPr lang="en-US" sz="1600" dirty="0" smtClean="0">
                          <a:latin typeface="Times New Roman"/>
                          <a:ea typeface="Times New Roman"/>
                          <a:cs typeface="Mangal"/>
                        </a:rPr>
                        <a:t>humidity (%)</a:t>
                      </a:r>
                      <a:endParaRPr lang="en-US" sz="1600" dirty="0">
                        <a:latin typeface="Times New Roman"/>
                        <a:ea typeface="Times New Roman"/>
                        <a:cs typeface="Mangal"/>
                      </a:endParaRPr>
                    </a:p>
                  </a:txBody>
                  <a:tcPr marL="68580" marR="68580" marT="0" marB="0"/>
                </a:tc>
                <a:tc>
                  <a:txBody>
                    <a:bodyPr/>
                    <a:lstStyle/>
                    <a:p>
                      <a:pPr marL="0" marR="0">
                        <a:lnSpc>
                          <a:spcPct val="115000"/>
                        </a:lnSpc>
                        <a:spcBef>
                          <a:spcPts val="0"/>
                        </a:spcBef>
                        <a:spcAft>
                          <a:spcPts val="0"/>
                        </a:spcAft>
                      </a:pPr>
                      <a:r>
                        <a:rPr lang="en-US" sz="1600" dirty="0">
                          <a:latin typeface="Times New Roman"/>
                          <a:ea typeface="Times New Roman"/>
                          <a:cs typeface="Mangal"/>
                        </a:rPr>
                        <a:t>Av. daily temperature humidity index</a:t>
                      </a:r>
                    </a:p>
                  </a:txBody>
                  <a:tcPr marL="68580" marR="68580" marT="0" marB="0"/>
                </a:tc>
              </a:tr>
              <a:tr h="943222">
                <a:tc>
                  <a:txBody>
                    <a:bodyPr/>
                    <a:lstStyle/>
                    <a:p>
                      <a:pPr marL="0" marR="0">
                        <a:lnSpc>
                          <a:spcPct val="115000"/>
                        </a:lnSpc>
                        <a:spcBef>
                          <a:spcPts val="0"/>
                        </a:spcBef>
                        <a:spcAft>
                          <a:spcPts val="0"/>
                        </a:spcAft>
                      </a:pPr>
                      <a:r>
                        <a:rPr lang="en-US" sz="1600" dirty="0">
                          <a:latin typeface="Times New Roman"/>
                          <a:ea typeface="Times New Roman"/>
                          <a:cs typeface="Mangal"/>
                        </a:rPr>
                        <a:t>East West Orientation </a:t>
                      </a:r>
                    </a:p>
                  </a:txBody>
                  <a:tcPr marL="68580" marR="68580" marT="0" marB="0"/>
                </a:tc>
                <a:tc>
                  <a:txBody>
                    <a:bodyPr/>
                    <a:lstStyle/>
                    <a:p>
                      <a:pPr marL="0" marR="0">
                        <a:lnSpc>
                          <a:spcPct val="115000"/>
                        </a:lnSpc>
                        <a:spcBef>
                          <a:spcPts val="0"/>
                        </a:spcBef>
                        <a:spcAft>
                          <a:spcPts val="0"/>
                        </a:spcAft>
                      </a:pPr>
                      <a:r>
                        <a:rPr lang="en-US" sz="1600" dirty="0">
                          <a:latin typeface="Times New Roman"/>
                          <a:ea typeface="Times New Roman"/>
                          <a:cs typeface="Mangal"/>
                        </a:rPr>
                        <a:t>9.720</a:t>
                      </a:r>
                      <a:r>
                        <a:rPr lang="en-US" sz="1600" baseline="30000" dirty="0">
                          <a:latin typeface="Times New Roman"/>
                          <a:ea typeface="Times New Roman"/>
                          <a:cs typeface="Mangal"/>
                        </a:rPr>
                        <a:t> a</a:t>
                      </a:r>
                      <a:r>
                        <a:rPr lang="en-US" sz="1600" dirty="0">
                          <a:latin typeface="Times New Roman"/>
                          <a:ea typeface="Times New Roman"/>
                          <a:cs typeface="Mangal"/>
                        </a:rPr>
                        <a:t>    </a:t>
                      </a:r>
                      <a:r>
                        <a:rPr lang="en-US" sz="1600" dirty="0">
                          <a:latin typeface="Times New Roman"/>
                          <a:ea typeface="Times New Roman"/>
                          <a:cs typeface="Mangal"/>
                          <a:sym typeface="Symbol"/>
                        </a:rPr>
                        <a:t></a:t>
                      </a:r>
                      <a:r>
                        <a:rPr lang="en-US" sz="1600" dirty="0">
                          <a:latin typeface="Times New Roman"/>
                          <a:ea typeface="Times New Roman"/>
                          <a:cs typeface="Mangal"/>
                        </a:rPr>
                        <a:t>  0.093</a:t>
                      </a:r>
                    </a:p>
                    <a:p>
                      <a:pPr marL="0" marR="0" algn="ctr">
                        <a:lnSpc>
                          <a:spcPct val="115000"/>
                        </a:lnSpc>
                        <a:spcBef>
                          <a:spcPts val="0"/>
                        </a:spcBef>
                        <a:spcAft>
                          <a:spcPts val="0"/>
                        </a:spcAft>
                      </a:pPr>
                      <a:r>
                        <a:rPr lang="en-US" sz="1600" dirty="0">
                          <a:latin typeface="Times New Roman"/>
                          <a:ea typeface="Times New Roman"/>
                          <a:cs typeface="Mangal"/>
                        </a:rPr>
                        <a:t>(</a:t>
                      </a:r>
                      <a:r>
                        <a:rPr lang="en-US" sz="1600" dirty="0" smtClean="0">
                          <a:latin typeface="Times New Roman"/>
                          <a:ea typeface="Times New Roman"/>
                          <a:cs typeface="Mangal"/>
                        </a:rPr>
                        <a:t>3300)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27.81 </a:t>
                      </a:r>
                      <a:r>
                        <a:rPr lang="en-US" sz="1600" baseline="30000" dirty="0">
                          <a:latin typeface="Times New Roman"/>
                          <a:ea typeface="Times New Roman"/>
                          <a:cs typeface="Mangal"/>
                        </a:rPr>
                        <a:t>b</a:t>
                      </a:r>
                      <a:r>
                        <a:rPr lang="en-US" sz="1600" dirty="0">
                          <a:latin typeface="Times New Roman"/>
                          <a:ea typeface="Times New Roman"/>
                          <a:cs typeface="Mangal"/>
                        </a:rPr>
                        <a:t> </a:t>
                      </a:r>
                      <a:r>
                        <a:rPr lang="en-US" sz="1600" dirty="0">
                          <a:latin typeface="Times New Roman"/>
                          <a:ea typeface="Times New Roman"/>
                          <a:cs typeface="Mangal"/>
                          <a:sym typeface="Symbol"/>
                        </a:rPr>
                        <a:t></a:t>
                      </a:r>
                      <a:r>
                        <a:rPr lang="en-US" sz="1600" dirty="0">
                          <a:latin typeface="Times New Roman"/>
                          <a:ea typeface="Times New Roman"/>
                          <a:cs typeface="Mangal"/>
                        </a:rPr>
                        <a:t> 0.12</a:t>
                      </a:r>
                    </a:p>
                    <a:p>
                      <a:pPr marL="0" marR="0" algn="ctr">
                        <a:lnSpc>
                          <a:spcPct val="115000"/>
                        </a:lnSpc>
                        <a:spcBef>
                          <a:spcPts val="0"/>
                        </a:spcBef>
                        <a:spcAft>
                          <a:spcPts val="0"/>
                        </a:spcAft>
                      </a:pPr>
                      <a:r>
                        <a:rPr lang="en-US" sz="1600" dirty="0" smtClean="0">
                          <a:latin typeface="Times New Roman"/>
                          <a:ea typeface="Times New Roman"/>
                          <a:cs typeface="Mangal"/>
                        </a:rPr>
                        <a:t>(3300)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77.15</a:t>
                      </a:r>
                      <a:r>
                        <a:rPr lang="en-US" sz="1600" baseline="30000" dirty="0">
                          <a:latin typeface="Times New Roman"/>
                          <a:ea typeface="Times New Roman"/>
                          <a:cs typeface="Mangal"/>
                        </a:rPr>
                        <a:t> b</a:t>
                      </a:r>
                      <a:r>
                        <a:rPr lang="en-US" sz="1600" dirty="0">
                          <a:latin typeface="Times New Roman"/>
                          <a:ea typeface="Times New Roman"/>
                          <a:cs typeface="Mangal"/>
                        </a:rPr>
                        <a:t> </a:t>
                      </a:r>
                      <a:r>
                        <a:rPr lang="en-US" sz="1600" dirty="0">
                          <a:latin typeface="Times New Roman"/>
                          <a:ea typeface="Times New Roman"/>
                          <a:cs typeface="Mangal"/>
                          <a:sym typeface="Symbol"/>
                        </a:rPr>
                        <a:t></a:t>
                      </a:r>
                      <a:r>
                        <a:rPr lang="en-US" sz="1600" dirty="0">
                          <a:latin typeface="Times New Roman"/>
                          <a:ea typeface="Times New Roman"/>
                          <a:cs typeface="Mangal"/>
                        </a:rPr>
                        <a:t> 0.60</a:t>
                      </a:r>
                    </a:p>
                    <a:p>
                      <a:pPr marL="0" marR="0" algn="ctr">
                        <a:lnSpc>
                          <a:spcPct val="115000"/>
                        </a:lnSpc>
                        <a:spcBef>
                          <a:spcPts val="0"/>
                        </a:spcBef>
                        <a:spcAft>
                          <a:spcPts val="0"/>
                        </a:spcAft>
                      </a:pPr>
                      <a:r>
                        <a:rPr lang="en-US" sz="1600" dirty="0" smtClean="0">
                          <a:latin typeface="Times New Roman"/>
                          <a:ea typeface="Times New Roman"/>
                          <a:cs typeface="Mangal"/>
                        </a:rPr>
                        <a:t>(3300)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77.72 </a:t>
                      </a:r>
                      <a:r>
                        <a:rPr lang="en-US" sz="1600" baseline="30000" dirty="0">
                          <a:latin typeface="Times New Roman"/>
                          <a:ea typeface="Times New Roman"/>
                          <a:cs typeface="Mangal"/>
                        </a:rPr>
                        <a:t>b</a:t>
                      </a:r>
                      <a:r>
                        <a:rPr lang="en-US" sz="1600" dirty="0">
                          <a:latin typeface="Times New Roman"/>
                          <a:ea typeface="Times New Roman"/>
                          <a:cs typeface="Mangal"/>
                        </a:rPr>
                        <a:t> </a:t>
                      </a:r>
                      <a:r>
                        <a:rPr lang="en-US" sz="1600" dirty="0">
                          <a:latin typeface="Times New Roman"/>
                          <a:ea typeface="Times New Roman"/>
                          <a:cs typeface="Mangal"/>
                          <a:sym typeface="Symbol"/>
                        </a:rPr>
                        <a:t></a:t>
                      </a:r>
                      <a:r>
                        <a:rPr lang="en-US" sz="1600" dirty="0">
                          <a:latin typeface="Times New Roman"/>
                          <a:ea typeface="Times New Roman"/>
                          <a:cs typeface="Mangal"/>
                        </a:rPr>
                        <a:t> 0.31</a:t>
                      </a:r>
                    </a:p>
                    <a:p>
                      <a:pPr marL="0" marR="0" algn="ctr">
                        <a:lnSpc>
                          <a:spcPct val="115000"/>
                        </a:lnSpc>
                        <a:spcBef>
                          <a:spcPts val="0"/>
                        </a:spcBef>
                        <a:spcAft>
                          <a:spcPts val="0"/>
                        </a:spcAft>
                      </a:pPr>
                      <a:r>
                        <a:rPr lang="en-US" sz="1600" dirty="0" smtClean="0">
                          <a:latin typeface="Times New Roman"/>
                          <a:ea typeface="Times New Roman"/>
                          <a:cs typeface="Mangal"/>
                        </a:rPr>
                        <a:t>(3300)</a:t>
                      </a:r>
                      <a:endParaRPr lang="en-US" sz="1600" dirty="0">
                        <a:latin typeface="Times New Roman"/>
                        <a:ea typeface="Times New Roman"/>
                        <a:cs typeface="Mangal"/>
                      </a:endParaRPr>
                    </a:p>
                  </a:txBody>
                  <a:tcPr marL="68580" marR="68580" marT="0" marB="0"/>
                </a:tc>
              </a:tr>
              <a:tr h="943222">
                <a:tc>
                  <a:txBody>
                    <a:bodyPr/>
                    <a:lstStyle/>
                    <a:p>
                      <a:pPr marL="0" marR="0">
                        <a:lnSpc>
                          <a:spcPct val="115000"/>
                        </a:lnSpc>
                        <a:spcBef>
                          <a:spcPts val="0"/>
                        </a:spcBef>
                        <a:spcAft>
                          <a:spcPts val="0"/>
                        </a:spcAft>
                      </a:pPr>
                      <a:r>
                        <a:rPr lang="en-US" sz="1600">
                          <a:latin typeface="Times New Roman"/>
                          <a:ea typeface="Times New Roman"/>
                          <a:cs typeface="Mangal"/>
                        </a:rPr>
                        <a:t>North South Orientation</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9.470 </a:t>
                      </a:r>
                      <a:r>
                        <a:rPr lang="en-US" sz="1600" baseline="30000" dirty="0">
                          <a:latin typeface="Times New Roman"/>
                          <a:ea typeface="Times New Roman"/>
                          <a:cs typeface="Mangal"/>
                        </a:rPr>
                        <a:t>b</a:t>
                      </a:r>
                      <a:r>
                        <a:rPr lang="en-US" sz="1600" dirty="0">
                          <a:latin typeface="Times New Roman"/>
                          <a:ea typeface="Times New Roman"/>
                          <a:cs typeface="Mangal"/>
                        </a:rPr>
                        <a:t> </a:t>
                      </a:r>
                      <a:r>
                        <a:rPr lang="en-US" sz="1600" dirty="0">
                          <a:latin typeface="Times New Roman"/>
                          <a:ea typeface="Times New Roman"/>
                          <a:cs typeface="Mangal"/>
                          <a:sym typeface="Symbol"/>
                        </a:rPr>
                        <a:t></a:t>
                      </a:r>
                      <a:r>
                        <a:rPr lang="en-US" sz="1600" dirty="0">
                          <a:latin typeface="Times New Roman"/>
                          <a:ea typeface="Times New Roman"/>
                          <a:cs typeface="Mangal"/>
                        </a:rPr>
                        <a:t> 0.085</a:t>
                      </a:r>
                    </a:p>
                    <a:p>
                      <a:pPr marL="0" marR="0" algn="ctr">
                        <a:lnSpc>
                          <a:spcPct val="115000"/>
                        </a:lnSpc>
                        <a:spcBef>
                          <a:spcPts val="0"/>
                        </a:spcBef>
                        <a:spcAft>
                          <a:spcPts val="0"/>
                        </a:spcAft>
                      </a:pPr>
                      <a:r>
                        <a:rPr lang="en-US" sz="1600" dirty="0">
                          <a:latin typeface="Times New Roman"/>
                          <a:ea typeface="Times New Roman"/>
                          <a:cs typeface="Mangal"/>
                        </a:rPr>
                        <a:t>(</a:t>
                      </a:r>
                      <a:r>
                        <a:rPr lang="en-US" sz="1600" dirty="0" smtClean="0">
                          <a:latin typeface="Times New Roman"/>
                          <a:ea typeface="Times New Roman"/>
                          <a:cs typeface="Mangal"/>
                        </a:rPr>
                        <a:t>4620)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28.05 </a:t>
                      </a:r>
                      <a:r>
                        <a:rPr lang="en-US" sz="1600" baseline="30000" dirty="0">
                          <a:latin typeface="Times New Roman"/>
                          <a:ea typeface="Times New Roman"/>
                          <a:cs typeface="Mangal"/>
                        </a:rPr>
                        <a:t>a</a:t>
                      </a:r>
                      <a:r>
                        <a:rPr lang="en-US" sz="1600" dirty="0">
                          <a:latin typeface="Times New Roman"/>
                          <a:ea typeface="Times New Roman"/>
                          <a:cs typeface="Mangal"/>
                        </a:rPr>
                        <a:t> </a:t>
                      </a:r>
                      <a:r>
                        <a:rPr lang="en-US" sz="1600" dirty="0">
                          <a:latin typeface="Times New Roman"/>
                          <a:ea typeface="Times New Roman"/>
                          <a:cs typeface="Mangal"/>
                          <a:sym typeface="Symbol"/>
                        </a:rPr>
                        <a:t></a:t>
                      </a:r>
                      <a:r>
                        <a:rPr lang="en-US" sz="1600" dirty="0">
                          <a:latin typeface="Times New Roman"/>
                          <a:ea typeface="Times New Roman"/>
                          <a:cs typeface="Mangal"/>
                        </a:rPr>
                        <a:t> 0.10</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4620)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79.42 </a:t>
                      </a:r>
                      <a:r>
                        <a:rPr lang="en-US" sz="1600" baseline="30000" dirty="0">
                          <a:latin typeface="Times New Roman"/>
                          <a:ea typeface="Times New Roman"/>
                          <a:cs typeface="Mangal"/>
                        </a:rPr>
                        <a:t>a</a:t>
                      </a:r>
                      <a:r>
                        <a:rPr lang="en-US" sz="1600" dirty="0">
                          <a:latin typeface="Times New Roman"/>
                          <a:ea typeface="Times New Roman"/>
                          <a:cs typeface="Mangal"/>
                        </a:rPr>
                        <a:t> </a:t>
                      </a:r>
                      <a:r>
                        <a:rPr lang="en-US" sz="1600" dirty="0">
                          <a:latin typeface="Times New Roman"/>
                          <a:ea typeface="Times New Roman"/>
                          <a:cs typeface="Mangal"/>
                          <a:sym typeface="Symbol"/>
                        </a:rPr>
                        <a:t></a:t>
                      </a:r>
                      <a:r>
                        <a:rPr lang="en-US" sz="1600" dirty="0">
                          <a:latin typeface="Times New Roman"/>
                          <a:ea typeface="Times New Roman"/>
                          <a:cs typeface="Mangal"/>
                        </a:rPr>
                        <a:t> 0.36</a:t>
                      </a:r>
                    </a:p>
                    <a:p>
                      <a:pPr marL="0" marR="0" algn="ctr">
                        <a:lnSpc>
                          <a:spcPct val="115000"/>
                        </a:lnSpc>
                        <a:spcBef>
                          <a:spcPts val="0"/>
                        </a:spcBef>
                        <a:spcAft>
                          <a:spcPts val="0"/>
                        </a:spcAft>
                      </a:pPr>
                      <a:r>
                        <a:rPr lang="en-US" sz="1600" dirty="0">
                          <a:latin typeface="Times New Roman"/>
                          <a:ea typeface="Times New Roman"/>
                          <a:cs typeface="Mangal"/>
                        </a:rPr>
                        <a:t>(</a:t>
                      </a:r>
                      <a:r>
                        <a:rPr lang="en-US" sz="1600" dirty="0" smtClean="0">
                          <a:latin typeface="Times New Roman"/>
                          <a:ea typeface="Times New Roman"/>
                          <a:cs typeface="Mangal"/>
                        </a:rPr>
                        <a:t>4620)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79.02 </a:t>
                      </a:r>
                      <a:r>
                        <a:rPr lang="en-US" sz="1600" baseline="30000" dirty="0">
                          <a:latin typeface="Times New Roman"/>
                          <a:ea typeface="Times New Roman"/>
                          <a:cs typeface="Mangal"/>
                        </a:rPr>
                        <a:t>a</a:t>
                      </a:r>
                      <a:r>
                        <a:rPr lang="en-US" sz="1600" dirty="0">
                          <a:latin typeface="Times New Roman"/>
                          <a:ea typeface="Times New Roman"/>
                          <a:cs typeface="Mangal"/>
                        </a:rPr>
                        <a:t> </a:t>
                      </a:r>
                      <a:r>
                        <a:rPr lang="en-US" sz="1600" dirty="0">
                          <a:latin typeface="Times New Roman"/>
                          <a:ea typeface="Times New Roman"/>
                          <a:cs typeface="Mangal"/>
                          <a:sym typeface="Symbol"/>
                        </a:rPr>
                        <a:t></a:t>
                      </a:r>
                      <a:r>
                        <a:rPr lang="en-US" sz="1600" dirty="0">
                          <a:latin typeface="Times New Roman"/>
                          <a:ea typeface="Times New Roman"/>
                          <a:cs typeface="Mangal"/>
                        </a:rPr>
                        <a:t> 0.16</a:t>
                      </a:r>
                    </a:p>
                    <a:p>
                      <a:pPr marL="0" marR="0" algn="ctr">
                        <a:lnSpc>
                          <a:spcPct val="115000"/>
                        </a:lnSpc>
                        <a:spcBef>
                          <a:spcPts val="0"/>
                        </a:spcBef>
                        <a:spcAft>
                          <a:spcPts val="0"/>
                        </a:spcAft>
                      </a:pPr>
                      <a:r>
                        <a:rPr lang="en-US" sz="1600" dirty="0">
                          <a:latin typeface="Times New Roman"/>
                          <a:ea typeface="Times New Roman"/>
                          <a:cs typeface="Mangal"/>
                        </a:rPr>
                        <a:t>(</a:t>
                      </a:r>
                      <a:r>
                        <a:rPr lang="en-US" sz="1600" dirty="0" smtClean="0">
                          <a:latin typeface="Times New Roman"/>
                          <a:ea typeface="Times New Roman"/>
                          <a:cs typeface="Mangal"/>
                        </a:rPr>
                        <a:t>4620)</a:t>
                      </a:r>
                      <a:endParaRPr lang="en-US" sz="1600" dirty="0">
                        <a:latin typeface="Times New Roman"/>
                        <a:ea typeface="Times New Roman"/>
                        <a:cs typeface="Mangal"/>
                      </a:endParaRPr>
                    </a:p>
                  </a:txBody>
                  <a:tcPr marL="68580" marR="68580" marT="0" marB="0"/>
                </a:tc>
              </a:tr>
              <a:tr h="649732">
                <a:tc>
                  <a:txBody>
                    <a:bodyPr/>
                    <a:lstStyle/>
                    <a:p>
                      <a:pPr marL="0" marR="0">
                        <a:lnSpc>
                          <a:spcPct val="115000"/>
                        </a:lnSpc>
                        <a:spcBef>
                          <a:spcPts val="0"/>
                        </a:spcBef>
                        <a:spcAft>
                          <a:spcPts val="0"/>
                        </a:spcAft>
                      </a:pPr>
                      <a:r>
                        <a:rPr lang="en-US" sz="1600">
                          <a:latin typeface="Times New Roman"/>
                          <a:ea typeface="Times New Roman"/>
                          <a:cs typeface="Mangal"/>
                        </a:rPr>
                        <a:t>F Value</a:t>
                      </a:r>
                    </a:p>
                  </a:txBody>
                  <a:tcPr marL="68580" marR="68580" marT="0" marB="0"/>
                </a:tc>
                <a:tc>
                  <a:txBody>
                    <a:bodyPr/>
                    <a:lstStyle/>
                    <a:p>
                      <a:pPr marL="0" marR="0" algn="ctr">
                        <a:lnSpc>
                          <a:spcPct val="115000"/>
                        </a:lnSpc>
                        <a:spcBef>
                          <a:spcPts val="0"/>
                        </a:spcBef>
                        <a:spcAft>
                          <a:spcPts val="0"/>
                        </a:spcAft>
                      </a:pPr>
                      <a:r>
                        <a:rPr lang="en-US" sz="1600">
                          <a:latin typeface="Times New Roman"/>
                          <a:ea typeface="Times New Roman"/>
                          <a:cs typeface="Mangal"/>
                        </a:rPr>
                        <a:t>9.56 *</a:t>
                      </a:r>
                    </a:p>
                  </a:txBody>
                  <a:tcPr marL="68580" marR="68580" marT="0" marB="0"/>
                </a:tc>
                <a:tc>
                  <a:txBody>
                    <a:bodyPr/>
                    <a:lstStyle/>
                    <a:p>
                      <a:pPr marL="0" marR="0" algn="ctr">
                        <a:lnSpc>
                          <a:spcPct val="115000"/>
                        </a:lnSpc>
                        <a:spcBef>
                          <a:spcPts val="0"/>
                        </a:spcBef>
                        <a:spcAft>
                          <a:spcPts val="0"/>
                        </a:spcAft>
                      </a:pPr>
                      <a:r>
                        <a:rPr lang="en-US" sz="1600">
                          <a:latin typeface="Times New Roman"/>
                          <a:ea typeface="Times New Roman"/>
                          <a:cs typeface="Mangal"/>
                        </a:rPr>
                        <a:t>7.12 *</a:t>
                      </a:r>
                    </a:p>
                  </a:txBody>
                  <a:tcPr marL="68580" marR="68580" marT="0" marB="0"/>
                </a:tc>
                <a:tc>
                  <a:txBody>
                    <a:bodyPr/>
                    <a:lstStyle/>
                    <a:p>
                      <a:pPr marL="742950" marR="0" lvl="1" indent="-285750" algn="ctr">
                        <a:lnSpc>
                          <a:spcPct val="115000"/>
                        </a:lnSpc>
                        <a:spcBef>
                          <a:spcPts val="0"/>
                        </a:spcBef>
                        <a:spcAft>
                          <a:spcPts val="0"/>
                        </a:spcAft>
                        <a:buFont typeface="+mj-lt"/>
                        <a:buNone/>
                      </a:pPr>
                      <a:r>
                        <a:rPr lang="en-US" sz="1600" dirty="0" smtClean="0">
                          <a:latin typeface="Times New Roman"/>
                          <a:ea typeface="Times New Roman"/>
                          <a:cs typeface="Mangal"/>
                        </a:rPr>
                        <a:t>8.97*</a:t>
                      </a:r>
                      <a:endParaRPr lang="en-US" sz="1600" dirty="0">
                        <a:latin typeface="Times New Roman"/>
                        <a:ea typeface="Times New Roman"/>
                        <a:cs typeface="Mangal"/>
                      </a:endParaRPr>
                    </a:p>
                  </a:txBody>
                  <a:tcPr marL="68580" marR="68580" marT="0" marB="0"/>
                </a:tc>
                <a:tc>
                  <a:txBody>
                    <a:bodyPr/>
                    <a:lstStyle/>
                    <a:p>
                      <a:pPr marL="742950" marR="0" lvl="1" indent="-285750" algn="ctr">
                        <a:lnSpc>
                          <a:spcPct val="115000"/>
                        </a:lnSpc>
                        <a:spcBef>
                          <a:spcPts val="0"/>
                        </a:spcBef>
                        <a:spcAft>
                          <a:spcPts val="0"/>
                        </a:spcAft>
                        <a:buFont typeface="+mj-lt"/>
                        <a:buNone/>
                      </a:pPr>
                      <a:r>
                        <a:rPr lang="en-US" sz="1600" dirty="0" smtClean="0">
                          <a:latin typeface="Times New Roman"/>
                          <a:ea typeface="Times New Roman"/>
                          <a:cs typeface="Mangal"/>
                        </a:rPr>
                        <a:t>21.94*</a:t>
                      </a:r>
                      <a:endParaRPr lang="en-US" sz="1600" dirty="0">
                        <a:latin typeface="Times New Roman"/>
                        <a:ea typeface="Times New Roman"/>
                        <a:cs typeface="Mangal"/>
                      </a:endParaRPr>
                    </a:p>
                  </a:txBody>
                  <a:tcPr marL="68580" marR="68580" marT="0" marB="0"/>
                </a:tc>
              </a:tr>
            </a:tbl>
          </a:graphicData>
        </a:graphic>
      </p:graphicFrame>
      <p:pic>
        <p:nvPicPr>
          <p:cNvPr id="5" name="Picture 4" descr="Punch-lines-ICAR-logo.png"/>
          <p:cNvPicPr>
            <a:picLocks noChangeAspect="1"/>
          </p:cNvPicPr>
          <p:nvPr/>
        </p:nvPicPr>
        <p:blipFill>
          <a:blip r:embed="rId2" cstate="print"/>
          <a:srcRect/>
          <a:stretch>
            <a:fillRect/>
          </a:stretch>
        </p:blipFill>
        <p:spPr bwMode="auto">
          <a:xfrm>
            <a:off x="6400800" y="5943600"/>
            <a:ext cx="2235200" cy="563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pPr algn="just"/>
            <a:r>
              <a:rPr lang="en-US" sz="1700" dirty="0" smtClean="0"/>
              <a:t>Buffington and Collier (1983) mentioned that the preferred orientation would be  east-west for hot climates, i.e. the long axis of the building would run in an east-west direction and the shed height should be 3.65 m, and shading efficiency should not be lower than 85%. </a:t>
            </a:r>
          </a:p>
          <a:p>
            <a:pPr algn="just"/>
            <a:endParaRPr lang="en-US" sz="1700" dirty="0" smtClean="0"/>
          </a:p>
          <a:p>
            <a:pPr algn="just"/>
            <a:r>
              <a:rPr lang="en-US" sz="1700" dirty="0" smtClean="0"/>
              <a:t>In conformity to present findings </a:t>
            </a:r>
            <a:r>
              <a:rPr lang="en-US" sz="1700" dirty="0" err="1" smtClean="0"/>
              <a:t>Samer</a:t>
            </a:r>
            <a:r>
              <a:rPr lang="en-US" sz="1700" dirty="0" smtClean="0"/>
              <a:t> (2010) also advocated that shade structure should be oriented east-west where the largest area of the structure should receive the  maximum wind to allow better aeration.</a:t>
            </a:r>
          </a:p>
          <a:p>
            <a:pPr>
              <a:buNone/>
            </a:pPr>
            <a:endParaRPr lang="en-US" dirty="0"/>
          </a:p>
        </p:txBody>
      </p:sp>
      <p:pic>
        <p:nvPicPr>
          <p:cNvPr id="4" name="Picture 3" descr="G:\Images\Photo0546.jpg"/>
          <p:cNvPicPr/>
          <p:nvPr/>
        </p:nvPicPr>
        <p:blipFill>
          <a:blip r:embed="rId2" cstate="print"/>
          <a:srcRect/>
          <a:stretch>
            <a:fillRect/>
          </a:stretch>
        </p:blipFill>
        <p:spPr bwMode="auto">
          <a:xfrm>
            <a:off x="2895600" y="3505200"/>
            <a:ext cx="3733800" cy="2590800"/>
          </a:xfrm>
          <a:prstGeom prst="rect">
            <a:avLst/>
          </a:prstGeom>
          <a:noFill/>
          <a:ln w="9525">
            <a:noFill/>
            <a:miter lim="800000"/>
            <a:headEnd/>
            <a:tailEnd/>
          </a:ln>
        </p:spPr>
      </p:pic>
      <p:pic>
        <p:nvPicPr>
          <p:cNvPr id="5" name="Picture 4" descr="Punch-lines-ICAR-logo.png"/>
          <p:cNvPicPr>
            <a:picLocks noChangeAspect="1"/>
          </p:cNvPicPr>
          <p:nvPr/>
        </p:nvPicPr>
        <p:blipFill>
          <a:blip r:embed="rId3" cstate="print"/>
          <a:srcRect/>
          <a:stretch>
            <a:fillRect/>
          </a:stretch>
        </p:blipFill>
        <p:spPr bwMode="auto">
          <a:xfrm>
            <a:off x="6781800" y="6096000"/>
            <a:ext cx="2235200" cy="563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04850"/>
            <a:ext cx="8077200" cy="742950"/>
          </a:xfrm>
        </p:spPr>
        <p:txBody>
          <a:bodyPr>
            <a:normAutofit/>
          </a:bodyPr>
          <a:lstStyle/>
          <a:p>
            <a:pPr>
              <a:defRPr/>
            </a:pPr>
            <a:r>
              <a:rPr lang="en-US" sz="2000" b="1" dirty="0" smtClean="0"/>
              <a:t>Effect of ventilation of shed</a:t>
            </a:r>
            <a:endParaRPr lang="en-US" sz="2000" dirty="0"/>
          </a:p>
        </p:txBody>
      </p:sp>
      <p:sp>
        <p:nvSpPr>
          <p:cNvPr id="3" name="Content Placeholder 2"/>
          <p:cNvSpPr>
            <a:spLocks noGrp="1"/>
          </p:cNvSpPr>
          <p:nvPr>
            <p:ph sz="half" idx="1"/>
          </p:nvPr>
        </p:nvSpPr>
        <p:spPr>
          <a:xfrm>
            <a:off x="457200" y="1752600"/>
            <a:ext cx="3200400" cy="4191000"/>
          </a:xfrm>
        </p:spPr>
        <p:txBody>
          <a:bodyPr>
            <a:normAutofit fontScale="70000" lnSpcReduction="20000"/>
          </a:bodyPr>
          <a:lstStyle/>
          <a:p>
            <a:pPr algn="just">
              <a:defRPr/>
            </a:pPr>
            <a:r>
              <a:rPr lang="en-US" sz="2300" dirty="0" smtClean="0"/>
              <a:t>Ventilation of cattle shed had highly significant effect on average daily milk yield, while significant effect  on all the microclimatological components</a:t>
            </a:r>
          </a:p>
          <a:p>
            <a:pPr algn="just">
              <a:defRPr/>
            </a:pPr>
            <a:endParaRPr lang="en-US" sz="2300" dirty="0" smtClean="0"/>
          </a:p>
          <a:p>
            <a:pPr algn="just">
              <a:defRPr/>
            </a:pPr>
            <a:r>
              <a:rPr lang="en-US" sz="2300" dirty="0" smtClean="0"/>
              <a:t>Significantly higher milk yield, lower air temperature, lower relative humidity and lower temperature humidity index were observed in cattle shed with good ventilation.</a:t>
            </a:r>
          </a:p>
          <a:p>
            <a:pPr algn="just">
              <a:buFont typeface="Wingdings 2" pitchFamily="18" charset="2"/>
              <a:buNone/>
              <a:defRPr/>
            </a:pPr>
            <a:endParaRPr lang="en-US" sz="2300" dirty="0" smtClean="0"/>
          </a:p>
          <a:p>
            <a:pPr algn="just">
              <a:defRPr/>
            </a:pPr>
            <a:r>
              <a:rPr lang="en-US" sz="2300" dirty="0" smtClean="0"/>
              <a:t> So, it indicated lesser heat stress and higher milk yield in cattle house having good ventilation </a:t>
            </a:r>
            <a:r>
              <a:rPr lang="en-US" sz="2300" dirty="0" err="1" smtClean="0"/>
              <a:t>ie</a:t>
            </a:r>
            <a:r>
              <a:rPr lang="en-US" sz="2300" dirty="0" smtClean="0"/>
              <a:t> proper height of roof and side wall and having  cross ventilation in the shed.  </a:t>
            </a:r>
          </a:p>
          <a:p>
            <a:pPr algn="just">
              <a:defRPr/>
            </a:pPr>
            <a:endParaRPr lang="en-US" dirty="0" smtClean="0"/>
          </a:p>
          <a:p>
            <a:pPr>
              <a:defRPr/>
            </a:pPr>
            <a:endParaRPr lang="en-US" dirty="0"/>
          </a:p>
        </p:txBody>
      </p:sp>
      <p:graphicFrame>
        <p:nvGraphicFramePr>
          <p:cNvPr id="5" name="Content Placeholder 4"/>
          <p:cNvGraphicFramePr>
            <a:graphicFrameLocks noGrp="1"/>
          </p:cNvGraphicFramePr>
          <p:nvPr>
            <p:ph sz="half" idx="2"/>
          </p:nvPr>
        </p:nvGraphicFramePr>
        <p:xfrm>
          <a:off x="3886201" y="1920875"/>
          <a:ext cx="4953000" cy="3543917"/>
        </p:xfrm>
        <a:graphic>
          <a:graphicData uri="http://schemas.openxmlformats.org/drawingml/2006/table">
            <a:tbl>
              <a:tblPr firstRow="1" bandRow="1">
                <a:tableStyleId>{5C22544A-7EE6-4342-B048-85BDC9FD1C3A}</a:tableStyleId>
              </a:tblPr>
              <a:tblGrid>
                <a:gridCol w="1142999"/>
                <a:gridCol w="1021081"/>
                <a:gridCol w="929640"/>
                <a:gridCol w="929640"/>
                <a:gridCol w="929640"/>
              </a:tblGrid>
              <a:tr h="1051199">
                <a:tc>
                  <a:txBody>
                    <a:bodyPr/>
                    <a:lstStyle/>
                    <a:p>
                      <a:pPr marL="0" marR="0">
                        <a:lnSpc>
                          <a:spcPct val="115000"/>
                        </a:lnSpc>
                        <a:spcBef>
                          <a:spcPts val="0"/>
                        </a:spcBef>
                        <a:spcAft>
                          <a:spcPts val="0"/>
                        </a:spcAft>
                      </a:pPr>
                      <a:r>
                        <a:rPr lang="en-US" sz="1600" dirty="0">
                          <a:latin typeface="Times New Roman"/>
                          <a:ea typeface="Times New Roman"/>
                          <a:cs typeface="Mangal"/>
                        </a:rPr>
                        <a:t>Ventilation of Cattle shed</a:t>
                      </a:r>
                    </a:p>
                  </a:txBody>
                  <a:tcPr marL="68580" marR="68580" marT="0" marB="0"/>
                </a:tc>
                <a:tc>
                  <a:txBody>
                    <a:bodyPr/>
                    <a:lstStyle/>
                    <a:p>
                      <a:pPr marL="0" marR="0">
                        <a:lnSpc>
                          <a:spcPct val="115000"/>
                        </a:lnSpc>
                        <a:spcBef>
                          <a:spcPts val="0"/>
                        </a:spcBef>
                        <a:spcAft>
                          <a:spcPts val="0"/>
                        </a:spcAft>
                      </a:pPr>
                      <a:r>
                        <a:rPr lang="en-US" sz="1600" dirty="0">
                          <a:latin typeface="Times New Roman"/>
                          <a:ea typeface="Times New Roman"/>
                          <a:cs typeface="Mangal"/>
                        </a:rPr>
                        <a:t>Av daily milk yield (kg)</a:t>
                      </a:r>
                    </a:p>
                  </a:txBody>
                  <a:tcPr marL="68580" marR="68580" marT="0" marB="0"/>
                </a:tc>
                <a:tc>
                  <a:txBody>
                    <a:bodyPr/>
                    <a:lstStyle/>
                    <a:p>
                      <a:pPr marL="0" marR="0">
                        <a:lnSpc>
                          <a:spcPct val="115000"/>
                        </a:lnSpc>
                        <a:spcBef>
                          <a:spcPts val="0"/>
                        </a:spcBef>
                        <a:spcAft>
                          <a:spcPts val="0"/>
                        </a:spcAft>
                      </a:pPr>
                      <a:r>
                        <a:rPr lang="en-US" sz="1600" dirty="0">
                          <a:latin typeface="Times New Roman"/>
                          <a:ea typeface="Times New Roman"/>
                          <a:cs typeface="Mangal"/>
                        </a:rPr>
                        <a:t>Av daily air </a:t>
                      </a:r>
                      <a:r>
                        <a:rPr lang="en-US" sz="1600" dirty="0" smtClean="0">
                          <a:latin typeface="Times New Roman"/>
                          <a:ea typeface="Times New Roman"/>
                          <a:cs typeface="Mangal"/>
                        </a:rPr>
                        <a:t>temp </a:t>
                      </a:r>
                      <a:r>
                        <a:rPr lang="en-US" sz="1600" dirty="0">
                          <a:latin typeface="Times New Roman"/>
                          <a:ea typeface="Times New Roman"/>
                          <a:cs typeface="Mangal"/>
                        </a:rPr>
                        <a:t>(</a:t>
                      </a:r>
                      <a:r>
                        <a:rPr lang="en-US" sz="1600" baseline="30000" dirty="0">
                          <a:latin typeface="Times New Roman"/>
                          <a:ea typeface="Times New Roman"/>
                          <a:cs typeface="Mangal"/>
                        </a:rPr>
                        <a:t>0</a:t>
                      </a:r>
                      <a:r>
                        <a:rPr lang="en-US" sz="1600" dirty="0">
                          <a:latin typeface="Times New Roman"/>
                          <a:ea typeface="Times New Roman"/>
                          <a:cs typeface="Mangal"/>
                        </a:rPr>
                        <a:t>C)</a:t>
                      </a:r>
                    </a:p>
                  </a:txBody>
                  <a:tcPr marL="68580" marR="68580" marT="0" marB="0"/>
                </a:tc>
                <a:tc>
                  <a:txBody>
                    <a:bodyPr/>
                    <a:lstStyle/>
                    <a:p>
                      <a:pPr marL="0" marR="0">
                        <a:lnSpc>
                          <a:spcPct val="115000"/>
                        </a:lnSpc>
                        <a:spcBef>
                          <a:spcPts val="0"/>
                        </a:spcBef>
                        <a:spcAft>
                          <a:spcPts val="0"/>
                        </a:spcAft>
                      </a:pPr>
                      <a:r>
                        <a:rPr lang="en-US" sz="1600">
                          <a:latin typeface="Times New Roman"/>
                          <a:ea typeface="Times New Roman"/>
                          <a:cs typeface="Mangal"/>
                        </a:rPr>
                        <a:t>Av daily relative humidity (%)</a:t>
                      </a:r>
                    </a:p>
                  </a:txBody>
                  <a:tcPr marL="68580" marR="68580" marT="0" marB="0"/>
                </a:tc>
                <a:tc>
                  <a:txBody>
                    <a:bodyPr/>
                    <a:lstStyle/>
                    <a:p>
                      <a:pPr marL="0" marR="0">
                        <a:lnSpc>
                          <a:spcPct val="115000"/>
                        </a:lnSpc>
                        <a:spcBef>
                          <a:spcPts val="0"/>
                        </a:spcBef>
                        <a:spcAft>
                          <a:spcPts val="0"/>
                        </a:spcAft>
                      </a:pPr>
                      <a:r>
                        <a:rPr lang="en-US" sz="1600" dirty="0">
                          <a:latin typeface="Times New Roman"/>
                          <a:ea typeface="Times New Roman"/>
                          <a:cs typeface="Mangal"/>
                        </a:rPr>
                        <a:t>Av </a:t>
                      </a:r>
                      <a:r>
                        <a:rPr lang="en-US" sz="1600" dirty="0" smtClean="0">
                          <a:latin typeface="Times New Roman"/>
                          <a:ea typeface="Times New Roman"/>
                          <a:cs typeface="Mangal"/>
                        </a:rPr>
                        <a:t>daily</a:t>
                      </a:r>
                    </a:p>
                    <a:p>
                      <a:pPr marL="0" marR="0">
                        <a:lnSpc>
                          <a:spcPct val="115000"/>
                        </a:lnSpc>
                        <a:spcBef>
                          <a:spcPts val="0"/>
                        </a:spcBef>
                        <a:spcAft>
                          <a:spcPts val="0"/>
                        </a:spcAft>
                      </a:pPr>
                      <a:r>
                        <a:rPr lang="en-US" sz="1600" dirty="0" smtClean="0">
                          <a:latin typeface="Times New Roman"/>
                          <a:ea typeface="Times New Roman"/>
                          <a:cs typeface="Mangal"/>
                        </a:rPr>
                        <a:t>THI</a:t>
                      </a:r>
                    </a:p>
                  </a:txBody>
                  <a:tcPr marL="68580" marR="68580" marT="0" marB="0"/>
                </a:tc>
              </a:tr>
              <a:tr h="772984">
                <a:tc>
                  <a:txBody>
                    <a:bodyPr/>
                    <a:lstStyle/>
                    <a:p>
                      <a:pPr marL="0" marR="0">
                        <a:lnSpc>
                          <a:spcPct val="115000"/>
                        </a:lnSpc>
                        <a:spcBef>
                          <a:spcPts val="0"/>
                        </a:spcBef>
                        <a:spcAft>
                          <a:spcPts val="0"/>
                        </a:spcAft>
                      </a:pPr>
                      <a:r>
                        <a:rPr lang="en-US" sz="1600" dirty="0">
                          <a:latin typeface="Times New Roman"/>
                          <a:ea typeface="Times New Roman"/>
                          <a:cs typeface="Mangal"/>
                        </a:rPr>
                        <a:t>Good</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9.896 </a:t>
                      </a:r>
                      <a:r>
                        <a:rPr lang="en-US" sz="1600" baseline="30000" dirty="0">
                          <a:latin typeface="Times New Roman"/>
                          <a:ea typeface="Times New Roman"/>
                          <a:cs typeface="Mangal"/>
                        </a:rPr>
                        <a:t>a </a:t>
                      </a:r>
                      <a:r>
                        <a:rPr lang="en-US" sz="1600" dirty="0">
                          <a:latin typeface="Times New Roman"/>
                          <a:ea typeface="Times New Roman"/>
                          <a:cs typeface="Mangal"/>
                          <a:sym typeface="Symbol"/>
                        </a:rPr>
                        <a:t></a:t>
                      </a:r>
                      <a:r>
                        <a:rPr lang="en-US" sz="1600" dirty="0">
                          <a:latin typeface="Times New Roman"/>
                          <a:ea typeface="Times New Roman"/>
                          <a:cs typeface="Mangal"/>
                        </a:rPr>
                        <a:t> 0.090</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4290)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27.62 </a:t>
                      </a:r>
                      <a:r>
                        <a:rPr lang="en-US" sz="1600" baseline="30000" dirty="0">
                          <a:latin typeface="Times New Roman"/>
                          <a:ea typeface="Times New Roman"/>
                          <a:cs typeface="Mangal"/>
                        </a:rPr>
                        <a:t>b </a:t>
                      </a:r>
                      <a:r>
                        <a:rPr lang="en-US" sz="1600" dirty="0">
                          <a:latin typeface="Times New Roman"/>
                          <a:ea typeface="Times New Roman"/>
                          <a:cs typeface="Mangal"/>
                          <a:sym typeface="Symbol"/>
                        </a:rPr>
                        <a:t></a:t>
                      </a:r>
                      <a:r>
                        <a:rPr lang="en-US" sz="1600" dirty="0">
                          <a:latin typeface="Times New Roman"/>
                          <a:ea typeface="Times New Roman"/>
                          <a:cs typeface="Mangal"/>
                        </a:rPr>
                        <a:t> 0.13</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4290)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79.43 </a:t>
                      </a:r>
                      <a:r>
                        <a:rPr lang="en-US" sz="1600" baseline="30000" dirty="0">
                          <a:latin typeface="Times New Roman"/>
                          <a:ea typeface="Times New Roman"/>
                          <a:cs typeface="Mangal"/>
                        </a:rPr>
                        <a:t>b </a:t>
                      </a:r>
                      <a:r>
                        <a:rPr lang="en-US" sz="1600" dirty="0">
                          <a:latin typeface="Times New Roman"/>
                          <a:ea typeface="Times New Roman"/>
                          <a:cs typeface="Mangal"/>
                          <a:sym typeface="Symbol"/>
                        </a:rPr>
                        <a:t></a:t>
                      </a:r>
                      <a:r>
                        <a:rPr lang="en-US" sz="1600" dirty="0">
                          <a:latin typeface="Times New Roman"/>
                          <a:ea typeface="Times New Roman"/>
                          <a:cs typeface="Mangal"/>
                        </a:rPr>
                        <a:t> 0.35</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4290)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smtClean="0">
                          <a:latin typeface="Times New Roman"/>
                          <a:ea typeface="Times New Roman"/>
                          <a:cs typeface="Mangal"/>
                        </a:rPr>
                        <a:t>78.05 b</a:t>
                      </a:r>
                      <a:r>
                        <a:rPr lang="en-US" sz="1600" baseline="30000" dirty="0" smtClean="0">
                          <a:latin typeface="Times New Roman"/>
                          <a:ea typeface="Times New Roman"/>
                          <a:cs typeface="Mangal"/>
                        </a:rPr>
                        <a:t> </a:t>
                      </a:r>
                      <a:r>
                        <a:rPr lang="en-US" sz="1600" dirty="0">
                          <a:latin typeface="Times New Roman"/>
                          <a:ea typeface="Times New Roman"/>
                          <a:cs typeface="Mangal"/>
                          <a:sym typeface="Symbol"/>
                        </a:rPr>
                        <a:t></a:t>
                      </a:r>
                      <a:r>
                        <a:rPr lang="en-US" sz="1600" dirty="0">
                          <a:latin typeface="Times New Roman"/>
                          <a:ea typeface="Times New Roman"/>
                          <a:cs typeface="Mangal"/>
                        </a:rPr>
                        <a:t> 0.18</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4290)</a:t>
                      </a:r>
                      <a:endParaRPr lang="en-US" sz="1600" dirty="0">
                        <a:latin typeface="Times New Roman"/>
                        <a:ea typeface="Times New Roman"/>
                        <a:cs typeface="Mangal"/>
                      </a:endParaRPr>
                    </a:p>
                  </a:txBody>
                  <a:tcPr marL="68580" marR="68580" marT="0" marB="0"/>
                </a:tc>
              </a:tr>
              <a:tr h="772984">
                <a:tc>
                  <a:txBody>
                    <a:bodyPr/>
                    <a:lstStyle/>
                    <a:p>
                      <a:pPr marL="0" marR="0">
                        <a:lnSpc>
                          <a:spcPct val="115000"/>
                        </a:lnSpc>
                        <a:spcBef>
                          <a:spcPts val="0"/>
                        </a:spcBef>
                        <a:spcAft>
                          <a:spcPts val="0"/>
                        </a:spcAft>
                      </a:pPr>
                      <a:r>
                        <a:rPr lang="en-US" sz="1600">
                          <a:latin typeface="Times New Roman"/>
                          <a:ea typeface="Times New Roman"/>
                          <a:cs typeface="Mangal"/>
                        </a:rPr>
                        <a:t>Poor</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8.445 </a:t>
                      </a:r>
                      <a:r>
                        <a:rPr lang="en-US" sz="1600" baseline="30000" dirty="0">
                          <a:latin typeface="Times New Roman"/>
                          <a:ea typeface="Times New Roman"/>
                          <a:cs typeface="Mangal"/>
                        </a:rPr>
                        <a:t>b  </a:t>
                      </a:r>
                      <a:r>
                        <a:rPr lang="en-US" sz="1600" dirty="0">
                          <a:latin typeface="Times New Roman"/>
                          <a:ea typeface="Times New Roman"/>
                          <a:cs typeface="Mangal"/>
                          <a:sym typeface="Symbol"/>
                        </a:rPr>
                        <a:t></a:t>
                      </a:r>
                      <a:r>
                        <a:rPr lang="en-US" sz="1600" dirty="0">
                          <a:latin typeface="Times New Roman"/>
                          <a:ea typeface="Times New Roman"/>
                          <a:cs typeface="Mangal"/>
                        </a:rPr>
                        <a:t> 0.081</a:t>
                      </a:r>
                    </a:p>
                    <a:p>
                      <a:pPr marL="0" marR="0" algn="ctr">
                        <a:lnSpc>
                          <a:spcPct val="115000"/>
                        </a:lnSpc>
                        <a:spcBef>
                          <a:spcPts val="0"/>
                        </a:spcBef>
                        <a:spcAft>
                          <a:spcPts val="0"/>
                        </a:spcAft>
                      </a:pPr>
                      <a:r>
                        <a:rPr lang="en-US" sz="1600" dirty="0">
                          <a:latin typeface="Times New Roman"/>
                          <a:ea typeface="Times New Roman"/>
                          <a:cs typeface="Mangal"/>
                        </a:rPr>
                        <a:t>(</a:t>
                      </a:r>
                      <a:r>
                        <a:rPr lang="en-US" sz="1600" dirty="0" smtClean="0">
                          <a:latin typeface="Times New Roman"/>
                          <a:ea typeface="Times New Roman"/>
                          <a:cs typeface="Mangal"/>
                        </a:rPr>
                        <a:t>3630)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27.93 </a:t>
                      </a:r>
                      <a:r>
                        <a:rPr lang="en-US" sz="1600" baseline="30000" dirty="0">
                          <a:latin typeface="Times New Roman"/>
                          <a:ea typeface="Times New Roman"/>
                          <a:cs typeface="Mangal"/>
                        </a:rPr>
                        <a:t>a </a:t>
                      </a:r>
                      <a:r>
                        <a:rPr lang="en-US" sz="1600" dirty="0">
                          <a:latin typeface="Times New Roman"/>
                          <a:ea typeface="Times New Roman"/>
                          <a:cs typeface="Mangal"/>
                          <a:sym typeface="Symbol"/>
                        </a:rPr>
                        <a:t></a:t>
                      </a:r>
                      <a:r>
                        <a:rPr lang="en-US" sz="1600" dirty="0">
                          <a:latin typeface="Times New Roman"/>
                          <a:ea typeface="Times New Roman"/>
                          <a:cs typeface="Mangal"/>
                        </a:rPr>
                        <a:t> 0.09</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3630)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80.70 </a:t>
                      </a:r>
                      <a:r>
                        <a:rPr lang="en-US" sz="1600" baseline="30000" dirty="0">
                          <a:latin typeface="Times New Roman"/>
                          <a:ea typeface="Times New Roman"/>
                          <a:cs typeface="Mangal"/>
                        </a:rPr>
                        <a:t>a </a:t>
                      </a:r>
                      <a:r>
                        <a:rPr lang="en-US" sz="1600" dirty="0">
                          <a:latin typeface="Times New Roman"/>
                          <a:ea typeface="Times New Roman"/>
                          <a:cs typeface="Mangal"/>
                          <a:sym typeface="Symbol"/>
                        </a:rPr>
                        <a:t></a:t>
                      </a:r>
                      <a:r>
                        <a:rPr lang="en-US" sz="1600" dirty="0">
                          <a:latin typeface="Times New Roman"/>
                          <a:ea typeface="Times New Roman"/>
                          <a:cs typeface="Mangal"/>
                        </a:rPr>
                        <a:t> 0.44</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3630)</a:t>
                      </a:r>
                      <a:endParaRPr lang="en-US" sz="1600" dirty="0">
                        <a:latin typeface="Times New Roman"/>
                        <a:ea typeface="Times New Roman"/>
                        <a:cs typeface="Mangal"/>
                      </a:endParaRPr>
                    </a:p>
                  </a:txBody>
                  <a:tcPr marL="68580" marR="68580" marT="0" marB="0"/>
                </a:tc>
                <a:tc>
                  <a:txBody>
                    <a:bodyPr/>
                    <a:lstStyle/>
                    <a:p>
                      <a:pPr marL="0" marR="0" algn="ctr">
                        <a:lnSpc>
                          <a:spcPct val="115000"/>
                        </a:lnSpc>
                        <a:spcBef>
                          <a:spcPts val="0"/>
                        </a:spcBef>
                        <a:spcAft>
                          <a:spcPts val="0"/>
                        </a:spcAft>
                      </a:pPr>
                      <a:r>
                        <a:rPr lang="en-US" sz="1600" dirty="0" smtClean="0">
                          <a:latin typeface="Times New Roman"/>
                          <a:ea typeface="Times New Roman"/>
                          <a:cs typeface="Mangal"/>
                        </a:rPr>
                        <a:t>79.12 a</a:t>
                      </a:r>
                      <a:r>
                        <a:rPr lang="en-US" sz="1600" baseline="30000" dirty="0" smtClean="0">
                          <a:latin typeface="Times New Roman"/>
                          <a:ea typeface="Times New Roman"/>
                          <a:cs typeface="Mangal"/>
                        </a:rPr>
                        <a:t> </a:t>
                      </a:r>
                      <a:r>
                        <a:rPr lang="en-US" sz="1600" dirty="0">
                          <a:latin typeface="Times New Roman"/>
                          <a:ea typeface="Times New Roman"/>
                          <a:cs typeface="Mangal"/>
                          <a:sym typeface="Symbol"/>
                        </a:rPr>
                        <a:t></a:t>
                      </a:r>
                      <a:r>
                        <a:rPr lang="en-US" sz="1600" dirty="0">
                          <a:latin typeface="Times New Roman"/>
                          <a:ea typeface="Times New Roman"/>
                          <a:cs typeface="Mangal"/>
                        </a:rPr>
                        <a:t> 0.19</a:t>
                      </a:r>
                    </a:p>
                    <a:p>
                      <a:pPr marL="0" marR="0" algn="ctr">
                        <a:lnSpc>
                          <a:spcPct val="115000"/>
                        </a:lnSpc>
                        <a:spcBef>
                          <a:spcPts val="0"/>
                        </a:spcBef>
                        <a:spcAft>
                          <a:spcPts val="0"/>
                        </a:spcAft>
                      </a:pPr>
                      <a:r>
                        <a:rPr lang="en-US" sz="1600" dirty="0">
                          <a:latin typeface="Times New Roman"/>
                          <a:ea typeface="Times New Roman"/>
                          <a:cs typeface="Mangal"/>
                        </a:rPr>
                        <a:t> (</a:t>
                      </a:r>
                      <a:r>
                        <a:rPr lang="en-US" sz="1600" dirty="0" smtClean="0">
                          <a:latin typeface="Times New Roman"/>
                          <a:ea typeface="Times New Roman"/>
                          <a:cs typeface="Mangal"/>
                        </a:rPr>
                        <a:t>3630)</a:t>
                      </a:r>
                      <a:endParaRPr lang="en-US" sz="1600" dirty="0">
                        <a:latin typeface="Times New Roman"/>
                        <a:ea typeface="Times New Roman"/>
                        <a:cs typeface="Mangal"/>
                      </a:endParaRPr>
                    </a:p>
                  </a:txBody>
                  <a:tcPr marL="68580" marR="68580" marT="0" marB="0"/>
                </a:tc>
              </a:tr>
              <a:tr h="739757">
                <a:tc>
                  <a:txBody>
                    <a:bodyPr/>
                    <a:lstStyle/>
                    <a:p>
                      <a:pPr marL="0" marR="0">
                        <a:lnSpc>
                          <a:spcPct val="115000"/>
                        </a:lnSpc>
                        <a:spcBef>
                          <a:spcPts val="0"/>
                        </a:spcBef>
                        <a:spcAft>
                          <a:spcPts val="0"/>
                        </a:spcAft>
                      </a:pPr>
                      <a:r>
                        <a:rPr lang="en-US" sz="1600">
                          <a:latin typeface="Times New Roman"/>
                          <a:ea typeface="Times New Roman"/>
                          <a:cs typeface="Mangal"/>
                        </a:rPr>
                        <a:t>F Value</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125.727 **</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5.023*</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6.786 *</a:t>
                      </a:r>
                    </a:p>
                  </a:txBody>
                  <a:tcPr marL="68580" marR="68580" marT="0" marB="0"/>
                </a:tc>
                <a:tc>
                  <a:txBody>
                    <a:bodyPr/>
                    <a:lstStyle/>
                    <a:p>
                      <a:pPr marL="0" marR="0" algn="ctr">
                        <a:lnSpc>
                          <a:spcPct val="115000"/>
                        </a:lnSpc>
                        <a:spcBef>
                          <a:spcPts val="0"/>
                        </a:spcBef>
                        <a:spcAft>
                          <a:spcPts val="0"/>
                        </a:spcAft>
                      </a:pPr>
                      <a:r>
                        <a:rPr lang="en-US" sz="1600" dirty="0">
                          <a:latin typeface="Times New Roman"/>
                          <a:ea typeface="Times New Roman"/>
                          <a:cs typeface="Mangal"/>
                        </a:rPr>
                        <a:t>4.251*</a:t>
                      </a:r>
                    </a:p>
                  </a:txBody>
                  <a:tcPr marL="68580" marR="68580" marT="0" marB="0"/>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1433</TotalTime>
  <Words>2269</Words>
  <Application>Microsoft Office PowerPoint</Application>
  <PresentationFormat>On-screen Show (4:3)</PresentationFormat>
  <Paragraphs>242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Effect of orientation, ventilation, floor space allowance and cooling arrangement of cattle shed on the microclimate of shed and milk yield of dairy cattle in Goa </vt:lpstr>
      <vt:lpstr>Introduction </vt:lpstr>
      <vt:lpstr>Slide 3</vt:lpstr>
      <vt:lpstr>Materials and Methods </vt:lpstr>
      <vt:lpstr>Slide 5</vt:lpstr>
      <vt:lpstr>                                                                 Results and Discussion  Effect of  orientation of cattle shed </vt:lpstr>
      <vt:lpstr>Table-1: Effect of orientation on microclimate and milk yield of cow </vt:lpstr>
      <vt:lpstr>Slide 8</vt:lpstr>
      <vt:lpstr>Effect of ventilation of shed</vt:lpstr>
      <vt:lpstr>Slide 10</vt:lpstr>
      <vt:lpstr>Effect of floor space</vt:lpstr>
      <vt:lpstr>Slide 12</vt:lpstr>
      <vt:lpstr>Effect of cooling arrangement </vt:lpstr>
      <vt:lpstr>Table-4: Effect of  cooling arrangement on milk yield of cow and microclimate of shed</vt:lpstr>
      <vt:lpstr>Slide 15</vt:lpstr>
      <vt:lpstr>Effect of housing on disease and reproductive disorders</vt:lpstr>
      <vt:lpstr>Conclusion </vt:lpstr>
      <vt:lpstr>Acknowledgement </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orientation, ventilation, floor space allowance and cooling arrangement of cattle shed on the microclimate of shed and milk yield of dairy cattle in Goa</dc:title>
  <dc:creator>admin</dc:creator>
  <cp:lastModifiedBy>admin</cp:lastModifiedBy>
  <cp:revision>62</cp:revision>
  <dcterms:created xsi:type="dcterms:W3CDTF">2014-08-22T22:15:17Z</dcterms:created>
  <dcterms:modified xsi:type="dcterms:W3CDTF">2014-09-12T12:05:42Z</dcterms:modified>
</cp:coreProperties>
</file>