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4" r:id="rId3"/>
    <p:sldId id="281" r:id="rId4"/>
    <p:sldId id="299" r:id="rId5"/>
    <p:sldId id="282" r:id="rId6"/>
    <p:sldId id="286" r:id="rId7"/>
    <p:sldId id="285" r:id="rId8"/>
    <p:sldId id="302" r:id="rId9"/>
    <p:sldId id="306" r:id="rId10"/>
    <p:sldId id="303" r:id="rId11"/>
    <p:sldId id="287" r:id="rId12"/>
    <p:sldId id="294" r:id="rId13"/>
    <p:sldId id="288" r:id="rId14"/>
    <p:sldId id="289" r:id="rId15"/>
    <p:sldId id="290" r:id="rId16"/>
    <p:sldId id="291" r:id="rId17"/>
    <p:sldId id="298" r:id="rId18"/>
    <p:sldId id="292" r:id="rId19"/>
    <p:sldId id="293" r:id="rId20"/>
    <p:sldId id="301" r:id="rId21"/>
    <p:sldId id="265" r:id="rId22"/>
    <p:sldId id="305" r:id="rId23"/>
    <p:sldId id="295" r:id="rId24"/>
    <p:sldId id="304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Methven" initials="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wx024797\PhD%20Project\The%20second%20part\Results\Myrosinase%20activity%20of%20processed%20broccoli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wx024797\PhD%20Project\The%20second%20part\Results\Mustarad%20seeds%20myrosianse%20activity\Mustard%20seeds%20myrosinase%20activ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sk904816\PhD%20Project\Thesis\The%20second%20part\Results\Glucosinolates\glucoraphin%20content%20in%20processed%20broccoli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sk904816\PhD%20Project\Thesis\The%20second%20part\Results\GC%20MS%2010%20m\10%20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sk904816\PhD%20Project\Thesis\The%20second%20part\Results\GC%20MS%2010%20m\10%20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drive\sk904816\PhD%20Project\Thesis\The%20second%20part\Results\SF%20content%20when%20adding%20M.seeds\SF%20content%20when%20adding%20M%20seeds%2001%2012%201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wx024797\Desktop\Internal%20mapping%20Con%20Clu%20Sens1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4885481265134"/>
          <c:y val="7.0295572930696271E-2"/>
          <c:w val="0.82750611377852257"/>
          <c:h val="0.80425144230826795"/>
        </c:manualLayout>
      </c:layout>
      <c:scatterChart>
        <c:scatterStyle val="lineMarker"/>
        <c:varyColors val="0"/>
        <c:ser>
          <c:idx val="0"/>
          <c:order val="0"/>
          <c:tx>
            <c:v>4 Min</c:v>
          </c:tx>
          <c:spPr>
            <a:ln w="22225"/>
          </c:spPr>
          <c:marker>
            <c:symbol val="diamond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Sheet2!$H$6:$H$13</c:f>
                <c:numCache>
                  <c:formatCode>General</c:formatCode>
                  <c:ptCount val="8"/>
                  <c:pt idx="0">
                    <c:v>2.0833333333333388E-2</c:v>
                  </c:pt>
                  <c:pt idx="1">
                    <c:v>1.6949152542372992E-2</c:v>
                  </c:pt>
                  <c:pt idx="2">
                    <c:v>0</c:v>
                  </c:pt>
                  <c:pt idx="3">
                    <c:v>0</c:v>
                  </c:pt>
                  <c:pt idx="4">
                    <c:v>2.0833333333332992E-2</c:v>
                  </c:pt>
                  <c:pt idx="5">
                    <c:v>1.8867924528302334E-2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Sheet2!$H$6:$H$13</c:f>
                <c:numCache>
                  <c:formatCode>General</c:formatCode>
                  <c:ptCount val="8"/>
                  <c:pt idx="0">
                    <c:v>2.0833333333333388E-2</c:v>
                  </c:pt>
                  <c:pt idx="1">
                    <c:v>1.6949152542372992E-2</c:v>
                  </c:pt>
                  <c:pt idx="2">
                    <c:v>0</c:v>
                  </c:pt>
                  <c:pt idx="3">
                    <c:v>0</c:v>
                  </c:pt>
                  <c:pt idx="4">
                    <c:v>2.0833333333332992E-2</c:v>
                  </c:pt>
                  <c:pt idx="5">
                    <c:v>1.8867924528302334E-2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</c:errBars>
          <c:xVal>
            <c:numRef>
              <c:f>Sheet2!$E$22:$E$29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Sheet2!$F$22:$F$29</c:f>
              <c:numCache>
                <c:formatCode>General</c:formatCode>
                <c:ptCount val="8"/>
                <c:pt idx="0">
                  <c:v>0.98</c:v>
                </c:pt>
                <c:pt idx="1">
                  <c:v>0.9</c:v>
                </c:pt>
                <c:pt idx="2">
                  <c:v>0.92</c:v>
                </c:pt>
                <c:pt idx="3">
                  <c:v>0.79</c:v>
                </c:pt>
                <c:pt idx="4">
                  <c:v>0.48000000000000032</c:v>
                </c:pt>
                <c:pt idx="5">
                  <c:v>0.4</c:v>
                </c:pt>
                <c:pt idx="6">
                  <c:v>0.15000000000000024</c:v>
                </c:pt>
                <c:pt idx="7">
                  <c:v>3.0000000000000058E-2</c:v>
                </c:pt>
              </c:numCache>
            </c:numRef>
          </c:yVal>
          <c:smooth val="0"/>
        </c:ser>
        <c:ser>
          <c:idx val="1"/>
          <c:order val="1"/>
          <c:tx>
            <c:v>8 Min</c:v>
          </c:tx>
          <c:spPr>
            <a:ln w="22225"/>
          </c:spPr>
          <c:marker>
            <c:symbol val="squar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Sheet2!$N$6:$N$12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2.6683274761755131E-2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Sheet2!$N$6:$N$12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2.6683274761755131E-2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</c:errBars>
          <c:xVal>
            <c:numRef>
              <c:f>Sheet2!$E$22:$E$29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Sheet2!$G$22:$G$29</c:f>
              <c:numCache>
                <c:formatCode>General</c:formatCode>
                <c:ptCount val="8"/>
                <c:pt idx="0">
                  <c:v>0.92</c:v>
                </c:pt>
                <c:pt idx="1">
                  <c:v>0.88000000000000111</c:v>
                </c:pt>
                <c:pt idx="2">
                  <c:v>0.81</c:v>
                </c:pt>
                <c:pt idx="3">
                  <c:v>0.58000000000000063</c:v>
                </c:pt>
                <c:pt idx="4">
                  <c:v>0.17</c:v>
                </c:pt>
                <c:pt idx="5">
                  <c:v>4.0000000000000091E-2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12 Min</c:v>
          </c:tx>
          <c:spPr>
            <a:ln w="22225"/>
          </c:spPr>
          <c:marker>
            <c:symbol val="triangl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Sheet2!$V$6:$V$13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1.9230769230769263E-2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Sheet2!$V$6:$V$13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1.9230769230769263E-2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</c:errBars>
          <c:xVal>
            <c:numRef>
              <c:f>Sheet2!$E$22:$E$29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Sheet2!$H$22:$H$29</c:f>
              <c:numCache>
                <c:formatCode>General</c:formatCode>
                <c:ptCount val="8"/>
                <c:pt idx="0">
                  <c:v>0.88000000000000111</c:v>
                </c:pt>
                <c:pt idx="1">
                  <c:v>0.88000000000000111</c:v>
                </c:pt>
                <c:pt idx="2">
                  <c:v>0.75000000000000122</c:v>
                </c:pt>
                <c:pt idx="3">
                  <c:v>0.19000000000000028</c:v>
                </c:pt>
                <c:pt idx="4">
                  <c:v>7.0000000000000034E-2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35392"/>
        <c:axId val="36637312"/>
      </c:scatterChart>
      <c:valAx>
        <c:axId val="36635392"/>
        <c:scaling>
          <c:orientation val="minMax"/>
          <c:max val="10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/>
                  <a:t>T</a:t>
                </a:r>
                <a:r>
                  <a:rPr lang="en-GB" sz="1400" baseline="0"/>
                  <a:t> </a:t>
                </a:r>
                <a:r>
                  <a:rPr lang="en-GB" sz="1400" baseline="0">
                    <a:latin typeface="Calibri"/>
                  </a:rPr>
                  <a:t>⁰C</a:t>
                </a:r>
                <a:endParaRPr lang="en-GB" sz="1400"/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36637312"/>
        <c:crosses val="autoZero"/>
        <c:crossBetween val="midCat"/>
        <c:majorUnit val="10"/>
        <c:minorUnit val="2"/>
      </c:valAx>
      <c:valAx>
        <c:axId val="36637312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/>
                  <a:t>Residual</a:t>
                </a:r>
                <a:r>
                  <a:rPr lang="en-GB" sz="1400" baseline="0"/>
                  <a:t> Activity A/A</a:t>
                </a:r>
                <a:r>
                  <a:rPr lang="en-GB" sz="1400" baseline="0">
                    <a:latin typeface="Calibri"/>
                  </a:rPr>
                  <a:t>₀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1.3474239140764815E-2"/>
              <c:y val="0.20468054054599993"/>
            </c:manualLayout>
          </c:layout>
          <c:overlay val="0"/>
        </c:title>
        <c:numFmt formatCode="General" sourceLinked="1"/>
        <c:majorTickMark val="cross"/>
        <c:minorTickMark val="in"/>
        <c:tickLblPos val="nextTo"/>
        <c:crossAx val="36635392"/>
        <c:crosses val="autoZero"/>
        <c:crossBetween val="midCat"/>
        <c:minorUnit val="5.0000000000000093E-2"/>
      </c:valAx>
    </c:plotArea>
    <c:legend>
      <c:legendPos val="r"/>
      <c:layout>
        <c:manualLayout>
          <c:xMode val="edge"/>
          <c:yMode val="edge"/>
          <c:x val="0.11356319271791342"/>
          <c:y val="0.73636013756739405"/>
          <c:w val="0.33977399432191602"/>
          <c:h val="0.116195437177197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8667583943665"/>
          <c:y val="4.4761774835475873E-2"/>
          <c:w val="0.78175010468922257"/>
          <c:h val="0.78561450688485579"/>
        </c:manualLayout>
      </c:layout>
      <c:scatterChart>
        <c:scatterStyle val="lineMarker"/>
        <c:varyColors val="0"/>
        <c:ser>
          <c:idx val="0"/>
          <c:order val="0"/>
          <c:tx>
            <c:v>5 Min</c:v>
          </c:tx>
          <c:spPr>
            <a:ln w="22225"/>
          </c:spPr>
          <c:marker>
            <c:symbol val="diamond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Sheet2!$Q$32:$Q$36</c:f>
                <c:numCache>
                  <c:formatCode>General</c:formatCode>
                  <c:ptCount val="5"/>
                  <c:pt idx="0">
                    <c:v>1.6900000000000053E-4</c:v>
                  </c:pt>
                  <c:pt idx="1">
                    <c:v>6.5790000000000137E-3</c:v>
                  </c:pt>
                  <c:pt idx="2">
                    <c:v>8.0650000000000253E-3</c:v>
                  </c:pt>
                  <c:pt idx="3">
                    <c:v>8.0650000000000253E-3</c:v>
                  </c:pt>
                  <c:pt idx="4">
                    <c:v>1.5625E-2</c:v>
                  </c:pt>
                </c:numCache>
              </c:numRef>
            </c:plus>
            <c:minus>
              <c:numRef>
                <c:f>Sheet2!$Q$32:$Q$36</c:f>
                <c:numCache>
                  <c:formatCode>General</c:formatCode>
                  <c:ptCount val="5"/>
                  <c:pt idx="0">
                    <c:v>1.6900000000000053E-4</c:v>
                  </c:pt>
                  <c:pt idx="1">
                    <c:v>6.5790000000000137E-3</c:v>
                  </c:pt>
                  <c:pt idx="2">
                    <c:v>8.0650000000000253E-3</c:v>
                  </c:pt>
                  <c:pt idx="3">
                    <c:v>8.0650000000000253E-3</c:v>
                  </c:pt>
                  <c:pt idx="4">
                    <c:v>1.5625E-2</c:v>
                  </c:pt>
                </c:numCache>
              </c:numRef>
            </c:minus>
          </c:errBars>
          <c:xVal>
            <c:numRef>
              <c:f>Sheet2!$I$29:$M$29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80</c:v>
                </c:pt>
                <c:pt idx="3">
                  <c:v>90</c:v>
                </c:pt>
                <c:pt idx="4">
                  <c:v>100</c:v>
                </c:pt>
              </c:numCache>
            </c:numRef>
          </c:xVal>
          <c:yVal>
            <c:numRef>
              <c:f>Sheet2!$I$30:$M$30</c:f>
              <c:numCache>
                <c:formatCode>General</c:formatCode>
                <c:ptCount val="5"/>
                <c:pt idx="0">
                  <c:v>0.97400000000000064</c:v>
                </c:pt>
                <c:pt idx="1">
                  <c:v>0.98</c:v>
                </c:pt>
                <c:pt idx="2">
                  <c:v>0.95200000000000062</c:v>
                </c:pt>
                <c:pt idx="3">
                  <c:v>0.91900000000000004</c:v>
                </c:pt>
                <c:pt idx="4">
                  <c:v>7.0000000000000021E-2</c:v>
                </c:pt>
              </c:numCache>
            </c:numRef>
          </c:yVal>
          <c:smooth val="0"/>
        </c:ser>
        <c:ser>
          <c:idx val="1"/>
          <c:order val="1"/>
          <c:tx>
            <c:v>10 Min</c:v>
          </c:tx>
          <c:spPr>
            <a:ln w="22225"/>
          </c:spPr>
          <c:marker>
            <c:symbol val="squar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Sheet2!$R$32:$R$36</c:f>
                <c:numCache>
                  <c:formatCode>General</c:formatCode>
                  <c:ptCount val="5"/>
                  <c:pt idx="0">
                    <c:v>6.7480000000000118E-3</c:v>
                  </c:pt>
                  <c:pt idx="1">
                    <c:v>6.5790000000000137E-3</c:v>
                  </c:pt>
                  <c:pt idx="2">
                    <c:v>1.6129000000000001E-2</c:v>
                  </c:pt>
                  <c:pt idx="3">
                    <c:v>1.5625E-2</c:v>
                  </c:pt>
                  <c:pt idx="4">
                    <c:v>3.9060000000000002E-3</c:v>
                  </c:pt>
                </c:numCache>
              </c:numRef>
            </c:plus>
            <c:minus>
              <c:numRef>
                <c:f>Sheet2!$R$32:$R$36</c:f>
                <c:numCache>
                  <c:formatCode>General</c:formatCode>
                  <c:ptCount val="5"/>
                  <c:pt idx="0">
                    <c:v>6.7480000000000118E-3</c:v>
                  </c:pt>
                  <c:pt idx="1">
                    <c:v>6.5790000000000137E-3</c:v>
                  </c:pt>
                  <c:pt idx="2">
                    <c:v>1.6129000000000001E-2</c:v>
                  </c:pt>
                  <c:pt idx="3">
                    <c:v>1.5625E-2</c:v>
                  </c:pt>
                  <c:pt idx="4">
                    <c:v>3.9060000000000002E-3</c:v>
                  </c:pt>
                </c:numCache>
              </c:numRef>
            </c:minus>
          </c:errBars>
          <c:xVal>
            <c:numRef>
              <c:f>Sheet2!$I$29:$M$29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80</c:v>
                </c:pt>
                <c:pt idx="3">
                  <c:v>90</c:v>
                </c:pt>
                <c:pt idx="4">
                  <c:v>100</c:v>
                </c:pt>
              </c:numCache>
            </c:numRef>
          </c:xVal>
          <c:yVal>
            <c:numRef>
              <c:f>Sheet2!$I$31:$M$31</c:f>
              <c:numCache>
                <c:formatCode>General</c:formatCode>
                <c:ptCount val="5"/>
                <c:pt idx="0">
                  <c:v>0.96100000000000063</c:v>
                </c:pt>
                <c:pt idx="1">
                  <c:v>0.93500000000000005</c:v>
                </c:pt>
                <c:pt idx="2">
                  <c:v>0.41900000000000032</c:v>
                </c:pt>
                <c:pt idx="3">
                  <c:v>0.21900000000000031</c:v>
                </c:pt>
                <c:pt idx="4">
                  <c:v>2.1999999999999999E-2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88256"/>
        <c:axId val="36690176"/>
      </c:scatterChart>
      <c:valAx>
        <c:axId val="36688256"/>
        <c:scaling>
          <c:orientation val="minMax"/>
          <c:max val="100"/>
          <c:min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>
                    <a:latin typeface="+mn-lt"/>
                    <a:cs typeface="Times New Roman" pitchFamily="18" charset="0"/>
                  </a:rPr>
                  <a:t>T ⁰C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36690176"/>
        <c:crosses val="autoZero"/>
        <c:crossBetween val="midCat"/>
        <c:majorUnit val="10"/>
      </c:valAx>
      <c:valAx>
        <c:axId val="36690176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>
                    <a:latin typeface="+mn-lt"/>
                    <a:cs typeface="Times New Roman" pitchFamily="18" charset="0"/>
                  </a:rPr>
                  <a:t>A/A0</a:t>
                </a:r>
                <a:r>
                  <a:rPr lang="en-GB" sz="1400" baseline="0">
                    <a:latin typeface="+mn-lt"/>
                    <a:cs typeface="Times New Roman" pitchFamily="18" charset="0"/>
                  </a:rPr>
                  <a:t> %</a:t>
                </a:r>
                <a:endParaRPr lang="en-GB" sz="140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41075865307895082"/>
            </c:manualLayout>
          </c:layout>
          <c:overlay val="0"/>
        </c:title>
        <c:numFmt formatCode="General" sourceLinked="1"/>
        <c:majorTickMark val="cross"/>
        <c:minorTickMark val="in"/>
        <c:tickLblPos val="nextTo"/>
        <c:crossAx val="36688256"/>
        <c:crosses val="autoZero"/>
        <c:crossBetween val="midCat"/>
        <c:majorUnit val="0.2"/>
        <c:minorUnit val="0.05"/>
      </c:valAx>
    </c:plotArea>
    <c:legend>
      <c:legendPos val="r"/>
      <c:layout>
        <c:manualLayout>
          <c:xMode val="edge"/>
          <c:yMode val="edge"/>
          <c:x val="0.18013169476895732"/>
          <c:y val="0.69605965498782962"/>
          <c:w val="0.42392533308264896"/>
          <c:h val="9.922035379705748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4 Min</c:v>
          </c:tx>
          <c:spPr>
            <a:noFill/>
            <a:ln w="22225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Sheet3!$D$52:$D$54</c:f>
                <c:numCache>
                  <c:formatCode>General</c:formatCode>
                  <c:ptCount val="3"/>
                  <c:pt idx="0">
                    <c:v>0.47</c:v>
                  </c:pt>
                  <c:pt idx="1">
                    <c:v>0.85</c:v>
                  </c:pt>
                  <c:pt idx="2">
                    <c:v>0.27</c:v>
                  </c:pt>
                </c:numCache>
              </c:numRef>
            </c:plus>
            <c:minus>
              <c:numRef>
                <c:f>Sheet3!$D$52:$D$54</c:f>
                <c:numCache>
                  <c:formatCode>General</c:formatCode>
                  <c:ptCount val="3"/>
                  <c:pt idx="0">
                    <c:v>0.47</c:v>
                  </c:pt>
                  <c:pt idx="1">
                    <c:v>0.85</c:v>
                  </c:pt>
                  <c:pt idx="2">
                    <c:v>0.27</c:v>
                  </c:pt>
                </c:numCache>
              </c:numRef>
            </c:minus>
          </c:errBars>
          <c:cat>
            <c:strRef>
              <c:f>(Sheet3!$C$51,Sheet3!$E$51,Sheet3!$G$51)</c:f>
              <c:strCache>
                <c:ptCount val="3"/>
                <c:pt idx="0">
                  <c:v>80 ⁰C</c:v>
                </c:pt>
                <c:pt idx="1">
                  <c:v>90 ⁰C</c:v>
                </c:pt>
                <c:pt idx="2">
                  <c:v>100 ⁰C</c:v>
                </c:pt>
              </c:strCache>
            </c:strRef>
          </c:cat>
          <c:val>
            <c:numRef>
              <c:f>(Sheet3!$C$52,Sheet3!$E$52,Sheet3!$G$52)</c:f>
              <c:numCache>
                <c:formatCode>General</c:formatCode>
                <c:ptCount val="3"/>
                <c:pt idx="0">
                  <c:v>11.93</c:v>
                </c:pt>
                <c:pt idx="1">
                  <c:v>11.53</c:v>
                </c:pt>
                <c:pt idx="2">
                  <c:v>8.84</c:v>
                </c:pt>
              </c:numCache>
            </c:numRef>
          </c:val>
        </c:ser>
        <c:ser>
          <c:idx val="1"/>
          <c:order val="1"/>
          <c:tx>
            <c:v>8 Min</c:v>
          </c:tx>
          <c:spPr>
            <a:pattFill prst="ltVert">
              <a:fgClr>
                <a:schemeClr val="tx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Sheet3!$F$52:$F$54</c:f>
                <c:numCache>
                  <c:formatCode>General</c:formatCode>
                  <c:ptCount val="3"/>
                  <c:pt idx="0">
                    <c:v>0.88</c:v>
                  </c:pt>
                  <c:pt idx="1">
                    <c:v>0.3</c:v>
                  </c:pt>
                  <c:pt idx="2">
                    <c:v>0.57999999999999996</c:v>
                  </c:pt>
                </c:numCache>
              </c:numRef>
            </c:plus>
            <c:minus>
              <c:numRef>
                <c:f>Sheet3!$F$52:$F$54</c:f>
                <c:numCache>
                  <c:formatCode>General</c:formatCode>
                  <c:ptCount val="3"/>
                  <c:pt idx="0">
                    <c:v>0.88</c:v>
                  </c:pt>
                  <c:pt idx="1">
                    <c:v>0.3</c:v>
                  </c:pt>
                  <c:pt idx="2">
                    <c:v>0.57999999999999996</c:v>
                  </c:pt>
                </c:numCache>
              </c:numRef>
            </c:minus>
          </c:errBars>
          <c:cat>
            <c:strRef>
              <c:f>(Sheet3!$C$51,Sheet3!$E$51,Sheet3!$G$51)</c:f>
              <c:strCache>
                <c:ptCount val="3"/>
                <c:pt idx="0">
                  <c:v>80 ⁰C</c:v>
                </c:pt>
                <c:pt idx="1">
                  <c:v>90 ⁰C</c:v>
                </c:pt>
                <c:pt idx="2">
                  <c:v>100 ⁰C</c:v>
                </c:pt>
              </c:strCache>
            </c:strRef>
          </c:cat>
          <c:val>
            <c:numRef>
              <c:f>(Sheet3!$C$53,Sheet3!$E$53,Sheet3!$G$53)</c:f>
              <c:numCache>
                <c:formatCode>General</c:formatCode>
                <c:ptCount val="3"/>
                <c:pt idx="0">
                  <c:v>11.49</c:v>
                </c:pt>
                <c:pt idx="1">
                  <c:v>9.7100000000000009</c:v>
                </c:pt>
                <c:pt idx="2">
                  <c:v>8.7200000000000006</c:v>
                </c:pt>
              </c:numCache>
            </c:numRef>
          </c:val>
        </c:ser>
        <c:ser>
          <c:idx val="2"/>
          <c:order val="2"/>
          <c:tx>
            <c:v>12 Min</c:v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Sheet3!$H$52:$H$54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0.86</c:v>
                  </c:pt>
                  <c:pt idx="2">
                    <c:v>0.36</c:v>
                  </c:pt>
                </c:numCache>
              </c:numRef>
            </c:plus>
            <c:minus>
              <c:numRef>
                <c:f>Sheet3!$H$52:$H$54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0.86</c:v>
                  </c:pt>
                  <c:pt idx="2">
                    <c:v>0.36</c:v>
                  </c:pt>
                </c:numCache>
              </c:numRef>
            </c:minus>
          </c:errBars>
          <c:cat>
            <c:strRef>
              <c:f>(Sheet3!$C$51,Sheet3!$E$51,Sheet3!$G$51)</c:f>
              <c:strCache>
                <c:ptCount val="3"/>
                <c:pt idx="0">
                  <c:v>80 ⁰C</c:v>
                </c:pt>
                <c:pt idx="1">
                  <c:v>90 ⁰C</c:v>
                </c:pt>
                <c:pt idx="2">
                  <c:v>100 ⁰C</c:v>
                </c:pt>
              </c:strCache>
            </c:strRef>
          </c:cat>
          <c:val>
            <c:numRef>
              <c:f>(Sheet3!$C$54,Sheet3!$E$54,Sheet3!$G$54)</c:f>
              <c:numCache>
                <c:formatCode>General</c:formatCode>
                <c:ptCount val="3"/>
                <c:pt idx="0">
                  <c:v>10.78</c:v>
                </c:pt>
                <c:pt idx="1">
                  <c:v>9.6300000000000008</c:v>
                </c:pt>
                <c:pt idx="2">
                  <c:v>9.2799999999999994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20672"/>
        <c:axId val="35822208"/>
      </c:barChart>
      <c:catAx>
        <c:axId val="35820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/>
        </c:spPr>
        <c:crossAx val="35822208"/>
        <c:crosses val="autoZero"/>
        <c:auto val="1"/>
        <c:lblAlgn val="ctr"/>
        <c:lblOffset val="100"/>
        <c:noMultiLvlLbl val="0"/>
      </c:catAx>
      <c:valAx>
        <c:axId val="35822208"/>
        <c:scaling>
          <c:orientation val="minMax"/>
          <c:max val="13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GB" sz="1200">
                    <a:latin typeface="+mn-lt"/>
                  </a:rPr>
                  <a:t>Glucoraphanin</a:t>
                </a:r>
                <a:r>
                  <a:rPr lang="en-GB" sz="1200" baseline="0">
                    <a:latin typeface="+mn-lt"/>
                  </a:rPr>
                  <a:t> content </a:t>
                </a:r>
                <a:r>
                  <a:rPr lang="el-GR" sz="1200" baseline="0">
                    <a:latin typeface="+mn-lt"/>
                    <a:cs typeface="Arial"/>
                  </a:rPr>
                  <a:t>μ</a:t>
                </a:r>
                <a:r>
                  <a:rPr lang="en-GB" sz="1200" baseline="0">
                    <a:latin typeface="+mn-lt"/>
                    <a:cs typeface="Arial"/>
                  </a:rPr>
                  <a:t>mol/g DW</a:t>
                </a:r>
                <a:endParaRPr lang="en-GB" sz="120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820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39921917884491E-2"/>
          <c:y val="1.9062648577212925E-2"/>
          <c:w val="0.89685048381505139"/>
          <c:h val="0.8590273577612616"/>
        </c:manualLayout>
      </c:layout>
      <c:scatterChart>
        <c:scatterStyle val="lineMarker"/>
        <c:varyColors val="0"/>
        <c:ser>
          <c:idx val="0"/>
          <c:order val="0"/>
          <c:tx>
            <c:v>4Min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Sheet1!$M$39:$M$46</c:f>
                <c:numCache>
                  <c:formatCode>General</c:formatCode>
                  <c:ptCount val="8"/>
                  <c:pt idx="0">
                    <c:v>0.05</c:v>
                  </c:pt>
                  <c:pt idx="1">
                    <c:v>0.02</c:v>
                  </c:pt>
                  <c:pt idx="2">
                    <c:v>0.03</c:v>
                  </c:pt>
                  <c:pt idx="3">
                    <c:v>0.12</c:v>
                  </c:pt>
                  <c:pt idx="4">
                    <c:v>0.3</c:v>
                  </c:pt>
                  <c:pt idx="5">
                    <c:v>0.14000000000000001</c:v>
                  </c:pt>
                  <c:pt idx="6">
                    <c:v>0.08</c:v>
                  </c:pt>
                  <c:pt idx="7">
                    <c:v>0.14000000000000001</c:v>
                  </c:pt>
                </c:numCache>
              </c:numRef>
            </c:plus>
            <c:minus>
              <c:numRef>
                <c:f>Sheet1!$M$39:$M$46</c:f>
                <c:numCache>
                  <c:formatCode>General</c:formatCode>
                  <c:ptCount val="8"/>
                  <c:pt idx="0">
                    <c:v>0.05</c:v>
                  </c:pt>
                  <c:pt idx="1">
                    <c:v>0.02</c:v>
                  </c:pt>
                  <c:pt idx="2">
                    <c:v>0.03</c:v>
                  </c:pt>
                  <c:pt idx="3">
                    <c:v>0.12</c:v>
                  </c:pt>
                  <c:pt idx="4">
                    <c:v>0.3</c:v>
                  </c:pt>
                  <c:pt idx="5">
                    <c:v>0.14000000000000001</c:v>
                  </c:pt>
                  <c:pt idx="6">
                    <c:v>0.08</c:v>
                  </c:pt>
                  <c:pt idx="7">
                    <c:v>0.14000000000000001</c:v>
                  </c:pt>
                </c:numCache>
              </c:numRef>
            </c:minus>
          </c:errBars>
          <c:xVal>
            <c:numRef>
              <c:f>Sheet1!$K$39:$K$46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Sheet1!$L$39:$L$46</c:f>
              <c:numCache>
                <c:formatCode>General</c:formatCode>
                <c:ptCount val="8"/>
                <c:pt idx="0">
                  <c:v>1.21</c:v>
                </c:pt>
                <c:pt idx="1">
                  <c:v>1.1100000000000001</c:v>
                </c:pt>
                <c:pt idx="2">
                  <c:v>1.1100000000000001</c:v>
                </c:pt>
                <c:pt idx="3">
                  <c:v>1.38</c:v>
                </c:pt>
                <c:pt idx="4">
                  <c:v>4.2699999999999996</c:v>
                </c:pt>
                <c:pt idx="5">
                  <c:v>6.75</c:v>
                </c:pt>
                <c:pt idx="6">
                  <c:v>6.38</c:v>
                </c:pt>
                <c:pt idx="7">
                  <c:v>6.86</c:v>
                </c:pt>
              </c:numCache>
            </c:numRef>
          </c:yVal>
          <c:smooth val="0"/>
        </c:ser>
        <c:ser>
          <c:idx val="1"/>
          <c:order val="1"/>
          <c:tx>
            <c:v>8Min</c:v>
          </c:tx>
          <c:spPr>
            <a:ln w="22225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Sheet1!$O$39:$O$46</c:f>
                <c:numCache>
                  <c:formatCode>General</c:formatCode>
                  <c:ptCount val="8"/>
                  <c:pt idx="0">
                    <c:v>0.02</c:v>
                  </c:pt>
                  <c:pt idx="1">
                    <c:v>0.02</c:v>
                  </c:pt>
                  <c:pt idx="2">
                    <c:v>0.01</c:v>
                  </c:pt>
                  <c:pt idx="3">
                    <c:v>0.28999999999999998</c:v>
                  </c:pt>
                  <c:pt idx="4">
                    <c:v>0.36</c:v>
                  </c:pt>
                  <c:pt idx="5">
                    <c:v>0.32</c:v>
                  </c:pt>
                  <c:pt idx="6">
                    <c:v>0.55000000000000004</c:v>
                  </c:pt>
                  <c:pt idx="7">
                    <c:v>0.05</c:v>
                  </c:pt>
                </c:numCache>
              </c:numRef>
            </c:plus>
            <c:minus>
              <c:numRef>
                <c:f>Sheet1!$O$39:$O$46</c:f>
                <c:numCache>
                  <c:formatCode>General</c:formatCode>
                  <c:ptCount val="8"/>
                  <c:pt idx="0">
                    <c:v>0.02</c:v>
                  </c:pt>
                  <c:pt idx="1">
                    <c:v>0.02</c:v>
                  </c:pt>
                  <c:pt idx="2">
                    <c:v>0.01</c:v>
                  </c:pt>
                  <c:pt idx="3">
                    <c:v>0.28999999999999998</c:v>
                  </c:pt>
                  <c:pt idx="4">
                    <c:v>0.36</c:v>
                  </c:pt>
                  <c:pt idx="5">
                    <c:v>0.32</c:v>
                  </c:pt>
                  <c:pt idx="6">
                    <c:v>0.55000000000000004</c:v>
                  </c:pt>
                  <c:pt idx="7">
                    <c:v>0.05</c:v>
                  </c:pt>
                </c:numCache>
              </c:numRef>
            </c:minus>
          </c:errBars>
          <c:xVal>
            <c:numRef>
              <c:f>Sheet1!$K$39:$K$46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Sheet1!$N$39:$N$46</c:f>
              <c:numCache>
                <c:formatCode>General</c:formatCode>
                <c:ptCount val="8"/>
                <c:pt idx="0">
                  <c:v>1.1200000000000001</c:v>
                </c:pt>
                <c:pt idx="1">
                  <c:v>0.92</c:v>
                </c:pt>
                <c:pt idx="2">
                  <c:v>1.1399999999999999</c:v>
                </c:pt>
                <c:pt idx="3">
                  <c:v>3.72</c:v>
                </c:pt>
                <c:pt idx="4">
                  <c:v>6.59</c:v>
                </c:pt>
                <c:pt idx="5">
                  <c:v>6.14</c:v>
                </c:pt>
                <c:pt idx="6">
                  <c:v>4.49</c:v>
                </c:pt>
                <c:pt idx="7">
                  <c:v>1.68</c:v>
                </c:pt>
              </c:numCache>
            </c:numRef>
          </c:yVal>
          <c:smooth val="0"/>
        </c:ser>
        <c:ser>
          <c:idx val="2"/>
          <c:order val="2"/>
          <c:tx>
            <c:v>12Min</c:v>
          </c:tx>
          <c:spPr>
            <a:ln w="22225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Sheet1!$Q$39:$Q$46</c:f>
                <c:numCache>
                  <c:formatCode>General</c:formatCode>
                  <c:ptCount val="8"/>
                  <c:pt idx="0">
                    <c:v>7.0000000000000007E-2</c:v>
                  </c:pt>
                  <c:pt idx="1">
                    <c:v>7.0000000000000007E-2</c:v>
                  </c:pt>
                  <c:pt idx="2">
                    <c:v>0.01</c:v>
                  </c:pt>
                  <c:pt idx="3">
                    <c:v>0.13</c:v>
                  </c:pt>
                  <c:pt idx="4">
                    <c:v>0.02</c:v>
                  </c:pt>
                  <c:pt idx="5">
                    <c:v>0.04</c:v>
                  </c:pt>
                  <c:pt idx="6">
                    <c:v>0.01</c:v>
                  </c:pt>
                  <c:pt idx="7">
                    <c:v>0.1</c:v>
                  </c:pt>
                </c:numCache>
              </c:numRef>
            </c:plus>
            <c:minus>
              <c:numRef>
                <c:f>Sheet1!$Q$39:$Q$46</c:f>
                <c:numCache>
                  <c:formatCode>General</c:formatCode>
                  <c:ptCount val="8"/>
                  <c:pt idx="0">
                    <c:v>7.0000000000000007E-2</c:v>
                  </c:pt>
                  <c:pt idx="1">
                    <c:v>7.0000000000000007E-2</c:v>
                  </c:pt>
                  <c:pt idx="2">
                    <c:v>0.01</c:v>
                  </c:pt>
                  <c:pt idx="3">
                    <c:v>0.13</c:v>
                  </c:pt>
                  <c:pt idx="4">
                    <c:v>0.02</c:v>
                  </c:pt>
                  <c:pt idx="5">
                    <c:v>0.04</c:v>
                  </c:pt>
                  <c:pt idx="6">
                    <c:v>0.01</c:v>
                  </c:pt>
                  <c:pt idx="7">
                    <c:v>0.1</c:v>
                  </c:pt>
                </c:numCache>
              </c:numRef>
            </c:minus>
          </c:errBars>
          <c:xVal>
            <c:numRef>
              <c:f>Sheet1!$K$39:$K$46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Sheet1!$P$39:$P$46</c:f>
              <c:numCache>
                <c:formatCode>General</c:formatCode>
                <c:ptCount val="8"/>
                <c:pt idx="0">
                  <c:v>1.05</c:v>
                </c:pt>
                <c:pt idx="1">
                  <c:v>0.98</c:v>
                </c:pt>
                <c:pt idx="2">
                  <c:v>1.21</c:v>
                </c:pt>
                <c:pt idx="3">
                  <c:v>6.24</c:v>
                </c:pt>
                <c:pt idx="4">
                  <c:v>6.19</c:v>
                </c:pt>
                <c:pt idx="5">
                  <c:v>1.37</c:v>
                </c:pt>
                <c:pt idx="6">
                  <c:v>0.54</c:v>
                </c:pt>
                <c:pt idx="7">
                  <c:v>0.77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9536"/>
        <c:axId val="35891456"/>
      </c:scatterChart>
      <c:valAx>
        <c:axId val="35889536"/>
        <c:scaling>
          <c:orientation val="minMax"/>
          <c:max val="10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>
                    <a:latin typeface="+mn-lt"/>
                  </a:rPr>
                  <a:t>T </a:t>
                </a:r>
                <a:r>
                  <a:rPr lang="en-GB" sz="1200" b="1" i="0" u="none" strike="noStrike" baseline="0">
                    <a:effectLst/>
                    <a:latin typeface="+mn-lt"/>
                  </a:rPr>
                  <a:t>⁰</a:t>
                </a:r>
                <a:r>
                  <a:rPr lang="en-GB" sz="1200">
                    <a:latin typeface="+mn-lt"/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.45401856786077555"/>
              <c:y val="0.93678285214348289"/>
            </c:manualLayout>
          </c:layout>
          <c:overlay val="0"/>
        </c:title>
        <c:numFmt formatCode="General" sourceLinked="1"/>
        <c:majorTickMark val="cross"/>
        <c:minorTickMark val="in"/>
        <c:tickLblPos val="nextTo"/>
        <c:crossAx val="35891456"/>
        <c:crosses val="autoZero"/>
        <c:crossBetween val="midCat"/>
        <c:majorUnit val="10"/>
        <c:minorUnit val="5"/>
      </c:valAx>
      <c:valAx>
        <c:axId val="35891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>
                    <a:latin typeface="+mn-lt"/>
                  </a:rPr>
                  <a:t>Sulforaphane</a:t>
                </a:r>
                <a:r>
                  <a:rPr lang="en-GB" sz="1200" baseline="0">
                    <a:latin typeface="+mn-lt"/>
                  </a:rPr>
                  <a:t> content </a:t>
                </a:r>
                <a:r>
                  <a:rPr lang="el-GR" sz="1200" baseline="0">
                    <a:latin typeface="+mn-lt"/>
                    <a:cs typeface="Arial"/>
                  </a:rPr>
                  <a:t>μ</a:t>
                </a:r>
                <a:r>
                  <a:rPr lang="en-GB" sz="1200" baseline="0">
                    <a:latin typeface="+mn-lt"/>
                    <a:cs typeface="Arial"/>
                  </a:rPr>
                  <a:t>mol/g DW</a:t>
                </a:r>
                <a:endParaRPr lang="en-GB" sz="120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35889536"/>
        <c:crosses val="autoZero"/>
        <c:crossBetween val="midCat"/>
        <c:min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75287732192449E-2"/>
          <c:y val="2.1951421593457605E-2"/>
          <c:w val="0.89852354906302401"/>
          <c:h val="0.8809162447110398"/>
        </c:manualLayout>
      </c:layout>
      <c:scatterChart>
        <c:scatterStyle val="lineMarker"/>
        <c:varyColors val="0"/>
        <c:ser>
          <c:idx val="0"/>
          <c:order val="0"/>
          <c:tx>
            <c:v>4 Min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Sheet2!$E$37:$E$44</c:f>
                <c:numCache>
                  <c:formatCode>General</c:formatCode>
                  <c:ptCount val="8"/>
                  <c:pt idx="0">
                    <c:v>0.16</c:v>
                  </c:pt>
                  <c:pt idx="1">
                    <c:v>0.13</c:v>
                  </c:pt>
                  <c:pt idx="2">
                    <c:v>0.24</c:v>
                  </c:pt>
                  <c:pt idx="3">
                    <c:v>0.32</c:v>
                  </c:pt>
                  <c:pt idx="4">
                    <c:v>0.43</c:v>
                  </c:pt>
                  <c:pt idx="5">
                    <c:v>0.69</c:v>
                  </c:pt>
                  <c:pt idx="6">
                    <c:v>0.05</c:v>
                  </c:pt>
                  <c:pt idx="7">
                    <c:v>0.06</c:v>
                  </c:pt>
                </c:numCache>
              </c:numRef>
            </c:plus>
            <c:minus>
              <c:numRef>
                <c:f>Sheet2!$E$37:$E$44</c:f>
                <c:numCache>
                  <c:formatCode>General</c:formatCode>
                  <c:ptCount val="8"/>
                  <c:pt idx="0">
                    <c:v>0.16</c:v>
                  </c:pt>
                  <c:pt idx="1">
                    <c:v>0.13</c:v>
                  </c:pt>
                  <c:pt idx="2">
                    <c:v>0.24</c:v>
                  </c:pt>
                  <c:pt idx="3">
                    <c:v>0.32</c:v>
                  </c:pt>
                  <c:pt idx="4">
                    <c:v>0.43</c:v>
                  </c:pt>
                  <c:pt idx="5">
                    <c:v>0.69</c:v>
                  </c:pt>
                  <c:pt idx="6">
                    <c:v>0.05</c:v>
                  </c:pt>
                  <c:pt idx="7">
                    <c:v>0.06</c:v>
                  </c:pt>
                </c:numCache>
              </c:numRef>
            </c:minus>
          </c:errBars>
          <c:xVal>
            <c:numRef>
              <c:f>Sheet2!$C$37:$C$44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Sheet2!$D$37:$D$44</c:f>
              <c:numCache>
                <c:formatCode>General</c:formatCode>
                <c:ptCount val="8"/>
                <c:pt idx="0" formatCode="0">
                  <c:v>8.6999999999999993</c:v>
                </c:pt>
                <c:pt idx="1">
                  <c:v>8.9499999999999993</c:v>
                </c:pt>
                <c:pt idx="2">
                  <c:v>9.08</c:v>
                </c:pt>
                <c:pt idx="3">
                  <c:v>8.4</c:v>
                </c:pt>
                <c:pt idx="4">
                  <c:v>6.75</c:v>
                </c:pt>
                <c:pt idx="5">
                  <c:v>4.3499999999999996</c:v>
                </c:pt>
                <c:pt idx="6">
                  <c:v>1.1299999999999999</c:v>
                </c:pt>
                <c:pt idx="7">
                  <c:v>0.22</c:v>
                </c:pt>
              </c:numCache>
            </c:numRef>
          </c:yVal>
          <c:smooth val="0"/>
        </c:ser>
        <c:ser>
          <c:idx val="1"/>
          <c:order val="1"/>
          <c:tx>
            <c:v>8 Min</c:v>
          </c:tx>
          <c:spPr>
            <a:ln w="22225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Sheet2!$G$37:$G$44</c:f>
                <c:numCache>
                  <c:formatCode>General</c:formatCode>
                  <c:ptCount val="8"/>
                  <c:pt idx="0">
                    <c:v>0.33</c:v>
                  </c:pt>
                  <c:pt idx="1">
                    <c:v>0.08</c:v>
                  </c:pt>
                  <c:pt idx="2">
                    <c:v>0.02</c:v>
                  </c:pt>
                  <c:pt idx="3">
                    <c:v>0.77</c:v>
                  </c:pt>
                  <c:pt idx="4">
                    <c:v>0.16</c:v>
                  </c:pt>
                  <c:pt idx="5">
                    <c:v>0.12</c:v>
                  </c:pt>
                  <c:pt idx="6">
                    <c:v>0.13</c:v>
                  </c:pt>
                  <c:pt idx="7">
                    <c:v>0.09</c:v>
                  </c:pt>
                </c:numCache>
              </c:numRef>
            </c:plus>
            <c:minus>
              <c:numRef>
                <c:f>Sheet2!$G$37:$G$44</c:f>
                <c:numCache>
                  <c:formatCode>General</c:formatCode>
                  <c:ptCount val="8"/>
                  <c:pt idx="0">
                    <c:v>0.33</c:v>
                  </c:pt>
                  <c:pt idx="1">
                    <c:v>0.08</c:v>
                  </c:pt>
                  <c:pt idx="2">
                    <c:v>0.02</c:v>
                  </c:pt>
                  <c:pt idx="3">
                    <c:v>0.77</c:v>
                  </c:pt>
                  <c:pt idx="4">
                    <c:v>0.16</c:v>
                  </c:pt>
                  <c:pt idx="5">
                    <c:v>0.12</c:v>
                  </c:pt>
                  <c:pt idx="6">
                    <c:v>0.13</c:v>
                  </c:pt>
                  <c:pt idx="7">
                    <c:v>0.09</c:v>
                  </c:pt>
                </c:numCache>
              </c:numRef>
            </c:minus>
          </c:errBars>
          <c:xVal>
            <c:numRef>
              <c:f>Sheet2!$C$37:$C$44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Sheet2!$F$37:$F$44</c:f>
              <c:numCache>
                <c:formatCode>General</c:formatCode>
                <c:ptCount val="8"/>
                <c:pt idx="0">
                  <c:v>9.24</c:v>
                </c:pt>
                <c:pt idx="1">
                  <c:v>9.1</c:v>
                </c:pt>
                <c:pt idx="2">
                  <c:v>8.7799999999999994</c:v>
                </c:pt>
                <c:pt idx="3">
                  <c:v>6.4</c:v>
                </c:pt>
                <c:pt idx="4">
                  <c:v>3.21</c:v>
                </c:pt>
                <c:pt idx="5">
                  <c:v>2.04</c:v>
                </c:pt>
                <c:pt idx="6">
                  <c:v>0.8</c:v>
                </c:pt>
                <c:pt idx="7">
                  <c:v>0.1</c:v>
                </c:pt>
              </c:numCache>
            </c:numRef>
          </c:yVal>
          <c:smooth val="0"/>
        </c:ser>
        <c:ser>
          <c:idx val="2"/>
          <c:order val="2"/>
          <c:tx>
            <c:v>12 Min</c:v>
          </c:tx>
          <c:spPr>
            <a:ln w="22225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Sheet2!$I$37:$I$44</c:f>
                <c:numCache>
                  <c:formatCode>General</c:formatCode>
                  <c:ptCount val="8"/>
                  <c:pt idx="0">
                    <c:v>0.25</c:v>
                  </c:pt>
                  <c:pt idx="1">
                    <c:v>0.25</c:v>
                  </c:pt>
                  <c:pt idx="2">
                    <c:v>0.49</c:v>
                  </c:pt>
                  <c:pt idx="3">
                    <c:v>0.32</c:v>
                  </c:pt>
                  <c:pt idx="4">
                    <c:v>0.03</c:v>
                  </c:pt>
                  <c:pt idx="5">
                    <c:v>0.22</c:v>
                  </c:pt>
                  <c:pt idx="6">
                    <c:v>0.01</c:v>
                  </c:pt>
                  <c:pt idx="7">
                    <c:v>0</c:v>
                  </c:pt>
                </c:numCache>
              </c:numRef>
            </c:plus>
            <c:minus>
              <c:numRef>
                <c:f>Sheet2!$I$37:$I$44</c:f>
                <c:numCache>
                  <c:formatCode>General</c:formatCode>
                  <c:ptCount val="8"/>
                  <c:pt idx="0">
                    <c:v>0.25</c:v>
                  </c:pt>
                  <c:pt idx="1">
                    <c:v>0.25</c:v>
                  </c:pt>
                  <c:pt idx="2">
                    <c:v>0.49</c:v>
                  </c:pt>
                  <c:pt idx="3">
                    <c:v>0.32</c:v>
                  </c:pt>
                  <c:pt idx="4">
                    <c:v>0.03</c:v>
                  </c:pt>
                  <c:pt idx="5">
                    <c:v>0.22</c:v>
                  </c:pt>
                  <c:pt idx="6">
                    <c:v>0.01</c:v>
                  </c:pt>
                  <c:pt idx="7">
                    <c:v>0</c:v>
                  </c:pt>
                </c:numCache>
              </c:numRef>
            </c:minus>
          </c:errBars>
          <c:xVal>
            <c:numRef>
              <c:f>Sheet2!$C$37:$C$44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xVal>
          <c:yVal>
            <c:numRef>
              <c:f>Sheet2!$H$37:$H$44</c:f>
              <c:numCache>
                <c:formatCode>General</c:formatCode>
                <c:ptCount val="8"/>
                <c:pt idx="0">
                  <c:v>8.99</c:v>
                </c:pt>
                <c:pt idx="1">
                  <c:v>9.3000000000000007</c:v>
                </c:pt>
                <c:pt idx="2">
                  <c:v>7.53</c:v>
                </c:pt>
                <c:pt idx="3">
                  <c:v>4.51</c:v>
                </c:pt>
                <c:pt idx="4">
                  <c:v>2.38</c:v>
                </c:pt>
                <c:pt idx="5">
                  <c:v>1.1399999999999999</c:v>
                </c:pt>
                <c:pt idx="6">
                  <c:v>0.3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62880"/>
        <c:axId val="35964800"/>
      </c:scatterChart>
      <c:valAx>
        <c:axId val="35962880"/>
        <c:scaling>
          <c:orientation val="minMax"/>
          <c:max val="100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b="1" i="0" baseline="0"/>
                  <a:t>T </a:t>
                </a:r>
                <a:r>
                  <a:rPr lang="en-GB" sz="1000" b="1" i="0" u="none" strike="noStrike" baseline="0">
                    <a:effectLst/>
                  </a:rPr>
                  <a:t>⁰</a:t>
                </a:r>
                <a:r>
                  <a:rPr lang="en-GB" sz="1200" b="1" i="0" baseline="0"/>
                  <a:t>C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35964800"/>
        <c:crosses val="autoZero"/>
        <c:crossBetween val="midCat"/>
        <c:majorUnit val="10"/>
        <c:minorUnit val="5"/>
      </c:valAx>
      <c:valAx>
        <c:axId val="35964800"/>
        <c:scaling>
          <c:orientation val="minMax"/>
          <c:max val="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b="1" i="0" u="none" strike="noStrike" baseline="0"/>
                  <a:t>Sulforaphane nitrile content </a:t>
                </a:r>
                <a:r>
                  <a:rPr lang="el-GR" sz="1200" b="1" i="0" u="none" strike="noStrike" baseline="0"/>
                  <a:t>μ</a:t>
                </a:r>
                <a:r>
                  <a:rPr lang="en-GB" sz="1200" b="1" i="0" u="none" strike="noStrike" baseline="0"/>
                  <a:t>mol/g DW</a:t>
                </a:r>
                <a:endParaRPr lang="en-GB" sz="1200"/>
              </a:p>
            </c:rich>
          </c:tx>
          <c:layout/>
          <c:overlay val="0"/>
        </c:title>
        <c:numFmt formatCode="0" sourceLinked="1"/>
        <c:majorTickMark val="cross"/>
        <c:minorTickMark val="in"/>
        <c:tickLblPos val="nextTo"/>
        <c:crossAx val="35962880"/>
        <c:crosses val="autoZero"/>
        <c:crossBetween val="midCat"/>
        <c:majorUnit val="1"/>
        <c:min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Sheet5!$E$14</c:f>
              <c:strCache>
                <c:ptCount val="1"/>
                <c:pt idx="0">
                  <c:v>B.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(Sheet5!$G$14,Sheet5!$I$14,Sheet5!$K$14)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0.04</c:v>
                  </c:pt>
                  <c:pt idx="2">
                    <c:v>0.06</c:v>
                  </c:pt>
                </c:numCache>
              </c:numRef>
            </c:plus>
            <c:minus>
              <c:numRef>
                <c:f>(Sheet5!$G$14,Sheet5!$I$14,Sheet5!$K$14)</c:f>
                <c:numCache>
                  <c:formatCode>General</c:formatCode>
                  <c:ptCount val="3"/>
                  <c:pt idx="0">
                    <c:v>0.2</c:v>
                  </c:pt>
                  <c:pt idx="1">
                    <c:v>0.04</c:v>
                  </c:pt>
                  <c:pt idx="2">
                    <c:v>0.06</c:v>
                  </c:pt>
                </c:numCache>
              </c:numRef>
            </c:minus>
          </c:errBars>
          <c:cat>
            <c:strRef>
              <c:f>(Sheet5!$F$13,Sheet5!$H$13,Sheet5!$J$13)</c:f>
              <c:strCache>
                <c:ptCount val="3"/>
                <c:pt idx="0">
                  <c:v>4 Min</c:v>
                </c:pt>
                <c:pt idx="1">
                  <c:v>8 Min</c:v>
                </c:pt>
                <c:pt idx="2">
                  <c:v>12 Min</c:v>
                </c:pt>
              </c:strCache>
            </c:strRef>
          </c:cat>
          <c:val>
            <c:numRef>
              <c:f>(Sheet5!$F$14,Sheet5!$H$14,Sheet5!$J$14)</c:f>
              <c:numCache>
                <c:formatCode>General</c:formatCode>
                <c:ptCount val="3"/>
                <c:pt idx="0">
                  <c:v>5.76</c:v>
                </c:pt>
                <c:pt idx="1">
                  <c:v>1.97</c:v>
                </c:pt>
                <c:pt idx="2">
                  <c:v>1.27</c:v>
                </c:pt>
              </c:numCache>
            </c:numRef>
          </c:val>
        </c:ser>
        <c:ser>
          <c:idx val="1"/>
          <c:order val="1"/>
          <c:tx>
            <c:v>B.1% Un.MS</c:v>
          </c:tx>
          <c:spPr>
            <a:pattFill prst="ltVert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(Sheet5!$G$15,Sheet5!$I$15,Sheet5!$K$15)</c:f>
                <c:numCache>
                  <c:formatCode>General</c:formatCode>
                  <c:ptCount val="3"/>
                  <c:pt idx="0">
                    <c:v>0.13</c:v>
                  </c:pt>
                  <c:pt idx="1">
                    <c:v>0.06</c:v>
                  </c:pt>
                  <c:pt idx="2">
                    <c:v>0.15</c:v>
                  </c:pt>
                </c:numCache>
              </c:numRef>
            </c:plus>
            <c:minus>
              <c:numRef>
                <c:f>(Sheet5!$G$15,Sheet5!$I$15,Sheet5!$K$15)</c:f>
                <c:numCache>
                  <c:formatCode>General</c:formatCode>
                  <c:ptCount val="3"/>
                  <c:pt idx="0">
                    <c:v>0.13</c:v>
                  </c:pt>
                  <c:pt idx="1">
                    <c:v>0.06</c:v>
                  </c:pt>
                  <c:pt idx="2">
                    <c:v>0.15</c:v>
                  </c:pt>
                </c:numCache>
              </c:numRef>
            </c:minus>
          </c:errBars>
          <c:cat>
            <c:strRef>
              <c:f>(Sheet5!$F$13,Sheet5!$H$13,Sheet5!$J$13)</c:f>
              <c:strCache>
                <c:ptCount val="3"/>
                <c:pt idx="0">
                  <c:v>4 Min</c:v>
                </c:pt>
                <c:pt idx="1">
                  <c:v>8 Min</c:v>
                </c:pt>
                <c:pt idx="2">
                  <c:v>12 Min</c:v>
                </c:pt>
              </c:strCache>
            </c:strRef>
          </c:cat>
          <c:val>
            <c:numRef>
              <c:f>(Sheet5!$F$15,Sheet5!$H$15,Sheet5!$J$15)</c:f>
              <c:numCache>
                <c:formatCode>General</c:formatCode>
                <c:ptCount val="3"/>
                <c:pt idx="0">
                  <c:v>6.19</c:v>
                </c:pt>
                <c:pt idx="1">
                  <c:v>5.75</c:v>
                </c:pt>
                <c:pt idx="2">
                  <c:v>5.0999999999999996</c:v>
                </c:pt>
              </c:numCache>
            </c:numRef>
          </c:val>
        </c:ser>
        <c:ser>
          <c:idx val="2"/>
          <c:order val="2"/>
          <c:tx>
            <c:v>B.2% Un.MS</c:v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(Sheet5!$G$16,Sheet5!$I$16,Sheet5!$K$16)</c:f>
                <c:numCache>
                  <c:formatCode>General</c:formatCode>
                  <c:ptCount val="3"/>
                  <c:pt idx="0">
                    <c:v>0.13</c:v>
                  </c:pt>
                  <c:pt idx="1">
                    <c:v>0.06</c:v>
                  </c:pt>
                  <c:pt idx="2">
                    <c:v>0.15</c:v>
                  </c:pt>
                </c:numCache>
              </c:numRef>
            </c:plus>
            <c:minus>
              <c:numRef>
                <c:f>(Sheet5!$G$16,Sheet5!$I$16,Sheet5!$K$16)</c:f>
                <c:numCache>
                  <c:formatCode>General</c:formatCode>
                  <c:ptCount val="3"/>
                  <c:pt idx="0">
                    <c:v>0.13</c:v>
                  </c:pt>
                  <c:pt idx="1">
                    <c:v>0.06</c:v>
                  </c:pt>
                  <c:pt idx="2">
                    <c:v>0.15</c:v>
                  </c:pt>
                </c:numCache>
              </c:numRef>
            </c:minus>
          </c:errBars>
          <c:cat>
            <c:strRef>
              <c:f>(Sheet5!$F$13,Sheet5!$H$13,Sheet5!$J$13)</c:f>
              <c:strCache>
                <c:ptCount val="3"/>
                <c:pt idx="0">
                  <c:v>4 Min</c:v>
                </c:pt>
                <c:pt idx="1">
                  <c:v>8 Min</c:v>
                </c:pt>
                <c:pt idx="2">
                  <c:v>12 Min</c:v>
                </c:pt>
              </c:strCache>
            </c:strRef>
          </c:cat>
          <c:val>
            <c:numRef>
              <c:f>(Sheet5!$F$16,Sheet5!$H$16,Sheet5!$J$16)</c:f>
              <c:numCache>
                <c:formatCode>General</c:formatCode>
                <c:ptCount val="3"/>
                <c:pt idx="0">
                  <c:v>6.29</c:v>
                </c:pt>
                <c:pt idx="1">
                  <c:v>5.65</c:v>
                </c:pt>
                <c:pt idx="2">
                  <c:v>5.3</c:v>
                </c:pt>
              </c:numCache>
            </c:numRef>
          </c:val>
        </c:ser>
        <c:ser>
          <c:idx val="3"/>
          <c:order val="3"/>
          <c:tx>
            <c:v>B.2% MS, 90 C </c:v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(Sheet5!$G$17,Sheet5!$I$17,Sheet5!$K$17)</c:f>
                <c:numCache>
                  <c:formatCode>General</c:formatCode>
                  <c:ptCount val="3"/>
                  <c:pt idx="0">
                    <c:v>0.12</c:v>
                  </c:pt>
                  <c:pt idx="1">
                    <c:v>0.15</c:v>
                  </c:pt>
                  <c:pt idx="2">
                    <c:v>0.18</c:v>
                  </c:pt>
                </c:numCache>
              </c:numRef>
            </c:plus>
            <c:minus>
              <c:numRef>
                <c:f>(Sheet5!$G$17,Sheet5!$I$17,Sheet5!$K$17)</c:f>
                <c:numCache>
                  <c:formatCode>General</c:formatCode>
                  <c:ptCount val="3"/>
                  <c:pt idx="0">
                    <c:v>0.12</c:v>
                  </c:pt>
                  <c:pt idx="1">
                    <c:v>0.15</c:v>
                  </c:pt>
                  <c:pt idx="2">
                    <c:v>0.18</c:v>
                  </c:pt>
                </c:numCache>
              </c:numRef>
            </c:minus>
          </c:errBars>
          <c:cat>
            <c:strRef>
              <c:f>(Sheet5!$F$13,Sheet5!$H$13,Sheet5!$J$13)</c:f>
              <c:strCache>
                <c:ptCount val="3"/>
                <c:pt idx="0">
                  <c:v>4 Min</c:v>
                </c:pt>
                <c:pt idx="1">
                  <c:v>8 Min</c:v>
                </c:pt>
                <c:pt idx="2">
                  <c:v>12 Min</c:v>
                </c:pt>
              </c:strCache>
            </c:strRef>
          </c:cat>
          <c:val>
            <c:numRef>
              <c:f>(Sheet5!$F$17,Sheet5!$H$17,Sheet5!$J$17)</c:f>
              <c:numCache>
                <c:formatCode>General</c:formatCode>
                <c:ptCount val="3"/>
                <c:pt idx="0">
                  <c:v>6.36</c:v>
                </c:pt>
                <c:pt idx="1">
                  <c:v>5.83</c:v>
                </c:pt>
                <c:pt idx="2">
                  <c:v>5.7</c:v>
                </c:pt>
              </c:numCache>
            </c:numRef>
          </c:val>
        </c:ser>
        <c:ser>
          <c:idx val="4"/>
          <c:order val="4"/>
          <c:tx>
            <c:v>B.2% MS, 100 C </c:v>
          </c:tx>
          <c:spPr>
            <a:pattFill prst="ltHorz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(Sheet5!$G$18,Sheet5!$I$18,Sheet5!$K$18)</c:f>
                <c:numCache>
                  <c:formatCode>General</c:formatCode>
                  <c:ptCount val="3"/>
                  <c:pt idx="0">
                    <c:v>0.18</c:v>
                  </c:pt>
                  <c:pt idx="1">
                    <c:v>0.26</c:v>
                  </c:pt>
                  <c:pt idx="2">
                    <c:v>7.0000000000000007E-2</c:v>
                  </c:pt>
                </c:numCache>
              </c:numRef>
            </c:plus>
            <c:minus>
              <c:numRef>
                <c:f>(Sheet5!$G$18,Sheet5!$I$18,Sheet5!$K$18)</c:f>
                <c:numCache>
                  <c:formatCode>General</c:formatCode>
                  <c:ptCount val="3"/>
                  <c:pt idx="0">
                    <c:v>0.18</c:v>
                  </c:pt>
                  <c:pt idx="1">
                    <c:v>0.26</c:v>
                  </c:pt>
                  <c:pt idx="2">
                    <c:v>7.0000000000000007E-2</c:v>
                  </c:pt>
                </c:numCache>
              </c:numRef>
            </c:minus>
          </c:errBars>
          <c:cat>
            <c:strRef>
              <c:f>(Sheet5!$F$13,Sheet5!$H$13,Sheet5!$J$13)</c:f>
              <c:strCache>
                <c:ptCount val="3"/>
                <c:pt idx="0">
                  <c:v>4 Min</c:v>
                </c:pt>
                <c:pt idx="1">
                  <c:v>8 Min</c:v>
                </c:pt>
                <c:pt idx="2">
                  <c:v>12 Min</c:v>
                </c:pt>
              </c:strCache>
            </c:strRef>
          </c:cat>
          <c:val>
            <c:numRef>
              <c:f>(Sheet5!$F$18,Sheet5!$H$18,Sheet5!$J$18)</c:f>
              <c:numCache>
                <c:formatCode>General</c:formatCode>
                <c:ptCount val="3"/>
                <c:pt idx="0">
                  <c:v>6.59</c:v>
                </c:pt>
                <c:pt idx="1">
                  <c:v>6.1</c:v>
                </c:pt>
                <c:pt idx="2">
                  <c:v>5.35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14048"/>
        <c:axId val="36519936"/>
      </c:barChart>
      <c:catAx>
        <c:axId val="36514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519936"/>
        <c:crosses val="autoZero"/>
        <c:auto val="1"/>
        <c:lblAlgn val="ctr"/>
        <c:lblOffset val="100"/>
        <c:noMultiLvlLbl val="0"/>
      </c:catAx>
      <c:valAx>
        <c:axId val="36519936"/>
        <c:scaling>
          <c:orientation val="minMax"/>
          <c:max val="7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b="1" i="0" baseline="0">
                    <a:effectLst/>
                  </a:rPr>
                  <a:t>Sulforaphane content </a:t>
                </a:r>
                <a:r>
                  <a:rPr lang="el-GR" sz="1200" b="1" i="0" baseline="0">
                    <a:effectLst/>
                  </a:rPr>
                  <a:t>μ</a:t>
                </a:r>
                <a:r>
                  <a:rPr lang="en-GB" sz="1200" b="1" i="0" baseline="0">
                    <a:effectLst/>
                  </a:rPr>
                  <a:t>mol/g DW</a:t>
                </a:r>
                <a:endParaRPr lang="en-GB" sz="12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514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baseline="0">
                <a:solidFill>
                  <a:srgbClr val="FF0000"/>
                </a:solidFill>
              </a:defRPr>
            </a:pPr>
            <a:r>
              <a:rPr lang="en-GB" sz="9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Biplot (axes F1 and F2: 63.23 %)</a:t>
            </a:r>
          </a:p>
        </c:rich>
      </c:tx>
      <c:layout>
        <c:manualLayout>
          <c:xMode val="edge"/>
          <c:yMode val="edge"/>
          <c:x val="0.34759583425659174"/>
          <c:y val="7.93650793650795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47467698784257E-2"/>
          <c:y val="6.3181269008040733E-2"/>
          <c:w val="0.93935521178327563"/>
          <c:h val="0.88686497521143159"/>
        </c:manualLayout>
      </c:layout>
      <c:scatterChart>
        <c:scatterStyle val="lineMarker"/>
        <c:varyColors val="0"/>
        <c:ser>
          <c:idx val="0"/>
          <c:order val="0"/>
          <c:tx>
            <c:v>Active</c:v>
          </c:tx>
          <c:spPr>
            <a:ln w="28575">
              <a:noFill/>
            </a:ln>
            <a:effectLst/>
          </c:spPr>
          <c:marker>
            <c:symbol val="squar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 sz="1100" b="1" i="1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/>
                      <a:t>oVi 1%MS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25387608197621E-3"/>
                  <c:y val="-1.430273570165907E-2"/>
                </c:manualLayout>
              </c:layout>
              <c:tx>
                <c:rich>
                  <a:bodyPr/>
                  <a:lstStyle/>
                  <a:p>
                    <a:r>
                      <a:rPr lang="en-GB" sz="1100" b="1" i="1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/>
                      <a:t>oVi 2%PMS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462306168401583E-3"/>
                  <c:y val="-3.3790373502803617E-2"/>
                </c:manualLayout>
              </c:layout>
              <c:tx>
                <c:rich>
                  <a:bodyPr/>
                  <a:lstStyle/>
                  <a:p>
                    <a:r>
                      <a:rPr lang="en-GB" sz="1100" b="1" i="1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 sz="1100" i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oVi 0%MS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GB" sz="1100" b="1" i="1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GB"/>
                      <a:t>oBo 1%MS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00" b="1" i="1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GB" sz="1100" b="1" i="1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GB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oBo 0%MS</a:t>
                    </a:r>
                  </a:p>
                </c:rich>
              </c:tx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GB" sz="1100" b="1" i="1" baseline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M</a:t>
                    </a:r>
                    <a:r>
                      <a:rPr lang="en-GB"/>
                      <a:t>ilCo 0%MS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 i="1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PCA_HID!$B$2:$B$7</c:f>
              <c:numCache>
                <c:formatCode>0</c:formatCode>
                <c:ptCount val="6"/>
                <c:pt idx="0">
                  <c:v>8.00019867865179</c:v>
                </c:pt>
                <c:pt idx="1">
                  <c:v>-10.544220713087098</c:v>
                </c:pt>
                <c:pt idx="2">
                  <c:v>16.413855448575635</c:v>
                </c:pt>
                <c:pt idx="3">
                  <c:v>13.482561902450444</c:v>
                </c:pt>
                <c:pt idx="4">
                  <c:v>19.649110239564973</c:v>
                </c:pt>
                <c:pt idx="5">
                  <c:v>-47.001505556155863</c:v>
                </c:pt>
              </c:numCache>
            </c:numRef>
          </c:xVal>
          <c:yVal>
            <c:numRef>
              <c:f>PCA_HID!$C$2:$C$7</c:f>
              <c:numCache>
                <c:formatCode>0</c:formatCode>
                <c:ptCount val="6"/>
                <c:pt idx="0">
                  <c:v>-31.581576825416793</c:v>
                </c:pt>
                <c:pt idx="1">
                  <c:v>0.25989469653263697</c:v>
                </c:pt>
                <c:pt idx="2">
                  <c:v>21.622730076660311</c:v>
                </c:pt>
                <c:pt idx="3">
                  <c:v>-25.749308100259857</c:v>
                </c:pt>
                <c:pt idx="4">
                  <c:v>28.713540368997919</c:v>
                </c:pt>
                <c:pt idx="5">
                  <c:v>6.7347197834856862</c:v>
                </c:pt>
              </c:numCache>
            </c:numRef>
          </c:yVal>
          <c:smooth val="0"/>
        </c:ser>
        <c:ser>
          <c:idx val="1"/>
          <c:order val="1"/>
          <c:tx>
            <c:v>Active variables</c:v>
          </c:tx>
          <c:spPr>
            <a:ln w="28575">
              <a:noFill/>
            </a:ln>
            <a:effectLst/>
          </c:spPr>
          <c:marker>
            <c:symbol val="triangle"/>
            <c:size val="3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PCA_HID!$G$2:$G$73</c:f>
              <c:numCache>
                <c:formatCode>0</c:formatCode>
                <c:ptCount val="72"/>
                <c:pt idx="0">
                  <c:v>-7.8042046994993353</c:v>
                </c:pt>
                <c:pt idx="1">
                  <c:v>24.956504113694791</c:v>
                </c:pt>
                <c:pt idx="2">
                  <c:v>-20.141535254695061</c:v>
                </c:pt>
                <c:pt idx="3">
                  <c:v>-10.491139210999124</c:v>
                </c:pt>
                <c:pt idx="4">
                  <c:v>-17.402561827509189</c:v>
                </c:pt>
                <c:pt idx="5">
                  <c:v>-1.8037491831897399</c:v>
                </c:pt>
                <c:pt idx="6">
                  <c:v>11.235055704002198</c:v>
                </c:pt>
                <c:pt idx="7">
                  <c:v>-9.7112389732603415</c:v>
                </c:pt>
                <c:pt idx="8">
                  <c:v>-9.0041199076530507</c:v>
                </c:pt>
                <c:pt idx="9">
                  <c:v>16.841475565844831</c:v>
                </c:pt>
                <c:pt idx="10">
                  <c:v>-14.673627765911098</c:v>
                </c:pt>
                <c:pt idx="11">
                  <c:v>27.865379562061563</c:v>
                </c:pt>
                <c:pt idx="12">
                  <c:v>2.4644382681387613</c:v>
                </c:pt>
                <c:pt idx="13">
                  <c:v>14.57287070427541</c:v>
                </c:pt>
                <c:pt idx="14">
                  <c:v>-3.3744158391125967</c:v>
                </c:pt>
                <c:pt idx="15">
                  <c:v>24.85547006728169</c:v>
                </c:pt>
                <c:pt idx="16">
                  <c:v>21.289766556033573</c:v>
                </c:pt>
                <c:pt idx="17">
                  <c:v>24.396308711453631</c:v>
                </c:pt>
                <c:pt idx="18">
                  <c:v>22.298084911863686</c:v>
                </c:pt>
                <c:pt idx="19">
                  <c:v>-14.027116938772895</c:v>
                </c:pt>
                <c:pt idx="20">
                  <c:v>-6.8074059183572562</c:v>
                </c:pt>
                <c:pt idx="21">
                  <c:v>24.956504113694791</c:v>
                </c:pt>
                <c:pt idx="22">
                  <c:v>25.197634458479293</c:v>
                </c:pt>
                <c:pt idx="23">
                  <c:v>10.109776836074404</c:v>
                </c:pt>
                <c:pt idx="24">
                  <c:v>-4.3131767627935638</c:v>
                </c:pt>
                <c:pt idx="25">
                  <c:v>-7.8918185725661258</c:v>
                </c:pt>
                <c:pt idx="26">
                  <c:v>21.816526606572026</c:v>
                </c:pt>
                <c:pt idx="27">
                  <c:v>17.277340303152886</c:v>
                </c:pt>
                <c:pt idx="28">
                  <c:v>-12.352065346575889</c:v>
                </c:pt>
                <c:pt idx="29">
                  <c:v>18.944143492953689</c:v>
                </c:pt>
                <c:pt idx="30">
                  <c:v>7.1731094933845965</c:v>
                </c:pt>
                <c:pt idx="31">
                  <c:v>14.877732988490322</c:v>
                </c:pt>
                <c:pt idx="32">
                  <c:v>-13.504893071380053</c:v>
                </c:pt>
                <c:pt idx="33">
                  <c:v>19.84146576937254</c:v>
                </c:pt>
                <c:pt idx="34">
                  <c:v>26.481318356465177</c:v>
                </c:pt>
                <c:pt idx="35">
                  <c:v>11.299669627293451</c:v>
                </c:pt>
                <c:pt idx="36">
                  <c:v>-11.4267140901937</c:v>
                </c:pt>
                <c:pt idx="37">
                  <c:v>25.783533502762232</c:v>
                </c:pt>
                <c:pt idx="38">
                  <c:v>26.494030042190829</c:v>
                </c:pt>
                <c:pt idx="39">
                  <c:v>12.956319173791222</c:v>
                </c:pt>
                <c:pt idx="40">
                  <c:v>2.6703978160722408</c:v>
                </c:pt>
                <c:pt idx="41">
                  <c:v>-8.2012580043599979</c:v>
                </c:pt>
                <c:pt idx="42">
                  <c:v>20.019451829183115</c:v>
                </c:pt>
                <c:pt idx="43">
                  <c:v>4.5315980101720523</c:v>
                </c:pt>
                <c:pt idx="44">
                  <c:v>13.032047179457575</c:v>
                </c:pt>
                <c:pt idx="45">
                  <c:v>7.8865910798510361</c:v>
                </c:pt>
                <c:pt idx="46">
                  <c:v>16.691815376961625</c:v>
                </c:pt>
                <c:pt idx="47">
                  <c:v>-9.0615999490573724</c:v>
                </c:pt>
                <c:pt idx="48">
                  <c:v>13.19904399574442</c:v>
                </c:pt>
                <c:pt idx="49">
                  <c:v>0.95370992927513265</c:v>
                </c:pt>
                <c:pt idx="50">
                  <c:v>-14.118283164370796</c:v>
                </c:pt>
                <c:pt idx="51">
                  <c:v>18.421896080981089</c:v>
                </c:pt>
                <c:pt idx="52">
                  <c:v>17.470988489786393</c:v>
                </c:pt>
                <c:pt idx="53">
                  <c:v>20.310429241479689</c:v>
                </c:pt>
                <c:pt idx="54">
                  <c:v>22.672236501182237</c:v>
                </c:pt>
                <c:pt idx="55">
                  <c:v>15.310603395375256</c:v>
                </c:pt>
                <c:pt idx="56">
                  <c:v>-22.208095709446631</c:v>
                </c:pt>
                <c:pt idx="57">
                  <c:v>-2.1757269260117544</c:v>
                </c:pt>
                <c:pt idx="58">
                  <c:v>19.991061891743289</c:v>
                </c:pt>
                <c:pt idx="59">
                  <c:v>2.9549559998471167</c:v>
                </c:pt>
                <c:pt idx="60">
                  <c:v>14.712725503803885</c:v>
                </c:pt>
                <c:pt idx="61">
                  <c:v>17.100233793675883</c:v>
                </c:pt>
                <c:pt idx="62">
                  <c:v>-1.6023248671655399</c:v>
                </c:pt>
                <c:pt idx="63">
                  <c:v>-7.6510833289114855</c:v>
                </c:pt>
                <c:pt idx="64">
                  <c:v>7.8042046994993353</c:v>
                </c:pt>
                <c:pt idx="65">
                  <c:v>23.88917507987809</c:v>
                </c:pt>
                <c:pt idx="66">
                  <c:v>20.806323737958387</c:v>
                </c:pt>
                <c:pt idx="67">
                  <c:v>18.441835636521489</c:v>
                </c:pt>
                <c:pt idx="68">
                  <c:v>-9.7507609700701039</c:v>
                </c:pt>
                <c:pt idx="69">
                  <c:v>7.7105260949203904</c:v>
                </c:pt>
                <c:pt idx="70">
                  <c:v>-11.334714169432733</c:v>
                </c:pt>
                <c:pt idx="71">
                  <c:v>22.343369150562289</c:v>
                </c:pt>
              </c:numCache>
            </c:numRef>
          </c:xVal>
          <c:yVal>
            <c:numRef>
              <c:f>PCA_HID!$H$2:$H$73</c:f>
              <c:numCache>
                <c:formatCode>0</c:formatCode>
                <c:ptCount val="72"/>
                <c:pt idx="0">
                  <c:v>21.973800670268584</c:v>
                </c:pt>
                <c:pt idx="1">
                  <c:v>-3.1445991880082182</c:v>
                </c:pt>
                <c:pt idx="2">
                  <c:v>17.164359773315702</c:v>
                </c:pt>
                <c:pt idx="3">
                  <c:v>18.78266935920821</c:v>
                </c:pt>
                <c:pt idx="4">
                  <c:v>20.71750972793609</c:v>
                </c:pt>
                <c:pt idx="5">
                  <c:v>7.7060125203152765</c:v>
                </c:pt>
                <c:pt idx="6">
                  <c:v>12.129191505870843</c:v>
                </c:pt>
                <c:pt idx="7">
                  <c:v>17.78816180937098</c:v>
                </c:pt>
                <c:pt idx="8">
                  <c:v>-12.296231573108924</c:v>
                </c:pt>
                <c:pt idx="9">
                  <c:v>-6.4587778117398074</c:v>
                </c:pt>
                <c:pt idx="10">
                  <c:v>22.317830835462821</c:v>
                </c:pt>
                <c:pt idx="11">
                  <c:v>-1.4389510282052369</c:v>
                </c:pt>
                <c:pt idx="12">
                  <c:v>28.175605102006248</c:v>
                </c:pt>
                <c:pt idx="13">
                  <c:v>-13.348785374084123</c:v>
                </c:pt>
                <c:pt idx="14">
                  <c:v>11.18537698976415</c:v>
                </c:pt>
                <c:pt idx="15">
                  <c:v>-2.1653276247872202</c:v>
                </c:pt>
                <c:pt idx="16">
                  <c:v>17.546200527912887</c:v>
                </c:pt>
                <c:pt idx="17">
                  <c:v>-0.17238184582096724</c:v>
                </c:pt>
                <c:pt idx="18">
                  <c:v>8.9977883004981685</c:v>
                </c:pt>
                <c:pt idx="19">
                  <c:v>-23.832975314499897</c:v>
                </c:pt>
                <c:pt idx="20">
                  <c:v>14.847288404740118</c:v>
                </c:pt>
                <c:pt idx="21">
                  <c:v>-3.1445991880082151</c:v>
                </c:pt>
                <c:pt idx="22">
                  <c:v>-10.507553674814705</c:v>
                </c:pt>
                <c:pt idx="23">
                  <c:v>20.76031091297062</c:v>
                </c:pt>
                <c:pt idx="24">
                  <c:v>-9.5803925871779398</c:v>
                </c:pt>
                <c:pt idx="25">
                  <c:v>24.67172390603621</c:v>
                </c:pt>
                <c:pt idx="26">
                  <c:v>8.5974177458369443</c:v>
                </c:pt>
                <c:pt idx="27">
                  <c:v>-12.396550881228375</c:v>
                </c:pt>
                <c:pt idx="28">
                  <c:v>3.8757277821726852</c:v>
                </c:pt>
                <c:pt idx="29">
                  <c:v>13.37775800527765</c:v>
                </c:pt>
                <c:pt idx="30">
                  <c:v>24.511501248790491</c:v>
                </c:pt>
                <c:pt idx="31">
                  <c:v>-4.8894917350651834</c:v>
                </c:pt>
                <c:pt idx="32">
                  <c:v>24.760873238087527</c:v>
                </c:pt>
                <c:pt idx="33">
                  <c:v>14.050882348602126</c:v>
                </c:pt>
                <c:pt idx="34">
                  <c:v>5.0760312842627044</c:v>
                </c:pt>
                <c:pt idx="35">
                  <c:v>-7.1944611396027565</c:v>
                </c:pt>
                <c:pt idx="36">
                  <c:v>12.152344112041806</c:v>
                </c:pt>
                <c:pt idx="37">
                  <c:v>-3.8298435833097577</c:v>
                </c:pt>
                <c:pt idx="38">
                  <c:v>-2.7191004709651461</c:v>
                </c:pt>
                <c:pt idx="39">
                  <c:v>23.366123365167489</c:v>
                </c:pt>
                <c:pt idx="40">
                  <c:v>-7.9842476202091914</c:v>
                </c:pt>
                <c:pt idx="41">
                  <c:v>27.085881895068187</c:v>
                </c:pt>
                <c:pt idx="42">
                  <c:v>-1.3884763097532793</c:v>
                </c:pt>
                <c:pt idx="43">
                  <c:v>23.860825620189143</c:v>
                </c:pt>
                <c:pt idx="44">
                  <c:v>25.060284335494728</c:v>
                </c:pt>
                <c:pt idx="45">
                  <c:v>18.788611475492189</c:v>
                </c:pt>
                <c:pt idx="46">
                  <c:v>6.8585410577223289</c:v>
                </c:pt>
                <c:pt idx="47">
                  <c:v>25.631423798429157</c:v>
                </c:pt>
                <c:pt idx="48">
                  <c:v>17.949066817055588</c:v>
                </c:pt>
                <c:pt idx="49">
                  <c:v>15.778864845846137</c:v>
                </c:pt>
                <c:pt idx="50">
                  <c:v>17.690928763053197</c:v>
                </c:pt>
                <c:pt idx="51">
                  <c:v>-9.9605058490589844</c:v>
                </c:pt>
                <c:pt idx="52">
                  <c:v>11.711027721598439</c:v>
                </c:pt>
                <c:pt idx="53">
                  <c:v>16.629453942831525</c:v>
                </c:pt>
                <c:pt idx="54">
                  <c:v>-3.8951238780352044</c:v>
                </c:pt>
                <c:pt idx="55">
                  <c:v>23.553742296474621</c:v>
                </c:pt>
                <c:pt idx="56">
                  <c:v>-8.9318883774464801</c:v>
                </c:pt>
                <c:pt idx="57">
                  <c:v>10.330496604646676</c:v>
                </c:pt>
                <c:pt idx="58">
                  <c:v>15.448505775194848</c:v>
                </c:pt>
                <c:pt idx="59">
                  <c:v>23.487802351843627</c:v>
                </c:pt>
                <c:pt idx="60">
                  <c:v>22.973176476960472</c:v>
                </c:pt>
                <c:pt idx="61">
                  <c:v>13.428225911384207</c:v>
                </c:pt>
                <c:pt idx="62">
                  <c:v>23.24926931420017</c:v>
                </c:pt>
                <c:pt idx="63">
                  <c:v>3.8526861467923057</c:v>
                </c:pt>
                <c:pt idx="64">
                  <c:v>-21.973800670268581</c:v>
                </c:pt>
                <c:pt idx="65">
                  <c:v>-5.9520665934920824</c:v>
                </c:pt>
                <c:pt idx="66">
                  <c:v>-17.882645385215742</c:v>
                </c:pt>
                <c:pt idx="67">
                  <c:v>10.725696918331964</c:v>
                </c:pt>
                <c:pt idx="68">
                  <c:v>23.21759140713419</c:v>
                </c:pt>
                <c:pt idx="69">
                  <c:v>9.6558700003009044</c:v>
                </c:pt>
                <c:pt idx="70">
                  <c:v>15.348997987292393</c:v>
                </c:pt>
                <c:pt idx="71">
                  <c:v>-3.2020681246859399</c:v>
                </c:pt>
              </c:numCache>
            </c:numRef>
          </c:yVal>
          <c:smooth val="0"/>
        </c:ser>
        <c:ser>
          <c:idx val="2"/>
          <c:order val="2"/>
          <c:tx>
            <c:v>Supplementary variables</c:v>
          </c:tx>
          <c:spPr>
            <a:ln w="28575">
              <a:noFill/>
            </a:ln>
            <a:effectLst/>
          </c:spPr>
          <c:marker>
            <c:symbol val="circle"/>
            <c:size val="4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  <a:prstDash val="solid"/>
              </a:ln>
            </c:spPr>
          </c:marker>
          <c:dPt>
            <c:idx val="26"/>
            <c:marker>
              <c:symbol val="diamond"/>
              <c:size val="6"/>
            </c:marker>
            <c:bubble3D val="0"/>
          </c:dPt>
          <c:dPt>
            <c:idx val="27"/>
            <c:marker>
              <c:symbol val="diamond"/>
              <c:size val="6"/>
            </c:marker>
            <c:bubble3D val="0"/>
          </c:dPt>
          <c:dPt>
            <c:idx val="28"/>
            <c:marker>
              <c:symbol val="diamond"/>
              <c:size val="6"/>
            </c:marker>
            <c:bubble3D val="0"/>
          </c:dPt>
          <c:dPt>
            <c:idx val="29"/>
            <c:marker>
              <c:symbol val="diamond"/>
              <c:size val="6"/>
            </c:marker>
            <c:bubble3D val="0"/>
          </c:dPt>
          <c:dPt>
            <c:idx val="30"/>
            <c:marker>
              <c:symbol val="diamond"/>
              <c:size val="6"/>
            </c:marker>
            <c:bubble3D val="0"/>
          </c:dPt>
          <c:dLbls>
            <c:dLbl>
              <c:idx val="0"/>
              <c:layout>
                <c:manualLayout>
                  <c:x val="-1.5510746731664082E-2"/>
                  <c:y val="-1.2345679012345729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G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rCo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V</a:t>
                    </a:r>
                    <a:r>
                      <a:rPr lang="en-GB"/>
                      <a:t>ib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7462884998916E-3"/>
                  <c:y val="1.9753086419753145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en-GB"/>
                      <a:t>Tex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og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P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Od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9.535160905840329E-3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M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uOd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G</a:t>
                    </a:r>
                    <a:r>
                      <a:rPr lang="en-GB"/>
                      <a:t>re/Gra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172085541157638E-2"/>
                  <c:y val="-2.5939146495577096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 sz="900">
                        <a:latin typeface="Arial" pitchFamily="34" charset="0"/>
                        <a:cs typeface="Arial" pitchFamily="34" charset="0"/>
                      </a:rPr>
                      <a:t>wTa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aTa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09915886040508E-2"/>
                  <c:y val="2.4717799163993401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M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eTa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1462105969148222E-2"/>
                  <c:y val="-1.1581612867263127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P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uFl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M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uFl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1.5891934843067348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G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re/GraFl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aFl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M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H</a:t>
                    </a:r>
                    <a:r>
                      <a:rPr lang="en-GB"/>
                      <a:t>aTe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3294925769997842E-2"/>
                  <c:y val="-1.4814814814814821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uSe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/>
                      <a:t>tr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GB" sz="800" baseline="0" dirty="0" smtClean="0"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GB" sz="800" dirty="0" smtClean="0">
                        <a:latin typeface="Arial" pitchFamily="34" charset="0"/>
                        <a:cs typeface="Arial" pitchFamily="34" charset="0"/>
                      </a:rPr>
                      <a:t>u/</a:t>
                    </a:r>
                    <a:r>
                      <a:rPr lang="en-GB" sz="800" dirty="0" err="1" smtClean="0">
                        <a:latin typeface="Arial" pitchFamily="34" charset="0"/>
                        <a:cs typeface="Arial" pitchFamily="34" charset="0"/>
                      </a:rPr>
                      <a:t>PuAt</a:t>
                    </a:r>
                    <a:endParaRPr lang="en-GB" sz="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6.647462884998916E-3"/>
                  <c:y val="1.4814814814814722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 dirty="0" err="1" smtClean="0"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GB" sz="800" dirty="0" err="1" smtClean="0">
                        <a:latin typeface="Arial" pitchFamily="34" charset="0"/>
                        <a:cs typeface="Arial" pitchFamily="34" charset="0"/>
                      </a:rPr>
                      <a:t>iAt</a:t>
                    </a:r>
                    <a:endParaRPr lang="en-GB" sz="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4.4792833146697492E-3"/>
                  <c:y val="-9.5352860391856656E-3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 dirty="0" err="1" smtClean="0"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 dirty="0" err="1" smtClean="0"/>
                      <a:t>wAt</a:t>
                    </a:r>
                    <a:endParaRPr lang="en-GB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-1.4302741358760498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 dirty="0" err="1" smtClean="0">
                        <a:latin typeface="Arial" pitchFamily="34" charset="0"/>
                        <a:cs typeface="Arial" pitchFamily="34" charset="0"/>
                      </a:rPr>
                      <a:t>M</a:t>
                    </a:r>
                    <a:r>
                      <a:rPr lang="en-GB" sz="800" dirty="0" err="1" smtClean="0">
                        <a:latin typeface="Arial" pitchFamily="34" charset="0"/>
                        <a:cs typeface="Arial" pitchFamily="34" charset="0"/>
                      </a:rPr>
                      <a:t>eAt</a:t>
                    </a:r>
                    <a:endParaRPr lang="en-GB" sz="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5.9723777528929035E-3"/>
                  <c:y val="3.1783869686134642E-3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S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uOd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216901642391788E-2"/>
                  <c:y val="-2.069777057120252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GB"/>
                      <a:t>uOd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B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iTa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5510746731664082E-2"/>
                  <c:y val="1.6771847963449021E-2"/>
                </c:manualLayout>
              </c:layout>
              <c:tx>
                <c:rich>
                  <a:bodyPr/>
                  <a:lstStyle/>
                  <a:p>
                    <a:r>
                      <a:rPr lang="en-GB" sz="800" baseline="0">
                        <a:latin typeface="Arial" pitchFamily="34" charset="0"/>
                        <a:cs typeface="Arial" pitchFamily="34" charset="0"/>
                      </a:rPr>
                      <a:t>G</a:t>
                    </a:r>
                    <a:r>
                      <a:rPr lang="en-GB" sz="800">
                        <a:latin typeface="Arial" pitchFamily="34" charset="0"/>
                        <a:cs typeface="Arial" pitchFamily="34" charset="0"/>
                      </a:rPr>
                      <a:t>ra/Gri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7726567693330399E-2"/>
                  <c:y val="1.6942548848060773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GB" sz="900" b="1" i="0" baseline="0" dirty="0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r>
                      <a:rPr lang="en-GB" sz="900" b="1" i="0" baseline="0" dirty="0" smtClean="0"/>
                      <a:t>LUS1</a:t>
                    </a:r>
                    <a:endParaRPr lang="en-GB" sz="900" b="1" i="0" baseline="0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tx>
                <c:rich>
                  <a:bodyPr/>
                  <a:lstStyle/>
                  <a:p>
                    <a:pPr>
                      <a:defRPr sz="900" b="1" i="1" baseline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GB" sz="9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CLUS2</a:t>
                    </a:r>
                    <a:endParaRPr lang="en-GB" sz="900" b="1" i="0" baseline="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3.4524933220041493E-2"/>
                  <c:y val="2.1709536307961508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GB" sz="900" b="1" i="0" baseline="0" dirty="0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r>
                      <a:rPr lang="en-GB" sz="900" b="1" i="0" baseline="0" dirty="0" smtClean="0"/>
                      <a:t>LUS3</a:t>
                    </a:r>
                    <a:endParaRPr lang="en-GB" sz="900" b="1" i="0" baseline="0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1.4039581192390838E-2"/>
                  <c:y val="-1.9883736755127897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GB" sz="900" b="1" i="0" baseline="0" dirty="0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r>
                      <a:rPr lang="en-GB" sz="900" b="1" i="0" baseline="0" dirty="0" smtClean="0"/>
                      <a:t>LUS4</a:t>
                    </a:r>
                    <a:endParaRPr lang="en-GB" sz="900" b="1" i="0" baseline="0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2.7587843343202835E-3"/>
                  <c:y val="1.8246330319821211E-3"/>
                </c:manualLayout>
              </c:layout>
              <c:tx>
                <c:rich>
                  <a:bodyPr/>
                  <a:lstStyle/>
                  <a:p>
                    <a:pPr>
                      <a:defRPr sz="900" b="1" i="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GB" sz="900" b="1" i="0" baseline="0" dirty="0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r>
                      <a:rPr lang="en-GB" sz="900" b="1" i="0" baseline="0" dirty="0" smtClean="0"/>
                      <a:t>LUS5</a:t>
                    </a:r>
                    <a:endParaRPr lang="en-GB" sz="900" b="1" i="0" baseline="0" dirty="0"/>
                  </a:p>
                </c:rich>
              </c:tx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800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PCA_HID!$G$74:$G$104</c:f>
              <c:numCache>
                <c:formatCode>0</c:formatCode>
                <c:ptCount val="31"/>
                <c:pt idx="0">
                  <c:v>-16.489504803003591</c:v>
                </c:pt>
                <c:pt idx="1">
                  <c:v>-8.7890076782800701</c:v>
                </c:pt>
                <c:pt idx="2">
                  <c:v>-24.990341936959087</c:v>
                </c:pt>
                <c:pt idx="3">
                  <c:v>20.487497722372886</c:v>
                </c:pt>
                <c:pt idx="4">
                  <c:v>-23.028849656799689</c:v>
                </c:pt>
                <c:pt idx="5">
                  <c:v>4.6547818863543355</c:v>
                </c:pt>
                <c:pt idx="6">
                  <c:v>-16.585273876938142</c:v>
                </c:pt>
                <c:pt idx="7">
                  <c:v>-3.0691734028670812</c:v>
                </c:pt>
                <c:pt idx="8">
                  <c:v>7.5069700301369675</c:v>
                </c:pt>
                <c:pt idx="9">
                  <c:v>-0.49866444265324256</c:v>
                </c:pt>
                <c:pt idx="10">
                  <c:v>-4.0531234226018924</c:v>
                </c:pt>
                <c:pt idx="11">
                  <c:v>3.7679869728578033</c:v>
                </c:pt>
                <c:pt idx="12">
                  <c:v>-23.676479141553497</c:v>
                </c:pt>
                <c:pt idx="13">
                  <c:v>11.753302662506737</c:v>
                </c:pt>
                <c:pt idx="14">
                  <c:v>27.069613745049409</c:v>
                </c:pt>
                <c:pt idx="15">
                  <c:v>-25.53298156572869</c:v>
                </c:pt>
                <c:pt idx="16">
                  <c:v>2.3820304678123412</c:v>
                </c:pt>
                <c:pt idx="17">
                  <c:v>-23.439558907826303</c:v>
                </c:pt>
                <c:pt idx="18">
                  <c:v>0.72563285719337955</c:v>
                </c:pt>
                <c:pt idx="19">
                  <c:v>-12.548440032416588</c:v>
                </c:pt>
                <c:pt idx="20">
                  <c:v>-2.4141154556393798</c:v>
                </c:pt>
                <c:pt idx="21">
                  <c:v>-3.2754098665476818</c:v>
                </c:pt>
                <c:pt idx="22">
                  <c:v>-14.516097497322924</c:v>
                </c:pt>
                <c:pt idx="23">
                  <c:v>16.578889959867492</c:v>
                </c:pt>
                <c:pt idx="24">
                  <c:v>-7.4679071624460445</c:v>
                </c:pt>
                <c:pt idx="25">
                  <c:v>-9.7985530446126159</c:v>
                </c:pt>
                <c:pt idx="26">
                  <c:v>0.96640265609489184</c:v>
                </c:pt>
                <c:pt idx="27">
                  <c:v>26.793722876120757</c:v>
                </c:pt>
                <c:pt idx="28">
                  <c:v>-12.7690874909814</c:v>
                </c:pt>
                <c:pt idx="29">
                  <c:v>-15.897923510510568</c:v>
                </c:pt>
                <c:pt idx="30">
                  <c:v>19.613752621699035</c:v>
                </c:pt>
              </c:numCache>
            </c:numRef>
          </c:xVal>
          <c:yVal>
            <c:numRef>
              <c:f>PCA_HID!$H$74:$H$104</c:f>
              <c:numCache>
                <c:formatCode>0</c:formatCode>
                <c:ptCount val="31"/>
                <c:pt idx="0">
                  <c:v>4.5126159177941084E-2</c:v>
                </c:pt>
                <c:pt idx="1">
                  <c:v>6.776462168315013</c:v>
                </c:pt>
                <c:pt idx="2">
                  <c:v>6.0130310007960741</c:v>
                </c:pt>
                <c:pt idx="3">
                  <c:v>-6.7061080503489805</c:v>
                </c:pt>
                <c:pt idx="4">
                  <c:v>-15.197130889150758</c:v>
                </c:pt>
                <c:pt idx="5">
                  <c:v>-24.74969021773482</c:v>
                </c:pt>
                <c:pt idx="6">
                  <c:v>-9.8839656734606542</c:v>
                </c:pt>
                <c:pt idx="7">
                  <c:v>25.799536455374991</c:v>
                </c:pt>
                <c:pt idx="8">
                  <c:v>-20.760142844036316</c:v>
                </c:pt>
                <c:pt idx="9">
                  <c:v>-23.23162140695235</c:v>
                </c:pt>
                <c:pt idx="10">
                  <c:v>-19.785363702333722</c:v>
                </c:pt>
                <c:pt idx="11">
                  <c:v>-23.338953650718231</c:v>
                </c:pt>
                <c:pt idx="12">
                  <c:v>-0.59015337141587254</c:v>
                </c:pt>
                <c:pt idx="13">
                  <c:v>-12.381614005383756</c:v>
                </c:pt>
                <c:pt idx="14">
                  <c:v>-4.8835076068722065</c:v>
                </c:pt>
                <c:pt idx="15">
                  <c:v>7.1723133111583026</c:v>
                </c:pt>
                <c:pt idx="16">
                  <c:v>-21.058138837319717</c:v>
                </c:pt>
                <c:pt idx="17">
                  <c:v>10.495557766997562</c:v>
                </c:pt>
                <c:pt idx="18">
                  <c:v>-17.876953233916947</c:v>
                </c:pt>
                <c:pt idx="19">
                  <c:v>-12.800993962131708</c:v>
                </c:pt>
                <c:pt idx="20">
                  <c:v>23.445113276857626</c:v>
                </c:pt>
                <c:pt idx="21">
                  <c:v>-23.176823110254837</c:v>
                </c:pt>
                <c:pt idx="22">
                  <c:v>-7.2335659609355201</c:v>
                </c:pt>
                <c:pt idx="23">
                  <c:v>16.559892921680731</c:v>
                </c:pt>
                <c:pt idx="24">
                  <c:v>-21.924154056062314</c:v>
                </c:pt>
                <c:pt idx="25">
                  <c:v>-22.922216059566885</c:v>
                </c:pt>
                <c:pt idx="26">
                  <c:v>22.658222731009289</c:v>
                </c:pt>
                <c:pt idx="27">
                  <c:v>-7.7327229247179181</c:v>
                </c:pt>
                <c:pt idx="28">
                  <c:v>22.459138494238193</c:v>
                </c:pt>
                <c:pt idx="29">
                  <c:v>-6.6963834138908824</c:v>
                </c:pt>
                <c:pt idx="30">
                  <c:v>20.283646694814429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72032"/>
        <c:axId val="36973952"/>
      </c:scatterChart>
      <c:valAx>
        <c:axId val="36972032"/>
        <c:scaling>
          <c:orientation val="minMax"/>
          <c:max val="40"/>
          <c:min val="-50"/>
        </c:scaling>
        <c:delete val="0"/>
        <c:axPos val="b"/>
        <c:title>
          <c:tx>
            <c:rich>
              <a:bodyPr/>
              <a:lstStyle/>
              <a:p>
                <a:pPr>
                  <a:defRPr sz="1500" b="1" baseline="0">
                    <a:solidFill>
                      <a:srgbClr val="FF0000"/>
                    </a:solidFill>
                  </a:defRPr>
                </a:pPr>
                <a:r>
                  <a:rPr lang="en-GB" sz="900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F1 (32.18 %)</a:t>
                </a:r>
              </a:p>
            </c:rich>
          </c:tx>
          <c:layout>
            <c:manualLayout>
              <c:xMode val="edge"/>
              <c:yMode val="edge"/>
              <c:x val="0.46822128897969406"/>
              <c:y val="0.95624730242053302"/>
            </c:manualLayout>
          </c:layout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800" b="1" i="0" baseline="0">
                <a:solidFill>
                  <a:srgbClr val="0000FF"/>
                </a:solidFill>
              </a:defRPr>
            </a:pPr>
            <a:endParaRPr lang="en-US"/>
          </a:p>
        </c:txPr>
        <c:crossAx val="36973952"/>
        <c:crosses val="autoZero"/>
        <c:crossBetween val="midCat"/>
        <c:majorUnit val="20"/>
      </c:valAx>
      <c:valAx>
        <c:axId val="36973952"/>
        <c:scaling>
          <c:orientation val="minMax"/>
          <c:max val="35"/>
          <c:min val="-35"/>
        </c:scaling>
        <c:delete val="0"/>
        <c:axPos val="l"/>
        <c:title>
          <c:tx>
            <c:rich>
              <a:bodyPr/>
              <a:lstStyle/>
              <a:p>
                <a:pPr>
                  <a:defRPr sz="1500" b="1" baseline="0">
                    <a:solidFill>
                      <a:srgbClr val="FF0000"/>
                    </a:solidFill>
                  </a:defRPr>
                </a:pPr>
                <a:r>
                  <a:rPr lang="en-GB" sz="900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F2 (31.05 %)</a:t>
                </a:r>
              </a:p>
            </c:rich>
          </c:tx>
          <c:layout/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800" b="1" i="0" baseline="0">
                <a:solidFill>
                  <a:srgbClr val="0000FF"/>
                </a:solidFill>
              </a:defRPr>
            </a:pPr>
            <a:endParaRPr lang="en-US"/>
          </a:p>
        </c:txPr>
        <c:crossAx val="36972032"/>
        <c:crosses val="autoZero"/>
        <c:crossBetween val="midCat"/>
        <c:majorUnit val="20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E242-01BC-4C48-A1AD-FCC40B4121B8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4B33-D557-40EF-AE7A-766CDC2E8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3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some pictures, and work more</a:t>
            </a:r>
            <a:r>
              <a:rPr lang="en-GB" baseline="0" dirty="0" smtClean="0"/>
              <a:t> in presentation such as size, colour…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6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4B33-D557-40EF-AE7A-766CDC2E8C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676A-1E4D-41CC-A945-513B15922F8E}" type="datetime1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28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2278-9DF7-44C6-9F5A-D42F13FDB02A}" type="datetime1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B1BF-89F1-40C5-A949-AB88B0B5BFFD}" type="datetime1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A8E-95C5-4E1D-988A-6243E622F983}" type="datetime1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8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29D4-CBC5-41B5-BE4E-EF281C1C14E2}" type="datetime1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122B-9D17-4A8D-B05D-5D09DF21ED4E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1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566C-1A65-4B5A-BC57-82383424CB86}" type="datetime1">
              <a:rPr lang="en-GB" smtClean="0"/>
              <a:t>22/07/2014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4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1788-F767-4742-9706-5BC36C34AB44}" type="datetime1">
              <a:rPr lang="en-GB" smtClean="0"/>
              <a:t>22/07/2014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FC4C-BBBB-47AB-BEEE-321B44E01BA5}" type="datetime1">
              <a:rPr lang="en-GB" smtClean="0"/>
              <a:t>22/07/2014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9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6642-96E1-41F4-90D1-D88F11F0F517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0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9538-0EC0-4360-875A-0C0C71F1ADDD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5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CA41-1A8E-42FF-B048-DC6D9F6EB2F0}" type="datetime1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FDA5-8909-4C2D-98FB-23C2F731C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orth1000.com/emailthis.asp?entry=40291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3453311"/>
            <a:ext cx="8712966" cy="364261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Novel </a:t>
            </a:r>
            <a:r>
              <a:rPr lang="en-GB" sz="3600" b="1" dirty="0">
                <a:solidFill>
                  <a:srgbClr val="0070C0"/>
                </a:solidFill>
              </a:rPr>
              <a:t>approach to intensify the formation of the bioactive </a:t>
            </a:r>
            <a:r>
              <a:rPr lang="en-GB" sz="3600" b="1" dirty="0" err="1">
                <a:solidFill>
                  <a:srgbClr val="0070C0"/>
                </a:solidFill>
              </a:rPr>
              <a:t>sulforaphane</a:t>
            </a:r>
            <a:r>
              <a:rPr lang="en-GB" sz="3600" b="1" dirty="0">
                <a:solidFill>
                  <a:srgbClr val="0070C0"/>
                </a:solidFill>
              </a:rPr>
              <a:t> in cooked </a:t>
            </a:r>
            <a:r>
              <a:rPr lang="en-GB" sz="3600" b="1" i="1" dirty="0">
                <a:solidFill>
                  <a:srgbClr val="0070C0"/>
                </a:solidFill>
              </a:rPr>
              <a:t>Brassica</a:t>
            </a:r>
            <a:r>
              <a:rPr lang="en-GB" sz="3600" b="1" dirty="0">
                <a:solidFill>
                  <a:srgbClr val="0070C0"/>
                </a:solidFill>
              </a:rPr>
              <a:t> vegetables</a:t>
            </a:r>
            <a:r>
              <a:rPr lang="en-GB" sz="3000" b="1" dirty="0" smtClean="0"/>
              <a:t/>
            </a:r>
            <a:br>
              <a:rPr lang="en-GB" sz="3000" b="1" dirty="0" smtClean="0"/>
            </a:br>
            <a:r>
              <a:rPr lang="en-GB" sz="3000" b="1" dirty="0"/>
              <a:t/>
            </a:r>
            <a:br>
              <a:rPr lang="en-GB" sz="3000" b="1" dirty="0"/>
            </a:br>
            <a:r>
              <a:rPr lang="en-GB" sz="2000" b="1" dirty="0" err="1" smtClean="0">
                <a:solidFill>
                  <a:srgbClr val="0070C0"/>
                </a:solidFill>
              </a:rPr>
              <a:t>Dr.</a:t>
            </a:r>
            <a:r>
              <a:rPr lang="en-GB" sz="2000" b="1" dirty="0" smtClean="0">
                <a:solidFill>
                  <a:srgbClr val="0070C0"/>
                </a:solidFill>
              </a:rPr>
              <a:t> Sameer Khalil </a:t>
            </a:r>
            <a:r>
              <a:rPr lang="en-GB" sz="2000" b="1" dirty="0" err="1" smtClean="0">
                <a:solidFill>
                  <a:srgbClr val="0070C0"/>
                </a:solidFill>
              </a:rPr>
              <a:t>Ghawi</a:t>
            </a:r>
            <a:r>
              <a:rPr lang="en-GB" sz="2000" b="1" dirty="0" smtClean="0">
                <a:solidFill>
                  <a:srgbClr val="0070C0"/>
                </a:solidFill>
              </a:rPr>
              <a:t>, University of Reading, UK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80850" cy="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gardeningknowhow.com/wp-content/uploads/2009/02/broccoli-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38092"/>
            <a:ext cx="3024335" cy="202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iagnosisdiet.com/wp-content/uploads/2012/11/crucifers-licens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744416" cy="24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ltrafine.com/images/mustard-seed-t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52959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7056785" cy="735013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tx2"/>
                </a:solidFill>
              </a:rPr>
              <a:t>Methods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47" y="1268760"/>
            <a:ext cx="6124331" cy="47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5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6840759" cy="73501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chemeClr val="tx2"/>
                </a:solidFill>
              </a:rPr>
              <a:t>Myrosinase</a:t>
            </a:r>
            <a:r>
              <a:rPr lang="en-GB" sz="3200" b="1" dirty="0" smtClean="0">
                <a:solidFill>
                  <a:schemeClr val="tx2"/>
                </a:solidFill>
              </a:rPr>
              <a:t> thermal stability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35520" y="2780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Broccoli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99460328"/>
              </p:ext>
            </p:extLst>
          </p:nvPr>
        </p:nvGraphicFramePr>
        <p:xfrm>
          <a:off x="107504" y="2996952"/>
          <a:ext cx="59766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44989182"/>
              </p:ext>
            </p:extLst>
          </p:nvPr>
        </p:nvGraphicFramePr>
        <p:xfrm>
          <a:off x="3563888" y="1519067"/>
          <a:ext cx="468052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16016" y="11247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Mustard seeds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588224" y="4797152"/>
            <a:ext cx="2267744" cy="1440160"/>
          </a:xfrm>
          <a:prstGeom prst="wedgeEllipseCallout">
            <a:avLst>
              <a:gd name="adj1" fmla="val -83758"/>
              <a:gd name="adj2" fmla="val 17343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C00000"/>
                </a:solidFill>
              </a:rPr>
              <a:t>D</a:t>
            </a:r>
            <a:r>
              <a:rPr lang="en-GB" sz="1200" b="1" dirty="0" smtClean="0">
                <a:solidFill>
                  <a:srgbClr val="C00000"/>
                </a:solidFill>
              </a:rPr>
              <a:t>omestic </a:t>
            </a:r>
            <a:r>
              <a:rPr lang="en-GB" sz="1200" b="1" dirty="0" smtClean="0">
                <a:solidFill>
                  <a:srgbClr val="C00000"/>
                </a:solidFill>
              </a:rPr>
              <a:t>cooking </a:t>
            </a:r>
            <a:r>
              <a:rPr lang="en-GB" sz="1200" b="1" dirty="0" smtClean="0">
                <a:solidFill>
                  <a:schemeClr val="tx1"/>
                </a:solidFill>
              </a:rPr>
              <a:t>we are completely loosing myrosinase activity, and hence stopping the enzymatic reaction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125185" y="908720"/>
            <a:ext cx="1944216" cy="1476744"/>
          </a:xfrm>
          <a:prstGeom prst="cloudCallout">
            <a:avLst>
              <a:gd name="adj1" fmla="val -8605"/>
              <a:gd name="adj2" fmla="val 1614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The important condition, as </a:t>
            </a:r>
            <a:r>
              <a:rPr lang="en-GB" sz="1200" b="1" dirty="0" smtClean="0">
                <a:solidFill>
                  <a:srgbClr val="C00000"/>
                </a:solidFill>
              </a:rPr>
              <a:t>source A </a:t>
            </a:r>
            <a:r>
              <a:rPr lang="en-GB" sz="1200" b="1" dirty="0" smtClean="0">
                <a:solidFill>
                  <a:schemeClr val="tx1"/>
                </a:solidFill>
              </a:rPr>
              <a:t>might be added while or at the end of cooking 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Sameer </a:t>
            </a:r>
            <a:r>
              <a:rPr lang="en-GB" dirty="0" err="1" smtClean="0"/>
              <a:t>Ghawi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920120"/>
              </p:ext>
            </p:extLst>
          </p:nvPr>
        </p:nvGraphicFramePr>
        <p:xfrm>
          <a:off x="1115616" y="2000660"/>
          <a:ext cx="6048672" cy="458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188640"/>
            <a:ext cx="7200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Thermal stability of </a:t>
            </a:r>
            <a:r>
              <a:rPr lang="en-GB" sz="3200" b="1" dirty="0" err="1" smtClean="0">
                <a:solidFill>
                  <a:schemeClr val="tx2"/>
                </a:solidFill>
              </a:rPr>
              <a:t>glucoraphanin</a:t>
            </a:r>
            <a:r>
              <a:rPr lang="en-GB" sz="3200" b="1" dirty="0" smtClean="0">
                <a:solidFill>
                  <a:schemeClr val="tx2"/>
                </a:solidFill>
              </a:rPr>
              <a:t> in broccoli </a:t>
            </a:r>
            <a:r>
              <a:rPr lang="en-GB" sz="3200" b="1" dirty="0" smtClean="0"/>
              <a:t>(</a:t>
            </a:r>
            <a:r>
              <a:rPr lang="en-GB" sz="2400" b="1" dirty="0" smtClean="0">
                <a:solidFill>
                  <a:srgbClr val="C00000"/>
                </a:solidFill>
              </a:rPr>
              <a:t>no enzymatic reaction, no leaching</a:t>
            </a:r>
            <a:r>
              <a:rPr lang="en-GB" sz="3200" b="1" dirty="0" smtClean="0"/>
              <a:t>)</a:t>
            </a:r>
            <a:endParaRPr lang="en-GB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427984" y="2344661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MS Mincho"/>
                <a:cs typeface="Times New Roman"/>
              </a:rPr>
              <a:t>□</a:t>
            </a:r>
            <a:r>
              <a:rPr lang="en-GB" sz="1600" dirty="0">
                <a:ea typeface="SimSun"/>
                <a:cs typeface="Times New Roman"/>
              </a:rPr>
              <a:t> 4 min; </a:t>
            </a:r>
            <a:r>
              <a:rPr lang="en-GB" sz="1600" dirty="0">
                <a:latin typeface="Lucida Sans Unicode"/>
                <a:ea typeface="SimSun"/>
              </a:rPr>
              <a:t>▥</a:t>
            </a:r>
            <a:r>
              <a:rPr lang="en-GB" sz="1600" dirty="0">
                <a:ea typeface="SimSun"/>
                <a:cs typeface="Lucida Sans Unicode"/>
              </a:rPr>
              <a:t> 8 min; </a:t>
            </a:r>
            <a:r>
              <a:rPr lang="en-GB" sz="1600" dirty="0">
                <a:latin typeface="Lucida Sans Unicode"/>
                <a:ea typeface="SimSun"/>
              </a:rPr>
              <a:t>▨</a:t>
            </a:r>
            <a:r>
              <a:rPr lang="en-GB" sz="1600" dirty="0">
                <a:ea typeface="SimSun"/>
                <a:cs typeface="Lucida Sans Unicode"/>
              </a:rPr>
              <a:t> 12 min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179512" y="145052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Glucoraphanin</a:t>
            </a:r>
            <a:r>
              <a:rPr lang="en-GB" dirty="0" smtClean="0"/>
              <a:t> content in raw broccoli:</a:t>
            </a:r>
            <a:r>
              <a:rPr lang="el-GR" dirty="0" smtClean="0"/>
              <a:t>10.3±0.21 </a:t>
            </a:r>
            <a:r>
              <a:rPr lang="el-GR" dirty="0"/>
              <a:t>μ</a:t>
            </a:r>
            <a:r>
              <a:rPr lang="en-GB" dirty="0" err="1" smtClean="0"/>
              <a:t>mol</a:t>
            </a:r>
            <a:r>
              <a:rPr lang="en-GB" dirty="0" smtClean="0"/>
              <a:t>/g DW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507"/>
            <a:ext cx="7308307" cy="735013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chemeClr val="tx2"/>
                </a:solidFill>
              </a:rPr>
              <a:t>Effect of thermal processing  on </a:t>
            </a:r>
            <a:r>
              <a:rPr lang="en-GB" sz="2800" b="1" dirty="0" err="1" smtClean="0">
                <a:solidFill>
                  <a:schemeClr val="tx2"/>
                </a:solidFill>
              </a:rPr>
              <a:t>sulforaphane</a:t>
            </a:r>
            <a:r>
              <a:rPr lang="en-GB" sz="2800" b="1" dirty="0" smtClean="0">
                <a:solidFill>
                  <a:schemeClr val="tx2"/>
                </a:solidFill>
              </a:rPr>
              <a:t> content in broccoli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345049"/>
              </p:ext>
            </p:extLst>
          </p:nvPr>
        </p:nvGraphicFramePr>
        <p:xfrm>
          <a:off x="1547664" y="1484785"/>
          <a:ext cx="6336704" cy="456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2123728" y="1628800"/>
            <a:ext cx="2581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ea typeface="SimSun"/>
                <a:cs typeface="AdvGulliv-R"/>
              </a:rPr>
              <a:t>(</a:t>
            </a:r>
            <a:r>
              <a:rPr lang="en-GB" sz="1400" dirty="0">
                <a:latin typeface="Times New Roman"/>
                <a:ea typeface="SimSun"/>
              </a:rPr>
              <a:t>♦</a:t>
            </a:r>
            <a:r>
              <a:rPr lang="en-GB" sz="1400" dirty="0">
                <a:ea typeface="SimSun"/>
                <a:cs typeface="Times New Roman"/>
              </a:rPr>
              <a:t>) 4 min; (</a:t>
            </a:r>
            <a:r>
              <a:rPr lang="en-GB" sz="1400" dirty="0">
                <a:latin typeface="Times New Roman"/>
                <a:ea typeface="SimSun"/>
              </a:rPr>
              <a:t>■</a:t>
            </a:r>
            <a:r>
              <a:rPr lang="en-GB" sz="1400" dirty="0">
                <a:ea typeface="SimSun"/>
                <a:cs typeface="Times New Roman"/>
              </a:rPr>
              <a:t>) 8 min; (</a:t>
            </a:r>
            <a:r>
              <a:rPr lang="en-GB" sz="1400" dirty="0">
                <a:latin typeface="Times New Roman"/>
                <a:ea typeface="SimSun"/>
              </a:rPr>
              <a:t>▲</a:t>
            </a:r>
            <a:r>
              <a:rPr lang="en-GB" sz="1400" dirty="0">
                <a:ea typeface="SimSun"/>
                <a:cs typeface="Times New Roman"/>
              </a:rPr>
              <a:t>) 12 min</a:t>
            </a:r>
            <a:endParaRPr lang="en-GB" sz="1400" dirty="0"/>
          </a:p>
        </p:txBody>
      </p:sp>
      <p:sp>
        <p:nvSpPr>
          <p:cNvPr id="6" name="Oval 5"/>
          <p:cNvSpPr/>
          <p:nvPr/>
        </p:nvSpPr>
        <p:spPr>
          <a:xfrm>
            <a:off x="1995850" y="4437112"/>
            <a:ext cx="164004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009609" y="4797152"/>
            <a:ext cx="1008112" cy="77038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295664"/>
              </p:ext>
            </p:extLst>
          </p:nvPr>
        </p:nvGraphicFramePr>
        <p:xfrm>
          <a:off x="1547664" y="1196752"/>
          <a:ext cx="67687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7056785" cy="735013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tx2"/>
                </a:solidFill>
              </a:rPr>
              <a:t>Effect of thermal processing  on </a:t>
            </a:r>
            <a:r>
              <a:rPr lang="en-GB" sz="2800" b="1" dirty="0" err="1" smtClean="0">
                <a:solidFill>
                  <a:schemeClr val="tx2"/>
                </a:solidFill>
              </a:rPr>
              <a:t>sulforaphane</a:t>
            </a:r>
            <a:r>
              <a:rPr lang="en-GB" sz="2800" b="1" dirty="0" smtClean="0">
                <a:solidFill>
                  <a:schemeClr val="tx2"/>
                </a:solidFill>
              </a:rPr>
              <a:t> nitrile content </a:t>
            </a:r>
            <a:r>
              <a:rPr lang="en-GB" sz="2800" b="1" dirty="0">
                <a:solidFill>
                  <a:schemeClr val="tx2"/>
                </a:solidFill>
              </a:rPr>
              <a:t>in broccoli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1844824"/>
            <a:ext cx="2581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ea typeface="SimSun"/>
                <a:cs typeface="AdvGulliv-R"/>
              </a:rPr>
              <a:t>(</a:t>
            </a:r>
            <a:r>
              <a:rPr lang="en-GB" sz="1400" dirty="0">
                <a:latin typeface="Times New Roman"/>
                <a:ea typeface="SimSun"/>
              </a:rPr>
              <a:t>♦</a:t>
            </a:r>
            <a:r>
              <a:rPr lang="en-GB" sz="1400" dirty="0">
                <a:ea typeface="SimSun"/>
                <a:cs typeface="Times New Roman"/>
              </a:rPr>
              <a:t>) 4 min; (</a:t>
            </a:r>
            <a:r>
              <a:rPr lang="en-GB" sz="1400" dirty="0">
                <a:latin typeface="Times New Roman"/>
                <a:ea typeface="SimSun"/>
              </a:rPr>
              <a:t>■</a:t>
            </a:r>
            <a:r>
              <a:rPr lang="en-GB" sz="1400" dirty="0">
                <a:ea typeface="SimSun"/>
                <a:cs typeface="Times New Roman"/>
              </a:rPr>
              <a:t>) 8 min; (</a:t>
            </a:r>
            <a:r>
              <a:rPr lang="en-GB" sz="1400" dirty="0">
                <a:latin typeface="Times New Roman"/>
                <a:ea typeface="SimSun"/>
              </a:rPr>
              <a:t>▲</a:t>
            </a:r>
            <a:r>
              <a:rPr lang="en-GB" sz="1400" dirty="0">
                <a:ea typeface="SimSun"/>
                <a:cs typeface="Times New Roman"/>
              </a:rPr>
              <a:t>) 12 min</a:t>
            </a:r>
            <a:endParaRPr lang="en-GB" sz="1400" dirty="0"/>
          </a:p>
        </p:txBody>
      </p:sp>
      <p:sp>
        <p:nvSpPr>
          <p:cNvPr id="2" name="Oval 1"/>
          <p:cNvSpPr/>
          <p:nvPr/>
        </p:nvSpPr>
        <p:spPr>
          <a:xfrm>
            <a:off x="2309992" y="1268760"/>
            <a:ext cx="1296144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24128" y="4221088"/>
            <a:ext cx="1296144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113685"/>
              </p:ext>
            </p:extLst>
          </p:nvPr>
        </p:nvGraphicFramePr>
        <p:xfrm>
          <a:off x="1043608" y="1148641"/>
          <a:ext cx="7053685" cy="397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07504" y="194534"/>
            <a:ext cx="69878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Sulforaphane content in cooked broccoli samples after adding mustard seed powder.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5085183"/>
            <a:ext cx="7770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□ boiled broccoli, no mustard seeds; ▥ boiled broccoli with unprocessed MS, 1%</a:t>
            </a:r>
          </a:p>
          <a:p>
            <a:r>
              <a:rPr lang="en-GB" dirty="0"/>
              <a:t>▨ boiled broccoli with unprocessed MS, 2%; ▧ boiled broccoli with processed MS (2%)  </a:t>
            </a:r>
            <a:r>
              <a:rPr lang="en-GB" dirty="0" smtClean="0"/>
              <a:t>for </a:t>
            </a:r>
            <a:r>
              <a:rPr lang="en-GB" dirty="0"/>
              <a:t>5 min at 90 </a:t>
            </a:r>
            <a:r>
              <a:rPr lang="en-GB" dirty="0" smtClean="0">
                <a:latin typeface="Calibri"/>
              </a:rPr>
              <a:t>°</a:t>
            </a:r>
            <a:r>
              <a:rPr lang="en-GB" dirty="0" smtClean="0"/>
              <a:t>C</a:t>
            </a:r>
            <a:r>
              <a:rPr lang="en-GB" dirty="0"/>
              <a:t>; ▤ boiled broccoli with processed MS (2%) for 5 min at 100 </a:t>
            </a:r>
            <a:r>
              <a:rPr lang="en-GB" dirty="0" smtClean="0"/>
              <a:t>°C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5424727" cy="73501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tx2"/>
                </a:solidFill>
              </a:rPr>
              <a:t>Conclusions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98742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In </a:t>
            </a:r>
            <a:r>
              <a:rPr lang="en-GB" sz="2000" dirty="0"/>
              <a:t>raw broccoli the predominant hydrolysis product of </a:t>
            </a:r>
            <a:r>
              <a:rPr lang="en-GB" sz="2000" dirty="0" err="1"/>
              <a:t>glucoraphanin</a:t>
            </a:r>
            <a:r>
              <a:rPr lang="en-GB" sz="2000" dirty="0"/>
              <a:t> is </a:t>
            </a:r>
            <a:r>
              <a:rPr lang="en-GB" sz="2000" dirty="0" err="1"/>
              <a:t>sulforaphane</a:t>
            </a:r>
            <a:r>
              <a:rPr lang="en-GB" sz="2000" dirty="0"/>
              <a:t> nitrile (more than 85%), due to the activity of </a:t>
            </a:r>
            <a:r>
              <a:rPr lang="en-GB" sz="2000" dirty="0" err="1"/>
              <a:t>epithiospecifier</a:t>
            </a:r>
            <a:r>
              <a:rPr lang="en-GB" sz="2000" dirty="0"/>
              <a:t> protein. However, mild cooking increases the conversion of </a:t>
            </a:r>
            <a:r>
              <a:rPr lang="en-GB" sz="2000" dirty="0" err="1"/>
              <a:t>glucoraphanin</a:t>
            </a:r>
            <a:r>
              <a:rPr lang="en-GB" sz="2000" dirty="0"/>
              <a:t> to </a:t>
            </a:r>
            <a:r>
              <a:rPr lang="en-GB" sz="2000" dirty="0" err="1"/>
              <a:t>sulforaphane</a:t>
            </a:r>
            <a:r>
              <a:rPr lang="en-GB" sz="2000" dirty="0"/>
              <a:t>, due to the inactivation of </a:t>
            </a:r>
            <a:r>
              <a:rPr lang="en-GB" sz="2000" dirty="0" err="1"/>
              <a:t>epithiospecifier</a:t>
            </a:r>
            <a:r>
              <a:rPr lang="en-GB" sz="2000" dirty="0"/>
              <a:t> protein while </a:t>
            </a:r>
            <a:r>
              <a:rPr lang="en-GB" sz="2000" dirty="0" err="1"/>
              <a:t>myrosinase</a:t>
            </a:r>
            <a:r>
              <a:rPr lang="en-GB" sz="2000" dirty="0"/>
              <a:t> is still partly </a:t>
            </a:r>
            <a:r>
              <a:rPr lang="en-GB" sz="2000" dirty="0" smtClean="0"/>
              <a:t>active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Domestic </a:t>
            </a:r>
            <a:r>
              <a:rPr lang="en-GB" sz="2000" dirty="0"/>
              <a:t>cooking leads to </a:t>
            </a:r>
            <a:r>
              <a:rPr lang="en-GB" sz="2000" dirty="0" err="1" smtClean="0"/>
              <a:t>myrosinase</a:t>
            </a:r>
            <a:r>
              <a:rPr lang="en-GB" sz="2000" dirty="0" smtClean="0"/>
              <a:t> </a:t>
            </a:r>
            <a:r>
              <a:rPr lang="en-GB" sz="2000" dirty="0"/>
              <a:t>activation, while  </a:t>
            </a:r>
            <a:r>
              <a:rPr lang="en-GB" sz="2000" dirty="0" err="1"/>
              <a:t>glucoraphanin</a:t>
            </a:r>
            <a:r>
              <a:rPr lang="en-GB" sz="2000" dirty="0"/>
              <a:t> is still stable. </a:t>
            </a: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Adding raw or slightly cooked </a:t>
            </a:r>
            <a:r>
              <a:rPr lang="en-GB" sz="2000" b="1" dirty="0">
                <a:solidFill>
                  <a:srgbClr val="FF0000"/>
                </a:solidFill>
              </a:rPr>
              <a:t>mustard seeds </a:t>
            </a:r>
            <a:r>
              <a:rPr lang="en-GB" sz="2000" dirty="0"/>
              <a:t>to fully cooked broccoli provides a natural source of </a:t>
            </a:r>
            <a:r>
              <a:rPr lang="en-GB" sz="2000" dirty="0" err="1"/>
              <a:t>myrosinase</a:t>
            </a:r>
            <a:r>
              <a:rPr lang="en-GB" sz="2000" dirty="0"/>
              <a:t> enzyme needed to convert </a:t>
            </a:r>
            <a:r>
              <a:rPr lang="en-GB" sz="2000" dirty="0" err="1"/>
              <a:t>glucoraphanin</a:t>
            </a:r>
            <a:r>
              <a:rPr lang="en-GB" sz="2000" dirty="0"/>
              <a:t> to </a:t>
            </a:r>
            <a:r>
              <a:rPr lang="en-GB" sz="2000" dirty="0" err="1"/>
              <a:t>sulforaphane</a:t>
            </a:r>
            <a:r>
              <a:rPr lang="en-GB" sz="2000" dirty="0"/>
              <a:t>. This  </a:t>
            </a:r>
            <a:r>
              <a:rPr lang="en-GB" sz="2000" b="1" dirty="0">
                <a:solidFill>
                  <a:srgbClr val="FF0000"/>
                </a:solidFill>
              </a:rPr>
              <a:t>guarantees</a:t>
            </a:r>
            <a:r>
              <a:rPr lang="en-GB" sz="2000" dirty="0"/>
              <a:t> the conversion of all </a:t>
            </a:r>
            <a:r>
              <a:rPr lang="en-GB" sz="2000" dirty="0" err="1"/>
              <a:t>glucoraphanin</a:t>
            </a:r>
            <a:r>
              <a:rPr lang="en-GB" sz="2000" dirty="0"/>
              <a:t> to </a:t>
            </a:r>
            <a:r>
              <a:rPr lang="en-GB" sz="2000" dirty="0" err="1"/>
              <a:t>anticarcinogen</a:t>
            </a:r>
            <a:r>
              <a:rPr lang="en-GB" sz="2000" dirty="0"/>
              <a:t> </a:t>
            </a:r>
            <a:r>
              <a:rPr lang="en-GB" sz="2000" dirty="0" err="1"/>
              <a:t>sulforaphane</a:t>
            </a:r>
            <a:r>
              <a:rPr lang="en-GB" sz="2000" dirty="0"/>
              <a:t>, but not to </a:t>
            </a:r>
            <a:r>
              <a:rPr lang="en-GB" sz="2000" dirty="0" err="1"/>
              <a:t>sulforaphane</a:t>
            </a:r>
            <a:r>
              <a:rPr lang="en-GB" sz="2000" dirty="0"/>
              <a:t> nitrile which does not have </a:t>
            </a:r>
            <a:r>
              <a:rPr lang="en-GB" sz="2000" dirty="0" err="1"/>
              <a:t>antiarcinogenic</a:t>
            </a:r>
            <a:r>
              <a:rPr lang="en-GB" sz="2000" dirty="0"/>
              <a:t> properties.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501" y="866486"/>
            <a:ext cx="7128792" cy="86409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70C0"/>
                </a:solidFill>
              </a:rPr>
              <a:t>Sensory and consumer study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8268"/>
              </p:ext>
            </p:extLst>
          </p:nvPr>
        </p:nvGraphicFramePr>
        <p:xfrm>
          <a:off x="2123728" y="2236007"/>
          <a:ext cx="3763645" cy="3264026"/>
        </p:xfrm>
        <a:graphic>
          <a:graphicData uri="http://schemas.openxmlformats.org/drawingml/2006/table">
            <a:tbl>
              <a:tblPr firstRow="1" firstCol="1" bandRow="1"/>
              <a:tblGrid>
                <a:gridCol w="1508760"/>
                <a:gridCol w="2254885"/>
              </a:tblGrid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Gender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F/M (73.6%/26.4%)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Age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18-30 years (43.3%)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31-45 years (40.3%)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45-65 years (19.4%)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Broccoli consumption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Less than once a month (9.7%) 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More than once a month (45.8%)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More than once a week (44.4%)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Cooking methods used for broccoli (consumers selected all that applied)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Steamed (36.1%)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Boiled (62.5%)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Microwaved (26.4%)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Stir-fried (55.6%)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Grilled (4.2%)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Raw (12.5%)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merieuxnutrisciences.com/uploads/sfSympalBossMediaPlugin/image/0db3a94d81c2db5a72eb1ecf005f32c5ed5ffc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69" y="1730582"/>
            <a:ext cx="2808312" cy="21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ldcommunitycookbook.org/season/guide/photos/brocc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8" y="4365104"/>
            <a:ext cx="2195736" cy="18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0.tqn.com/d/greekfood/1/0/2/2/mustard-2509-13dec05-399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134285" cy="15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dolistesi.com/wp-content/uploads/2014/06/hard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6" y="2230931"/>
            <a:ext cx="1899012" cy="22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Sameer </a:t>
            </a:r>
            <a:r>
              <a:rPr lang="en-GB" dirty="0" err="1" smtClean="0"/>
              <a:t>Ghawi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18" y="65663"/>
            <a:ext cx="7056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Consumer liking of six broccoli samples prepared by different 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522920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aseline="30000" dirty="0"/>
              <a:t>1</a:t>
            </a:r>
            <a:r>
              <a:rPr lang="en-GB" sz="1200" dirty="0"/>
              <a:t>: Sous vide cooking (100 ºC, 12 min, 0%MS); </a:t>
            </a:r>
            <a:r>
              <a:rPr lang="en-GB" sz="1200" baseline="30000" dirty="0"/>
              <a:t>2</a:t>
            </a:r>
            <a:r>
              <a:rPr lang="en-GB" sz="1200" dirty="0"/>
              <a:t>: Sous vide cooking (100 ºC, 12 min, 1%MS) ; </a:t>
            </a:r>
            <a:r>
              <a:rPr lang="en-GB" sz="1200" baseline="30000" dirty="0"/>
              <a:t>3</a:t>
            </a:r>
            <a:r>
              <a:rPr lang="en-GB" sz="1200" dirty="0"/>
              <a:t>: Sous vide cooking (100 ºC, 12 min, 2%processed MS); </a:t>
            </a:r>
            <a:r>
              <a:rPr lang="en-GB" sz="1200" baseline="30000" dirty="0"/>
              <a:t>4</a:t>
            </a:r>
            <a:r>
              <a:rPr lang="en-GB" sz="1200" dirty="0"/>
              <a:t>: Mildly cooked, sous vide (70 ºC, 12 min, 0%MS); </a:t>
            </a:r>
            <a:r>
              <a:rPr lang="en-GB" sz="1200" baseline="30000" dirty="0"/>
              <a:t>5</a:t>
            </a:r>
            <a:r>
              <a:rPr lang="en-GB" sz="1200" dirty="0"/>
              <a:t>: Normal boiling (100 ºC, 7 min, 0%MS); </a:t>
            </a:r>
            <a:r>
              <a:rPr lang="en-GB" sz="1200" baseline="30000" dirty="0"/>
              <a:t>6</a:t>
            </a:r>
            <a:r>
              <a:rPr lang="en-GB" sz="1200" dirty="0"/>
              <a:t>: Normal boiling (100 ºC, 7 min, 1%MS); MS: Mustard seeds; different superscripts in the same column indicate significantly different means (P&lt;0.05). Data are mean ± SD, </a:t>
            </a:r>
            <a:r>
              <a:rPr lang="en-GB" sz="1200" i="1" dirty="0"/>
              <a:t>n</a:t>
            </a:r>
            <a:r>
              <a:rPr lang="en-GB" sz="1200" dirty="0"/>
              <a:t>=72</a:t>
            </a:r>
            <a:r>
              <a:rPr lang="en-GB" dirty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97073"/>
              </p:ext>
            </p:extLst>
          </p:nvPr>
        </p:nvGraphicFramePr>
        <p:xfrm>
          <a:off x="860460" y="1196752"/>
          <a:ext cx="6807884" cy="393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5" imgW="5886333" imgH="3398772" progId="Word.Document.12">
                  <p:embed/>
                </p:oleObj>
              </mc:Choice>
              <mc:Fallback>
                <p:oleObj name="Document" r:id="rId5" imgW="5886333" imgH="3398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460" y="1196752"/>
                        <a:ext cx="6807884" cy="393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5998" y="332657"/>
            <a:ext cx="694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Liking of five clusters of consumers obtained from hierarchical cluster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95159"/>
              </p:ext>
            </p:extLst>
          </p:nvPr>
        </p:nvGraphicFramePr>
        <p:xfrm>
          <a:off x="539552" y="2060848"/>
          <a:ext cx="7986686" cy="2573479"/>
        </p:xfrm>
        <a:graphic>
          <a:graphicData uri="http://schemas.openxmlformats.org/drawingml/2006/table">
            <a:tbl>
              <a:tblPr firstRow="1" firstCol="1" bandRow="1"/>
              <a:tblGrid>
                <a:gridCol w="1273807"/>
                <a:gridCol w="1082698"/>
                <a:gridCol w="1082698"/>
                <a:gridCol w="1299389"/>
                <a:gridCol w="1082698"/>
                <a:gridCol w="1082698"/>
                <a:gridCol w="1082698"/>
              </a:tblGrid>
              <a:tr h="64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Cluster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SoVi 0%MS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SoVi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1%MS</a:t>
                      </a:r>
                      <a:r>
                        <a:rPr lang="en-GB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SoVi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2%PMS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MilCo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0%MS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NoBo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0%MS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NoBo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1%MS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1(13.9%)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±1.3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3.9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±1.3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±1.2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6.3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±2.0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7.2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±1.1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2(31.9%)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6.1a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±1.1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7.0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±1.9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5.5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±2.0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3.6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6.7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±1.4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3(19.4%)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5.1b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3.6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±1.6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6.6a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±2.4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±1.6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3.4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±0.8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      4(6.9%)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±0.5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6.6a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±0.4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6.8a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±0.7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±0.8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7.6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±0.7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5(27.7%)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3.8b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±2.1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±0.9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3.1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7.6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4.5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bc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±1.2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Overall liking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6.2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5.3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6889371" cy="1137269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err="1">
                <a:solidFill>
                  <a:schemeClr val="tx2"/>
                </a:solidFill>
              </a:rPr>
              <a:t>Glucosinolates-myrosinase</a:t>
            </a:r>
            <a:r>
              <a:rPr lang="en-GB" sz="3600" b="1" dirty="0">
                <a:solidFill>
                  <a:schemeClr val="tx2"/>
                </a:solidFill>
              </a:rPr>
              <a:t> system in </a:t>
            </a:r>
            <a:r>
              <a:rPr lang="en-GB" sz="3600" b="1" i="1" dirty="0">
                <a:solidFill>
                  <a:schemeClr val="tx2"/>
                </a:solidFill>
              </a:rPr>
              <a:t>Brassica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vegetables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987426"/>
            <a:ext cx="8496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Glucosinolates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(GLS)</a:t>
            </a:r>
            <a:r>
              <a:rPr lang="en-US" sz="2000" dirty="0">
                <a:cs typeface="Times New Roman" pitchFamily="18" charset="0"/>
              </a:rPr>
              <a:t>,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sulphur and nitrogen-rich products</a:t>
            </a:r>
            <a:r>
              <a:rPr lang="en-GB" sz="2000" b="1" dirty="0">
                <a:cs typeface="Times New Roman" pitchFamily="18" charset="0"/>
              </a:rPr>
              <a:t>,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are a group of secondary plant metabolites found in </a:t>
            </a:r>
            <a:r>
              <a:rPr lang="en-GB" sz="2000" dirty="0"/>
              <a:t>Brassica </a:t>
            </a:r>
            <a:r>
              <a:rPr lang="en-US" sz="2000" dirty="0" smtClean="0">
                <a:cs typeface="Times New Roman" pitchFamily="18" charset="0"/>
              </a:rPr>
              <a:t>vegetables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endParaRPr lang="en-US" sz="2000" dirty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cs typeface="Times New Roman" pitchFamily="18" charset="0"/>
              </a:rPr>
              <a:t>To date, over 120 different </a:t>
            </a:r>
            <a:r>
              <a:rPr lang="en-US" sz="2000" dirty="0" err="1">
                <a:cs typeface="Times New Roman" pitchFamily="18" charset="0"/>
              </a:rPr>
              <a:t>glucosinolates</a:t>
            </a:r>
            <a:r>
              <a:rPr lang="en-US" sz="2000" dirty="0">
                <a:cs typeface="Times New Roman" pitchFamily="18" charset="0"/>
              </a:rPr>
              <a:t> have been identified (</a:t>
            </a:r>
            <a:r>
              <a:rPr lang="en-US" sz="2000" dirty="0" err="1">
                <a:cs typeface="Times New Roman" pitchFamily="18" charset="0"/>
              </a:rPr>
              <a:t>Oerlemans</a:t>
            </a:r>
            <a:r>
              <a:rPr lang="en-US" sz="2000" dirty="0">
                <a:cs typeface="Times New Roman" pitchFamily="18" charset="0"/>
              </a:rPr>
              <a:t> et al., 2005), </a:t>
            </a:r>
            <a:r>
              <a:rPr lang="en-US" sz="2000" dirty="0" err="1">
                <a:cs typeface="Times New Roman" pitchFamily="18" charset="0"/>
              </a:rPr>
              <a:t>categraizing</a:t>
            </a:r>
            <a:r>
              <a:rPr lang="en-US" sz="2000" dirty="0">
                <a:cs typeface="Times New Roman" pitchFamily="18" charset="0"/>
              </a:rPr>
              <a:t> is based on the side group (Fahey, </a:t>
            </a:r>
            <a:r>
              <a:rPr lang="en-US" sz="2000" dirty="0" err="1">
                <a:cs typeface="Times New Roman" pitchFamily="18" charset="0"/>
              </a:rPr>
              <a:t>Zalcmann</a:t>
            </a:r>
            <a:r>
              <a:rPr lang="en-US" sz="2000" dirty="0">
                <a:cs typeface="Times New Roman" pitchFamily="18" charset="0"/>
              </a:rPr>
              <a:t>, &amp; </a:t>
            </a:r>
            <a:r>
              <a:rPr lang="en-US" sz="2000" dirty="0" err="1">
                <a:cs typeface="Times New Roman" pitchFamily="18" charset="0"/>
              </a:rPr>
              <a:t>Talalay</a:t>
            </a:r>
            <a:r>
              <a:rPr lang="en-US" sz="2000" dirty="0">
                <a:cs typeface="Times New Roman" pitchFamily="18" charset="0"/>
              </a:rPr>
              <a:t>, 2001)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Myrosinase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dirty="0" err="1">
                <a:cs typeface="Times New Roman" pitchFamily="18" charset="0"/>
              </a:rPr>
              <a:t>thioglucoside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glucohydrolase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b="1" dirty="0">
                <a:cs typeface="Times New Roman" pitchFamily="18" charset="0"/>
              </a:rPr>
              <a:t>: </a:t>
            </a:r>
            <a:r>
              <a:rPr lang="en-US" sz="2000" dirty="0">
                <a:cs typeface="Times New Roman" pitchFamily="18" charset="0"/>
              </a:rPr>
              <a:t>is a family of enzymes found in all </a:t>
            </a:r>
            <a:r>
              <a:rPr lang="en-US" sz="2000" dirty="0" err="1">
                <a:cs typeface="Times New Roman" pitchFamily="18" charset="0"/>
              </a:rPr>
              <a:t>glucosinolate</a:t>
            </a:r>
            <a:r>
              <a:rPr lang="en-US" sz="2000" dirty="0">
                <a:cs typeface="Times New Roman" pitchFamily="18" charset="0"/>
              </a:rPr>
              <a:t> containing plants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822" y="4797152"/>
            <a:ext cx="29201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77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116633"/>
            <a:ext cx="3240360" cy="554956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tx2"/>
                </a:solidFill>
              </a:rPr>
              <a:t>Conclusions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Sameer </a:t>
            </a:r>
            <a:r>
              <a:rPr lang="en-GB" dirty="0" err="1" smtClean="0"/>
              <a:t>Ghawi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4544" y="764704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/>
              <a:t>Isothiocyanate</a:t>
            </a:r>
            <a:r>
              <a:rPr lang="en-GB" sz="2000" dirty="0"/>
              <a:t> formation in broccoli could be increased by employing low intensity cooking conditions which leaves </a:t>
            </a:r>
            <a:r>
              <a:rPr lang="en-GB" sz="2000" dirty="0" err="1"/>
              <a:t>myrosinase</a:t>
            </a:r>
            <a:r>
              <a:rPr lang="en-GB" sz="2000" dirty="0"/>
              <a:t> in its active form, or by the addition of a natural source of </a:t>
            </a:r>
            <a:r>
              <a:rPr lang="en-GB" sz="2000" dirty="0" err="1"/>
              <a:t>myrosinase</a:t>
            </a:r>
            <a:r>
              <a:rPr lang="en-GB" sz="2000" dirty="0"/>
              <a:t> to fully cooked </a:t>
            </a:r>
            <a:r>
              <a:rPr lang="en-GB" sz="2000" dirty="0" smtClean="0"/>
              <a:t>broccoli.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M</a:t>
            </a:r>
            <a:r>
              <a:rPr lang="en-GB" sz="2000" dirty="0" smtClean="0"/>
              <a:t>ild </a:t>
            </a:r>
            <a:r>
              <a:rPr lang="en-GB" sz="2000" dirty="0"/>
              <a:t>cooking option was not acceptable to </a:t>
            </a:r>
            <a:r>
              <a:rPr lang="en-GB" sz="2000" dirty="0" smtClean="0"/>
              <a:t>consumers.</a:t>
            </a:r>
            <a:endParaRPr lang="en-GB" sz="2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Addition of mustard seed powder </a:t>
            </a:r>
            <a:r>
              <a:rPr lang="en-GB" sz="2000" dirty="0" smtClean="0"/>
              <a:t>as </a:t>
            </a:r>
            <a:r>
              <a:rPr lang="en-GB" sz="2000" dirty="0"/>
              <a:t>an active source of </a:t>
            </a:r>
            <a:r>
              <a:rPr lang="en-GB" sz="2000" dirty="0" err="1"/>
              <a:t>myrosinase</a:t>
            </a:r>
            <a:r>
              <a:rPr lang="en-GB" sz="2000" dirty="0"/>
              <a:t>, significantly changed sensory attributes of broccoli samples and affected consumer </a:t>
            </a:r>
            <a:r>
              <a:rPr lang="en-GB" sz="2000" dirty="0" smtClean="0"/>
              <a:t>liking.</a:t>
            </a:r>
            <a:endParaRPr lang="en-GB" sz="2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Despite the significant increase in pungency and burning sensation in samples with added mustard seeds, a considerable number of consumers (32%) liked it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More </a:t>
            </a:r>
            <a:r>
              <a:rPr lang="en-GB" sz="2000" dirty="0"/>
              <a:t>work should be done to assess the effect of adding other </a:t>
            </a:r>
            <a:r>
              <a:rPr lang="en-GB" sz="2000" i="1" dirty="0"/>
              <a:t>Brassica</a:t>
            </a:r>
            <a:r>
              <a:rPr lang="en-GB" sz="2000" dirty="0"/>
              <a:t> condiments (e.g. rocket, watercress and </a:t>
            </a:r>
            <a:r>
              <a:rPr lang="en-GB" sz="2000" dirty="0" smtClean="0"/>
              <a:t>horseradish) on the </a:t>
            </a:r>
            <a:r>
              <a:rPr lang="en-GB" sz="2000" dirty="0">
                <a:solidFill>
                  <a:srgbClr val="FF0000"/>
                </a:solidFill>
              </a:rPr>
              <a:t>sensory attributes and consumer acceptance</a:t>
            </a:r>
            <a:r>
              <a:rPr lang="en-GB" sz="2000" dirty="0"/>
              <a:t> of cooked </a:t>
            </a:r>
            <a:r>
              <a:rPr lang="en-GB" sz="2000" i="1" dirty="0"/>
              <a:t>Brassica</a:t>
            </a:r>
            <a:r>
              <a:rPr lang="en-GB" sz="2000" dirty="0"/>
              <a:t> vegetables. In addition, </a:t>
            </a:r>
            <a:r>
              <a:rPr lang="en-GB" sz="2000" dirty="0" err="1">
                <a:solidFill>
                  <a:srgbClr val="FF0000"/>
                </a:solidFill>
              </a:rPr>
              <a:t>isothiocyanate</a:t>
            </a:r>
            <a:r>
              <a:rPr lang="en-GB" sz="2000" dirty="0">
                <a:solidFill>
                  <a:srgbClr val="FF0000"/>
                </a:solidFill>
              </a:rPr>
              <a:t> bioavailability </a:t>
            </a:r>
            <a:r>
              <a:rPr lang="en-GB" sz="2000" dirty="0"/>
              <a:t>should be assessed after adding </a:t>
            </a:r>
            <a:r>
              <a:rPr lang="en-GB" sz="2000" dirty="0" smtClean="0"/>
              <a:t>those condiments </a:t>
            </a:r>
            <a:r>
              <a:rPr lang="en-GB" sz="2000" dirty="0"/>
              <a:t>to cooked </a:t>
            </a:r>
            <a:r>
              <a:rPr lang="en-GB" sz="2000" i="1" dirty="0"/>
              <a:t>Brassica</a:t>
            </a:r>
            <a:r>
              <a:rPr lang="en-GB" sz="2000" dirty="0"/>
              <a:t> vegetables.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4097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1588"/>
            <a:ext cx="7772400" cy="5565724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tx2"/>
                </a:solidFill>
              </a:rPr>
              <a:t>Aknowledments</a:t>
            </a:r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err="1" smtClean="0">
                <a:solidFill>
                  <a:schemeClr val="tx2"/>
                </a:solidFill>
              </a:rPr>
              <a:t>Prof.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Keshavan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Niranjan</a:t>
            </a:r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err="1" smtClean="0">
                <a:solidFill>
                  <a:schemeClr val="tx2"/>
                </a:solidFill>
              </a:rPr>
              <a:t>Dr.</a:t>
            </a:r>
            <a:r>
              <a:rPr lang="en-GB" b="1" dirty="0" smtClean="0">
                <a:solidFill>
                  <a:schemeClr val="tx2"/>
                </a:solidFill>
              </a:rPr>
              <a:t> Lisa </a:t>
            </a:r>
            <a:r>
              <a:rPr lang="en-GB" b="1" dirty="0" err="1" smtClean="0">
                <a:solidFill>
                  <a:schemeClr val="tx2"/>
                </a:solidFill>
              </a:rPr>
              <a:t>Methven</a:t>
            </a:r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8C90-B7C1-44E3-875C-E45FA9DF7526}" type="datetime1">
              <a:rPr lang="en-GB" smtClean="0"/>
              <a:t>22/07/2014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82" y="3489598"/>
            <a:ext cx="120222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rocolli-house-photomanipul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762500" cy="3562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407707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Please know how to eat me!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 Mr Broccoli..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79715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Thank you for your patience, </a:t>
            </a:r>
            <a:r>
              <a:rPr lang="en-GB" sz="2800" b="1" dirty="0" smtClean="0">
                <a:solidFill>
                  <a:srgbClr val="FF0000"/>
                </a:solidFill>
              </a:rPr>
              <a:t>questions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916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5424727" cy="73501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70C0"/>
                </a:solidFill>
              </a:rPr>
              <a:t>Introduction1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95021608"/>
              </p:ext>
            </p:extLst>
          </p:nvPr>
        </p:nvGraphicFramePr>
        <p:xfrm>
          <a:off x="1115616" y="764704"/>
          <a:ext cx="6754187" cy="574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49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47" y="188640"/>
            <a:ext cx="573151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716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The change in </a:t>
            </a:r>
            <a:r>
              <a:rPr lang="en-GB" sz="2000" b="1" dirty="0" err="1" smtClean="0">
                <a:solidFill>
                  <a:schemeClr val="tx2"/>
                </a:solidFill>
              </a:rPr>
              <a:t>sulforaphane</a:t>
            </a:r>
            <a:r>
              <a:rPr lang="en-GB" sz="2000" b="1" dirty="0" smtClean="0">
                <a:solidFill>
                  <a:schemeClr val="tx2"/>
                </a:solidFill>
              </a:rPr>
              <a:t> and </a:t>
            </a:r>
            <a:r>
              <a:rPr lang="en-GB" sz="2000" b="1" dirty="0" err="1" smtClean="0">
                <a:solidFill>
                  <a:schemeClr val="tx2"/>
                </a:solidFill>
              </a:rPr>
              <a:t>sulforaphane</a:t>
            </a:r>
            <a:r>
              <a:rPr lang="en-GB" sz="2000" b="1" dirty="0" smtClean="0">
                <a:solidFill>
                  <a:schemeClr val="tx2"/>
                </a:solidFill>
              </a:rPr>
              <a:t> quantities during processing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193751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52054"/>
            <a:ext cx="2880319" cy="280603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solidFill>
                  <a:srgbClr val="0070C0"/>
                </a:solidFill>
              </a:rPr>
              <a:t>Sensory characterisation 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38986"/>
              </p:ext>
            </p:extLst>
          </p:nvPr>
        </p:nvGraphicFramePr>
        <p:xfrm>
          <a:off x="1619673" y="332655"/>
          <a:ext cx="5544614" cy="6264689"/>
        </p:xfrm>
        <a:graphic>
          <a:graphicData uri="http://schemas.openxmlformats.org/drawingml/2006/table">
            <a:tbl>
              <a:tblPr firstRow="1" firstCol="1" bandRow="1"/>
              <a:tblGrid>
                <a:gridCol w="1772446"/>
                <a:gridCol w="505720"/>
                <a:gridCol w="484716"/>
                <a:gridCol w="561732"/>
                <a:gridCol w="561732"/>
                <a:gridCol w="534804"/>
                <a:gridCol w="561732"/>
                <a:gridCol w="561732"/>
              </a:tblGrid>
              <a:tr h="408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SoVi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0%MS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SoVi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1%MS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SoVi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2%PMS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MilCo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0%MS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NoBo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0%MS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NoBo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1%MS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Significance (p value)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Green Colour (Florette)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67.6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58.7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0.02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Evenness of green colour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0.38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Yellow (florets)</a:t>
                      </a:r>
                      <a:endParaRPr lang="en-GB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Vibrancy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Firmness of texture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89.4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Soggy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Boiled green vegetables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0.37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Sulfur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Pungent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Mustard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Earthy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0.88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Green/grassy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0.07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Sweet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0.37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Savoury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0.38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Burnt odour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0.18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Bitter 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26.5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0.03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Sweet taste</a:t>
                      </a:r>
                      <a:endParaRPr lang="en-GB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17.2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Umami 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0.07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Sour 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0.32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Salty 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0.02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Metallic 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Boiled green vegetables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0.55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Sulfur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Pungent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cd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bcd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Mustard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Earthy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Green/grassy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Savoury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Burnt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0.62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Stalk flavour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0.36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Moist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Hard texture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Grainy/gritty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0.02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Burning sensation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Stringy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Burn/pungncy aftertaste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Bitter aftertaste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&lt;.01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Sweet aftertaste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9.6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3.8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0.03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Savoury aftertaste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13.4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10.2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7.5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0.07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Earthy aftertaste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6.0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11.1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7.7 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0.34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Metallic aftertaste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4.7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13.6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12.3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6.1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10.2</a:t>
                      </a:r>
                      <a:r>
                        <a:rPr lang="en-GB" sz="6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abc</a:t>
                      </a:r>
                      <a:endParaRPr lang="en-GB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&lt;.0001</a:t>
                      </a:r>
                      <a:endParaRPr lang="en-GB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64" marR="35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9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9337" y="162880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dirty="0" smtClean="0">
                <a:cs typeface="Times New Roman" pitchFamily="18" charset="0"/>
              </a:rPr>
              <a:t>In </a:t>
            </a:r>
            <a:r>
              <a:rPr lang="en-GB" sz="2000" dirty="0">
                <a:cs typeface="Times New Roman" pitchFamily="18" charset="0"/>
              </a:rPr>
              <a:t>plant tissues</a:t>
            </a:r>
            <a:r>
              <a:rPr lang="en-GB" sz="2000" dirty="0" smtClean="0">
                <a:cs typeface="Times New Roman" pitchFamily="18" charset="0"/>
              </a:rPr>
              <a:t>, </a:t>
            </a:r>
            <a:r>
              <a:rPr lang="en-GB" sz="2000" dirty="0" err="1" smtClean="0">
                <a:cs typeface="Times New Roman" pitchFamily="18" charset="0"/>
              </a:rPr>
              <a:t>myrosinase</a:t>
            </a:r>
            <a:r>
              <a:rPr lang="en-GB" sz="2000" dirty="0" smtClean="0"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and </a:t>
            </a:r>
            <a:r>
              <a:rPr lang="en-GB" sz="2000" dirty="0" err="1">
                <a:cs typeface="Times New Roman" pitchFamily="18" charset="0"/>
              </a:rPr>
              <a:t>glucosinolates</a:t>
            </a:r>
            <a:r>
              <a:rPr lang="en-GB" sz="2000" dirty="0">
                <a:cs typeface="Times New Roman" pitchFamily="18" charset="0"/>
              </a:rPr>
              <a:t> are physically segregated in distinct </a:t>
            </a:r>
            <a:r>
              <a:rPr lang="en-GB" sz="2000" dirty="0" smtClean="0">
                <a:cs typeface="Times New Roman" pitchFamily="18" charset="0"/>
              </a:rPr>
              <a:t>compartments. This </a:t>
            </a:r>
            <a:r>
              <a:rPr lang="en-GB" sz="2000" dirty="0">
                <a:cs typeface="Times New Roman" pitchFamily="18" charset="0"/>
              </a:rPr>
              <a:t>cellular segregation keeps </a:t>
            </a:r>
            <a:r>
              <a:rPr lang="en-GB" sz="2000" dirty="0" err="1">
                <a:cs typeface="Times New Roman" pitchFamily="18" charset="0"/>
              </a:rPr>
              <a:t>glucosinolates</a:t>
            </a:r>
            <a:r>
              <a:rPr lang="en-GB" sz="2000" dirty="0">
                <a:cs typeface="Times New Roman" pitchFamily="18" charset="0"/>
              </a:rPr>
              <a:t> stable.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err="1">
                <a:cs typeface="Times New Roman" pitchFamily="18" charset="0"/>
              </a:rPr>
              <a:t>Myrosinase</a:t>
            </a:r>
            <a:r>
              <a:rPr lang="en-US" sz="2000" dirty="0">
                <a:cs typeface="Times New Roman" pitchFamily="18" charset="0"/>
              </a:rPr>
              <a:t> catalyzes the hydrolysis of </a:t>
            </a:r>
            <a:r>
              <a:rPr lang="en-US" sz="2000" dirty="0" err="1">
                <a:cs typeface="Times New Roman" pitchFamily="18" charset="0"/>
              </a:rPr>
              <a:t>glucosinolates</a:t>
            </a:r>
            <a:r>
              <a:rPr lang="en-US" sz="2000" dirty="0">
                <a:cs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dirty="0">
                <a:cs typeface="Times New Roman" pitchFamily="18" charset="0"/>
              </a:rPr>
              <a:t>Upon tissues damage during handling or processing of </a:t>
            </a:r>
            <a:r>
              <a:rPr lang="en-GB" sz="2000" i="1" dirty="0" smtClean="0">
                <a:cs typeface="Times New Roman" pitchFamily="18" charset="0"/>
              </a:rPr>
              <a:t>Brassica</a:t>
            </a:r>
            <a:r>
              <a:rPr lang="en-GB" sz="2000" dirty="0" smtClean="0"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vegetables, </a:t>
            </a:r>
            <a:r>
              <a:rPr lang="en-GB" sz="2000" dirty="0" err="1">
                <a:cs typeface="Times New Roman" pitchFamily="18" charset="0"/>
              </a:rPr>
              <a:t>myrosinase</a:t>
            </a:r>
            <a:r>
              <a:rPr lang="en-GB" sz="2000" dirty="0">
                <a:cs typeface="Times New Roman" pitchFamily="18" charset="0"/>
              </a:rPr>
              <a:t> comes into contact with </a:t>
            </a:r>
            <a:r>
              <a:rPr lang="en-GB" sz="2000" dirty="0" err="1">
                <a:cs typeface="Times New Roman" pitchFamily="18" charset="0"/>
              </a:rPr>
              <a:t>glucosinolates</a:t>
            </a:r>
            <a:r>
              <a:rPr lang="en-GB" sz="2000" dirty="0">
                <a:cs typeface="Times New Roman" pitchFamily="18" charset="0"/>
              </a:rPr>
              <a:t> and the hydrolysis initiates.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cs typeface="Times New Roman" pitchFamily="18" charset="0"/>
              </a:rPr>
              <a:t>Hydrolysis releases glucose and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different compounds </a:t>
            </a:r>
            <a:r>
              <a:rPr lang="en-US" sz="2000" dirty="0">
                <a:cs typeface="Times New Roman" pitchFamily="18" charset="0"/>
              </a:rPr>
              <a:t>depending on  </a:t>
            </a:r>
            <a:r>
              <a:rPr lang="en-US" sz="2000" dirty="0" smtClean="0">
                <a:cs typeface="Times New Roman" pitchFamily="18" charset="0"/>
              </a:rPr>
              <a:t>the side group of </a:t>
            </a:r>
            <a:r>
              <a:rPr lang="en-US" sz="2000" dirty="0" err="1" smtClean="0">
                <a:cs typeface="Times New Roman" pitchFamily="18" charset="0"/>
              </a:rPr>
              <a:t>glucosinolates</a:t>
            </a:r>
            <a:r>
              <a:rPr lang="en-US" sz="2000" dirty="0" smtClean="0">
                <a:cs typeface="Times New Roman" pitchFamily="18" charset="0"/>
              </a:rPr>
              <a:t> and the reaction  conditions (</a:t>
            </a:r>
            <a:r>
              <a:rPr lang="en-GB" sz="2000" dirty="0" smtClean="0">
                <a:cs typeface="Times New Roman" pitchFamily="18" charset="0"/>
              </a:rPr>
              <a:t>pH, </a:t>
            </a:r>
            <a:r>
              <a:rPr lang="en-GB" sz="2000" dirty="0">
                <a:cs typeface="Times New Roman" pitchFamily="18" charset="0"/>
              </a:rPr>
              <a:t>EPS, metallic </a:t>
            </a:r>
            <a:r>
              <a:rPr lang="en-GB" sz="2000" dirty="0" smtClean="0">
                <a:cs typeface="Times New Roman" pitchFamily="18" charset="0"/>
              </a:rPr>
              <a:t>ions)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6889371" cy="1137269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err="1">
                <a:solidFill>
                  <a:schemeClr val="tx2"/>
                </a:solidFill>
              </a:rPr>
              <a:t>Glucosinolates-myrosinase</a:t>
            </a:r>
            <a:r>
              <a:rPr lang="en-GB" sz="3600" b="1" dirty="0">
                <a:solidFill>
                  <a:schemeClr val="tx2"/>
                </a:solidFill>
              </a:rPr>
              <a:t> system in </a:t>
            </a:r>
            <a:r>
              <a:rPr lang="en-GB" sz="3600" b="1" i="1" dirty="0">
                <a:solidFill>
                  <a:schemeClr val="tx2"/>
                </a:solidFill>
              </a:rPr>
              <a:t>Brassica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vegetables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5837" y="394589"/>
            <a:ext cx="705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Importance of the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breakdown </a:t>
            </a:r>
            <a:r>
              <a:rPr lang="en-US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roducts</a:t>
            </a:r>
            <a:endParaRPr lang="en-US" sz="32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837" y="1196752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In addition to their </a:t>
            </a:r>
            <a:r>
              <a:rPr lang="en-GB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nutritional</a:t>
            </a:r>
            <a:r>
              <a:rPr lang="en-GB" sz="2000" dirty="0">
                <a:cs typeface="Times New Roman" panose="02020603050405020304" pitchFamily="18" charset="0"/>
              </a:rPr>
              <a:t> value, </a:t>
            </a:r>
            <a:r>
              <a:rPr lang="en-GB" sz="2000" i="1" dirty="0">
                <a:cs typeface="Times New Roman" panose="02020603050405020304" pitchFamily="18" charset="0"/>
              </a:rPr>
              <a:t>Brassica</a:t>
            </a:r>
            <a:r>
              <a:rPr lang="en-GB" sz="2000" dirty="0">
                <a:cs typeface="Times New Roman" panose="02020603050405020304" pitchFamily="18" charset="0"/>
              </a:rPr>
              <a:t> vegetables are thought to </a:t>
            </a:r>
            <a:r>
              <a:rPr lang="en-GB" sz="2000" dirty="0" smtClean="0">
                <a:cs typeface="Times New Roman" panose="02020603050405020304" pitchFamily="18" charset="0"/>
              </a:rPr>
              <a:t>have </a:t>
            </a:r>
            <a:r>
              <a:rPr lang="en-GB" sz="2000" dirty="0" err="1" smtClean="0">
                <a:cs typeface="Times New Roman" panose="02020603050405020304" pitchFamily="18" charset="0"/>
              </a:rPr>
              <a:t>chemoprotective</a:t>
            </a:r>
            <a:r>
              <a:rPr lang="en-GB" sz="2000" dirty="0" smtClean="0"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cs typeface="Times New Roman" panose="02020603050405020304" pitchFamily="18" charset="0"/>
              </a:rPr>
              <a:t>properties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cs typeface="Times New Roman" panose="02020603050405020304" pitchFamily="18" charset="0"/>
              </a:rPr>
              <a:t>Some </a:t>
            </a:r>
            <a:r>
              <a:rPr lang="en-GB" sz="2000" dirty="0">
                <a:cs typeface="Times New Roman" panose="02020603050405020304" pitchFamily="18" charset="0"/>
              </a:rPr>
              <a:t>of the hydrolysis compounds (e.g. </a:t>
            </a:r>
            <a:r>
              <a:rPr lang="en-GB" sz="2000" dirty="0" err="1">
                <a:cs typeface="Times New Roman" panose="02020603050405020304" pitchFamily="18" charset="0"/>
              </a:rPr>
              <a:t>indole</a:t>
            </a:r>
            <a:r>
              <a:rPr lang="en-GB" sz="2000" dirty="0">
                <a:cs typeface="Times New Roman" panose="02020603050405020304" pitchFamily="18" charset="0"/>
              </a:rPr>
              <a:t> and </a:t>
            </a:r>
            <a:r>
              <a:rPr lang="en-GB" sz="2000" dirty="0" err="1">
                <a:cs typeface="Times New Roman" panose="02020603050405020304" pitchFamily="18" charset="0"/>
              </a:rPr>
              <a:t>isothiocyanates</a:t>
            </a:r>
            <a:r>
              <a:rPr lang="en-GB" sz="2000" dirty="0">
                <a:cs typeface="Times New Roman" panose="02020603050405020304" pitchFamily="18" charset="0"/>
              </a:rPr>
              <a:t>) are claimed to be </a:t>
            </a:r>
            <a:r>
              <a:rPr lang="en-GB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cancer-protective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cs typeface="Times New Roman" panose="02020603050405020304" pitchFamily="18" charset="0"/>
              </a:rPr>
              <a:t>compounds.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cs typeface="Times New Roman" panose="02020603050405020304" pitchFamily="18" charset="0"/>
              </a:rPr>
              <a:t>Sulforaphane</a:t>
            </a:r>
            <a:r>
              <a:rPr lang="en-GB" sz="2000" dirty="0" smtClean="0">
                <a:cs typeface="Times New Roman" panose="02020603050405020304" pitchFamily="18" charset="0"/>
              </a:rPr>
              <a:t> (</a:t>
            </a:r>
            <a:r>
              <a:rPr lang="en-GB" sz="2000" dirty="0" err="1" smtClean="0">
                <a:cs typeface="Times New Roman" panose="02020603050405020304" pitchFamily="18" charset="0"/>
              </a:rPr>
              <a:t>isothiocyanate</a:t>
            </a:r>
            <a:r>
              <a:rPr lang="en-GB" sz="2000" dirty="0" smtClean="0">
                <a:cs typeface="Times New Roman" panose="02020603050405020304" pitchFamily="18" charset="0"/>
              </a:rPr>
              <a:t>), </a:t>
            </a:r>
            <a:r>
              <a:rPr lang="en-GB" sz="2000" dirty="0">
                <a:cs typeface="Times New Roman" panose="02020603050405020304" pitchFamily="18" charset="0"/>
              </a:rPr>
              <a:t>derivative of 4-methylsulfinylbutyl </a:t>
            </a:r>
            <a:r>
              <a:rPr lang="en-GB" sz="2000" dirty="0" err="1">
                <a:cs typeface="Times New Roman" panose="02020603050405020304" pitchFamily="18" charset="0"/>
              </a:rPr>
              <a:t>glucosinolate</a:t>
            </a:r>
            <a:r>
              <a:rPr lang="en-GB" sz="2000" dirty="0"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cs typeface="Times New Roman" panose="02020603050405020304" pitchFamily="18" charset="0"/>
              </a:rPr>
              <a:t>glucoraphanin</a:t>
            </a:r>
            <a:r>
              <a:rPr lang="en-GB" sz="2000" dirty="0" smtClean="0">
                <a:cs typeface="Times New Roman" panose="02020603050405020304" pitchFamily="18" charset="0"/>
              </a:rPr>
              <a:t>), received </a:t>
            </a:r>
            <a:r>
              <a:rPr lang="en-GB" sz="2000" dirty="0">
                <a:cs typeface="Times New Roman" panose="02020603050405020304" pitchFamily="18" charset="0"/>
              </a:rPr>
              <a:t>a particular </a:t>
            </a:r>
            <a:r>
              <a:rPr lang="en-GB" sz="2000" dirty="0" smtClean="0">
                <a:cs typeface="Times New Roman" panose="02020603050405020304" pitchFamily="18" charset="0"/>
              </a:rPr>
              <a:t>interest.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cs typeface="Times New Roman" panose="02020603050405020304" pitchFamily="18" charset="0"/>
              </a:rPr>
              <a:t> Moreover</a:t>
            </a:r>
            <a:r>
              <a:rPr lang="en-GB" sz="2000" dirty="0">
                <a:cs typeface="Times New Roman" panose="02020603050405020304" pitchFamily="18" charset="0"/>
              </a:rPr>
              <a:t>, recent studies showed </a:t>
            </a:r>
            <a:r>
              <a:rPr lang="en-GB" sz="2000" dirty="0" err="1">
                <a:cs typeface="Times New Roman" panose="02020603050405020304" pitchFamily="18" charset="0"/>
              </a:rPr>
              <a:t>sulforaphane</a:t>
            </a:r>
            <a:r>
              <a:rPr lang="en-GB" sz="2000" dirty="0">
                <a:cs typeface="Times New Roman" panose="02020603050405020304" pitchFamily="18" charset="0"/>
              </a:rPr>
              <a:t> to exhibit </a:t>
            </a:r>
            <a:r>
              <a:rPr lang="en-GB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antimicrobial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activity</a:t>
            </a:r>
            <a:r>
              <a:rPr lang="en-GB" sz="2000" dirty="0">
                <a:cs typeface="Times New Roman" panose="02020603050405020304" pitchFamily="18" charset="0"/>
              </a:rPr>
              <a:t> against a wide variety of bacterial and fungal </a:t>
            </a:r>
            <a:r>
              <a:rPr lang="en-GB" sz="2000" dirty="0" smtClean="0">
                <a:cs typeface="Times New Roman" panose="02020603050405020304" pitchFamily="18" charset="0"/>
              </a:rPr>
              <a:t>pathogens.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Glucosinolates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and </a:t>
            </a:r>
            <a:r>
              <a:rPr lang="en-US" sz="2000" dirty="0" smtClean="0">
                <a:cs typeface="Times New Roman" pitchFamily="18" charset="0"/>
              </a:rPr>
              <a:t>the hydrolysis compounds contribute the distinct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aromas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tastes </a:t>
            </a:r>
            <a:r>
              <a:rPr lang="en-US" sz="2000" dirty="0" smtClean="0">
                <a:cs typeface="Times New Roman" pitchFamily="18" charset="0"/>
              </a:rPr>
              <a:t>in </a:t>
            </a:r>
            <a:r>
              <a:rPr lang="en-US" sz="2000" i="1" dirty="0" smtClean="0">
                <a:cs typeface="Times New Roman" pitchFamily="18" charset="0"/>
              </a:rPr>
              <a:t>Brassica</a:t>
            </a:r>
            <a:r>
              <a:rPr lang="en-US" sz="2000" dirty="0" smtClean="0">
                <a:cs typeface="Times New Roman" pitchFamily="18" charset="0"/>
              </a:rPr>
              <a:t> vegetables.</a:t>
            </a:r>
          </a:p>
        </p:txBody>
      </p:sp>
    </p:spTree>
    <p:extLst>
      <p:ext uri="{BB962C8B-B14F-4D97-AF65-F5344CB8AC3E}">
        <p14:creationId xmlns:p14="http://schemas.microsoft.com/office/powerpoint/2010/main" val="27449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6696743" cy="735013"/>
          </a:xfrm>
        </p:spPr>
        <p:txBody>
          <a:bodyPr>
            <a:noAutofit/>
          </a:bodyPr>
          <a:lstStyle/>
          <a:p>
            <a:pPr algn="l"/>
            <a:r>
              <a:rPr lang="en-GB" sz="3200" b="1" dirty="0" err="1" smtClean="0">
                <a:solidFill>
                  <a:schemeClr val="tx2"/>
                </a:solidFill>
              </a:rPr>
              <a:t>Glucosinolates-myrosinase</a:t>
            </a:r>
            <a:r>
              <a:rPr lang="en-GB" sz="3200" b="1" dirty="0" smtClean="0">
                <a:solidFill>
                  <a:schemeClr val="tx2"/>
                </a:solidFill>
              </a:rPr>
              <a:t> system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107" y="1257118"/>
            <a:ext cx="6831261" cy="46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7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6768751" cy="73501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chemeClr val="tx2"/>
                </a:solidFill>
              </a:rPr>
              <a:t>Glucoraphanin</a:t>
            </a:r>
            <a:r>
              <a:rPr lang="en-GB" sz="3200" b="1" dirty="0" smtClean="0">
                <a:solidFill>
                  <a:schemeClr val="tx2"/>
                </a:solidFill>
              </a:rPr>
              <a:t>- </a:t>
            </a:r>
            <a:r>
              <a:rPr lang="en-GB" sz="3200" b="1" dirty="0" err="1" smtClean="0">
                <a:solidFill>
                  <a:schemeClr val="tx2"/>
                </a:solidFill>
              </a:rPr>
              <a:t>myrosinase</a:t>
            </a:r>
            <a:r>
              <a:rPr lang="en-GB" sz="3200" b="1" dirty="0" smtClean="0">
                <a:solidFill>
                  <a:schemeClr val="tx2"/>
                </a:solidFill>
              </a:rPr>
              <a:t> reaction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47" y="1268760"/>
            <a:ext cx="6124331" cy="47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75507"/>
            <a:ext cx="6912767" cy="135329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Thermal </a:t>
            </a:r>
            <a:r>
              <a:rPr lang="en-GB" sz="3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stability of </a:t>
            </a:r>
            <a:r>
              <a:rPr lang="en-GB" sz="3200" b="1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glucosinolates-myrosinase</a:t>
            </a:r>
            <a:r>
              <a:rPr lang="en-GB" sz="3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system</a:t>
            </a:r>
            <a:endParaRPr lang="en-GB" sz="3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136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Glucosinolates</a:t>
            </a:r>
            <a:r>
              <a:rPr lang="en-GB" sz="2000" dirty="0">
                <a:cs typeface="Times New Roman" panose="02020603050405020304" pitchFamily="18" charset="0"/>
              </a:rPr>
              <a:t> are thermally 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stable</a:t>
            </a:r>
            <a:r>
              <a:rPr lang="en-GB" sz="2000" dirty="0">
                <a:cs typeface="Times New Roman" panose="02020603050405020304" pitchFamily="18" charset="0"/>
              </a:rPr>
              <a:t>, and most of the decline in </a:t>
            </a:r>
            <a:r>
              <a:rPr lang="en-GB" sz="2000" dirty="0" err="1">
                <a:cs typeface="Times New Roman" panose="02020603050405020304" pitchFamily="18" charset="0"/>
              </a:rPr>
              <a:t>glucosinolates</a:t>
            </a:r>
            <a:r>
              <a:rPr lang="en-GB" sz="2000" dirty="0">
                <a:cs typeface="Times New Roman" panose="02020603050405020304" pitchFamily="18" charset="0"/>
              </a:rPr>
              <a:t> content after cooking is basically due to 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leaching</a:t>
            </a:r>
            <a:r>
              <a:rPr lang="en-GB" sz="2000" dirty="0">
                <a:cs typeface="Times New Roman" panose="02020603050405020304" pitchFamily="18" charset="0"/>
              </a:rPr>
              <a:t> into processing water</a:t>
            </a:r>
            <a:r>
              <a:rPr lang="en-GB" sz="200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GB" sz="2000" dirty="0"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000" dirty="0">
                <a:cs typeface="Times New Roman" panose="02020603050405020304" pitchFamily="18" charset="0"/>
              </a:rPr>
              <a:t>On the other side, </a:t>
            </a:r>
            <a:r>
              <a:rPr lang="en-GB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myrosinase</a:t>
            </a:r>
            <a:r>
              <a:rPr lang="en-GB" sz="2000" dirty="0">
                <a:cs typeface="Times New Roman" panose="02020603050405020304" pitchFamily="18" charset="0"/>
              </a:rPr>
              <a:t> is more likely to be inactivated  after domestic cooking, and hence stop of the hydrolytic breakdown of </a:t>
            </a:r>
            <a:r>
              <a:rPr lang="en-GB" sz="2000" dirty="0" err="1">
                <a:cs typeface="Times New Roman" panose="02020603050405020304" pitchFamily="18" charset="0"/>
              </a:rPr>
              <a:t>glucosinolates</a:t>
            </a:r>
            <a:r>
              <a:rPr lang="en-GB" sz="200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GB" sz="2000" dirty="0"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000" dirty="0">
                <a:cs typeface="Times New Roman" panose="02020603050405020304" pitchFamily="18" charset="0"/>
              </a:rPr>
              <a:t>This means consuming 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intact </a:t>
            </a:r>
            <a:r>
              <a:rPr lang="en-GB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glucosinolates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from cooked brassica</a:t>
            </a:r>
            <a:r>
              <a:rPr lang="en-GB" sz="200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GB" sz="2000" dirty="0"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Fortunately</a:t>
            </a:r>
            <a:r>
              <a:rPr lang="en-GB" sz="2000" dirty="0"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cs typeface="Times New Roman" panose="02020603050405020304" pitchFamily="18" charset="0"/>
              </a:rPr>
              <a:t>glucosinolate</a:t>
            </a:r>
            <a:r>
              <a:rPr lang="en-GB" sz="2000" dirty="0">
                <a:cs typeface="Times New Roman" panose="02020603050405020304" pitchFamily="18" charset="0"/>
              </a:rPr>
              <a:t> hydrolysis may occur in the gastrointestinal tract under the action of the 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colonic </a:t>
            </a:r>
            <a:r>
              <a:rPr lang="en-GB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microflora</a:t>
            </a:r>
            <a:r>
              <a:rPr lang="en-GB" sz="2000" dirty="0">
                <a:cs typeface="Times New Roman" panose="02020603050405020304" pitchFamily="18" charset="0"/>
              </a:rPr>
              <a:t>, however, the hydrolysis </a:t>
            </a:r>
            <a:r>
              <a:rPr lang="en-GB" sz="2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rate is much lower </a:t>
            </a:r>
            <a:r>
              <a:rPr lang="en-GB" sz="2000" dirty="0">
                <a:cs typeface="Times New Roman" panose="02020603050405020304" pitchFamily="18" charset="0"/>
              </a:rPr>
              <a:t>compared to hydrolysis resulting from the 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plant </a:t>
            </a:r>
            <a:r>
              <a:rPr lang="en-GB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myrosinase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(usually less than one third).</a:t>
            </a:r>
          </a:p>
          <a:p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Sameer Ghawi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9258-9434-4D22-8E78-72900BF88451}" type="datetime1">
              <a:rPr lang="en-GB" smtClean="0"/>
              <a:t>22/07/2014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19" y="987425"/>
            <a:ext cx="878497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Study </a:t>
            </a:r>
            <a:r>
              <a:rPr lang="en-GB" sz="2800" b="1" dirty="0" smtClean="0">
                <a:solidFill>
                  <a:srgbClr val="C00000"/>
                </a:solidFill>
              </a:rPr>
              <a:t>approach</a:t>
            </a:r>
          </a:p>
          <a:p>
            <a:r>
              <a:rPr lang="en-GB" sz="2000" dirty="0" smtClean="0"/>
              <a:t>During my PhD project, I utilized two approaches to </a:t>
            </a:r>
            <a:r>
              <a:rPr lang="en-GB" sz="2000" dirty="0" smtClean="0"/>
              <a:t> enhanc</a:t>
            </a:r>
            <a:r>
              <a:rPr lang="en-GB" sz="2000" dirty="0" smtClean="0"/>
              <a:t>e the formation of </a:t>
            </a:r>
            <a:r>
              <a:rPr lang="en-GB" sz="2000" dirty="0" err="1" smtClean="0"/>
              <a:t>sulforaphane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The first was by applying HPP which I am not talking about today.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The second approach: </a:t>
            </a:r>
            <a:endParaRPr lang="en-GB" sz="2000" b="1" dirty="0" smtClean="0">
              <a:solidFill>
                <a:srgbClr val="C00000"/>
              </a:solidFill>
            </a:endParaRPr>
          </a:p>
          <a:p>
            <a:r>
              <a:rPr lang="en-GB" sz="2000" dirty="0"/>
              <a:t>A</a:t>
            </a:r>
            <a:r>
              <a:rPr lang="en-GB" sz="2000" dirty="0" smtClean="0"/>
              <a:t>ddition </a:t>
            </a:r>
            <a:r>
              <a:rPr lang="en-GB" sz="2000" dirty="0"/>
              <a:t>of low concentrations of </a:t>
            </a:r>
            <a:r>
              <a:rPr lang="en-GB" sz="2000" i="1" dirty="0" smtClean="0"/>
              <a:t>Brassica</a:t>
            </a:r>
            <a:r>
              <a:rPr lang="en-GB" sz="2000" dirty="0" smtClean="0"/>
              <a:t> condiments to </a:t>
            </a:r>
            <a:r>
              <a:rPr lang="en-GB" sz="2000" dirty="0"/>
              <a:t>cooked broccoli, has thermally </a:t>
            </a:r>
            <a:r>
              <a:rPr lang="en-GB" sz="2000" dirty="0" smtClean="0"/>
              <a:t>inactive </a:t>
            </a:r>
            <a:r>
              <a:rPr lang="en-GB" sz="2000" dirty="0" err="1"/>
              <a:t>myrosinase</a:t>
            </a:r>
            <a:r>
              <a:rPr lang="en-GB" sz="2000" dirty="0"/>
              <a:t>, will reinitiate the hydrolysis reaction of </a:t>
            </a:r>
            <a:r>
              <a:rPr lang="en-GB" sz="2000" dirty="0" err="1"/>
              <a:t>glucoraphanin</a:t>
            </a:r>
            <a:r>
              <a:rPr lang="en-GB" sz="2000" dirty="0"/>
              <a:t> towards </a:t>
            </a:r>
            <a:r>
              <a:rPr lang="en-GB" sz="2000" dirty="0" err="1" smtClean="0"/>
              <a:t>sulforaphane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/>
              <a:t>These sources will provide an intact </a:t>
            </a:r>
            <a:r>
              <a:rPr lang="en-GB" sz="2000" dirty="0" err="1"/>
              <a:t>myrosinase</a:t>
            </a:r>
            <a:r>
              <a:rPr lang="en-GB" sz="2000" dirty="0"/>
              <a:t>, and might be used as a condiments </a:t>
            </a:r>
            <a:r>
              <a:rPr lang="en-GB" sz="2000" dirty="0" smtClean="0"/>
              <a:t>to improve </a:t>
            </a:r>
            <a:r>
              <a:rPr lang="en-GB" sz="2000" b="1" dirty="0" smtClean="0">
                <a:solidFill>
                  <a:srgbClr val="C00000"/>
                </a:solidFill>
              </a:rPr>
              <a:t>palatability</a:t>
            </a:r>
            <a:r>
              <a:rPr lang="en-GB" sz="2000" dirty="0" smtClean="0"/>
              <a:t> of </a:t>
            </a:r>
            <a:r>
              <a:rPr lang="en-GB" sz="2000" i="1" dirty="0" smtClean="0"/>
              <a:t>Brassica</a:t>
            </a:r>
            <a:r>
              <a:rPr lang="en-GB" sz="2000" dirty="0" smtClean="0"/>
              <a:t> vegetables.</a:t>
            </a:r>
          </a:p>
          <a:p>
            <a:endParaRPr lang="en-GB" sz="2000" dirty="0"/>
          </a:p>
          <a:p>
            <a:r>
              <a:rPr lang="en-GB" sz="2000" dirty="0" smtClean="0"/>
              <a:t>Mustard </a:t>
            </a:r>
            <a:r>
              <a:rPr lang="en-GB" sz="2000" dirty="0" smtClean="0"/>
              <a:t>seeds as was </a:t>
            </a:r>
            <a:r>
              <a:rPr lang="en-GB" sz="2000" dirty="0" smtClean="0"/>
              <a:t>used as additive  </a:t>
            </a:r>
            <a:r>
              <a:rPr lang="en-GB" sz="2000" dirty="0" smtClean="0"/>
              <a:t>in this study: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Has higher thermal stability </a:t>
            </a:r>
            <a:r>
              <a:rPr lang="en-GB" sz="2000" dirty="0" err="1" smtClean="0"/>
              <a:t>myrosinase</a:t>
            </a:r>
            <a:r>
              <a:rPr lang="en-GB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does not contain ESP as previously </a:t>
            </a:r>
            <a:r>
              <a:rPr lang="en-GB" sz="2000" dirty="0" smtClean="0"/>
              <a:t>reported.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Very widely </a:t>
            </a:r>
            <a:r>
              <a:rPr lang="en-GB" sz="2000" dirty="0" smtClean="0"/>
              <a:t>used in diet.</a:t>
            </a:r>
            <a:endParaRPr lang="en-GB" sz="20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692696"/>
            <a:ext cx="3024336" cy="5760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Cut about 4 Cm from  top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59632" y="2636912"/>
            <a:ext cx="6624736" cy="5760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Processed at different conditions (30 to 100 ⁰C; 4, 8 and 12 min)</a:t>
            </a:r>
            <a:endParaRPr lang="en-GB" dirty="0"/>
          </a:p>
        </p:txBody>
      </p:sp>
      <p:cxnSp>
        <p:nvCxnSpPr>
          <p:cNvPr id="7" name="Straight Arrow Connector 6"/>
          <p:cNvCxnSpPr>
            <a:stCxn id="29" idx="2"/>
            <a:endCxn id="5" idx="0"/>
          </p:cNvCxnSpPr>
          <p:nvPr/>
        </p:nvCxnSpPr>
        <p:spPr>
          <a:xfrm rot="5400000">
            <a:off x="4391980" y="245689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59832" y="1700808"/>
            <a:ext cx="3024336" cy="5760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Vacuum sealed (100g, LDPE)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3059832" y="3501008"/>
            <a:ext cx="3024336" cy="5760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Freezing in liquid nitrogen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3059832" y="6093296"/>
            <a:ext cx="3024336" cy="5760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Broccoli powder, -20 </a:t>
            </a:r>
            <a:r>
              <a:rPr lang="en-GB" dirty="0" smtClean="0">
                <a:latin typeface="Calibri"/>
              </a:rPr>
              <a:t>⁰C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3059832" y="5157192"/>
            <a:ext cx="3024336" cy="5760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Grinding and sieving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3059832" y="4293096"/>
            <a:ext cx="3024336" cy="57606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lyophilization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660232" y="6093296"/>
            <a:ext cx="1584176" cy="576064"/>
          </a:xfrm>
          <a:prstGeom prst="rect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analysis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>
            <a:stCxn id="4" idx="2"/>
            <a:endCxn id="29" idx="0"/>
          </p:cNvCxnSpPr>
          <p:nvPr/>
        </p:nvCxnSpPr>
        <p:spPr>
          <a:xfrm rot="5400000">
            <a:off x="4355976" y="148478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2"/>
            <a:endCxn id="35" idx="0"/>
          </p:cNvCxnSpPr>
          <p:nvPr/>
        </p:nvCxnSpPr>
        <p:spPr>
          <a:xfrm rot="5400000">
            <a:off x="4427984" y="335699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2"/>
            <a:endCxn id="38" idx="0"/>
          </p:cNvCxnSpPr>
          <p:nvPr/>
        </p:nvCxnSpPr>
        <p:spPr>
          <a:xfrm rot="5400000">
            <a:off x="4463988" y="418508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2"/>
            <a:endCxn id="37" idx="0"/>
          </p:cNvCxnSpPr>
          <p:nvPr/>
        </p:nvCxnSpPr>
        <p:spPr>
          <a:xfrm rot="5400000">
            <a:off x="4427984" y="501317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2"/>
            <a:endCxn id="36" idx="0"/>
          </p:cNvCxnSpPr>
          <p:nvPr/>
        </p:nvCxnSpPr>
        <p:spPr>
          <a:xfrm rot="5400000">
            <a:off x="4391980" y="591327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3"/>
            <a:endCxn id="39" idx="1"/>
          </p:cNvCxnSpPr>
          <p:nvPr/>
        </p:nvCxnSpPr>
        <p:spPr>
          <a:xfrm>
            <a:off x="6084168" y="638132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44624"/>
            <a:ext cx="3059831" cy="540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Methods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446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Sample preparation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332657"/>
            <a:ext cx="157797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2199</Words>
  <Application>Microsoft Office PowerPoint</Application>
  <PresentationFormat>On-screen Show (4:3)</PresentationFormat>
  <Paragraphs>630</Paragraphs>
  <Slides>25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Microsoft Word Document</vt:lpstr>
      <vt:lpstr>Novel approach to intensify the formation of the bioactive sulforaphane in cooked Brassica vegetables  Dr. Sameer Khalil Ghawi, University of Reading, UK</vt:lpstr>
      <vt:lpstr>Glucosinolates-myrosinase system in Brassica vegetables</vt:lpstr>
      <vt:lpstr>Glucosinolates-myrosinase system in Brassica vegetables</vt:lpstr>
      <vt:lpstr>PowerPoint Presentation</vt:lpstr>
      <vt:lpstr>Glucosinolates-myrosinase system</vt:lpstr>
      <vt:lpstr>Glucoraphanin- myrosinase reaction</vt:lpstr>
      <vt:lpstr>Thermal stability of glucosinolates-myrosinase system</vt:lpstr>
      <vt:lpstr>PowerPoint Presentation</vt:lpstr>
      <vt:lpstr>PowerPoint Presentation</vt:lpstr>
      <vt:lpstr>Methods </vt:lpstr>
      <vt:lpstr>Myrosinase thermal stability</vt:lpstr>
      <vt:lpstr>PowerPoint Presentation</vt:lpstr>
      <vt:lpstr>Effect of thermal processing  on sulforaphane content in broccoli</vt:lpstr>
      <vt:lpstr>Effect of thermal processing  on sulforaphane nitrile content in broccoli</vt:lpstr>
      <vt:lpstr>PowerPoint Presentation</vt:lpstr>
      <vt:lpstr>Conclusions</vt:lpstr>
      <vt:lpstr>Sensory and consumer study</vt:lpstr>
      <vt:lpstr>PowerPoint Presentation</vt:lpstr>
      <vt:lpstr>PowerPoint Presentation</vt:lpstr>
      <vt:lpstr>Conclusions</vt:lpstr>
      <vt:lpstr>Aknowledments  Prof. Keshavan Niranjan Dr. Lisa Methven  </vt:lpstr>
      <vt:lpstr>PowerPoint Presentation</vt:lpstr>
      <vt:lpstr>Introduction1</vt:lpstr>
      <vt:lpstr>PowerPoint Presentation</vt:lpstr>
      <vt:lpstr>Sensory characterisation 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skills, knowledge and experience do you bring to the programme that would enhance the student experience and employability?   Dr. Sameer Khalil Ghawi</dc:title>
  <dc:creator>Sameer KhalilGhawi</dc:creator>
  <cp:lastModifiedBy>Qas</cp:lastModifiedBy>
  <cp:revision>198</cp:revision>
  <dcterms:created xsi:type="dcterms:W3CDTF">2014-05-12T20:33:57Z</dcterms:created>
  <dcterms:modified xsi:type="dcterms:W3CDTF">2014-07-22T14:21:31Z</dcterms:modified>
</cp:coreProperties>
</file>