
<file path=[Content_Types].xml><?xml version="1.0" encoding="utf-8"?>
<Types xmlns="http://schemas.openxmlformats.org/package/2006/content-types">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drawings/drawing2.xml" ContentType="application/vnd.openxmlformats-officedocument.drawingml.chartshape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Default Extension="xlsx" ContentType="application/vnd.openxmlformats-officedocument.spreadsheetml.sheet"/>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notesSlides/notesSlide19.xml" ContentType="application/vnd.openxmlformats-officedocument.presentationml.notesSlid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Default Extension="tiff" ContentType="image/tiff"/>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8">
  <p:sldMasterIdLst>
    <p:sldMasterId id="2147483661" r:id="rId1"/>
    <p:sldMasterId id="2147483674" r:id="rId2"/>
  </p:sldMasterIdLst>
  <p:notesMasterIdLst>
    <p:notesMasterId r:id="rId29"/>
  </p:notesMasterIdLst>
  <p:handoutMasterIdLst>
    <p:handoutMasterId r:id="rId30"/>
  </p:handoutMasterIdLst>
  <p:sldIdLst>
    <p:sldId id="992" r:id="rId3"/>
    <p:sldId id="993" r:id="rId4"/>
    <p:sldId id="953" r:id="rId5"/>
    <p:sldId id="978" r:id="rId6"/>
    <p:sldId id="979" r:id="rId7"/>
    <p:sldId id="977" r:id="rId8"/>
    <p:sldId id="982" r:id="rId9"/>
    <p:sldId id="980" r:id="rId10"/>
    <p:sldId id="822" r:id="rId11"/>
    <p:sldId id="985" r:id="rId12"/>
    <p:sldId id="972" r:id="rId13"/>
    <p:sldId id="961" r:id="rId14"/>
    <p:sldId id="986" r:id="rId15"/>
    <p:sldId id="984" r:id="rId16"/>
    <p:sldId id="947" r:id="rId17"/>
    <p:sldId id="983" r:id="rId18"/>
    <p:sldId id="973" r:id="rId19"/>
    <p:sldId id="987" r:id="rId20"/>
    <p:sldId id="988" r:id="rId21"/>
    <p:sldId id="990" r:id="rId22"/>
    <p:sldId id="991" r:id="rId23"/>
    <p:sldId id="989" r:id="rId24"/>
    <p:sldId id="976" r:id="rId25"/>
    <p:sldId id="956" r:id="rId26"/>
    <p:sldId id="981" r:id="rId27"/>
    <p:sldId id="994" r:id="rId28"/>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C1E8F1"/>
    <a:srgbClr val="C31B23"/>
    <a:srgbClr val="E1843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é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Estilo Médio 2 - Ênfase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C2FFA5D-87B4-456A-9821-1D502468CF0F}" styleName="Estilo com Tema 1 - Ênfase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enhum Estilo, Nenhuma Grad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enhum Estilo, Grade de Tabe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F1AB2-1976-4502-BF36-3FF5EA218861}" styleName="Estilo Médio 4 - Ênfase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Estilo Médio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B4B98B0-60AC-42C2-AFA5-B58CD77FA1E5}" styleName="Estilo Claro 1 - Ênfase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7AC3CCA-C797-4891-BE02-D94E43425B78}" styleName="Estilo Mé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202B0CA-FC54-4496-8BCA-5EF66A818D29}" styleName="Estilo Escuro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000" autoAdjust="0"/>
    <p:restoredTop sz="68582" autoAdjust="0"/>
  </p:normalViewPr>
  <p:slideViewPr>
    <p:cSldViewPr>
      <p:cViewPr varScale="1">
        <p:scale>
          <a:sx n="50" d="100"/>
          <a:sy n="50" d="100"/>
        </p:scale>
        <p:origin x="-110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Office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Samara\Dropbox\ARTIGO_SAMARA_APPLIED_MICRO_BIOTECH\ARTIGO_dados\ARTIGO-rascunho\artigo%20samara\DADOS%20ARTIGO\G%20hansenii%20TODOS%20OS%20FLUXO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autoTitleDeleted val="1"/>
    <c:plotArea>
      <c:layout/>
      <c:barChart>
        <c:barDir val="col"/>
        <c:grouping val="clustered"/>
        <c:ser>
          <c:idx val="0"/>
          <c:order val="0"/>
          <c:tx>
            <c:v>Glucose</c:v>
          </c:tx>
          <c:spPr>
            <a:solidFill>
              <a:srgbClr val="FF0000"/>
            </a:solidFill>
          </c:spPr>
          <c:cat>
            <c:strRef>
              <c:f>Plan2!$B$1:$B$20</c:f>
              <c:strCache>
                <c:ptCount val="20"/>
                <c:pt idx="0">
                  <c:v>O2 transport</c:v>
                </c:pt>
                <c:pt idx="1">
                  <c:v>CO2 transport</c:v>
                </c:pt>
                <c:pt idx="2">
                  <c:v>Cellulose synthesis</c:v>
                </c:pt>
                <c:pt idx="3">
                  <c:v>NH4+ exchange</c:v>
                </c:pt>
                <c:pt idx="4">
                  <c:v>Water exchange</c:v>
                </c:pt>
                <c:pt idx="5">
                  <c:v>PO43-exchange</c:v>
                </c:pt>
                <c:pt idx="6">
                  <c:v>Glucokinase</c:v>
                </c:pt>
                <c:pt idx="7">
                  <c:v>Phosphoglucoisomerase</c:v>
                </c:pt>
                <c:pt idx="8">
                  <c:v>Fructose diphosphatase</c:v>
                </c:pt>
                <c:pt idx="9">
                  <c:v>Triosephosphate isomerase</c:v>
                </c:pt>
                <c:pt idx="10">
                  <c:v>Pyruvate kinase</c:v>
                </c:pt>
                <c:pt idx="11">
                  <c:v>Pyruvate dehydrogenase complex</c:v>
                </c:pt>
                <c:pt idx="12">
                  <c:v>Oxaloacetate decarboxylase</c:v>
                </c:pt>
                <c:pt idx="13">
                  <c:v>Phosphoenolpyruvate carboxylase</c:v>
                </c:pt>
                <c:pt idx="14">
                  <c:v>Phosphoglucomutase</c:v>
                </c:pt>
                <c:pt idx="15">
                  <c:v>Gluconic acid production</c:v>
                </c:pt>
                <c:pt idx="16">
                  <c:v>Gluconokinase</c:v>
                </c:pt>
                <c:pt idx="17">
                  <c:v>Glucose-6-phosphate dehydrogenase</c:v>
                </c:pt>
                <c:pt idx="18">
                  <c:v>6-phosphogluconate dehydrogenase </c:v>
                </c:pt>
                <c:pt idx="19">
                  <c:v>Mannitol 2-dehydrogenase</c:v>
                </c:pt>
              </c:strCache>
            </c:strRef>
          </c:cat>
          <c:val>
            <c:numRef>
              <c:f>Plan2!$C$1:$C$20</c:f>
              <c:numCache>
                <c:formatCode>General</c:formatCode>
                <c:ptCount val="20"/>
                <c:pt idx="0">
                  <c:v>2.5114999999999994</c:v>
                </c:pt>
                <c:pt idx="1">
                  <c:v>-0.85206000000000004</c:v>
                </c:pt>
                <c:pt idx="2">
                  <c:v>1.9000000000000001</c:v>
                </c:pt>
                <c:pt idx="3">
                  <c:v>0.30675000000000002</c:v>
                </c:pt>
                <c:pt idx="4">
                  <c:v>-1.0925</c:v>
                </c:pt>
                <c:pt idx="5">
                  <c:v>2.6269999999999998</c:v>
                </c:pt>
                <c:pt idx="6">
                  <c:v>4.0633999999999997</c:v>
                </c:pt>
                <c:pt idx="7">
                  <c:v>1.3982000000000001</c:v>
                </c:pt>
                <c:pt idx="8">
                  <c:v>-1.1366000000000001</c:v>
                </c:pt>
                <c:pt idx="9">
                  <c:v>-4.5485999999999999E-2</c:v>
                </c:pt>
                <c:pt idx="10">
                  <c:v>-0.91222999999999999</c:v>
                </c:pt>
                <c:pt idx="11">
                  <c:v>-4.9857000000000012E-2</c:v>
                </c:pt>
                <c:pt idx="12">
                  <c:v>0.10505</c:v>
                </c:pt>
                <c:pt idx="13">
                  <c:v>0.38771000000000005</c:v>
                </c:pt>
                <c:pt idx="14">
                  <c:v>1.6141000000000001</c:v>
                </c:pt>
                <c:pt idx="15">
                  <c:v>5.9366000000000012</c:v>
                </c:pt>
                <c:pt idx="16">
                  <c:v>-1.0390999999999997</c:v>
                </c:pt>
                <c:pt idx="17">
                  <c:v>1.0416999999999998</c:v>
                </c:pt>
                <c:pt idx="18">
                  <c:v>-0.34386000000000005</c:v>
                </c:pt>
                <c:pt idx="19" formatCode="0.00E+00">
                  <c:v>6.8955000000000049E-15</c:v>
                </c:pt>
              </c:numCache>
            </c:numRef>
          </c:val>
          <c:extLst xmlns:c16r2="http://schemas.microsoft.com/office/drawing/2015/06/chart">
            <c:ext xmlns:c16="http://schemas.microsoft.com/office/drawing/2014/chart" uri="{C3380CC4-5D6E-409C-BE32-E72D297353CC}">
              <c16:uniqueId val="{00000000-9FB9-8E40-95F3-EE85F7FCE4CB}"/>
            </c:ext>
          </c:extLst>
        </c:ser>
        <c:ser>
          <c:idx val="1"/>
          <c:order val="1"/>
          <c:tx>
            <c:v>Mannitol</c:v>
          </c:tx>
          <c:spPr>
            <a:solidFill>
              <a:srgbClr val="3617A9"/>
            </a:solidFill>
          </c:spPr>
          <c:cat>
            <c:strRef>
              <c:f>Plan2!$B$1:$B$20</c:f>
              <c:strCache>
                <c:ptCount val="20"/>
                <c:pt idx="0">
                  <c:v>O2 transport</c:v>
                </c:pt>
                <c:pt idx="1">
                  <c:v>CO2 transport</c:v>
                </c:pt>
                <c:pt idx="2">
                  <c:v>Cellulose synthesis</c:v>
                </c:pt>
                <c:pt idx="3">
                  <c:v>NH4+ exchange</c:v>
                </c:pt>
                <c:pt idx="4">
                  <c:v>Water exchange</c:v>
                </c:pt>
                <c:pt idx="5">
                  <c:v>PO43-exchange</c:v>
                </c:pt>
                <c:pt idx="6">
                  <c:v>Glucokinase</c:v>
                </c:pt>
                <c:pt idx="7">
                  <c:v>Phosphoglucoisomerase</c:v>
                </c:pt>
                <c:pt idx="8">
                  <c:v>Fructose diphosphatase</c:v>
                </c:pt>
                <c:pt idx="9">
                  <c:v>Triosephosphate isomerase</c:v>
                </c:pt>
                <c:pt idx="10">
                  <c:v>Pyruvate kinase</c:v>
                </c:pt>
                <c:pt idx="11">
                  <c:v>Pyruvate dehydrogenase complex</c:v>
                </c:pt>
                <c:pt idx="12">
                  <c:v>Oxaloacetate decarboxylase</c:v>
                </c:pt>
                <c:pt idx="13">
                  <c:v>Phosphoenolpyruvate carboxylase</c:v>
                </c:pt>
                <c:pt idx="14">
                  <c:v>Phosphoglucomutase</c:v>
                </c:pt>
                <c:pt idx="15">
                  <c:v>Gluconic acid production</c:v>
                </c:pt>
                <c:pt idx="16">
                  <c:v>Gluconokinase</c:v>
                </c:pt>
                <c:pt idx="17">
                  <c:v>Glucose-6-phosphate dehydrogenase</c:v>
                </c:pt>
                <c:pt idx="18">
                  <c:v>6-phosphogluconate dehydrogenase </c:v>
                </c:pt>
                <c:pt idx="19">
                  <c:v>Mannitol 2-dehydrogenase</c:v>
                </c:pt>
              </c:strCache>
            </c:strRef>
          </c:cat>
          <c:val>
            <c:numRef>
              <c:f>Plan2!$D$1:$D$20</c:f>
              <c:numCache>
                <c:formatCode>General</c:formatCode>
                <c:ptCount val="20"/>
                <c:pt idx="0">
                  <c:v>3.0430999999999999</c:v>
                </c:pt>
                <c:pt idx="1">
                  <c:v>-4.0682</c:v>
                </c:pt>
                <c:pt idx="2">
                  <c:v>4.5164999999999997</c:v>
                </c:pt>
                <c:pt idx="3">
                  <c:v>1.4</c:v>
                </c:pt>
                <c:pt idx="4">
                  <c:v>-2.6897000000000002</c:v>
                </c:pt>
                <c:pt idx="5">
                  <c:v>5.0083000000000002</c:v>
                </c:pt>
                <c:pt idx="6">
                  <c:v>-2.5605000000000002</c:v>
                </c:pt>
                <c:pt idx="7">
                  <c:v>-5.6527999999999992</c:v>
                </c:pt>
                <c:pt idx="8">
                  <c:v>-2.7063000000000001</c:v>
                </c:pt>
                <c:pt idx="9">
                  <c:v>0.51690999999999998</c:v>
                </c:pt>
                <c:pt idx="10">
                  <c:v>-1.6665000000000001</c:v>
                </c:pt>
                <c:pt idx="11">
                  <c:v>-0.89237</c:v>
                </c:pt>
                <c:pt idx="12">
                  <c:v>0.99037999999999993</c:v>
                </c:pt>
                <c:pt idx="13">
                  <c:v>0.94657000000000002</c:v>
                </c:pt>
                <c:pt idx="14">
                  <c:v>1.6951000000000001</c:v>
                </c:pt>
                <c:pt idx="15">
                  <c:v>2.5605000000000002</c:v>
                </c:pt>
                <c:pt idx="16">
                  <c:v>-3.7515000000000001</c:v>
                </c:pt>
                <c:pt idx="17">
                  <c:v>1.3613</c:v>
                </c:pt>
                <c:pt idx="18">
                  <c:v>-2.2747000000000002</c:v>
                </c:pt>
                <c:pt idx="19">
                  <c:v>10</c:v>
                </c:pt>
              </c:numCache>
            </c:numRef>
          </c:val>
          <c:extLst xmlns:c16r2="http://schemas.microsoft.com/office/drawing/2015/06/chart">
            <c:ext xmlns:c16="http://schemas.microsoft.com/office/drawing/2014/chart" uri="{C3380CC4-5D6E-409C-BE32-E72D297353CC}">
              <c16:uniqueId val="{00000001-9FB9-8E40-95F3-EE85F7FCE4CB}"/>
            </c:ext>
          </c:extLst>
        </c:ser>
        <c:ser>
          <c:idx val="2"/>
          <c:order val="2"/>
          <c:tx>
            <c:v>Glycerol</c:v>
          </c:tx>
          <c:spPr>
            <a:solidFill>
              <a:srgbClr val="66FF33"/>
            </a:solidFill>
          </c:spPr>
          <c:cat>
            <c:strRef>
              <c:f>Plan2!$B$1:$B$20</c:f>
              <c:strCache>
                <c:ptCount val="20"/>
                <c:pt idx="0">
                  <c:v>O2 transport</c:v>
                </c:pt>
                <c:pt idx="1">
                  <c:v>CO2 transport</c:v>
                </c:pt>
                <c:pt idx="2">
                  <c:v>Cellulose synthesis</c:v>
                </c:pt>
                <c:pt idx="3">
                  <c:v>NH4+ exchange</c:v>
                </c:pt>
                <c:pt idx="4">
                  <c:v>Water exchange</c:v>
                </c:pt>
                <c:pt idx="5">
                  <c:v>PO43-exchange</c:v>
                </c:pt>
                <c:pt idx="6">
                  <c:v>Glucokinase</c:v>
                </c:pt>
                <c:pt idx="7">
                  <c:v>Phosphoglucoisomerase</c:v>
                </c:pt>
                <c:pt idx="8">
                  <c:v>Fructose diphosphatase</c:v>
                </c:pt>
                <c:pt idx="9">
                  <c:v>Triosephosphate isomerase</c:v>
                </c:pt>
                <c:pt idx="10">
                  <c:v>Pyruvate kinase</c:v>
                </c:pt>
                <c:pt idx="11">
                  <c:v>Pyruvate dehydrogenase complex</c:v>
                </c:pt>
                <c:pt idx="12">
                  <c:v>Oxaloacetate decarboxylase</c:v>
                </c:pt>
                <c:pt idx="13">
                  <c:v>Phosphoenolpyruvate carboxylase</c:v>
                </c:pt>
                <c:pt idx="14">
                  <c:v>Phosphoglucomutase</c:v>
                </c:pt>
                <c:pt idx="15">
                  <c:v>Gluconic acid production</c:v>
                </c:pt>
                <c:pt idx="16">
                  <c:v>Gluconokinase</c:v>
                </c:pt>
                <c:pt idx="17">
                  <c:v>Glucose-6-phosphate dehydrogenase</c:v>
                </c:pt>
                <c:pt idx="18">
                  <c:v>6-phosphogluconate dehydrogenase </c:v>
                </c:pt>
                <c:pt idx="19">
                  <c:v>Mannitol 2-dehydrogenase</c:v>
                </c:pt>
              </c:strCache>
            </c:strRef>
          </c:cat>
          <c:val>
            <c:numRef>
              <c:f>Plan2!$E$1:$E$20</c:f>
              <c:numCache>
                <c:formatCode>General</c:formatCode>
                <c:ptCount val="20"/>
                <c:pt idx="0">
                  <c:v>4.37</c:v>
                </c:pt>
                <c:pt idx="1">
                  <c:v>-7.1439999999999992</c:v>
                </c:pt>
                <c:pt idx="2">
                  <c:v>7.1397016126042212</c:v>
                </c:pt>
                <c:pt idx="3">
                  <c:v>2.7475000000000005</c:v>
                </c:pt>
                <c:pt idx="4">
                  <c:v>-4.9298999999999999</c:v>
                </c:pt>
                <c:pt idx="5">
                  <c:v>6.5340999999999996</c:v>
                </c:pt>
                <c:pt idx="6">
                  <c:v>-2.5280999999999998</c:v>
                </c:pt>
                <c:pt idx="7">
                  <c:v>-4.2207999999999997</c:v>
                </c:pt>
                <c:pt idx="8">
                  <c:v>6.0141999999999989</c:v>
                </c:pt>
                <c:pt idx="9">
                  <c:v>11.338900000000001</c:v>
                </c:pt>
                <c:pt idx="10">
                  <c:v>-2.8385999999999996</c:v>
                </c:pt>
                <c:pt idx="11">
                  <c:v>-2.2909000000000002</c:v>
                </c:pt>
                <c:pt idx="12">
                  <c:v>2.5550999999999995</c:v>
                </c:pt>
                <c:pt idx="13">
                  <c:v>2.1800000000000002</c:v>
                </c:pt>
                <c:pt idx="14">
                  <c:v>1.1002000000000001</c:v>
                </c:pt>
                <c:pt idx="15">
                  <c:v>2.5280999999999998</c:v>
                </c:pt>
                <c:pt idx="16">
                  <c:v>-4.3482000000000003</c:v>
                </c:pt>
                <c:pt idx="17">
                  <c:v>0.53137999999999996</c:v>
                </c:pt>
                <c:pt idx="18">
                  <c:v>-2.3729999999999998</c:v>
                </c:pt>
                <c:pt idx="19" formatCode="0.00E+00">
                  <c:v>-8.881800000000008E-15</c:v>
                </c:pt>
              </c:numCache>
            </c:numRef>
          </c:val>
          <c:extLst xmlns:c16r2="http://schemas.microsoft.com/office/drawing/2015/06/chart">
            <c:ext xmlns:c16="http://schemas.microsoft.com/office/drawing/2014/chart" uri="{C3380CC4-5D6E-409C-BE32-E72D297353CC}">
              <c16:uniqueId val="{00000002-9FB9-8E40-95F3-EE85F7FCE4CB}"/>
            </c:ext>
          </c:extLst>
        </c:ser>
        <c:dLbls/>
        <c:axId val="146047360"/>
        <c:axId val="146048896"/>
      </c:barChart>
      <c:catAx>
        <c:axId val="146047360"/>
        <c:scaling>
          <c:orientation val="minMax"/>
        </c:scaling>
        <c:axPos val="b"/>
        <c:majorGridlines>
          <c:spPr>
            <a:ln>
              <a:solidFill>
                <a:schemeClr val="bg1">
                  <a:lumMod val="85000"/>
                </a:schemeClr>
              </a:solidFill>
            </a:ln>
          </c:spPr>
        </c:majorGridlines>
        <c:numFmt formatCode="General" sourceLinked="1"/>
        <c:tickLblPos val="low"/>
        <c:txPr>
          <a:bodyPr rot="-3000000"/>
          <a:lstStyle/>
          <a:p>
            <a:pPr>
              <a:defRPr lang="pt-BR" sz="1100">
                <a:latin typeface="+mn-lt"/>
              </a:defRPr>
            </a:pPr>
            <a:endParaRPr lang="en-US"/>
          </a:p>
        </c:txPr>
        <c:crossAx val="146048896"/>
        <c:crosses val="autoZero"/>
        <c:auto val="1"/>
        <c:lblAlgn val="ctr"/>
        <c:lblOffset val="100"/>
      </c:catAx>
      <c:valAx>
        <c:axId val="146048896"/>
        <c:scaling>
          <c:orientation val="minMax"/>
        </c:scaling>
        <c:axPos val="l"/>
        <c:majorGridlines>
          <c:spPr>
            <a:ln>
              <a:solidFill>
                <a:schemeClr val="bg1">
                  <a:lumMod val="85000"/>
                </a:schemeClr>
              </a:solidFill>
            </a:ln>
          </c:spPr>
        </c:majorGridlines>
        <c:title>
          <c:tx>
            <c:rich>
              <a:bodyPr rot="-5400000" vert="horz"/>
              <a:lstStyle/>
              <a:p>
                <a:pPr marL="0" marR="0" indent="0" algn="ctr" defTabSz="914400" rtl="0" eaLnBrk="1" fontAlgn="auto" latinLnBrk="0" hangingPunct="1">
                  <a:lnSpc>
                    <a:spcPct val="100000"/>
                  </a:lnSpc>
                  <a:spcBef>
                    <a:spcPts val="0"/>
                  </a:spcBef>
                  <a:spcAft>
                    <a:spcPts val="0"/>
                  </a:spcAft>
                  <a:buClrTx/>
                  <a:buSzTx/>
                  <a:buFontTx/>
                  <a:buNone/>
                  <a:tabLst/>
                  <a:defRPr lang="pt-BR" sz="1100" b="1" i="0" u="none" strike="noStrike" kern="1200" baseline="0">
                    <a:solidFill>
                      <a:sysClr val="windowText" lastClr="000000"/>
                    </a:solidFill>
                    <a:latin typeface="Arial" pitchFamily="34" charset="0"/>
                    <a:ea typeface="+mn-ea"/>
                    <a:cs typeface="Arial" pitchFamily="34" charset="0"/>
                  </a:defRPr>
                </a:pPr>
                <a:r>
                  <a:rPr lang="en-US" sz="1100">
                    <a:latin typeface="Arial" pitchFamily="34" charset="0"/>
                    <a:cs typeface="Arial" pitchFamily="34" charset="0"/>
                  </a:rPr>
                  <a:t>Fluxes (mmol</a:t>
                </a:r>
                <a:r>
                  <a:rPr lang="en-US" sz="1100">
                    <a:latin typeface="Arial" pitchFamily="34" charset="0"/>
                    <a:cs typeface="Arial" pitchFamily="34" charset="0"/>
                    <a:sym typeface="Symbol"/>
                  </a:rPr>
                  <a:t></a:t>
                </a:r>
                <a:r>
                  <a:rPr lang="en-US" sz="1100">
                    <a:latin typeface="Arial" pitchFamily="34" charset="0"/>
                    <a:cs typeface="Arial" pitchFamily="34" charset="0"/>
                  </a:rPr>
                  <a:t>gDW</a:t>
                </a:r>
                <a:r>
                  <a:rPr lang="en-US" sz="1100" baseline="30000">
                    <a:latin typeface="Arial" pitchFamily="34" charset="0"/>
                    <a:cs typeface="Arial" pitchFamily="34" charset="0"/>
                  </a:rPr>
                  <a:t>-1</a:t>
                </a:r>
                <a:r>
                  <a:rPr lang="en-US" sz="1100">
                    <a:latin typeface="Arial" pitchFamily="34" charset="0"/>
                    <a:cs typeface="Arial" pitchFamily="34" charset="0"/>
                    <a:sym typeface="Symbol"/>
                  </a:rPr>
                  <a:t></a:t>
                </a:r>
                <a:r>
                  <a:rPr lang="en-US" sz="1100">
                    <a:latin typeface="Arial" pitchFamily="34" charset="0"/>
                    <a:cs typeface="Arial" pitchFamily="34" charset="0"/>
                  </a:rPr>
                  <a:t>h</a:t>
                </a:r>
                <a:r>
                  <a:rPr lang="en-US" sz="1100" baseline="30000">
                    <a:latin typeface="Arial" pitchFamily="34" charset="0"/>
                    <a:cs typeface="Arial" pitchFamily="34" charset="0"/>
                  </a:rPr>
                  <a:t>-1</a:t>
                </a:r>
                <a:r>
                  <a:rPr lang="en-US" sz="1100">
                    <a:latin typeface="Arial" pitchFamily="34" charset="0"/>
                    <a:cs typeface="Arial" pitchFamily="34" charset="0"/>
                  </a:rPr>
                  <a:t>)</a:t>
                </a:r>
                <a:endParaRPr lang="pt-BR" sz="1100">
                  <a:latin typeface="Arial" pitchFamily="34" charset="0"/>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lang="pt-BR" sz="1100" b="1" i="0" u="none" strike="noStrike" kern="1200" baseline="0">
                    <a:solidFill>
                      <a:sysClr val="windowText" lastClr="000000"/>
                    </a:solidFill>
                    <a:latin typeface="Arial" pitchFamily="34" charset="0"/>
                    <a:ea typeface="+mn-ea"/>
                    <a:cs typeface="Arial" pitchFamily="34" charset="0"/>
                  </a:defRPr>
                </a:pPr>
                <a:endParaRPr lang="en-US" sz="1100">
                  <a:latin typeface="Arial" pitchFamily="34" charset="0"/>
                  <a:cs typeface="Arial" pitchFamily="34" charset="0"/>
                </a:endParaRPr>
              </a:p>
            </c:rich>
          </c:tx>
        </c:title>
        <c:numFmt formatCode="General" sourceLinked="1"/>
        <c:tickLblPos val="nextTo"/>
        <c:txPr>
          <a:bodyPr/>
          <a:lstStyle/>
          <a:p>
            <a:pPr>
              <a:defRPr lang="pt-BR"/>
            </a:pPr>
            <a:endParaRPr lang="en-US"/>
          </a:p>
        </c:txPr>
        <c:crossAx val="146047360"/>
        <c:crossesAt val="1"/>
        <c:crossBetween val="between"/>
      </c:valAx>
      <c:spPr>
        <a:ln>
          <a:solidFill>
            <a:schemeClr val="tx1"/>
          </a:solidFill>
        </a:ln>
      </c:spPr>
    </c:plotArea>
    <c:legend>
      <c:legendPos val="r"/>
      <c:layout>
        <c:manualLayout>
          <c:xMode val="edge"/>
          <c:yMode val="edge"/>
          <c:x val="0.88134202612428569"/>
          <c:y val="0.18691371205717941"/>
          <c:w val="9.9952894237734846E-2"/>
          <c:h val="0.17728346456692926"/>
        </c:manualLayout>
      </c:layout>
      <c:txPr>
        <a:bodyPr/>
        <a:lstStyle/>
        <a:p>
          <a:pPr>
            <a:defRPr lang="pt-BR" sz="1100"/>
          </a:pPr>
          <a:endParaRPr lang="en-US"/>
        </a:p>
      </c:txPr>
    </c:legend>
    <c:plotVisOnly val="1"/>
    <c:dispBlanksAs val="gap"/>
  </c:chart>
  <c:spPr>
    <a:solidFill>
      <a:sysClr val="window" lastClr="FFFFFF"/>
    </a:solidFill>
  </c:spPr>
  <c:externalData r:id="rId2"/>
  <c:userShapes r:id="rId3"/>
</c:chartSpace>
</file>

<file path=ppt/charts/chart2.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7.7067759080258244E-2"/>
          <c:y val="1.5606445799205606E-2"/>
          <c:w val="0.77250273806183678"/>
          <c:h val="0.59571823711832561"/>
        </c:manualLayout>
      </c:layout>
      <c:barChart>
        <c:barDir val="col"/>
        <c:grouping val="clustered"/>
        <c:ser>
          <c:idx val="0"/>
          <c:order val="0"/>
          <c:tx>
            <c:v>Glucose</c:v>
          </c:tx>
          <c:spPr>
            <a:solidFill>
              <a:srgbClr val="FF0000"/>
            </a:solidFill>
          </c:spPr>
          <c:cat>
            <c:strRef>
              <c:f>Plan3!$E$3:$E$29</c:f>
              <c:strCache>
                <c:ptCount val="27"/>
                <c:pt idx="0">
                  <c:v>O2 transport</c:v>
                </c:pt>
                <c:pt idx="1">
                  <c:v>CO2 transport</c:v>
                </c:pt>
                <c:pt idx="2">
                  <c:v>Cellulose synthesis</c:v>
                </c:pt>
                <c:pt idx="3">
                  <c:v>NH4+ exchange</c:v>
                </c:pt>
                <c:pt idx="4">
                  <c:v>PO43-exchange</c:v>
                </c:pt>
                <c:pt idx="5">
                  <c:v>Glucokinase</c:v>
                </c:pt>
                <c:pt idx="6">
                  <c:v>Phosphoglucoisomerase</c:v>
                </c:pt>
                <c:pt idx="7">
                  <c:v>Triosephosphate isomerase</c:v>
                </c:pt>
                <c:pt idx="8">
                  <c:v>Glyceraldehyde 3-phosphate dehydrogenase </c:v>
                </c:pt>
                <c:pt idx="9">
                  <c:v>Phosphoglycerate kinase</c:v>
                </c:pt>
                <c:pt idx="10">
                  <c:v>phosphoglycerate mutase</c:v>
                </c:pt>
                <c:pt idx="11">
                  <c:v>Phosphopyruvate hydratase/enolase</c:v>
                </c:pt>
                <c:pt idx="12">
                  <c:v>Pyruvate kinase</c:v>
                </c:pt>
                <c:pt idx="13">
                  <c:v>Pyruvate dehydrogenase complex</c:v>
                </c:pt>
                <c:pt idx="14">
                  <c:v>Glucose-6-phosphate dehydrogenase</c:v>
                </c:pt>
                <c:pt idx="15">
                  <c:v>6-phosphogluconolactonase</c:v>
                </c:pt>
                <c:pt idx="16">
                  <c:v>6-phosphogluconate dehydrogenase </c:v>
                </c:pt>
                <c:pt idx="17">
                  <c:v>Phosphogluconate dehydratase</c:v>
                </c:pt>
                <c:pt idx="18">
                  <c:v>2-dehydro-3-deoxyphosphogluconate aldolase </c:v>
                </c:pt>
                <c:pt idx="19">
                  <c:v>Epimerase</c:v>
                </c:pt>
                <c:pt idx="20">
                  <c:v>Isomerase</c:v>
                </c:pt>
                <c:pt idx="21">
                  <c:v>Transaldolase</c:v>
                </c:pt>
                <c:pt idx="22">
                  <c:v>Transketolase</c:v>
                </c:pt>
                <c:pt idx="23">
                  <c:v>Transketolase</c:v>
                </c:pt>
                <c:pt idx="24">
                  <c:v>Glutaminase</c:v>
                </c:pt>
                <c:pt idx="25">
                  <c:v>NAD transhydrogenase</c:v>
                </c:pt>
                <c:pt idx="26">
                  <c:v>Biomass reaction</c:v>
                </c:pt>
              </c:strCache>
            </c:strRef>
          </c:cat>
          <c:val>
            <c:numRef>
              <c:f>Plan3!$B$3:$B$29</c:f>
              <c:numCache>
                <c:formatCode>General</c:formatCode>
                <c:ptCount val="27"/>
                <c:pt idx="0">
                  <c:v>9.8673658259999808</c:v>
                </c:pt>
                <c:pt idx="1">
                  <c:v>-15.533445728</c:v>
                </c:pt>
                <c:pt idx="2">
                  <c:v>0</c:v>
                </c:pt>
                <c:pt idx="3">
                  <c:v>8.4890942179999929</c:v>
                </c:pt>
                <c:pt idx="4">
                  <c:v>12.344126036</c:v>
                </c:pt>
                <c:pt idx="5">
                  <c:v>10</c:v>
                </c:pt>
                <c:pt idx="6">
                  <c:v>-7.194208897999979</c:v>
                </c:pt>
                <c:pt idx="7">
                  <c:v>0</c:v>
                </c:pt>
                <c:pt idx="8">
                  <c:v>7.8328142379999983</c:v>
                </c:pt>
                <c:pt idx="9">
                  <c:v>7.8328142379999983</c:v>
                </c:pt>
                <c:pt idx="10">
                  <c:v>6.1658506039999992</c:v>
                </c:pt>
                <c:pt idx="11">
                  <c:v>6.1658506039999992</c:v>
                </c:pt>
                <c:pt idx="12">
                  <c:v>1.309970904</c:v>
                </c:pt>
                <c:pt idx="13">
                  <c:v>1.8824848700000001</c:v>
                </c:pt>
                <c:pt idx="14">
                  <c:v>16.921481407999995</c:v>
                </c:pt>
                <c:pt idx="15">
                  <c:v>16.921481407999995</c:v>
                </c:pt>
                <c:pt idx="16">
                  <c:v>12.207500727999999</c:v>
                </c:pt>
                <c:pt idx="17">
                  <c:v>4.7139806799999979</c:v>
                </c:pt>
                <c:pt idx="18">
                  <c:v>4.7139806799999979</c:v>
                </c:pt>
                <c:pt idx="19">
                  <c:v>7.2633885539999792</c:v>
                </c:pt>
                <c:pt idx="20">
                  <c:v>4.9441121739999891</c:v>
                </c:pt>
                <c:pt idx="21">
                  <c:v>3.78668331399999</c:v>
                </c:pt>
                <c:pt idx="22">
                  <c:v>3.78668331399999</c:v>
                </c:pt>
                <c:pt idx="23">
                  <c:v>3.4767052399999896</c:v>
                </c:pt>
                <c:pt idx="24">
                  <c:v>8.4890942179999929</c:v>
                </c:pt>
                <c:pt idx="25">
                  <c:v>10.019432544000004</c:v>
                </c:pt>
                <c:pt idx="26">
                  <c:v>1.3303780000000001</c:v>
                </c:pt>
              </c:numCache>
            </c:numRef>
          </c:val>
          <c:extLst xmlns:c16r2="http://schemas.microsoft.com/office/drawing/2015/06/chart">
            <c:ext xmlns:c16="http://schemas.microsoft.com/office/drawing/2014/chart" uri="{C3380CC4-5D6E-409C-BE32-E72D297353CC}">
              <c16:uniqueId val="{00000000-5211-6E42-B3B9-7A80D22E9370}"/>
            </c:ext>
          </c:extLst>
        </c:ser>
        <c:ser>
          <c:idx val="1"/>
          <c:order val="1"/>
          <c:tx>
            <c:v>Mannitol</c:v>
          </c:tx>
          <c:spPr>
            <a:solidFill>
              <a:srgbClr val="3617A9"/>
            </a:solidFill>
          </c:spPr>
          <c:cat>
            <c:strRef>
              <c:f>Plan3!$E$3:$E$29</c:f>
              <c:strCache>
                <c:ptCount val="27"/>
                <c:pt idx="0">
                  <c:v>O2 transport</c:v>
                </c:pt>
                <c:pt idx="1">
                  <c:v>CO2 transport</c:v>
                </c:pt>
                <c:pt idx="2">
                  <c:v>Cellulose synthesis</c:v>
                </c:pt>
                <c:pt idx="3">
                  <c:v>NH4+ exchange</c:v>
                </c:pt>
                <c:pt idx="4">
                  <c:v>PO43-exchange</c:v>
                </c:pt>
                <c:pt idx="5">
                  <c:v>Glucokinase</c:v>
                </c:pt>
                <c:pt idx="6">
                  <c:v>Phosphoglucoisomerase</c:v>
                </c:pt>
                <c:pt idx="7">
                  <c:v>Triosephosphate isomerase</c:v>
                </c:pt>
                <c:pt idx="8">
                  <c:v>Glyceraldehyde 3-phosphate dehydrogenase </c:v>
                </c:pt>
                <c:pt idx="9">
                  <c:v>Phosphoglycerate kinase</c:v>
                </c:pt>
                <c:pt idx="10">
                  <c:v>phosphoglycerate mutase</c:v>
                </c:pt>
                <c:pt idx="11">
                  <c:v>Phosphopyruvate hydratase/enolase</c:v>
                </c:pt>
                <c:pt idx="12">
                  <c:v>Pyruvate kinase</c:v>
                </c:pt>
                <c:pt idx="13">
                  <c:v>Pyruvate dehydrogenase complex</c:v>
                </c:pt>
                <c:pt idx="14">
                  <c:v>Glucose-6-phosphate dehydrogenase</c:v>
                </c:pt>
                <c:pt idx="15">
                  <c:v>6-phosphogluconolactonase</c:v>
                </c:pt>
                <c:pt idx="16">
                  <c:v>6-phosphogluconate dehydrogenase </c:v>
                </c:pt>
                <c:pt idx="17">
                  <c:v>Phosphogluconate dehydratase</c:v>
                </c:pt>
                <c:pt idx="18">
                  <c:v>2-dehydro-3-deoxyphosphogluconate aldolase </c:v>
                </c:pt>
                <c:pt idx="19">
                  <c:v>Epimerase</c:v>
                </c:pt>
                <c:pt idx="20">
                  <c:v>Isomerase</c:v>
                </c:pt>
                <c:pt idx="21">
                  <c:v>Transaldolase</c:v>
                </c:pt>
                <c:pt idx="22">
                  <c:v>Transketolase</c:v>
                </c:pt>
                <c:pt idx="23">
                  <c:v>Transketolase</c:v>
                </c:pt>
                <c:pt idx="24">
                  <c:v>Glutaminase</c:v>
                </c:pt>
                <c:pt idx="25">
                  <c:v>NAD transhydrogenase</c:v>
                </c:pt>
                <c:pt idx="26">
                  <c:v>Biomass reaction</c:v>
                </c:pt>
              </c:strCache>
            </c:strRef>
          </c:cat>
          <c:val>
            <c:numRef>
              <c:f>Plan3!$C$3:$C$29</c:f>
              <c:numCache>
                <c:formatCode>General</c:formatCode>
                <c:ptCount val="27"/>
                <c:pt idx="0">
                  <c:v>11.456978960000001</c:v>
                </c:pt>
                <c:pt idx="1">
                  <c:v>-12.508506880000002</c:v>
                </c:pt>
                <c:pt idx="2">
                  <c:v>0</c:v>
                </c:pt>
                <c:pt idx="3">
                  <c:v>14.98494728</c:v>
                </c:pt>
                <c:pt idx="4">
                  <c:v>12.503590560000003</c:v>
                </c:pt>
                <c:pt idx="5">
                  <c:v>0</c:v>
                </c:pt>
                <c:pt idx="6">
                  <c:v>-14.962520080000003</c:v>
                </c:pt>
                <c:pt idx="7">
                  <c:v>0</c:v>
                </c:pt>
                <c:pt idx="8">
                  <c:v>7.68538648</c:v>
                </c:pt>
                <c:pt idx="9">
                  <c:v>7.68538648</c:v>
                </c:pt>
                <c:pt idx="10">
                  <c:v>5.9050238400000001</c:v>
                </c:pt>
                <c:pt idx="11">
                  <c:v>5.9050238400000001</c:v>
                </c:pt>
                <c:pt idx="12">
                  <c:v>0.71881183999999909</c:v>
                </c:pt>
                <c:pt idx="13">
                  <c:v>2.0105451999999997</c:v>
                </c:pt>
                <c:pt idx="14">
                  <c:v>14.671239680000001</c:v>
                </c:pt>
                <c:pt idx="15">
                  <c:v>14.671239680000001</c:v>
                </c:pt>
                <c:pt idx="16">
                  <c:v>8.9563068800000032</c:v>
                </c:pt>
                <c:pt idx="17">
                  <c:v>5.7149327999999988</c:v>
                </c:pt>
                <c:pt idx="18">
                  <c:v>5.7149327999999988</c:v>
                </c:pt>
                <c:pt idx="19">
                  <c:v>5.0364058399999987</c:v>
                </c:pt>
                <c:pt idx="20">
                  <c:v>3.9199010400000001</c:v>
                </c:pt>
                <c:pt idx="21">
                  <c:v>2.6837354400000004</c:v>
                </c:pt>
                <c:pt idx="22">
                  <c:v>2.6837354400000004</c:v>
                </c:pt>
                <c:pt idx="23">
                  <c:v>2.3526703999999992</c:v>
                </c:pt>
                <c:pt idx="24">
                  <c:v>14.98494728</c:v>
                </c:pt>
                <c:pt idx="25">
                  <c:v>3.2180262399999999</c:v>
                </c:pt>
                <c:pt idx="26">
                  <c:v>1.4208799999999997</c:v>
                </c:pt>
              </c:numCache>
            </c:numRef>
          </c:val>
          <c:extLst xmlns:c16r2="http://schemas.microsoft.com/office/drawing/2015/06/chart">
            <c:ext xmlns:c16="http://schemas.microsoft.com/office/drawing/2014/chart" uri="{C3380CC4-5D6E-409C-BE32-E72D297353CC}">
              <c16:uniqueId val="{00000001-5211-6E42-B3B9-7A80D22E9370}"/>
            </c:ext>
          </c:extLst>
        </c:ser>
        <c:ser>
          <c:idx val="2"/>
          <c:order val="2"/>
          <c:tx>
            <c:v>Glycerol</c:v>
          </c:tx>
          <c:spPr>
            <a:solidFill>
              <a:srgbClr val="66FF33"/>
            </a:solidFill>
          </c:spPr>
          <c:cat>
            <c:strRef>
              <c:f>Plan3!$E$3:$E$29</c:f>
              <c:strCache>
                <c:ptCount val="27"/>
                <c:pt idx="0">
                  <c:v>O2 transport</c:v>
                </c:pt>
                <c:pt idx="1">
                  <c:v>CO2 transport</c:v>
                </c:pt>
                <c:pt idx="2">
                  <c:v>Cellulose synthesis</c:v>
                </c:pt>
                <c:pt idx="3">
                  <c:v>NH4+ exchange</c:v>
                </c:pt>
                <c:pt idx="4">
                  <c:v>PO43-exchange</c:v>
                </c:pt>
                <c:pt idx="5">
                  <c:v>Glucokinase</c:v>
                </c:pt>
                <c:pt idx="6">
                  <c:v>Phosphoglucoisomerase</c:v>
                </c:pt>
                <c:pt idx="7">
                  <c:v>Triosephosphate isomerase</c:v>
                </c:pt>
                <c:pt idx="8">
                  <c:v>Glyceraldehyde 3-phosphate dehydrogenase </c:v>
                </c:pt>
                <c:pt idx="9">
                  <c:v>Phosphoglycerate kinase</c:v>
                </c:pt>
                <c:pt idx="10">
                  <c:v>phosphoglycerate mutase</c:v>
                </c:pt>
                <c:pt idx="11">
                  <c:v>Phosphopyruvate hydratase/enolase</c:v>
                </c:pt>
                <c:pt idx="12">
                  <c:v>Pyruvate kinase</c:v>
                </c:pt>
                <c:pt idx="13">
                  <c:v>Pyruvate dehydrogenase complex</c:v>
                </c:pt>
                <c:pt idx="14">
                  <c:v>Glucose-6-phosphate dehydrogenase</c:v>
                </c:pt>
                <c:pt idx="15">
                  <c:v>6-phosphogluconolactonase</c:v>
                </c:pt>
                <c:pt idx="16">
                  <c:v>6-phosphogluconate dehydrogenase </c:v>
                </c:pt>
                <c:pt idx="17">
                  <c:v>Phosphogluconate dehydratase</c:v>
                </c:pt>
                <c:pt idx="18">
                  <c:v>2-dehydro-3-deoxyphosphogluconate aldolase </c:v>
                </c:pt>
                <c:pt idx="19">
                  <c:v>Epimerase</c:v>
                </c:pt>
                <c:pt idx="20">
                  <c:v>Isomerase</c:v>
                </c:pt>
                <c:pt idx="21">
                  <c:v>Transaldolase</c:v>
                </c:pt>
                <c:pt idx="22">
                  <c:v>Transketolase</c:v>
                </c:pt>
                <c:pt idx="23">
                  <c:v>Transketolase</c:v>
                </c:pt>
                <c:pt idx="24">
                  <c:v>Glutaminase</c:v>
                </c:pt>
                <c:pt idx="25">
                  <c:v>NAD transhydrogenase</c:v>
                </c:pt>
                <c:pt idx="26">
                  <c:v>Biomass reaction</c:v>
                </c:pt>
              </c:strCache>
            </c:strRef>
          </c:cat>
          <c:val>
            <c:numRef>
              <c:f>Plan3!$D$3:$D$29</c:f>
              <c:numCache>
                <c:formatCode>General</c:formatCode>
                <c:ptCount val="27"/>
                <c:pt idx="0">
                  <c:v>11.891721192999999</c:v>
                </c:pt>
                <c:pt idx="1">
                  <c:v>-8.4592227040000001</c:v>
                </c:pt>
                <c:pt idx="2">
                  <c:v>0</c:v>
                </c:pt>
                <c:pt idx="3">
                  <c:v>20.294179149000001</c:v>
                </c:pt>
                <c:pt idx="4">
                  <c:v>21.306252919000105</c:v>
                </c:pt>
                <c:pt idx="5">
                  <c:v>0</c:v>
                </c:pt>
                <c:pt idx="6">
                  <c:v>-0.31719490599978012</c:v>
                </c:pt>
                <c:pt idx="7">
                  <c:v>18.589197821000099</c:v>
                </c:pt>
                <c:pt idx="8">
                  <c:v>16.077232580000096</c:v>
                </c:pt>
                <c:pt idx="9">
                  <c:v>16.077232580000096</c:v>
                </c:pt>
                <c:pt idx="10">
                  <c:v>14.145070243000101</c:v>
                </c:pt>
                <c:pt idx="11">
                  <c:v>14.145070243000101</c:v>
                </c:pt>
                <c:pt idx="12">
                  <c:v>8.5166643930000703</c:v>
                </c:pt>
                <c:pt idx="13">
                  <c:v>3.7163281160000694</c:v>
                </c:pt>
                <c:pt idx="14">
                  <c:v>1.0789609997797001E-3</c:v>
                </c:pt>
                <c:pt idx="15">
                  <c:v>1.0789609997797001E-3</c:v>
                </c:pt>
                <c:pt idx="16">
                  <c:v>1.0789609997797001E-3</c:v>
                </c:pt>
                <c:pt idx="17">
                  <c:v>0</c:v>
                </c:pt>
                <c:pt idx="18">
                  <c:v>0</c:v>
                </c:pt>
                <c:pt idx="19">
                  <c:v>-1.0134217650001496</c:v>
                </c:pt>
                <c:pt idx="20">
                  <c:v>1.0145007259999299</c:v>
                </c:pt>
                <c:pt idx="21">
                  <c:v>-0.32706450400007303</c:v>
                </c:pt>
                <c:pt idx="22">
                  <c:v>-0.32706450400007303</c:v>
                </c:pt>
                <c:pt idx="23">
                  <c:v>-0.68635726100007299</c:v>
                </c:pt>
                <c:pt idx="24">
                  <c:v>20.294179149000001</c:v>
                </c:pt>
                <c:pt idx="25">
                  <c:v>-20.613189553000399</c:v>
                </c:pt>
                <c:pt idx="26">
                  <c:v>1.5420289999999999</c:v>
                </c:pt>
              </c:numCache>
            </c:numRef>
          </c:val>
          <c:extLst xmlns:c16r2="http://schemas.microsoft.com/office/drawing/2015/06/chart">
            <c:ext xmlns:c16="http://schemas.microsoft.com/office/drawing/2014/chart" uri="{C3380CC4-5D6E-409C-BE32-E72D297353CC}">
              <c16:uniqueId val="{00000002-5211-6E42-B3B9-7A80D22E9370}"/>
            </c:ext>
          </c:extLst>
        </c:ser>
        <c:dLbls/>
        <c:axId val="77553024"/>
        <c:axId val="77596544"/>
      </c:barChart>
      <c:catAx>
        <c:axId val="77553024"/>
        <c:scaling>
          <c:orientation val="minMax"/>
        </c:scaling>
        <c:axPos val="b"/>
        <c:majorGridlines>
          <c:spPr>
            <a:ln>
              <a:solidFill>
                <a:schemeClr val="bg1">
                  <a:lumMod val="85000"/>
                </a:schemeClr>
              </a:solidFill>
            </a:ln>
          </c:spPr>
        </c:majorGridlines>
        <c:numFmt formatCode="General" sourceLinked="0"/>
        <c:tickLblPos val="low"/>
        <c:txPr>
          <a:bodyPr rot="-3000000"/>
          <a:lstStyle/>
          <a:p>
            <a:pPr>
              <a:defRPr lang="pt-BR" sz="1000">
                <a:latin typeface="Arial" pitchFamily="34" charset="0"/>
                <a:cs typeface="Arial" pitchFamily="34" charset="0"/>
              </a:defRPr>
            </a:pPr>
            <a:endParaRPr lang="en-US"/>
          </a:p>
        </c:txPr>
        <c:crossAx val="77596544"/>
        <c:crosses val="autoZero"/>
        <c:auto val="1"/>
        <c:lblAlgn val="ctr"/>
        <c:lblOffset val="100"/>
      </c:catAx>
      <c:valAx>
        <c:axId val="77596544"/>
        <c:scaling>
          <c:orientation val="minMax"/>
        </c:scaling>
        <c:axPos val="l"/>
        <c:majorGridlines>
          <c:spPr>
            <a:ln>
              <a:solidFill>
                <a:schemeClr val="bg1">
                  <a:lumMod val="85000"/>
                </a:schemeClr>
              </a:solidFill>
            </a:ln>
          </c:spPr>
        </c:majorGridlines>
        <c:title>
          <c:tx>
            <c:rich>
              <a:bodyPr rot="-5400000" vert="horz"/>
              <a:lstStyle/>
              <a:p>
                <a:pPr>
                  <a:defRPr lang="pt-BR" sz="1200"/>
                </a:pPr>
                <a:r>
                  <a:rPr lang="en-US" sz="1200" b="1" i="0" baseline="0">
                    <a:latin typeface="Arial" pitchFamily="34" charset="0"/>
                    <a:cs typeface="Arial" pitchFamily="34" charset="0"/>
                  </a:rPr>
                  <a:t>Fluxes (mmol</a:t>
                </a:r>
                <a:r>
                  <a:rPr lang="en-US" sz="1200" b="1" i="0" baseline="0">
                    <a:latin typeface="Arial" pitchFamily="34" charset="0"/>
                    <a:cs typeface="Arial" pitchFamily="34" charset="0"/>
                    <a:sym typeface="Symbol"/>
                  </a:rPr>
                  <a:t></a:t>
                </a:r>
                <a:r>
                  <a:rPr lang="en-US" sz="1200" b="1" i="0" baseline="0">
                    <a:latin typeface="Arial" pitchFamily="34" charset="0"/>
                    <a:cs typeface="Arial" pitchFamily="34" charset="0"/>
                  </a:rPr>
                  <a:t>gDW </a:t>
                </a:r>
                <a:r>
                  <a:rPr lang="en-US" sz="1200" b="1" i="0" baseline="30000">
                    <a:latin typeface="Arial" pitchFamily="34" charset="0"/>
                    <a:cs typeface="Arial" pitchFamily="34" charset="0"/>
                  </a:rPr>
                  <a:t>-1</a:t>
                </a:r>
                <a:r>
                  <a:rPr lang="en-US" sz="1200" b="1" i="0" baseline="0">
                    <a:latin typeface="Arial" pitchFamily="34" charset="0"/>
                    <a:cs typeface="Arial" pitchFamily="34" charset="0"/>
                    <a:sym typeface="Symbol"/>
                  </a:rPr>
                  <a:t></a:t>
                </a:r>
                <a:r>
                  <a:rPr lang="en-US" sz="1200" b="1" i="0" baseline="0">
                    <a:latin typeface="Arial" pitchFamily="34" charset="0"/>
                    <a:cs typeface="Arial" pitchFamily="34" charset="0"/>
                  </a:rPr>
                  <a:t>h</a:t>
                </a:r>
                <a:r>
                  <a:rPr lang="en-US" sz="1200" b="1" i="0" baseline="30000">
                    <a:latin typeface="Arial" pitchFamily="34" charset="0"/>
                    <a:cs typeface="Arial" pitchFamily="34" charset="0"/>
                  </a:rPr>
                  <a:t>-1</a:t>
                </a:r>
                <a:r>
                  <a:rPr lang="en-US" sz="1200" b="1" i="0" baseline="0">
                    <a:latin typeface="Arial" pitchFamily="34" charset="0"/>
                    <a:cs typeface="Arial" pitchFamily="34" charset="0"/>
                  </a:rPr>
                  <a:t>)</a:t>
                </a:r>
                <a:endParaRPr lang="pt-BR" sz="1200" b="1" i="0" baseline="0">
                  <a:latin typeface="Arial" pitchFamily="34" charset="0"/>
                  <a:cs typeface="Arial" pitchFamily="34" charset="0"/>
                </a:endParaRPr>
              </a:p>
            </c:rich>
          </c:tx>
          <c:layout/>
        </c:title>
        <c:numFmt formatCode="General" sourceLinked="1"/>
        <c:tickLblPos val="nextTo"/>
        <c:txPr>
          <a:bodyPr/>
          <a:lstStyle/>
          <a:p>
            <a:pPr>
              <a:defRPr lang="pt-BR"/>
            </a:pPr>
            <a:endParaRPr lang="en-US"/>
          </a:p>
        </c:txPr>
        <c:crossAx val="77553024"/>
        <c:crosses val="autoZero"/>
        <c:crossBetween val="between"/>
      </c:valAx>
      <c:spPr>
        <a:ln>
          <a:solidFill>
            <a:schemeClr val="tx1"/>
          </a:solidFill>
        </a:ln>
      </c:spPr>
    </c:plotArea>
    <c:legend>
      <c:legendPos val="r"/>
      <c:layout>
        <c:manualLayout>
          <c:xMode val="edge"/>
          <c:yMode val="edge"/>
          <c:x val="0.86394925562671465"/>
          <c:y val="3.3053800574906506E-2"/>
          <c:w val="0.11225239368443431"/>
          <c:h val="0.17059352250779974"/>
        </c:manualLayout>
      </c:layout>
      <c:txPr>
        <a:bodyPr/>
        <a:lstStyle/>
        <a:p>
          <a:pPr>
            <a:defRPr lang="pt-BR" sz="1100">
              <a:latin typeface="Arial" pitchFamily="34" charset="0"/>
              <a:cs typeface="Arial" pitchFamily="34" charset="0"/>
            </a:defRPr>
          </a:pPr>
          <a:endParaRPr lang="en-US"/>
        </a:p>
      </c:txPr>
    </c:legend>
    <c:plotVisOnly val="1"/>
    <c:dispBlanksAs val="gap"/>
  </c:chart>
  <c:spPr>
    <a:solidFill>
      <a:schemeClr val="bg1"/>
    </a:solidFill>
    <a:ln>
      <a:noFill/>
    </a:ln>
  </c:spPr>
  <c:externalData r:id="rId1"/>
  <c:userShapes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206345-0242-4315-90F2-7AEAA495A2C8}"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pt-BR"/>
        </a:p>
      </dgm:t>
    </dgm:pt>
    <dgm:pt modelId="{8FBE463B-2F54-4C38-B850-B483340232B1}">
      <dgm:prSet phldrT="[Texto]" custT="1"/>
      <dgm:spPr>
        <a:solidFill>
          <a:schemeClr val="accent1">
            <a:lumMod val="90000"/>
          </a:schemeClr>
        </a:solidFill>
      </dgm:spPr>
      <dgm:t>
        <a:bodyPr/>
        <a:lstStyle/>
        <a:p>
          <a:r>
            <a:rPr lang="en-US" sz="1700" dirty="0" smtClean="0">
              <a:solidFill>
                <a:schemeClr val="tx1"/>
              </a:solidFill>
              <a:latin typeface="Calibri" panose="020F0502020204030204" pitchFamily="34" charset="0"/>
            </a:rPr>
            <a:t>The bacterium </a:t>
          </a:r>
          <a:r>
            <a:rPr lang="en-US" sz="1700" i="1" dirty="0" smtClean="0">
              <a:solidFill>
                <a:schemeClr val="tx1"/>
              </a:solidFill>
              <a:latin typeface="Calibri" panose="020F0502020204030204" pitchFamily="34" charset="0"/>
            </a:rPr>
            <a:t>G. hansenii </a:t>
          </a:r>
          <a:r>
            <a:rPr lang="en-US" sz="1700" i="0" dirty="0" smtClean="0">
              <a:solidFill>
                <a:schemeClr val="tx1"/>
              </a:solidFill>
              <a:latin typeface="Calibri" panose="020F0502020204030204" pitchFamily="34" charset="0"/>
            </a:rPr>
            <a:t>produces a microstructure </a:t>
          </a:r>
          <a:r>
            <a:rPr lang="en-US" sz="1700" dirty="0" smtClean="0">
              <a:solidFill>
                <a:schemeClr val="tx1"/>
              </a:solidFill>
              <a:latin typeface="Calibri" panose="020F0502020204030204" pitchFamily="34" charset="0"/>
            </a:rPr>
            <a:t>nanocellulose with high purity, a biomaterial of great interest for applications in tissue engineering and regenerative medicine.</a:t>
          </a:r>
          <a:endParaRPr lang="pt-BR" sz="1700" dirty="0">
            <a:solidFill>
              <a:schemeClr val="tx1"/>
            </a:solidFill>
            <a:latin typeface="Calibri" panose="020F0502020204030204" pitchFamily="34" charset="0"/>
          </a:endParaRPr>
        </a:p>
      </dgm:t>
    </dgm:pt>
    <dgm:pt modelId="{EB2B7E50-EAF3-4E2A-8DD2-C67C32B7420E}" type="parTrans" cxnId="{B4178468-024A-44E2-853A-EEFC4F783284}">
      <dgm:prSet/>
      <dgm:spPr/>
      <dgm:t>
        <a:bodyPr/>
        <a:lstStyle/>
        <a:p>
          <a:endParaRPr lang="pt-BR" sz="1700">
            <a:solidFill>
              <a:schemeClr val="tx1"/>
            </a:solidFill>
            <a:latin typeface="Calibri" panose="020F0502020204030204" pitchFamily="34" charset="0"/>
          </a:endParaRPr>
        </a:p>
      </dgm:t>
    </dgm:pt>
    <dgm:pt modelId="{E94A757E-D4A3-4AA5-80D9-D412B1C00087}" type="sibTrans" cxnId="{B4178468-024A-44E2-853A-EEFC4F783284}">
      <dgm:prSet custT="1"/>
      <dgm:spPr>
        <a:ln>
          <a:solidFill>
            <a:schemeClr val="accent6">
              <a:lumMod val="60000"/>
              <a:lumOff val="40000"/>
              <a:alpha val="90000"/>
            </a:schemeClr>
          </a:solidFill>
        </a:ln>
      </dgm:spPr>
      <dgm:t>
        <a:bodyPr/>
        <a:lstStyle/>
        <a:p>
          <a:endParaRPr lang="pt-BR" sz="1700">
            <a:solidFill>
              <a:schemeClr val="tx1"/>
            </a:solidFill>
            <a:latin typeface="Calibri" panose="020F0502020204030204" pitchFamily="34" charset="0"/>
          </a:endParaRPr>
        </a:p>
      </dgm:t>
    </dgm:pt>
    <dgm:pt modelId="{277A26FB-DE46-49A7-8340-4395243C04DD}">
      <dgm:prSet phldrT="[Texto]" custT="1"/>
      <dgm:spPr>
        <a:solidFill>
          <a:schemeClr val="accent6">
            <a:lumMod val="20000"/>
            <a:lumOff val="80000"/>
          </a:schemeClr>
        </a:solidFill>
      </dgm:spPr>
      <dgm:t>
        <a:bodyPr/>
        <a:lstStyle/>
        <a:p>
          <a:r>
            <a:rPr lang="en-US" sz="1700" dirty="0" smtClean="0">
              <a:solidFill>
                <a:schemeClr val="tx1"/>
              </a:solidFill>
              <a:latin typeface="Calibri" panose="020F0502020204030204" pitchFamily="34" charset="0"/>
            </a:rPr>
            <a:t>We need professionals who know how to manipulate and analyze the extensive amount of data generated by sequencing technologies</a:t>
          </a:r>
          <a:endParaRPr lang="pt-BR" sz="1700" dirty="0">
            <a:solidFill>
              <a:schemeClr val="tx1"/>
            </a:solidFill>
            <a:latin typeface="Calibri" panose="020F0502020204030204" pitchFamily="34" charset="0"/>
          </a:endParaRPr>
        </a:p>
      </dgm:t>
    </dgm:pt>
    <dgm:pt modelId="{36CB0CFC-9928-4610-AD23-2136F9458D10}" type="parTrans" cxnId="{2813A4F6-BB6A-4D8B-B32B-D94C649F773C}">
      <dgm:prSet/>
      <dgm:spPr/>
      <dgm:t>
        <a:bodyPr/>
        <a:lstStyle/>
        <a:p>
          <a:endParaRPr lang="pt-BR" sz="1700">
            <a:solidFill>
              <a:schemeClr val="tx1"/>
            </a:solidFill>
            <a:latin typeface="Calibri" panose="020F0502020204030204" pitchFamily="34" charset="0"/>
          </a:endParaRPr>
        </a:p>
      </dgm:t>
    </dgm:pt>
    <dgm:pt modelId="{82F88B51-8F04-4F75-80CC-C30E742D5BB4}" type="sibTrans" cxnId="{2813A4F6-BB6A-4D8B-B32B-D94C649F773C}">
      <dgm:prSet custT="1"/>
      <dgm:spPr>
        <a:ln>
          <a:solidFill>
            <a:schemeClr val="accent6">
              <a:lumMod val="60000"/>
              <a:lumOff val="40000"/>
              <a:alpha val="90000"/>
            </a:schemeClr>
          </a:solidFill>
        </a:ln>
      </dgm:spPr>
      <dgm:t>
        <a:bodyPr/>
        <a:lstStyle/>
        <a:p>
          <a:endParaRPr lang="pt-BR" sz="1700">
            <a:solidFill>
              <a:schemeClr val="tx1"/>
            </a:solidFill>
            <a:latin typeface="Calibri" panose="020F0502020204030204" pitchFamily="34" charset="0"/>
          </a:endParaRPr>
        </a:p>
      </dgm:t>
    </dgm:pt>
    <dgm:pt modelId="{171A42F8-D631-444A-A6D0-4EA0A17D77B0}">
      <dgm:prSet phldrT="[Texto]" custT="1"/>
      <dgm:spPr>
        <a:solidFill>
          <a:srgbClr val="CCFF99"/>
        </a:solidFill>
      </dgm:spPr>
      <dgm:t>
        <a:bodyPr/>
        <a:lstStyle/>
        <a:p>
          <a:r>
            <a:rPr lang="en-US" sz="1700" dirty="0" smtClean="0">
              <a:solidFill>
                <a:schemeClr val="tx1"/>
              </a:solidFill>
              <a:latin typeface="Calibri" panose="020F0502020204030204" pitchFamily="34" charset="0"/>
            </a:rPr>
            <a:t>Systems biology and omics techniques: Approaches in expansion that will open new opportunities of knowledge leading to new discoveries in several areas.</a:t>
          </a:r>
          <a:endParaRPr lang="pt-BR" sz="1700" dirty="0">
            <a:solidFill>
              <a:schemeClr val="tx1"/>
            </a:solidFill>
            <a:latin typeface="Calibri" panose="020F0502020204030204" pitchFamily="34" charset="0"/>
          </a:endParaRPr>
        </a:p>
      </dgm:t>
    </dgm:pt>
    <dgm:pt modelId="{A770F207-21DA-4C87-AF4F-B4CE8A4579F8}" type="parTrans" cxnId="{5A16FE54-B178-4C6B-89ED-88FECC530BDC}">
      <dgm:prSet/>
      <dgm:spPr/>
      <dgm:t>
        <a:bodyPr/>
        <a:lstStyle/>
        <a:p>
          <a:endParaRPr lang="pt-BR" sz="1700">
            <a:solidFill>
              <a:schemeClr val="tx1"/>
            </a:solidFill>
            <a:latin typeface="Calibri" panose="020F0502020204030204" pitchFamily="34" charset="0"/>
          </a:endParaRPr>
        </a:p>
      </dgm:t>
    </dgm:pt>
    <dgm:pt modelId="{6DC9A3D6-3AAD-489F-A9D3-6DB0C8A0F106}" type="sibTrans" cxnId="{5A16FE54-B178-4C6B-89ED-88FECC530BDC}">
      <dgm:prSet custT="1"/>
      <dgm:spPr>
        <a:ln>
          <a:solidFill>
            <a:schemeClr val="accent6">
              <a:lumMod val="60000"/>
              <a:lumOff val="40000"/>
              <a:alpha val="90000"/>
            </a:schemeClr>
          </a:solidFill>
        </a:ln>
      </dgm:spPr>
      <dgm:t>
        <a:bodyPr/>
        <a:lstStyle/>
        <a:p>
          <a:endParaRPr lang="pt-BR" sz="1700">
            <a:solidFill>
              <a:schemeClr val="tx1"/>
            </a:solidFill>
            <a:latin typeface="Calibri" panose="020F0502020204030204" pitchFamily="34" charset="0"/>
          </a:endParaRPr>
        </a:p>
      </dgm:t>
    </dgm:pt>
    <dgm:pt modelId="{F87D8A44-AD4F-4C71-BBF6-8EC7C4F72850}">
      <dgm:prSet custT="1"/>
      <dgm:spPr>
        <a:solidFill>
          <a:schemeClr val="accent3">
            <a:lumMod val="40000"/>
            <a:lumOff val="60000"/>
          </a:schemeClr>
        </a:solidFill>
      </dgm:spPr>
      <dgm:t>
        <a:bodyPr/>
        <a:lstStyle/>
        <a:p>
          <a:r>
            <a:rPr lang="en-US" sz="1700" dirty="0" smtClean="0">
              <a:solidFill>
                <a:schemeClr val="tx1"/>
              </a:solidFill>
              <a:latin typeface="Calibri" panose="020F0502020204030204" pitchFamily="34" charset="0"/>
            </a:rPr>
            <a:t>There are constantly new findings in computational tools and in omics techniques, promising major contributions to an understanding of overall cellular processes.</a:t>
          </a:r>
          <a:endParaRPr lang="pt-BR" sz="1700" dirty="0">
            <a:solidFill>
              <a:schemeClr val="tx1"/>
            </a:solidFill>
            <a:latin typeface="Calibri" panose="020F0502020204030204" pitchFamily="34" charset="0"/>
          </a:endParaRPr>
        </a:p>
      </dgm:t>
    </dgm:pt>
    <dgm:pt modelId="{7F9D5D92-A3ED-43CF-80B9-7B02433DD0AF}" type="parTrans" cxnId="{0E6FA02C-3881-4863-850C-AE56A3A7717E}">
      <dgm:prSet/>
      <dgm:spPr/>
      <dgm:t>
        <a:bodyPr/>
        <a:lstStyle/>
        <a:p>
          <a:endParaRPr lang="pt-BR" sz="1700">
            <a:solidFill>
              <a:schemeClr val="tx1"/>
            </a:solidFill>
            <a:latin typeface="Calibri" panose="020F0502020204030204" pitchFamily="34" charset="0"/>
          </a:endParaRPr>
        </a:p>
      </dgm:t>
    </dgm:pt>
    <dgm:pt modelId="{AFF074EF-CCD2-427C-8C11-238F5883AD48}" type="sibTrans" cxnId="{0E6FA02C-3881-4863-850C-AE56A3A7717E}">
      <dgm:prSet custT="1"/>
      <dgm:spPr>
        <a:ln>
          <a:solidFill>
            <a:schemeClr val="accent6">
              <a:lumMod val="60000"/>
              <a:lumOff val="40000"/>
              <a:alpha val="90000"/>
            </a:schemeClr>
          </a:solidFill>
        </a:ln>
      </dgm:spPr>
      <dgm:t>
        <a:bodyPr/>
        <a:lstStyle/>
        <a:p>
          <a:endParaRPr lang="pt-BR" sz="1700">
            <a:solidFill>
              <a:schemeClr val="tx1"/>
            </a:solidFill>
            <a:latin typeface="Calibri" panose="020F0502020204030204" pitchFamily="34" charset="0"/>
          </a:endParaRPr>
        </a:p>
      </dgm:t>
    </dgm:pt>
    <dgm:pt modelId="{9CB6A4B5-B6C1-447B-A93B-9831D1B7C78F}" type="pres">
      <dgm:prSet presAssocID="{85206345-0242-4315-90F2-7AEAA495A2C8}" presName="outerComposite" presStyleCnt="0">
        <dgm:presLayoutVars>
          <dgm:chMax val="5"/>
          <dgm:dir/>
          <dgm:resizeHandles val="exact"/>
        </dgm:presLayoutVars>
      </dgm:prSet>
      <dgm:spPr/>
      <dgm:t>
        <a:bodyPr/>
        <a:lstStyle/>
        <a:p>
          <a:endParaRPr lang="pt-BR"/>
        </a:p>
      </dgm:t>
    </dgm:pt>
    <dgm:pt modelId="{B0AD6298-DBE0-4235-B30B-26F214287311}" type="pres">
      <dgm:prSet presAssocID="{85206345-0242-4315-90F2-7AEAA495A2C8}" presName="dummyMaxCanvas" presStyleCnt="0">
        <dgm:presLayoutVars/>
      </dgm:prSet>
      <dgm:spPr/>
    </dgm:pt>
    <dgm:pt modelId="{E84590C6-9895-49C8-A8D9-09470C2816BF}" type="pres">
      <dgm:prSet presAssocID="{85206345-0242-4315-90F2-7AEAA495A2C8}" presName="FourNodes_1" presStyleLbl="node1" presStyleIdx="0" presStyleCnt="4" custLinFactNeighborX="569" custLinFactNeighborY="7589">
        <dgm:presLayoutVars>
          <dgm:bulletEnabled val="1"/>
        </dgm:presLayoutVars>
      </dgm:prSet>
      <dgm:spPr/>
      <dgm:t>
        <a:bodyPr/>
        <a:lstStyle/>
        <a:p>
          <a:endParaRPr lang="pt-BR"/>
        </a:p>
      </dgm:t>
    </dgm:pt>
    <dgm:pt modelId="{47C90FDC-C5AA-4AFD-807A-674A3644474B}" type="pres">
      <dgm:prSet presAssocID="{85206345-0242-4315-90F2-7AEAA495A2C8}" presName="FourNodes_2" presStyleLbl="node1" presStyleIdx="1" presStyleCnt="4" custScaleY="80237" custLinFactNeighborX="297" custLinFactNeighborY="4190">
        <dgm:presLayoutVars>
          <dgm:bulletEnabled val="1"/>
        </dgm:presLayoutVars>
      </dgm:prSet>
      <dgm:spPr/>
      <dgm:t>
        <a:bodyPr/>
        <a:lstStyle/>
        <a:p>
          <a:endParaRPr lang="pt-BR"/>
        </a:p>
      </dgm:t>
    </dgm:pt>
    <dgm:pt modelId="{A4695BA6-539D-4167-B419-91C10A15628F}" type="pres">
      <dgm:prSet presAssocID="{85206345-0242-4315-90F2-7AEAA495A2C8}" presName="FourNodes_3" presStyleLbl="node1" presStyleIdx="2" presStyleCnt="4" custLinFactNeighborX="150" custLinFactNeighborY="-11067">
        <dgm:presLayoutVars>
          <dgm:bulletEnabled val="1"/>
        </dgm:presLayoutVars>
      </dgm:prSet>
      <dgm:spPr/>
      <dgm:t>
        <a:bodyPr/>
        <a:lstStyle/>
        <a:p>
          <a:endParaRPr lang="pt-BR"/>
        </a:p>
      </dgm:t>
    </dgm:pt>
    <dgm:pt modelId="{A8039050-0A19-4ACF-8F78-D97882771397}" type="pres">
      <dgm:prSet presAssocID="{85206345-0242-4315-90F2-7AEAA495A2C8}" presName="FourNodes_4" presStyleLbl="node1" presStyleIdx="3" presStyleCnt="4" custScaleY="104743" custLinFactNeighborX="0" custLinFactNeighborY="-11621">
        <dgm:presLayoutVars>
          <dgm:bulletEnabled val="1"/>
        </dgm:presLayoutVars>
      </dgm:prSet>
      <dgm:spPr/>
      <dgm:t>
        <a:bodyPr/>
        <a:lstStyle/>
        <a:p>
          <a:endParaRPr lang="pt-BR"/>
        </a:p>
      </dgm:t>
    </dgm:pt>
    <dgm:pt modelId="{8D5401A4-61A5-4A59-8C97-9236D603E279}" type="pres">
      <dgm:prSet presAssocID="{85206345-0242-4315-90F2-7AEAA495A2C8}" presName="FourConn_1-2" presStyleLbl="fgAccFollowNode1" presStyleIdx="0" presStyleCnt="3">
        <dgm:presLayoutVars>
          <dgm:bulletEnabled val="1"/>
        </dgm:presLayoutVars>
      </dgm:prSet>
      <dgm:spPr/>
      <dgm:t>
        <a:bodyPr/>
        <a:lstStyle/>
        <a:p>
          <a:endParaRPr lang="pt-BR"/>
        </a:p>
      </dgm:t>
    </dgm:pt>
    <dgm:pt modelId="{E4E71351-B8F2-4557-A830-170EFCEF522F}" type="pres">
      <dgm:prSet presAssocID="{85206345-0242-4315-90F2-7AEAA495A2C8}" presName="FourConn_2-3" presStyleLbl="fgAccFollowNode1" presStyleIdx="1" presStyleCnt="3">
        <dgm:presLayoutVars>
          <dgm:bulletEnabled val="1"/>
        </dgm:presLayoutVars>
      </dgm:prSet>
      <dgm:spPr/>
      <dgm:t>
        <a:bodyPr/>
        <a:lstStyle/>
        <a:p>
          <a:endParaRPr lang="pt-BR"/>
        </a:p>
      </dgm:t>
    </dgm:pt>
    <dgm:pt modelId="{BC2B9138-39D9-4733-A041-C56B8134BBA3}" type="pres">
      <dgm:prSet presAssocID="{85206345-0242-4315-90F2-7AEAA495A2C8}" presName="FourConn_3-4" presStyleLbl="fgAccFollowNode1" presStyleIdx="2" presStyleCnt="3">
        <dgm:presLayoutVars>
          <dgm:bulletEnabled val="1"/>
        </dgm:presLayoutVars>
      </dgm:prSet>
      <dgm:spPr/>
      <dgm:t>
        <a:bodyPr/>
        <a:lstStyle/>
        <a:p>
          <a:endParaRPr lang="pt-BR"/>
        </a:p>
      </dgm:t>
    </dgm:pt>
    <dgm:pt modelId="{CE3650DF-DFC4-4E5B-8CBB-700044F6DACF}" type="pres">
      <dgm:prSet presAssocID="{85206345-0242-4315-90F2-7AEAA495A2C8}" presName="FourNodes_1_text" presStyleLbl="node1" presStyleIdx="3" presStyleCnt="4">
        <dgm:presLayoutVars>
          <dgm:bulletEnabled val="1"/>
        </dgm:presLayoutVars>
      </dgm:prSet>
      <dgm:spPr/>
      <dgm:t>
        <a:bodyPr/>
        <a:lstStyle/>
        <a:p>
          <a:endParaRPr lang="pt-BR"/>
        </a:p>
      </dgm:t>
    </dgm:pt>
    <dgm:pt modelId="{A8FC18BA-201A-4544-83F2-177900134C3E}" type="pres">
      <dgm:prSet presAssocID="{85206345-0242-4315-90F2-7AEAA495A2C8}" presName="FourNodes_2_text" presStyleLbl="node1" presStyleIdx="3" presStyleCnt="4">
        <dgm:presLayoutVars>
          <dgm:bulletEnabled val="1"/>
        </dgm:presLayoutVars>
      </dgm:prSet>
      <dgm:spPr/>
      <dgm:t>
        <a:bodyPr/>
        <a:lstStyle/>
        <a:p>
          <a:endParaRPr lang="pt-BR"/>
        </a:p>
      </dgm:t>
    </dgm:pt>
    <dgm:pt modelId="{00D84A9E-3CAE-425F-BC5A-94744C3C0DFE}" type="pres">
      <dgm:prSet presAssocID="{85206345-0242-4315-90F2-7AEAA495A2C8}" presName="FourNodes_3_text" presStyleLbl="node1" presStyleIdx="3" presStyleCnt="4">
        <dgm:presLayoutVars>
          <dgm:bulletEnabled val="1"/>
        </dgm:presLayoutVars>
      </dgm:prSet>
      <dgm:spPr/>
      <dgm:t>
        <a:bodyPr/>
        <a:lstStyle/>
        <a:p>
          <a:endParaRPr lang="pt-BR"/>
        </a:p>
      </dgm:t>
    </dgm:pt>
    <dgm:pt modelId="{04CE3A51-5022-4003-991C-FBA07CE298DC}" type="pres">
      <dgm:prSet presAssocID="{85206345-0242-4315-90F2-7AEAA495A2C8}" presName="FourNodes_4_text" presStyleLbl="node1" presStyleIdx="3" presStyleCnt="4">
        <dgm:presLayoutVars>
          <dgm:bulletEnabled val="1"/>
        </dgm:presLayoutVars>
      </dgm:prSet>
      <dgm:spPr/>
      <dgm:t>
        <a:bodyPr/>
        <a:lstStyle/>
        <a:p>
          <a:endParaRPr lang="pt-BR"/>
        </a:p>
      </dgm:t>
    </dgm:pt>
  </dgm:ptLst>
  <dgm:cxnLst>
    <dgm:cxn modelId="{B4178468-024A-44E2-853A-EEFC4F783284}" srcId="{85206345-0242-4315-90F2-7AEAA495A2C8}" destId="{8FBE463B-2F54-4C38-B850-B483340232B1}" srcOrd="0" destOrd="0" parTransId="{EB2B7E50-EAF3-4E2A-8DD2-C67C32B7420E}" sibTransId="{E94A757E-D4A3-4AA5-80D9-D412B1C00087}"/>
    <dgm:cxn modelId="{F506FECC-E7A4-46EF-BBB0-FCAEBB737948}" type="presOf" srcId="{171A42F8-D631-444A-A6D0-4EA0A17D77B0}" destId="{00D84A9E-3CAE-425F-BC5A-94744C3C0DFE}" srcOrd="1" destOrd="0" presId="urn:microsoft.com/office/officeart/2005/8/layout/vProcess5"/>
    <dgm:cxn modelId="{A50AEE8B-DA7E-460A-ACA7-A4846F529371}" type="presOf" srcId="{171A42F8-D631-444A-A6D0-4EA0A17D77B0}" destId="{A4695BA6-539D-4167-B419-91C10A15628F}" srcOrd="0" destOrd="0" presId="urn:microsoft.com/office/officeart/2005/8/layout/vProcess5"/>
    <dgm:cxn modelId="{E5A93BDB-96C4-4788-88C4-0FD6890BE1EB}" type="presOf" srcId="{8FBE463B-2F54-4C38-B850-B483340232B1}" destId="{CE3650DF-DFC4-4E5B-8CBB-700044F6DACF}" srcOrd="1" destOrd="0" presId="urn:microsoft.com/office/officeart/2005/8/layout/vProcess5"/>
    <dgm:cxn modelId="{0E6FA02C-3881-4863-850C-AE56A3A7717E}" srcId="{85206345-0242-4315-90F2-7AEAA495A2C8}" destId="{F87D8A44-AD4F-4C71-BBF6-8EC7C4F72850}" srcOrd="3" destOrd="0" parTransId="{7F9D5D92-A3ED-43CF-80B9-7B02433DD0AF}" sibTransId="{AFF074EF-CCD2-427C-8C11-238F5883AD48}"/>
    <dgm:cxn modelId="{271C2C82-8A75-4006-8790-90EDDCA90DD4}" type="presOf" srcId="{85206345-0242-4315-90F2-7AEAA495A2C8}" destId="{9CB6A4B5-B6C1-447B-A93B-9831D1B7C78F}" srcOrd="0" destOrd="0" presId="urn:microsoft.com/office/officeart/2005/8/layout/vProcess5"/>
    <dgm:cxn modelId="{F46B79EA-FD41-49F3-BD6F-7D1B5C6E7A55}" type="presOf" srcId="{F87D8A44-AD4F-4C71-BBF6-8EC7C4F72850}" destId="{A8039050-0A19-4ACF-8F78-D97882771397}" srcOrd="0" destOrd="0" presId="urn:microsoft.com/office/officeart/2005/8/layout/vProcess5"/>
    <dgm:cxn modelId="{15E8DE37-1F12-4687-88A3-624346A7E82F}" type="presOf" srcId="{E94A757E-D4A3-4AA5-80D9-D412B1C00087}" destId="{8D5401A4-61A5-4A59-8C97-9236D603E279}" srcOrd="0" destOrd="0" presId="urn:microsoft.com/office/officeart/2005/8/layout/vProcess5"/>
    <dgm:cxn modelId="{86D0D345-868E-4C2D-B92D-B22D098E03AF}" type="presOf" srcId="{8FBE463B-2F54-4C38-B850-B483340232B1}" destId="{E84590C6-9895-49C8-A8D9-09470C2816BF}" srcOrd="0" destOrd="0" presId="urn:microsoft.com/office/officeart/2005/8/layout/vProcess5"/>
    <dgm:cxn modelId="{5A16FE54-B178-4C6B-89ED-88FECC530BDC}" srcId="{85206345-0242-4315-90F2-7AEAA495A2C8}" destId="{171A42F8-D631-444A-A6D0-4EA0A17D77B0}" srcOrd="2" destOrd="0" parTransId="{A770F207-21DA-4C87-AF4F-B4CE8A4579F8}" sibTransId="{6DC9A3D6-3AAD-489F-A9D3-6DB0C8A0F106}"/>
    <dgm:cxn modelId="{6E961858-85BB-427F-8B26-BB3626D074E8}" type="presOf" srcId="{6DC9A3D6-3AAD-489F-A9D3-6DB0C8A0F106}" destId="{BC2B9138-39D9-4733-A041-C56B8134BBA3}" srcOrd="0" destOrd="0" presId="urn:microsoft.com/office/officeart/2005/8/layout/vProcess5"/>
    <dgm:cxn modelId="{9F8896E0-085E-49B3-A9E3-498B4054891D}" type="presOf" srcId="{277A26FB-DE46-49A7-8340-4395243C04DD}" destId="{47C90FDC-C5AA-4AFD-807A-674A3644474B}" srcOrd="0" destOrd="0" presId="urn:microsoft.com/office/officeart/2005/8/layout/vProcess5"/>
    <dgm:cxn modelId="{2C842666-9287-436D-BFD9-749EA515ED9C}" type="presOf" srcId="{82F88B51-8F04-4F75-80CC-C30E742D5BB4}" destId="{E4E71351-B8F2-4557-A830-170EFCEF522F}" srcOrd="0" destOrd="0" presId="urn:microsoft.com/office/officeart/2005/8/layout/vProcess5"/>
    <dgm:cxn modelId="{4F8F1411-67EF-4361-8E10-489BA4F47DC3}" type="presOf" srcId="{F87D8A44-AD4F-4C71-BBF6-8EC7C4F72850}" destId="{04CE3A51-5022-4003-991C-FBA07CE298DC}" srcOrd="1" destOrd="0" presId="urn:microsoft.com/office/officeart/2005/8/layout/vProcess5"/>
    <dgm:cxn modelId="{2813A4F6-BB6A-4D8B-B32B-D94C649F773C}" srcId="{85206345-0242-4315-90F2-7AEAA495A2C8}" destId="{277A26FB-DE46-49A7-8340-4395243C04DD}" srcOrd="1" destOrd="0" parTransId="{36CB0CFC-9928-4610-AD23-2136F9458D10}" sibTransId="{82F88B51-8F04-4F75-80CC-C30E742D5BB4}"/>
    <dgm:cxn modelId="{7A559A3D-67D1-4713-8E2D-445036B60CCC}" type="presOf" srcId="{277A26FB-DE46-49A7-8340-4395243C04DD}" destId="{A8FC18BA-201A-4544-83F2-177900134C3E}" srcOrd="1" destOrd="0" presId="urn:microsoft.com/office/officeart/2005/8/layout/vProcess5"/>
    <dgm:cxn modelId="{689FFEFB-37E1-4EC9-A636-035D36223F4A}" type="presParOf" srcId="{9CB6A4B5-B6C1-447B-A93B-9831D1B7C78F}" destId="{B0AD6298-DBE0-4235-B30B-26F214287311}" srcOrd="0" destOrd="0" presId="urn:microsoft.com/office/officeart/2005/8/layout/vProcess5"/>
    <dgm:cxn modelId="{4FF08A54-ABBD-4B63-A384-1386F110F58E}" type="presParOf" srcId="{9CB6A4B5-B6C1-447B-A93B-9831D1B7C78F}" destId="{E84590C6-9895-49C8-A8D9-09470C2816BF}" srcOrd="1" destOrd="0" presId="urn:microsoft.com/office/officeart/2005/8/layout/vProcess5"/>
    <dgm:cxn modelId="{09149E11-3E47-4C88-865E-F10680DAC04C}" type="presParOf" srcId="{9CB6A4B5-B6C1-447B-A93B-9831D1B7C78F}" destId="{47C90FDC-C5AA-4AFD-807A-674A3644474B}" srcOrd="2" destOrd="0" presId="urn:microsoft.com/office/officeart/2005/8/layout/vProcess5"/>
    <dgm:cxn modelId="{A7DDDEF5-07A2-4629-8438-5DA5C885607B}" type="presParOf" srcId="{9CB6A4B5-B6C1-447B-A93B-9831D1B7C78F}" destId="{A4695BA6-539D-4167-B419-91C10A15628F}" srcOrd="3" destOrd="0" presId="urn:microsoft.com/office/officeart/2005/8/layout/vProcess5"/>
    <dgm:cxn modelId="{191D21BF-3245-4C4C-97B8-02E71812EBC5}" type="presParOf" srcId="{9CB6A4B5-B6C1-447B-A93B-9831D1B7C78F}" destId="{A8039050-0A19-4ACF-8F78-D97882771397}" srcOrd="4" destOrd="0" presId="urn:microsoft.com/office/officeart/2005/8/layout/vProcess5"/>
    <dgm:cxn modelId="{4384A587-A328-41B2-840A-4ED4314F3839}" type="presParOf" srcId="{9CB6A4B5-B6C1-447B-A93B-9831D1B7C78F}" destId="{8D5401A4-61A5-4A59-8C97-9236D603E279}" srcOrd="5" destOrd="0" presId="urn:microsoft.com/office/officeart/2005/8/layout/vProcess5"/>
    <dgm:cxn modelId="{293C12B4-1C89-464B-A87B-213C0C97C302}" type="presParOf" srcId="{9CB6A4B5-B6C1-447B-A93B-9831D1B7C78F}" destId="{E4E71351-B8F2-4557-A830-170EFCEF522F}" srcOrd="6" destOrd="0" presId="urn:microsoft.com/office/officeart/2005/8/layout/vProcess5"/>
    <dgm:cxn modelId="{7944B961-98E9-47F8-99E4-DB68BA2944DD}" type="presParOf" srcId="{9CB6A4B5-B6C1-447B-A93B-9831D1B7C78F}" destId="{BC2B9138-39D9-4733-A041-C56B8134BBA3}" srcOrd="7" destOrd="0" presId="urn:microsoft.com/office/officeart/2005/8/layout/vProcess5"/>
    <dgm:cxn modelId="{1F548F67-9A20-4A72-8482-233D0E2261E1}" type="presParOf" srcId="{9CB6A4B5-B6C1-447B-A93B-9831D1B7C78F}" destId="{CE3650DF-DFC4-4E5B-8CBB-700044F6DACF}" srcOrd="8" destOrd="0" presId="urn:microsoft.com/office/officeart/2005/8/layout/vProcess5"/>
    <dgm:cxn modelId="{A348E546-1C68-4476-BF9C-96F5EF1B85A6}" type="presParOf" srcId="{9CB6A4B5-B6C1-447B-A93B-9831D1B7C78F}" destId="{A8FC18BA-201A-4544-83F2-177900134C3E}" srcOrd="9" destOrd="0" presId="urn:microsoft.com/office/officeart/2005/8/layout/vProcess5"/>
    <dgm:cxn modelId="{CBE0C2AF-8FD3-4350-A27D-1EB1C664BCE1}" type="presParOf" srcId="{9CB6A4B5-B6C1-447B-A93B-9831D1B7C78F}" destId="{00D84A9E-3CAE-425F-BC5A-94744C3C0DFE}" srcOrd="10" destOrd="0" presId="urn:microsoft.com/office/officeart/2005/8/layout/vProcess5"/>
    <dgm:cxn modelId="{5823E09D-B154-42AC-839C-F9F4869A583A}" type="presParOf" srcId="{9CB6A4B5-B6C1-447B-A93B-9831D1B7C78F}" destId="{04CE3A51-5022-4003-991C-FBA07CE298DC}" srcOrd="11" destOrd="0" presId="urn:microsoft.com/office/officeart/2005/8/layout/vProcess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4590C6-9895-49C8-A8D9-09470C2816BF}">
      <dsp:nvSpPr>
        <dsp:cNvPr id="0" name=""/>
        <dsp:cNvSpPr/>
      </dsp:nvSpPr>
      <dsp:spPr>
        <a:xfrm>
          <a:off x="35394" y="72009"/>
          <a:ext cx="6220411" cy="1124569"/>
        </a:xfrm>
        <a:prstGeom prst="roundRect">
          <a:avLst>
            <a:gd name="adj" fmla="val 10000"/>
          </a:avLst>
        </a:prstGeom>
        <a:solidFill>
          <a:schemeClr val="accent1">
            <a:lumMod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kern="1200" dirty="0" smtClean="0">
              <a:solidFill>
                <a:schemeClr val="tx1"/>
              </a:solidFill>
              <a:latin typeface="Calibri" panose="020F0502020204030204" pitchFamily="34" charset="0"/>
            </a:rPr>
            <a:t>The bacterium </a:t>
          </a:r>
          <a:r>
            <a:rPr lang="en-US" sz="1700" i="1" kern="1200" dirty="0" smtClean="0">
              <a:solidFill>
                <a:schemeClr val="tx1"/>
              </a:solidFill>
              <a:latin typeface="Calibri" panose="020F0502020204030204" pitchFamily="34" charset="0"/>
            </a:rPr>
            <a:t>G. hansenii </a:t>
          </a:r>
          <a:r>
            <a:rPr lang="en-US" sz="1700" i="0" kern="1200" dirty="0" smtClean="0">
              <a:solidFill>
                <a:schemeClr val="tx1"/>
              </a:solidFill>
              <a:latin typeface="Calibri" panose="020F0502020204030204" pitchFamily="34" charset="0"/>
            </a:rPr>
            <a:t>produces a microstructure </a:t>
          </a:r>
          <a:r>
            <a:rPr lang="en-US" sz="1700" kern="1200" dirty="0" smtClean="0">
              <a:solidFill>
                <a:schemeClr val="tx1"/>
              </a:solidFill>
              <a:latin typeface="Calibri" panose="020F0502020204030204" pitchFamily="34" charset="0"/>
            </a:rPr>
            <a:t>nanocellulose with high purity, a biomaterial of great interest for applications in tissue engineering and regenerative medicine.</a:t>
          </a:r>
          <a:endParaRPr lang="pt-BR" sz="1700" kern="1200" dirty="0">
            <a:solidFill>
              <a:schemeClr val="tx1"/>
            </a:solidFill>
            <a:latin typeface="Calibri" panose="020F0502020204030204" pitchFamily="34" charset="0"/>
          </a:endParaRPr>
        </a:p>
      </dsp:txBody>
      <dsp:txXfrm>
        <a:off x="68332" y="104947"/>
        <a:ext cx="4911885" cy="1058693"/>
      </dsp:txXfrm>
    </dsp:sp>
    <dsp:sp modelId="{47C90FDC-C5AA-4AFD-807A-674A3644474B}">
      <dsp:nvSpPr>
        <dsp:cNvPr id="0" name=""/>
        <dsp:cNvSpPr/>
      </dsp:nvSpPr>
      <dsp:spPr>
        <a:xfrm>
          <a:off x="539434" y="1473946"/>
          <a:ext cx="6220411" cy="902321"/>
        </a:xfrm>
        <a:prstGeom prst="roundRect">
          <a:avLst>
            <a:gd name="adj" fmla="val 10000"/>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kern="1200" dirty="0" smtClean="0">
              <a:solidFill>
                <a:schemeClr val="tx1"/>
              </a:solidFill>
              <a:latin typeface="Calibri" panose="020F0502020204030204" pitchFamily="34" charset="0"/>
            </a:rPr>
            <a:t>We need professionals who know how to manipulate and analyze the extensive amount of data generated by sequencing technologies</a:t>
          </a:r>
          <a:endParaRPr lang="pt-BR" sz="1700" kern="1200" dirty="0">
            <a:solidFill>
              <a:schemeClr val="tx1"/>
            </a:solidFill>
            <a:latin typeface="Calibri" panose="020F0502020204030204" pitchFamily="34" charset="0"/>
          </a:endParaRPr>
        </a:p>
      </dsp:txBody>
      <dsp:txXfrm>
        <a:off x="565862" y="1500374"/>
        <a:ext cx="4915625" cy="849465"/>
      </dsp:txXfrm>
    </dsp:sp>
    <dsp:sp modelId="{A4695BA6-539D-4167-B419-91C10A15628F}">
      <dsp:nvSpPr>
        <dsp:cNvPr id="0" name=""/>
        <dsp:cNvSpPr/>
      </dsp:nvSpPr>
      <dsp:spPr>
        <a:xfrm>
          <a:off x="1043473" y="2520283"/>
          <a:ext cx="6220411" cy="1124569"/>
        </a:xfrm>
        <a:prstGeom prst="roundRect">
          <a:avLst>
            <a:gd name="adj" fmla="val 10000"/>
          </a:avLst>
        </a:prstGeom>
        <a:solidFill>
          <a:srgbClr val="CCFF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kern="1200" dirty="0" smtClean="0">
              <a:solidFill>
                <a:schemeClr val="tx1"/>
              </a:solidFill>
              <a:latin typeface="Calibri" panose="020F0502020204030204" pitchFamily="34" charset="0"/>
            </a:rPr>
            <a:t>Systems biology and omics techniques: Approaches in expansion that will open new opportunities of knowledge leading to new discoveries in several areas.</a:t>
          </a:r>
          <a:endParaRPr lang="pt-BR" sz="1700" kern="1200" dirty="0">
            <a:solidFill>
              <a:schemeClr val="tx1"/>
            </a:solidFill>
            <a:latin typeface="Calibri" panose="020F0502020204030204" pitchFamily="34" charset="0"/>
          </a:endParaRPr>
        </a:p>
      </dsp:txBody>
      <dsp:txXfrm>
        <a:off x="1076411" y="2553221"/>
        <a:ext cx="4910380" cy="1058693"/>
      </dsp:txXfrm>
    </dsp:sp>
    <dsp:sp modelId="{A8039050-0A19-4ACF-8F78-D97882771397}">
      <dsp:nvSpPr>
        <dsp:cNvPr id="0" name=""/>
        <dsp:cNvSpPr/>
      </dsp:nvSpPr>
      <dsp:spPr>
        <a:xfrm>
          <a:off x="1555102" y="3816421"/>
          <a:ext cx="6220411" cy="1177908"/>
        </a:xfrm>
        <a:prstGeom prst="roundRect">
          <a:avLst>
            <a:gd name="adj" fmla="val 10000"/>
          </a:avLst>
        </a:prstGeom>
        <a:solidFill>
          <a:schemeClr val="accent3">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kern="1200" dirty="0" smtClean="0">
              <a:solidFill>
                <a:schemeClr val="tx1"/>
              </a:solidFill>
              <a:latin typeface="Calibri" panose="020F0502020204030204" pitchFamily="34" charset="0"/>
            </a:rPr>
            <a:t>There are constantly new findings in computational tools and in omics techniques, promising major contributions to an understanding of overall cellular processes.</a:t>
          </a:r>
          <a:endParaRPr lang="pt-BR" sz="1700" kern="1200" dirty="0">
            <a:solidFill>
              <a:schemeClr val="tx1"/>
            </a:solidFill>
            <a:latin typeface="Calibri" panose="020F0502020204030204" pitchFamily="34" charset="0"/>
          </a:endParaRPr>
        </a:p>
      </dsp:txBody>
      <dsp:txXfrm>
        <a:off x="1589602" y="3850921"/>
        <a:ext cx="4899481" cy="1108908"/>
      </dsp:txXfrm>
    </dsp:sp>
    <dsp:sp modelId="{8D5401A4-61A5-4A59-8C97-9236D603E279}">
      <dsp:nvSpPr>
        <dsp:cNvPr id="0" name=""/>
        <dsp:cNvSpPr/>
      </dsp:nvSpPr>
      <dsp:spPr>
        <a:xfrm>
          <a:off x="5489440" y="847983"/>
          <a:ext cx="730970" cy="730970"/>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6">
              <a:lumMod val="60000"/>
              <a:lumOff val="40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endParaRPr lang="pt-BR" sz="1700" kern="1200">
            <a:solidFill>
              <a:schemeClr val="tx1"/>
            </a:solidFill>
            <a:latin typeface="Calibri" panose="020F0502020204030204" pitchFamily="34" charset="0"/>
          </a:endParaRPr>
        </a:p>
      </dsp:txBody>
      <dsp:txXfrm>
        <a:off x="5653908" y="847983"/>
        <a:ext cx="402034" cy="550055"/>
      </dsp:txXfrm>
    </dsp:sp>
    <dsp:sp modelId="{E4E71351-B8F2-4557-A830-170EFCEF522F}">
      <dsp:nvSpPr>
        <dsp:cNvPr id="0" name=""/>
        <dsp:cNvSpPr/>
      </dsp:nvSpPr>
      <dsp:spPr>
        <a:xfrm>
          <a:off x="6010400" y="2177020"/>
          <a:ext cx="730970" cy="730970"/>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6">
              <a:lumMod val="60000"/>
              <a:lumOff val="40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endParaRPr lang="pt-BR" sz="1700" kern="1200">
            <a:solidFill>
              <a:schemeClr val="tx1"/>
            </a:solidFill>
            <a:latin typeface="Calibri" panose="020F0502020204030204" pitchFamily="34" charset="0"/>
          </a:endParaRPr>
        </a:p>
      </dsp:txBody>
      <dsp:txXfrm>
        <a:off x="6174868" y="2177020"/>
        <a:ext cx="402034" cy="550055"/>
      </dsp:txXfrm>
    </dsp:sp>
    <dsp:sp modelId="{BC2B9138-39D9-4733-A041-C56B8134BBA3}">
      <dsp:nvSpPr>
        <dsp:cNvPr id="0" name=""/>
        <dsp:cNvSpPr/>
      </dsp:nvSpPr>
      <dsp:spPr>
        <a:xfrm>
          <a:off x="6523584" y="3506057"/>
          <a:ext cx="730970" cy="730970"/>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6">
              <a:lumMod val="60000"/>
              <a:lumOff val="40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endParaRPr lang="pt-BR" sz="1700" kern="1200">
            <a:solidFill>
              <a:schemeClr val="tx1"/>
            </a:solidFill>
            <a:latin typeface="Calibri" panose="020F0502020204030204" pitchFamily="34" charset="0"/>
          </a:endParaRPr>
        </a:p>
      </dsp:txBody>
      <dsp:txXfrm>
        <a:off x="6688052" y="3506057"/>
        <a:ext cx="402034" cy="550055"/>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0.13731</cdr:x>
      <cdr:y>0.02519</cdr:y>
    </cdr:from>
    <cdr:to>
      <cdr:x>0.30513</cdr:x>
      <cdr:y>0.21721</cdr:y>
    </cdr:to>
    <cdr:sp macro="" textlink="">
      <cdr:nvSpPr>
        <cdr:cNvPr id="3" name="Retângulo de cantos arredondados 2"/>
        <cdr:cNvSpPr/>
      </cdr:nvSpPr>
      <cdr:spPr>
        <a:xfrm xmlns:a="http://schemas.openxmlformats.org/drawingml/2006/main">
          <a:off x="942975" y="97911"/>
          <a:ext cx="1152526" cy="746229"/>
        </a:xfrm>
        <a:prstGeom xmlns:a="http://schemas.openxmlformats.org/drawingml/2006/main" prst="roundRect">
          <a:avLst/>
        </a:prstGeom>
        <a:noFill xmlns:a="http://schemas.openxmlformats.org/drawingml/2006/main"/>
        <a:ln xmlns:a="http://schemas.openxmlformats.org/drawingml/2006/main" w="25400" cap="flat" cmpd="sng" algn="ctr">
          <a:no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ysClr val="window" lastClr="FFFFFF"/>
              </a:solidFill>
              <a:latin typeface="Constantia"/>
            </a:defRPr>
          </a:lvl1pPr>
          <a:lvl2pPr marL="457200" algn="l" defTabSz="914400" rtl="0" eaLnBrk="1" latinLnBrk="0" hangingPunct="1">
            <a:defRPr sz="1800" kern="1200">
              <a:solidFill>
                <a:sysClr val="window" lastClr="FFFFFF"/>
              </a:solidFill>
              <a:latin typeface="Constantia"/>
            </a:defRPr>
          </a:lvl2pPr>
          <a:lvl3pPr marL="914400" algn="l" defTabSz="914400" rtl="0" eaLnBrk="1" latinLnBrk="0" hangingPunct="1">
            <a:defRPr sz="1800" kern="1200">
              <a:solidFill>
                <a:sysClr val="window" lastClr="FFFFFF"/>
              </a:solidFill>
              <a:latin typeface="Constantia"/>
            </a:defRPr>
          </a:lvl3pPr>
          <a:lvl4pPr marL="1371600" algn="l" defTabSz="914400" rtl="0" eaLnBrk="1" latinLnBrk="0" hangingPunct="1">
            <a:defRPr sz="1800" kern="1200">
              <a:solidFill>
                <a:sysClr val="window" lastClr="FFFFFF"/>
              </a:solidFill>
              <a:latin typeface="Constantia"/>
            </a:defRPr>
          </a:lvl4pPr>
          <a:lvl5pPr marL="1828800" algn="l" defTabSz="914400" rtl="0" eaLnBrk="1" latinLnBrk="0" hangingPunct="1">
            <a:defRPr sz="1800" kern="1200">
              <a:solidFill>
                <a:sysClr val="window" lastClr="FFFFFF"/>
              </a:solidFill>
              <a:latin typeface="Constantia"/>
            </a:defRPr>
          </a:lvl5pPr>
          <a:lvl6pPr marL="2286000" algn="l" defTabSz="914400" rtl="0" eaLnBrk="1" latinLnBrk="0" hangingPunct="1">
            <a:defRPr sz="1800" kern="1200">
              <a:solidFill>
                <a:sysClr val="window" lastClr="FFFFFF"/>
              </a:solidFill>
              <a:latin typeface="Constantia"/>
            </a:defRPr>
          </a:lvl6pPr>
          <a:lvl7pPr marL="2743200" algn="l" defTabSz="914400" rtl="0" eaLnBrk="1" latinLnBrk="0" hangingPunct="1">
            <a:defRPr sz="1800" kern="1200">
              <a:solidFill>
                <a:sysClr val="window" lastClr="FFFFFF"/>
              </a:solidFill>
              <a:latin typeface="Constantia"/>
            </a:defRPr>
          </a:lvl7pPr>
          <a:lvl8pPr marL="3200400" algn="l" defTabSz="914400" rtl="0" eaLnBrk="1" latinLnBrk="0" hangingPunct="1">
            <a:defRPr sz="1800" kern="1200">
              <a:solidFill>
                <a:sysClr val="window" lastClr="FFFFFF"/>
              </a:solidFill>
              <a:latin typeface="Constantia"/>
            </a:defRPr>
          </a:lvl8pPr>
          <a:lvl9pPr marL="3657600" algn="l" defTabSz="914400" rtl="0" eaLnBrk="1" latinLnBrk="0" hangingPunct="1">
            <a:defRPr sz="1800" kern="1200">
              <a:solidFill>
                <a:sysClr val="window" lastClr="FFFFFF"/>
              </a:solidFill>
              <a:latin typeface="Constantia"/>
            </a:defRPr>
          </a:lvl9pPr>
        </a:lstStyle>
        <a:p xmlns:a="http://schemas.openxmlformats.org/drawingml/2006/main">
          <a:pPr algn="ctr"/>
          <a:r>
            <a:rPr lang="pt-BR" sz="1000" dirty="0" smtClean="0">
              <a:solidFill>
                <a:sysClr val="windowText" lastClr="000000"/>
              </a:solidFill>
              <a:latin typeface="Arial" pitchFamily="34" charset="0"/>
              <a:cs typeface="Arial" pitchFamily="34" charset="0"/>
            </a:rPr>
            <a:t>19% Glucose</a:t>
          </a:r>
        </a:p>
        <a:p xmlns:a="http://schemas.openxmlformats.org/drawingml/2006/main">
          <a:pPr algn="ctr"/>
          <a:r>
            <a:rPr lang="pt-BR" sz="1000" dirty="0" smtClean="0">
              <a:solidFill>
                <a:sysClr val="windowText" lastClr="000000"/>
              </a:solidFill>
              <a:latin typeface="Arial" pitchFamily="34" charset="0"/>
              <a:cs typeface="Arial" pitchFamily="34" charset="0"/>
            </a:rPr>
            <a:t>45.6% Mannitol </a:t>
          </a:r>
        </a:p>
        <a:p xmlns:a="http://schemas.openxmlformats.org/drawingml/2006/main">
          <a:pPr algn="ctr"/>
          <a:r>
            <a:rPr lang="pt-BR" sz="1000" dirty="0" smtClean="0">
              <a:solidFill>
                <a:sysClr val="windowText" lastClr="000000"/>
              </a:solidFill>
              <a:latin typeface="Arial" pitchFamily="34" charset="0"/>
              <a:cs typeface="Arial" pitchFamily="34" charset="0"/>
            </a:rPr>
            <a:t>35.7% Glycerol </a:t>
          </a:r>
        </a:p>
      </cdr:txBody>
    </cdr:sp>
  </cdr:relSizeAnchor>
  <cdr:relSizeAnchor xmlns:cdr="http://schemas.openxmlformats.org/drawingml/2006/chartDrawing">
    <cdr:from>
      <cdr:x>0.65741</cdr:x>
      <cdr:y>0.07768</cdr:y>
    </cdr:from>
    <cdr:to>
      <cdr:x>0.87655</cdr:x>
      <cdr:y>0.2648</cdr:y>
    </cdr:to>
    <cdr:sp macro="" textlink="">
      <cdr:nvSpPr>
        <cdr:cNvPr id="5" name="Retângulo de cantos arredondados 4"/>
        <cdr:cNvSpPr/>
      </cdr:nvSpPr>
      <cdr:spPr>
        <a:xfrm xmlns:a="http://schemas.openxmlformats.org/drawingml/2006/main">
          <a:off x="5112568" y="369165"/>
          <a:ext cx="1704222" cy="889293"/>
        </a:xfrm>
        <a:prstGeom xmlns:a="http://schemas.openxmlformats.org/drawingml/2006/main" prst="roundRect">
          <a:avLst/>
        </a:prstGeom>
        <a:noFill xmlns:a="http://schemas.openxmlformats.org/drawingml/2006/main"/>
        <a:ln xmlns:a="http://schemas.openxmlformats.org/drawingml/2006/main" w="25400" cap="flat" cmpd="sng" algn="ctr">
          <a:no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pt-BR" sz="1100" b="1" i="0" dirty="0">
              <a:solidFill>
                <a:sysClr val="windowText" lastClr="000000"/>
              </a:solidFill>
              <a:effectLst/>
              <a:latin typeface="Arial" pitchFamily="34" charset="0"/>
              <a:ea typeface="+mn-ea"/>
              <a:cs typeface="Arial" pitchFamily="34" charset="0"/>
            </a:rPr>
            <a:t>C₆H₁₂O₇</a:t>
          </a:r>
        </a:p>
        <a:p xmlns:a="http://schemas.openxmlformats.org/drawingml/2006/main">
          <a:pPr algn="ctr"/>
          <a:r>
            <a:rPr lang="pt-BR" sz="1100" b="0" i="0" dirty="0">
              <a:solidFill>
                <a:sysClr val="windowText" lastClr="000000"/>
              </a:solidFill>
              <a:effectLst/>
              <a:latin typeface="+mn-lt"/>
              <a:ea typeface="+mn-ea"/>
              <a:cs typeface="+mn-cs"/>
            </a:rPr>
            <a:t> </a:t>
          </a:r>
          <a:r>
            <a:rPr lang="pt-BR" sz="1100" b="1" dirty="0" smtClean="0">
              <a:solidFill>
                <a:srgbClr val="FF0000"/>
              </a:solidFill>
              <a:latin typeface="Arial" pitchFamily="34" charset="0"/>
              <a:cs typeface="Arial" pitchFamily="34" charset="0"/>
            </a:rPr>
            <a:t>5.9366</a:t>
          </a:r>
          <a:r>
            <a:rPr lang="pt-BR" sz="1100" b="1" dirty="0" smtClean="0">
              <a:solidFill>
                <a:sysClr val="windowText" lastClr="000000"/>
              </a:solidFill>
              <a:latin typeface="Arial" pitchFamily="34" charset="0"/>
              <a:cs typeface="Arial" pitchFamily="34" charset="0"/>
            </a:rPr>
            <a:t> </a:t>
          </a:r>
        </a:p>
        <a:p xmlns:a="http://schemas.openxmlformats.org/drawingml/2006/main">
          <a:pPr algn="ctr"/>
          <a:r>
            <a:rPr lang="pt-BR" sz="1100" b="1" dirty="0" smtClean="0">
              <a:solidFill>
                <a:srgbClr val="3617A9"/>
              </a:solidFill>
              <a:latin typeface="Arial" pitchFamily="34" charset="0"/>
              <a:cs typeface="Arial" pitchFamily="34" charset="0"/>
            </a:rPr>
            <a:t>2.5605</a:t>
          </a:r>
        </a:p>
        <a:p xmlns:a="http://schemas.openxmlformats.org/drawingml/2006/main">
          <a:pPr algn="ctr"/>
          <a:r>
            <a:rPr lang="pt-BR" sz="1100" b="1" dirty="0" smtClean="0">
              <a:solidFill>
                <a:srgbClr val="66FF33"/>
              </a:solidFill>
              <a:latin typeface="Arial" pitchFamily="34" charset="0"/>
              <a:cs typeface="Arial" pitchFamily="34" charset="0"/>
            </a:rPr>
            <a:t>2.5281</a:t>
          </a:r>
        </a:p>
      </cdr:txBody>
    </cdr:sp>
  </cdr:relSizeAnchor>
  <cdr:relSizeAnchor xmlns:cdr="http://schemas.openxmlformats.org/drawingml/2006/chartDrawing">
    <cdr:from>
      <cdr:x>0.29138</cdr:x>
      <cdr:y>0.03856</cdr:y>
    </cdr:from>
    <cdr:to>
      <cdr:x>0.44394</cdr:x>
      <cdr:y>0.18646</cdr:y>
    </cdr:to>
    <cdr:sp macro="" textlink="">
      <cdr:nvSpPr>
        <cdr:cNvPr id="6" name="Retângulo de cantos arredondados 5"/>
        <cdr:cNvSpPr/>
      </cdr:nvSpPr>
      <cdr:spPr>
        <a:xfrm xmlns:a="http://schemas.openxmlformats.org/drawingml/2006/main">
          <a:off x="2349946" y="183275"/>
          <a:ext cx="1230381" cy="702898"/>
        </a:xfrm>
        <a:prstGeom xmlns:a="http://schemas.openxmlformats.org/drawingml/2006/main" prst="roundRect">
          <a:avLst/>
        </a:prstGeom>
        <a:noFill xmlns:a="http://schemas.openxmlformats.org/drawingml/2006/main"/>
        <a:ln xmlns:a="http://schemas.openxmlformats.org/drawingml/2006/main" w="25400" cap="flat" cmpd="sng" algn="ctr">
          <a:no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pt-BR" sz="1000" dirty="0" smtClean="0">
              <a:solidFill>
                <a:sysClr val="windowText" lastClr="000000"/>
              </a:solidFill>
              <a:latin typeface="Arial" pitchFamily="34" charset="0"/>
              <a:cs typeface="Arial" pitchFamily="34" charset="0"/>
            </a:rPr>
            <a:t>Nanocellulose  synthesis</a:t>
          </a:r>
        </a:p>
      </cdr:txBody>
    </cdr:sp>
  </cdr:relSizeAnchor>
</c:userShapes>
</file>

<file path=ppt/drawings/drawing2.xml><?xml version="1.0" encoding="utf-8"?>
<c:userShapes xmlns:c="http://schemas.openxmlformats.org/drawingml/2006/chart">
  <cdr:relSizeAnchor xmlns:cdr="http://schemas.openxmlformats.org/drawingml/2006/chartDrawing">
    <cdr:from>
      <cdr:x>0.46871</cdr:x>
      <cdr:y>0.32401</cdr:y>
    </cdr:from>
    <cdr:to>
      <cdr:x>0.64005</cdr:x>
      <cdr:y>0.37908</cdr:y>
    </cdr:to>
    <cdr:sp macro="" textlink="">
      <cdr:nvSpPr>
        <cdr:cNvPr id="2" name="CaixaDeTexto 1"/>
        <cdr:cNvSpPr txBox="1"/>
      </cdr:nvSpPr>
      <cdr:spPr>
        <a:xfrm xmlns:a="http://schemas.openxmlformats.org/drawingml/2006/main">
          <a:off x="3626371" y="1610039"/>
          <a:ext cx="1325635" cy="273645"/>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pPr algn="ctr"/>
          <a:r>
            <a:rPr lang="pt-BR" sz="900" b="1" dirty="0">
              <a:latin typeface="Arial" pitchFamily="34" charset="0"/>
              <a:cs typeface="Arial" pitchFamily="34" charset="0"/>
            </a:rPr>
            <a:t>Pentose phosphate</a:t>
          </a:r>
          <a:r>
            <a:rPr lang="pt-BR" sz="900" b="1" baseline="0" dirty="0">
              <a:latin typeface="Arial" pitchFamily="34" charset="0"/>
              <a:cs typeface="Arial" pitchFamily="34" charset="0"/>
            </a:rPr>
            <a:t> </a:t>
          </a:r>
          <a:r>
            <a:rPr lang="pt-BR" sz="900" b="1" baseline="0" dirty="0" err="1">
              <a:latin typeface="Arial" pitchFamily="34" charset="0"/>
              <a:cs typeface="Arial" pitchFamily="34" charset="0"/>
            </a:rPr>
            <a:t>pathway</a:t>
          </a:r>
          <a:endParaRPr lang="pt-BR" sz="900" b="1" dirty="0">
            <a:latin typeface="Arial" pitchFamily="34" charset="0"/>
            <a:cs typeface="Arial" pitchFamily="34" charset="0"/>
          </a:endParaRPr>
        </a:p>
      </cdr:txBody>
    </cdr:sp>
  </cdr:relSizeAnchor>
  <cdr:relSizeAnchor xmlns:cdr="http://schemas.openxmlformats.org/drawingml/2006/chartDrawing">
    <cdr:from>
      <cdr:x>0.12935</cdr:x>
      <cdr:y>0.17007</cdr:y>
    </cdr:from>
    <cdr:to>
      <cdr:x>0.16373</cdr:x>
      <cdr:y>0.3753</cdr:y>
    </cdr:to>
    <cdr:sp macro="" textlink="">
      <cdr:nvSpPr>
        <cdr:cNvPr id="3" name="Retângulo 2"/>
        <cdr:cNvSpPr/>
      </cdr:nvSpPr>
      <cdr:spPr>
        <a:xfrm xmlns:a="http://schemas.openxmlformats.org/drawingml/2006/main">
          <a:off x="1003300" y="844550"/>
          <a:ext cx="266700" cy="1019175"/>
        </a:xfrm>
        <a:prstGeom xmlns:a="http://schemas.openxmlformats.org/drawingml/2006/main" prst="rect">
          <a:avLst/>
        </a:prstGeom>
        <a:noFill xmlns:a="http://schemas.openxmlformats.org/drawingml/2006/main"/>
        <a:ln xmlns:a="http://schemas.openxmlformats.org/drawingml/2006/main" w="12700">
          <a:solidFill>
            <a:schemeClr val="tx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pt-BR" sz="110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pt-BR"/>
          </a:p>
        </p:txBody>
      </p:sp>
      <p:sp>
        <p:nvSpPr>
          <p:cNvPr id="3" name="Espaço Reservado para Data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A8BBF782-F734-4D31-834A-E870BD17F172}" type="datetimeFigureOut">
              <a:rPr lang="pt-BR" smtClean="0"/>
              <a:pPr/>
              <a:t>10/08/2015</a:t>
            </a:fld>
            <a:endParaRPr lang="pt-BR"/>
          </a:p>
        </p:txBody>
      </p:sp>
      <p:sp>
        <p:nvSpPr>
          <p:cNvPr id="4" name="Espaço Reservado para Rodapé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pt-BR"/>
          </a:p>
        </p:txBody>
      </p:sp>
      <p:sp>
        <p:nvSpPr>
          <p:cNvPr id="5" name="Espaço Reservado para Número de Slide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11DB062A-FB3B-4F2E-9F0F-0C0180169779}" type="slidenum">
              <a:rPr lang="pt-BR" smtClean="0"/>
              <a:pPr/>
              <a:t>‹#›</a:t>
            </a:fld>
            <a:endParaRPr lang="pt-BR"/>
          </a:p>
        </p:txBody>
      </p:sp>
    </p:spTree>
    <p:extLst>
      <p:ext uri="{BB962C8B-B14F-4D97-AF65-F5344CB8AC3E}">
        <p14:creationId xmlns:p14="http://schemas.microsoft.com/office/powerpoint/2010/main" xmlns="" val="11275140"/>
      </p:ext>
    </p:extLst>
  </p:cSld>
  <p:clrMap bg1="lt1" tx1="dk1" bg2="lt2" tx2="dk2" accent1="accent1" accent2="accent2" accent3="accent3" accent4="accent4" accent5="accent5" accent6="accent6" hlink="hlink" folHlink="folHlink"/>
  <p:hf sldNum="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Espaço Reservado para Data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D7367ED9-2706-45E0-A129-FE263B6C19E1}" type="datetimeFigureOut">
              <a:rPr lang="en-US" smtClean="0"/>
              <a:pPr/>
              <a:t>8/10/2015</a:t>
            </a:fld>
            <a:endParaRPr lang="en-US" dirty="0"/>
          </a:p>
        </p:txBody>
      </p:sp>
      <p:sp>
        <p:nvSpPr>
          <p:cNvPr id="4" name="Espaço Reservado para Imagem de Slide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dirty="0"/>
          </a:p>
        </p:txBody>
      </p:sp>
      <p:sp>
        <p:nvSpPr>
          <p:cNvPr id="5" name="Espaço Reservado para Anotações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6" name="Espaço Reservado para Rodapé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7" name="Espaço Reservado para Número de Slide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7FD06F6E-F8A4-4F4E-BA5B-A07F50F54B90}" type="slidenum">
              <a:rPr lang="en-US" smtClean="0"/>
              <a:pPr/>
              <a:t>‹#›</a:t>
            </a:fld>
            <a:endParaRPr lang="en-US" dirty="0"/>
          </a:p>
        </p:txBody>
      </p:sp>
    </p:spTree>
    <p:extLst>
      <p:ext uri="{BB962C8B-B14F-4D97-AF65-F5344CB8AC3E}">
        <p14:creationId xmlns:p14="http://schemas.microsoft.com/office/powerpoint/2010/main" xmlns="" val="949031190"/>
      </p:ext>
    </p:extLst>
  </p:cSld>
  <p:clrMap bg1="lt1" tx1="dk1" bg2="lt2" tx2="dk2" accent1="accent1" accent2="accent2" accent3="accent3" accent4="accent4" accent5="accent5" accent6="accent6" hlink="hlink" folHlink="folHlink"/>
  <p:hf sldNum="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Espaço Reservado para Imagem de Slide 1"/>
          <p:cNvSpPr>
            <a:spLocks noGrp="1" noRot="1" noChangeAspect="1" noTextEdit="1"/>
          </p:cNvSpPr>
          <p:nvPr>
            <p:ph type="sldImg"/>
          </p:nvPr>
        </p:nvSpPr>
        <p:spPr bwMode="auto">
          <a:xfrm>
            <a:off x="1257300" y="720725"/>
            <a:ext cx="4800600" cy="3600450"/>
          </a:xfrm>
          <a:noFill/>
          <a:ln>
            <a:solidFill>
              <a:srgbClr val="000000"/>
            </a:solidFill>
            <a:miter lim="800000"/>
            <a:headEnd/>
            <a:tailEnd/>
          </a:ln>
        </p:spPr>
      </p:sp>
      <p:sp>
        <p:nvSpPr>
          <p:cNvPr id="34819"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r>
              <a:rPr lang="en-US" sz="1300" dirty="0" smtClean="0"/>
              <a:t>GOOD AFTERNOON EVERYONE. MY NAME IS SAMARA SILVA DE SOUZA. I AM A PHD STUDENT IN CHEMICAL ENGINEERING AT FEDERAL UNIVERSITY OF SANTA CATARINA IN BRAZIL. TODAY WE’RE GOING TO BE TALKING ABOUT ….</a:t>
            </a:r>
          </a:p>
        </p:txBody>
      </p:sp>
      <p:sp>
        <p:nvSpPr>
          <p:cNvPr id="6" name="Espaço Reservado para Cabeçalho 5"/>
          <p:cNvSpPr>
            <a:spLocks noGrp="1"/>
          </p:cNvSpPr>
          <p:nvPr>
            <p:ph type="hdr" sz="quarter" idx="10"/>
          </p:nvPr>
        </p:nvSpPr>
        <p:spPr/>
        <p:txBody>
          <a:bodyPr/>
          <a:lstStyle/>
          <a:p>
            <a:endParaRPr lang="en-US" dirty="0"/>
          </a:p>
        </p:txBody>
      </p:sp>
    </p:spTree>
    <p:extLst>
      <p:ext uri="{BB962C8B-B14F-4D97-AF65-F5344CB8AC3E}">
        <p14:creationId xmlns:p14="http://schemas.microsoft.com/office/powerpoint/2010/main" xmlns="" val="42682037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57300" y="720725"/>
            <a:ext cx="4800600" cy="3600450"/>
          </a:xfrm>
        </p:spPr>
      </p:sp>
      <p:sp>
        <p:nvSpPr>
          <p:cNvPr id="3" name="Espaço Reservado para Anotações 2"/>
          <p:cNvSpPr>
            <a:spLocks noGrp="1"/>
          </p:cNvSpPr>
          <p:nvPr>
            <p:ph type="body" idx="1"/>
          </p:nvPr>
        </p:nvSpPr>
        <p:spPr/>
        <p:txBody>
          <a:bodyPr/>
          <a:lstStyle/>
          <a:p>
            <a:r>
              <a:rPr lang="pt-BR" dirty="0" smtClean="0"/>
              <a:t>SOME OF THE MOTIVATIONS</a:t>
            </a:r>
            <a:r>
              <a:rPr lang="pt-BR" baseline="0" dirty="0" smtClean="0"/>
              <a:t> DURING THE WORK</a:t>
            </a:r>
            <a:endParaRPr lang="pt-BR" dirty="0"/>
          </a:p>
        </p:txBody>
      </p:sp>
      <p:sp>
        <p:nvSpPr>
          <p:cNvPr id="5" name="Espaço Reservado para Cabeçalho 4"/>
          <p:cNvSpPr>
            <a:spLocks noGrp="1"/>
          </p:cNvSpPr>
          <p:nvPr>
            <p:ph type="hdr" sz="quarter" idx="10"/>
          </p:nvPr>
        </p:nvSpPr>
        <p:spPr/>
        <p:txBody>
          <a:bodyPr/>
          <a:lstStyle/>
          <a:p>
            <a:endParaRPr lang="pt-BR"/>
          </a:p>
        </p:txBody>
      </p:sp>
    </p:spTree>
    <p:extLst>
      <p:ext uri="{BB962C8B-B14F-4D97-AF65-F5344CB8AC3E}">
        <p14:creationId xmlns:p14="http://schemas.microsoft.com/office/powerpoint/2010/main" xmlns="" val="20131564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defTabSz="966612">
              <a:defRPr/>
            </a:pPr>
            <a:r>
              <a:rPr lang="en-US" sz="1300" dirty="0" smtClean="0"/>
              <a:t>THIS GRAPHIC DEMONSTRATES THE WIDENING GAP BETWEEN THE NUMBER OF GENOME SCALE METABOLIC RECONSTRUCTIONS AND PUBLICATIONS WITH BACTERIAL CELLULOSE OVER THE PAST SISTEEN YEARS EMPHASIZING THE NEED OF METABOLIC MODEL OF </a:t>
            </a:r>
            <a:r>
              <a:rPr lang="en-US" sz="1300" i="1" dirty="0" smtClean="0"/>
              <a:t>G. HANSENII</a:t>
            </a:r>
            <a:r>
              <a:rPr lang="en-US" sz="1300" dirty="0" smtClean="0"/>
              <a:t> DESCRIBING CELLULOSE BIOPRODUCTION..</a:t>
            </a:r>
            <a:endParaRPr lang="pt-BR" sz="1300" dirty="0" smtClean="0"/>
          </a:p>
          <a:p>
            <a:endParaRPr lang="pt-BR" dirty="0"/>
          </a:p>
        </p:txBody>
      </p:sp>
      <p:sp>
        <p:nvSpPr>
          <p:cNvPr id="4" name="Espaço Reservado para Cabeçalho 3"/>
          <p:cNvSpPr>
            <a:spLocks noGrp="1"/>
          </p:cNvSpPr>
          <p:nvPr>
            <p:ph type="hdr" sz="quarter" idx="10"/>
          </p:nvPr>
        </p:nvSpPr>
        <p:spPr/>
        <p:txBody>
          <a:bodyPr/>
          <a:lstStyle/>
          <a:p>
            <a:endParaRPr lang="en-US" dirty="0"/>
          </a:p>
        </p:txBody>
      </p:sp>
    </p:spTree>
    <p:extLst>
      <p:ext uri="{BB962C8B-B14F-4D97-AF65-F5344CB8AC3E}">
        <p14:creationId xmlns:p14="http://schemas.microsoft.com/office/powerpoint/2010/main" xmlns="" val="35031247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57300" y="720725"/>
            <a:ext cx="4800600" cy="3600450"/>
          </a:xfrm>
        </p:spPr>
      </p:sp>
      <p:sp>
        <p:nvSpPr>
          <p:cNvPr id="3" name="Espaço Reservado para Anotações 2"/>
          <p:cNvSpPr>
            <a:spLocks noGrp="1"/>
          </p:cNvSpPr>
          <p:nvPr>
            <p:ph type="body" idx="1"/>
          </p:nvPr>
        </p:nvSpPr>
        <p:spPr/>
        <p:txBody>
          <a:bodyPr/>
          <a:lstStyle/>
          <a:p>
            <a:r>
              <a:rPr lang="en-US" dirty="0" smtClean="0"/>
              <a:t>THE GOAL IS TO CHOOSE AN ORGANISM</a:t>
            </a:r>
            <a:r>
              <a:rPr lang="en-US" baseline="0" dirty="0" smtClean="0"/>
              <a:t> AND APPL</a:t>
            </a:r>
            <a:r>
              <a:rPr lang="en-US" dirty="0" smtClean="0"/>
              <a:t>Y THE PRINCIPLES OF INFORMATION SCIENCES AND MATHEMATICAL AND COMPUTATIONAL APPROACHES TO ADDRESS BIOLOGICAL QUESTIONS.</a:t>
            </a:r>
          </a:p>
          <a:p>
            <a:endParaRPr lang="en-US" dirty="0" smtClean="0"/>
          </a:p>
        </p:txBody>
      </p:sp>
      <p:sp>
        <p:nvSpPr>
          <p:cNvPr id="4" name="Espaço Reservado para Cabeçalho 3"/>
          <p:cNvSpPr>
            <a:spLocks noGrp="1"/>
          </p:cNvSpPr>
          <p:nvPr>
            <p:ph type="hdr" sz="quarter" idx="10"/>
          </p:nvPr>
        </p:nvSpPr>
        <p:spPr/>
        <p:txBody>
          <a:bodyPr/>
          <a:lstStyle/>
          <a:p>
            <a:endParaRPr lang="en-US" dirty="0"/>
          </a:p>
        </p:txBody>
      </p:sp>
    </p:spTree>
    <p:extLst>
      <p:ext uri="{BB962C8B-B14F-4D97-AF65-F5344CB8AC3E}">
        <p14:creationId xmlns:p14="http://schemas.microsoft.com/office/powerpoint/2010/main" xmlns="" val="25728950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Cabeçalho 3"/>
          <p:cNvSpPr>
            <a:spLocks noGrp="1"/>
          </p:cNvSpPr>
          <p:nvPr>
            <p:ph type="hdr" sz="quarter" idx="10"/>
          </p:nvPr>
        </p:nvSpPr>
        <p:spPr/>
        <p:txBody>
          <a:bodyPr/>
          <a:lstStyle/>
          <a:p>
            <a:endParaRPr lang="en-US" dirty="0"/>
          </a:p>
        </p:txBody>
      </p:sp>
    </p:spTree>
    <p:extLst>
      <p:ext uri="{BB962C8B-B14F-4D97-AF65-F5344CB8AC3E}">
        <p14:creationId xmlns:p14="http://schemas.microsoft.com/office/powerpoint/2010/main" xmlns="" val="22298865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sz="1300" dirty="0" smtClean="0"/>
              <a:t>THE FOUR STEPS USED IN THE PRESENT WORK ARE 1) CREATION OF A DRAFT MODEL USING AUTOMATED RESOURCES, 2) MANUAL CURATION TO CONSTRUCT THE CORE MODEL, 3) CONVERSION OF THE MODEL INTO A MATHEMATICAL FORMAT AND, 4) BIOLOGICAL AND BIOCHEMICAL ANALYSIS OF THE NETWORK.</a:t>
            </a:r>
            <a:endParaRPr lang="pt-BR" dirty="0"/>
          </a:p>
        </p:txBody>
      </p:sp>
      <p:sp>
        <p:nvSpPr>
          <p:cNvPr id="4" name="Espaço Reservado para Cabeçalho 3"/>
          <p:cNvSpPr>
            <a:spLocks noGrp="1"/>
          </p:cNvSpPr>
          <p:nvPr>
            <p:ph type="hdr" sz="quarter" idx="10"/>
          </p:nvPr>
        </p:nvSpPr>
        <p:spPr/>
        <p:txBody>
          <a:bodyPr/>
          <a:lstStyle/>
          <a:p>
            <a:endParaRPr lang="en-US" dirty="0"/>
          </a:p>
        </p:txBody>
      </p:sp>
    </p:spTree>
    <p:extLst>
      <p:ext uri="{BB962C8B-B14F-4D97-AF65-F5344CB8AC3E}">
        <p14:creationId xmlns:p14="http://schemas.microsoft.com/office/powerpoint/2010/main" xmlns="" val="20502911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TO UNDERSTAND THE CELLULOSE BIOSYNTHESYS IT WAS BUILT THIS CORE MODEL WITH THE MAIN</a:t>
            </a:r>
            <a:r>
              <a:rPr lang="pt-BR" baseline="0" dirty="0" smtClean="0"/>
              <a:t> METABOLIC PATHWAYS.</a:t>
            </a:r>
            <a:endParaRPr lang="pt-BR" dirty="0"/>
          </a:p>
        </p:txBody>
      </p:sp>
      <p:sp>
        <p:nvSpPr>
          <p:cNvPr id="4" name="Espaço Reservado para Cabeçalho 3"/>
          <p:cNvSpPr>
            <a:spLocks noGrp="1"/>
          </p:cNvSpPr>
          <p:nvPr>
            <p:ph type="hdr" sz="quarter" idx="10"/>
          </p:nvPr>
        </p:nvSpPr>
        <p:spPr/>
        <p:txBody>
          <a:bodyPr/>
          <a:lstStyle/>
          <a:p>
            <a:endParaRPr lang="en-US" dirty="0"/>
          </a:p>
        </p:txBody>
      </p:sp>
    </p:spTree>
    <p:extLst>
      <p:ext uri="{BB962C8B-B14F-4D97-AF65-F5344CB8AC3E}">
        <p14:creationId xmlns:p14="http://schemas.microsoft.com/office/powerpoint/2010/main" xmlns="" val="18788494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sz="1300" dirty="0" smtClean="0"/>
              <a:t>The MFA plot shows the flux distribution under three different carbon sources with equivalent uptake rates in order to compare the results. Cellulose synthesis flux shows that about 19% of glucose, 45.6% of mannitol and 35.7% of glycerol were used for cellulose biosynthesis. There are several experimental studies that evaluate the best carbon source for the production of cellulose. The carbon source depends on the minimal growth medium chosen. Because the cellulose synthesis flux using glucose as a carbon source was lower as compared to other carbon sources, other fluxes were analyzed. The production is lower due to the deviation of the metabolic flux for the production of gluconic acid formed as a byproduct. When glucose enters the system, the flux of gluconic acid, was twice higher than other carbon sources. MFA could confirm that the bacterium directly oxidizes glucose in the form of gluconic acid, which accumulates in the system and decreases the pH of the media.</a:t>
            </a:r>
            <a:endParaRPr lang="pt-BR" dirty="0"/>
          </a:p>
        </p:txBody>
      </p:sp>
      <p:sp>
        <p:nvSpPr>
          <p:cNvPr id="4" name="Espaço Reservado para Cabeçalho 3"/>
          <p:cNvSpPr>
            <a:spLocks noGrp="1"/>
          </p:cNvSpPr>
          <p:nvPr>
            <p:ph type="hdr" sz="quarter" idx="10"/>
          </p:nvPr>
        </p:nvSpPr>
        <p:spPr/>
        <p:txBody>
          <a:bodyPr/>
          <a:lstStyle/>
          <a:p>
            <a:endParaRPr lang="en-US" dirty="0"/>
          </a:p>
        </p:txBody>
      </p:sp>
    </p:spTree>
    <p:extLst>
      <p:ext uri="{BB962C8B-B14F-4D97-AF65-F5344CB8AC3E}">
        <p14:creationId xmlns:p14="http://schemas.microsoft.com/office/powerpoint/2010/main" xmlns="" val="33700823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sz="1300" dirty="0" smtClean="0"/>
              <a:t>One of the FBA simulations used biomass reaction flux as objective function. By maximizing the biomass production the carbon flux is used for the bacterial growth, without any production of cellulose. This is another realistic scenario since there are strains that do not produce cellulose.  As we check the specific growth rates per hour with 1.54 in glycerol</a:t>
            </a:r>
            <a:r>
              <a:rPr lang="pt-BR" sz="1300" dirty="0" smtClean="0"/>
              <a:t>. </a:t>
            </a:r>
            <a:r>
              <a:rPr lang="en-US" sz="1300" dirty="0" smtClean="0"/>
              <a:t>To evaluate the consistency of the model, the mass balance was checked and some simulations maximizing external metabolites and with nutrient limitations were carried out.</a:t>
            </a:r>
            <a:endParaRPr lang="pt-BR" dirty="0"/>
          </a:p>
        </p:txBody>
      </p:sp>
      <p:sp>
        <p:nvSpPr>
          <p:cNvPr id="4" name="Espaço Reservado para Cabeçalho 3"/>
          <p:cNvSpPr>
            <a:spLocks noGrp="1"/>
          </p:cNvSpPr>
          <p:nvPr>
            <p:ph type="hdr" sz="quarter" idx="10"/>
          </p:nvPr>
        </p:nvSpPr>
        <p:spPr/>
        <p:txBody>
          <a:bodyPr/>
          <a:lstStyle/>
          <a:p>
            <a:endParaRPr lang="en-US" dirty="0"/>
          </a:p>
        </p:txBody>
      </p:sp>
    </p:spTree>
    <p:extLst>
      <p:ext uri="{BB962C8B-B14F-4D97-AF65-F5344CB8AC3E}">
        <p14:creationId xmlns:p14="http://schemas.microsoft.com/office/powerpoint/2010/main" xmlns="" val="26032433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THIS WORK IS UNDER </a:t>
            </a:r>
            <a:r>
              <a:rPr lang="pt-BR" baseline="0" dirty="0" smtClean="0"/>
              <a:t>PUBLICATION. SOME CONCLUSIONS AFTER ALL WAS....</a:t>
            </a:r>
            <a:endParaRPr lang="pt-BR" dirty="0"/>
          </a:p>
        </p:txBody>
      </p:sp>
      <p:sp>
        <p:nvSpPr>
          <p:cNvPr id="4" name="Espaço Reservado para Cabeçalho 3"/>
          <p:cNvSpPr>
            <a:spLocks noGrp="1"/>
          </p:cNvSpPr>
          <p:nvPr>
            <p:ph type="hdr" sz="quarter" idx="10"/>
          </p:nvPr>
        </p:nvSpPr>
        <p:spPr/>
        <p:txBody>
          <a:bodyPr/>
          <a:lstStyle/>
          <a:p>
            <a:endParaRPr lang="en-US" dirty="0"/>
          </a:p>
        </p:txBody>
      </p:sp>
    </p:spTree>
    <p:extLst>
      <p:ext uri="{BB962C8B-B14F-4D97-AF65-F5344CB8AC3E}">
        <p14:creationId xmlns:p14="http://schemas.microsoft.com/office/powerpoint/2010/main" xmlns="" val="42195180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57300" y="720725"/>
            <a:ext cx="4800600" cy="3600450"/>
          </a:xfrm>
        </p:spPr>
      </p:sp>
      <p:sp>
        <p:nvSpPr>
          <p:cNvPr id="3" name="Espaço Reservado para Anotações 2"/>
          <p:cNvSpPr>
            <a:spLocks noGrp="1"/>
          </p:cNvSpPr>
          <p:nvPr>
            <p:ph type="body" idx="1"/>
          </p:nvPr>
        </p:nvSpPr>
        <p:spPr/>
        <p:txBody>
          <a:bodyPr/>
          <a:lstStyle/>
          <a:p>
            <a:r>
              <a:rPr lang="pt-BR" dirty="0" smtClean="0"/>
              <a:t>SO THE FUTURE PROSPECTS</a:t>
            </a:r>
            <a:r>
              <a:rPr lang="pt-BR" baseline="0" dirty="0" smtClean="0"/>
              <a:t> IS TO INTEGRATE TRANSCRIPTOMIC ANALYSIS WHICH IS MY GOAL NOW DURING THE PHD. I REALLY WOULD LIKE TO WORK IS THIS ÁREA MORE SPECIFIC. SO TRY TO EXTRACT THE RNA AND ANALYSE DIFFERENTIAL GENE EXPRESSION USING ALL THESE BIOINFORMATIC TOOLS AVAILABLE.</a:t>
            </a:r>
            <a:endParaRPr lang="pt-BR" dirty="0"/>
          </a:p>
        </p:txBody>
      </p:sp>
      <p:sp>
        <p:nvSpPr>
          <p:cNvPr id="5" name="Espaço Reservado para Cabeçalho 4"/>
          <p:cNvSpPr>
            <a:spLocks noGrp="1"/>
          </p:cNvSpPr>
          <p:nvPr>
            <p:ph type="hdr" sz="quarter" idx="10"/>
          </p:nvPr>
        </p:nvSpPr>
        <p:spPr/>
        <p:txBody>
          <a:bodyPr/>
          <a:lstStyle/>
          <a:p>
            <a:endParaRPr lang="pt-BR"/>
          </a:p>
        </p:txBody>
      </p:sp>
    </p:spTree>
    <p:extLst>
      <p:ext uri="{BB962C8B-B14F-4D97-AF65-F5344CB8AC3E}">
        <p14:creationId xmlns:p14="http://schemas.microsoft.com/office/powerpoint/2010/main" xmlns="" val="2996387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FIRST</a:t>
            </a:r>
            <a:r>
              <a:rPr lang="pt-BR" baseline="0" dirty="0" smtClean="0"/>
              <a:t>, </a:t>
            </a:r>
            <a:r>
              <a:rPr lang="pt-BR" dirty="0" smtClean="0"/>
              <a:t>I CAME FROM SOUTH OF BRASIL,</a:t>
            </a:r>
            <a:r>
              <a:rPr lang="pt-BR" baseline="0" dirty="0" smtClean="0"/>
              <a:t> SANTA CATARINA STATE AND THE CAPITAL IS FLORIANOPOLIS. IT IS AN ISLAND AND I</a:t>
            </a:r>
            <a:r>
              <a:rPr lang="pt-BR" dirty="0" smtClean="0"/>
              <a:t>T IS CALLED MAGIC ISLAND, WELL YOU</a:t>
            </a:r>
            <a:r>
              <a:rPr lang="pt-BR" baseline="0" dirty="0" smtClean="0"/>
              <a:t> CAN IMAGINE WHY. THE ISLAND IS FULL OF BEACHES (42), MOUNTAINS, CULTURE AND LIGHTS.</a:t>
            </a:r>
            <a:endParaRPr lang="pt-BR" dirty="0"/>
          </a:p>
        </p:txBody>
      </p:sp>
      <p:sp>
        <p:nvSpPr>
          <p:cNvPr id="4" name="Espaço Reservado para Cabeçalho 3"/>
          <p:cNvSpPr>
            <a:spLocks noGrp="1"/>
          </p:cNvSpPr>
          <p:nvPr>
            <p:ph type="hdr" sz="quarter" idx="10"/>
          </p:nvPr>
        </p:nvSpPr>
        <p:spPr/>
        <p:txBody>
          <a:bodyPr/>
          <a:lstStyle/>
          <a:p>
            <a:endParaRPr lang="en-US" dirty="0"/>
          </a:p>
        </p:txBody>
      </p:sp>
    </p:spTree>
    <p:extLst>
      <p:ext uri="{BB962C8B-B14F-4D97-AF65-F5344CB8AC3E}">
        <p14:creationId xmlns:p14="http://schemas.microsoft.com/office/powerpoint/2010/main" xmlns="" val="57696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AND I WOULD LIKE TO FINISH WITH THESE WORDS FROM OCTAVE LEVENSPIEL..</a:t>
            </a:r>
            <a:endParaRPr lang="pt-BR" dirty="0"/>
          </a:p>
        </p:txBody>
      </p:sp>
      <p:sp>
        <p:nvSpPr>
          <p:cNvPr id="4" name="Espaço Reservado para Cabeçalho 3"/>
          <p:cNvSpPr>
            <a:spLocks noGrp="1"/>
          </p:cNvSpPr>
          <p:nvPr>
            <p:ph type="hdr" sz="quarter" idx="10"/>
          </p:nvPr>
        </p:nvSpPr>
        <p:spPr/>
        <p:txBody>
          <a:bodyPr/>
          <a:lstStyle/>
          <a:p>
            <a:endParaRPr lang="en-US" dirty="0"/>
          </a:p>
        </p:txBody>
      </p:sp>
    </p:spTree>
    <p:extLst>
      <p:ext uri="{BB962C8B-B14F-4D97-AF65-F5344CB8AC3E}">
        <p14:creationId xmlns:p14="http://schemas.microsoft.com/office/powerpoint/2010/main" xmlns="" val="32558909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I WOULD LIKE TO THANK YOU</a:t>
            </a:r>
            <a:r>
              <a:rPr lang="pt-BR" baseline="0" dirty="0" smtClean="0"/>
              <a:t> THE INVITATION AND THE CONFERENCE. IF YOU HAVE ANY QUESTION YOU CAN SEND ME AN EMAIL. I AM LOOKING FORWARD AN OPPORTUNITY TO DO PART OF MY PHD ABROAD. I AM OPEN MIND WITH DIFERENT PROJECTS.</a:t>
            </a:r>
            <a:endParaRPr lang="pt-BR" dirty="0"/>
          </a:p>
        </p:txBody>
      </p:sp>
      <p:sp>
        <p:nvSpPr>
          <p:cNvPr id="4" name="Espaço Reservado para Cabeçalho 3"/>
          <p:cNvSpPr>
            <a:spLocks noGrp="1"/>
          </p:cNvSpPr>
          <p:nvPr>
            <p:ph type="hdr" sz="quarter" idx="10"/>
          </p:nvPr>
        </p:nvSpPr>
        <p:spPr/>
        <p:txBody>
          <a:bodyPr/>
          <a:lstStyle/>
          <a:p>
            <a:endParaRPr lang="en-US" dirty="0"/>
          </a:p>
        </p:txBody>
      </p:sp>
    </p:spTree>
    <p:extLst>
      <p:ext uri="{BB962C8B-B14F-4D97-AF65-F5344CB8AC3E}">
        <p14:creationId xmlns:p14="http://schemas.microsoft.com/office/powerpoint/2010/main" xmlns="" val="23614406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b="0" dirty="0" smtClean="0"/>
              <a:t>THE FEDERAL UNIVERSITY OF SANTA</a:t>
            </a:r>
            <a:r>
              <a:rPr lang="pt-BR" b="0" baseline="0" dirty="0" smtClean="0"/>
              <a:t> CATARINA IS A PUBLIC UNIVERSITY RAN</a:t>
            </a:r>
            <a:r>
              <a:rPr lang="en-US" sz="1300" dirty="0" smtClean="0"/>
              <a:t>KED AS THE TENTH BEST UNIVERSITY IN BRAZIL. THERE ARE 55 YEARS OF HISTORY. THE CHEMICAL ENGINEERING COURSE HAS 30 YEARS OF EXISTENCE AND OUR LAB INTELAB INTEGRATE MULTIDISCIPLINARY RESEARCHES,  AND  WORKS IN THE FIELDS OF GENOME ENGINEERING, BIOINFORMATICS, METABOLIC ENGINEERING, AND TISSUE ENGINEERING.</a:t>
            </a:r>
            <a:endParaRPr lang="pt-BR" b="0" dirty="0"/>
          </a:p>
        </p:txBody>
      </p:sp>
      <p:sp>
        <p:nvSpPr>
          <p:cNvPr id="4" name="Espaço Reservado para Cabeçalho 3"/>
          <p:cNvSpPr>
            <a:spLocks noGrp="1"/>
          </p:cNvSpPr>
          <p:nvPr>
            <p:ph type="hdr" sz="quarter" idx="10"/>
          </p:nvPr>
        </p:nvSpPr>
        <p:spPr/>
        <p:txBody>
          <a:bodyPr/>
          <a:lstStyle/>
          <a:p>
            <a:endParaRPr lang="en-US" dirty="0"/>
          </a:p>
        </p:txBody>
      </p:sp>
    </p:spTree>
    <p:extLst>
      <p:ext uri="{BB962C8B-B14F-4D97-AF65-F5344CB8AC3E}">
        <p14:creationId xmlns:p14="http://schemas.microsoft.com/office/powerpoint/2010/main" xmlns="" val="18274494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57300" y="720725"/>
            <a:ext cx="4800600" cy="3600450"/>
          </a:xfrm>
        </p:spPr>
      </p:sp>
      <p:sp>
        <p:nvSpPr>
          <p:cNvPr id="3" name="Espaço Reservado para Anotações 2"/>
          <p:cNvSpPr>
            <a:spLocks noGrp="1"/>
          </p:cNvSpPr>
          <p:nvPr>
            <p:ph type="body" idx="1"/>
          </p:nvPr>
        </p:nvSpPr>
        <p:spPr/>
        <p:txBody>
          <a:bodyPr>
            <a:normAutofit/>
          </a:bodyPr>
          <a:lstStyle/>
          <a:p>
            <a:r>
              <a:rPr lang="pt-BR" dirty="0" smtClean="0"/>
              <a:t>FISRT I’D</a:t>
            </a:r>
            <a:r>
              <a:rPr lang="pt-BR" baseline="0" dirty="0" smtClean="0"/>
              <a:t> LIKE TO READ THESE WORDS FROM </a:t>
            </a:r>
            <a:r>
              <a:rPr lang="pt-BR" dirty="0" smtClean="0"/>
              <a:t>NEDA BAGHERI,</a:t>
            </a:r>
            <a:r>
              <a:rPr lang="pt-BR" baseline="0" dirty="0" smtClean="0"/>
              <a:t> </a:t>
            </a:r>
            <a:r>
              <a:rPr lang="pt-BR" sz="1300" dirty="0" smtClean="0"/>
              <a:t>AN EXPERT IN COMPUTATIONAL BIOLOGY FROM NORTHWESTERN UNIVERSITY. </a:t>
            </a:r>
          </a:p>
          <a:p>
            <a:r>
              <a:rPr lang="pt-BR" dirty="0" smtClean="0"/>
              <a:t>JUST TO THINK ABOUT IT. WE NEED THE INTEGRATION OF DIFFERENT FIELDS AND TO BUILD A </a:t>
            </a:r>
            <a:r>
              <a:rPr lang="pt-BR" baseline="0" dirty="0" smtClean="0"/>
              <a:t>NEW GENERATION OF SCIENTISTS.</a:t>
            </a:r>
            <a:endParaRPr lang="pt-BR" dirty="0" smtClean="0"/>
          </a:p>
        </p:txBody>
      </p:sp>
      <p:sp>
        <p:nvSpPr>
          <p:cNvPr id="4" name="Espaço Reservado para Cabeçalho 3"/>
          <p:cNvSpPr>
            <a:spLocks noGrp="1"/>
          </p:cNvSpPr>
          <p:nvPr>
            <p:ph type="hdr" sz="quarter" idx="10"/>
          </p:nvPr>
        </p:nvSpPr>
        <p:spPr/>
        <p:txBody>
          <a:bodyPr/>
          <a:lstStyle/>
          <a:p>
            <a:endParaRPr lang="en-US" dirty="0">
              <a:solidFill>
                <a:prstClr val="black"/>
              </a:solidFill>
            </a:endParaRPr>
          </a:p>
        </p:txBody>
      </p:sp>
    </p:spTree>
    <p:extLst>
      <p:ext uri="{BB962C8B-B14F-4D97-AF65-F5344CB8AC3E}">
        <p14:creationId xmlns:p14="http://schemas.microsoft.com/office/powerpoint/2010/main" xmlns="" val="6316677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497013" y="1200150"/>
            <a:ext cx="4321175" cy="3240088"/>
          </a:xfrm>
        </p:spPr>
      </p:sp>
      <p:sp>
        <p:nvSpPr>
          <p:cNvPr id="3" name="Espaço Reservado para Anotações 2"/>
          <p:cNvSpPr>
            <a:spLocks noGrp="1"/>
          </p:cNvSpPr>
          <p:nvPr>
            <p:ph type="body" idx="1"/>
          </p:nvPr>
        </p:nvSpPr>
        <p:spPr/>
        <p:txBody>
          <a:bodyPr/>
          <a:lstStyle/>
          <a:p>
            <a:pPr defTabSz="966612">
              <a:defRPr/>
            </a:pPr>
            <a:r>
              <a:rPr lang="en-US" dirty="0" smtClean="0"/>
              <a:t>SO OUR INTEREST IS BETTER UNDERSTANDING THE bacterial cellulose biosynthesis synthesized by Gluconacetobacter hansenii, NEWLY PROPOSED AS KOMAGATAEIBACTER hansenii. The G. hansenii IS A GRAM-NEGATIVE bacterium non-pathogenic, rod-shaped FORM. THERE ARE DIFFERENT PLATFORMS AND STRUCTURES THAT CAN</a:t>
            </a:r>
            <a:r>
              <a:rPr lang="en-US" baseline="0" dirty="0" smtClean="0"/>
              <a:t> </a:t>
            </a:r>
            <a:r>
              <a:rPr lang="en-US" dirty="0" smtClean="0"/>
              <a:t>BE OBTAINED FROM NANOCELULOSE, DEPENDING ON THE CULTURE CONDITIONS.</a:t>
            </a:r>
            <a:r>
              <a:rPr lang="en-US" baseline="0" dirty="0" smtClean="0"/>
              <a:t> WE HAVE VESSELS, MEMBRANES, SPHERES, COCCONS (A MACROSCOPIC STRUCTURE)</a:t>
            </a:r>
          </a:p>
          <a:p>
            <a:pPr defTabSz="966612">
              <a:defRPr/>
            </a:pPr>
            <a:r>
              <a:rPr lang="en-US" dirty="0" smtClean="0"/>
              <a:t>DESPITE THE IMPORTANCE OF NANOCELLULOSE</a:t>
            </a:r>
            <a:r>
              <a:rPr lang="en-US" baseline="0" dirty="0" smtClean="0"/>
              <a:t> </a:t>
            </a:r>
            <a:r>
              <a:rPr lang="en-US" dirty="0" smtClean="0"/>
              <a:t>BIOMATERIALS, PARTICULARLY FOR APPLICATIONS IN TISSUE ENGINEERING AND REGENERATIVE</a:t>
            </a:r>
            <a:r>
              <a:rPr lang="en-US" baseline="0" dirty="0" smtClean="0"/>
              <a:t> MEDICINE , THERE ARE A FEW WORKS </a:t>
            </a:r>
            <a:r>
              <a:rPr lang="en-US" dirty="0" smtClean="0"/>
              <a:t>IN  OMICS SCIENCE WITH THIS BACTERIA.</a:t>
            </a:r>
            <a:endParaRPr lang="pt-BR" dirty="0"/>
          </a:p>
        </p:txBody>
      </p:sp>
      <p:sp>
        <p:nvSpPr>
          <p:cNvPr id="4" name="Espaço Reservado para Número de Slide 3"/>
          <p:cNvSpPr>
            <a:spLocks noGrp="1"/>
          </p:cNvSpPr>
          <p:nvPr>
            <p:ph type="sldNum" sz="quarter" idx="10"/>
          </p:nvPr>
        </p:nvSpPr>
        <p:spPr/>
        <p:txBody>
          <a:bodyPr/>
          <a:lstStyle/>
          <a:p>
            <a:fld id="{0487C932-3BAC-445C-85E7-07E0FA7BFF1F}" type="slidenum">
              <a:rPr lang="pt-BR" smtClean="0"/>
              <a:pPr/>
              <a:t>7</a:t>
            </a:fld>
            <a:endParaRPr lang="pt-BR"/>
          </a:p>
        </p:txBody>
      </p:sp>
    </p:spTree>
    <p:extLst>
      <p:ext uri="{BB962C8B-B14F-4D97-AF65-F5344CB8AC3E}">
        <p14:creationId xmlns:p14="http://schemas.microsoft.com/office/powerpoint/2010/main" xmlns="" val="37825943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dirty="0" smtClean="0"/>
              <a:t>SYSTEMS BIOLOGY AIMS</a:t>
            </a:r>
            <a:r>
              <a:rPr lang="en-US" baseline="0" dirty="0" smtClean="0"/>
              <a:t> </a:t>
            </a:r>
            <a:r>
              <a:rPr lang="en-US" dirty="0" smtClean="0"/>
              <a:t>TO UNDERSTAND THE BIOLOGICAL SYSTEMS IN AN INTEGRATED NETWORK, AND FOR THAT USES TOOLS AND CONCEPTS OF PHYSICS, ENGINEERING, COMPUTER SCIENCE, CHEMISTRY, MATH AND SO ON.</a:t>
            </a:r>
            <a:endParaRPr lang="pt-BR" dirty="0"/>
          </a:p>
        </p:txBody>
      </p:sp>
      <p:sp>
        <p:nvSpPr>
          <p:cNvPr id="4" name="Espaço Reservado para Cabeçalho 3"/>
          <p:cNvSpPr>
            <a:spLocks noGrp="1"/>
          </p:cNvSpPr>
          <p:nvPr>
            <p:ph type="hdr" sz="quarter" idx="10"/>
          </p:nvPr>
        </p:nvSpPr>
        <p:spPr/>
        <p:txBody>
          <a:bodyPr/>
          <a:lstStyle/>
          <a:p>
            <a:endParaRPr lang="en-US" dirty="0"/>
          </a:p>
        </p:txBody>
      </p:sp>
    </p:spTree>
    <p:extLst>
      <p:ext uri="{BB962C8B-B14F-4D97-AF65-F5344CB8AC3E}">
        <p14:creationId xmlns:p14="http://schemas.microsoft.com/office/powerpoint/2010/main" xmlns="" val="38669736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57300" y="720725"/>
            <a:ext cx="4800600" cy="3600450"/>
          </a:xfrm>
        </p:spPr>
      </p:sp>
      <p:sp>
        <p:nvSpPr>
          <p:cNvPr id="3" name="Espaço Reservado para Anotações 2"/>
          <p:cNvSpPr>
            <a:spLocks noGrp="1"/>
          </p:cNvSpPr>
          <p:nvPr>
            <p:ph type="body" idx="1"/>
          </p:nvPr>
        </p:nvSpPr>
        <p:spPr/>
        <p:txBody>
          <a:bodyPr>
            <a:normAutofit/>
          </a:bodyPr>
          <a:lstStyle/>
          <a:p>
            <a:r>
              <a:rPr lang="pt-BR" sz="1300" dirty="0" smtClean="0">
                <a:latin typeface="Times New Roman" pitchFamily="18" charset="0"/>
                <a:cs typeface="Times New Roman" pitchFamily="18" charset="0"/>
              </a:rPr>
              <a:t>ONE OF THE MOST USED DEFINITIONS OF METABOLIC ENGINEERING IS FROM STEPHANOPOULOS WHICH SAYS</a:t>
            </a:r>
          </a:p>
          <a:p>
            <a:endParaRPr lang="pt-BR" sz="1300" dirty="0" smtClean="0">
              <a:latin typeface="Times New Roman" pitchFamily="18" charset="0"/>
              <a:cs typeface="Times New Roman" pitchFamily="18" charset="0"/>
            </a:endParaRPr>
          </a:p>
          <a:p>
            <a:r>
              <a:rPr lang="pt-BR" sz="1300" dirty="0" smtClean="0">
                <a:latin typeface="Times New Roman" pitchFamily="18" charset="0"/>
                <a:cs typeface="Times New Roman" pitchFamily="18" charset="0"/>
              </a:rPr>
              <a:t>I START WORK WITH METABOLOMIC SCIENCES AND NOW MY BIG INTEREST IS TO INTEGRATE TRANSCRIPTOMIC ANALYSIS.</a:t>
            </a:r>
          </a:p>
          <a:p>
            <a:r>
              <a:rPr lang="pt-BR" sz="1300" dirty="0" smtClean="0">
                <a:latin typeface="Times New Roman" pitchFamily="18" charset="0"/>
                <a:cs typeface="Times New Roman" pitchFamily="18" charset="0"/>
              </a:rPr>
              <a:t>The </a:t>
            </a:r>
            <a:r>
              <a:rPr lang="pt-BR" sz="1300" dirty="0" err="1" smtClean="0">
                <a:latin typeface="Times New Roman" pitchFamily="18" charset="0"/>
                <a:cs typeface="Times New Roman" pitchFamily="18" charset="0"/>
              </a:rPr>
              <a:t>main</a:t>
            </a:r>
            <a:r>
              <a:rPr lang="pt-BR" sz="1300" dirty="0" smtClean="0">
                <a:latin typeface="Times New Roman" pitchFamily="18" charset="0"/>
                <a:cs typeface="Times New Roman" pitchFamily="18" charset="0"/>
              </a:rPr>
              <a:t> </a:t>
            </a:r>
            <a:r>
              <a:rPr lang="pt-BR" sz="1300" dirty="0" err="1" smtClean="0">
                <a:latin typeface="Times New Roman" pitchFamily="18" charset="0"/>
                <a:cs typeface="Times New Roman" pitchFamily="18" charset="0"/>
              </a:rPr>
              <a:t>goal</a:t>
            </a:r>
            <a:r>
              <a:rPr lang="pt-BR" sz="1300" dirty="0" smtClean="0">
                <a:latin typeface="Times New Roman" pitchFamily="18" charset="0"/>
                <a:cs typeface="Times New Roman" pitchFamily="18" charset="0"/>
              </a:rPr>
              <a:t> is to....</a:t>
            </a:r>
          </a:p>
          <a:p>
            <a:endParaRPr lang="pt-BR" sz="1300" dirty="0" smtClean="0">
              <a:latin typeface="Times New Roman" pitchFamily="18" charset="0"/>
              <a:cs typeface="Times New Roman" pitchFamily="18" charset="0"/>
            </a:endParaRPr>
          </a:p>
        </p:txBody>
      </p:sp>
      <p:sp>
        <p:nvSpPr>
          <p:cNvPr id="6" name="Espaço Reservado para Cabeçalho 5"/>
          <p:cNvSpPr>
            <a:spLocks noGrp="1"/>
          </p:cNvSpPr>
          <p:nvPr>
            <p:ph type="hdr" sz="quarter" idx="10"/>
          </p:nvPr>
        </p:nvSpPr>
        <p:spPr/>
        <p:txBody>
          <a:bodyPr/>
          <a:lstStyle/>
          <a:p>
            <a:endParaRPr lang="en-US" dirty="0"/>
          </a:p>
        </p:txBody>
      </p:sp>
    </p:spTree>
    <p:extLst>
      <p:ext uri="{BB962C8B-B14F-4D97-AF65-F5344CB8AC3E}">
        <p14:creationId xmlns:p14="http://schemas.microsoft.com/office/powerpoint/2010/main" xmlns="" val="2141814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defTabSz="966612">
              <a:defRPr/>
            </a:pPr>
            <a:r>
              <a:rPr lang="en-US" sz="1300" dirty="0" smtClean="0"/>
              <a:t>THE OMICS SCIENCES DEAL WITH THE GLOBAL ANALYSIS OF BIOLOGICAL SYSTEMS, INTEGRATING DIFFERENT FIELDS, SUCH AS BIOCHEMISTRY, GENETICS, PHYSIOLOGY AND COMPUTING, IN ORDER TO ISOLATE AND CHARACTERIZE GENES, PROTEINS AND METABOLITES, AND TO STUDY THE INTERACTIONS BETWEEN THEM, BASED ON EXPERIMENTAL TECHNIQUES, SOFTWARE AND DATABASES.</a:t>
            </a:r>
          </a:p>
        </p:txBody>
      </p:sp>
      <p:sp>
        <p:nvSpPr>
          <p:cNvPr id="4" name="Espaço Reservado para Cabeçalho 3"/>
          <p:cNvSpPr>
            <a:spLocks noGrp="1"/>
          </p:cNvSpPr>
          <p:nvPr>
            <p:ph type="hdr" sz="quarter" idx="10"/>
          </p:nvPr>
        </p:nvSpPr>
        <p:spPr/>
        <p:txBody>
          <a:bodyPr/>
          <a:lstStyle/>
          <a:p>
            <a:endParaRPr lang="en-US" dirty="0"/>
          </a:p>
        </p:txBody>
      </p:sp>
    </p:spTree>
    <p:extLst>
      <p:ext uri="{BB962C8B-B14F-4D97-AF65-F5344CB8AC3E}">
        <p14:creationId xmlns:p14="http://schemas.microsoft.com/office/powerpoint/2010/main" xmlns="" val="12524158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57300" y="720725"/>
            <a:ext cx="4800600" cy="3600450"/>
          </a:xfrm>
        </p:spPr>
      </p:sp>
      <p:sp>
        <p:nvSpPr>
          <p:cNvPr id="3" name="Espaço Reservado para Anotações 2"/>
          <p:cNvSpPr>
            <a:spLocks noGrp="1"/>
          </p:cNvSpPr>
          <p:nvPr>
            <p:ph type="body" idx="1"/>
          </p:nvPr>
        </p:nvSpPr>
        <p:spPr/>
        <p:txBody>
          <a:bodyPr/>
          <a:lstStyle/>
          <a:p>
            <a:r>
              <a:rPr lang="en-US" dirty="0" smtClean="0"/>
              <a:t>THERE ARE SEVERAL TOOLS AND DATABASES AVAILABLE ONLINE, WHICH IF USED CORRECTLY CAN INTEGRATE MANY INFORMATION.</a:t>
            </a:r>
          </a:p>
          <a:p>
            <a:endParaRPr lang="pt-BR" dirty="0"/>
          </a:p>
        </p:txBody>
      </p:sp>
      <p:sp>
        <p:nvSpPr>
          <p:cNvPr id="5" name="Espaço Reservado para Cabeçalho 4"/>
          <p:cNvSpPr>
            <a:spLocks noGrp="1"/>
          </p:cNvSpPr>
          <p:nvPr>
            <p:ph type="hdr" sz="quarter" idx="10"/>
          </p:nvPr>
        </p:nvSpPr>
        <p:spPr/>
        <p:txBody>
          <a:bodyPr/>
          <a:lstStyle/>
          <a:p>
            <a:endParaRPr lang="pt-BR"/>
          </a:p>
        </p:txBody>
      </p:sp>
    </p:spTree>
    <p:extLst>
      <p:ext uri="{BB962C8B-B14F-4D97-AF65-F5344CB8AC3E}">
        <p14:creationId xmlns:p14="http://schemas.microsoft.com/office/powerpoint/2010/main" xmlns="" val="14191496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bg>
      <p:bgRef idx="1002">
        <a:schemeClr val="bg2"/>
      </p:bgRef>
    </p:bg>
    <p:spTree>
      <p:nvGrpSpPr>
        <p:cNvPr id="1" name=""/>
        <p:cNvGrpSpPr/>
        <p:nvPr/>
      </p:nvGrpSpPr>
      <p:grpSpPr>
        <a:xfrm>
          <a:off x="0" y="0"/>
          <a:ext cx="0" cy="0"/>
          <a:chOff x="0" y="0"/>
          <a:chExt cx="0" cy="0"/>
        </a:xfrm>
      </p:grpSpPr>
      <p:sp>
        <p:nvSpPr>
          <p:cNvPr id="9" name="Título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pt-BR" smtClean="0"/>
              <a:t>Clique para editar o estilo do título mestre</a:t>
            </a:r>
            <a:endParaRPr kumimoji="0" lang="en-US"/>
          </a:p>
        </p:txBody>
      </p:sp>
      <p:sp>
        <p:nvSpPr>
          <p:cNvPr id="17" name="Subtítulo 16"/>
          <p:cNvSpPr>
            <a:spLocks noGrp="1"/>
          </p:cNvSpPr>
          <p:nvPr>
            <p:ph type="subTitle" idx="1"/>
          </p:nvPr>
        </p:nvSpPr>
        <p:spPr>
          <a:xfrm>
            <a:off x="533401"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t-BR" smtClean="0"/>
              <a:t>Clique para editar o estilo do subtítulo mestre</a:t>
            </a:r>
            <a:endParaRPr kumimoji="0" lang="en-US"/>
          </a:p>
        </p:txBody>
      </p:sp>
      <p:sp>
        <p:nvSpPr>
          <p:cNvPr id="30" name="Espaço Reservado para Data 29"/>
          <p:cNvSpPr>
            <a:spLocks noGrp="1"/>
          </p:cNvSpPr>
          <p:nvPr>
            <p:ph type="dt" sz="half" idx="10"/>
          </p:nvPr>
        </p:nvSpPr>
        <p:spPr/>
        <p:txBody>
          <a:bodyPr/>
          <a:lstStyle/>
          <a:p>
            <a:fld id="{CCC10DA2-2408-4128-B661-7AB95033601A}" type="datetime1">
              <a:rPr lang="en-US" smtClean="0"/>
              <a:pPr/>
              <a:t>8/10/2015</a:t>
            </a:fld>
            <a:endParaRPr lang="en-US" dirty="0"/>
          </a:p>
        </p:txBody>
      </p:sp>
      <p:sp>
        <p:nvSpPr>
          <p:cNvPr id="19" name="Espaço Reservado para Rodapé 18"/>
          <p:cNvSpPr>
            <a:spLocks noGrp="1"/>
          </p:cNvSpPr>
          <p:nvPr>
            <p:ph type="ftr" sz="quarter" idx="11"/>
          </p:nvPr>
        </p:nvSpPr>
        <p:spPr/>
        <p:txBody>
          <a:bodyPr/>
          <a:lstStyle/>
          <a:p>
            <a:endParaRPr lang="en-US" dirty="0"/>
          </a:p>
        </p:txBody>
      </p:sp>
      <p:sp>
        <p:nvSpPr>
          <p:cNvPr id="27" name="Espaço Reservado para Número de Slide 26"/>
          <p:cNvSpPr>
            <a:spLocks noGrp="1"/>
          </p:cNvSpPr>
          <p:nvPr>
            <p:ph type="sldNum" sz="quarter" idx="12"/>
          </p:nvPr>
        </p:nvSpPr>
        <p:spPr/>
        <p:txBody>
          <a:bodyPr/>
          <a:lstStyle/>
          <a:p>
            <a:fld id="{75A23FDA-9B9B-4F4C-B321-28A29906943A}"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smtClean="0"/>
              <a:t>Clique para editar o estilo do título mestre</a:t>
            </a:r>
            <a:endParaRPr kumimoji="0" lang="en-US"/>
          </a:p>
        </p:txBody>
      </p:sp>
      <p:sp>
        <p:nvSpPr>
          <p:cNvPr id="3" name="Espaço Reservado para Texto Vertical 2"/>
          <p:cNvSpPr>
            <a:spLocks noGrp="1"/>
          </p:cNvSpPr>
          <p:nvPr>
            <p:ph type="body" orient="vert" idx="1"/>
          </p:nvPr>
        </p:nvSpPr>
        <p:spPr/>
        <p:txBody>
          <a:bodyPr vert="eaVer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p>
            <a:fld id="{27CC530F-79E1-4DD3-A74E-B99CA4561882}" type="datetime1">
              <a:rPr lang="en-US" smtClean="0"/>
              <a:pPr/>
              <a:t>8/10/2015</a:t>
            </a:fld>
            <a:endParaRPr lang="en-US" dirty="0"/>
          </a:p>
        </p:txBody>
      </p:sp>
      <p:sp>
        <p:nvSpPr>
          <p:cNvPr id="5" name="Espaço Reservado para Rodapé 4"/>
          <p:cNvSpPr>
            <a:spLocks noGrp="1"/>
          </p:cNvSpPr>
          <p:nvPr>
            <p:ph type="ftr" sz="quarter" idx="11"/>
          </p:nvPr>
        </p:nvSpPr>
        <p:spPr/>
        <p:txBody>
          <a:bodyPr/>
          <a:lstStyle/>
          <a:p>
            <a:endParaRPr lang="en-US" dirty="0"/>
          </a:p>
        </p:txBody>
      </p:sp>
      <p:sp>
        <p:nvSpPr>
          <p:cNvPr id="6" name="Espaço Reservado para Número de Slide 5"/>
          <p:cNvSpPr>
            <a:spLocks noGrp="1"/>
          </p:cNvSpPr>
          <p:nvPr>
            <p:ph type="sldNum" sz="quarter" idx="12"/>
          </p:nvPr>
        </p:nvSpPr>
        <p:spPr/>
        <p:txBody>
          <a:bodyPr/>
          <a:lstStyle/>
          <a:p>
            <a:fld id="{75A23FDA-9B9B-4F4C-B321-28A29906943A}"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914401"/>
            <a:ext cx="2057400" cy="5211763"/>
          </a:xfrm>
        </p:spPr>
        <p:txBody>
          <a:bodyPr vert="eaVert"/>
          <a:lstStyle/>
          <a:p>
            <a:r>
              <a:rPr kumimoji="0" lang="pt-BR" smtClean="0"/>
              <a:t>Clique para editar o estilo do título mestre</a:t>
            </a:r>
            <a:endParaRPr kumimoji="0" lang="en-US"/>
          </a:p>
        </p:txBody>
      </p:sp>
      <p:sp>
        <p:nvSpPr>
          <p:cNvPr id="3" name="Espaço Reservado para Texto Vertical 2"/>
          <p:cNvSpPr>
            <a:spLocks noGrp="1"/>
          </p:cNvSpPr>
          <p:nvPr>
            <p:ph type="body" orient="vert" idx="1"/>
          </p:nvPr>
        </p:nvSpPr>
        <p:spPr>
          <a:xfrm>
            <a:off x="457200" y="914401"/>
            <a:ext cx="6019800" cy="5211763"/>
          </a:xfrm>
        </p:spPr>
        <p:txBody>
          <a:bodyPr vert="eaVer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p>
            <a:fld id="{BD9121B3-3A1F-4CA1-8BE4-640E04C63A17}" type="datetime1">
              <a:rPr lang="en-US" smtClean="0"/>
              <a:pPr/>
              <a:t>8/10/2015</a:t>
            </a:fld>
            <a:endParaRPr lang="en-US" dirty="0"/>
          </a:p>
        </p:txBody>
      </p:sp>
      <p:sp>
        <p:nvSpPr>
          <p:cNvPr id="5" name="Espaço Reservado para Rodapé 4"/>
          <p:cNvSpPr>
            <a:spLocks noGrp="1"/>
          </p:cNvSpPr>
          <p:nvPr>
            <p:ph type="ftr" sz="quarter" idx="11"/>
          </p:nvPr>
        </p:nvSpPr>
        <p:spPr/>
        <p:txBody>
          <a:bodyPr/>
          <a:lstStyle/>
          <a:p>
            <a:endParaRPr lang="en-US" dirty="0"/>
          </a:p>
        </p:txBody>
      </p:sp>
      <p:sp>
        <p:nvSpPr>
          <p:cNvPr id="6" name="Espaço Reservado para Número de Slide 5"/>
          <p:cNvSpPr>
            <a:spLocks noGrp="1"/>
          </p:cNvSpPr>
          <p:nvPr>
            <p:ph type="sldNum" sz="quarter" idx="12"/>
          </p:nvPr>
        </p:nvSpPr>
        <p:spPr/>
        <p:txBody>
          <a:bodyPr/>
          <a:lstStyle/>
          <a:p>
            <a:fld id="{75A23FDA-9B9B-4F4C-B321-28A29906943A}"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Slide de título">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Slide de título">
    <p:bg>
      <p:bgRef idx="1002">
        <a:schemeClr val="bg2"/>
      </p:bgRef>
    </p:bg>
    <p:spTree>
      <p:nvGrpSpPr>
        <p:cNvPr id="1" name=""/>
        <p:cNvGrpSpPr/>
        <p:nvPr/>
      </p:nvGrpSpPr>
      <p:grpSpPr>
        <a:xfrm>
          <a:off x="0" y="0"/>
          <a:ext cx="0" cy="0"/>
          <a:chOff x="0" y="0"/>
          <a:chExt cx="0" cy="0"/>
        </a:xfrm>
      </p:grpSpPr>
      <p:sp>
        <p:nvSpPr>
          <p:cNvPr id="9" name="Título 8"/>
          <p:cNvSpPr>
            <a:spLocks noGrp="1"/>
          </p:cNvSpPr>
          <p:nvPr>
            <p:ph type="ctrTitle"/>
          </p:nvPr>
        </p:nvSpPr>
        <p:spPr>
          <a:xfrm>
            <a:off x="533400" y="1371600"/>
            <a:ext cx="7851649"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pt-BR" smtClean="0"/>
              <a:t>Clique para editar o estilo do título mestre</a:t>
            </a:r>
            <a:endParaRPr kumimoji="0" lang="en-US"/>
          </a:p>
        </p:txBody>
      </p:sp>
      <p:sp>
        <p:nvSpPr>
          <p:cNvPr id="17" name="Subtítulo 16"/>
          <p:cNvSpPr>
            <a:spLocks noGrp="1"/>
          </p:cNvSpPr>
          <p:nvPr>
            <p:ph type="subTitle" idx="1"/>
          </p:nvPr>
        </p:nvSpPr>
        <p:spPr>
          <a:xfrm>
            <a:off x="533401"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t-BR" smtClean="0"/>
              <a:t>Clique para editar o estilo do subtítulo mestre</a:t>
            </a:r>
            <a:endParaRPr kumimoji="0" lang="en-US"/>
          </a:p>
        </p:txBody>
      </p:sp>
      <p:sp>
        <p:nvSpPr>
          <p:cNvPr id="30" name="Espaço Reservado para Data 29"/>
          <p:cNvSpPr>
            <a:spLocks noGrp="1"/>
          </p:cNvSpPr>
          <p:nvPr>
            <p:ph type="dt" sz="half" idx="10"/>
          </p:nvPr>
        </p:nvSpPr>
        <p:spPr/>
        <p:txBody>
          <a:bodyPr/>
          <a:lstStyle/>
          <a:p>
            <a:fld id="{CCC10DA2-2408-4128-B661-7AB95033601A}" type="datetime1">
              <a:rPr lang="en-US" smtClean="0">
                <a:solidFill>
                  <a:srgbClr val="DEF5FA">
                    <a:shade val="90000"/>
                  </a:srgbClr>
                </a:solidFill>
              </a:rPr>
              <a:pPr/>
              <a:t>8/10/2015</a:t>
            </a:fld>
            <a:endParaRPr lang="en-US" dirty="0">
              <a:solidFill>
                <a:srgbClr val="DEF5FA">
                  <a:shade val="90000"/>
                </a:srgbClr>
              </a:solidFill>
            </a:endParaRPr>
          </a:p>
        </p:txBody>
      </p:sp>
      <p:sp>
        <p:nvSpPr>
          <p:cNvPr id="19" name="Espaço Reservado para Rodapé 18"/>
          <p:cNvSpPr>
            <a:spLocks noGrp="1"/>
          </p:cNvSpPr>
          <p:nvPr>
            <p:ph type="ftr" sz="quarter" idx="11"/>
          </p:nvPr>
        </p:nvSpPr>
        <p:spPr/>
        <p:txBody>
          <a:bodyPr/>
          <a:lstStyle/>
          <a:p>
            <a:endParaRPr lang="en-US" dirty="0">
              <a:solidFill>
                <a:srgbClr val="DEF5FA">
                  <a:shade val="90000"/>
                </a:srgbClr>
              </a:solidFill>
            </a:endParaRPr>
          </a:p>
        </p:txBody>
      </p:sp>
      <p:sp>
        <p:nvSpPr>
          <p:cNvPr id="27" name="Espaço Reservado para Número de Slide 26"/>
          <p:cNvSpPr>
            <a:spLocks noGrp="1"/>
          </p:cNvSpPr>
          <p:nvPr>
            <p:ph type="sldNum" sz="quarter" idx="12"/>
          </p:nvPr>
        </p:nvSpPr>
        <p:spPr/>
        <p:txBody>
          <a:bodyPr/>
          <a:lstStyle/>
          <a:p>
            <a:fld id="{75A23FDA-9B9B-4F4C-B321-28A29906943A}" type="slidenum">
              <a:rPr lang="en-US" smtClean="0">
                <a:solidFill>
                  <a:srgbClr val="DEF5FA">
                    <a:shade val="90000"/>
                  </a:srgbClr>
                </a:solidFill>
              </a:rPr>
              <a:pPr/>
              <a:t>‹#›</a:t>
            </a:fld>
            <a:endParaRPr lang="en-US" dirty="0">
              <a:solidFill>
                <a:srgbClr val="DEF5FA">
                  <a:shade val="90000"/>
                </a:srgbClr>
              </a:solidFill>
            </a:endParaRPr>
          </a:p>
        </p:txBody>
      </p:sp>
    </p:spTree>
    <p:extLst>
      <p:ext uri="{BB962C8B-B14F-4D97-AF65-F5344CB8AC3E}">
        <p14:creationId xmlns:p14="http://schemas.microsoft.com/office/powerpoint/2010/main" xmlns="" val="607913988"/>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smtClean="0"/>
              <a:t>Clique para editar o estilo do título mestre</a:t>
            </a:r>
            <a:endParaRPr kumimoji="0" lang="en-US"/>
          </a:p>
        </p:txBody>
      </p:sp>
      <p:sp>
        <p:nvSpPr>
          <p:cNvPr id="3" name="Espaço Reservado para Conteúdo 2"/>
          <p:cNvSpPr>
            <a:spLocks noGrp="1"/>
          </p:cNvSpPr>
          <p:nvPr>
            <p:ph idx="1"/>
          </p:nvPr>
        </p:nvSpPr>
        <p:spPr/>
        <p:txBody>
          <a:body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p>
            <a:fld id="{98FB1CF3-CF62-4546-AC4F-2B7C2A91212E}" type="datetime1">
              <a:rPr lang="en-US" smtClean="0">
                <a:solidFill>
                  <a:srgbClr val="464646">
                    <a:shade val="90000"/>
                  </a:srgbClr>
                </a:solidFill>
              </a:rPr>
              <a:pPr/>
              <a:t>8/10/2015</a:t>
            </a:fld>
            <a:endParaRPr lang="en-US" dirty="0">
              <a:solidFill>
                <a:srgbClr val="464646">
                  <a:shade val="90000"/>
                </a:srgbClr>
              </a:solidFill>
            </a:endParaRPr>
          </a:p>
        </p:txBody>
      </p:sp>
      <p:sp>
        <p:nvSpPr>
          <p:cNvPr id="5" name="Espaço Reservado para Rodapé 4"/>
          <p:cNvSpPr>
            <a:spLocks noGrp="1"/>
          </p:cNvSpPr>
          <p:nvPr>
            <p:ph type="ftr" sz="quarter" idx="11"/>
          </p:nvPr>
        </p:nvSpPr>
        <p:spPr/>
        <p:txBody>
          <a:bodyPr/>
          <a:lstStyle/>
          <a:p>
            <a:endParaRPr lang="en-US" dirty="0">
              <a:solidFill>
                <a:srgbClr val="464646">
                  <a:shade val="90000"/>
                </a:srgbClr>
              </a:solidFill>
            </a:endParaRPr>
          </a:p>
        </p:txBody>
      </p:sp>
      <p:sp>
        <p:nvSpPr>
          <p:cNvPr id="6" name="Espaço Reservado para Número de Slide 5"/>
          <p:cNvSpPr>
            <a:spLocks noGrp="1"/>
          </p:cNvSpPr>
          <p:nvPr>
            <p:ph type="sldNum" sz="quarter" idx="12"/>
          </p:nvPr>
        </p:nvSpPr>
        <p:spPr/>
        <p:txBody>
          <a:bodyPr/>
          <a:lstStyle/>
          <a:p>
            <a:fld id="{75A23FDA-9B9B-4F4C-B321-28A29906943A}" type="slidenum">
              <a:rPr lang="en-US" smtClean="0">
                <a:solidFill>
                  <a:srgbClr val="464646">
                    <a:shade val="90000"/>
                  </a:srgbClr>
                </a:solidFill>
              </a:rPr>
              <a:pPr/>
              <a:t>‹#›</a:t>
            </a:fld>
            <a:endParaRPr lang="en-US" dirty="0">
              <a:solidFill>
                <a:srgbClr val="464646">
                  <a:shade val="90000"/>
                </a:srgbClr>
              </a:solidFill>
            </a:endParaRPr>
          </a:p>
        </p:txBody>
      </p:sp>
    </p:spTree>
    <p:extLst>
      <p:ext uri="{BB962C8B-B14F-4D97-AF65-F5344CB8AC3E}">
        <p14:creationId xmlns:p14="http://schemas.microsoft.com/office/powerpoint/2010/main" xmlns="" val="18281176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Cabeçalho da Seção">
    <p:bg>
      <p:bgRef idx="1002">
        <a:schemeClr val="bg2"/>
      </p:bgRef>
    </p:bg>
    <p:spTree>
      <p:nvGrpSpPr>
        <p:cNvPr id="1" name=""/>
        <p:cNvGrpSpPr/>
        <p:nvPr/>
      </p:nvGrpSpPr>
      <p:grpSpPr>
        <a:xfrm>
          <a:off x="0" y="0"/>
          <a:ext cx="0" cy="0"/>
          <a:chOff x="0" y="0"/>
          <a:chExt cx="0" cy="0"/>
        </a:xfrm>
      </p:grpSpPr>
      <p:sp>
        <p:nvSpPr>
          <p:cNvPr id="2" name="Título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pt-BR" smtClean="0"/>
              <a:t>Clique para editar o estilo do título mestre</a:t>
            </a:r>
            <a:endParaRPr kumimoji="0" lang="en-US"/>
          </a:p>
        </p:txBody>
      </p:sp>
      <p:sp>
        <p:nvSpPr>
          <p:cNvPr id="3" name="Espaço Reservado para Texto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t-BR" smtClean="0"/>
              <a:t>Clique para editar os estilos do texto mestre</a:t>
            </a:r>
          </a:p>
        </p:txBody>
      </p:sp>
      <p:sp>
        <p:nvSpPr>
          <p:cNvPr id="4" name="Espaço Reservado para Data 3"/>
          <p:cNvSpPr>
            <a:spLocks noGrp="1"/>
          </p:cNvSpPr>
          <p:nvPr>
            <p:ph type="dt" sz="half" idx="10"/>
          </p:nvPr>
        </p:nvSpPr>
        <p:spPr/>
        <p:txBody>
          <a:bodyPr/>
          <a:lstStyle/>
          <a:p>
            <a:fld id="{8B7E62CA-1D01-47F1-8EDB-86B9823F2CF3}" type="datetime1">
              <a:rPr lang="en-US" smtClean="0">
                <a:solidFill>
                  <a:srgbClr val="DEF5FA">
                    <a:shade val="90000"/>
                  </a:srgbClr>
                </a:solidFill>
              </a:rPr>
              <a:pPr/>
              <a:t>8/10/2015</a:t>
            </a:fld>
            <a:endParaRPr lang="en-US" dirty="0">
              <a:solidFill>
                <a:srgbClr val="DEF5FA">
                  <a:shade val="90000"/>
                </a:srgbClr>
              </a:solidFill>
            </a:endParaRPr>
          </a:p>
        </p:txBody>
      </p:sp>
      <p:sp>
        <p:nvSpPr>
          <p:cNvPr id="5" name="Espaço Reservado para Rodapé 4"/>
          <p:cNvSpPr>
            <a:spLocks noGrp="1"/>
          </p:cNvSpPr>
          <p:nvPr>
            <p:ph type="ftr" sz="quarter" idx="11"/>
          </p:nvPr>
        </p:nvSpPr>
        <p:spPr/>
        <p:txBody>
          <a:bodyPr/>
          <a:lstStyle/>
          <a:p>
            <a:endParaRPr lang="en-US" dirty="0">
              <a:solidFill>
                <a:srgbClr val="DEF5FA">
                  <a:shade val="90000"/>
                </a:srgbClr>
              </a:solidFill>
            </a:endParaRPr>
          </a:p>
        </p:txBody>
      </p:sp>
      <p:sp>
        <p:nvSpPr>
          <p:cNvPr id="6" name="Espaço Reservado para Número de Slide 5"/>
          <p:cNvSpPr>
            <a:spLocks noGrp="1"/>
          </p:cNvSpPr>
          <p:nvPr>
            <p:ph type="sldNum" sz="quarter" idx="12"/>
          </p:nvPr>
        </p:nvSpPr>
        <p:spPr/>
        <p:txBody>
          <a:bodyPr/>
          <a:lstStyle/>
          <a:p>
            <a:fld id="{75A23FDA-9B9B-4F4C-B321-28A29906943A}" type="slidenum">
              <a:rPr lang="en-US" smtClean="0">
                <a:solidFill>
                  <a:srgbClr val="DEF5FA">
                    <a:shade val="90000"/>
                  </a:srgbClr>
                </a:solidFill>
              </a:rPr>
              <a:pPr/>
              <a:t>‹#›</a:t>
            </a:fld>
            <a:endParaRPr lang="en-US" dirty="0">
              <a:solidFill>
                <a:srgbClr val="DEF5FA">
                  <a:shade val="90000"/>
                </a:srgbClr>
              </a:solidFill>
            </a:endParaRPr>
          </a:p>
        </p:txBody>
      </p:sp>
    </p:spTree>
    <p:extLst>
      <p:ext uri="{BB962C8B-B14F-4D97-AF65-F5344CB8AC3E}">
        <p14:creationId xmlns:p14="http://schemas.microsoft.com/office/powerpoint/2010/main" xmlns="" val="3985401175"/>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12" y="704088"/>
            <a:ext cx="8229599" cy="1143000"/>
          </a:xfrm>
        </p:spPr>
        <p:txBody>
          <a:bodyPr/>
          <a:lstStyle/>
          <a:p>
            <a:r>
              <a:rPr kumimoji="0" lang="pt-BR" smtClean="0"/>
              <a:t>Clique para editar o estilo do título mestre</a:t>
            </a:r>
            <a:endParaRPr kumimoji="0" lang="en-US"/>
          </a:p>
        </p:txBody>
      </p:sp>
      <p:sp>
        <p:nvSpPr>
          <p:cNvPr id="3" name="Espaço Reservado para Conteúdo 2"/>
          <p:cNvSpPr>
            <a:spLocks noGrp="1"/>
          </p:cNvSpPr>
          <p:nvPr>
            <p:ph sz="half" idx="1"/>
          </p:nvPr>
        </p:nvSpPr>
        <p:spPr>
          <a:xfrm>
            <a:off x="457209"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Conteúdo 3"/>
          <p:cNvSpPr>
            <a:spLocks noGrp="1"/>
          </p:cNvSpPr>
          <p:nvPr>
            <p:ph sz="half" idx="2"/>
          </p:nvPr>
        </p:nvSpPr>
        <p:spPr>
          <a:xfrm>
            <a:off x="4648203"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5" name="Espaço Reservado para Data 4"/>
          <p:cNvSpPr>
            <a:spLocks noGrp="1"/>
          </p:cNvSpPr>
          <p:nvPr>
            <p:ph type="dt" sz="half" idx="10"/>
          </p:nvPr>
        </p:nvSpPr>
        <p:spPr/>
        <p:txBody>
          <a:bodyPr/>
          <a:lstStyle/>
          <a:p>
            <a:fld id="{742ACC35-3B5D-4C29-BB2C-F8E061AE6100}" type="datetime1">
              <a:rPr lang="en-US" smtClean="0">
                <a:solidFill>
                  <a:srgbClr val="464646">
                    <a:shade val="90000"/>
                  </a:srgbClr>
                </a:solidFill>
              </a:rPr>
              <a:pPr/>
              <a:t>8/10/2015</a:t>
            </a:fld>
            <a:endParaRPr lang="en-US" dirty="0">
              <a:solidFill>
                <a:srgbClr val="464646">
                  <a:shade val="90000"/>
                </a:srgbClr>
              </a:solidFill>
            </a:endParaRPr>
          </a:p>
        </p:txBody>
      </p:sp>
      <p:sp>
        <p:nvSpPr>
          <p:cNvPr id="6" name="Espaço Reservado para Rodapé 5"/>
          <p:cNvSpPr>
            <a:spLocks noGrp="1"/>
          </p:cNvSpPr>
          <p:nvPr>
            <p:ph type="ftr" sz="quarter" idx="11"/>
          </p:nvPr>
        </p:nvSpPr>
        <p:spPr/>
        <p:txBody>
          <a:bodyPr/>
          <a:lstStyle/>
          <a:p>
            <a:endParaRPr lang="en-US" dirty="0">
              <a:solidFill>
                <a:srgbClr val="464646">
                  <a:shade val="90000"/>
                </a:srgbClr>
              </a:solidFill>
            </a:endParaRPr>
          </a:p>
        </p:txBody>
      </p:sp>
      <p:sp>
        <p:nvSpPr>
          <p:cNvPr id="7" name="Espaço Reservado para Número de Slide 6"/>
          <p:cNvSpPr>
            <a:spLocks noGrp="1"/>
          </p:cNvSpPr>
          <p:nvPr>
            <p:ph type="sldNum" sz="quarter" idx="12"/>
          </p:nvPr>
        </p:nvSpPr>
        <p:spPr/>
        <p:txBody>
          <a:bodyPr/>
          <a:lstStyle/>
          <a:p>
            <a:fld id="{75A23FDA-9B9B-4F4C-B321-28A29906943A}" type="slidenum">
              <a:rPr lang="en-US" smtClean="0">
                <a:solidFill>
                  <a:srgbClr val="464646">
                    <a:shade val="90000"/>
                  </a:srgbClr>
                </a:solidFill>
              </a:rPr>
              <a:pPr/>
              <a:t>‹#›</a:t>
            </a:fld>
            <a:endParaRPr lang="en-US" dirty="0">
              <a:solidFill>
                <a:srgbClr val="464646">
                  <a:shade val="90000"/>
                </a:srgbClr>
              </a:solidFill>
            </a:endParaRPr>
          </a:p>
        </p:txBody>
      </p:sp>
    </p:spTree>
    <p:extLst>
      <p:ext uri="{BB962C8B-B14F-4D97-AF65-F5344CB8AC3E}">
        <p14:creationId xmlns:p14="http://schemas.microsoft.com/office/powerpoint/2010/main" xmlns="" val="16661600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12" y="704088"/>
            <a:ext cx="8229599" cy="1143000"/>
          </a:xfrm>
        </p:spPr>
        <p:txBody>
          <a:bodyPr tIns="45720" anchor="b"/>
          <a:lstStyle>
            <a:lvl1pPr>
              <a:defRPr/>
            </a:lvl1pPr>
          </a:lstStyle>
          <a:p>
            <a:r>
              <a:rPr kumimoji="0" lang="pt-BR" smtClean="0"/>
              <a:t>Clique para editar o estilo do título mestre</a:t>
            </a:r>
            <a:endParaRPr kumimoji="0" lang="en-US"/>
          </a:p>
        </p:txBody>
      </p:sp>
      <p:sp>
        <p:nvSpPr>
          <p:cNvPr id="3" name="Espaço Reservado para Texto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pt-BR" smtClean="0"/>
              <a:t>Clique para editar os estilos do texto mestre</a:t>
            </a:r>
          </a:p>
        </p:txBody>
      </p:sp>
      <p:sp>
        <p:nvSpPr>
          <p:cNvPr id="4" name="Espaço Reservado para Texto 3"/>
          <p:cNvSpPr>
            <a:spLocks noGrp="1"/>
          </p:cNvSpPr>
          <p:nvPr>
            <p:ph type="body" sz="half" idx="3"/>
          </p:nvPr>
        </p:nvSpPr>
        <p:spPr>
          <a:xfrm>
            <a:off x="4645035" y="1859773"/>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pt-BR" smtClean="0"/>
              <a:t>Clique para editar os estilos do texto mestre</a:t>
            </a:r>
          </a:p>
        </p:txBody>
      </p:sp>
      <p:sp>
        <p:nvSpPr>
          <p:cNvPr id="5" name="Espaço Reservado para Conteúdo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6" name="Espaço Reservado para Conteúdo 5"/>
          <p:cNvSpPr>
            <a:spLocks noGrp="1"/>
          </p:cNvSpPr>
          <p:nvPr>
            <p:ph sz="quarter" idx="4"/>
          </p:nvPr>
        </p:nvSpPr>
        <p:spPr>
          <a:xfrm>
            <a:off x="464503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7" name="Espaço Reservado para Data 6"/>
          <p:cNvSpPr>
            <a:spLocks noGrp="1"/>
          </p:cNvSpPr>
          <p:nvPr>
            <p:ph type="dt" sz="half" idx="10"/>
          </p:nvPr>
        </p:nvSpPr>
        <p:spPr/>
        <p:txBody>
          <a:bodyPr/>
          <a:lstStyle/>
          <a:p>
            <a:fld id="{FBEEFCDC-E8F7-441C-A747-BF0CFE94345B}" type="datetime1">
              <a:rPr lang="en-US" smtClean="0">
                <a:solidFill>
                  <a:srgbClr val="464646">
                    <a:shade val="90000"/>
                  </a:srgbClr>
                </a:solidFill>
              </a:rPr>
              <a:pPr/>
              <a:t>8/10/2015</a:t>
            </a:fld>
            <a:endParaRPr lang="en-US" dirty="0">
              <a:solidFill>
                <a:srgbClr val="464646">
                  <a:shade val="90000"/>
                </a:srgbClr>
              </a:solidFill>
            </a:endParaRPr>
          </a:p>
        </p:txBody>
      </p:sp>
      <p:sp>
        <p:nvSpPr>
          <p:cNvPr id="8" name="Espaço Reservado para Rodapé 7"/>
          <p:cNvSpPr>
            <a:spLocks noGrp="1"/>
          </p:cNvSpPr>
          <p:nvPr>
            <p:ph type="ftr" sz="quarter" idx="11"/>
          </p:nvPr>
        </p:nvSpPr>
        <p:spPr/>
        <p:txBody>
          <a:bodyPr/>
          <a:lstStyle/>
          <a:p>
            <a:endParaRPr lang="en-US" dirty="0">
              <a:solidFill>
                <a:srgbClr val="464646">
                  <a:shade val="90000"/>
                </a:srgbClr>
              </a:solidFill>
            </a:endParaRPr>
          </a:p>
        </p:txBody>
      </p:sp>
      <p:sp>
        <p:nvSpPr>
          <p:cNvPr id="9" name="Espaço Reservado para Número de Slide 8"/>
          <p:cNvSpPr>
            <a:spLocks noGrp="1"/>
          </p:cNvSpPr>
          <p:nvPr>
            <p:ph type="sldNum" sz="quarter" idx="12"/>
          </p:nvPr>
        </p:nvSpPr>
        <p:spPr/>
        <p:txBody>
          <a:bodyPr/>
          <a:lstStyle/>
          <a:p>
            <a:fld id="{75A23FDA-9B9B-4F4C-B321-28A29906943A}" type="slidenum">
              <a:rPr lang="en-US" smtClean="0">
                <a:solidFill>
                  <a:srgbClr val="464646">
                    <a:shade val="90000"/>
                  </a:srgbClr>
                </a:solidFill>
              </a:rPr>
              <a:pPr/>
              <a:t>‹#›</a:t>
            </a:fld>
            <a:endParaRPr lang="en-US" dirty="0">
              <a:solidFill>
                <a:srgbClr val="464646">
                  <a:shade val="90000"/>
                </a:srgbClr>
              </a:solidFill>
            </a:endParaRPr>
          </a:p>
        </p:txBody>
      </p:sp>
    </p:spTree>
    <p:extLst>
      <p:ext uri="{BB962C8B-B14F-4D97-AF65-F5344CB8AC3E}">
        <p14:creationId xmlns:p14="http://schemas.microsoft.com/office/powerpoint/2010/main" xmlns="" val="18608035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4" y="704088"/>
            <a:ext cx="8305799"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pt-BR" smtClean="0"/>
              <a:t>Clique para editar o estilo do título mestre</a:t>
            </a:r>
            <a:endParaRPr kumimoji="0" lang="en-US"/>
          </a:p>
        </p:txBody>
      </p:sp>
      <p:sp>
        <p:nvSpPr>
          <p:cNvPr id="3" name="Espaço Reservado para Data 2"/>
          <p:cNvSpPr>
            <a:spLocks noGrp="1"/>
          </p:cNvSpPr>
          <p:nvPr>
            <p:ph type="dt" sz="half" idx="10"/>
          </p:nvPr>
        </p:nvSpPr>
        <p:spPr/>
        <p:txBody>
          <a:bodyPr/>
          <a:lstStyle/>
          <a:p>
            <a:fld id="{02FD0D12-EF4F-41D0-BAC7-BFCD9F6CF422}" type="datetime1">
              <a:rPr lang="en-US" smtClean="0">
                <a:solidFill>
                  <a:srgbClr val="464646">
                    <a:shade val="90000"/>
                  </a:srgbClr>
                </a:solidFill>
              </a:rPr>
              <a:pPr/>
              <a:t>8/10/2015</a:t>
            </a:fld>
            <a:endParaRPr lang="en-US" dirty="0">
              <a:solidFill>
                <a:srgbClr val="464646">
                  <a:shade val="90000"/>
                </a:srgbClr>
              </a:solidFill>
            </a:endParaRPr>
          </a:p>
        </p:txBody>
      </p:sp>
      <p:sp>
        <p:nvSpPr>
          <p:cNvPr id="4" name="Espaço Reservado para Rodapé 3"/>
          <p:cNvSpPr>
            <a:spLocks noGrp="1"/>
          </p:cNvSpPr>
          <p:nvPr>
            <p:ph type="ftr" sz="quarter" idx="11"/>
          </p:nvPr>
        </p:nvSpPr>
        <p:spPr/>
        <p:txBody>
          <a:bodyPr/>
          <a:lstStyle/>
          <a:p>
            <a:endParaRPr lang="en-US" dirty="0">
              <a:solidFill>
                <a:srgbClr val="464646">
                  <a:shade val="90000"/>
                </a:srgbClr>
              </a:solidFill>
            </a:endParaRPr>
          </a:p>
        </p:txBody>
      </p:sp>
      <p:sp>
        <p:nvSpPr>
          <p:cNvPr id="5" name="Espaço Reservado para Número de Slide 4"/>
          <p:cNvSpPr>
            <a:spLocks noGrp="1"/>
          </p:cNvSpPr>
          <p:nvPr>
            <p:ph type="sldNum" sz="quarter" idx="12"/>
          </p:nvPr>
        </p:nvSpPr>
        <p:spPr/>
        <p:txBody>
          <a:bodyPr/>
          <a:lstStyle/>
          <a:p>
            <a:fld id="{75A23FDA-9B9B-4F4C-B321-28A29906943A}" type="slidenum">
              <a:rPr lang="en-US" smtClean="0">
                <a:solidFill>
                  <a:srgbClr val="464646">
                    <a:shade val="90000"/>
                  </a:srgbClr>
                </a:solidFill>
              </a:rPr>
              <a:pPr/>
              <a:t>‹#›</a:t>
            </a:fld>
            <a:endParaRPr lang="en-US" dirty="0">
              <a:solidFill>
                <a:srgbClr val="464646">
                  <a:shade val="90000"/>
                </a:srgbClr>
              </a:solidFill>
            </a:endParaRPr>
          </a:p>
        </p:txBody>
      </p:sp>
    </p:spTree>
    <p:extLst>
      <p:ext uri="{BB962C8B-B14F-4D97-AF65-F5344CB8AC3E}">
        <p14:creationId xmlns:p14="http://schemas.microsoft.com/office/powerpoint/2010/main" xmlns="" val="15968488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F3B437D6-CBAD-4163-8128-5611926BFCF9}" type="datetime1">
              <a:rPr lang="en-US" smtClean="0">
                <a:solidFill>
                  <a:srgbClr val="464646">
                    <a:shade val="90000"/>
                  </a:srgbClr>
                </a:solidFill>
              </a:rPr>
              <a:pPr/>
              <a:t>8/10/2015</a:t>
            </a:fld>
            <a:endParaRPr lang="en-US" dirty="0">
              <a:solidFill>
                <a:srgbClr val="464646">
                  <a:shade val="90000"/>
                </a:srgbClr>
              </a:solidFill>
            </a:endParaRPr>
          </a:p>
        </p:txBody>
      </p:sp>
      <p:sp>
        <p:nvSpPr>
          <p:cNvPr id="3" name="Espaço Reservado para Rodapé 2"/>
          <p:cNvSpPr>
            <a:spLocks noGrp="1"/>
          </p:cNvSpPr>
          <p:nvPr>
            <p:ph type="ftr" sz="quarter" idx="11"/>
          </p:nvPr>
        </p:nvSpPr>
        <p:spPr/>
        <p:txBody>
          <a:bodyPr/>
          <a:lstStyle/>
          <a:p>
            <a:endParaRPr lang="en-US" dirty="0">
              <a:solidFill>
                <a:srgbClr val="464646">
                  <a:shade val="90000"/>
                </a:srgbClr>
              </a:solidFill>
            </a:endParaRPr>
          </a:p>
        </p:txBody>
      </p:sp>
      <p:sp>
        <p:nvSpPr>
          <p:cNvPr id="4" name="Espaço Reservado para Número de Slide 3"/>
          <p:cNvSpPr>
            <a:spLocks noGrp="1"/>
          </p:cNvSpPr>
          <p:nvPr>
            <p:ph type="sldNum" sz="quarter" idx="12"/>
          </p:nvPr>
        </p:nvSpPr>
        <p:spPr/>
        <p:txBody>
          <a:bodyPr/>
          <a:lstStyle/>
          <a:p>
            <a:fld id="{75A23FDA-9B9B-4F4C-B321-28A29906943A}" type="slidenum">
              <a:rPr lang="en-US" smtClean="0">
                <a:solidFill>
                  <a:srgbClr val="464646">
                    <a:shade val="90000"/>
                  </a:srgbClr>
                </a:solidFill>
              </a:rPr>
              <a:pPr/>
              <a:t>‹#›</a:t>
            </a:fld>
            <a:endParaRPr lang="en-US" dirty="0">
              <a:solidFill>
                <a:srgbClr val="464646">
                  <a:shade val="90000"/>
                </a:srgbClr>
              </a:solidFill>
            </a:endParaRPr>
          </a:p>
        </p:txBody>
      </p:sp>
    </p:spTree>
    <p:extLst>
      <p:ext uri="{BB962C8B-B14F-4D97-AF65-F5344CB8AC3E}">
        <p14:creationId xmlns:p14="http://schemas.microsoft.com/office/powerpoint/2010/main" xmlns="" val="33297571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smtClean="0"/>
              <a:t>Clique para editar o estilo do título mestre</a:t>
            </a:r>
            <a:endParaRPr kumimoji="0" lang="en-US"/>
          </a:p>
        </p:txBody>
      </p:sp>
      <p:sp>
        <p:nvSpPr>
          <p:cNvPr id="3" name="Espaço Reservado para Conteúdo 2"/>
          <p:cNvSpPr>
            <a:spLocks noGrp="1"/>
          </p:cNvSpPr>
          <p:nvPr>
            <p:ph idx="1"/>
          </p:nvPr>
        </p:nvSpPr>
        <p:spPr/>
        <p:txBody>
          <a:body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p>
            <a:fld id="{98FB1CF3-CF62-4546-AC4F-2B7C2A91212E}" type="datetime1">
              <a:rPr lang="en-US" smtClean="0"/>
              <a:pPr/>
              <a:t>8/10/2015</a:t>
            </a:fld>
            <a:endParaRPr lang="en-US" dirty="0"/>
          </a:p>
        </p:txBody>
      </p:sp>
      <p:sp>
        <p:nvSpPr>
          <p:cNvPr id="5" name="Espaço Reservado para Rodapé 4"/>
          <p:cNvSpPr>
            <a:spLocks noGrp="1"/>
          </p:cNvSpPr>
          <p:nvPr>
            <p:ph type="ftr" sz="quarter" idx="11"/>
          </p:nvPr>
        </p:nvSpPr>
        <p:spPr/>
        <p:txBody>
          <a:bodyPr/>
          <a:lstStyle/>
          <a:p>
            <a:endParaRPr lang="en-US" dirty="0"/>
          </a:p>
        </p:txBody>
      </p:sp>
      <p:sp>
        <p:nvSpPr>
          <p:cNvPr id="6" name="Espaço Reservado para Número de Slide 5"/>
          <p:cNvSpPr>
            <a:spLocks noGrp="1"/>
          </p:cNvSpPr>
          <p:nvPr>
            <p:ph type="sldNum" sz="quarter" idx="12"/>
          </p:nvPr>
        </p:nvSpPr>
        <p:spPr/>
        <p:txBody>
          <a:bodyPr/>
          <a:lstStyle/>
          <a:p>
            <a:fld id="{75A23FDA-9B9B-4F4C-B321-28A29906943A}"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85803" y="514352"/>
            <a:ext cx="2743199"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pt-BR" smtClean="0"/>
              <a:t>Clique para editar o estilo do título mestre</a:t>
            </a:r>
            <a:endParaRPr kumimoji="0" lang="en-US"/>
          </a:p>
        </p:txBody>
      </p:sp>
      <p:sp>
        <p:nvSpPr>
          <p:cNvPr id="3" name="Espaço Reservado para Texto 2"/>
          <p:cNvSpPr>
            <a:spLocks noGrp="1"/>
          </p:cNvSpPr>
          <p:nvPr>
            <p:ph type="body" idx="2"/>
          </p:nvPr>
        </p:nvSpPr>
        <p:spPr>
          <a:xfrm>
            <a:off x="685803" y="1676400"/>
            <a:ext cx="2743199"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pt-BR" smtClean="0"/>
              <a:t>Clique para editar os estilos do texto mestre</a:t>
            </a:r>
          </a:p>
        </p:txBody>
      </p:sp>
      <p:sp>
        <p:nvSpPr>
          <p:cNvPr id="4" name="Espaço Reservado para Conteúdo 3"/>
          <p:cNvSpPr>
            <a:spLocks noGrp="1"/>
          </p:cNvSpPr>
          <p:nvPr>
            <p:ph sz="half" idx="1"/>
          </p:nvPr>
        </p:nvSpPr>
        <p:spPr>
          <a:xfrm>
            <a:off x="3575051"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5" name="Espaço Reservado para Data 4"/>
          <p:cNvSpPr>
            <a:spLocks noGrp="1"/>
          </p:cNvSpPr>
          <p:nvPr>
            <p:ph type="dt" sz="half" idx="10"/>
          </p:nvPr>
        </p:nvSpPr>
        <p:spPr/>
        <p:txBody>
          <a:bodyPr/>
          <a:lstStyle/>
          <a:p>
            <a:fld id="{0ACD442D-23C5-4753-8DE0-00A5C6C6DA8A}" type="datetime1">
              <a:rPr lang="en-US" smtClean="0">
                <a:solidFill>
                  <a:srgbClr val="464646">
                    <a:shade val="90000"/>
                  </a:srgbClr>
                </a:solidFill>
              </a:rPr>
              <a:pPr/>
              <a:t>8/10/2015</a:t>
            </a:fld>
            <a:endParaRPr lang="en-US" dirty="0">
              <a:solidFill>
                <a:srgbClr val="464646">
                  <a:shade val="90000"/>
                </a:srgbClr>
              </a:solidFill>
            </a:endParaRPr>
          </a:p>
        </p:txBody>
      </p:sp>
      <p:sp>
        <p:nvSpPr>
          <p:cNvPr id="6" name="Espaço Reservado para Rodapé 5"/>
          <p:cNvSpPr>
            <a:spLocks noGrp="1"/>
          </p:cNvSpPr>
          <p:nvPr>
            <p:ph type="ftr" sz="quarter" idx="11"/>
          </p:nvPr>
        </p:nvSpPr>
        <p:spPr/>
        <p:txBody>
          <a:bodyPr/>
          <a:lstStyle/>
          <a:p>
            <a:endParaRPr lang="en-US" dirty="0">
              <a:solidFill>
                <a:srgbClr val="464646">
                  <a:shade val="90000"/>
                </a:srgbClr>
              </a:solidFill>
            </a:endParaRPr>
          </a:p>
        </p:txBody>
      </p:sp>
      <p:sp>
        <p:nvSpPr>
          <p:cNvPr id="7" name="Espaço Reservado para Número de Slide 6"/>
          <p:cNvSpPr>
            <a:spLocks noGrp="1"/>
          </p:cNvSpPr>
          <p:nvPr>
            <p:ph type="sldNum" sz="quarter" idx="12"/>
          </p:nvPr>
        </p:nvSpPr>
        <p:spPr/>
        <p:txBody>
          <a:bodyPr/>
          <a:lstStyle/>
          <a:p>
            <a:fld id="{75A23FDA-9B9B-4F4C-B321-28A29906943A}" type="slidenum">
              <a:rPr lang="en-US" smtClean="0">
                <a:solidFill>
                  <a:srgbClr val="464646">
                    <a:shade val="90000"/>
                  </a:srgbClr>
                </a:solidFill>
              </a:rPr>
              <a:pPr/>
              <a:t>‹#›</a:t>
            </a:fld>
            <a:endParaRPr lang="en-US" dirty="0">
              <a:solidFill>
                <a:srgbClr val="464646">
                  <a:shade val="90000"/>
                </a:srgbClr>
              </a:solidFill>
            </a:endParaRPr>
          </a:p>
        </p:txBody>
      </p:sp>
    </p:spTree>
    <p:extLst>
      <p:ext uri="{BB962C8B-B14F-4D97-AF65-F5344CB8AC3E}">
        <p14:creationId xmlns:p14="http://schemas.microsoft.com/office/powerpoint/2010/main" xmlns="" val="40007641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9" name="Retângulo com Único Canto Aparado e Arredondado 8"/>
          <p:cNvSpPr/>
          <p:nvPr/>
        </p:nvSpPr>
        <p:spPr>
          <a:xfrm rot="420000" flipV="1">
            <a:off x="3165764"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Triângulo retângulo 11"/>
          <p:cNvSpPr/>
          <p:nvPr/>
        </p:nvSpPr>
        <p:spPr>
          <a:xfrm rot="420000" flipV="1">
            <a:off x="8004137"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ítulo 1"/>
          <p:cNvSpPr>
            <a:spLocks noGrp="1"/>
          </p:cNvSpPr>
          <p:nvPr>
            <p:ph type="title"/>
          </p:nvPr>
        </p:nvSpPr>
        <p:spPr>
          <a:xfrm>
            <a:off x="609600" y="1176999"/>
            <a:ext cx="2212848" cy="1582621"/>
          </a:xfrm>
        </p:spPr>
        <p:txBody>
          <a:bodyPr vert="horz" lIns="45720" tIns="45720" rIns="45720" bIns="45720" anchor="b"/>
          <a:lstStyle>
            <a:lvl1pPr algn="l">
              <a:buNone/>
              <a:defRPr sz="2000" b="1">
                <a:solidFill>
                  <a:schemeClr val="tx2"/>
                </a:solidFill>
              </a:defRPr>
            </a:lvl1pPr>
          </a:lstStyle>
          <a:p>
            <a:r>
              <a:rPr kumimoji="0" lang="pt-BR" smtClean="0"/>
              <a:t>Clique para editar o estilo do título mestre</a:t>
            </a:r>
            <a:endParaRPr kumimoji="0" lang="en-US"/>
          </a:p>
        </p:txBody>
      </p:sp>
      <p:sp>
        <p:nvSpPr>
          <p:cNvPr id="4" name="Espaço Reservado para Texto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pt-BR" smtClean="0"/>
              <a:t>Clique para editar os estilos do texto mestre</a:t>
            </a:r>
          </a:p>
        </p:txBody>
      </p:sp>
      <p:sp>
        <p:nvSpPr>
          <p:cNvPr id="5" name="Espaço Reservado para Data 4"/>
          <p:cNvSpPr>
            <a:spLocks noGrp="1"/>
          </p:cNvSpPr>
          <p:nvPr>
            <p:ph type="dt" sz="half" idx="10"/>
          </p:nvPr>
        </p:nvSpPr>
        <p:spPr/>
        <p:txBody>
          <a:bodyPr/>
          <a:lstStyle/>
          <a:p>
            <a:fld id="{7145EF92-5C4E-42BD-88A2-792169B491EE}" type="datetime1">
              <a:rPr lang="en-US" smtClean="0">
                <a:solidFill>
                  <a:srgbClr val="464646">
                    <a:shade val="90000"/>
                  </a:srgbClr>
                </a:solidFill>
              </a:rPr>
              <a:pPr/>
              <a:t>8/10/2015</a:t>
            </a:fld>
            <a:endParaRPr lang="en-US" dirty="0">
              <a:solidFill>
                <a:srgbClr val="464646">
                  <a:shade val="90000"/>
                </a:srgbClr>
              </a:solidFill>
            </a:endParaRPr>
          </a:p>
        </p:txBody>
      </p:sp>
      <p:sp>
        <p:nvSpPr>
          <p:cNvPr id="6" name="Espaço Reservado para Rodapé 5"/>
          <p:cNvSpPr>
            <a:spLocks noGrp="1"/>
          </p:cNvSpPr>
          <p:nvPr>
            <p:ph type="ftr" sz="quarter" idx="11"/>
          </p:nvPr>
        </p:nvSpPr>
        <p:spPr/>
        <p:txBody>
          <a:bodyPr/>
          <a:lstStyle/>
          <a:p>
            <a:endParaRPr lang="en-US" dirty="0">
              <a:solidFill>
                <a:srgbClr val="464646">
                  <a:shade val="90000"/>
                </a:srgbClr>
              </a:solidFill>
            </a:endParaRPr>
          </a:p>
        </p:txBody>
      </p:sp>
      <p:sp>
        <p:nvSpPr>
          <p:cNvPr id="7" name="Espaço Reservado para Número de Slide 6"/>
          <p:cNvSpPr>
            <a:spLocks noGrp="1"/>
          </p:cNvSpPr>
          <p:nvPr>
            <p:ph type="sldNum" sz="quarter" idx="12"/>
          </p:nvPr>
        </p:nvSpPr>
        <p:spPr>
          <a:xfrm>
            <a:off x="8077200" y="6356374"/>
            <a:ext cx="609600" cy="365125"/>
          </a:xfrm>
        </p:spPr>
        <p:txBody>
          <a:bodyPr/>
          <a:lstStyle/>
          <a:p>
            <a:fld id="{75A23FDA-9B9B-4F4C-B321-28A29906943A}" type="slidenum">
              <a:rPr lang="en-US" smtClean="0">
                <a:solidFill>
                  <a:srgbClr val="464646">
                    <a:shade val="90000"/>
                  </a:srgbClr>
                </a:solidFill>
              </a:rPr>
              <a:pPr/>
              <a:t>‹#›</a:t>
            </a:fld>
            <a:endParaRPr lang="en-US" dirty="0">
              <a:solidFill>
                <a:srgbClr val="464646">
                  <a:shade val="90000"/>
                </a:srgbClr>
              </a:solidFill>
            </a:endParaRPr>
          </a:p>
        </p:txBody>
      </p:sp>
      <p:sp>
        <p:nvSpPr>
          <p:cNvPr id="3" name="Espaço Reservado para Imagem 2"/>
          <p:cNvSpPr>
            <a:spLocks noGrp="1"/>
          </p:cNvSpPr>
          <p:nvPr>
            <p:ph type="pic" idx="1"/>
          </p:nvPr>
        </p:nvSpPr>
        <p:spPr>
          <a:xfrm rot="420000">
            <a:off x="3485795"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pt-BR" dirty="0" smtClean="0"/>
              <a:t>Clique no ícone para adicionar uma imagem</a:t>
            </a:r>
            <a:endParaRPr kumimoji="0" lang="en-US" dirty="0"/>
          </a:p>
        </p:txBody>
      </p:sp>
      <p:sp>
        <p:nvSpPr>
          <p:cNvPr id="10" name="Forma livre 9"/>
          <p:cNvSpPr>
            <a:spLocks/>
          </p:cNvSpPr>
          <p:nvPr/>
        </p:nvSpPr>
        <p:spPr bwMode="auto">
          <a:xfrm flipV="1">
            <a:off x="-9523"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cs typeface="Arial" panose="020B0604020202020204" pitchFamily="34" charset="0"/>
            </a:endParaRPr>
          </a:p>
        </p:txBody>
      </p:sp>
      <p:sp>
        <p:nvSpPr>
          <p:cNvPr id="11" name="Forma livre 10"/>
          <p:cNvSpPr>
            <a:spLocks/>
          </p:cNvSpPr>
          <p:nvPr/>
        </p:nvSpPr>
        <p:spPr bwMode="auto">
          <a:xfrm flipV="1">
            <a:off x="4381511" y="6219849"/>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cs typeface="Arial" panose="020B0604020202020204" pitchFamily="34" charset="0"/>
            </a:endParaRPr>
          </a:p>
        </p:txBody>
      </p:sp>
    </p:spTree>
    <p:extLst>
      <p:ext uri="{BB962C8B-B14F-4D97-AF65-F5344CB8AC3E}">
        <p14:creationId xmlns:p14="http://schemas.microsoft.com/office/powerpoint/2010/main" xmlns="" val="8477519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smtClean="0"/>
              <a:t>Clique para editar o estilo do título mestre</a:t>
            </a:r>
            <a:endParaRPr kumimoji="0" lang="en-US"/>
          </a:p>
        </p:txBody>
      </p:sp>
      <p:sp>
        <p:nvSpPr>
          <p:cNvPr id="3" name="Espaço Reservado para Texto Vertical 2"/>
          <p:cNvSpPr>
            <a:spLocks noGrp="1"/>
          </p:cNvSpPr>
          <p:nvPr>
            <p:ph type="body" orient="vert" idx="1"/>
          </p:nvPr>
        </p:nvSpPr>
        <p:spPr/>
        <p:txBody>
          <a:bodyPr vert="eaVer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p>
            <a:fld id="{27CC530F-79E1-4DD3-A74E-B99CA4561882}" type="datetime1">
              <a:rPr lang="en-US" smtClean="0">
                <a:solidFill>
                  <a:srgbClr val="464646">
                    <a:shade val="90000"/>
                  </a:srgbClr>
                </a:solidFill>
              </a:rPr>
              <a:pPr/>
              <a:t>8/10/2015</a:t>
            </a:fld>
            <a:endParaRPr lang="en-US" dirty="0">
              <a:solidFill>
                <a:srgbClr val="464646">
                  <a:shade val="90000"/>
                </a:srgbClr>
              </a:solidFill>
            </a:endParaRPr>
          </a:p>
        </p:txBody>
      </p:sp>
      <p:sp>
        <p:nvSpPr>
          <p:cNvPr id="5" name="Espaço Reservado para Rodapé 4"/>
          <p:cNvSpPr>
            <a:spLocks noGrp="1"/>
          </p:cNvSpPr>
          <p:nvPr>
            <p:ph type="ftr" sz="quarter" idx="11"/>
          </p:nvPr>
        </p:nvSpPr>
        <p:spPr/>
        <p:txBody>
          <a:bodyPr/>
          <a:lstStyle/>
          <a:p>
            <a:endParaRPr lang="en-US" dirty="0">
              <a:solidFill>
                <a:srgbClr val="464646">
                  <a:shade val="90000"/>
                </a:srgbClr>
              </a:solidFill>
            </a:endParaRPr>
          </a:p>
        </p:txBody>
      </p:sp>
      <p:sp>
        <p:nvSpPr>
          <p:cNvPr id="6" name="Espaço Reservado para Número de Slide 5"/>
          <p:cNvSpPr>
            <a:spLocks noGrp="1"/>
          </p:cNvSpPr>
          <p:nvPr>
            <p:ph type="sldNum" sz="quarter" idx="12"/>
          </p:nvPr>
        </p:nvSpPr>
        <p:spPr/>
        <p:txBody>
          <a:bodyPr/>
          <a:lstStyle/>
          <a:p>
            <a:fld id="{75A23FDA-9B9B-4F4C-B321-28A29906943A}" type="slidenum">
              <a:rPr lang="en-US" smtClean="0">
                <a:solidFill>
                  <a:srgbClr val="464646">
                    <a:shade val="90000"/>
                  </a:srgbClr>
                </a:solidFill>
              </a:rPr>
              <a:pPr/>
              <a:t>‹#›</a:t>
            </a:fld>
            <a:endParaRPr lang="en-US" dirty="0">
              <a:solidFill>
                <a:srgbClr val="464646">
                  <a:shade val="90000"/>
                </a:srgbClr>
              </a:solidFill>
            </a:endParaRPr>
          </a:p>
        </p:txBody>
      </p:sp>
    </p:spTree>
    <p:extLst>
      <p:ext uri="{BB962C8B-B14F-4D97-AF65-F5344CB8AC3E}">
        <p14:creationId xmlns:p14="http://schemas.microsoft.com/office/powerpoint/2010/main" xmlns="" val="16974708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2" y="914402"/>
            <a:ext cx="2057400" cy="5211763"/>
          </a:xfrm>
        </p:spPr>
        <p:txBody>
          <a:bodyPr vert="eaVert"/>
          <a:lstStyle/>
          <a:p>
            <a:r>
              <a:rPr kumimoji="0" lang="pt-BR" smtClean="0"/>
              <a:t>Clique para editar o estilo do título mestre</a:t>
            </a:r>
            <a:endParaRPr kumimoji="0" lang="en-US"/>
          </a:p>
        </p:txBody>
      </p:sp>
      <p:sp>
        <p:nvSpPr>
          <p:cNvPr id="3" name="Espaço Reservado para Texto Vertical 2"/>
          <p:cNvSpPr>
            <a:spLocks noGrp="1"/>
          </p:cNvSpPr>
          <p:nvPr>
            <p:ph type="body" orient="vert" idx="1"/>
          </p:nvPr>
        </p:nvSpPr>
        <p:spPr>
          <a:xfrm>
            <a:off x="457212" y="914402"/>
            <a:ext cx="6019799" cy="5211763"/>
          </a:xfrm>
        </p:spPr>
        <p:txBody>
          <a:bodyPr vert="eaVer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p>
            <a:fld id="{BD9121B3-3A1F-4CA1-8BE4-640E04C63A17}" type="datetime1">
              <a:rPr lang="en-US" smtClean="0">
                <a:solidFill>
                  <a:srgbClr val="464646">
                    <a:shade val="90000"/>
                  </a:srgbClr>
                </a:solidFill>
              </a:rPr>
              <a:pPr/>
              <a:t>8/10/2015</a:t>
            </a:fld>
            <a:endParaRPr lang="en-US" dirty="0">
              <a:solidFill>
                <a:srgbClr val="464646">
                  <a:shade val="90000"/>
                </a:srgbClr>
              </a:solidFill>
            </a:endParaRPr>
          </a:p>
        </p:txBody>
      </p:sp>
      <p:sp>
        <p:nvSpPr>
          <p:cNvPr id="5" name="Espaço Reservado para Rodapé 4"/>
          <p:cNvSpPr>
            <a:spLocks noGrp="1"/>
          </p:cNvSpPr>
          <p:nvPr>
            <p:ph type="ftr" sz="quarter" idx="11"/>
          </p:nvPr>
        </p:nvSpPr>
        <p:spPr/>
        <p:txBody>
          <a:bodyPr/>
          <a:lstStyle/>
          <a:p>
            <a:endParaRPr lang="en-US" dirty="0">
              <a:solidFill>
                <a:srgbClr val="464646">
                  <a:shade val="90000"/>
                </a:srgbClr>
              </a:solidFill>
            </a:endParaRPr>
          </a:p>
        </p:txBody>
      </p:sp>
      <p:sp>
        <p:nvSpPr>
          <p:cNvPr id="6" name="Espaço Reservado para Número de Slide 5"/>
          <p:cNvSpPr>
            <a:spLocks noGrp="1"/>
          </p:cNvSpPr>
          <p:nvPr>
            <p:ph type="sldNum" sz="quarter" idx="12"/>
          </p:nvPr>
        </p:nvSpPr>
        <p:spPr/>
        <p:txBody>
          <a:bodyPr/>
          <a:lstStyle/>
          <a:p>
            <a:fld id="{75A23FDA-9B9B-4F4C-B321-28A29906943A}" type="slidenum">
              <a:rPr lang="en-US" smtClean="0">
                <a:solidFill>
                  <a:srgbClr val="464646">
                    <a:shade val="90000"/>
                  </a:srgbClr>
                </a:solidFill>
              </a:rPr>
              <a:pPr/>
              <a:t>‹#›</a:t>
            </a:fld>
            <a:endParaRPr lang="en-US" dirty="0">
              <a:solidFill>
                <a:srgbClr val="464646">
                  <a:shade val="90000"/>
                </a:srgbClr>
              </a:solidFill>
            </a:endParaRPr>
          </a:p>
        </p:txBody>
      </p:sp>
    </p:spTree>
    <p:extLst>
      <p:ext uri="{BB962C8B-B14F-4D97-AF65-F5344CB8AC3E}">
        <p14:creationId xmlns:p14="http://schemas.microsoft.com/office/powerpoint/2010/main" xmlns="" val="21456654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49405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bg>
      <p:bgRef idx="1002">
        <a:schemeClr val="bg2"/>
      </p:bgRef>
    </p:bg>
    <p:spTree>
      <p:nvGrpSpPr>
        <p:cNvPr id="1" name=""/>
        <p:cNvGrpSpPr/>
        <p:nvPr/>
      </p:nvGrpSpPr>
      <p:grpSpPr>
        <a:xfrm>
          <a:off x="0" y="0"/>
          <a:ext cx="0" cy="0"/>
          <a:chOff x="0" y="0"/>
          <a:chExt cx="0" cy="0"/>
        </a:xfrm>
      </p:grpSpPr>
      <p:sp>
        <p:nvSpPr>
          <p:cNvPr id="2" name="Título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pt-BR" smtClean="0"/>
              <a:t>Clique para editar o estilo do título mestre</a:t>
            </a:r>
            <a:endParaRPr kumimoji="0" lang="en-US"/>
          </a:p>
        </p:txBody>
      </p:sp>
      <p:sp>
        <p:nvSpPr>
          <p:cNvPr id="3" name="Espaço Reservado para Texto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t-BR" smtClean="0"/>
              <a:t>Clique para editar os estilos do texto mestre</a:t>
            </a:r>
          </a:p>
        </p:txBody>
      </p:sp>
      <p:sp>
        <p:nvSpPr>
          <p:cNvPr id="4" name="Espaço Reservado para Data 3"/>
          <p:cNvSpPr>
            <a:spLocks noGrp="1"/>
          </p:cNvSpPr>
          <p:nvPr>
            <p:ph type="dt" sz="half" idx="10"/>
          </p:nvPr>
        </p:nvSpPr>
        <p:spPr/>
        <p:txBody>
          <a:bodyPr/>
          <a:lstStyle/>
          <a:p>
            <a:fld id="{8B7E62CA-1D01-47F1-8EDB-86B9823F2CF3}" type="datetime1">
              <a:rPr lang="en-US" smtClean="0"/>
              <a:pPr/>
              <a:t>8/10/2015</a:t>
            </a:fld>
            <a:endParaRPr lang="en-US" dirty="0"/>
          </a:p>
        </p:txBody>
      </p:sp>
      <p:sp>
        <p:nvSpPr>
          <p:cNvPr id="5" name="Espaço Reservado para Rodapé 4"/>
          <p:cNvSpPr>
            <a:spLocks noGrp="1"/>
          </p:cNvSpPr>
          <p:nvPr>
            <p:ph type="ftr" sz="quarter" idx="11"/>
          </p:nvPr>
        </p:nvSpPr>
        <p:spPr/>
        <p:txBody>
          <a:bodyPr/>
          <a:lstStyle/>
          <a:p>
            <a:endParaRPr lang="en-US" dirty="0"/>
          </a:p>
        </p:txBody>
      </p:sp>
      <p:sp>
        <p:nvSpPr>
          <p:cNvPr id="6" name="Espaço Reservado para Número de Slide 5"/>
          <p:cNvSpPr>
            <a:spLocks noGrp="1"/>
          </p:cNvSpPr>
          <p:nvPr>
            <p:ph type="sldNum" sz="quarter" idx="12"/>
          </p:nvPr>
        </p:nvSpPr>
        <p:spPr/>
        <p:txBody>
          <a:bodyPr/>
          <a:lstStyle/>
          <a:p>
            <a:fld id="{75A23FDA-9B9B-4F4C-B321-28A29906943A}"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704088"/>
            <a:ext cx="8229600" cy="1143000"/>
          </a:xfrm>
        </p:spPr>
        <p:txBody>
          <a:bodyPr/>
          <a:lstStyle/>
          <a:p>
            <a:r>
              <a:rPr kumimoji="0" lang="pt-BR" smtClean="0"/>
              <a:t>Clique para editar o estilo do título mestre</a:t>
            </a:r>
            <a:endParaRPr kumimoji="0" lang="en-US"/>
          </a:p>
        </p:txBody>
      </p:sp>
      <p:sp>
        <p:nvSpPr>
          <p:cNvPr id="3" name="Espaço Reservado para Conteúdo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Conteúdo 3"/>
          <p:cNvSpPr>
            <a:spLocks noGrp="1"/>
          </p:cNvSpPr>
          <p:nvPr>
            <p:ph sz="half" idx="2"/>
          </p:nvPr>
        </p:nvSpPr>
        <p:spPr>
          <a:xfrm>
            <a:off x="4648201"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5" name="Espaço Reservado para Data 4"/>
          <p:cNvSpPr>
            <a:spLocks noGrp="1"/>
          </p:cNvSpPr>
          <p:nvPr>
            <p:ph type="dt" sz="half" idx="10"/>
          </p:nvPr>
        </p:nvSpPr>
        <p:spPr/>
        <p:txBody>
          <a:bodyPr/>
          <a:lstStyle/>
          <a:p>
            <a:fld id="{742ACC35-3B5D-4C29-BB2C-F8E061AE6100}" type="datetime1">
              <a:rPr lang="en-US" smtClean="0"/>
              <a:pPr/>
              <a:t>8/10/2015</a:t>
            </a:fld>
            <a:endParaRPr lang="en-US" dirty="0"/>
          </a:p>
        </p:txBody>
      </p:sp>
      <p:sp>
        <p:nvSpPr>
          <p:cNvPr id="6" name="Espaço Reservado para Rodapé 5"/>
          <p:cNvSpPr>
            <a:spLocks noGrp="1"/>
          </p:cNvSpPr>
          <p:nvPr>
            <p:ph type="ftr" sz="quarter" idx="11"/>
          </p:nvPr>
        </p:nvSpPr>
        <p:spPr/>
        <p:txBody>
          <a:bodyPr/>
          <a:lstStyle/>
          <a:p>
            <a:endParaRPr lang="en-US" dirty="0"/>
          </a:p>
        </p:txBody>
      </p:sp>
      <p:sp>
        <p:nvSpPr>
          <p:cNvPr id="7" name="Espaço Reservado para Número de Slide 6"/>
          <p:cNvSpPr>
            <a:spLocks noGrp="1"/>
          </p:cNvSpPr>
          <p:nvPr>
            <p:ph type="sldNum" sz="quarter" idx="12"/>
          </p:nvPr>
        </p:nvSpPr>
        <p:spPr/>
        <p:txBody>
          <a:bodyPr/>
          <a:lstStyle/>
          <a:p>
            <a:fld id="{75A23FDA-9B9B-4F4C-B321-28A29906943A}"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704088"/>
            <a:ext cx="8229600" cy="1143000"/>
          </a:xfrm>
        </p:spPr>
        <p:txBody>
          <a:bodyPr tIns="45720" anchor="b"/>
          <a:lstStyle>
            <a:lvl1pPr>
              <a:defRPr/>
            </a:lvl1pPr>
          </a:lstStyle>
          <a:p>
            <a:r>
              <a:rPr kumimoji="0" lang="pt-BR" smtClean="0"/>
              <a:t>Clique para editar o estilo do título mestre</a:t>
            </a:r>
            <a:endParaRPr kumimoji="0" lang="en-US"/>
          </a:p>
        </p:txBody>
      </p:sp>
      <p:sp>
        <p:nvSpPr>
          <p:cNvPr id="3" name="Espaço Reservado para Texto 2"/>
          <p:cNvSpPr>
            <a:spLocks noGrp="1"/>
          </p:cNvSpPr>
          <p:nvPr>
            <p:ph type="body" idx="1"/>
          </p:nvPr>
        </p:nvSpPr>
        <p:spPr>
          <a:xfrm>
            <a:off x="457201"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pt-BR" smtClean="0"/>
              <a:t>Clique para editar os estilos do texto mestre</a:t>
            </a:r>
          </a:p>
        </p:txBody>
      </p:sp>
      <p:sp>
        <p:nvSpPr>
          <p:cNvPr id="4" name="Espaço Reservado para Texto 3"/>
          <p:cNvSpPr>
            <a:spLocks noGrp="1"/>
          </p:cNvSpPr>
          <p:nvPr>
            <p:ph type="body" sz="half" idx="3"/>
          </p:nvPr>
        </p:nvSpPr>
        <p:spPr>
          <a:xfrm>
            <a:off x="4645026" y="1859759"/>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pt-BR" smtClean="0"/>
              <a:t>Clique para editar os estilos do texto mestre</a:t>
            </a:r>
          </a:p>
        </p:txBody>
      </p:sp>
      <p:sp>
        <p:nvSpPr>
          <p:cNvPr id="5" name="Espaço Reservado para Conteúdo 4"/>
          <p:cNvSpPr>
            <a:spLocks noGrp="1"/>
          </p:cNvSpPr>
          <p:nvPr>
            <p:ph sz="quarter" idx="2"/>
          </p:nvPr>
        </p:nvSpPr>
        <p:spPr>
          <a:xfrm>
            <a:off x="457201"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6" name="Espaço Reservado para Conteúdo 5"/>
          <p:cNvSpPr>
            <a:spLocks noGrp="1"/>
          </p:cNvSpPr>
          <p:nvPr>
            <p:ph sz="quarter" idx="4"/>
          </p:nvPr>
        </p:nvSpPr>
        <p:spPr>
          <a:xfrm>
            <a:off x="4645026"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7" name="Espaço Reservado para Data 6"/>
          <p:cNvSpPr>
            <a:spLocks noGrp="1"/>
          </p:cNvSpPr>
          <p:nvPr>
            <p:ph type="dt" sz="half" idx="10"/>
          </p:nvPr>
        </p:nvSpPr>
        <p:spPr/>
        <p:txBody>
          <a:bodyPr/>
          <a:lstStyle/>
          <a:p>
            <a:fld id="{FBEEFCDC-E8F7-441C-A747-BF0CFE94345B}" type="datetime1">
              <a:rPr lang="en-US" smtClean="0"/>
              <a:pPr/>
              <a:t>8/10/2015</a:t>
            </a:fld>
            <a:endParaRPr lang="en-US" dirty="0"/>
          </a:p>
        </p:txBody>
      </p:sp>
      <p:sp>
        <p:nvSpPr>
          <p:cNvPr id="8" name="Espaço Reservado para Rodapé 7"/>
          <p:cNvSpPr>
            <a:spLocks noGrp="1"/>
          </p:cNvSpPr>
          <p:nvPr>
            <p:ph type="ftr" sz="quarter" idx="11"/>
          </p:nvPr>
        </p:nvSpPr>
        <p:spPr/>
        <p:txBody>
          <a:bodyPr/>
          <a:lstStyle/>
          <a:p>
            <a:endParaRPr lang="en-US" dirty="0"/>
          </a:p>
        </p:txBody>
      </p:sp>
      <p:sp>
        <p:nvSpPr>
          <p:cNvPr id="9" name="Espaço Reservado para Número de Slide 8"/>
          <p:cNvSpPr>
            <a:spLocks noGrp="1"/>
          </p:cNvSpPr>
          <p:nvPr>
            <p:ph type="sldNum" sz="quarter" idx="12"/>
          </p:nvPr>
        </p:nvSpPr>
        <p:spPr/>
        <p:txBody>
          <a:bodyPr/>
          <a:lstStyle/>
          <a:p>
            <a:fld id="{75A23FDA-9B9B-4F4C-B321-28A29906943A}"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pt-BR" smtClean="0"/>
              <a:t>Clique para editar o estilo do título mestre</a:t>
            </a:r>
            <a:endParaRPr kumimoji="0" lang="en-US"/>
          </a:p>
        </p:txBody>
      </p:sp>
      <p:sp>
        <p:nvSpPr>
          <p:cNvPr id="3" name="Espaço Reservado para Data 2"/>
          <p:cNvSpPr>
            <a:spLocks noGrp="1"/>
          </p:cNvSpPr>
          <p:nvPr>
            <p:ph type="dt" sz="half" idx="10"/>
          </p:nvPr>
        </p:nvSpPr>
        <p:spPr/>
        <p:txBody>
          <a:bodyPr/>
          <a:lstStyle/>
          <a:p>
            <a:fld id="{02FD0D12-EF4F-41D0-BAC7-BFCD9F6CF422}" type="datetime1">
              <a:rPr lang="en-US" smtClean="0"/>
              <a:pPr/>
              <a:t>8/10/2015</a:t>
            </a:fld>
            <a:endParaRPr lang="en-US" dirty="0"/>
          </a:p>
        </p:txBody>
      </p:sp>
      <p:sp>
        <p:nvSpPr>
          <p:cNvPr id="4" name="Espaço Reservado para Rodapé 3"/>
          <p:cNvSpPr>
            <a:spLocks noGrp="1"/>
          </p:cNvSpPr>
          <p:nvPr>
            <p:ph type="ftr" sz="quarter" idx="11"/>
          </p:nvPr>
        </p:nvSpPr>
        <p:spPr/>
        <p:txBody>
          <a:bodyPr/>
          <a:lstStyle/>
          <a:p>
            <a:endParaRPr lang="en-US" dirty="0"/>
          </a:p>
        </p:txBody>
      </p:sp>
      <p:sp>
        <p:nvSpPr>
          <p:cNvPr id="5" name="Espaço Reservado para Número de Slide 4"/>
          <p:cNvSpPr>
            <a:spLocks noGrp="1"/>
          </p:cNvSpPr>
          <p:nvPr>
            <p:ph type="sldNum" sz="quarter" idx="12"/>
          </p:nvPr>
        </p:nvSpPr>
        <p:spPr/>
        <p:txBody>
          <a:bodyPr/>
          <a:lstStyle/>
          <a:p>
            <a:fld id="{75A23FDA-9B9B-4F4C-B321-28A29906943A}"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F3B437D6-CBAD-4163-8128-5611926BFCF9}" type="datetime1">
              <a:rPr lang="en-US" smtClean="0"/>
              <a:pPr/>
              <a:t>8/10/2015</a:t>
            </a:fld>
            <a:endParaRPr lang="en-US" dirty="0"/>
          </a:p>
        </p:txBody>
      </p:sp>
      <p:sp>
        <p:nvSpPr>
          <p:cNvPr id="3" name="Espaço Reservado para Rodapé 2"/>
          <p:cNvSpPr>
            <a:spLocks noGrp="1"/>
          </p:cNvSpPr>
          <p:nvPr>
            <p:ph type="ftr" sz="quarter" idx="11"/>
          </p:nvPr>
        </p:nvSpPr>
        <p:spPr/>
        <p:txBody>
          <a:bodyPr/>
          <a:lstStyle/>
          <a:p>
            <a:endParaRPr lang="en-US" dirty="0"/>
          </a:p>
        </p:txBody>
      </p:sp>
      <p:sp>
        <p:nvSpPr>
          <p:cNvPr id="4" name="Espaço Reservado para Número de Slide 3"/>
          <p:cNvSpPr>
            <a:spLocks noGrp="1"/>
          </p:cNvSpPr>
          <p:nvPr>
            <p:ph type="sldNum" sz="quarter" idx="12"/>
          </p:nvPr>
        </p:nvSpPr>
        <p:spPr/>
        <p:txBody>
          <a:bodyPr/>
          <a:lstStyle/>
          <a:p>
            <a:fld id="{75A23FDA-9B9B-4F4C-B321-28A29906943A}"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pt-BR" smtClean="0"/>
              <a:t>Clique para editar o estilo do título mestre</a:t>
            </a:r>
            <a:endParaRPr kumimoji="0" lang="en-US"/>
          </a:p>
        </p:txBody>
      </p:sp>
      <p:sp>
        <p:nvSpPr>
          <p:cNvPr id="3" name="Espaço Reservado para Texto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pt-BR" smtClean="0"/>
              <a:t>Clique para editar os estilos do texto mestre</a:t>
            </a:r>
          </a:p>
        </p:txBody>
      </p:sp>
      <p:sp>
        <p:nvSpPr>
          <p:cNvPr id="4" name="Espaço Reservado para Conteúdo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5" name="Espaço Reservado para Data 4"/>
          <p:cNvSpPr>
            <a:spLocks noGrp="1"/>
          </p:cNvSpPr>
          <p:nvPr>
            <p:ph type="dt" sz="half" idx="10"/>
          </p:nvPr>
        </p:nvSpPr>
        <p:spPr/>
        <p:txBody>
          <a:bodyPr/>
          <a:lstStyle/>
          <a:p>
            <a:fld id="{0ACD442D-23C5-4753-8DE0-00A5C6C6DA8A}" type="datetime1">
              <a:rPr lang="en-US" smtClean="0"/>
              <a:pPr/>
              <a:t>8/10/2015</a:t>
            </a:fld>
            <a:endParaRPr lang="en-US" dirty="0"/>
          </a:p>
        </p:txBody>
      </p:sp>
      <p:sp>
        <p:nvSpPr>
          <p:cNvPr id="6" name="Espaço Reservado para Rodapé 5"/>
          <p:cNvSpPr>
            <a:spLocks noGrp="1"/>
          </p:cNvSpPr>
          <p:nvPr>
            <p:ph type="ftr" sz="quarter" idx="11"/>
          </p:nvPr>
        </p:nvSpPr>
        <p:spPr/>
        <p:txBody>
          <a:bodyPr/>
          <a:lstStyle/>
          <a:p>
            <a:endParaRPr lang="en-US" dirty="0"/>
          </a:p>
        </p:txBody>
      </p:sp>
      <p:sp>
        <p:nvSpPr>
          <p:cNvPr id="7" name="Espaço Reservado para Número de Slide 6"/>
          <p:cNvSpPr>
            <a:spLocks noGrp="1"/>
          </p:cNvSpPr>
          <p:nvPr>
            <p:ph type="sldNum" sz="quarter" idx="12"/>
          </p:nvPr>
        </p:nvSpPr>
        <p:spPr/>
        <p:txBody>
          <a:bodyPr/>
          <a:lstStyle/>
          <a:p>
            <a:fld id="{75A23FDA-9B9B-4F4C-B321-28A29906943A}"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9" name="Retângulo com Único Canto Aparado e Arredondado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Triângulo retângulo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ítulo 1"/>
          <p:cNvSpPr>
            <a:spLocks noGrp="1"/>
          </p:cNvSpPr>
          <p:nvPr>
            <p:ph type="title"/>
          </p:nvPr>
        </p:nvSpPr>
        <p:spPr>
          <a:xfrm>
            <a:off x="609600" y="1176998"/>
            <a:ext cx="2212848" cy="1582621"/>
          </a:xfrm>
        </p:spPr>
        <p:txBody>
          <a:bodyPr vert="horz" lIns="45720" tIns="45720" rIns="45720" bIns="45720" anchor="b"/>
          <a:lstStyle>
            <a:lvl1pPr algn="l">
              <a:buNone/>
              <a:defRPr sz="2000" b="1">
                <a:solidFill>
                  <a:schemeClr val="tx2"/>
                </a:solidFill>
              </a:defRPr>
            </a:lvl1pPr>
          </a:lstStyle>
          <a:p>
            <a:r>
              <a:rPr kumimoji="0" lang="pt-BR" smtClean="0"/>
              <a:t>Clique para editar o estilo do título mestre</a:t>
            </a:r>
            <a:endParaRPr kumimoji="0" lang="en-US"/>
          </a:p>
        </p:txBody>
      </p:sp>
      <p:sp>
        <p:nvSpPr>
          <p:cNvPr id="4" name="Espaço Reservado para Texto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pt-BR" smtClean="0"/>
              <a:t>Clique para editar os estilos do texto mestre</a:t>
            </a:r>
          </a:p>
        </p:txBody>
      </p:sp>
      <p:sp>
        <p:nvSpPr>
          <p:cNvPr id="5" name="Espaço Reservado para Data 4"/>
          <p:cNvSpPr>
            <a:spLocks noGrp="1"/>
          </p:cNvSpPr>
          <p:nvPr>
            <p:ph type="dt" sz="half" idx="10"/>
          </p:nvPr>
        </p:nvSpPr>
        <p:spPr/>
        <p:txBody>
          <a:bodyPr/>
          <a:lstStyle/>
          <a:p>
            <a:fld id="{7145EF92-5C4E-42BD-88A2-792169B491EE}" type="datetime1">
              <a:rPr lang="en-US" smtClean="0"/>
              <a:pPr/>
              <a:t>8/10/2015</a:t>
            </a:fld>
            <a:endParaRPr lang="en-US" dirty="0"/>
          </a:p>
        </p:txBody>
      </p:sp>
      <p:sp>
        <p:nvSpPr>
          <p:cNvPr id="6" name="Espaço Reservado para Rodapé 5"/>
          <p:cNvSpPr>
            <a:spLocks noGrp="1"/>
          </p:cNvSpPr>
          <p:nvPr>
            <p:ph type="ftr" sz="quarter" idx="11"/>
          </p:nvPr>
        </p:nvSpPr>
        <p:spPr/>
        <p:txBody>
          <a:bodyPr/>
          <a:lstStyle/>
          <a:p>
            <a:endParaRPr lang="en-US" dirty="0"/>
          </a:p>
        </p:txBody>
      </p:sp>
      <p:sp>
        <p:nvSpPr>
          <p:cNvPr id="7" name="Espaço Reservado para Número de Slide 6"/>
          <p:cNvSpPr>
            <a:spLocks noGrp="1"/>
          </p:cNvSpPr>
          <p:nvPr>
            <p:ph type="sldNum" sz="quarter" idx="12"/>
          </p:nvPr>
        </p:nvSpPr>
        <p:spPr>
          <a:xfrm>
            <a:off x="8077200" y="6356352"/>
            <a:ext cx="609600" cy="365125"/>
          </a:xfrm>
        </p:spPr>
        <p:txBody>
          <a:bodyPr/>
          <a:lstStyle/>
          <a:p>
            <a:fld id="{75A23FDA-9B9B-4F4C-B321-28A29906943A}" type="slidenum">
              <a:rPr lang="en-US" smtClean="0"/>
              <a:pPr/>
              <a:t>‹#›</a:t>
            </a:fld>
            <a:endParaRPr lang="en-US" dirty="0"/>
          </a:p>
        </p:txBody>
      </p:sp>
      <p:sp>
        <p:nvSpPr>
          <p:cNvPr id="3" name="Espaço Reservado para Imagem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pt-BR" dirty="0" smtClean="0"/>
              <a:t>Clique no ícone para adicionar uma imagem</a:t>
            </a:r>
            <a:endParaRPr kumimoji="0" lang="en-US" dirty="0"/>
          </a:p>
        </p:txBody>
      </p:sp>
      <p:sp>
        <p:nvSpPr>
          <p:cNvPr id="10" name="Forma livre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orma livre 10"/>
          <p:cNvSpPr>
            <a:spLocks/>
          </p:cNvSpPr>
          <p:nvPr/>
        </p:nvSpPr>
        <p:spPr bwMode="auto">
          <a:xfrm flipV="1">
            <a:off x="4381501" y="6219827"/>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orma livre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orma livre 7"/>
          <p:cNvSpPr>
            <a:spLocks/>
          </p:cNvSpPr>
          <p:nvPr/>
        </p:nvSpPr>
        <p:spPr bwMode="auto">
          <a:xfrm>
            <a:off x="4381501" y="-7143"/>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Espaço Reservado para Título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pt-BR" smtClean="0"/>
              <a:t>Clique para editar o estilo do título mestre</a:t>
            </a:r>
            <a:endParaRPr kumimoji="0" lang="en-US"/>
          </a:p>
        </p:txBody>
      </p:sp>
      <p:sp>
        <p:nvSpPr>
          <p:cNvPr id="30" name="Espaço Reservado para Texto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pt-BR" dirty="0" smtClean="0"/>
              <a:t>Clique para editar os estilos do texto mestre</a:t>
            </a:r>
          </a:p>
          <a:p>
            <a:pPr lvl="1" eaLnBrk="1" latinLnBrk="0" hangingPunct="1"/>
            <a:r>
              <a:rPr kumimoji="0" lang="pt-BR" dirty="0" smtClean="0"/>
              <a:t>Segundo nível</a:t>
            </a:r>
          </a:p>
          <a:p>
            <a:pPr lvl="2" eaLnBrk="1" latinLnBrk="0" hangingPunct="1"/>
            <a:r>
              <a:rPr kumimoji="0" lang="pt-BR" dirty="0" smtClean="0"/>
              <a:t>Terceiro nível</a:t>
            </a:r>
          </a:p>
          <a:p>
            <a:pPr lvl="3" eaLnBrk="1" latinLnBrk="0" hangingPunct="1"/>
            <a:r>
              <a:rPr kumimoji="0" lang="pt-BR" dirty="0" smtClean="0"/>
              <a:t>Quarto nível</a:t>
            </a:r>
          </a:p>
          <a:p>
            <a:pPr lvl="4" eaLnBrk="1" latinLnBrk="0" hangingPunct="1"/>
            <a:r>
              <a:rPr kumimoji="0" lang="pt-BR" dirty="0" smtClean="0"/>
              <a:t>Quinto nível</a:t>
            </a:r>
            <a:endParaRPr kumimoji="0" lang="en-US" dirty="0"/>
          </a:p>
        </p:txBody>
      </p:sp>
      <p:sp>
        <p:nvSpPr>
          <p:cNvPr id="10" name="Espaço Reservado para Data 9"/>
          <p:cNvSpPr>
            <a:spLocks noGrp="1"/>
          </p:cNvSpPr>
          <p:nvPr>
            <p:ph type="dt" sz="half" idx="2"/>
          </p:nvPr>
        </p:nvSpPr>
        <p:spPr>
          <a:xfrm>
            <a:off x="457200" y="6356352"/>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8E760121-61D5-421A-8411-3AB159DE3F21}" type="datetime1">
              <a:rPr lang="en-US" smtClean="0"/>
              <a:pPr/>
              <a:t>8/10/2015</a:t>
            </a:fld>
            <a:endParaRPr lang="en-US" dirty="0"/>
          </a:p>
        </p:txBody>
      </p:sp>
      <p:sp>
        <p:nvSpPr>
          <p:cNvPr id="22" name="Espaço Reservado para Rodapé 21"/>
          <p:cNvSpPr>
            <a:spLocks noGrp="1"/>
          </p:cNvSpPr>
          <p:nvPr>
            <p:ph type="ftr" sz="quarter" idx="3"/>
          </p:nvPr>
        </p:nvSpPr>
        <p:spPr>
          <a:xfrm>
            <a:off x="2667000" y="6356352"/>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18" name="Espaço Reservado para Número de Slide 17"/>
          <p:cNvSpPr>
            <a:spLocks noGrp="1"/>
          </p:cNvSpPr>
          <p:nvPr>
            <p:ph type="sldNum" sz="quarter" idx="4"/>
          </p:nvPr>
        </p:nvSpPr>
        <p:spPr>
          <a:xfrm>
            <a:off x="7924800" y="6356352"/>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5A23FDA-9B9B-4F4C-B321-28A29906943A}" type="slidenum">
              <a:rPr lang="en-US" smtClean="0"/>
              <a:pPr/>
              <a:t>‹#›</a:t>
            </a:fld>
            <a:endParaRPr lang="en-US" dirty="0"/>
          </a:p>
        </p:txBody>
      </p:sp>
      <p:grpSp>
        <p:nvGrpSpPr>
          <p:cNvPr id="2" name="Grupo 1"/>
          <p:cNvGrpSpPr/>
          <p:nvPr/>
        </p:nvGrpSpPr>
        <p:grpSpPr>
          <a:xfrm>
            <a:off x="-19017" y="202408"/>
            <a:ext cx="9180548" cy="649224"/>
            <a:chOff x="-19045" y="216550"/>
            <a:chExt cx="9180548" cy="649224"/>
          </a:xfrm>
        </p:grpSpPr>
        <p:sp>
          <p:nvSpPr>
            <p:cNvPr id="12" name="Forma livre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orma livre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orma livre 6"/>
          <p:cNvSpPr>
            <a:spLocks/>
          </p:cNvSpPr>
          <p:nvPr/>
        </p:nvSpPr>
        <p:spPr bwMode="auto">
          <a:xfrm>
            <a:off x="-9523"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cs typeface="Arial" panose="020B0604020202020204" pitchFamily="34" charset="0"/>
            </a:endParaRPr>
          </a:p>
        </p:txBody>
      </p:sp>
      <p:sp>
        <p:nvSpPr>
          <p:cNvPr id="8" name="Forma livre 7"/>
          <p:cNvSpPr>
            <a:spLocks/>
          </p:cNvSpPr>
          <p:nvPr/>
        </p:nvSpPr>
        <p:spPr bwMode="auto">
          <a:xfrm>
            <a:off x="4381511" y="-7143"/>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cs typeface="Arial" panose="020B0604020202020204" pitchFamily="34" charset="0"/>
            </a:endParaRPr>
          </a:p>
        </p:txBody>
      </p:sp>
      <p:sp>
        <p:nvSpPr>
          <p:cNvPr id="9" name="Espaço Reservado para Título 8"/>
          <p:cNvSpPr>
            <a:spLocks noGrp="1"/>
          </p:cNvSpPr>
          <p:nvPr>
            <p:ph type="title"/>
          </p:nvPr>
        </p:nvSpPr>
        <p:spPr>
          <a:xfrm>
            <a:off x="457212" y="704088"/>
            <a:ext cx="8229599" cy="1143000"/>
          </a:xfrm>
          <a:prstGeom prst="rect">
            <a:avLst/>
          </a:prstGeom>
        </p:spPr>
        <p:txBody>
          <a:bodyPr vert="horz" lIns="0" rIns="0" bIns="0" anchor="b">
            <a:normAutofit/>
          </a:bodyPr>
          <a:lstStyle/>
          <a:p>
            <a:r>
              <a:rPr kumimoji="0" lang="pt-BR" smtClean="0"/>
              <a:t>Clique para editar o estilo do título mestre</a:t>
            </a:r>
            <a:endParaRPr kumimoji="0" lang="en-US"/>
          </a:p>
        </p:txBody>
      </p:sp>
      <p:sp>
        <p:nvSpPr>
          <p:cNvPr id="30" name="Espaço Reservado para Texto 29"/>
          <p:cNvSpPr>
            <a:spLocks noGrp="1"/>
          </p:cNvSpPr>
          <p:nvPr>
            <p:ph type="body" idx="1"/>
          </p:nvPr>
        </p:nvSpPr>
        <p:spPr>
          <a:xfrm>
            <a:off x="457212" y="1935480"/>
            <a:ext cx="8229599" cy="4389120"/>
          </a:xfrm>
          <a:prstGeom prst="rect">
            <a:avLst/>
          </a:prstGeom>
        </p:spPr>
        <p:txBody>
          <a:bodyPr vert="horz">
            <a:normAutofit/>
          </a:bodyPr>
          <a:lstStyle/>
          <a:p>
            <a:pPr lvl="0" eaLnBrk="1" latinLnBrk="0" hangingPunct="1"/>
            <a:r>
              <a:rPr kumimoji="0" lang="pt-BR" dirty="0" smtClean="0"/>
              <a:t>Clique para editar os estilos do texto mestre</a:t>
            </a:r>
          </a:p>
          <a:p>
            <a:pPr lvl="1" eaLnBrk="1" latinLnBrk="0" hangingPunct="1"/>
            <a:r>
              <a:rPr kumimoji="0" lang="pt-BR" dirty="0" smtClean="0"/>
              <a:t>Segundo nível</a:t>
            </a:r>
          </a:p>
          <a:p>
            <a:pPr lvl="2" eaLnBrk="1" latinLnBrk="0" hangingPunct="1"/>
            <a:r>
              <a:rPr kumimoji="0" lang="pt-BR" dirty="0" smtClean="0"/>
              <a:t>Terceiro nível</a:t>
            </a:r>
          </a:p>
          <a:p>
            <a:pPr lvl="3" eaLnBrk="1" latinLnBrk="0" hangingPunct="1"/>
            <a:r>
              <a:rPr kumimoji="0" lang="pt-BR" dirty="0" smtClean="0"/>
              <a:t>Quarto nível</a:t>
            </a:r>
          </a:p>
          <a:p>
            <a:pPr lvl="4" eaLnBrk="1" latinLnBrk="0" hangingPunct="1"/>
            <a:r>
              <a:rPr kumimoji="0" lang="pt-BR" dirty="0" smtClean="0"/>
              <a:t>Quinto nível</a:t>
            </a:r>
            <a:endParaRPr kumimoji="0" lang="en-US" dirty="0"/>
          </a:p>
        </p:txBody>
      </p:sp>
      <p:sp>
        <p:nvSpPr>
          <p:cNvPr id="10" name="Espaço Reservado para Data 9"/>
          <p:cNvSpPr>
            <a:spLocks noGrp="1"/>
          </p:cNvSpPr>
          <p:nvPr>
            <p:ph type="dt" sz="half" idx="2"/>
          </p:nvPr>
        </p:nvSpPr>
        <p:spPr>
          <a:xfrm>
            <a:off x="457202" y="6356374"/>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8E760121-61D5-421A-8411-3AB159DE3F21}" type="datetime1">
              <a:rPr lang="en-US" smtClean="0">
                <a:solidFill>
                  <a:srgbClr val="464646">
                    <a:shade val="90000"/>
                  </a:srgbClr>
                </a:solidFill>
                <a:cs typeface="Arial" panose="020B0604020202020204" pitchFamily="34" charset="0"/>
              </a:rPr>
              <a:pPr/>
              <a:t>8/10/2015</a:t>
            </a:fld>
            <a:endParaRPr lang="en-US" dirty="0">
              <a:solidFill>
                <a:srgbClr val="464646">
                  <a:shade val="90000"/>
                </a:srgbClr>
              </a:solidFill>
              <a:cs typeface="Arial" panose="020B0604020202020204" pitchFamily="34" charset="0"/>
            </a:endParaRPr>
          </a:p>
        </p:txBody>
      </p:sp>
      <p:sp>
        <p:nvSpPr>
          <p:cNvPr id="22" name="Espaço Reservado para Rodapé 21"/>
          <p:cNvSpPr>
            <a:spLocks noGrp="1"/>
          </p:cNvSpPr>
          <p:nvPr>
            <p:ph type="ftr" sz="quarter" idx="3"/>
          </p:nvPr>
        </p:nvSpPr>
        <p:spPr>
          <a:xfrm>
            <a:off x="2667000" y="6356374"/>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solidFill>
                <a:srgbClr val="464646">
                  <a:shade val="90000"/>
                </a:srgbClr>
              </a:solidFill>
              <a:cs typeface="Arial" panose="020B0604020202020204" pitchFamily="34" charset="0"/>
            </a:endParaRPr>
          </a:p>
        </p:txBody>
      </p:sp>
      <p:sp>
        <p:nvSpPr>
          <p:cNvPr id="18" name="Espaço Reservado para Número de Slide 17"/>
          <p:cNvSpPr>
            <a:spLocks noGrp="1"/>
          </p:cNvSpPr>
          <p:nvPr>
            <p:ph type="sldNum" sz="quarter" idx="4"/>
          </p:nvPr>
        </p:nvSpPr>
        <p:spPr>
          <a:xfrm>
            <a:off x="7924802" y="6356374"/>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5A23FDA-9B9B-4F4C-B321-28A29906943A}" type="slidenum">
              <a:rPr lang="en-US" smtClean="0">
                <a:solidFill>
                  <a:srgbClr val="464646">
                    <a:shade val="90000"/>
                  </a:srgbClr>
                </a:solidFill>
                <a:cs typeface="Arial" panose="020B0604020202020204" pitchFamily="34" charset="0"/>
              </a:rPr>
              <a:pPr/>
              <a:t>‹#›</a:t>
            </a:fld>
            <a:endParaRPr lang="en-US" dirty="0">
              <a:solidFill>
                <a:srgbClr val="464646">
                  <a:shade val="90000"/>
                </a:srgbClr>
              </a:solidFill>
              <a:cs typeface="Arial" panose="020B0604020202020204" pitchFamily="34" charset="0"/>
            </a:endParaRPr>
          </a:p>
        </p:txBody>
      </p:sp>
      <p:grpSp>
        <p:nvGrpSpPr>
          <p:cNvPr id="2" name="Grupo 1"/>
          <p:cNvGrpSpPr/>
          <p:nvPr/>
        </p:nvGrpSpPr>
        <p:grpSpPr>
          <a:xfrm>
            <a:off x="-19014" y="202408"/>
            <a:ext cx="9180547" cy="649224"/>
            <a:chOff x="-19045" y="216550"/>
            <a:chExt cx="9180548" cy="649224"/>
          </a:xfrm>
        </p:grpSpPr>
        <p:sp>
          <p:nvSpPr>
            <p:cNvPr id="12" name="Forma livre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cs typeface="Arial" panose="020B0604020202020204" pitchFamily="34" charset="0"/>
              </a:endParaRPr>
            </a:p>
          </p:txBody>
        </p:sp>
        <p:sp>
          <p:nvSpPr>
            <p:cNvPr id="13" name="Forma livre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cs typeface="Arial" panose="020B0604020202020204" pitchFamily="34" charset="0"/>
              </a:endParaRPr>
            </a:p>
          </p:txBody>
        </p:sp>
      </p:grpSp>
    </p:spTree>
    <p:extLst>
      <p:ext uri="{BB962C8B-B14F-4D97-AF65-F5344CB8AC3E}">
        <p14:creationId xmlns:p14="http://schemas.microsoft.com/office/powerpoint/2010/main" xmlns="" val="217932909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omicsonline.org/scholarly-journals.php" TargetMode="External"/><Relationship Id="rId2" Type="http://schemas.openxmlformats.org/officeDocument/2006/relationships/hyperlink" Target="http://www.omicsonline.org/open-access-publication.php" TargetMode="External"/><Relationship Id="rId1" Type="http://schemas.openxmlformats.org/officeDocument/2006/relationships/slideLayout" Target="../slideLayouts/slideLayout2.xml"/><Relationship Id="rId4" Type="http://schemas.openxmlformats.org/officeDocument/2006/relationships/hyperlink" Target="http://www.omicsonline.org/international-scientific-conferences/"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40.gif"/><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png"/><Relationship Id="rId4" Type="http://schemas.openxmlformats.org/officeDocument/2006/relationships/image" Target="../media/image36.pn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jpeg"/><Relationship Id="rId7" Type="http://schemas.openxmlformats.org/officeDocument/2006/relationships/image" Target="../media/image46.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5.jpeg"/><Relationship Id="rId11" Type="http://schemas.openxmlformats.org/officeDocument/2006/relationships/image" Target="../media/image50.jpeg"/><Relationship Id="rId5" Type="http://schemas.openxmlformats.org/officeDocument/2006/relationships/image" Target="../media/image44.png"/><Relationship Id="rId10" Type="http://schemas.openxmlformats.org/officeDocument/2006/relationships/image" Target="../media/image49.png"/><Relationship Id="rId4" Type="http://schemas.openxmlformats.org/officeDocument/2006/relationships/image" Target="../media/image43.png"/><Relationship Id="rId9" Type="http://schemas.openxmlformats.org/officeDocument/2006/relationships/image" Target="../media/image48.gi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1.tif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2.tif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conferenceseries.com/" TargetMode="External"/><Relationship Id="rId2" Type="http://schemas.openxmlformats.org/officeDocument/2006/relationships/hyperlink" Target="http://integrativebiology.conferenceseries.com/" TargetMode="External"/><Relationship Id="rId1" Type="http://schemas.openxmlformats.org/officeDocument/2006/relationships/slideLayout" Target="../slideLayouts/slideLayout2.xml"/><Relationship Id="rId4" Type="http://schemas.openxmlformats.org/officeDocument/2006/relationships/hyperlink" Target="http://www.conferenceseries.com/genetics-and-molecular-biology-conferences.php"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jpeg"/><Relationship Id="rId3" Type="http://schemas.openxmlformats.org/officeDocument/2006/relationships/image" Target="../media/image4.jpeg"/><Relationship Id="rId7" Type="http://schemas.openxmlformats.org/officeDocument/2006/relationships/image" Target="../media/image8.jpeg"/><Relationship Id="rId12"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7.jpeg"/><Relationship Id="rId11" Type="http://schemas.openxmlformats.org/officeDocument/2006/relationships/image" Target="../media/image12.jpe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gif"/></Relationships>
</file>

<file path=ppt/slides/_rels/slide5.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jpeg"/><Relationship Id="rId9" Type="http://schemas.openxmlformats.org/officeDocument/2006/relationships/image" Target="../media/image21.jpeg"/></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8" Type="http://schemas.openxmlformats.org/officeDocument/2006/relationships/hyperlink" Target="Systems%20Biology.pptx" TargetMode="External"/><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64" y="428625"/>
            <a:ext cx="8186737" cy="866775"/>
          </a:xfrm>
          <a:ln w="3175"/>
        </p:spPr>
        <p:txBody>
          <a:bodyPr/>
          <a:lstStyle/>
          <a:p>
            <a:pPr>
              <a:defRPr/>
            </a:pPr>
            <a:r>
              <a:rPr lang="en-US" sz="3600" b="1" dirty="0" smtClean="0">
                <a:solidFill>
                  <a:schemeClr val="bg1"/>
                </a:solidFill>
                <a:effectLst>
                  <a:outerShdw blurRad="38100" dist="38100" dir="2700000" algn="tl">
                    <a:srgbClr val="000000">
                      <a:alpha val="43137"/>
                    </a:srgbClr>
                  </a:outerShdw>
                </a:effectLst>
                <a:latin typeface="Baskerville Old Face" pitchFamily="18" charset="0"/>
              </a:rPr>
              <a:t>    </a:t>
            </a:r>
            <a:r>
              <a:rPr lang="en-US" sz="3600" b="1" dirty="0" smtClean="0">
                <a:solidFill>
                  <a:schemeClr val="tx1"/>
                </a:solidFill>
                <a:effectLst>
                  <a:outerShdw blurRad="38100" dist="38100" dir="2700000" algn="tl">
                    <a:srgbClr val="000000">
                      <a:alpha val="43137"/>
                    </a:srgbClr>
                  </a:outerShdw>
                </a:effectLst>
                <a:latin typeface="Baskerville Old Face" pitchFamily="18" charset="0"/>
              </a:rPr>
              <a:t>About OMICS Group</a:t>
            </a:r>
            <a:endParaRPr lang="en-US" sz="3600" b="1" dirty="0">
              <a:solidFill>
                <a:schemeClr val="tx1"/>
              </a:solidFill>
              <a:effectLst>
                <a:outerShdw blurRad="38100" dist="38100" dir="2700000" algn="tl">
                  <a:srgbClr val="000000">
                    <a:alpha val="43137"/>
                  </a:srgbClr>
                </a:outerShdw>
              </a:effectLst>
              <a:latin typeface="Baskerville Old Face" pitchFamily="18" charset="0"/>
            </a:endParaRPr>
          </a:p>
        </p:txBody>
      </p:sp>
      <p:sp>
        <p:nvSpPr>
          <p:cNvPr id="4" name="Content Placeholder 3"/>
          <p:cNvSpPr>
            <a:spLocks noGrp="1"/>
          </p:cNvSpPr>
          <p:nvPr>
            <p:ph idx="1"/>
          </p:nvPr>
        </p:nvSpPr>
        <p:spPr>
          <a:xfrm>
            <a:off x="857250" y="1295400"/>
            <a:ext cx="7053943" cy="525780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normAutofit lnSpcReduction="10000"/>
          </a:bodyPr>
          <a:lstStyle/>
          <a:p>
            <a:pPr algn="just">
              <a:buFont typeface="Arial" charset="0"/>
              <a:buNone/>
              <a:defRPr/>
            </a:pPr>
            <a:r>
              <a:rPr lang="en-US" sz="2000" b="1" dirty="0" smtClean="0">
                <a:latin typeface="+mj-lt"/>
              </a:rPr>
              <a:t>      </a:t>
            </a:r>
          </a:p>
          <a:p>
            <a:pPr algn="just">
              <a:buFont typeface="Arial" charset="0"/>
              <a:buNone/>
              <a:defRPr/>
            </a:pPr>
            <a:r>
              <a:rPr lang="en-US" sz="2000" b="1" dirty="0" smtClean="0">
                <a:latin typeface="+mj-lt"/>
              </a:rPr>
              <a:t>   </a:t>
            </a:r>
            <a:r>
              <a:rPr lang="en-US" sz="2000" dirty="0" smtClean="0">
                <a:latin typeface="+mj-lt"/>
              </a:rPr>
              <a:t>OMICS Group is an amalgamation of </a:t>
            </a:r>
            <a:r>
              <a:rPr lang="en-US" sz="2000" dirty="0" smtClean="0">
                <a:latin typeface="+mj-lt"/>
                <a:hlinkClick r:id="rId2" tooltip="Open Access publications"/>
              </a:rPr>
              <a:t>Open Access publications</a:t>
            </a:r>
            <a:r>
              <a:rPr lang="en-US" sz="2000" dirty="0" smtClean="0">
                <a:latin typeface="+mj-lt"/>
              </a:rPr>
              <a:t> and worldwide international science conferences and events. Established in the year 2007 with the sole aim of making the information on Sciences and technology ‘Open Access’, OMICS Group publishes 500 online open access </a:t>
            </a:r>
            <a:r>
              <a:rPr lang="en-US" sz="2000" dirty="0" smtClean="0">
                <a:latin typeface="+mj-lt"/>
                <a:hlinkClick r:id="rId3" tooltip="scholarly journals"/>
              </a:rPr>
              <a:t>scholarly journals</a:t>
            </a:r>
            <a:r>
              <a:rPr lang="en-US" sz="2000" dirty="0" smtClean="0">
                <a:latin typeface="+mj-lt"/>
              </a:rPr>
              <a:t> in all aspects of Science, Engineering, Management and Technology journals. OMICS Group has been instrumental in taking the knowledge on Science &amp; technology to the doorsteps of ordinary men and women. Research Scholars, Students, Libraries, Educational Institutions, Research centers and the industry are main stakeholders that benefitted greatly from this knowledge dissemination. OMICS Group also organizes 500 </a:t>
            </a:r>
            <a:r>
              <a:rPr lang="en-US" sz="2000" dirty="0" smtClean="0">
                <a:latin typeface="+mj-lt"/>
                <a:hlinkClick r:id="rId4" tooltip="International conferences"/>
              </a:rPr>
              <a:t>International conferences</a:t>
            </a:r>
            <a:r>
              <a:rPr lang="en-US" sz="2000" dirty="0" smtClean="0">
                <a:latin typeface="+mj-lt"/>
              </a:rPr>
              <a:t> annually across the globe, where knowledge transfer takes place through debates, round table discussions, poster presentations, workshops, symposia and exhibitions</a:t>
            </a:r>
            <a:r>
              <a:rPr lang="en-US" sz="1800" dirty="0" smtClean="0">
                <a:latin typeface="+mj-lt"/>
              </a:rPr>
              <a:t>. </a:t>
            </a:r>
            <a:endParaRPr lang="en-US" sz="1800" dirty="0">
              <a:latin typeface="+mj-lt"/>
            </a:endParaRPr>
          </a:p>
        </p:txBody>
      </p:sp>
    </p:spTree>
    <p:extLst>
      <p:ext uri="{BB962C8B-B14F-4D97-AF65-F5344CB8AC3E}">
        <p14:creationId xmlns:p14="http://schemas.microsoft.com/office/powerpoint/2010/main" xmlns="" val="17693777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Espaço Reservado para Conteúdo 7"/>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1403648" y="476672"/>
            <a:ext cx="6300192" cy="4725145"/>
          </a:xfrm>
          <a:prstGeom prst="rect">
            <a:avLst/>
          </a:prstGeom>
          <a:ln>
            <a:noFill/>
          </a:ln>
          <a:effectLst>
            <a:softEdge rad="112500"/>
          </a:effectLst>
        </p:spPr>
      </p:pic>
      <p:sp>
        <p:nvSpPr>
          <p:cNvPr id="12" name="CaixaDeTexto 11"/>
          <p:cNvSpPr txBox="1"/>
          <p:nvPr/>
        </p:nvSpPr>
        <p:spPr>
          <a:xfrm>
            <a:off x="233264" y="5373216"/>
            <a:ext cx="8640960" cy="1015663"/>
          </a:xfrm>
          <a:prstGeom prst="rect">
            <a:avLst/>
          </a:prstGeom>
          <a:noFill/>
        </p:spPr>
        <p:txBody>
          <a:bodyPr wrap="square" rtlCol="0">
            <a:spAutoFit/>
          </a:bodyPr>
          <a:lstStyle/>
          <a:p>
            <a:pPr algn="ctr"/>
            <a:r>
              <a:rPr lang="en-US" sz="2000" dirty="0">
                <a:latin typeface="+mj-lt"/>
              </a:rPr>
              <a:t>Omics sciences and generation of amounts of biological data - The integration of different areas of knowledge allowed advances in studies related to genomics, transcriptomics, metabolomics and proteomics. </a:t>
            </a:r>
            <a:endParaRPr lang="pt-BR" sz="2000" dirty="0">
              <a:latin typeface="+mj-lt"/>
            </a:endParaRPr>
          </a:p>
        </p:txBody>
      </p:sp>
    </p:spTree>
    <p:extLst>
      <p:ext uri="{BB962C8B-B14F-4D97-AF65-F5344CB8AC3E}">
        <p14:creationId xmlns:p14="http://schemas.microsoft.com/office/powerpoint/2010/main" xmlns="" val="1559350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11" descr="13.png"/>
          <p:cNvPicPr>
            <a:picLocks noGrp="1" noChangeAspect="1"/>
          </p:cNvPicPr>
          <p:nvPr>
            <p:ph idx="1"/>
          </p:nvPr>
        </p:nvPicPr>
        <p:blipFill>
          <a:blip r:embed="rId3" cstate="print"/>
          <a:stretch>
            <a:fillRect/>
          </a:stretch>
        </p:blipFill>
        <p:spPr>
          <a:xfrm>
            <a:off x="2268904" y="347554"/>
            <a:ext cx="6629674" cy="4786867"/>
          </a:xfrm>
        </p:spPr>
      </p:pic>
      <p:pic>
        <p:nvPicPr>
          <p:cNvPr id="3" name="Imagem 2"/>
          <p:cNvPicPr>
            <a:picLocks noChangeAspect="1"/>
          </p:cNvPicPr>
          <p:nvPr/>
        </p:nvPicPr>
        <p:blipFill rotWithShape="1">
          <a:blip r:embed="rId4"/>
          <a:srcRect l="2405" t="11610" r="76564" b="79531"/>
          <a:stretch/>
        </p:blipFill>
        <p:spPr>
          <a:xfrm>
            <a:off x="107504" y="4415605"/>
            <a:ext cx="2147385" cy="508591"/>
          </a:xfrm>
          <a:prstGeom prst="rect">
            <a:avLst/>
          </a:prstGeom>
          <a:ln>
            <a:solidFill>
              <a:schemeClr val="tx1"/>
            </a:solidFill>
          </a:ln>
        </p:spPr>
      </p:pic>
      <p:pic>
        <p:nvPicPr>
          <p:cNvPr id="5" name="Imagem 4"/>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107502" y="1225917"/>
            <a:ext cx="2232637" cy="972074"/>
          </a:xfrm>
          <a:prstGeom prst="rect">
            <a:avLst/>
          </a:prstGeom>
          <a:ln>
            <a:solidFill>
              <a:schemeClr val="tx1"/>
            </a:solidFill>
          </a:ln>
        </p:spPr>
      </p:pic>
      <p:pic>
        <p:nvPicPr>
          <p:cNvPr id="6" name="Imagem 5"/>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101131" y="2806793"/>
            <a:ext cx="2171231" cy="1477221"/>
          </a:xfrm>
          <a:prstGeom prst="rect">
            <a:avLst/>
          </a:prstGeom>
          <a:ln>
            <a:solidFill>
              <a:schemeClr val="tx1"/>
            </a:solidFill>
          </a:ln>
        </p:spPr>
      </p:pic>
      <p:pic>
        <p:nvPicPr>
          <p:cNvPr id="7" name="Imagem 6"/>
          <p:cNvPicPr>
            <a:picLocks noChangeAspect="1"/>
          </p:cNvPicPr>
          <p:nvPr/>
        </p:nvPicPr>
        <p:blipFill rotWithShape="1">
          <a:blip r:embed="rId7"/>
          <a:srcRect l="31184" t="24406" r="32290" b="65750"/>
          <a:stretch/>
        </p:blipFill>
        <p:spPr>
          <a:xfrm>
            <a:off x="107503" y="2324362"/>
            <a:ext cx="2147385" cy="325361"/>
          </a:xfrm>
          <a:prstGeom prst="rect">
            <a:avLst/>
          </a:prstGeom>
          <a:ln>
            <a:solidFill>
              <a:schemeClr val="tx1"/>
            </a:solidFill>
          </a:ln>
        </p:spPr>
      </p:pic>
      <p:pic>
        <p:nvPicPr>
          <p:cNvPr id="8" name="Imagem 7"/>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81749" y="451702"/>
            <a:ext cx="2173139" cy="651942"/>
          </a:xfrm>
          <a:prstGeom prst="rect">
            <a:avLst/>
          </a:prstGeom>
          <a:ln>
            <a:solidFill>
              <a:schemeClr val="tx1"/>
            </a:solidFill>
          </a:ln>
        </p:spPr>
      </p:pic>
      <p:sp>
        <p:nvSpPr>
          <p:cNvPr id="9" name="Text Box 4"/>
          <p:cNvSpPr txBox="1">
            <a:spLocks noChangeArrowheads="1"/>
          </p:cNvSpPr>
          <p:nvPr/>
        </p:nvSpPr>
        <p:spPr bwMode="auto">
          <a:xfrm>
            <a:off x="8387763" y="44624"/>
            <a:ext cx="862587" cy="3231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defTabSz="957263">
              <a:defRPr sz="900">
                <a:solidFill>
                  <a:schemeClr val="tx1"/>
                </a:solidFill>
                <a:latin typeface="Times New Roman" panose="02020603050405020304" pitchFamily="18" charset="0"/>
                <a:cs typeface="Arial" panose="020B0604020202020204" pitchFamily="34" charset="0"/>
              </a:defRPr>
            </a:lvl1pPr>
            <a:lvl2pPr marL="742950" indent="-285750" defTabSz="957263">
              <a:defRPr sz="900">
                <a:solidFill>
                  <a:schemeClr val="tx1"/>
                </a:solidFill>
                <a:latin typeface="Times New Roman" panose="02020603050405020304" pitchFamily="18" charset="0"/>
                <a:cs typeface="Arial" panose="020B0604020202020204" pitchFamily="34" charset="0"/>
              </a:defRPr>
            </a:lvl2pPr>
            <a:lvl3pPr marL="1143000" indent="-228600" defTabSz="957263">
              <a:defRPr sz="900">
                <a:solidFill>
                  <a:schemeClr val="tx1"/>
                </a:solidFill>
                <a:latin typeface="Times New Roman" panose="02020603050405020304" pitchFamily="18" charset="0"/>
                <a:cs typeface="Arial" panose="020B0604020202020204" pitchFamily="34" charset="0"/>
              </a:defRPr>
            </a:lvl3pPr>
            <a:lvl4pPr marL="1600200" indent="-228600" defTabSz="957263">
              <a:defRPr sz="900">
                <a:solidFill>
                  <a:schemeClr val="tx1"/>
                </a:solidFill>
                <a:latin typeface="Times New Roman" panose="02020603050405020304" pitchFamily="18" charset="0"/>
                <a:cs typeface="Arial" panose="020B0604020202020204" pitchFamily="34" charset="0"/>
              </a:defRPr>
            </a:lvl4pPr>
            <a:lvl5pPr marL="2057400" indent="-228600" defTabSz="957263">
              <a:defRPr sz="900">
                <a:solidFill>
                  <a:schemeClr val="tx1"/>
                </a:solidFill>
                <a:latin typeface="Times New Roman" panose="02020603050405020304" pitchFamily="18" charset="0"/>
                <a:cs typeface="Arial" panose="020B0604020202020204" pitchFamily="34" charset="0"/>
              </a:defRPr>
            </a:lvl5pPr>
            <a:lvl6pPr marL="2514600" indent="-228600" defTabSz="957263" eaLnBrk="0" fontAlgn="base" hangingPunct="0">
              <a:spcBef>
                <a:spcPct val="0"/>
              </a:spcBef>
              <a:spcAft>
                <a:spcPct val="0"/>
              </a:spcAft>
              <a:defRPr sz="900">
                <a:solidFill>
                  <a:schemeClr val="tx1"/>
                </a:solidFill>
                <a:latin typeface="Times New Roman" panose="02020603050405020304" pitchFamily="18" charset="0"/>
                <a:cs typeface="Arial" panose="020B0604020202020204" pitchFamily="34" charset="0"/>
              </a:defRPr>
            </a:lvl6pPr>
            <a:lvl7pPr marL="2971800" indent="-228600" defTabSz="957263" eaLnBrk="0" fontAlgn="base" hangingPunct="0">
              <a:spcBef>
                <a:spcPct val="0"/>
              </a:spcBef>
              <a:spcAft>
                <a:spcPct val="0"/>
              </a:spcAft>
              <a:defRPr sz="900">
                <a:solidFill>
                  <a:schemeClr val="tx1"/>
                </a:solidFill>
                <a:latin typeface="Times New Roman" panose="02020603050405020304" pitchFamily="18" charset="0"/>
                <a:cs typeface="Arial" panose="020B0604020202020204" pitchFamily="34" charset="0"/>
              </a:defRPr>
            </a:lvl7pPr>
            <a:lvl8pPr marL="3429000" indent="-228600" defTabSz="957263" eaLnBrk="0" fontAlgn="base" hangingPunct="0">
              <a:spcBef>
                <a:spcPct val="0"/>
              </a:spcBef>
              <a:spcAft>
                <a:spcPct val="0"/>
              </a:spcAft>
              <a:defRPr sz="900">
                <a:solidFill>
                  <a:schemeClr val="tx1"/>
                </a:solidFill>
                <a:latin typeface="Times New Roman" panose="02020603050405020304" pitchFamily="18" charset="0"/>
                <a:cs typeface="Arial" panose="020B0604020202020204" pitchFamily="34" charset="0"/>
              </a:defRPr>
            </a:lvl8pPr>
            <a:lvl9pPr marL="3886200" indent="-228600" defTabSz="957263" eaLnBrk="0" fontAlgn="base" hangingPunct="0">
              <a:spcBef>
                <a:spcPct val="0"/>
              </a:spcBef>
              <a:spcAft>
                <a:spcPct val="0"/>
              </a:spcAft>
              <a:defRPr sz="900">
                <a:solidFill>
                  <a:schemeClr val="tx1"/>
                </a:solidFill>
                <a:latin typeface="Times New Roman" panose="02020603050405020304" pitchFamily="18" charset="0"/>
                <a:cs typeface="Arial" panose="020B0604020202020204" pitchFamily="34" charset="0"/>
              </a:defRPr>
            </a:lvl9pPr>
          </a:lstStyle>
          <a:p>
            <a:pPr eaLnBrk="1" hangingPunct="1"/>
            <a:r>
              <a:rPr lang="pt-BR" altLang="pt-BR" sz="1500" b="1" dirty="0">
                <a:solidFill>
                  <a:schemeClr val="bg1"/>
                </a:solidFill>
                <a:latin typeface="Verdana" panose="020B0604030504040204" pitchFamily="34" charset="0"/>
              </a:rPr>
              <a:t>18/25</a:t>
            </a:r>
          </a:p>
        </p:txBody>
      </p:sp>
      <p:sp>
        <p:nvSpPr>
          <p:cNvPr id="11" name="CaixaDeTexto 10"/>
          <p:cNvSpPr txBox="1"/>
          <p:nvPr/>
        </p:nvSpPr>
        <p:spPr>
          <a:xfrm>
            <a:off x="251520" y="5085184"/>
            <a:ext cx="8379309" cy="1938992"/>
          </a:xfrm>
          <a:prstGeom prst="rect">
            <a:avLst/>
          </a:prstGeom>
          <a:noFill/>
        </p:spPr>
        <p:txBody>
          <a:bodyPr wrap="square" rtlCol="0">
            <a:spAutoFit/>
          </a:bodyPr>
          <a:lstStyle/>
          <a:p>
            <a:pPr marL="342900" indent="-342900" algn="just">
              <a:buFont typeface="Wingdings" panose="05000000000000000000" pitchFamily="2" charset="2"/>
              <a:buChar char="ü"/>
            </a:pPr>
            <a:r>
              <a:rPr lang="en-US" sz="2000" dirty="0">
                <a:latin typeface="+mj-lt"/>
              </a:rPr>
              <a:t>The extensive data available now opens the way to use existing computational approaches and to develop new ones to extract new biological insights about a fundamental physiological process. </a:t>
            </a:r>
            <a:endParaRPr lang="en-US" sz="2000" dirty="0" smtClean="0">
              <a:latin typeface="+mj-lt"/>
            </a:endParaRPr>
          </a:p>
          <a:p>
            <a:pPr marL="342900" indent="-342900" algn="just">
              <a:buFont typeface="Wingdings" panose="05000000000000000000" pitchFamily="2" charset="2"/>
              <a:buChar char="ü"/>
            </a:pPr>
            <a:r>
              <a:rPr lang="en-US" sz="2000" dirty="0" smtClean="0">
                <a:latin typeface="+mj-lt"/>
              </a:rPr>
              <a:t>Computational </a:t>
            </a:r>
            <a:r>
              <a:rPr lang="en-US" sz="2000" dirty="0">
                <a:latin typeface="+mj-lt"/>
              </a:rPr>
              <a:t>methods can then be used to model biological processes based on integrated data. </a:t>
            </a:r>
            <a:endParaRPr lang="pt-BR" sz="2000" dirty="0">
              <a:latin typeface="+mj-lt"/>
            </a:endParaRPr>
          </a:p>
          <a:p>
            <a:pPr marL="342900" indent="-342900" algn="just">
              <a:buFont typeface="Wingdings" panose="05000000000000000000" pitchFamily="2" charset="2"/>
              <a:buChar char="ü"/>
            </a:pPr>
            <a:endParaRPr lang="pt-BR" sz="2000" dirty="0">
              <a:latin typeface="+mj-lt"/>
            </a:endParaRPr>
          </a:p>
        </p:txBody>
      </p:sp>
    </p:spTree>
    <p:extLst>
      <p:ext uri="{BB962C8B-B14F-4D97-AF65-F5344CB8AC3E}">
        <p14:creationId xmlns:p14="http://schemas.microsoft.com/office/powerpoint/2010/main" xmlns="" val="16127078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2483768" y="674032"/>
            <a:ext cx="4968012" cy="646000"/>
          </a:xfrm>
          <a:prstGeom prst="rect">
            <a:avLst/>
          </a:prstGeom>
          <a:noFill/>
        </p:spPr>
        <p:txBody>
          <a:bodyPr>
            <a:spAutoFit/>
          </a:bodyPr>
          <a:lstStyle/>
          <a:p>
            <a:pPr eaLnBrk="1" hangingPunct="1">
              <a:defRPr/>
            </a:pPr>
            <a:r>
              <a:rPr lang="pt-BR" sz="3599" b="1" cap="small" dirty="0" smtClean="0">
                <a:latin typeface="Verdana" pitchFamily="34" charset="0"/>
                <a:ea typeface="Verdana" pitchFamily="34" charset="0"/>
                <a:cs typeface="Verdana" pitchFamily="34" charset="0"/>
              </a:rPr>
              <a:t>MOTIVATIONS</a:t>
            </a:r>
            <a:endParaRPr lang="pt-BR" sz="3599" b="1" cap="small" dirty="0">
              <a:latin typeface="Verdana" pitchFamily="34" charset="0"/>
              <a:ea typeface="Verdana" pitchFamily="34" charset="0"/>
              <a:cs typeface="Verdana" pitchFamily="34" charset="0"/>
            </a:endParaRPr>
          </a:p>
        </p:txBody>
      </p:sp>
      <p:graphicFrame>
        <p:nvGraphicFramePr>
          <p:cNvPr id="7" name="Diagrama 6"/>
          <p:cNvGraphicFramePr/>
          <p:nvPr>
            <p:extLst>
              <p:ext uri="{D42A27DB-BD31-4B8C-83A1-F6EECF244321}">
                <p14:modId xmlns:p14="http://schemas.microsoft.com/office/powerpoint/2010/main" xmlns="" val="3357061620"/>
              </p:ext>
            </p:extLst>
          </p:nvPr>
        </p:nvGraphicFramePr>
        <p:xfrm>
          <a:off x="720195" y="1484784"/>
          <a:ext cx="7775514" cy="51116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 Box 4"/>
          <p:cNvSpPr txBox="1">
            <a:spLocks noChangeArrowheads="1"/>
          </p:cNvSpPr>
          <p:nvPr/>
        </p:nvSpPr>
        <p:spPr bwMode="auto">
          <a:xfrm>
            <a:off x="8495709" y="512478"/>
            <a:ext cx="726355" cy="3231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defTabSz="957263">
              <a:defRPr sz="900">
                <a:solidFill>
                  <a:schemeClr val="tx1"/>
                </a:solidFill>
                <a:latin typeface="Times New Roman" panose="02020603050405020304" pitchFamily="18" charset="0"/>
                <a:cs typeface="Arial" panose="020B0604020202020204" pitchFamily="34" charset="0"/>
              </a:defRPr>
            </a:lvl1pPr>
            <a:lvl2pPr marL="742950" indent="-285750" defTabSz="957263">
              <a:defRPr sz="900">
                <a:solidFill>
                  <a:schemeClr val="tx1"/>
                </a:solidFill>
                <a:latin typeface="Times New Roman" panose="02020603050405020304" pitchFamily="18" charset="0"/>
                <a:cs typeface="Arial" panose="020B0604020202020204" pitchFamily="34" charset="0"/>
              </a:defRPr>
            </a:lvl2pPr>
            <a:lvl3pPr marL="1143000" indent="-228600" defTabSz="957263">
              <a:defRPr sz="900">
                <a:solidFill>
                  <a:schemeClr val="tx1"/>
                </a:solidFill>
                <a:latin typeface="Times New Roman" panose="02020603050405020304" pitchFamily="18" charset="0"/>
                <a:cs typeface="Arial" panose="020B0604020202020204" pitchFamily="34" charset="0"/>
              </a:defRPr>
            </a:lvl3pPr>
            <a:lvl4pPr marL="1600200" indent="-228600" defTabSz="957263">
              <a:defRPr sz="900">
                <a:solidFill>
                  <a:schemeClr val="tx1"/>
                </a:solidFill>
                <a:latin typeface="Times New Roman" panose="02020603050405020304" pitchFamily="18" charset="0"/>
                <a:cs typeface="Arial" panose="020B0604020202020204" pitchFamily="34" charset="0"/>
              </a:defRPr>
            </a:lvl4pPr>
            <a:lvl5pPr marL="2057400" indent="-228600" defTabSz="957263">
              <a:defRPr sz="900">
                <a:solidFill>
                  <a:schemeClr val="tx1"/>
                </a:solidFill>
                <a:latin typeface="Times New Roman" panose="02020603050405020304" pitchFamily="18" charset="0"/>
                <a:cs typeface="Arial" panose="020B0604020202020204" pitchFamily="34" charset="0"/>
              </a:defRPr>
            </a:lvl5pPr>
            <a:lvl6pPr marL="2514600" indent="-228600" defTabSz="957263" eaLnBrk="0" fontAlgn="base" hangingPunct="0">
              <a:spcBef>
                <a:spcPct val="0"/>
              </a:spcBef>
              <a:spcAft>
                <a:spcPct val="0"/>
              </a:spcAft>
              <a:defRPr sz="900">
                <a:solidFill>
                  <a:schemeClr val="tx1"/>
                </a:solidFill>
                <a:latin typeface="Times New Roman" panose="02020603050405020304" pitchFamily="18" charset="0"/>
                <a:cs typeface="Arial" panose="020B0604020202020204" pitchFamily="34" charset="0"/>
              </a:defRPr>
            </a:lvl6pPr>
            <a:lvl7pPr marL="2971800" indent="-228600" defTabSz="957263" eaLnBrk="0" fontAlgn="base" hangingPunct="0">
              <a:spcBef>
                <a:spcPct val="0"/>
              </a:spcBef>
              <a:spcAft>
                <a:spcPct val="0"/>
              </a:spcAft>
              <a:defRPr sz="900">
                <a:solidFill>
                  <a:schemeClr val="tx1"/>
                </a:solidFill>
                <a:latin typeface="Times New Roman" panose="02020603050405020304" pitchFamily="18" charset="0"/>
                <a:cs typeface="Arial" panose="020B0604020202020204" pitchFamily="34" charset="0"/>
              </a:defRPr>
            </a:lvl7pPr>
            <a:lvl8pPr marL="3429000" indent="-228600" defTabSz="957263" eaLnBrk="0" fontAlgn="base" hangingPunct="0">
              <a:spcBef>
                <a:spcPct val="0"/>
              </a:spcBef>
              <a:spcAft>
                <a:spcPct val="0"/>
              </a:spcAft>
              <a:defRPr sz="900">
                <a:solidFill>
                  <a:schemeClr val="tx1"/>
                </a:solidFill>
                <a:latin typeface="Times New Roman" panose="02020603050405020304" pitchFamily="18" charset="0"/>
                <a:cs typeface="Arial" panose="020B0604020202020204" pitchFamily="34" charset="0"/>
              </a:defRPr>
            </a:lvl8pPr>
            <a:lvl9pPr marL="3886200" indent="-228600" defTabSz="957263" eaLnBrk="0" fontAlgn="base" hangingPunct="0">
              <a:spcBef>
                <a:spcPct val="0"/>
              </a:spcBef>
              <a:spcAft>
                <a:spcPct val="0"/>
              </a:spcAft>
              <a:defRPr sz="900">
                <a:solidFill>
                  <a:schemeClr val="tx1"/>
                </a:solidFill>
                <a:latin typeface="Times New Roman" panose="02020603050405020304" pitchFamily="18" charset="0"/>
                <a:cs typeface="Arial" panose="020B0604020202020204" pitchFamily="34" charset="0"/>
              </a:defRPr>
            </a:lvl9pPr>
          </a:lstStyle>
          <a:p>
            <a:pPr eaLnBrk="1" hangingPunct="1"/>
            <a:r>
              <a:rPr lang="pt-BR" altLang="pt-BR" sz="1500" b="1" dirty="0">
                <a:solidFill>
                  <a:schemeClr val="bg1"/>
                </a:solidFill>
                <a:latin typeface="Verdana" panose="020B0604030504040204" pitchFamily="34" charset="0"/>
              </a:rPr>
              <a:t>6/25</a:t>
            </a:r>
          </a:p>
        </p:txBody>
      </p:sp>
    </p:spTree>
    <p:extLst>
      <p:ext uri="{BB962C8B-B14F-4D97-AF65-F5344CB8AC3E}">
        <p14:creationId xmlns:p14="http://schemas.microsoft.com/office/powerpoint/2010/main" xmlns="" val="26822222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fld id="{75A23FDA-9B9B-4F4C-B321-28A29906943A}" type="slidenum">
              <a:rPr lang="en-US" smtClean="0"/>
              <a:pPr/>
              <a:t>13</a:t>
            </a:fld>
            <a:endParaRPr lang="en-US" dirty="0"/>
          </a:p>
        </p:txBody>
      </p:sp>
      <p:pic>
        <p:nvPicPr>
          <p:cNvPr id="7" name="Espaço Reservado para Conteúdo 6"/>
          <p:cNvPicPr>
            <a:picLocks noGrp="1"/>
          </p:cNvPicPr>
          <p:nvPr>
            <p:ph idx="1"/>
          </p:nvPr>
        </p:nvPicPr>
        <p:blipFill>
          <a:blip r:embed="rId3">
            <a:extLst>
              <a:ext uri="{28A0092B-C50C-407E-A947-70E740481C1C}">
                <a14:useLocalDpi xmlns:a14="http://schemas.microsoft.com/office/drawing/2010/main" xmlns="" val="0"/>
              </a:ext>
            </a:extLst>
          </a:blip>
          <a:srcRect/>
          <a:stretch>
            <a:fillRect/>
          </a:stretch>
        </p:blipFill>
        <p:spPr bwMode="auto">
          <a:xfrm>
            <a:off x="683568" y="980728"/>
            <a:ext cx="7776864" cy="4896544"/>
          </a:xfrm>
          <a:prstGeom prst="rect">
            <a:avLst/>
          </a:prstGeom>
          <a:noFill/>
          <a:ln>
            <a:noFill/>
          </a:ln>
        </p:spPr>
      </p:pic>
    </p:spTree>
    <p:extLst>
      <p:ext uri="{BB962C8B-B14F-4D97-AF65-F5344CB8AC3E}">
        <p14:creationId xmlns:p14="http://schemas.microsoft.com/office/powerpoint/2010/main" xmlns="" val="5148806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79512" y="1628800"/>
            <a:ext cx="8712968" cy="4389120"/>
          </a:xfrm>
        </p:spPr>
        <p:txBody>
          <a:bodyPr>
            <a:normAutofit/>
          </a:bodyPr>
          <a:lstStyle/>
          <a:p>
            <a:pPr algn="just">
              <a:buFont typeface="Wingdings" panose="05000000000000000000" pitchFamily="2" charset="2"/>
              <a:buChar char="ü"/>
            </a:pPr>
            <a:r>
              <a:rPr lang="en-US" sz="2400" dirty="0">
                <a:latin typeface="+mj-lt"/>
              </a:rPr>
              <a:t>The core metabolic model developed </a:t>
            </a:r>
            <a:r>
              <a:rPr lang="en-US" sz="2400" dirty="0" smtClean="0">
                <a:latin typeface="+mj-lt"/>
              </a:rPr>
              <a:t>can </a:t>
            </a:r>
            <a:r>
              <a:rPr lang="en-US" sz="2400" dirty="0">
                <a:latin typeface="+mj-lt"/>
              </a:rPr>
              <a:t>provide strategies for developing these biomaterials through a better understanding of </a:t>
            </a:r>
            <a:r>
              <a:rPr lang="en-US" sz="2400" i="1" dirty="0">
                <a:latin typeface="+mj-lt"/>
              </a:rPr>
              <a:t>G. hansenii</a:t>
            </a:r>
            <a:r>
              <a:rPr lang="en-US" sz="2400" dirty="0">
                <a:latin typeface="+mj-lt"/>
              </a:rPr>
              <a:t> metabolic pathways. </a:t>
            </a:r>
            <a:endParaRPr lang="en-US" sz="2400" dirty="0" smtClean="0">
              <a:latin typeface="+mj-lt"/>
            </a:endParaRPr>
          </a:p>
          <a:p>
            <a:pPr algn="just">
              <a:buFont typeface="Wingdings" panose="05000000000000000000" pitchFamily="2" charset="2"/>
              <a:buChar char="ü"/>
            </a:pPr>
            <a:endParaRPr lang="en-US" sz="2400" dirty="0">
              <a:latin typeface="+mj-lt"/>
            </a:endParaRPr>
          </a:p>
          <a:p>
            <a:pPr algn="just">
              <a:buFont typeface="Wingdings" panose="05000000000000000000" pitchFamily="2" charset="2"/>
              <a:buChar char="ü"/>
            </a:pPr>
            <a:r>
              <a:rPr lang="en-US" sz="2400" dirty="0" smtClean="0">
                <a:latin typeface="+mj-lt"/>
              </a:rPr>
              <a:t>We </a:t>
            </a:r>
            <a:r>
              <a:rPr lang="en-US" sz="2400" dirty="0">
                <a:latin typeface="+mj-lt"/>
              </a:rPr>
              <a:t>presented from an initial draft of genome-scale metabolic reconstruction and network analysis of </a:t>
            </a:r>
            <a:r>
              <a:rPr lang="en-US" sz="2400" i="1" dirty="0">
                <a:latin typeface="+mj-lt"/>
              </a:rPr>
              <a:t>G. hansenii</a:t>
            </a:r>
            <a:r>
              <a:rPr lang="en-US" sz="2400" dirty="0">
                <a:latin typeface="+mj-lt"/>
              </a:rPr>
              <a:t>, a core metabolism model that capture its capabilities and nanocellulose biosynthesis functions. The constraint-based reconstruction and flux analysis approach was used to analyze the core model and simulate different conditions to evaluate its consistency and </a:t>
            </a:r>
            <a:r>
              <a:rPr lang="en-US" sz="2400" dirty="0" err="1">
                <a:latin typeface="+mj-lt"/>
              </a:rPr>
              <a:t>representativity</a:t>
            </a:r>
            <a:r>
              <a:rPr lang="en-US" sz="2400" dirty="0">
                <a:latin typeface="+mj-lt"/>
              </a:rPr>
              <a:t> for cellulose </a:t>
            </a:r>
            <a:r>
              <a:rPr lang="en-US" sz="2400" dirty="0" smtClean="0">
                <a:latin typeface="+mj-lt"/>
              </a:rPr>
              <a:t>biosynthesis.</a:t>
            </a:r>
            <a:endParaRPr lang="pt-BR" sz="2400" dirty="0">
              <a:latin typeface="+mj-lt"/>
            </a:endParaRPr>
          </a:p>
        </p:txBody>
      </p:sp>
      <p:sp>
        <p:nvSpPr>
          <p:cNvPr id="4" name="Espaço Reservado para Número de Slide 3"/>
          <p:cNvSpPr>
            <a:spLocks noGrp="1"/>
          </p:cNvSpPr>
          <p:nvPr>
            <p:ph type="sldNum" sz="quarter" idx="12"/>
          </p:nvPr>
        </p:nvSpPr>
        <p:spPr/>
        <p:txBody>
          <a:bodyPr/>
          <a:lstStyle/>
          <a:p>
            <a:fld id="{75A23FDA-9B9B-4F4C-B321-28A29906943A}" type="slidenum">
              <a:rPr lang="en-US" smtClean="0"/>
              <a:pPr/>
              <a:t>14</a:t>
            </a:fld>
            <a:endParaRPr lang="en-US" dirty="0"/>
          </a:p>
        </p:txBody>
      </p:sp>
    </p:spTree>
    <p:extLst>
      <p:ext uri="{BB962C8B-B14F-4D97-AF65-F5344CB8AC3E}">
        <p14:creationId xmlns:p14="http://schemas.microsoft.com/office/powerpoint/2010/main" xmlns="" val="20657784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2" descr="http://enologyaccess.org/EA2/images/stories/Microbes/ga.hansenii100xps.jpg"/>
          <p:cNvPicPr>
            <a:picLocks noChangeAspect="1" noChangeArrowheads="1"/>
          </p:cNvPicPr>
          <p:nvPr/>
        </p:nvPicPr>
        <p:blipFill>
          <a:blip r:embed="rId3" cstate="print"/>
          <a:srcRect/>
          <a:stretch>
            <a:fillRect/>
          </a:stretch>
        </p:blipFill>
        <p:spPr bwMode="auto">
          <a:xfrm>
            <a:off x="605673" y="1121323"/>
            <a:ext cx="2531791" cy="1897019"/>
          </a:xfrm>
          <a:prstGeom prst="rect">
            <a:avLst/>
          </a:prstGeom>
          <a:noFill/>
        </p:spPr>
      </p:pic>
      <p:sp>
        <p:nvSpPr>
          <p:cNvPr id="6" name="CaixaDeTexto 5"/>
          <p:cNvSpPr txBox="1"/>
          <p:nvPr/>
        </p:nvSpPr>
        <p:spPr>
          <a:xfrm>
            <a:off x="28767" y="3145982"/>
            <a:ext cx="3429024" cy="923330"/>
          </a:xfrm>
          <a:prstGeom prst="rect">
            <a:avLst/>
          </a:prstGeom>
          <a:noFill/>
        </p:spPr>
        <p:txBody>
          <a:bodyPr wrap="square" rtlCol="0">
            <a:spAutoFit/>
          </a:bodyPr>
          <a:lstStyle/>
          <a:p>
            <a:pPr algn="ctr"/>
            <a:r>
              <a:rPr lang="pt-BR" dirty="0" smtClean="0"/>
              <a:t>Bactéria </a:t>
            </a:r>
          </a:p>
          <a:p>
            <a:pPr algn="ctr"/>
            <a:r>
              <a:rPr lang="pt-BR" i="1" dirty="0" smtClean="0"/>
              <a:t>Gluconacetobacter hansenii</a:t>
            </a:r>
          </a:p>
          <a:p>
            <a:pPr algn="ctr"/>
            <a:r>
              <a:rPr lang="pt-BR" dirty="0" smtClean="0"/>
              <a:t>ATCC 23769</a:t>
            </a:r>
            <a:endParaRPr lang="pt-BR" dirty="0"/>
          </a:p>
        </p:txBody>
      </p:sp>
      <p:pic>
        <p:nvPicPr>
          <p:cNvPr id="7" name="Imagem 6"/>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3748944" y="835570"/>
            <a:ext cx="1333858" cy="2667716"/>
          </a:xfrm>
          <a:prstGeom prst="rect">
            <a:avLst/>
          </a:prstGeom>
        </p:spPr>
      </p:pic>
      <p:pic>
        <p:nvPicPr>
          <p:cNvPr id="97283" name="Picture 3"/>
          <p:cNvPicPr>
            <a:picLocks noChangeAspect="1" noChangeArrowheads="1"/>
          </p:cNvPicPr>
          <p:nvPr/>
        </p:nvPicPr>
        <p:blipFill>
          <a:blip r:embed="rId5"/>
          <a:srcRect r="2531" b="12382"/>
          <a:stretch>
            <a:fillRect/>
          </a:stretch>
        </p:blipFill>
        <p:spPr bwMode="auto">
          <a:xfrm>
            <a:off x="5892085" y="692696"/>
            <a:ext cx="2571768" cy="1555863"/>
          </a:xfrm>
          <a:prstGeom prst="rect">
            <a:avLst/>
          </a:prstGeom>
          <a:noFill/>
          <a:ln w="9525">
            <a:noFill/>
            <a:miter lim="800000"/>
            <a:headEnd/>
            <a:tailEnd/>
          </a:ln>
          <a:effectLst/>
        </p:spPr>
      </p:pic>
      <p:pic>
        <p:nvPicPr>
          <p:cNvPr id="97285" name="Picture 5" descr="http://static.freepik.com/fotos-gratis/dekstop-vetor-computador-de-16_45634.jpg"/>
          <p:cNvPicPr>
            <a:picLocks noChangeAspect="1" noChangeArrowheads="1"/>
          </p:cNvPicPr>
          <p:nvPr/>
        </p:nvPicPr>
        <p:blipFill>
          <a:blip r:embed="rId6" cstate="print"/>
          <a:srcRect/>
          <a:stretch>
            <a:fillRect/>
          </a:stretch>
        </p:blipFill>
        <p:spPr bwMode="auto">
          <a:xfrm>
            <a:off x="6177837" y="2692958"/>
            <a:ext cx="1879199" cy="1356866"/>
          </a:xfrm>
          <a:prstGeom prst="rect">
            <a:avLst/>
          </a:prstGeom>
          <a:noFill/>
        </p:spPr>
      </p:pic>
      <p:pic>
        <p:nvPicPr>
          <p:cNvPr id="97287" name="Picture 7" descr="http://www.peteletrica.eng.ufba.br/wp-content/uploads/2012/09/matlablogo.jpg"/>
          <p:cNvPicPr>
            <a:picLocks noChangeAspect="1" noChangeArrowheads="1"/>
          </p:cNvPicPr>
          <p:nvPr/>
        </p:nvPicPr>
        <p:blipFill>
          <a:blip r:embed="rId7" cstate="print"/>
          <a:srcRect/>
          <a:stretch>
            <a:fillRect/>
          </a:stretch>
        </p:blipFill>
        <p:spPr bwMode="auto">
          <a:xfrm>
            <a:off x="7749472" y="2621520"/>
            <a:ext cx="1143008" cy="817932"/>
          </a:xfrm>
          <a:prstGeom prst="rect">
            <a:avLst/>
          </a:prstGeom>
          <a:noFill/>
        </p:spPr>
      </p:pic>
      <p:pic>
        <p:nvPicPr>
          <p:cNvPr id="97289" name="Picture 9" descr="http://gmod.org/mediawiki/images/1/1b/PathwayTools.png"/>
          <p:cNvPicPr>
            <a:picLocks noChangeAspect="1" noChangeArrowheads="1"/>
          </p:cNvPicPr>
          <p:nvPr/>
        </p:nvPicPr>
        <p:blipFill>
          <a:blip r:embed="rId8"/>
          <a:srcRect/>
          <a:stretch>
            <a:fillRect/>
          </a:stretch>
        </p:blipFill>
        <p:spPr bwMode="auto">
          <a:xfrm>
            <a:off x="6106398" y="3835968"/>
            <a:ext cx="1928826" cy="423271"/>
          </a:xfrm>
          <a:prstGeom prst="rect">
            <a:avLst/>
          </a:prstGeom>
          <a:noFill/>
        </p:spPr>
      </p:pic>
      <p:pic>
        <p:nvPicPr>
          <p:cNvPr id="97291" name="Picture 11" descr="http://upload.wikimedia.org/wikipedia/en/8/80/KEGG_database_logo.gif"/>
          <p:cNvPicPr>
            <a:picLocks noChangeAspect="1" noChangeArrowheads="1"/>
          </p:cNvPicPr>
          <p:nvPr/>
        </p:nvPicPr>
        <p:blipFill>
          <a:blip r:embed="rId9"/>
          <a:srcRect/>
          <a:stretch>
            <a:fillRect/>
          </a:stretch>
        </p:blipFill>
        <p:spPr bwMode="auto">
          <a:xfrm>
            <a:off x="7963787" y="3478776"/>
            <a:ext cx="820989" cy="590536"/>
          </a:xfrm>
          <a:prstGeom prst="rect">
            <a:avLst/>
          </a:prstGeom>
          <a:noFill/>
        </p:spPr>
      </p:pic>
      <p:sp>
        <p:nvSpPr>
          <p:cNvPr id="15" name="Chave esquerda 14"/>
          <p:cNvSpPr/>
          <p:nvPr/>
        </p:nvSpPr>
        <p:spPr>
          <a:xfrm>
            <a:off x="5034828" y="764132"/>
            <a:ext cx="1143008" cy="3500462"/>
          </a:xfrm>
          <a:prstGeom prst="leftBrace">
            <a:avLst>
              <a:gd name="adj1" fmla="val 63225"/>
              <a:gd name="adj2" fmla="val 4368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pic>
        <p:nvPicPr>
          <p:cNvPr id="17" name="Imagem 16" descr="Imagem2 bacteria.png"/>
          <p:cNvPicPr>
            <a:picLocks noChangeAspect="1"/>
          </p:cNvPicPr>
          <p:nvPr/>
        </p:nvPicPr>
        <p:blipFill>
          <a:blip r:embed="rId10"/>
          <a:srcRect l="5496" t="10043" r="64565" b="39103"/>
          <a:stretch>
            <a:fillRect/>
          </a:stretch>
        </p:blipFill>
        <p:spPr>
          <a:xfrm>
            <a:off x="534235" y="1121322"/>
            <a:ext cx="2643206" cy="2000264"/>
          </a:xfrm>
          <a:prstGeom prst="rect">
            <a:avLst/>
          </a:prstGeom>
        </p:spPr>
      </p:pic>
      <p:cxnSp>
        <p:nvCxnSpPr>
          <p:cNvPr id="9" name="Conector de seta reta 8"/>
          <p:cNvCxnSpPr>
            <a:endCxn id="7" idx="1"/>
          </p:cNvCxnSpPr>
          <p:nvPr/>
        </p:nvCxnSpPr>
        <p:spPr>
          <a:xfrm flipV="1">
            <a:off x="2677375" y="2169428"/>
            <a:ext cx="1071570" cy="2346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 name="Retângulo 1"/>
          <p:cNvSpPr/>
          <p:nvPr/>
        </p:nvSpPr>
        <p:spPr>
          <a:xfrm>
            <a:off x="5571176" y="4494223"/>
            <a:ext cx="3321304" cy="1323439"/>
          </a:xfrm>
          <a:prstGeom prst="rect">
            <a:avLst/>
          </a:prstGeom>
          <a:ln>
            <a:solidFill>
              <a:schemeClr val="accent1"/>
            </a:solidFill>
          </a:ln>
        </p:spPr>
        <p:txBody>
          <a:bodyPr wrap="square">
            <a:spAutoFit/>
          </a:bodyPr>
          <a:lstStyle/>
          <a:p>
            <a:pPr algn="ctr"/>
            <a:r>
              <a:rPr lang="en-US" sz="2000" dirty="0" smtClean="0">
                <a:latin typeface="+mj-lt"/>
              </a:rPr>
              <a:t>Generation </a:t>
            </a:r>
            <a:r>
              <a:rPr lang="en-US" sz="2000" dirty="0">
                <a:latin typeface="+mj-lt"/>
              </a:rPr>
              <a:t>of a mathematical model to investigate its metabolic behavior based on computational analysis. </a:t>
            </a:r>
          </a:p>
        </p:txBody>
      </p:sp>
      <p:pic>
        <p:nvPicPr>
          <p:cNvPr id="18" name="Imagem 17" descr="15.png"/>
          <p:cNvPicPr>
            <a:picLocks noChangeAspect="1"/>
          </p:cNvPicPr>
          <p:nvPr/>
        </p:nvPicPr>
        <p:blipFill>
          <a:blip r:embed="rId11" cstate="print"/>
          <a:stretch>
            <a:fillRect/>
          </a:stretch>
        </p:blipFill>
        <p:spPr>
          <a:xfrm>
            <a:off x="2917327" y="4614968"/>
            <a:ext cx="2618281" cy="1966968"/>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fld id="{75A23FDA-9B9B-4F4C-B321-28A29906943A}" type="slidenum">
              <a:rPr lang="en-US" smtClean="0"/>
              <a:pPr/>
              <a:t>16</a:t>
            </a:fld>
            <a:endParaRPr lang="en-US" dirty="0"/>
          </a:p>
        </p:txBody>
      </p:sp>
      <p:sp>
        <p:nvSpPr>
          <p:cNvPr id="5" name="Espaço Reservado para Conteúdo 2"/>
          <p:cNvSpPr txBox="1">
            <a:spLocks/>
          </p:cNvSpPr>
          <p:nvPr/>
        </p:nvSpPr>
        <p:spPr>
          <a:xfrm>
            <a:off x="444933" y="1844824"/>
            <a:ext cx="8208912" cy="3672408"/>
          </a:xfrm>
          <a:prstGeom prst="rect">
            <a:avLst/>
          </a:prstGeom>
        </p:spPr>
        <p:txBody>
          <a:bodyPr vert="horz">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just">
              <a:buFont typeface="Wingdings 2"/>
              <a:buNone/>
            </a:pPr>
            <a:r>
              <a:rPr lang="en-US" sz="2400" dirty="0" smtClean="0">
                <a:latin typeface="+mj-lt"/>
              </a:rPr>
              <a:t>A major objective is the determination of metabolic bottlenecks in cellulose biosynthesis, follow the step-strategy: </a:t>
            </a:r>
          </a:p>
          <a:p>
            <a:pPr marL="514350" indent="-514350" algn="just">
              <a:buFont typeface="Wingdings 2"/>
              <a:buAutoNum type="romanLcParenBoth"/>
            </a:pPr>
            <a:r>
              <a:rPr lang="en-US" sz="2400" dirty="0" smtClean="0">
                <a:latin typeface="+mj-lt"/>
              </a:rPr>
              <a:t>the establishment of the core model and manual curation, </a:t>
            </a:r>
          </a:p>
          <a:p>
            <a:pPr marL="514350" indent="-514350" algn="just">
              <a:buFont typeface="Wingdings 2"/>
              <a:buAutoNum type="romanLcParenBoth"/>
            </a:pPr>
            <a:r>
              <a:rPr lang="en-US" sz="2400" dirty="0" smtClean="0">
                <a:latin typeface="+mj-lt"/>
              </a:rPr>
              <a:t>the application of the model for metabolic flux analysis (MFA) only to evaluate the flux distribution.</a:t>
            </a:r>
          </a:p>
          <a:p>
            <a:pPr marL="514350" indent="-514350" algn="just">
              <a:buFont typeface="Wingdings 2"/>
              <a:buAutoNum type="romanLcParenBoth"/>
            </a:pPr>
            <a:r>
              <a:rPr lang="en-US" sz="2400" dirty="0" smtClean="0">
                <a:latin typeface="+mj-lt"/>
              </a:rPr>
              <a:t>the application of the model for flux balance analysis (FBA) by adding  objective functions. </a:t>
            </a:r>
            <a:endParaRPr lang="pt-BR" sz="2400" dirty="0">
              <a:latin typeface="+mj-lt"/>
            </a:endParaRPr>
          </a:p>
        </p:txBody>
      </p:sp>
    </p:spTree>
    <p:extLst>
      <p:ext uri="{BB962C8B-B14F-4D97-AF65-F5344CB8AC3E}">
        <p14:creationId xmlns:p14="http://schemas.microsoft.com/office/powerpoint/2010/main" xmlns="" val="27017835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4"/>
          <p:cNvSpPr txBox="1">
            <a:spLocks noChangeArrowheads="1"/>
          </p:cNvSpPr>
          <p:nvPr/>
        </p:nvSpPr>
        <p:spPr bwMode="auto">
          <a:xfrm>
            <a:off x="8387763" y="512478"/>
            <a:ext cx="862587" cy="3231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defTabSz="957263">
              <a:defRPr sz="900">
                <a:solidFill>
                  <a:schemeClr val="tx1"/>
                </a:solidFill>
                <a:latin typeface="Times New Roman" panose="02020603050405020304" pitchFamily="18" charset="0"/>
                <a:cs typeface="Arial" panose="020B0604020202020204" pitchFamily="34" charset="0"/>
              </a:defRPr>
            </a:lvl1pPr>
            <a:lvl2pPr marL="742950" indent="-285750" defTabSz="957263">
              <a:defRPr sz="900">
                <a:solidFill>
                  <a:schemeClr val="tx1"/>
                </a:solidFill>
                <a:latin typeface="Times New Roman" panose="02020603050405020304" pitchFamily="18" charset="0"/>
                <a:cs typeface="Arial" panose="020B0604020202020204" pitchFamily="34" charset="0"/>
              </a:defRPr>
            </a:lvl2pPr>
            <a:lvl3pPr marL="1143000" indent="-228600" defTabSz="957263">
              <a:defRPr sz="900">
                <a:solidFill>
                  <a:schemeClr val="tx1"/>
                </a:solidFill>
                <a:latin typeface="Times New Roman" panose="02020603050405020304" pitchFamily="18" charset="0"/>
                <a:cs typeface="Arial" panose="020B0604020202020204" pitchFamily="34" charset="0"/>
              </a:defRPr>
            </a:lvl3pPr>
            <a:lvl4pPr marL="1600200" indent="-228600" defTabSz="957263">
              <a:defRPr sz="900">
                <a:solidFill>
                  <a:schemeClr val="tx1"/>
                </a:solidFill>
                <a:latin typeface="Times New Roman" panose="02020603050405020304" pitchFamily="18" charset="0"/>
                <a:cs typeface="Arial" panose="020B0604020202020204" pitchFamily="34" charset="0"/>
              </a:defRPr>
            </a:lvl4pPr>
            <a:lvl5pPr marL="2057400" indent="-228600" defTabSz="957263">
              <a:defRPr sz="900">
                <a:solidFill>
                  <a:schemeClr val="tx1"/>
                </a:solidFill>
                <a:latin typeface="Times New Roman" panose="02020603050405020304" pitchFamily="18" charset="0"/>
                <a:cs typeface="Arial" panose="020B0604020202020204" pitchFamily="34" charset="0"/>
              </a:defRPr>
            </a:lvl5pPr>
            <a:lvl6pPr marL="2514600" indent="-228600" defTabSz="957263" eaLnBrk="0" fontAlgn="base" hangingPunct="0">
              <a:spcBef>
                <a:spcPct val="0"/>
              </a:spcBef>
              <a:spcAft>
                <a:spcPct val="0"/>
              </a:spcAft>
              <a:defRPr sz="900">
                <a:solidFill>
                  <a:schemeClr val="tx1"/>
                </a:solidFill>
                <a:latin typeface="Times New Roman" panose="02020603050405020304" pitchFamily="18" charset="0"/>
                <a:cs typeface="Arial" panose="020B0604020202020204" pitchFamily="34" charset="0"/>
              </a:defRPr>
            </a:lvl6pPr>
            <a:lvl7pPr marL="2971800" indent="-228600" defTabSz="957263" eaLnBrk="0" fontAlgn="base" hangingPunct="0">
              <a:spcBef>
                <a:spcPct val="0"/>
              </a:spcBef>
              <a:spcAft>
                <a:spcPct val="0"/>
              </a:spcAft>
              <a:defRPr sz="900">
                <a:solidFill>
                  <a:schemeClr val="tx1"/>
                </a:solidFill>
                <a:latin typeface="Times New Roman" panose="02020603050405020304" pitchFamily="18" charset="0"/>
                <a:cs typeface="Arial" panose="020B0604020202020204" pitchFamily="34" charset="0"/>
              </a:defRPr>
            </a:lvl7pPr>
            <a:lvl8pPr marL="3429000" indent="-228600" defTabSz="957263" eaLnBrk="0" fontAlgn="base" hangingPunct="0">
              <a:spcBef>
                <a:spcPct val="0"/>
              </a:spcBef>
              <a:spcAft>
                <a:spcPct val="0"/>
              </a:spcAft>
              <a:defRPr sz="900">
                <a:solidFill>
                  <a:schemeClr val="tx1"/>
                </a:solidFill>
                <a:latin typeface="Times New Roman" panose="02020603050405020304" pitchFamily="18" charset="0"/>
                <a:cs typeface="Arial" panose="020B0604020202020204" pitchFamily="34" charset="0"/>
              </a:defRPr>
            </a:lvl8pPr>
            <a:lvl9pPr marL="3886200" indent="-228600" defTabSz="957263" eaLnBrk="0" fontAlgn="base" hangingPunct="0">
              <a:spcBef>
                <a:spcPct val="0"/>
              </a:spcBef>
              <a:spcAft>
                <a:spcPct val="0"/>
              </a:spcAft>
              <a:defRPr sz="900">
                <a:solidFill>
                  <a:schemeClr val="tx1"/>
                </a:solidFill>
                <a:latin typeface="Times New Roman" panose="02020603050405020304" pitchFamily="18" charset="0"/>
                <a:cs typeface="Arial" panose="020B0604020202020204" pitchFamily="34" charset="0"/>
              </a:defRPr>
            </a:lvl9pPr>
          </a:lstStyle>
          <a:p>
            <a:pPr eaLnBrk="1" hangingPunct="1"/>
            <a:r>
              <a:rPr lang="pt-BR" altLang="pt-BR" sz="1500" b="1" dirty="0">
                <a:solidFill>
                  <a:schemeClr val="bg1"/>
                </a:solidFill>
                <a:latin typeface="Verdana" panose="020B0604030504040204" pitchFamily="34" charset="0"/>
              </a:rPr>
              <a:t>19/25</a:t>
            </a:r>
          </a:p>
        </p:txBody>
      </p:sp>
      <p:pic>
        <p:nvPicPr>
          <p:cNvPr id="5" name="Imagem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51520" y="188640"/>
            <a:ext cx="8424936" cy="6515393"/>
          </a:xfrm>
          <a:prstGeom prst="rect">
            <a:avLst/>
          </a:prstGeom>
        </p:spPr>
      </p:pic>
    </p:spTree>
    <p:extLst>
      <p:ext uri="{BB962C8B-B14F-4D97-AF65-F5344CB8AC3E}">
        <p14:creationId xmlns:p14="http://schemas.microsoft.com/office/powerpoint/2010/main" xmlns="" val="34015202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323528" y="1967232"/>
            <a:ext cx="8363272" cy="4389120"/>
          </a:xfrm>
        </p:spPr>
        <p:txBody>
          <a:bodyPr>
            <a:normAutofit/>
          </a:bodyPr>
          <a:lstStyle/>
          <a:p>
            <a:pPr algn="just">
              <a:buFont typeface="Wingdings" panose="05000000000000000000" pitchFamily="2" charset="2"/>
              <a:buChar char="ü"/>
            </a:pPr>
            <a:r>
              <a:rPr lang="en-US" sz="2300" dirty="0">
                <a:latin typeface="+mj-lt"/>
              </a:rPr>
              <a:t>An initial metabolic reconstruction for </a:t>
            </a:r>
            <a:r>
              <a:rPr lang="en-US" sz="2300" i="1" dirty="0">
                <a:latin typeface="+mj-lt"/>
              </a:rPr>
              <a:t>G. hansenii</a:t>
            </a:r>
            <a:r>
              <a:rPr lang="en-US" sz="2300" dirty="0">
                <a:latin typeface="+mj-lt"/>
              </a:rPr>
              <a:t> was performed in accordance with a previously described </a:t>
            </a:r>
            <a:r>
              <a:rPr lang="en-US" sz="2300" dirty="0" smtClean="0">
                <a:latin typeface="+mj-lt"/>
              </a:rPr>
              <a:t>protocol*, </a:t>
            </a:r>
            <a:r>
              <a:rPr lang="en-US" sz="2300" dirty="0">
                <a:latin typeface="+mj-lt"/>
              </a:rPr>
              <a:t>but adapting some steps in order to construct a representative core </a:t>
            </a:r>
            <a:r>
              <a:rPr lang="en-US" sz="2300" dirty="0" smtClean="0">
                <a:latin typeface="+mj-lt"/>
              </a:rPr>
              <a:t>model.</a:t>
            </a:r>
          </a:p>
          <a:p>
            <a:pPr algn="just">
              <a:buFont typeface="Wingdings" panose="05000000000000000000" pitchFamily="2" charset="2"/>
              <a:buChar char="ü"/>
            </a:pPr>
            <a:r>
              <a:rPr lang="en-US" sz="2300" dirty="0" smtClean="0">
                <a:latin typeface="+mj-lt"/>
              </a:rPr>
              <a:t>This </a:t>
            </a:r>
            <a:r>
              <a:rPr lang="en-US" sz="2300" dirty="0">
                <a:latin typeface="+mj-lt"/>
              </a:rPr>
              <a:t>protocol is properly structured for large-scale metabolic networks and well-studied organisms when several experimental evidences are available. However, for organisms with few reported information on their metabolic capabilities, such as </a:t>
            </a:r>
            <a:r>
              <a:rPr lang="en-US" sz="2300" i="1" dirty="0">
                <a:latin typeface="+mj-lt"/>
              </a:rPr>
              <a:t>G. hansenii, </a:t>
            </a:r>
            <a:r>
              <a:rPr lang="en-US" sz="2300" dirty="0">
                <a:latin typeface="+mj-lt"/>
              </a:rPr>
              <a:t>some adaptations in the protocol were necessary for the construction of a simplified and representative model. </a:t>
            </a:r>
            <a:endParaRPr lang="pt-BR" sz="2300" dirty="0">
              <a:latin typeface="+mj-lt"/>
            </a:endParaRPr>
          </a:p>
        </p:txBody>
      </p:sp>
      <p:sp>
        <p:nvSpPr>
          <p:cNvPr id="4" name="Espaço Reservado para Número de Slide 3"/>
          <p:cNvSpPr>
            <a:spLocks noGrp="1"/>
          </p:cNvSpPr>
          <p:nvPr>
            <p:ph type="sldNum" sz="quarter" idx="12"/>
          </p:nvPr>
        </p:nvSpPr>
        <p:spPr/>
        <p:txBody>
          <a:bodyPr/>
          <a:lstStyle/>
          <a:p>
            <a:fld id="{75A23FDA-9B9B-4F4C-B321-28A29906943A}" type="slidenum">
              <a:rPr lang="en-US" smtClean="0"/>
              <a:pPr/>
              <a:t>18</a:t>
            </a:fld>
            <a:endParaRPr lang="en-US" dirty="0"/>
          </a:p>
        </p:txBody>
      </p:sp>
      <p:sp>
        <p:nvSpPr>
          <p:cNvPr id="5" name="Retângulo 4"/>
          <p:cNvSpPr/>
          <p:nvPr/>
        </p:nvSpPr>
        <p:spPr>
          <a:xfrm>
            <a:off x="40577" y="6528804"/>
            <a:ext cx="8496944" cy="276999"/>
          </a:xfrm>
          <a:prstGeom prst="rect">
            <a:avLst/>
          </a:prstGeom>
        </p:spPr>
        <p:txBody>
          <a:bodyPr wrap="square">
            <a:spAutoFit/>
          </a:bodyPr>
          <a:lstStyle/>
          <a:p>
            <a:r>
              <a:rPr lang="en-US" sz="1200" dirty="0" smtClean="0">
                <a:solidFill>
                  <a:srgbClr val="000000"/>
                </a:solidFill>
                <a:latin typeface="Times New Roman" panose="02020603050405020304" pitchFamily="18" charset="0"/>
                <a:ea typeface="Calibri" panose="020F0502020204030204" pitchFamily="34" charset="0"/>
              </a:rPr>
              <a:t>*Thiele </a:t>
            </a:r>
            <a:r>
              <a:rPr lang="en-US" sz="1200" dirty="0">
                <a:solidFill>
                  <a:srgbClr val="000000"/>
                </a:solidFill>
                <a:latin typeface="Times New Roman" panose="02020603050405020304" pitchFamily="18" charset="0"/>
                <a:ea typeface="Calibri" panose="020F0502020204030204" pitchFamily="34" charset="0"/>
              </a:rPr>
              <a:t>I, </a:t>
            </a:r>
            <a:r>
              <a:rPr lang="en-US" sz="1200" dirty="0" err="1">
                <a:solidFill>
                  <a:srgbClr val="000000"/>
                </a:solidFill>
                <a:latin typeface="Times New Roman" panose="02020603050405020304" pitchFamily="18" charset="0"/>
                <a:ea typeface="Calibri" panose="020F0502020204030204" pitchFamily="34" charset="0"/>
              </a:rPr>
              <a:t>Palsson</a:t>
            </a:r>
            <a:r>
              <a:rPr lang="en-US" sz="1200" dirty="0">
                <a:solidFill>
                  <a:srgbClr val="000000"/>
                </a:solidFill>
                <a:latin typeface="Times New Roman" panose="02020603050405020304" pitchFamily="18" charset="0"/>
                <a:ea typeface="Calibri" panose="020F0502020204030204" pitchFamily="34" charset="0"/>
              </a:rPr>
              <a:t> BO (2010) A protocol for generating a high-quality genome-scale metabolic reconstruction. Nat </a:t>
            </a:r>
            <a:r>
              <a:rPr lang="en-US" sz="1200" dirty="0" err="1">
                <a:solidFill>
                  <a:srgbClr val="000000"/>
                </a:solidFill>
                <a:latin typeface="Times New Roman" panose="02020603050405020304" pitchFamily="18" charset="0"/>
                <a:ea typeface="Calibri" panose="020F0502020204030204" pitchFamily="34" charset="0"/>
              </a:rPr>
              <a:t>Protoc</a:t>
            </a:r>
            <a:r>
              <a:rPr lang="en-US" sz="1200" dirty="0">
                <a:solidFill>
                  <a:srgbClr val="000000"/>
                </a:solidFill>
                <a:latin typeface="Times New Roman" panose="02020603050405020304" pitchFamily="18" charset="0"/>
                <a:ea typeface="Calibri" panose="020F0502020204030204" pitchFamily="34" charset="0"/>
              </a:rPr>
              <a:t> 5:93-121. </a:t>
            </a:r>
            <a:endParaRPr lang="pt-BR" sz="1200" dirty="0"/>
          </a:p>
        </p:txBody>
      </p:sp>
    </p:spTree>
    <p:extLst>
      <p:ext uri="{BB962C8B-B14F-4D97-AF65-F5344CB8AC3E}">
        <p14:creationId xmlns:p14="http://schemas.microsoft.com/office/powerpoint/2010/main" xmlns="" val="28901368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ço Reservado para Conteúdo 4"/>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323528" y="0"/>
            <a:ext cx="4392488" cy="6933492"/>
          </a:xfrm>
        </p:spPr>
      </p:pic>
      <p:sp>
        <p:nvSpPr>
          <p:cNvPr id="4" name="Espaço Reservado para Número de Slide 3"/>
          <p:cNvSpPr>
            <a:spLocks noGrp="1"/>
          </p:cNvSpPr>
          <p:nvPr>
            <p:ph type="sldNum" sz="quarter" idx="12"/>
          </p:nvPr>
        </p:nvSpPr>
        <p:spPr/>
        <p:txBody>
          <a:bodyPr/>
          <a:lstStyle/>
          <a:p>
            <a:fld id="{75A23FDA-9B9B-4F4C-B321-28A29906943A}" type="slidenum">
              <a:rPr lang="en-US" smtClean="0"/>
              <a:pPr/>
              <a:t>19</a:t>
            </a:fld>
            <a:endParaRPr lang="en-US" dirty="0"/>
          </a:p>
        </p:txBody>
      </p:sp>
      <p:sp>
        <p:nvSpPr>
          <p:cNvPr id="6" name="CaixaDeTexto 5"/>
          <p:cNvSpPr txBox="1"/>
          <p:nvPr/>
        </p:nvSpPr>
        <p:spPr>
          <a:xfrm>
            <a:off x="4716016" y="836712"/>
            <a:ext cx="4329372" cy="3323987"/>
          </a:xfrm>
          <a:prstGeom prst="rect">
            <a:avLst/>
          </a:prstGeom>
          <a:noFill/>
        </p:spPr>
        <p:txBody>
          <a:bodyPr wrap="square" rtlCol="0">
            <a:spAutoFit/>
          </a:bodyPr>
          <a:lstStyle/>
          <a:p>
            <a:pPr marL="342900" indent="-342900" algn="just">
              <a:buFont typeface="Wingdings" panose="05000000000000000000" pitchFamily="2" charset="2"/>
              <a:buChar char="ü"/>
            </a:pPr>
            <a:r>
              <a:rPr lang="en-US" sz="2100" dirty="0" smtClean="0">
                <a:latin typeface="+mj-lt"/>
              </a:rPr>
              <a:t>Glycolysis and gluconeogenesis</a:t>
            </a:r>
          </a:p>
          <a:p>
            <a:pPr marL="342900" indent="-342900" algn="just">
              <a:buFont typeface="Wingdings" panose="05000000000000000000" pitchFamily="2" charset="2"/>
              <a:buChar char="ü"/>
            </a:pPr>
            <a:r>
              <a:rPr lang="en-US" sz="2100" dirty="0" smtClean="0">
                <a:latin typeface="+mj-lt"/>
              </a:rPr>
              <a:t>tricarboxylic </a:t>
            </a:r>
            <a:r>
              <a:rPr lang="en-US" sz="2100" dirty="0">
                <a:latin typeface="+mj-lt"/>
              </a:rPr>
              <a:t>acid cycle (TCA cycle</a:t>
            </a:r>
            <a:r>
              <a:rPr lang="en-US" sz="2100" dirty="0" smtClean="0">
                <a:latin typeface="+mj-lt"/>
              </a:rPr>
              <a:t>)</a:t>
            </a:r>
          </a:p>
          <a:p>
            <a:pPr marL="342900" indent="-342900" algn="just">
              <a:buFont typeface="Wingdings" panose="05000000000000000000" pitchFamily="2" charset="2"/>
              <a:buChar char="ü"/>
            </a:pPr>
            <a:r>
              <a:rPr lang="en-US" sz="2100" dirty="0" smtClean="0">
                <a:latin typeface="+mj-lt"/>
              </a:rPr>
              <a:t> </a:t>
            </a:r>
            <a:r>
              <a:rPr lang="en-US" sz="2100" dirty="0">
                <a:latin typeface="+mj-lt"/>
              </a:rPr>
              <a:t>pentose phosphate pathway (PPP</a:t>
            </a:r>
            <a:r>
              <a:rPr lang="en-US" sz="2100" dirty="0" smtClean="0">
                <a:latin typeface="+mj-lt"/>
              </a:rPr>
              <a:t>); </a:t>
            </a:r>
            <a:r>
              <a:rPr lang="en-US" sz="2100" dirty="0">
                <a:latin typeface="+mj-lt"/>
              </a:rPr>
              <a:t>nitrogen metabolism, </a:t>
            </a:r>
            <a:endParaRPr lang="en-US" sz="2100" dirty="0" smtClean="0">
              <a:latin typeface="+mj-lt"/>
            </a:endParaRPr>
          </a:p>
          <a:p>
            <a:pPr marL="342900" indent="-342900" algn="just">
              <a:buFont typeface="Wingdings" panose="05000000000000000000" pitchFamily="2" charset="2"/>
              <a:buChar char="ü"/>
            </a:pPr>
            <a:r>
              <a:rPr lang="en-US" sz="2100" dirty="0" smtClean="0">
                <a:latin typeface="+mj-lt"/>
              </a:rPr>
              <a:t>ATP </a:t>
            </a:r>
            <a:r>
              <a:rPr lang="en-US" sz="2100" dirty="0">
                <a:latin typeface="+mj-lt"/>
              </a:rPr>
              <a:t>maintenance, </a:t>
            </a:r>
            <a:endParaRPr lang="en-US" sz="2100" dirty="0" smtClean="0">
              <a:latin typeface="+mj-lt"/>
            </a:endParaRPr>
          </a:p>
          <a:p>
            <a:pPr marL="342900" indent="-342900" algn="just">
              <a:buFont typeface="Wingdings" panose="05000000000000000000" pitchFamily="2" charset="2"/>
              <a:buChar char="ü"/>
            </a:pPr>
            <a:r>
              <a:rPr lang="en-US" sz="2100" dirty="0" smtClean="0">
                <a:latin typeface="+mj-lt"/>
              </a:rPr>
              <a:t>electron </a:t>
            </a:r>
            <a:r>
              <a:rPr lang="en-US" sz="2100" dirty="0">
                <a:latin typeface="+mj-lt"/>
              </a:rPr>
              <a:t>transport chain </a:t>
            </a:r>
            <a:endParaRPr lang="en-US" sz="2100" dirty="0" smtClean="0">
              <a:latin typeface="+mj-lt"/>
            </a:endParaRPr>
          </a:p>
          <a:p>
            <a:pPr marL="342900" indent="-342900" algn="just">
              <a:buFont typeface="Wingdings" panose="05000000000000000000" pitchFamily="2" charset="2"/>
              <a:buChar char="ü"/>
            </a:pPr>
            <a:r>
              <a:rPr lang="en-US" sz="2100" dirty="0" smtClean="0">
                <a:latin typeface="+mj-lt"/>
              </a:rPr>
              <a:t>oxidative phosphorylation</a:t>
            </a:r>
          </a:p>
          <a:p>
            <a:pPr marL="342900" indent="-342900" algn="just">
              <a:buFont typeface="Wingdings" panose="05000000000000000000" pitchFamily="2" charset="2"/>
              <a:buChar char="ü"/>
            </a:pPr>
            <a:r>
              <a:rPr lang="en-US" sz="2100" dirty="0" smtClean="0">
                <a:latin typeface="+mj-lt"/>
              </a:rPr>
              <a:t>cellulose biosynthesis</a:t>
            </a:r>
          </a:p>
          <a:p>
            <a:pPr marL="342900" indent="-342900" algn="just">
              <a:buFont typeface="Wingdings" panose="05000000000000000000" pitchFamily="2" charset="2"/>
              <a:buChar char="ü"/>
            </a:pPr>
            <a:r>
              <a:rPr lang="en-US" sz="2100" dirty="0" smtClean="0">
                <a:latin typeface="+mj-lt"/>
              </a:rPr>
              <a:t>biomass production</a:t>
            </a:r>
          </a:p>
          <a:p>
            <a:pPr marL="342900" indent="-342900" algn="just">
              <a:buFont typeface="Wingdings" panose="05000000000000000000" pitchFamily="2" charset="2"/>
              <a:buChar char="ü"/>
            </a:pPr>
            <a:r>
              <a:rPr lang="en-US" sz="2100" dirty="0" smtClean="0">
                <a:latin typeface="+mj-lt"/>
              </a:rPr>
              <a:t>exchange </a:t>
            </a:r>
            <a:r>
              <a:rPr lang="en-US" sz="2100" dirty="0">
                <a:latin typeface="+mj-lt"/>
              </a:rPr>
              <a:t>reactions</a:t>
            </a:r>
            <a:endParaRPr lang="pt-BR" sz="2100" dirty="0">
              <a:latin typeface="+mj-lt"/>
            </a:endParaRPr>
          </a:p>
        </p:txBody>
      </p:sp>
      <p:pic>
        <p:nvPicPr>
          <p:cNvPr id="7" name="Imagem 6"/>
          <p:cNvPicPr>
            <a:picLocks noChangeAspect="1"/>
          </p:cNvPicPr>
          <p:nvPr/>
        </p:nvPicPr>
        <p:blipFill rotWithShape="1">
          <a:blip r:embed="rId4">
            <a:extLst>
              <a:ext uri="{28A0092B-C50C-407E-A947-70E740481C1C}">
                <a14:useLocalDpi xmlns:a14="http://schemas.microsoft.com/office/drawing/2010/main" xmlns="" val="0"/>
              </a:ext>
            </a:extLst>
          </a:blip>
          <a:srcRect l="64360" t="50000"/>
          <a:stretch/>
        </p:blipFill>
        <p:spPr>
          <a:xfrm>
            <a:off x="5148064" y="4509120"/>
            <a:ext cx="3761426" cy="2206038"/>
          </a:xfrm>
          <a:prstGeom prst="rect">
            <a:avLst/>
          </a:prstGeom>
        </p:spPr>
      </p:pic>
    </p:spTree>
    <p:extLst>
      <p:ext uri="{BB962C8B-B14F-4D97-AF65-F5344CB8AC3E}">
        <p14:creationId xmlns:p14="http://schemas.microsoft.com/office/powerpoint/2010/main" xmlns="" val="840539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50" y="285750"/>
            <a:ext cx="7568293" cy="1143000"/>
          </a:xfrm>
        </p:spPr>
        <p:txBody>
          <a:bodyPr/>
          <a:lstStyle/>
          <a:p>
            <a:pPr>
              <a:defRPr/>
            </a:pPr>
            <a:r>
              <a:rPr lang="en-US" sz="3600" b="1" dirty="0" smtClean="0">
                <a:solidFill>
                  <a:schemeClr val="bg1"/>
                </a:solidFill>
                <a:effectLst>
                  <a:outerShdw blurRad="38100" dist="38100" dir="2700000" algn="tl">
                    <a:srgbClr val="000000">
                      <a:alpha val="43137"/>
                    </a:srgbClr>
                  </a:outerShdw>
                </a:effectLst>
                <a:latin typeface="Baskerville Old Face" pitchFamily="18" charset="0"/>
              </a:rPr>
              <a:t> </a:t>
            </a:r>
            <a:r>
              <a:rPr lang="en-US" sz="3600" b="1" dirty="0" smtClean="0">
                <a:solidFill>
                  <a:schemeClr val="tx1"/>
                </a:solidFill>
                <a:effectLst>
                  <a:outerShdw blurRad="38100" dist="38100" dir="2700000" algn="tl">
                    <a:srgbClr val="000000">
                      <a:alpha val="43137"/>
                    </a:srgbClr>
                  </a:outerShdw>
                </a:effectLst>
                <a:latin typeface="Baskerville Old Face" pitchFamily="18" charset="0"/>
              </a:rPr>
              <a:t>About OMICS International Conferences</a:t>
            </a:r>
          </a:p>
        </p:txBody>
      </p:sp>
      <p:sp>
        <p:nvSpPr>
          <p:cNvPr id="3" name="Content Placeholder 2"/>
          <p:cNvSpPr>
            <a:spLocks noGrp="1"/>
          </p:cNvSpPr>
          <p:nvPr>
            <p:ph idx="1"/>
          </p:nvPr>
        </p:nvSpPr>
        <p:spPr>
          <a:xfrm>
            <a:off x="1040947" y="1295402"/>
            <a:ext cx="7323364" cy="5105399"/>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normAutofit lnSpcReduction="10000"/>
          </a:bodyPr>
          <a:lstStyle/>
          <a:p>
            <a:pPr algn="just">
              <a:buFont typeface="Arial" charset="0"/>
              <a:buNone/>
              <a:defRPr/>
            </a:pPr>
            <a:r>
              <a:rPr lang="en-US" sz="2000" dirty="0" smtClean="0">
                <a:latin typeface="Times New Roman" pitchFamily="18" charset="0"/>
                <a:cs typeface="Times New Roman" pitchFamily="18" charset="0"/>
              </a:rPr>
              <a:t>     </a:t>
            </a:r>
          </a:p>
          <a:p>
            <a:pPr algn="just">
              <a:buFont typeface="Arial" charset="0"/>
              <a:buNone/>
              <a:defRPr/>
            </a:pPr>
            <a:r>
              <a:rPr lang="en-US" sz="2000" dirty="0" smtClean="0">
                <a:latin typeface="Times New Roman" pitchFamily="18" charset="0"/>
                <a:cs typeface="Times New Roman" pitchFamily="18" charset="0"/>
              </a:rPr>
              <a:t>     OMICS </a:t>
            </a:r>
            <a:r>
              <a:rPr lang="en-US" sz="2000" dirty="0">
                <a:latin typeface="Times New Roman" pitchFamily="18" charset="0"/>
                <a:cs typeface="Times New Roman" pitchFamily="18" charset="0"/>
              </a:rPr>
              <a:t>International is a pioneer and leading science event organizer, which publishes around </a:t>
            </a:r>
            <a:r>
              <a:rPr lang="en-US" sz="2000" dirty="0" smtClean="0">
                <a:latin typeface="Times New Roman" pitchFamily="18" charset="0"/>
                <a:cs typeface="Times New Roman" pitchFamily="18" charset="0"/>
              </a:rPr>
              <a:t>500 </a:t>
            </a:r>
            <a:r>
              <a:rPr lang="en-US" sz="2000" dirty="0">
                <a:latin typeface="Times New Roman" pitchFamily="18" charset="0"/>
                <a:cs typeface="Times New Roman" pitchFamily="18" charset="0"/>
              </a:rPr>
              <a:t>open access journals and conducts over </a:t>
            </a:r>
            <a:r>
              <a:rPr lang="en-US" sz="2000" dirty="0" smtClean="0">
                <a:latin typeface="Times New Roman" pitchFamily="18" charset="0"/>
                <a:cs typeface="Times New Roman" pitchFamily="18" charset="0"/>
              </a:rPr>
              <a:t>500 </a:t>
            </a:r>
            <a:r>
              <a:rPr lang="en-US" sz="2000" dirty="0">
                <a:latin typeface="Times New Roman" pitchFamily="18" charset="0"/>
                <a:cs typeface="Times New Roman" pitchFamily="18" charset="0"/>
              </a:rPr>
              <a:t>Medical, Clinical, Engineering, Life </a:t>
            </a:r>
            <a:r>
              <a:rPr lang="en-US" sz="2000" dirty="0" smtClean="0">
                <a:latin typeface="Times New Roman" pitchFamily="18" charset="0"/>
                <a:cs typeface="Times New Roman" pitchFamily="18" charset="0"/>
              </a:rPr>
              <a:t>Sciences, Pharma</a:t>
            </a: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scientific </a:t>
            </a:r>
            <a:r>
              <a:rPr lang="en-US" sz="2000" dirty="0">
                <a:latin typeface="Times New Roman" pitchFamily="18" charset="0"/>
                <a:cs typeface="Times New Roman" pitchFamily="18" charset="0"/>
              </a:rPr>
              <a:t>conferences all over the globe annually with the support of more than 1000 scientific associations and 30,000 editorial board members and 3.5 million followers to its credit</a:t>
            </a:r>
            <a:r>
              <a:rPr lang="en-US" sz="2000" dirty="0" smtClean="0">
                <a:latin typeface="Times New Roman" pitchFamily="18" charset="0"/>
                <a:cs typeface="Times New Roman" pitchFamily="18" charset="0"/>
              </a:rPr>
              <a:t>. </a:t>
            </a:r>
            <a:endParaRPr lang="en-US" sz="2000" dirty="0">
              <a:latin typeface="Times New Roman" pitchFamily="18" charset="0"/>
              <a:cs typeface="Times New Roman" pitchFamily="18" charset="0"/>
            </a:endParaRPr>
          </a:p>
          <a:p>
            <a:pPr algn="just">
              <a:buFont typeface="Arial" charset="0"/>
              <a:buNone/>
              <a:defRPr/>
            </a:pPr>
            <a:endParaRPr lang="en-US" sz="2000" dirty="0">
              <a:latin typeface="Times New Roman" pitchFamily="18" charset="0"/>
              <a:cs typeface="Times New Roman" pitchFamily="18" charset="0"/>
            </a:endParaRPr>
          </a:p>
          <a:p>
            <a:pPr algn="just">
              <a:buFont typeface="Arial" charset="0"/>
              <a:buNone/>
              <a:defRPr/>
            </a:pPr>
            <a:r>
              <a:rPr lang="en-US" sz="2000" dirty="0">
                <a:latin typeface="Times New Roman" pitchFamily="18" charset="0"/>
                <a:cs typeface="Times New Roman" pitchFamily="18" charset="0"/>
              </a:rPr>
              <a:t>    OMICS Group has organized 500 conferences, workshops and national symposiums across the major cities including San Francisco, Las Vegas, San Antonio, Omaha, Orlando, Raleigh, Santa Clara, Chicago, Philadelphia, Baltimore, United Kingdom, Valencia, Dubai, Beijing, Hyderabad, Bengaluru and </a:t>
            </a:r>
            <a:r>
              <a:rPr lang="en-US" sz="2000" dirty="0" smtClean="0">
                <a:latin typeface="Times New Roman" pitchFamily="18" charset="0"/>
                <a:cs typeface="Times New Roman" pitchFamily="18" charset="0"/>
              </a:rPr>
              <a:t>Mumbai.</a:t>
            </a:r>
          </a:p>
          <a:p>
            <a:pPr>
              <a:defRPr/>
            </a:pP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xmlns="" val="11661510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fld id="{75A23FDA-9B9B-4F4C-B321-28A29906943A}" type="slidenum">
              <a:rPr lang="en-US" smtClean="0"/>
              <a:pPr/>
              <a:t>20</a:t>
            </a:fld>
            <a:endParaRPr lang="en-US" dirty="0"/>
          </a:p>
        </p:txBody>
      </p:sp>
      <p:graphicFrame>
        <p:nvGraphicFramePr>
          <p:cNvPr id="5" name="Gráfico 4"/>
          <p:cNvGraphicFramePr>
            <a:graphicFrameLocks/>
          </p:cNvGraphicFramePr>
          <p:nvPr>
            <p:extLst>
              <p:ext uri="{D42A27DB-BD31-4B8C-83A1-F6EECF244321}">
                <p14:modId xmlns:p14="http://schemas.microsoft.com/office/powerpoint/2010/main" xmlns="" val="1008420172"/>
              </p:ext>
            </p:extLst>
          </p:nvPr>
        </p:nvGraphicFramePr>
        <p:xfrm>
          <a:off x="611560" y="764704"/>
          <a:ext cx="8064896" cy="4752528"/>
        </p:xfrm>
        <a:graphic>
          <a:graphicData uri="http://schemas.openxmlformats.org/drawingml/2006/chart">
            <c:chart xmlns:c="http://schemas.openxmlformats.org/drawingml/2006/chart" xmlns:r="http://schemas.openxmlformats.org/officeDocument/2006/relationships" r:id="rId3"/>
          </a:graphicData>
        </a:graphic>
      </p:graphicFrame>
      <p:sp>
        <p:nvSpPr>
          <p:cNvPr id="6" name="Retângulo 5"/>
          <p:cNvSpPr/>
          <p:nvPr/>
        </p:nvSpPr>
        <p:spPr>
          <a:xfrm>
            <a:off x="2051720" y="1700808"/>
            <a:ext cx="266700" cy="101917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pt-BR" sz="1100"/>
          </a:p>
        </p:txBody>
      </p:sp>
      <p:sp>
        <p:nvSpPr>
          <p:cNvPr id="7" name="Retângulo 6"/>
          <p:cNvSpPr/>
          <p:nvPr/>
        </p:nvSpPr>
        <p:spPr>
          <a:xfrm>
            <a:off x="6115599" y="1664241"/>
            <a:ext cx="263237" cy="101917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pt-BR" sz="1100"/>
          </a:p>
        </p:txBody>
      </p:sp>
      <p:cxnSp>
        <p:nvCxnSpPr>
          <p:cNvPr id="8" name="Conector angulado 7"/>
          <p:cNvCxnSpPr>
            <a:stCxn id="7" idx="0"/>
          </p:cNvCxnSpPr>
          <p:nvPr/>
        </p:nvCxnSpPr>
        <p:spPr>
          <a:xfrm rot="5400000" flipH="1" flipV="1">
            <a:off x="6261507" y="1480233"/>
            <a:ext cx="171450" cy="196565"/>
          </a:xfrm>
          <a:prstGeom prst="bentConnector2">
            <a:avLst/>
          </a:prstGeom>
          <a:ln>
            <a:tailEnd type="arrow"/>
          </a:ln>
        </p:spPr>
        <p:style>
          <a:lnRef idx="1">
            <a:schemeClr val="dk1"/>
          </a:lnRef>
          <a:fillRef idx="0">
            <a:schemeClr val="dk1"/>
          </a:fillRef>
          <a:effectRef idx="0">
            <a:schemeClr val="dk1"/>
          </a:effectRef>
          <a:fontRef idx="minor">
            <a:schemeClr val="tx1"/>
          </a:fontRef>
        </p:style>
      </p:cxnSp>
      <p:sp>
        <p:nvSpPr>
          <p:cNvPr id="9" name="Chave direita 8"/>
          <p:cNvSpPr/>
          <p:nvPr/>
        </p:nvSpPr>
        <p:spPr>
          <a:xfrm>
            <a:off x="2863225" y="1138716"/>
            <a:ext cx="196562" cy="419100"/>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pt-BR" sz="1100"/>
          </a:p>
        </p:txBody>
      </p:sp>
      <p:sp>
        <p:nvSpPr>
          <p:cNvPr id="10" name="CaixaDeTexto 9"/>
          <p:cNvSpPr txBox="1"/>
          <p:nvPr/>
        </p:nvSpPr>
        <p:spPr>
          <a:xfrm>
            <a:off x="107504" y="5679244"/>
            <a:ext cx="8856984" cy="677108"/>
          </a:xfrm>
          <a:prstGeom prst="rect">
            <a:avLst/>
          </a:prstGeom>
          <a:solidFill>
            <a:schemeClr val="bg2"/>
          </a:solidFill>
        </p:spPr>
        <p:txBody>
          <a:bodyPr wrap="square" rtlCol="0">
            <a:spAutoFit/>
          </a:bodyPr>
          <a:lstStyle/>
          <a:p>
            <a:pPr algn="just"/>
            <a:r>
              <a:rPr lang="en-US" sz="1900" b="1" dirty="0">
                <a:latin typeface="+mj-lt"/>
              </a:rPr>
              <a:t>Metabolic Flux Analysis (MFA)</a:t>
            </a:r>
            <a:r>
              <a:rPr lang="en-US" sz="1900" b="1" dirty="0" smtClean="0">
                <a:latin typeface="+mj-lt"/>
              </a:rPr>
              <a:t>. </a:t>
            </a:r>
            <a:r>
              <a:rPr lang="en-US" sz="1900" dirty="0">
                <a:latin typeface="+mj-lt"/>
              </a:rPr>
              <a:t>Combines a set of measured flows (uptake rates of the substrates) to calculate the flux distribution of all reactions during </a:t>
            </a:r>
            <a:r>
              <a:rPr lang="en-US" sz="1900" i="1" dirty="0">
                <a:latin typeface="+mj-lt"/>
              </a:rPr>
              <a:t>in silico</a:t>
            </a:r>
            <a:r>
              <a:rPr lang="en-US" sz="1900" dirty="0">
                <a:latin typeface="+mj-lt"/>
              </a:rPr>
              <a:t> calculations. </a:t>
            </a:r>
            <a:endParaRPr lang="pt-BR" sz="1900" dirty="0">
              <a:latin typeface="+mj-lt"/>
            </a:endParaRPr>
          </a:p>
        </p:txBody>
      </p:sp>
    </p:spTree>
    <p:extLst>
      <p:ext uri="{BB962C8B-B14F-4D97-AF65-F5344CB8AC3E}">
        <p14:creationId xmlns:p14="http://schemas.microsoft.com/office/powerpoint/2010/main" xmlns="" val="12299663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fld id="{75A23FDA-9B9B-4F4C-B321-28A29906943A}" type="slidenum">
              <a:rPr lang="en-US" smtClean="0"/>
              <a:pPr/>
              <a:t>21</a:t>
            </a:fld>
            <a:endParaRPr lang="en-US" dirty="0"/>
          </a:p>
        </p:txBody>
      </p:sp>
      <p:graphicFrame>
        <p:nvGraphicFramePr>
          <p:cNvPr id="5" name="Gráfico 4"/>
          <p:cNvGraphicFramePr>
            <a:graphicFrameLocks/>
          </p:cNvGraphicFramePr>
          <p:nvPr>
            <p:extLst>
              <p:ext uri="{D42A27DB-BD31-4B8C-83A1-F6EECF244321}">
                <p14:modId xmlns:p14="http://schemas.microsoft.com/office/powerpoint/2010/main" xmlns="" val="2551261272"/>
              </p:ext>
            </p:extLst>
          </p:nvPr>
        </p:nvGraphicFramePr>
        <p:xfrm>
          <a:off x="822930" y="908720"/>
          <a:ext cx="7637502" cy="4889427"/>
        </p:xfrm>
        <a:graphic>
          <a:graphicData uri="http://schemas.openxmlformats.org/drawingml/2006/chart">
            <c:chart xmlns:c="http://schemas.openxmlformats.org/drawingml/2006/chart" xmlns:r="http://schemas.openxmlformats.org/officeDocument/2006/relationships" r:id="rId3"/>
          </a:graphicData>
        </a:graphic>
      </p:graphicFrame>
      <p:sp>
        <p:nvSpPr>
          <p:cNvPr id="6" name="Retângulo de cantos arredondados 5"/>
          <p:cNvSpPr/>
          <p:nvPr/>
        </p:nvSpPr>
        <p:spPr>
          <a:xfrm>
            <a:off x="7304702" y="2219479"/>
            <a:ext cx="1587777" cy="811983"/>
          </a:xfrm>
          <a:prstGeom prst="roundRect">
            <a:avLst/>
          </a:prstGeom>
          <a:noFill/>
          <a:ln w="9525">
            <a:noFill/>
          </a:ln>
        </p:spPr>
        <p:style>
          <a:lnRef idx="2">
            <a:schemeClr val="accent2"/>
          </a:lnRef>
          <a:fillRef idx="1">
            <a:schemeClr val="lt1"/>
          </a:fillRef>
          <a:effectRef idx="0">
            <a:schemeClr val="accent2"/>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lnSpc>
                <a:spcPct val="150000"/>
              </a:lnSpc>
            </a:pPr>
            <a:r>
              <a:rPr lang="pt-BR" b="1" dirty="0">
                <a:solidFill>
                  <a:schemeClr val="tx1"/>
                </a:solidFill>
                <a:latin typeface="Arial" pitchFamily="34" charset="0"/>
                <a:cs typeface="Arial" pitchFamily="34" charset="0"/>
                <a:sym typeface="Symbol"/>
              </a:rPr>
              <a:t>µ</a:t>
            </a:r>
            <a:r>
              <a:rPr lang="pt-BR" b="1" baseline="-25000" dirty="0" err="1">
                <a:solidFill>
                  <a:schemeClr val="tx1"/>
                </a:solidFill>
                <a:latin typeface="Arial" pitchFamily="34" charset="0"/>
                <a:cs typeface="Arial" pitchFamily="34" charset="0"/>
                <a:sym typeface="Symbol"/>
              </a:rPr>
              <a:t>glc</a:t>
            </a:r>
            <a:r>
              <a:rPr lang="pt-BR" b="1" baseline="-25000" dirty="0">
                <a:solidFill>
                  <a:schemeClr val="tx1"/>
                </a:solidFill>
                <a:latin typeface="Arial" pitchFamily="34" charset="0"/>
                <a:cs typeface="Arial" pitchFamily="34" charset="0"/>
                <a:sym typeface="Symbol"/>
              </a:rPr>
              <a:t> </a:t>
            </a:r>
            <a:r>
              <a:rPr lang="pt-BR" b="1" dirty="0">
                <a:solidFill>
                  <a:schemeClr val="tx1"/>
                </a:solidFill>
                <a:latin typeface="Arial" pitchFamily="34" charset="0"/>
                <a:cs typeface="Arial" pitchFamily="34" charset="0"/>
                <a:sym typeface="Symbol"/>
              </a:rPr>
              <a:t>=1.3303 </a:t>
            </a:r>
            <a:r>
              <a:rPr lang="pt-BR" b="1" dirty="0">
                <a:solidFill>
                  <a:schemeClr val="tx1"/>
                </a:solidFill>
                <a:latin typeface="Arial" pitchFamily="34" charset="0"/>
                <a:ea typeface="Calibri"/>
                <a:cs typeface="Arial" pitchFamily="34" charset="0"/>
              </a:rPr>
              <a:t>h</a:t>
            </a:r>
            <a:r>
              <a:rPr lang="pt-BR" b="1" baseline="30000" dirty="0">
                <a:solidFill>
                  <a:schemeClr val="tx1"/>
                </a:solidFill>
                <a:latin typeface="Arial" pitchFamily="34" charset="0"/>
                <a:ea typeface="Calibri"/>
                <a:cs typeface="Arial" pitchFamily="34" charset="0"/>
              </a:rPr>
              <a:t>-1</a:t>
            </a:r>
            <a:r>
              <a:rPr lang="pt-BR" b="1" dirty="0">
                <a:solidFill>
                  <a:schemeClr val="tx1"/>
                </a:solidFill>
                <a:latin typeface="Arial" pitchFamily="34" charset="0"/>
                <a:cs typeface="Arial" pitchFamily="34" charset="0"/>
                <a:sym typeface="Symbol"/>
              </a:rPr>
              <a:t> </a:t>
            </a:r>
            <a:endParaRPr lang="pt-BR" b="1" dirty="0">
              <a:solidFill>
                <a:schemeClr val="tx1"/>
              </a:solidFill>
              <a:latin typeface="Arial" pitchFamily="34" charset="0"/>
              <a:cs typeface="Arial" pitchFamily="34" charset="0"/>
            </a:endParaRPr>
          </a:p>
          <a:p>
            <a:pPr algn="ctr">
              <a:lnSpc>
                <a:spcPct val="150000"/>
              </a:lnSpc>
            </a:pPr>
            <a:r>
              <a:rPr lang="pt-BR" b="1" dirty="0">
                <a:solidFill>
                  <a:schemeClr val="tx1"/>
                </a:solidFill>
                <a:latin typeface="Arial" pitchFamily="34" charset="0"/>
                <a:cs typeface="Arial" pitchFamily="34" charset="0"/>
                <a:sym typeface="Symbol"/>
              </a:rPr>
              <a:t>µ</a:t>
            </a:r>
            <a:r>
              <a:rPr lang="pt-BR" b="1" baseline="-25000" dirty="0" err="1">
                <a:solidFill>
                  <a:schemeClr val="tx1"/>
                </a:solidFill>
                <a:latin typeface="Arial" pitchFamily="34" charset="0"/>
                <a:cs typeface="Arial" pitchFamily="34" charset="0"/>
                <a:sym typeface="Symbol"/>
              </a:rPr>
              <a:t>mann</a:t>
            </a:r>
            <a:r>
              <a:rPr lang="pt-BR" b="1" baseline="-25000" dirty="0">
                <a:solidFill>
                  <a:schemeClr val="tx1"/>
                </a:solidFill>
                <a:latin typeface="Arial" pitchFamily="34" charset="0"/>
                <a:cs typeface="Arial" pitchFamily="34" charset="0"/>
                <a:sym typeface="Symbol"/>
              </a:rPr>
              <a:t> </a:t>
            </a:r>
            <a:r>
              <a:rPr lang="pt-BR" b="1" dirty="0">
                <a:solidFill>
                  <a:schemeClr val="tx1"/>
                </a:solidFill>
                <a:latin typeface="Arial" pitchFamily="34" charset="0"/>
                <a:cs typeface="Arial" pitchFamily="34" charset="0"/>
                <a:sym typeface="Symbol"/>
              </a:rPr>
              <a:t>=1.4209 </a:t>
            </a:r>
            <a:r>
              <a:rPr lang="pt-BR" b="1" dirty="0">
                <a:solidFill>
                  <a:schemeClr val="tx1"/>
                </a:solidFill>
                <a:latin typeface="Arial" pitchFamily="34" charset="0"/>
                <a:ea typeface="Calibri"/>
                <a:cs typeface="Arial" pitchFamily="34" charset="0"/>
              </a:rPr>
              <a:t>h</a:t>
            </a:r>
            <a:r>
              <a:rPr lang="pt-BR" b="1" baseline="30000" dirty="0">
                <a:solidFill>
                  <a:schemeClr val="tx1"/>
                </a:solidFill>
                <a:latin typeface="Arial" pitchFamily="34" charset="0"/>
                <a:ea typeface="Calibri"/>
                <a:cs typeface="Arial" pitchFamily="34" charset="0"/>
              </a:rPr>
              <a:t>-1</a:t>
            </a:r>
            <a:r>
              <a:rPr lang="pt-BR" b="1" dirty="0">
                <a:solidFill>
                  <a:schemeClr val="tx1"/>
                </a:solidFill>
                <a:latin typeface="Arial" pitchFamily="34" charset="0"/>
                <a:cs typeface="Arial" pitchFamily="34" charset="0"/>
                <a:sym typeface="Symbol"/>
              </a:rPr>
              <a:t> </a:t>
            </a:r>
            <a:endParaRPr lang="pt-BR" dirty="0">
              <a:solidFill>
                <a:schemeClr val="tx1"/>
              </a:solidFill>
              <a:latin typeface="Arial" pitchFamily="34" charset="0"/>
              <a:cs typeface="Arial" pitchFamily="34" charset="0"/>
            </a:endParaRPr>
          </a:p>
          <a:p>
            <a:pPr algn="ctr">
              <a:lnSpc>
                <a:spcPct val="150000"/>
              </a:lnSpc>
            </a:pPr>
            <a:r>
              <a:rPr lang="pt-BR" b="1" dirty="0">
                <a:solidFill>
                  <a:schemeClr val="tx1"/>
                </a:solidFill>
                <a:latin typeface="Arial" pitchFamily="34" charset="0"/>
                <a:cs typeface="Arial" pitchFamily="34" charset="0"/>
                <a:sym typeface="Symbol"/>
              </a:rPr>
              <a:t>µ</a:t>
            </a:r>
            <a:r>
              <a:rPr lang="pt-BR" b="1" baseline="-25000" dirty="0" err="1">
                <a:solidFill>
                  <a:schemeClr val="tx1"/>
                </a:solidFill>
                <a:latin typeface="Arial" pitchFamily="34" charset="0"/>
                <a:cs typeface="Arial" pitchFamily="34" charset="0"/>
                <a:sym typeface="Symbol"/>
              </a:rPr>
              <a:t>glyc</a:t>
            </a:r>
            <a:r>
              <a:rPr lang="pt-BR" b="1" baseline="-25000" dirty="0">
                <a:solidFill>
                  <a:schemeClr val="tx1"/>
                </a:solidFill>
                <a:latin typeface="Arial" pitchFamily="34" charset="0"/>
                <a:cs typeface="Arial" pitchFamily="34" charset="0"/>
                <a:sym typeface="Symbol"/>
              </a:rPr>
              <a:t> </a:t>
            </a:r>
            <a:r>
              <a:rPr lang="pt-BR" b="1" dirty="0">
                <a:solidFill>
                  <a:schemeClr val="tx1"/>
                </a:solidFill>
                <a:latin typeface="Arial" pitchFamily="34" charset="0"/>
                <a:cs typeface="Arial" pitchFamily="34" charset="0"/>
                <a:sym typeface="Symbol"/>
              </a:rPr>
              <a:t>=1.5424 </a:t>
            </a:r>
            <a:r>
              <a:rPr lang="pt-BR" b="1" dirty="0">
                <a:solidFill>
                  <a:schemeClr val="tx1"/>
                </a:solidFill>
                <a:latin typeface="Arial" pitchFamily="34" charset="0"/>
                <a:ea typeface="Calibri"/>
                <a:cs typeface="Arial" pitchFamily="34" charset="0"/>
              </a:rPr>
              <a:t>h</a:t>
            </a:r>
            <a:r>
              <a:rPr lang="pt-BR" b="1" baseline="30000" dirty="0">
                <a:solidFill>
                  <a:schemeClr val="tx1"/>
                </a:solidFill>
                <a:latin typeface="Arial" pitchFamily="34" charset="0"/>
                <a:ea typeface="Calibri"/>
                <a:cs typeface="Arial" pitchFamily="34" charset="0"/>
              </a:rPr>
              <a:t>-1</a:t>
            </a:r>
            <a:r>
              <a:rPr lang="pt-BR" b="1" dirty="0">
                <a:solidFill>
                  <a:schemeClr val="tx1"/>
                </a:solidFill>
                <a:latin typeface="Arial" pitchFamily="34" charset="0"/>
                <a:cs typeface="Arial" pitchFamily="34" charset="0"/>
                <a:sym typeface="Symbol"/>
              </a:rPr>
              <a:t> </a:t>
            </a:r>
            <a:endParaRPr lang="pt-BR" dirty="0">
              <a:solidFill>
                <a:schemeClr val="tx1"/>
              </a:solidFill>
              <a:latin typeface="Arial" pitchFamily="34" charset="0"/>
              <a:cs typeface="Arial" pitchFamily="34" charset="0"/>
            </a:endParaRPr>
          </a:p>
        </p:txBody>
      </p:sp>
      <p:cxnSp>
        <p:nvCxnSpPr>
          <p:cNvPr id="7" name="Conector angulado 6"/>
          <p:cNvCxnSpPr/>
          <p:nvPr/>
        </p:nvCxnSpPr>
        <p:spPr>
          <a:xfrm>
            <a:off x="7202931" y="1888827"/>
            <a:ext cx="545646" cy="200025"/>
          </a:xfrm>
          <a:prstGeom prst="bentConnector2">
            <a:avLst/>
          </a:prstGeom>
          <a:ln>
            <a:tailEnd type="arrow"/>
          </a:ln>
        </p:spPr>
        <p:style>
          <a:lnRef idx="1">
            <a:schemeClr val="dk1"/>
          </a:lnRef>
          <a:fillRef idx="0">
            <a:schemeClr val="dk1"/>
          </a:fillRef>
          <a:effectRef idx="0">
            <a:schemeClr val="dk1"/>
          </a:effectRef>
          <a:fontRef idx="minor">
            <a:schemeClr val="tx1"/>
          </a:fontRef>
        </p:style>
      </p:cxnSp>
      <p:sp>
        <p:nvSpPr>
          <p:cNvPr id="8" name="Retângulo 7"/>
          <p:cNvSpPr/>
          <p:nvPr/>
        </p:nvSpPr>
        <p:spPr>
          <a:xfrm>
            <a:off x="179510" y="-8032"/>
            <a:ext cx="8712968" cy="677108"/>
          </a:xfrm>
          <a:prstGeom prst="rect">
            <a:avLst/>
          </a:prstGeom>
          <a:solidFill>
            <a:schemeClr val="bg2"/>
          </a:solidFill>
        </p:spPr>
        <p:txBody>
          <a:bodyPr wrap="square">
            <a:spAutoFit/>
          </a:bodyPr>
          <a:lstStyle/>
          <a:p>
            <a:pPr algn="ctr"/>
            <a:r>
              <a:rPr lang="en-US" sz="1900" dirty="0">
                <a:solidFill>
                  <a:srgbClr val="000000"/>
                </a:solidFill>
                <a:latin typeface="+mj-lt"/>
                <a:ea typeface="Calibri" panose="020F0502020204030204" pitchFamily="34" charset="0"/>
              </a:rPr>
              <a:t>Metabolic fluxes resulted from</a:t>
            </a:r>
            <a:r>
              <a:rPr lang="en-US" sz="1900" b="1" dirty="0">
                <a:solidFill>
                  <a:srgbClr val="000000"/>
                </a:solidFill>
                <a:latin typeface="+mj-lt"/>
                <a:ea typeface="Calibri" panose="020F0502020204030204" pitchFamily="34" charset="0"/>
              </a:rPr>
              <a:t> Flux Balance Analysis (FBA) </a:t>
            </a:r>
            <a:endParaRPr lang="en-US" sz="1900" b="1" dirty="0" smtClean="0">
              <a:solidFill>
                <a:srgbClr val="000000"/>
              </a:solidFill>
              <a:latin typeface="+mj-lt"/>
              <a:ea typeface="Calibri" panose="020F0502020204030204" pitchFamily="34" charset="0"/>
            </a:endParaRPr>
          </a:p>
          <a:p>
            <a:pPr algn="ctr"/>
            <a:r>
              <a:rPr lang="en-US" sz="1900" dirty="0" smtClean="0">
                <a:solidFill>
                  <a:srgbClr val="000000"/>
                </a:solidFill>
                <a:latin typeface="+mj-lt"/>
                <a:ea typeface="Calibri" panose="020F0502020204030204" pitchFamily="34" charset="0"/>
              </a:rPr>
              <a:t>to </a:t>
            </a:r>
            <a:r>
              <a:rPr lang="en-US" sz="1900" dirty="0">
                <a:solidFill>
                  <a:srgbClr val="000000"/>
                </a:solidFill>
                <a:latin typeface="+mj-lt"/>
                <a:ea typeface="Calibri" panose="020F0502020204030204" pitchFamily="34" charset="0"/>
              </a:rPr>
              <a:t>maximize cell growth during </a:t>
            </a:r>
            <a:r>
              <a:rPr lang="en-US" sz="1900" i="1" dirty="0">
                <a:solidFill>
                  <a:srgbClr val="000000"/>
                </a:solidFill>
                <a:latin typeface="+mj-lt"/>
                <a:ea typeface="Calibri" panose="020F0502020204030204" pitchFamily="34" charset="0"/>
              </a:rPr>
              <a:t>in silico</a:t>
            </a:r>
            <a:r>
              <a:rPr lang="en-US" sz="1900" dirty="0">
                <a:solidFill>
                  <a:srgbClr val="000000"/>
                </a:solidFill>
                <a:latin typeface="+mj-lt"/>
                <a:ea typeface="Calibri" panose="020F0502020204030204" pitchFamily="34" charset="0"/>
              </a:rPr>
              <a:t> calculations. </a:t>
            </a:r>
            <a:endParaRPr lang="pt-BR" sz="1900" dirty="0">
              <a:latin typeface="+mj-lt"/>
            </a:endParaRPr>
          </a:p>
        </p:txBody>
      </p:sp>
      <p:sp>
        <p:nvSpPr>
          <p:cNvPr id="2" name="Chave direita 1"/>
          <p:cNvSpPr/>
          <p:nvPr/>
        </p:nvSpPr>
        <p:spPr>
          <a:xfrm rot="5400000">
            <a:off x="4967447" y="1917427"/>
            <a:ext cx="181210" cy="1044117"/>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pt-BR"/>
          </a:p>
        </p:txBody>
      </p:sp>
      <p:sp>
        <p:nvSpPr>
          <p:cNvPr id="3" name="CaixaDeTexto 2"/>
          <p:cNvSpPr txBox="1"/>
          <p:nvPr/>
        </p:nvSpPr>
        <p:spPr>
          <a:xfrm>
            <a:off x="35496" y="5805264"/>
            <a:ext cx="8856982" cy="923330"/>
          </a:xfrm>
          <a:prstGeom prst="rect">
            <a:avLst/>
          </a:prstGeom>
          <a:noFill/>
        </p:spPr>
        <p:txBody>
          <a:bodyPr wrap="square" rtlCol="0">
            <a:spAutoFit/>
          </a:bodyPr>
          <a:lstStyle/>
          <a:p>
            <a:pPr algn="just"/>
            <a:r>
              <a:rPr lang="en-US" dirty="0" smtClean="0"/>
              <a:t>* The </a:t>
            </a:r>
            <a:r>
              <a:rPr lang="en-US" dirty="0"/>
              <a:t>flux distribution in these conditions describes that using glycerol as a carbon source, the pentose phosphate pathway was not favored theoretically. The fraction of carbon directed to the pentose phosphate pathway was growth-rate dependent.</a:t>
            </a:r>
            <a:endParaRPr lang="pt-BR" dirty="0"/>
          </a:p>
        </p:txBody>
      </p:sp>
    </p:spTree>
    <p:extLst>
      <p:ext uri="{BB962C8B-B14F-4D97-AF65-F5344CB8AC3E}">
        <p14:creationId xmlns:p14="http://schemas.microsoft.com/office/powerpoint/2010/main" xmlns="" val="9531204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51520" y="1124744"/>
            <a:ext cx="8435280" cy="4389120"/>
          </a:xfrm>
        </p:spPr>
        <p:txBody>
          <a:bodyPr>
            <a:noAutofit/>
          </a:bodyPr>
          <a:lstStyle/>
          <a:p>
            <a:pPr algn="just"/>
            <a:r>
              <a:rPr lang="en-US" sz="1900" dirty="0">
                <a:latin typeface="+mj-lt"/>
              </a:rPr>
              <a:t>A description of minimal medium was essential to produce a metabolic model consistent with reality;</a:t>
            </a:r>
          </a:p>
          <a:p>
            <a:pPr algn="just"/>
            <a:endParaRPr lang="en-US" sz="1900" dirty="0">
              <a:latin typeface="+mj-lt"/>
            </a:endParaRPr>
          </a:p>
          <a:p>
            <a:pPr algn="just"/>
            <a:r>
              <a:rPr lang="en-US" sz="1900" dirty="0">
                <a:latin typeface="+mj-lt"/>
              </a:rPr>
              <a:t>The determination of objective functions that were considered relevant was essential to analyze the metabolic network;</a:t>
            </a:r>
          </a:p>
          <a:p>
            <a:pPr marL="0" indent="0" algn="just">
              <a:buNone/>
            </a:pPr>
            <a:endParaRPr lang="en-US" sz="1900" dirty="0">
              <a:latin typeface="+mj-lt"/>
            </a:endParaRPr>
          </a:p>
          <a:p>
            <a:pPr algn="just"/>
            <a:r>
              <a:rPr lang="en-US" sz="1900" dirty="0" smtClean="0">
                <a:latin typeface="+mj-lt"/>
              </a:rPr>
              <a:t>MFA analysis provided </a:t>
            </a:r>
            <a:r>
              <a:rPr lang="en-US" sz="1900" dirty="0">
                <a:latin typeface="+mj-lt"/>
              </a:rPr>
              <a:t>information </a:t>
            </a:r>
            <a:r>
              <a:rPr lang="en-US" sz="1900" dirty="0" smtClean="0">
                <a:latin typeface="+mj-lt"/>
              </a:rPr>
              <a:t>about the contribution </a:t>
            </a:r>
            <a:r>
              <a:rPr lang="en-US" sz="1900" dirty="0">
                <a:latin typeface="+mj-lt"/>
              </a:rPr>
              <a:t>of each reaction to the metabolic processes and </a:t>
            </a:r>
            <a:r>
              <a:rPr lang="en-US" sz="1900" dirty="0" smtClean="0">
                <a:latin typeface="+mj-lt"/>
              </a:rPr>
              <a:t>evaluated </a:t>
            </a:r>
            <a:r>
              <a:rPr lang="en-US" sz="1900" dirty="0">
                <a:latin typeface="+mj-lt"/>
              </a:rPr>
              <a:t>what had been evidenced experimentally in the literature.</a:t>
            </a:r>
          </a:p>
          <a:p>
            <a:pPr algn="just"/>
            <a:endParaRPr lang="en-US" sz="1900" dirty="0">
              <a:latin typeface="+mj-lt"/>
            </a:endParaRPr>
          </a:p>
          <a:p>
            <a:pPr algn="just"/>
            <a:r>
              <a:rPr lang="en-US" sz="1900" dirty="0" smtClean="0">
                <a:latin typeface="+mj-lt"/>
              </a:rPr>
              <a:t>By FBA analysis </a:t>
            </a:r>
            <a:r>
              <a:rPr lang="en-US" sz="1900" dirty="0">
                <a:latin typeface="+mj-lt"/>
              </a:rPr>
              <a:t>and simulations in different </a:t>
            </a:r>
            <a:r>
              <a:rPr lang="en-US" sz="1900" dirty="0" smtClean="0">
                <a:latin typeface="+mj-lt"/>
              </a:rPr>
              <a:t>conditions </a:t>
            </a:r>
            <a:r>
              <a:rPr lang="en-US" sz="1900" dirty="0">
                <a:latin typeface="+mj-lt"/>
              </a:rPr>
              <a:t>showed that </a:t>
            </a:r>
            <a:r>
              <a:rPr lang="en-US" sz="1900" dirty="0" smtClean="0">
                <a:latin typeface="+mj-lt"/>
              </a:rPr>
              <a:t>the</a:t>
            </a:r>
            <a:r>
              <a:rPr lang="en-US" sz="1900" i="1" dirty="0" smtClean="0">
                <a:latin typeface="+mj-lt"/>
              </a:rPr>
              <a:t> core </a:t>
            </a:r>
            <a:r>
              <a:rPr lang="en-US" sz="1900" dirty="0">
                <a:latin typeface="+mj-lt"/>
              </a:rPr>
              <a:t>model was able to predict the phenotype cells will show in </a:t>
            </a:r>
            <a:r>
              <a:rPr lang="en-US" sz="1900" dirty="0" smtClean="0">
                <a:latin typeface="+mj-lt"/>
              </a:rPr>
              <a:t>these conditions</a:t>
            </a:r>
            <a:r>
              <a:rPr lang="en-US" sz="1900" dirty="0">
                <a:latin typeface="+mj-lt"/>
              </a:rPr>
              <a:t>.</a:t>
            </a:r>
          </a:p>
          <a:p>
            <a:pPr algn="just"/>
            <a:endParaRPr lang="en-US" sz="1900" dirty="0">
              <a:latin typeface="+mj-lt"/>
            </a:endParaRPr>
          </a:p>
          <a:p>
            <a:pPr algn="just"/>
            <a:r>
              <a:rPr lang="en-US" sz="1900" dirty="0">
                <a:latin typeface="+mj-lt"/>
              </a:rPr>
              <a:t>The </a:t>
            </a:r>
            <a:r>
              <a:rPr lang="en-US" sz="1900" dirty="0" smtClean="0">
                <a:latin typeface="+mj-lt"/>
              </a:rPr>
              <a:t>core </a:t>
            </a:r>
            <a:r>
              <a:rPr lang="en-US" sz="1900" dirty="0">
                <a:latin typeface="+mj-lt"/>
              </a:rPr>
              <a:t>metabolic network was representative and consistent in all limits and defined boundary conditions.</a:t>
            </a:r>
            <a:endParaRPr lang="pt-BR" sz="1900" dirty="0">
              <a:latin typeface="+mj-lt"/>
            </a:endParaRPr>
          </a:p>
        </p:txBody>
      </p:sp>
      <p:sp>
        <p:nvSpPr>
          <p:cNvPr id="4" name="Espaço Reservado para Número de Slide 3"/>
          <p:cNvSpPr>
            <a:spLocks noGrp="1"/>
          </p:cNvSpPr>
          <p:nvPr>
            <p:ph type="sldNum" sz="quarter" idx="12"/>
          </p:nvPr>
        </p:nvSpPr>
        <p:spPr/>
        <p:txBody>
          <a:bodyPr/>
          <a:lstStyle/>
          <a:p>
            <a:fld id="{75A23FDA-9B9B-4F4C-B321-28A29906943A}" type="slidenum">
              <a:rPr lang="en-US" smtClean="0"/>
              <a:pPr/>
              <a:t>22</a:t>
            </a:fld>
            <a:endParaRPr lang="en-US" dirty="0"/>
          </a:p>
        </p:txBody>
      </p:sp>
    </p:spTree>
    <p:extLst>
      <p:ext uri="{BB962C8B-B14F-4D97-AF65-F5344CB8AC3E}">
        <p14:creationId xmlns:p14="http://schemas.microsoft.com/office/powerpoint/2010/main" xmlns="" val="32698792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427984" y="2467247"/>
            <a:ext cx="3762260" cy="2800767"/>
          </a:xfrm>
          <a:prstGeom prst="rect">
            <a:avLst/>
          </a:prstGeom>
          <a:noFill/>
        </p:spPr>
        <p:txBody>
          <a:bodyPr wrap="square" rtlCol="0">
            <a:spAutoFit/>
          </a:bodyPr>
          <a:lstStyle/>
          <a:p>
            <a:pPr algn="ctr"/>
            <a:r>
              <a:rPr lang="en-US" sz="2200" dirty="0" smtClean="0">
                <a:latin typeface="+mj-lt"/>
              </a:rPr>
              <a:t> Integrated transcriptomics and metabolomics analysis is a powerful tool to build the relationship between information elements (genes/transcripts) and functional elements (metabolites) in cells. </a:t>
            </a:r>
            <a:endParaRPr lang="pt-BR" sz="2200" dirty="0">
              <a:latin typeface="+mj-lt"/>
            </a:endParaRPr>
          </a:p>
        </p:txBody>
      </p:sp>
      <p:sp>
        <p:nvSpPr>
          <p:cNvPr id="8" name="CaixaDeTexto 7"/>
          <p:cNvSpPr txBox="1"/>
          <p:nvPr/>
        </p:nvSpPr>
        <p:spPr>
          <a:xfrm>
            <a:off x="441804" y="642327"/>
            <a:ext cx="2528735" cy="430812"/>
          </a:xfrm>
          <a:prstGeom prst="rect">
            <a:avLst/>
          </a:prstGeom>
          <a:noFill/>
        </p:spPr>
        <p:txBody>
          <a:bodyPr wrap="square" rtlCol="0">
            <a:spAutoFit/>
          </a:bodyPr>
          <a:lstStyle/>
          <a:p>
            <a:endParaRPr lang="pt-BR" sz="2200" b="1" dirty="0">
              <a:latin typeface="Calibri" panose="020F0502020204030204" pitchFamily="34" charset="0"/>
            </a:endParaRPr>
          </a:p>
        </p:txBody>
      </p:sp>
      <p:sp>
        <p:nvSpPr>
          <p:cNvPr id="9" name="CaixaDeTexto 8"/>
          <p:cNvSpPr txBox="1"/>
          <p:nvPr/>
        </p:nvSpPr>
        <p:spPr>
          <a:xfrm>
            <a:off x="1310899" y="2036435"/>
            <a:ext cx="2528735" cy="430812"/>
          </a:xfrm>
          <a:prstGeom prst="rect">
            <a:avLst/>
          </a:prstGeom>
          <a:noFill/>
        </p:spPr>
        <p:txBody>
          <a:bodyPr wrap="square" rtlCol="0">
            <a:spAutoFit/>
          </a:bodyPr>
          <a:lstStyle/>
          <a:p>
            <a:r>
              <a:rPr lang="pt-BR" sz="2200" b="1" dirty="0" smtClean="0">
                <a:latin typeface="Calibri" panose="020F0502020204030204" pitchFamily="34" charset="0"/>
              </a:rPr>
              <a:t>TRANSCRIPTOMICS</a:t>
            </a:r>
            <a:endParaRPr lang="pt-BR" sz="2200" b="1" dirty="0">
              <a:latin typeface="Calibri" panose="020F0502020204030204" pitchFamily="34" charset="0"/>
            </a:endParaRPr>
          </a:p>
        </p:txBody>
      </p:sp>
      <p:pic>
        <p:nvPicPr>
          <p:cNvPr id="11" name="Imagem 10"/>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223556" y="2564904"/>
            <a:ext cx="2952472" cy="2568074"/>
          </a:xfrm>
          <a:prstGeom prst="rect">
            <a:avLst/>
          </a:prstGeom>
          <a:ln w="88900" cap="sq" cmpd="thickThin">
            <a:solidFill>
              <a:srgbClr val="000000"/>
            </a:solidFill>
            <a:prstDash val="solid"/>
            <a:miter lim="800000"/>
          </a:ln>
          <a:effectLst>
            <a:innerShdw blurRad="76200">
              <a:srgbClr val="000000"/>
            </a:innerShdw>
          </a:effectLst>
        </p:spPr>
      </p:pic>
      <p:sp>
        <p:nvSpPr>
          <p:cNvPr id="6" name="CaixaDeTexto 5"/>
          <p:cNvSpPr txBox="1"/>
          <p:nvPr/>
        </p:nvSpPr>
        <p:spPr>
          <a:xfrm>
            <a:off x="2699792" y="672387"/>
            <a:ext cx="5216353" cy="630942"/>
          </a:xfrm>
          <a:prstGeom prst="rect">
            <a:avLst/>
          </a:prstGeom>
          <a:noFill/>
        </p:spPr>
        <p:txBody>
          <a:bodyPr wrap="square" rtlCol="0">
            <a:spAutoFit/>
          </a:bodyPr>
          <a:lstStyle/>
          <a:p>
            <a:r>
              <a:rPr lang="pt-BR" sz="3500" b="1" dirty="0" smtClean="0">
                <a:latin typeface="+mj-lt"/>
              </a:rPr>
              <a:t>FUTURE PROSPECTS</a:t>
            </a:r>
            <a:endParaRPr lang="pt-BR" sz="3500" b="1" dirty="0">
              <a:latin typeface="+mj-lt"/>
            </a:endParaRPr>
          </a:p>
        </p:txBody>
      </p:sp>
    </p:spTree>
    <p:extLst>
      <p:ext uri="{BB962C8B-B14F-4D97-AF65-F5344CB8AC3E}">
        <p14:creationId xmlns:p14="http://schemas.microsoft.com/office/powerpoint/2010/main" xmlns="" val="12894737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539552" y="1124744"/>
            <a:ext cx="8229600" cy="4389120"/>
          </a:xfrm>
        </p:spPr>
        <p:txBody>
          <a:bodyPr/>
          <a:lstStyle/>
          <a:p>
            <a:pPr marL="0" indent="0">
              <a:buNone/>
            </a:pPr>
            <a:r>
              <a:rPr lang="en-US" dirty="0" smtClean="0"/>
              <a:t>“May </a:t>
            </a:r>
            <a:r>
              <a:rPr lang="en-US" dirty="0"/>
              <a:t>I end up by suggesting the following modeling strategy: always start by trying the simplest model and then only add complexity to the extent needed. This is the $10 approach, or as Einstein said, “Keep things as simple as possible, but not simpler</a:t>
            </a:r>
            <a:r>
              <a:rPr lang="en-US" dirty="0" smtClean="0"/>
              <a:t>”.”</a:t>
            </a:r>
          </a:p>
          <a:p>
            <a:pPr marL="0" indent="0" algn="r">
              <a:buNone/>
            </a:pPr>
            <a:r>
              <a:rPr lang="en-US" i="1" dirty="0" smtClean="0"/>
              <a:t>Octave </a:t>
            </a:r>
            <a:r>
              <a:rPr lang="en-US" i="1" dirty="0" err="1" smtClean="0"/>
              <a:t>Levenspiel</a:t>
            </a:r>
            <a:endParaRPr lang="en-US" i="1" dirty="0" smtClean="0"/>
          </a:p>
          <a:p>
            <a:pPr marL="0" indent="0" algn="r">
              <a:buNone/>
            </a:pPr>
            <a:r>
              <a:rPr lang="en-US" i="1" dirty="0" smtClean="0"/>
              <a:t>Modeling Chemical Engineering, 2002</a:t>
            </a:r>
            <a:endParaRPr lang="pt-BR" i="1" dirty="0"/>
          </a:p>
        </p:txBody>
      </p:sp>
      <p:pic>
        <p:nvPicPr>
          <p:cNvPr id="4" name="Espaço Reservado para Conteúdo 4"/>
          <p:cNvPicPr>
            <a:picLocks noChangeAspect="1"/>
          </p:cNvPicPr>
          <p:nvPr/>
        </p:nvPicPr>
        <p:blipFill>
          <a:blip r:embed="rId3">
            <a:extLst>
              <a:ext uri="{28A0092B-C50C-407E-A947-70E740481C1C}">
                <a14:useLocalDpi xmlns:a14="http://schemas.microsoft.com/office/drawing/2010/main" xmlns="" val="0"/>
              </a:ext>
            </a:extLst>
          </a:blip>
          <a:srcRect b="8268"/>
          <a:stretch>
            <a:fillRect/>
          </a:stretch>
        </p:blipFill>
        <p:spPr>
          <a:xfrm>
            <a:off x="6897" y="4066432"/>
            <a:ext cx="3701008" cy="2791567"/>
          </a:xfrm>
          <a:prstGeom prst="rect">
            <a:avLst/>
          </a:prstGeom>
        </p:spPr>
      </p:pic>
    </p:spTree>
    <p:extLst>
      <p:ext uri="{BB962C8B-B14F-4D97-AF65-F5344CB8AC3E}">
        <p14:creationId xmlns:p14="http://schemas.microsoft.com/office/powerpoint/2010/main" xmlns="" val="23411090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fld id="{75A23FDA-9B9B-4F4C-B321-28A29906943A}" type="slidenum">
              <a:rPr lang="en-US" smtClean="0"/>
              <a:pPr/>
              <a:t>25</a:t>
            </a:fld>
            <a:endParaRPr lang="en-US" dirty="0"/>
          </a:p>
        </p:txBody>
      </p:sp>
      <p:pic>
        <p:nvPicPr>
          <p:cNvPr id="5" name="Imagem 4"/>
          <p:cNvPicPr>
            <a:picLocks noChangeAspect="1"/>
          </p:cNvPicPr>
          <p:nvPr/>
        </p:nvPicPr>
        <p:blipFill rotWithShape="1">
          <a:blip r:embed="rId3"/>
          <a:srcRect l="6641" t="12797" r="31928" b="65547"/>
          <a:stretch/>
        </p:blipFill>
        <p:spPr>
          <a:xfrm>
            <a:off x="673661" y="3356992"/>
            <a:ext cx="7992889" cy="1584176"/>
          </a:xfrm>
          <a:prstGeom prst="rect">
            <a:avLst/>
          </a:prstGeom>
        </p:spPr>
      </p:pic>
      <p:sp>
        <p:nvSpPr>
          <p:cNvPr id="7" name="CaixaDeTexto 6"/>
          <p:cNvSpPr txBox="1"/>
          <p:nvPr/>
        </p:nvSpPr>
        <p:spPr>
          <a:xfrm>
            <a:off x="3066247" y="1555698"/>
            <a:ext cx="4968552" cy="630942"/>
          </a:xfrm>
          <a:prstGeom prst="rect">
            <a:avLst/>
          </a:prstGeom>
          <a:noFill/>
        </p:spPr>
        <p:txBody>
          <a:bodyPr wrap="square" rtlCol="0">
            <a:spAutoFit/>
          </a:bodyPr>
          <a:lstStyle/>
          <a:p>
            <a:r>
              <a:rPr lang="pt-BR" sz="3500" b="1" dirty="0" smtClean="0">
                <a:latin typeface="+mj-lt"/>
              </a:rPr>
              <a:t>THANK YOU!!!</a:t>
            </a:r>
            <a:endParaRPr lang="pt-BR" sz="3500" b="1" dirty="0">
              <a:latin typeface="+mj-lt"/>
            </a:endParaRPr>
          </a:p>
        </p:txBody>
      </p:sp>
      <p:sp>
        <p:nvSpPr>
          <p:cNvPr id="8" name="CaixaDeTexto 7"/>
          <p:cNvSpPr txBox="1"/>
          <p:nvPr/>
        </p:nvSpPr>
        <p:spPr>
          <a:xfrm>
            <a:off x="2958235" y="5646754"/>
            <a:ext cx="5184576" cy="477054"/>
          </a:xfrm>
          <a:prstGeom prst="rect">
            <a:avLst/>
          </a:prstGeom>
          <a:noFill/>
        </p:spPr>
        <p:txBody>
          <a:bodyPr wrap="square" rtlCol="0">
            <a:spAutoFit/>
          </a:bodyPr>
          <a:lstStyle/>
          <a:p>
            <a:r>
              <a:rPr lang="pt-BR" sz="2500" b="1" dirty="0" smtClean="0">
                <a:latin typeface="+mj-lt"/>
              </a:rPr>
              <a:t>samara@intelab.ufsc.br</a:t>
            </a:r>
            <a:endParaRPr lang="pt-BR" sz="2500" b="1" dirty="0">
              <a:latin typeface="+mj-lt"/>
            </a:endParaRPr>
          </a:p>
        </p:txBody>
      </p:sp>
      <p:grpSp>
        <p:nvGrpSpPr>
          <p:cNvPr id="11" name="Grupo 10"/>
          <p:cNvGrpSpPr/>
          <p:nvPr/>
        </p:nvGrpSpPr>
        <p:grpSpPr>
          <a:xfrm>
            <a:off x="2699792" y="5696121"/>
            <a:ext cx="288032" cy="281135"/>
            <a:chOff x="1186005" y="5385714"/>
            <a:chExt cx="975139" cy="970638"/>
          </a:xfrm>
        </p:grpSpPr>
        <p:sp>
          <p:nvSpPr>
            <p:cNvPr id="9" name="Retângulo 8"/>
            <p:cNvSpPr/>
            <p:nvPr/>
          </p:nvSpPr>
          <p:spPr>
            <a:xfrm>
              <a:off x="1186005" y="5721256"/>
              <a:ext cx="975139" cy="63509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Triângulo retângulo 9"/>
            <p:cNvSpPr/>
            <p:nvPr/>
          </p:nvSpPr>
          <p:spPr>
            <a:xfrm rot="18783315">
              <a:off x="1337937" y="5367359"/>
              <a:ext cx="671083" cy="707793"/>
            </a:xfrm>
            <a:prstGeom prst="r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Tree>
    <p:extLst>
      <p:ext uri="{BB962C8B-B14F-4D97-AF65-F5344CB8AC3E}">
        <p14:creationId xmlns:p14="http://schemas.microsoft.com/office/powerpoint/2010/main" xmlns="" val="21884438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1273628" y="428625"/>
            <a:ext cx="6796769" cy="1143000"/>
          </a:xfrm>
        </p:spPr>
        <p:txBody>
          <a:bodyPr/>
          <a:lstStyle/>
          <a:p>
            <a:r>
              <a:rPr lang="en-US" sz="3600" b="1" dirty="0" smtClean="0">
                <a:solidFill>
                  <a:schemeClr val="tx1"/>
                </a:solidFill>
                <a:latin typeface="Baskerville Old Face" pitchFamily="18" charset="0"/>
                <a:ea typeface="ＭＳ Ｐゴシック" pitchFamily="50" charset="-128"/>
              </a:rPr>
              <a:t>Let Us Meet Again</a:t>
            </a:r>
          </a:p>
        </p:txBody>
      </p:sp>
      <p:sp>
        <p:nvSpPr>
          <p:cNvPr id="3" name="Content Placeholder 2"/>
          <p:cNvSpPr>
            <a:spLocks noGrp="1"/>
          </p:cNvSpPr>
          <p:nvPr>
            <p:ph idx="1"/>
          </p:nvPr>
        </p:nvSpPr>
        <p:spPr>
          <a:xfrm>
            <a:off x="1114425" y="1752600"/>
            <a:ext cx="6821261" cy="499110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9050">
            <a:solidFill>
              <a:srgbClr val="002060"/>
            </a:solidFill>
          </a:ln>
        </p:spPr>
        <p:txBody>
          <a:bodyPr>
            <a:normAutofit/>
          </a:bodyPr>
          <a:lstStyle/>
          <a:p>
            <a:pPr algn="ctr">
              <a:buFont typeface="Arial" charset="0"/>
              <a:buNone/>
              <a:defRPr/>
            </a:pPr>
            <a:r>
              <a:rPr lang="en-US" dirty="0" smtClean="0">
                <a:effectLst>
                  <a:outerShdw blurRad="38100" dist="38100" dir="2700000" algn="tl">
                    <a:srgbClr val="000000">
                      <a:alpha val="43137"/>
                    </a:srgbClr>
                  </a:outerShdw>
                </a:effectLst>
                <a:latin typeface="Georgia" pitchFamily="18" charset="0"/>
              </a:rPr>
              <a:t>We welcome you all to our future conferences of OMICS International  </a:t>
            </a:r>
          </a:p>
          <a:p>
            <a:pPr algn="ctr">
              <a:buFont typeface="Arial" charset="0"/>
              <a:buNone/>
              <a:defRPr/>
            </a:pPr>
            <a:endParaRPr lang="en-US" sz="2400" dirty="0" smtClean="0">
              <a:effectLst>
                <a:outerShdw blurRad="38100" dist="38100" dir="2700000" algn="tl">
                  <a:srgbClr val="000000">
                    <a:alpha val="43137"/>
                  </a:srgbClr>
                </a:outerShdw>
              </a:effectLst>
              <a:latin typeface="Georgia" pitchFamily="18" charset="0"/>
            </a:endParaRPr>
          </a:p>
          <a:p>
            <a:pPr algn="ctr">
              <a:buFont typeface="Arial" charset="0"/>
              <a:buNone/>
              <a:defRPr/>
            </a:pPr>
            <a:r>
              <a:rPr lang="en-US" sz="1800" dirty="0" smtClean="0">
                <a:effectLst>
                  <a:outerShdw blurRad="38100" dist="38100" dir="2700000" algn="tl">
                    <a:srgbClr val="000000">
                      <a:alpha val="43137"/>
                    </a:srgbClr>
                  </a:outerShdw>
                </a:effectLst>
                <a:latin typeface="Georgia" pitchFamily="18" charset="0"/>
              </a:rPr>
              <a:t>Please Visit:</a:t>
            </a:r>
            <a:r>
              <a:rPr lang="en-US" sz="2400" dirty="0">
                <a:effectLst>
                  <a:outerShdw blurRad="38100" dist="38100" dir="2700000" algn="tl">
                    <a:srgbClr val="000000">
                      <a:alpha val="43137"/>
                    </a:srgbClr>
                  </a:outerShdw>
                </a:effectLst>
                <a:latin typeface="Georgia" pitchFamily="18" charset="0"/>
              </a:rPr>
              <a:t/>
            </a:r>
            <a:br>
              <a:rPr lang="en-US" sz="2400" dirty="0">
                <a:effectLst>
                  <a:outerShdw blurRad="38100" dist="38100" dir="2700000" algn="tl">
                    <a:srgbClr val="000000">
                      <a:alpha val="43137"/>
                    </a:srgbClr>
                  </a:outerShdw>
                </a:effectLst>
                <a:latin typeface="Georgia" pitchFamily="18" charset="0"/>
              </a:rPr>
            </a:br>
            <a:r>
              <a:rPr lang="en-US" sz="2400" dirty="0" smtClean="0">
                <a:effectLst>
                  <a:outerShdw blurRad="38100" dist="38100" dir="2700000" algn="tl">
                    <a:srgbClr val="000000">
                      <a:alpha val="43137"/>
                    </a:srgbClr>
                  </a:outerShdw>
                </a:effectLst>
                <a:latin typeface="Georgia" pitchFamily="18" charset="0"/>
              </a:rPr>
              <a:t> </a:t>
            </a:r>
            <a:r>
              <a:rPr lang="en-US" sz="2400" dirty="0" smtClean="0">
                <a:effectLst>
                  <a:outerShdw blurRad="38100" dist="38100" dir="2700000" algn="tl">
                    <a:srgbClr val="000000">
                      <a:alpha val="43137"/>
                    </a:srgbClr>
                  </a:outerShdw>
                </a:effectLst>
                <a:latin typeface="Georgia" pitchFamily="18" charset="0"/>
                <a:hlinkClick r:id="rId2"/>
              </a:rPr>
              <a:t>http://integrativebiology.conferenceseries.com/</a:t>
            </a:r>
            <a:r>
              <a:rPr lang="en-US" sz="2400" dirty="0" smtClean="0">
                <a:effectLst>
                  <a:outerShdw blurRad="38100" dist="38100" dir="2700000" algn="tl">
                    <a:srgbClr val="000000">
                      <a:alpha val="43137"/>
                    </a:srgbClr>
                  </a:outerShdw>
                </a:effectLst>
                <a:latin typeface="Georgia" pitchFamily="18" charset="0"/>
              </a:rPr>
              <a:t> </a:t>
            </a:r>
            <a:endParaRPr lang="en-US" sz="2400" dirty="0">
              <a:effectLst>
                <a:outerShdw blurRad="38100" dist="38100" dir="2700000" algn="tl">
                  <a:srgbClr val="000000">
                    <a:alpha val="43137"/>
                  </a:srgbClr>
                </a:outerShdw>
              </a:effectLst>
              <a:latin typeface="Georgia" pitchFamily="18" charset="0"/>
            </a:endParaRPr>
          </a:p>
          <a:p>
            <a:pPr algn="ctr">
              <a:buFont typeface="Arial" charset="0"/>
              <a:buNone/>
              <a:defRPr/>
            </a:pPr>
            <a:r>
              <a:rPr lang="en-US" sz="2400" dirty="0">
                <a:effectLst>
                  <a:outerShdw blurRad="38100" dist="38100" dir="2700000" algn="tl">
                    <a:srgbClr val="000000">
                      <a:alpha val="43137"/>
                    </a:srgbClr>
                  </a:outerShdw>
                </a:effectLst>
                <a:latin typeface="Georgia" pitchFamily="18" charset="0"/>
                <a:hlinkClick r:id="rId3"/>
              </a:rPr>
              <a:t>http://conferenceseries.com</a:t>
            </a:r>
            <a:r>
              <a:rPr lang="en-US" sz="2400" dirty="0" smtClean="0">
                <a:effectLst>
                  <a:outerShdw blurRad="38100" dist="38100" dir="2700000" algn="tl">
                    <a:srgbClr val="000000">
                      <a:alpha val="43137"/>
                    </a:srgbClr>
                  </a:outerShdw>
                </a:effectLst>
                <a:latin typeface="Georgia" pitchFamily="18" charset="0"/>
                <a:hlinkClick r:id="rId3"/>
              </a:rPr>
              <a:t>/</a:t>
            </a:r>
            <a:r>
              <a:rPr lang="en-US" sz="2400" dirty="0" smtClean="0">
                <a:effectLst>
                  <a:outerShdw blurRad="38100" dist="38100" dir="2700000" algn="tl">
                    <a:srgbClr val="000000">
                      <a:alpha val="43137"/>
                    </a:srgbClr>
                  </a:outerShdw>
                </a:effectLst>
                <a:latin typeface="Georgia" pitchFamily="18" charset="0"/>
              </a:rPr>
              <a:t> </a:t>
            </a:r>
          </a:p>
          <a:p>
            <a:pPr algn="ctr">
              <a:buFont typeface="Arial" charset="0"/>
              <a:buNone/>
              <a:defRPr/>
            </a:pPr>
            <a:r>
              <a:rPr lang="en-US" sz="2400" dirty="0">
                <a:effectLst>
                  <a:outerShdw blurRad="38100" dist="38100" dir="2700000" algn="tl">
                    <a:srgbClr val="000000">
                      <a:alpha val="43137"/>
                    </a:srgbClr>
                  </a:outerShdw>
                </a:effectLst>
                <a:latin typeface="Georgia" pitchFamily="18" charset="0"/>
              </a:rPr>
              <a:t> </a:t>
            </a:r>
            <a:r>
              <a:rPr lang="en-US" sz="2400" dirty="0">
                <a:effectLst>
                  <a:outerShdw blurRad="38100" dist="38100" dir="2700000" algn="tl">
                    <a:srgbClr val="000000">
                      <a:alpha val="43137"/>
                    </a:srgbClr>
                  </a:outerShdw>
                </a:effectLst>
                <a:latin typeface="Georgia" pitchFamily="18" charset="0"/>
                <a:hlinkClick r:id="rId4"/>
              </a:rPr>
              <a:t>http://</a:t>
            </a:r>
            <a:r>
              <a:rPr lang="en-US" sz="2400" dirty="0" smtClean="0">
                <a:effectLst>
                  <a:outerShdw blurRad="38100" dist="38100" dir="2700000" algn="tl">
                    <a:srgbClr val="000000">
                      <a:alpha val="43137"/>
                    </a:srgbClr>
                  </a:outerShdw>
                </a:effectLst>
                <a:latin typeface="Georgia" pitchFamily="18" charset="0"/>
                <a:hlinkClick r:id="rId4"/>
              </a:rPr>
              <a:t>www.conferenceseries.com/genetics-and-molecular-biology-conferences.php</a:t>
            </a:r>
            <a:r>
              <a:rPr lang="en-US" sz="2400" dirty="0" smtClean="0">
                <a:effectLst>
                  <a:outerShdw blurRad="38100" dist="38100" dir="2700000" algn="tl">
                    <a:srgbClr val="000000">
                      <a:alpha val="43137"/>
                    </a:srgbClr>
                  </a:outerShdw>
                </a:effectLst>
                <a:latin typeface="Georgia" pitchFamily="18" charset="0"/>
              </a:rPr>
              <a:t> </a:t>
            </a:r>
          </a:p>
          <a:p>
            <a:pPr algn="just">
              <a:buFont typeface="Arial" charset="0"/>
              <a:buNone/>
              <a:defRPr/>
            </a:pPr>
            <a:endParaRPr lang="en-US" sz="2400" dirty="0" smtClean="0">
              <a:effectLst>
                <a:outerShdw blurRad="38100" dist="38100" dir="2700000" algn="tl">
                  <a:srgbClr val="000000">
                    <a:alpha val="43137"/>
                  </a:srgbClr>
                </a:outerShdw>
              </a:effectLst>
            </a:endParaRPr>
          </a:p>
          <a:p>
            <a:pPr algn="just">
              <a:buFont typeface="Arial" charset="0"/>
              <a:buNone/>
              <a:defRPr/>
            </a:pPr>
            <a:endParaRPr lang="en-US" sz="2400" dirty="0" smtClean="0">
              <a:effectLst>
                <a:outerShdw blurRad="38100" dist="38100" dir="2700000" algn="tl">
                  <a:srgbClr val="000000">
                    <a:alpha val="43137"/>
                  </a:srgbClr>
                </a:outerShdw>
              </a:effectLst>
            </a:endParaRPr>
          </a:p>
          <a:p>
            <a:pPr algn="just">
              <a:buFont typeface="Arial" charset="0"/>
              <a:buNone/>
              <a:defRPr/>
            </a:pPr>
            <a:endParaRPr lang="en-US" sz="2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1685241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m 13" descr="1.png"/>
          <p:cNvPicPr>
            <a:picLocks noChangeAspect="1"/>
          </p:cNvPicPr>
          <p:nvPr/>
        </p:nvPicPr>
        <p:blipFill>
          <a:blip r:embed="rId3" cstate="print"/>
          <a:stretch>
            <a:fillRect/>
          </a:stretch>
        </p:blipFill>
        <p:spPr>
          <a:xfrm>
            <a:off x="1214009" y="1476614"/>
            <a:ext cx="6573168" cy="4410691"/>
          </a:xfrm>
          <a:prstGeom prst="rect">
            <a:avLst/>
          </a:prstGeom>
        </p:spPr>
      </p:pic>
      <p:sp>
        <p:nvSpPr>
          <p:cNvPr id="6" name="Retângulo 5"/>
          <p:cNvSpPr/>
          <p:nvPr/>
        </p:nvSpPr>
        <p:spPr>
          <a:xfrm>
            <a:off x="32" y="2786058"/>
            <a:ext cx="9144000" cy="1571636"/>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Systems Biology of nanocellulose synthesis: new approach to build a core metabolic model </a:t>
            </a:r>
            <a:endParaRPr lang="en-US" sz="2800" b="1" dirty="0" smtClean="0"/>
          </a:p>
          <a:p>
            <a:pPr algn="ctr" fontAlgn="auto">
              <a:spcBef>
                <a:spcPts val="0"/>
              </a:spcBef>
              <a:spcAft>
                <a:spcPts val="0"/>
              </a:spcAft>
              <a:defRPr/>
            </a:pPr>
            <a:r>
              <a:rPr lang="en-US" sz="2800" b="1" dirty="0" smtClean="0"/>
              <a:t>based </a:t>
            </a:r>
            <a:r>
              <a:rPr lang="en-US" sz="2800" b="1" dirty="0"/>
              <a:t>on computational analysis</a:t>
            </a:r>
            <a:endParaRPr lang="pt-BR" sz="2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5126" name="CaixaDeTexto 8"/>
          <p:cNvSpPr txBox="1">
            <a:spLocks noChangeArrowheads="1"/>
          </p:cNvSpPr>
          <p:nvPr/>
        </p:nvSpPr>
        <p:spPr bwMode="auto">
          <a:xfrm>
            <a:off x="428596" y="71415"/>
            <a:ext cx="8572500" cy="307777"/>
          </a:xfrm>
          <a:prstGeom prst="rect">
            <a:avLst/>
          </a:prstGeom>
          <a:noFill/>
          <a:ln w="9525">
            <a:noFill/>
            <a:miter lim="800000"/>
            <a:headEnd/>
            <a:tailEnd/>
          </a:ln>
        </p:spPr>
        <p:txBody>
          <a:bodyPr>
            <a:spAutoFit/>
          </a:bodyPr>
          <a:lstStyle/>
          <a:p>
            <a:pPr algn="ctr"/>
            <a:r>
              <a:rPr lang="pt-BR" sz="1400" b="1" dirty="0" smtClean="0">
                <a:latin typeface="Calibri" pitchFamily="34" charset="0"/>
              </a:rPr>
              <a:t>FEDERAL UNIVERSITY OF SANTA CATARINA - BRAZIL</a:t>
            </a:r>
            <a:endParaRPr lang="pt-BR" sz="1400" b="1" dirty="0">
              <a:latin typeface="Calibri" pitchFamily="34" charset="0"/>
            </a:endParaRPr>
          </a:p>
        </p:txBody>
      </p:sp>
      <p:sp>
        <p:nvSpPr>
          <p:cNvPr id="5127" name="CaixaDeTexto 9"/>
          <p:cNvSpPr txBox="1">
            <a:spLocks noChangeArrowheads="1"/>
          </p:cNvSpPr>
          <p:nvPr/>
        </p:nvSpPr>
        <p:spPr bwMode="auto">
          <a:xfrm>
            <a:off x="214343" y="6488692"/>
            <a:ext cx="8572500" cy="369332"/>
          </a:xfrm>
          <a:prstGeom prst="rect">
            <a:avLst/>
          </a:prstGeom>
          <a:noFill/>
          <a:ln w="9525">
            <a:noFill/>
            <a:miter lim="800000"/>
            <a:headEnd/>
            <a:tailEnd/>
          </a:ln>
        </p:spPr>
        <p:txBody>
          <a:bodyPr>
            <a:spAutoFit/>
          </a:bodyPr>
          <a:lstStyle/>
          <a:p>
            <a:pPr algn="ctr"/>
            <a:r>
              <a:rPr lang="pt-BR" b="1" dirty="0" smtClean="0">
                <a:latin typeface="Arial" pitchFamily="34" charset="0"/>
                <a:cs typeface="Arial" pitchFamily="34" charset="0"/>
              </a:rPr>
              <a:t>2015</a:t>
            </a:r>
            <a:endParaRPr lang="pt-BR" b="1" dirty="0">
              <a:latin typeface="Arial" pitchFamily="34" charset="0"/>
              <a:cs typeface="Arial" pitchFamily="34" charset="0"/>
            </a:endParaRPr>
          </a:p>
        </p:txBody>
      </p:sp>
      <p:cxnSp>
        <p:nvCxnSpPr>
          <p:cNvPr id="12" name="Conector reto 11"/>
          <p:cNvCxnSpPr/>
          <p:nvPr/>
        </p:nvCxnSpPr>
        <p:spPr>
          <a:xfrm>
            <a:off x="0" y="500042"/>
            <a:ext cx="9144000" cy="1588"/>
          </a:xfrm>
          <a:prstGeom prst="line">
            <a:avLst/>
          </a:prstGeom>
          <a:ln>
            <a:solidFill>
              <a:schemeClr val="tx1"/>
            </a:solidFill>
          </a:ln>
          <a:effectLst>
            <a:outerShdw blurRad="50800" dist="50800" dir="5400000" algn="ctr" rotWithShape="0">
              <a:schemeClr val="bg1"/>
            </a:outerShdw>
          </a:effectLst>
        </p:spPr>
        <p:style>
          <a:lnRef idx="3">
            <a:schemeClr val="accent1"/>
          </a:lnRef>
          <a:fillRef idx="0">
            <a:schemeClr val="accent1"/>
          </a:fillRef>
          <a:effectRef idx="2">
            <a:schemeClr val="accent1"/>
          </a:effectRef>
          <a:fontRef idx="minor">
            <a:schemeClr val="tx1"/>
          </a:fontRef>
        </p:style>
      </p:cxnSp>
      <p:cxnSp>
        <p:nvCxnSpPr>
          <p:cNvPr id="13" name="Conector reto 12"/>
          <p:cNvCxnSpPr/>
          <p:nvPr/>
        </p:nvCxnSpPr>
        <p:spPr>
          <a:xfrm rot="5400000">
            <a:off x="-3218687" y="3425033"/>
            <a:ext cx="6858000" cy="7937"/>
          </a:xfrm>
          <a:prstGeom prst="line">
            <a:avLst/>
          </a:prstGeom>
          <a:ln>
            <a:solidFill>
              <a:schemeClr val="tx1"/>
            </a:solidFill>
          </a:ln>
          <a:effectLst>
            <a:outerShdw blurRad="50800" dist="50800" dir="5400000" algn="ctr" rotWithShape="0">
              <a:schemeClr val="bg1"/>
            </a:outerShdw>
          </a:effectLst>
        </p:spPr>
        <p:style>
          <a:lnRef idx="2">
            <a:schemeClr val="accent1"/>
          </a:lnRef>
          <a:fillRef idx="0">
            <a:schemeClr val="accent1"/>
          </a:fillRef>
          <a:effectRef idx="1">
            <a:schemeClr val="accent1"/>
          </a:effectRef>
          <a:fontRef idx="minor">
            <a:schemeClr val="tx1"/>
          </a:fontRef>
        </p:style>
      </p:cxnSp>
      <p:cxnSp>
        <p:nvCxnSpPr>
          <p:cNvPr id="16" name="Conector reto 15"/>
          <p:cNvCxnSpPr/>
          <p:nvPr/>
        </p:nvCxnSpPr>
        <p:spPr>
          <a:xfrm rot="5400000">
            <a:off x="-2996436" y="3425033"/>
            <a:ext cx="6858000" cy="7937"/>
          </a:xfrm>
          <a:prstGeom prst="line">
            <a:avLst/>
          </a:prstGeom>
          <a:ln/>
        </p:spPr>
        <p:style>
          <a:lnRef idx="2">
            <a:schemeClr val="dk1"/>
          </a:lnRef>
          <a:fillRef idx="0">
            <a:schemeClr val="dk1"/>
          </a:fillRef>
          <a:effectRef idx="1">
            <a:schemeClr val="dk1"/>
          </a:effectRef>
          <a:fontRef idx="minor">
            <a:schemeClr val="tx1"/>
          </a:fontRef>
        </p:style>
      </p:cxnSp>
      <p:cxnSp>
        <p:nvCxnSpPr>
          <p:cNvPr id="18" name="Conector reto 17"/>
          <p:cNvCxnSpPr/>
          <p:nvPr/>
        </p:nvCxnSpPr>
        <p:spPr>
          <a:xfrm>
            <a:off x="0" y="714375"/>
            <a:ext cx="9144000" cy="1588"/>
          </a:xfrm>
          <a:prstGeom prst="line">
            <a:avLst/>
          </a:prstGeom>
          <a:ln/>
        </p:spPr>
        <p:style>
          <a:lnRef idx="2">
            <a:schemeClr val="dk1"/>
          </a:lnRef>
          <a:fillRef idx="0">
            <a:schemeClr val="dk1"/>
          </a:fillRef>
          <a:effectRef idx="1">
            <a:schemeClr val="dk1"/>
          </a:effectRef>
          <a:fontRef idx="minor">
            <a:schemeClr val="tx1"/>
          </a:fontRef>
        </p:style>
      </p:cxnSp>
      <p:sp>
        <p:nvSpPr>
          <p:cNvPr id="5135" name="Rectangle 2"/>
          <p:cNvSpPr>
            <a:spLocks noChangeArrowheads="1"/>
          </p:cNvSpPr>
          <p:nvPr/>
        </p:nvSpPr>
        <p:spPr bwMode="auto">
          <a:xfrm>
            <a:off x="1" y="-184666"/>
            <a:ext cx="183996" cy="369332"/>
          </a:xfrm>
          <a:prstGeom prst="rect">
            <a:avLst/>
          </a:prstGeom>
          <a:noFill/>
          <a:ln w="9525">
            <a:noFill/>
            <a:miter lim="800000"/>
            <a:headEnd/>
            <a:tailEnd/>
          </a:ln>
        </p:spPr>
        <p:txBody>
          <a:bodyPr wrap="none" anchor="ctr">
            <a:spAutoFit/>
          </a:bodyPr>
          <a:lstStyle/>
          <a:p>
            <a:endParaRPr lang="pt-BR" dirty="0"/>
          </a:p>
        </p:txBody>
      </p:sp>
      <p:pic>
        <p:nvPicPr>
          <p:cNvPr id="5141" name="Picture 21" descr="http://www.biotecnologia.ufsc.br/images/ufsc.jpeg"/>
          <p:cNvPicPr>
            <a:picLocks noChangeAspect="1" noChangeArrowheads="1"/>
          </p:cNvPicPr>
          <p:nvPr/>
        </p:nvPicPr>
        <p:blipFill>
          <a:blip r:embed="rId4" cstate="print"/>
          <a:srcRect/>
          <a:stretch>
            <a:fillRect/>
          </a:stretch>
        </p:blipFill>
        <p:spPr bwMode="auto">
          <a:xfrm>
            <a:off x="8572464" y="6190019"/>
            <a:ext cx="571536" cy="667983"/>
          </a:xfrm>
          <a:prstGeom prst="rect">
            <a:avLst/>
          </a:prstGeom>
          <a:noFill/>
        </p:spPr>
      </p:pic>
      <p:sp>
        <p:nvSpPr>
          <p:cNvPr id="17" name="Retângulo 16"/>
          <p:cNvSpPr/>
          <p:nvPr/>
        </p:nvSpPr>
        <p:spPr>
          <a:xfrm>
            <a:off x="1928795" y="5857894"/>
            <a:ext cx="4386137" cy="461665"/>
          </a:xfrm>
          <a:prstGeom prst="rect">
            <a:avLst/>
          </a:prstGeom>
        </p:spPr>
        <p:txBody>
          <a:bodyPr wrap="none">
            <a:spAutoFit/>
          </a:bodyPr>
          <a:lstStyle/>
          <a:p>
            <a:r>
              <a:rPr lang="pt-BR" sz="2400" b="1" dirty="0" smtClean="0">
                <a:solidFill>
                  <a:srgbClr val="000000"/>
                </a:solidFill>
                <a:latin typeface="Arial" pitchFamily="34" charset="0"/>
                <a:cs typeface="Arial" pitchFamily="34" charset="0"/>
              </a:rPr>
              <a:t>          Samara Silva de Souza</a:t>
            </a:r>
            <a:endParaRPr lang="pt-BR" sz="240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xmlns="" val="22148079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205382" y="4687301"/>
            <a:ext cx="2743067" cy="2148935"/>
          </a:xfrm>
          <a:prstGeom prst="rect">
            <a:avLst/>
          </a:prstGeom>
        </p:spPr>
      </p:pic>
      <p:pic>
        <p:nvPicPr>
          <p:cNvPr id="3" name="Imagem 2"/>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1" y="4725144"/>
            <a:ext cx="4188408" cy="2111093"/>
          </a:xfrm>
          <a:prstGeom prst="rect">
            <a:avLst/>
          </a:prstGeom>
        </p:spPr>
      </p:pic>
      <p:pic>
        <p:nvPicPr>
          <p:cNvPr id="4" name="Imagem 3"/>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6588224" y="4964518"/>
            <a:ext cx="2555776" cy="1914509"/>
          </a:xfrm>
          <a:prstGeom prst="rect">
            <a:avLst/>
          </a:prstGeom>
        </p:spPr>
      </p:pic>
      <p:pic>
        <p:nvPicPr>
          <p:cNvPr id="5" name="Imagem 4"/>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1430388" y="3084133"/>
            <a:ext cx="2483712" cy="1659222"/>
          </a:xfrm>
          <a:prstGeom prst="rect">
            <a:avLst/>
          </a:prstGeom>
        </p:spPr>
      </p:pic>
      <p:pic>
        <p:nvPicPr>
          <p:cNvPr id="6" name="Imagem 5"/>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0" y="33277"/>
            <a:ext cx="4284430" cy="2903181"/>
          </a:xfrm>
          <a:prstGeom prst="rect">
            <a:avLst/>
          </a:prstGeom>
        </p:spPr>
      </p:pic>
      <p:pic>
        <p:nvPicPr>
          <p:cNvPr id="7" name="Imagem 6"/>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5972683" y="0"/>
            <a:ext cx="3222854" cy="2420888"/>
          </a:xfrm>
          <a:prstGeom prst="rect">
            <a:avLst/>
          </a:prstGeom>
        </p:spPr>
      </p:pic>
      <p:pic>
        <p:nvPicPr>
          <p:cNvPr id="8" name="Imagem 7"/>
          <p:cNvPicPr>
            <a:picLocks noChangeAspect="1"/>
          </p:cNvPicPr>
          <p:nvPr/>
        </p:nvPicPr>
        <p:blipFill>
          <a:blip r:embed="rId9">
            <a:extLst>
              <a:ext uri="{28A0092B-C50C-407E-A947-70E740481C1C}">
                <a14:useLocalDpi xmlns:a14="http://schemas.microsoft.com/office/drawing/2010/main" xmlns="" val="0"/>
              </a:ext>
            </a:extLst>
          </a:blip>
          <a:stretch>
            <a:fillRect/>
          </a:stretch>
        </p:blipFill>
        <p:spPr>
          <a:xfrm>
            <a:off x="4067944" y="-1"/>
            <a:ext cx="1959538" cy="3161523"/>
          </a:xfrm>
          <a:prstGeom prst="rect">
            <a:avLst/>
          </a:prstGeom>
        </p:spPr>
      </p:pic>
      <p:pic>
        <p:nvPicPr>
          <p:cNvPr id="9" name="Imagem 8"/>
          <p:cNvPicPr>
            <a:picLocks noChangeAspect="1"/>
          </p:cNvPicPr>
          <p:nvPr/>
        </p:nvPicPr>
        <p:blipFill rotWithShape="1">
          <a:blip r:embed="rId10" cstate="print">
            <a:extLst>
              <a:ext uri="{28A0092B-C50C-407E-A947-70E740481C1C}">
                <a14:useLocalDpi xmlns:a14="http://schemas.microsoft.com/office/drawing/2010/main" xmlns="" val="0"/>
              </a:ext>
            </a:extLst>
          </a:blip>
          <a:srcRect r="20160"/>
          <a:stretch/>
        </p:blipFill>
        <p:spPr>
          <a:xfrm>
            <a:off x="-39121" y="3092347"/>
            <a:ext cx="1946825" cy="1624584"/>
          </a:xfrm>
          <a:prstGeom prst="rect">
            <a:avLst/>
          </a:prstGeom>
        </p:spPr>
      </p:pic>
      <p:pic>
        <p:nvPicPr>
          <p:cNvPr id="10" name="Imagem 9"/>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a:off x="3904201" y="3076359"/>
            <a:ext cx="2643628" cy="1633080"/>
          </a:xfrm>
          <a:prstGeom prst="rect">
            <a:avLst/>
          </a:prstGeom>
        </p:spPr>
      </p:pic>
      <p:pic>
        <p:nvPicPr>
          <p:cNvPr id="12" name="Imagem 11"/>
          <p:cNvPicPr>
            <a:picLocks noChangeAspect="1"/>
          </p:cNvPicPr>
          <p:nvPr/>
        </p:nvPicPr>
        <p:blipFill>
          <a:blip r:embed="rId12">
            <a:extLst>
              <a:ext uri="{28A0092B-C50C-407E-A947-70E740481C1C}">
                <a14:useLocalDpi xmlns:a14="http://schemas.microsoft.com/office/drawing/2010/main" xmlns="" val="0"/>
              </a:ext>
            </a:extLst>
          </a:blip>
          <a:stretch>
            <a:fillRect/>
          </a:stretch>
        </p:blipFill>
        <p:spPr>
          <a:xfrm>
            <a:off x="6027482" y="2388716"/>
            <a:ext cx="3105740" cy="2062405"/>
          </a:xfrm>
          <a:prstGeom prst="rect">
            <a:avLst/>
          </a:prstGeom>
        </p:spPr>
      </p:pic>
      <p:pic>
        <p:nvPicPr>
          <p:cNvPr id="13" name="Imagem 12"/>
          <p:cNvPicPr>
            <a:picLocks noChangeAspect="1"/>
          </p:cNvPicPr>
          <p:nvPr/>
        </p:nvPicPr>
        <p:blipFill>
          <a:blip r:embed="rId13">
            <a:extLst>
              <a:ext uri="{28A0092B-C50C-407E-A947-70E740481C1C}">
                <a14:useLocalDpi xmlns:a14="http://schemas.microsoft.com/office/drawing/2010/main" xmlns="" val="0"/>
              </a:ext>
            </a:extLst>
          </a:blip>
          <a:stretch>
            <a:fillRect/>
          </a:stretch>
        </p:blipFill>
        <p:spPr>
          <a:xfrm>
            <a:off x="6547829" y="4292370"/>
            <a:ext cx="2546271" cy="1067079"/>
          </a:xfrm>
          <a:prstGeom prst="rect">
            <a:avLst/>
          </a:prstGeom>
        </p:spPr>
      </p:pic>
    </p:spTree>
    <p:extLst>
      <p:ext uri="{BB962C8B-B14F-4D97-AF65-F5344CB8AC3E}">
        <p14:creationId xmlns:p14="http://schemas.microsoft.com/office/powerpoint/2010/main" xmlns="" val="32954813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0300" y="404664"/>
            <a:ext cx="2302548" cy="2475510"/>
          </a:xfrm>
          <a:prstGeom prst="rect">
            <a:avLst/>
          </a:prstGeom>
        </p:spPr>
      </p:pic>
      <p:pic>
        <p:nvPicPr>
          <p:cNvPr id="3" name="Imagem 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404679" y="50401"/>
            <a:ext cx="2746505" cy="2059879"/>
          </a:xfrm>
          <a:prstGeom prst="rect">
            <a:avLst/>
          </a:prstGeom>
        </p:spPr>
      </p:pic>
      <p:pic>
        <p:nvPicPr>
          <p:cNvPr id="4" name="Imagem 3"/>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198689" y="3412280"/>
            <a:ext cx="4535107" cy="3401330"/>
          </a:xfrm>
          <a:prstGeom prst="rect">
            <a:avLst/>
          </a:prstGeom>
        </p:spPr>
      </p:pic>
      <p:pic>
        <p:nvPicPr>
          <p:cNvPr id="5" name="Imagem 4"/>
          <p:cNvPicPr>
            <a:picLocks noChangeAspect="1"/>
          </p:cNvPicPr>
          <p:nvPr/>
        </p:nvPicPr>
        <p:blipFill rotWithShape="1">
          <a:blip r:embed="rId6"/>
          <a:srcRect l="56088" t="42125" r="22328" b="34250"/>
          <a:stretch/>
        </p:blipFill>
        <p:spPr>
          <a:xfrm>
            <a:off x="5161438" y="1764713"/>
            <a:ext cx="3872519" cy="2383088"/>
          </a:xfrm>
          <a:prstGeom prst="rect">
            <a:avLst/>
          </a:prstGeom>
        </p:spPr>
      </p:pic>
      <p:pic>
        <p:nvPicPr>
          <p:cNvPr id="8" name="Imagem 7"/>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5466529" y="43007"/>
            <a:ext cx="3464054" cy="1059142"/>
          </a:xfrm>
          <a:prstGeom prst="rect">
            <a:avLst/>
          </a:prstGeom>
        </p:spPr>
      </p:pic>
      <p:pic>
        <p:nvPicPr>
          <p:cNvPr id="9" name="Imagem 8"/>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2526068" y="2059879"/>
            <a:ext cx="2940461" cy="2205346"/>
          </a:xfrm>
          <a:prstGeom prst="rect">
            <a:avLst/>
          </a:prstGeom>
        </p:spPr>
      </p:pic>
      <p:pic>
        <p:nvPicPr>
          <p:cNvPr id="10" name="Imagem 9"/>
          <p:cNvPicPr>
            <a:picLocks noChangeAspect="1"/>
          </p:cNvPicPr>
          <p:nvPr/>
        </p:nvPicPr>
        <p:blipFill rotWithShape="1">
          <a:blip r:embed="rId9">
            <a:extLst>
              <a:ext uri="{28A0092B-C50C-407E-A947-70E740481C1C}">
                <a14:useLocalDpi xmlns:a14="http://schemas.microsoft.com/office/drawing/2010/main" xmlns="" val="0"/>
              </a:ext>
            </a:extLst>
          </a:blip>
          <a:srcRect b="7800"/>
          <a:stretch/>
        </p:blipFill>
        <p:spPr>
          <a:xfrm>
            <a:off x="4776143" y="4119758"/>
            <a:ext cx="4395240" cy="2722698"/>
          </a:xfrm>
          <a:prstGeom prst="rect">
            <a:avLst/>
          </a:prstGeom>
        </p:spPr>
      </p:pic>
      <p:sp>
        <p:nvSpPr>
          <p:cNvPr id="11" name="CaixaDeTexto 10"/>
          <p:cNvSpPr txBox="1"/>
          <p:nvPr/>
        </p:nvSpPr>
        <p:spPr>
          <a:xfrm>
            <a:off x="5339638" y="1118382"/>
            <a:ext cx="3717835" cy="646331"/>
          </a:xfrm>
          <a:prstGeom prst="rect">
            <a:avLst/>
          </a:prstGeom>
          <a:noFill/>
        </p:spPr>
        <p:txBody>
          <a:bodyPr wrap="square" rtlCol="0">
            <a:spAutoFit/>
          </a:bodyPr>
          <a:lstStyle/>
          <a:p>
            <a:r>
              <a:rPr lang="pt-BR" b="1" dirty="0" smtClean="0"/>
              <a:t>INTEGRATED TECHNOLOGIES </a:t>
            </a:r>
          </a:p>
          <a:p>
            <a:pPr algn="ctr"/>
            <a:r>
              <a:rPr lang="pt-BR" b="1" dirty="0" smtClean="0"/>
              <a:t>LABORATORY</a:t>
            </a:r>
            <a:endParaRPr lang="pt-BR" b="1" dirty="0"/>
          </a:p>
        </p:txBody>
      </p:sp>
    </p:spTree>
    <p:extLst>
      <p:ext uri="{BB962C8B-B14F-4D97-AF65-F5344CB8AC3E}">
        <p14:creationId xmlns:p14="http://schemas.microsoft.com/office/powerpoint/2010/main" xmlns="" val="3192386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1000"/>
            <a:lum/>
          </a:blip>
          <a:srcRect/>
          <a:stretch>
            <a:fillRect l="-17000" r="-17000"/>
          </a:stretch>
        </a:blipFill>
        <a:effectLst/>
      </p:bgPr>
    </p:bg>
    <p:spTree>
      <p:nvGrpSpPr>
        <p:cNvPr id="1" name=""/>
        <p:cNvGrpSpPr/>
        <p:nvPr/>
      </p:nvGrpSpPr>
      <p:grpSpPr>
        <a:xfrm>
          <a:off x="0" y="0"/>
          <a:ext cx="0" cy="0"/>
          <a:chOff x="0" y="0"/>
          <a:chExt cx="0" cy="0"/>
        </a:xfrm>
      </p:grpSpPr>
      <p:sp>
        <p:nvSpPr>
          <p:cNvPr id="2" name="CaixaDeTexto 1"/>
          <p:cNvSpPr txBox="1"/>
          <p:nvPr/>
        </p:nvSpPr>
        <p:spPr>
          <a:xfrm>
            <a:off x="899595" y="2186799"/>
            <a:ext cx="7429552" cy="3000821"/>
          </a:xfrm>
          <a:prstGeom prst="rect">
            <a:avLst/>
          </a:prstGeom>
          <a:noFill/>
        </p:spPr>
        <p:txBody>
          <a:bodyPr wrap="square" rtlCol="0">
            <a:spAutoFit/>
          </a:bodyPr>
          <a:lstStyle/>
          <a:p>
            <a:pPr algn="ctr"/>
            <a:r>
              <a:rPr lang="pt-BR" sz="2100" b="1" dirty="0" smtClean="0">
                <a:solidFill>
                  <a:prstClr val="black"/>
                </a:solidFill>
                <a:latin typeface="Arial" pitchFamily="34" charset="0"/>
                <a:cs typeface="Arial" panose="020B0604020202020204" pitchFamily="34" charset="0"/>
              </a:rPr>
              <a:t>“IN ORDER TO PUSH SCIENCE FORWARD AND DISCOVER ENDURING SOLUTIONS, WE MUST BE CREATIVE AND THINK OUTSIDE THE BOX. THE EASIEST WAY TO DO THAT IS TO DO WHAT WE ARE DOING HERE – TRANSFORMING OUR APPROACH BY BRINGING PEOPLE WITH DIFFERENT EXPERTISE TOGETHER TO WORK AS A TEAM.”</a:t>
            </a:r>
          </a:p>
          <a:p>
            <a:pPr algn="ctr"/>
            <a:endParaRPr lang="pt-BR" sz="2100" b="1" dirty="0" smtClean="0">
              <a:solidFill>
                <a:prstClr val="black"/>
              </a:solidFill>
              <a:latin typeface="Arial" pitchFamily="34" charset="0"/>
              <a:cs typeface="Arial" panose="020B0604020202020204" pitchFamily="34" charset="0"/>
            </a:endParaRPr>
          </a:p>
          <a:p>
            <a:pPr algn="r"/>
            <a:r>
              <a:rPr lang="pt-BR" sz="2100" b="1" dirty="0" err="1" smtClean="0">
                <a:solidFill>
                  <a:prstClr val="black"/>
                </a:solidFill>
                <a:latin typeface="Arial" pitchFamily="34" charset="0"/>
                <a:cs typeface="Arial" panose="020B0604020202020204" pitchFamily="34" charset="0"/>
              </a:rPr>
              <a:t>Neda</a:t>
            </a:r>
            <a:r>
              <a:rPr lang="pt-BR" sz="2100" b="1" dirty="0" smtClean="0">
                <a:solidFill>
                  <a:prstClr val="black"/>
                </a:solidFill>
                <a:latin typeface="Arial" pitchFamily="34" charset="0"/>
                <a:cs typeface="Arial" panose="020B0604020202020204" pitchFamily="34" charset="0"/>
              </a:rPr>
              <a:t> </a:t>
            </a:r>
            <a:r>
              <a:rPr lang="pt-BR" sz="2100" b="1" dirty="0" err="1" smtClean="0">
                <a:solidFill>
                  <a:prstClr val="black"/>
                </a:solidFill>
                <a:latin typeface="Arial" pitchFamily="34" charset="0"/>
                <a:cs typeface="Arial" panose="020B0604020202020204" pitchFamily="34" charset="0"/>
              </a:rPr>
              <a:t>Bagheri</a:t>
            </a:r>
            <a:endParaRPr lang="pt-BR" sz="2100" b="1" dirty="0">
              <a:solidFill>
                <a:prstClr val="black"/>
              </a:solidFill>
              <a:latin typeface="Arial" pitchFamily="34" charset="0"/>
              <a:cs typeface="Arial" panose="020B0604020202020204" pitchFamily="34" charset="0"/>
            </a:endParaRPr>
          </a:p>
        </p:txBody>
      </p:sp>
    </p:spTree>
    <p:extLst>
      <p:ext uri="{BB962C8B-B14F-4D97-AF65-F5344CB8AC3E}">
        <p14:creationId xmlns:p14="http://schemas.microsoft.com/office/powerpoint/2010/main" xmlns="" val="40344843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a:xfrm>
            <a:off x="7817296" y="6338290"/>
            <a:ext cx="762000" cy="365125"/>
          </a:xfrm>
        </p:spPr>
        <p:txBody>
          <a:bodyPr/>
          <a:lstStyle/>
          <a:p>
            <a:fld id="{75A23FDA-9B9B-4F4C-B321-28A29906943A}" type="slidenum">
              <a:rPr lang="en-US" smtClean="0">
                <a:solidFill>
                  <a:srgbClr val="464646">
                    <a:shade val="90000"/>
                  </a:srgbClr>
                </a:solidFill>
              </a:rPr>
              <a:pPr/>
              <a:t>7</a:t>
            </a:fld>
            <a:endParaRPr lang="en-US" dirty="0">
              <a:solidFill>
                <a:srgbClr val="464646">
                  <a:shade val="90000"/>
                </a:srgbClr>
              </a:solidFill>
            </a:endParaRPr>
          </a:p>
        </p:txBody>
      </p:sp>
      <p:pic>
        <p:nvPicPr>
          <p:cNvPr id="5" name="Imagem 4" descr="19.png"/>
          <p:cNvPicPr>
            <a:picLocks noChangeAspect="1"/>
          </p:cNvPicPr>
          <p:nvPr/>
        </p:nvPicPr>
        <p:blipFill rotWithShape="1">
          <a:blip r:embed="rId3"/>
          <a:srcRect l="2315" r="64559" b="38381"/>
          <a:stretch/>
        </p:blipFill>
        <p:spPr>
          <a:xfrm>
            <a:off x="-15697" y="357238"/>
            <a:ext cx="2823366" cy="2333517"/>
          </a:xfrm>
          <a:prstGeom prst="rect">
            <a:avLst/>
          </a:prstGeom>
        </p:spPr>
      </p:pic>
      <p:pic>
        <p:nvPicPr>
          <p:cNvPr id="6" name="Imagem 5"/>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3105379" y="462837"/>
            <a:ext cx="6003125" cy="3546539"/>
          </a:xfrm>
          <a:prstGeom prst="rect">
            <a:avLst/>
          </a:prstGeom>
        </p:spPr>
      </p:pic>
      <p:sp>
        <p:nvSpPr>
          <p:cNvPr id="7" name="CaixaDeTexto 6"/>
          <p:cNvSpPr txBox="1"/>
          <p:nvPr/>
        </p:nvSpPr>
        <p:spPr>
          <a:xfrm>
            <a:off x="4415860" y="4093945"/>
            <a:ext cx="3779668" cy="398519"/>
          </a:xfrm>
          <a:prstGeom prst="rect">
            <a:avLst/>
          </a:prstGeom>
          <a:noFill/>
        </p:spPr>
        <p:txBody>
          <a:bodyPr wrap="square" rtlCol="0">
            <a:spAutoFit/>
          </a:bodyPr>
          <a:lstStyle/>
          <a:p>
            <a:r>
              <a:rPr lang="pt-BR" sz="1992" b="1" dirty="0" smtClean="0"/>
              <a:t>NANOCELLULOSE</a:t>
            </a:r>
            <a:endParaRPr lang="pt-BR" sz="1992" b="1" dirty="0"/>
          </a:p>
        </p:txBody>
      </p:sp>
      <p:cxnSp>
        <p:nvCxnSpPr>
          <p:cNvPr id="3" name="Conector de seta reta 2"/>
          <p:cNvCxnSpPr/>
          <p:nvPr/>
        </p:nvCxnSpPr>
        <p:spPr>
          <a:xfrm flipH="1">
            <a:off x="1390048" y="3471532"/>
            <a:ext cx="5939" cy="40082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CaixaDeTexto 8"/>
          <p:cNvSpPr txBox="1"/>
          <p:nvPr/>
        </p:nvSpPr>
        <p:spPr>
          <a:xfrm>
            <a:off x="-51270" y="4009376"/>
            <a:ext cx="2989679" cy="643760"/>
          </a:xfrm>
          <a:prstGeom prst="rect">
            <a:avLst/>
          </a:prstGeom>
          <a:noFill/>
        </p:spPr>
        <p:txBody>
          <a:bodyPr wrap="square" rtlCol="0">
            <a:spAutoFit/>
          </a:bodyPr>
          <a:lstStyle/>
          <a:p>
            <a:pPr algn="ctr"/>
            <a:r>
              <a:rPr lang="pt-BR" sz="1793" i="1" dirty="0">
                <a:latin typeface="+mj-lt"/>
              </a:rPr>
              <a:t>Komagataeibacter hansenii</a:t>
            </a:r>
          </a:p>
          <a:p>
            <a:pPr algn="ctr"/>
            <a:r>
              <a:rPr lang="pt-BR" sz="1793" dirty="0">
                <a:latin typeface="+mj-lt"/>
              </a:rPr>
              <a:t>ATCC 23769</a:t>
            </a:r>
          </a:p>
        </p:txBody>
      </p:sp>
      <p:sp>
        <p:nvSpPr>
          <p:cNvPr id="8" name="CaixaDeTexto 7"/>
          <p:cNvSpPr txBox="1"/>
          <p:nvPr/>
        </p:nvSpPr>
        <p:spPr>
          <a:xfrm>
            <a:off x="-116640" y="2690755"/>
            <a:ext cx="2989679" cy="643760"/>
          </a:xfrm>
          <a:prstGeom prst="rect">
            <a:avLst/>
          </a:prstGeom>
          <a:noFill/>
        </p:spPr>
        <p:txBody>
          <a:bodyPr wrap="square" rtlCol="0">
            <a:spAutoFit/>
          </a:bodyPr>
          <a:lstStyle/>
          <a:p>
            <a:pPr algn="ctr"/>
            <a:r>
              <a:rPr lang="pt-BR" sz="1793" i="1" dirty="0">
                <a:latin typeface="+mj-lt"/>
              </a:rPr>
              <a:t>Gluconacetobacter hansenii</a:t>
            </a:r>
          </a:p>
          <a:p>
            <a:pPr algn="ctr"/>
            <a:r>
              <a:rPr lang="pt-BR" sz="1793" dirty="0">
                <a:latin typeface="+mj-lt"/>
              </a:rPr>
              <a:t>ATCC 23769</a:t>
            </a:r>
          </a:p>
        </p:txBody>
      </p:sp>
      <p:pic>
        <p:nvPicPr>
          <p:cNvPr id="10" name="Picture 4" descr="http://biomed.brown.edu/Courses/BI108/BI108_2004_Groups/Group04/tissues2.jpg"/>
          <p:cNvPicPr>
            <a:picLocks noChangeAspect="1" noChangeArrowheads="1"/>
          </p:cNvPicPr>
          <p:nvPr/>
        </p:nvPicPr>
        <p:blipFill>
          <a:blip r:embed="rId5" cstate="print">
            <a:lum bright="7000"/>
          </a:blip>
          <a:srcRect/>
          <a:stretch>
            <a:fillRect/>
          </a:stretch>
        </p:blipFill>
        <p:spPr bwMode="auto">
          <a:xfrm>
            <a:off x="6106941" y="4565738"/>
            <a:ext cx="2532404" cy="2292262"/>
          </a:xfrm>
          <a:prstGeom prst="rect">
            <a:avLst/>
          </a:prstGeom>
          <a:noFill/>
        </p:spPr>
      </p:pic>
      <p:sp>
        <p:nvSpPr>
          <p:cNvPr id="2" name="CaixaDeTexto 1"/>
          <p:cNvSpPr txBox="1"/>
          <p:nvPr/>
        </p:nvSpPr>
        <p:spPr>
          <a:xfrm>
            <a:off x="3556719" y="5280982"/>
            <a:ext cx="3816424" cy="861774"/>
          </a:xfrm>
          <a:prstGeom prst="rect">
            <a:avLst/>
          </a:prstGeom>
          <a:noFill/>
        </p:spPr>
        <p:txBody>
          <a:bodyPr wrap="square" rtlCol="0">
            <a:spAutoFit/>
          </a:bodyPr>
          <a:lstStyle/>
          <a:p>
            <a:pPr algn="ctr"/>
            <a:r>
              <a:rPr lang="pt-BR" sz="2500" b="1" dirty="0" smtClean="0">
                <a:latin typeface="+mj-lt"/>
              </a:rPr>
              <a:t>TISSUE </a:t>
            </a:r>
          </a:p>
          <a:p>
            <a:pPr algn="ctr"/>
            <a:r>
              <a:rPr lang="pt-BR" sz="2500" b="1" dirty="0" smtClean="0">
                <a:latin typeface="+mj-lt"/>
              </a:rPr>
              <a:t>ENGINEERING</a:t>
            </a:r>
            <a:endParaRPr lang="pt-BR" sz="2500" b="1" dirty="0">
              <a:latin typeface="+mj-lt"/>
            </a:endParaRPr>
          </a:p>
        </p:txBody>
      </p:sp>
    </p:spTree>
    <p:extLst>
      <p:ext uri="{BB962C8B-B14F-4D97-AF65-F5344CB8AC3E}">
        <p14:creationId xmlns:p14="http://schemas.microsoft.com/office/powerpoint/2010/main" xmlns="" val="17545282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descr="SystemsCircle.jpg"/>
          <p:cNvPicPr>
            <a:picLocks noChangeAspect="1"/>
          </p:cNvPicPr>
          <p:nvPr/>
        </p:nvPicPr>
        <p:blipFill>
          <a:blip r:embed="rId3"/>
          <a:stretch>
            <a:fillRect/>
          </a:stretch>
        </p:blipFill>
        <p:spPr>
          <a:xfrm>
            <a:off x="1043608" y="361954"/>
            <a:ext cx="6967795" cy="3600400"/>
          </a:xfrm>
          <a:prstGeom prst="rect">
            <a:avLst/>
          </a:prstGeom>
        </p:spPr>
      </p:pic>
      <p:pic>
        <p:nvPicPr>
          <p:cNvPr id="3" name="Imagem 2" descr="ArtificialOrgans_415.jpg"/>
          <p:cNvPicPr>
            <a:picLocks noChangeAspect="1"/>
          </p:cNvPicPr>
          <p:nvPr/>
        </p:nvPicPr>
        <p:blipFill>
          <a:blip r:embed="rId4"/>
          <a:stretch>
            <a:fillRect/>
          </a:stretch>
        </p:blipFill>
        <p:spPr>
          <a:xfrm>
            <a:off x="1476715" y="5335940"/>
            <a:ext cx="2097958" cy="1299217"/>
          </a:xfrm>
          <a:prstGeom prst="rect">
            <a:avLst/>
          </a:prstGeom>
        </p:spPr>
      </p:pic>
      <p:pic>
        <p:nvPicPr>
          <p:cNvPr id="4" name="Imagem 3" descr="wholecell_release.jpg"/>
          <p:cNvPicPr>
            <a:picLocks noChangeAspect="1"/>
          </p:cNvPicPr>
          <p:nvPr/>
        </p:nvPicPr>
        <p:blipFill>
          <a:blip r:embed="rId5"/>
          <a:stretch>
            <a:fillRect/>
          </a:stretch>
        </p:blipFill>
        <p:spPr>
          <a:xfrm>
            <a:off x="5768166" y="3608239"/>
            <a:ext cx="3032274" cy="2137753"/>
          </a:xfrm>
          <a:prstGeom prst="rect">
            <a:avLst/>
          </a:prstGeom>
        </p:spPr>
      </p:pic>
      <p:pic>
        <p:nvPicPr>
          <p:cNvPr id="5" name="Imagem 4" descr="body-articleLarge-400x240.jpg"/>
          <p:cNvPicPr>
            <a:picLocks noChangeAspect="1"/>
          </p:cNvPicPr>
          <p:nvPr/>
        </p:nvPicPr>
        <p:blipFill>
          <a:blip r:embed="rId6"/>
          <a:stretch>
            <a:fillRect/>
          </a:stretch>
        </p:blipFill>
        <p:spPr>
          <a:xfrm>
            <a:off x="179512" y="3905828"/>
            <a:ext cx="2570960" cy="1542576"/>
          </a:xfrm>
          <a:prstGeom prst="rect">
            <a:avLst/>
          </a:prstGeom>
        </p:spPr>
      </p:pic>
      <p:pic>
        <p:nvPicPr>
          <p:cNvPr id="6" name="Imagem 5" descr="1.jpg"/>
          <p:cNvPicPr>
            <a:picLocks noChangeAspect="1"/>
          </p:cNvPicPr>
          <p:nvPr/>
        </p:nvPicPr>
        <p:blipFill>
          <a:blip r:embed="rId7"/>
          <a:stretch>
            <a:fillRect/>
          </a:stretch>
        </p:blipFill>
        <p:spPr>
          <a:xfrm>
            <a:off x="3892865" y="4091858"/>
            <a:ext cx="1652645" cy="1356546"/>
          </a:xfrm>
          <a:prstGeom prst="rect">
            <a:avLst/>
          </a:prstGeom>
        </p:spPr>
      </p:pic>
      <p:sp>
        <p:nvSpPr>
          <p:cNvPr id="7" name="Retângulo 6"/>
          <p:cNvSpPr/>
          <p:nvPr/>
        </p:nvSpPr>
        <p:spPr>
          <a:xfrm>
            <a:off x="3422712" y="1772816"/>
            <a:ext cx="1872110" cy="7470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100" b="1" dirty="0" smtClean="0">
                <a:solidFill>
                  <a:schemeClr val="tx1"/>
                </a:solidFill>
                <a:latin typeface="Arial" pitchFamily="34" charset="0"/>
                <a:cs typeface="Arial" pitchFamily="34" charset="0"/>
                <a:hlinkClick r:id="rId8" action="ppaction://hlinkpres?slideindex=1&amp;slidetitle="/>
              </a:rPr>
              <a:t>Systems Biology</a:t>
            </a:r>
            <a:endParaRPr lang="pt-BR" sz="2100" b="1" dirty="0">
              <a:solidFill>
                <a:schemeClr val="tx1"/>
              </a:solidFill>
              <a:latin typeface="Arial" pitchFamily="34" charset="0"/>
              <a:cs typeface="Arial" pitchFamily="34" charset="0"/>
            </a:endParaRPr>
          </a:p>
        </p:txBody>
      </p:sp>
      <p:sp>
        <p:nvSpPr>
          <p:cNvPr id="8" name="CaixaDeTexto 7"/>
          <p:cNvSpPr txBox="1"/>
          <p:nvPr/>
        </p:nvSpPr>
        <p:spPr>
          <a:xfrm>
            <a:off x="3574673" y="5373216"/>
            <a:ext cx="5500726" cy="1384995"/>
          </a:xfrm>
          <a:prstGeom prst="rect">
            <a:avLst/>
          </a:prstGeom>
          <a:solidFill>
            <a:srgbClr val="C1E8F1"/>
          </a:solidFill>
          <a:ln>
            <a:solidFill>
              <a:srgbClr val="FF0000"/>
            </a:solidFill>
          </a:ln>
        </p:spPr>
        <p:txBody>
          <a:bodyPr wrap="square" rtlCol="0">
            <a:spAutoFit/>
          </a:bodyPr>
          <a:lstStyle/>
          <a:p>
            <a:pPr algn="ctr"/>
            <a:r>
              <a:rPr lang="pt-BR" sz="2100" i="1" dirty="0" smtClean="0">
                <a:latin typeface="Arial" pitchFamily="34" charset="0"/>
                <a:cs typeface="Arial" pitchFamily="34" charset="0"/>
              </a:rPr>
              <a:t>Systems Biology </a:t>
            </a:r>
            <a:r>
              <a:rPr lang="pt-BR" sz="2100" i="1" dirty="0" err="1" smtClean="0">
                <a:latin typeface="Arial" pitchFamily="34" charset="0"/>
                <a:cs typeface="Arial" pitchFamily="34" charset="0"/>
              </a:rPr>
              <a:t>will</a:t>
            </a:r>
            <a:r>
              <a:rPr lang="pt-BR" sz="2100" i="1" dirty="0" smtClean="0">
                <a:latin typeface="Arial" pitchFamily="34" charset="0"/>
                <a:cs typeface="Arial" pitchFamily="34" charset="0"/>
              </a:rPr>
              <a:t> </a:t>
            </a:r>
            <a:r>
              <a:rPr lang="pt-BR" sz="2100" i="1" dirty="0" err="1" smtClean="0">
                <a:latin typeface="Arial" pitchFamily="34" charset="0"/>
                <a:cs typeface="Arial" pitchFamily="34" charset="0"/>
              </a:rPr>
              <a:t>usher</a:t>
            </a:r>
            <a:r>
              <a:rPr lang="pt-BR" sz="2100" i="1" dirty="0" smtClean="0">
                <a:latin typeface="Arial" pitchFamily="34" charset="0"/>
                <a:cs typeface="Arial" pitchFamily="34" charset="0"/>
              </a:rPr>
              <a:t> in the </a:t>
            </a:r>
            <a:r>
              <a:rPr lang="pt-BR" sz="2100" i="1" dirty="0" err="1" smtClean="0">
                <a:latin typeface="Arial" pitchFamily="34" charset="0"/>
                <a:cs typeface="Arial" pitchFamily="34" charset="0"/>
              </a:rPr>
              <a:t>next</a:t>
            </a:r>
            <a:r>
              <a:rPr lang="pt-BR" sz="2100" i="1" dirty="0" smtClean="0">
                <a:latin typeface="Arial" pitchFamily="34" charset="0"/>
                <a:cs typeface="Arial" pitchFamily="34" charset="0"/>
              </a:rPr>
              <a:t> big </a:t>
            </a:r>
            <a:r>
              <a:rPr lang="pt-BR" sz="2100" i="1" dirty="0" err="1" smtClean="0">
                <a:latin typeface="Arial" pitchFamily="34" charset="0"/>
                <a:cs typeface="Arial" pitchFamily="34" charset="0"/>
              </a:rPr>
              <a:t>techonological</a:t>
            </a:r>
            <a:r>
              <a:rPr lang="pt-BR" sz="2100" i="1" dirty="0" smtClean="0">
                <a:latin typeface="Arial" pitchFamily="34" charset="0"/>
                <a:cs typeface="Arial" pitchFamily="34" charset="0"/>
              </a:rPr>
              <a:t> </a:t>
            </a:r>
            <a:r>
              <a:rPr lang="pt-BR" sz="2100" i="1" dirty="0" err="1" smtClean="0">
                <a:latin typeface="Arial" pitchFamily="34" charset="0"/>
                <a:cs typeface="Arial" pitchFamily="34" charset="0"/>
              </a:rPr>
              <a:t>wave</a:t>
            </a:r>
            <a:r>
              <a:rPr lang="pt-BR" sz="2100" i="1" dirty="0" smtClean="0">
                <a:latin typeface="Arial" pitchFamily="34" charset="0"/>
                <a:cs typeface="Arial" pitchFamily="34" charset="0"/>
              </a:rPr>
              <a:t>, </a:t>
            </a:r>
            <a:r>
              <a:rPr lang="pt-BR" sz="2100" i="1" dirty="0" err="1" smtClean="0">
                <a:latin typeface="Arial" pitchFamily="34" charset="0"/>
                <a:cs typeface="Arial" pitchFamily="34" charset="0"/>
              </a:rPr>
              <a:t>driving</a:t>
            </a:r>
            <a:r>
              <a:rPr lang="pt-BR" sz="2100" i="1" dirty="0" smtClean="0">
                <a:latin typeface="Arial" pitchFamily="34" charset="0"/>
                <a:cs typeface="Arial" pitchFamily="34" charset="0"/>
              </a:rPr>
              <a:t> </a:t>
            </a:r>
            <a:r>
              <a:rPr lang="pt-BR" sz="2100" i="1" dirty="0" err="1" smtClean="0">
                <a:latin typeface="Arial" pitchFamily="34" charset="0"/>
                <a:cs typeface="Arial" pitchFamily="34" charset="0"/>
              </a:rPr>
              <a:t>innovation</a:t>
            </a:r>
            <a:r>
              <a:rPr lang="pt-BR" sz="2100" i="1" dirty="0" smtClean="0">
                <a:latin typeface="Arial" pitchFamily="34" charset="0"/>
                <a:cs typeface="Arial" pitchFamily="34" charset="0"/>
              </a:rPr>
              <a:t> and </a:t>
            </a:r>
            <a:r>
              <a:rPr lang="pt-BR" sz="2100" i="1" dirty="0" err="1" smtClean="0">
                <a:latin typeface="Arial" pitchFamily="34" charset="0"/>
                <a:cs typeface="Arial" pitchFamily="34" charset="0"/>
              </a:rPr>
              <a:t>economic</a:t>
            </a:r>
            <a:r>
              <a:rPr lang="pt-BR" sz="2100" i="1" dirty="0" smtClean="0">
                <a:latin typeface="Arial" pitchFamily="34" charset="0"/>
                <a:cs typeface="Arial" pitchFamily="34" charset="0"/>
              </a:rPr>
              <a:t> </a:t>
            </a:r>
            <a:r>
              <a:rPr lang="pt-BR" sz="2100" i="1" dirty="0" err="1" smtClean="0">
                <a:latin typeface="Arial" pitchFamily="34" charset="0"/>
                <a:cs typeface="Arial" pitchFamily="34" charset="0"/>
              </a:rPr>
              <a:t>activity</a:t>
            </a:r>
            <a:r>
              <a:rPr lang="pt-BR" sz="2100" i="1" dirty="0" smtClean="0">
                <a:latin typeface="Arial" pitchFamily="34" charset="0"/>
                <a:cs typeface="Arial" pitchFamily="34" charset="0"/>
              </a:rPr>
              <a:t> </a:t>
            </a:r>
            <a:r>
              <a:rPr lang="pt-BR" sz="2100" i="1" dirty="0" err="1" smtClean="0">
                <a:latin typeface="Arial" pitchFamily="34" charset="0"/>
                <a:cs typeface="Arial" pitchFamily="34" charset="0"/>
              </a:rPr>
              <a:t>just</a:t>
            </a:r>
            <a:r>
              <a:rPr lang="pt-BR" sz="2100" i="1" dirty="0" smtClean="0">
                <a:latin typeface="Arial" pitchFamily="34" charset="0"/>
                <a:cs typeface="Arial" pitchFamily="34" charset="0"/>
              </a:rPr>
              <a:t> as </a:t>
            </a:r>
            <a:r>
              <a:rPr lang="pt-BR" sz="2100" i="1" dirty="0" err="1" smtClean="0">
                <a:latin typeface="Arial" pitchFamily="34" charset="0"/>
                <a:cs typeface="Arial" pitchFamily="34" charset="0"/>
              </a:rPr>
              <a:t>we</a:t>
            </a:r>
            <a:r>
              <a:rPr lang="pt-BR" sz="2100" i="1" dirty="0" smtClean="0">
                <a:latin typeface="Arial" pitchFamily="34" charset="0"/>
                <a:cs typeface="Arial" pitchFamily="34" charset="0"/>
              </a:rPr>
              <a:t> </a:t>
            </a:r>
            <a:r>
              <a:rPr lang="pt-BR" sz="2100" i="1" dirty="0" err="1" smtClean="0">
                <a:latin typeface="Arial" pitchFamily="34" charset="0"/>
                <a:cs typeface="Arial" pitchFamily="34" charset="0"/>
              </a:rPr>
              <a:t>saw</a:t>
            </a:r>
            <a:r>
              <a:rPr lang="pt-BR" sz="2100" i="1" dirty="0" smtClean="0">
                <a:latin typeface="Arial" pitchFamily="34" charset="0"/>
                <a:cs typeface="Arial" pitchFamily="34" charset="0"/>
              </a:rPr>
              <a:t> </a:t>
            </a:r>
            <a:r>
              <a:rPr lang="pt-BR" sz="2100" i="1" dirty="0" err="1" smtClean="0">
                <a:latin typeface="Arial" pitchFamily="34" charset="0"/>
                <a:cs typeface="Arial" pitchFamily="34" charset="0"/>
              </a:rPr>
              <a:t>at</a:t>
            </a:r>
            <a:r>
              <a:rPr lang="pt-BR" sz="2100" i="1" dirty="0" smtClean="0">
                <a:latin typeface="Arial" pitchFamily="34" charset="0"/>
                <a:cs typeface="Arial" pitchFamily="34" charset="0"/>
              </a:rPr>
              <a:t> the </a:t>
            </a:r>
            <a:r>
              <a:rPr lang="pt-BR" sz="2100" i="1" dirty="0" err="1" smtClean="0">
                <a:latin typeface="Arial" pitchFamily="34" charset="0"/>
                <a:cs typeface="Arial" pitchFamily="34" charset="0"/>
              </a:rPr>
              <a:t>dawn</a:t>
            </a:r>
            <a:r>
              <a:rPr lang="pt-BR" sz="2100" i="1" dirty="0" smtClean="0">
                <a:latin typeface="Arial" pitchFamily="34" charset="0"/>
                <a:cs typeface="Arial" pitchFamily="34" charset="0"/>
              </a:rPr>
              <a:t> of the </a:t>
            </a:r>
            <a:r>
              <a:rPr lang="pt-BR" sz="2100" i="1" dirty="0" err="1" smtClean="0">
                <a:latin typeface="Arial" pitchFamily="34" charset="0"/>
                <a:cs typeface="Arial" pitchFamily="34" charset="0"/>
              </a:rPr>
              <a:t>information</a:t>
            </a:r>
            <a:r>
              <a:rPr lang="pt-BR" sz="2100" i="1" dirty="0" smtClean="0">
                <a:latin typeface="Arial" pitchFamily="34" charset="0"/>
                <a:cs typeface="Arial" pitchFamily="34" charset="0"/>
              </a:rPr>
              <a:t> age.</a:t>
            </a:r>
            <a:endParaRPr lang="pt-BR" sz="2100" i="1" dirty="0">
              <a:latin typeface="Arial" pitchFamily="34" charset="0"/>
              <a:cs typeface="Arial" pitchFamily="34" charset="0"/>
            </a:endParaRPr>
          </a:p>
        </p:txBody>
      </p:sp>
    </p:spTree>
    <p:extLst>
      <p:ext uri="{BB962C8B-B14F-4D97-AF65-F5344CB8AC3E}">
        <p14:creationId xmlns:p14="http://schemas.microsoft.com/office/powerpoint/2010/main" xmlns="" val="1339208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ircle(in)">
                                      <p:cBhvr>
                                        <p:cTn id="10" dur="2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32"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circle(out)">
                                      <p:cBhvr>
                                        <p:cTn id="15" dur="2000"/>
                                        <p:tgtEl>
                                          <p:spTgt spid="3"/>
                                        </p:tgtEl>
                                      </p:cBhvr>
                                    </p:animEffect>
                                  </p:childTnLst>
                                </p:cTn>
                              </p:par>
                              <p:par>
                                <p:cTn id="16" presetID="6" presetClass="entr" presetSubtype="32"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circle(out)">
                                      <p:cBhvr>
                                        <p:cTn id="18" dur="2000"/>
                                        <p:tgtEl>
                                          <p:spTgt spid="5"/>
                                        </p:tgtEl>
                                      </p:cBhvr>
                                    </p:animEffect>
                                  </p:childTnLst>
                                </p:cTn>
                              </p:par>
                              <p:par>
                                <p:cTn id="19" presetID="6" presetClass="entr" presetSubtype="32"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circle(out)">
                                      <p:cBhvr>
                                        <p:cTn id="21" dur="2000"/>
                                        <p:tgtEl>
                                          <p:spTgt spid="6"/>
                                        </p:tgtEl>
                                      </p:cBhvr>
                                    </p:animEffect>
                                  </p:childTnLst>
                                </p:cTn>
                              </p:par>
                              <p:par>
                                <p:cTn id="22" presetID="6" presetClass="entr" presetSubtype="32"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circle(out)">
                                      <p:cBhvr>
                                        <p:cTn id="24" dur="2000"/>
                                        <p:tgtEl>
                                          <p:spTgt spid="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351159" y="2450214"/>
            <a:ext cx="8286808" cy="2677656"/>
          </a:xfrm>
          <a:prstGeom prst="rect">
            <a:avLst/>
          </a:prstGeom>
        </p:spPr>
        <p:txBody>
          <a:bodyPr wrap="square">
            <a:spAutoFit/>
          </a:bodyPr>
          <a:lstStyle/>
          <a:p>
            <a:pPr algn="just">
              <a:buClr>
                <a:schemeClr val="accent3"/>
              </a:buClr>
              <a:buFont typeface="Arial" pitchFamily="34" charset="0"/>
              <a:buChar char="•"/>
            </a:pPr>
            <a:r>
              <a:rPr lang="pt-BR" sz="2100" dirty="0" smtClean="0">
                <a:latin typeface="Arial" pitchFamily="34" charset="0"/>
                <a:cs typeface="Arial" pitchFamily="34" charset="0"/>
              </a:rPr>
              <a:t> Metabolic Engineering: </a:t>
            </a:r>
            <a:r>
              <a:rPr lang="en-US" sz="2100" dirty="0" smtClean="0">
                <a:latin typeface="Arial" pitchFamily="34" charset="0"/>
                <a:cs typeface="Arial" pitchFamily="34" charset="0"/>
              </a:rPr>
              <a:t>science which combining systematic analysis of metabolic pathways with other molecular biological techniques to improve cell properties </a:t>
            </a:r>
            <a:r>
              <a:rPr lang="pt-BR" sz="1400" dirty="0" smtClean="0">
                <a:latin typeface="Arial" pitchFamily="34" charset="0"/>
                <a:cs typeface="Arial" pitchFamily="34" charset="0"/>
              </a:rPr>
              <a:t>(</a:t>
            </a:r>
            <a:r>
              <a:rPr lang="pt-BR" sz="1400" i="1" dirty="0" smtClean="0">
                <a:latin typeface="Arial" pitchFamily="34" charset="0"/>
                <a:cs typeface="Arial" pitchFamily="34" charset="0"/>
              </a:rPr>
              <a:t>Stephanopoulos,1998)</a:t>
            </a:r>
            <a:r>
              <a:rPr lang="pt-BR" sz="1400" dirty="0" smtClean="0">
                <a:latin typeface="Arial" pitchFamily="34" charset="0"/>
                <a:cs typeface="Arial" pitchFamily="34" charset="0"/>
              </a:rPr>
              <a:t>.</a:t>
            </a:r>
          </a:p>
          <a:p>
            <a:pPr algn="just">
              <a:buClr>
                <a:schemeClr val="accent3"/>
              </a:buClr>
              <a:buFont typeface="Arial" pitchFamily="34" charset="0"/>
              <a:buChar char="•"/>
            </a:pPr>
            <a:endParaRPr lang="pt-BR" sz="2100" dirty="0" smtClean="0">
              <a:latin typeface="Arial" pitchFamily="34" charset="0"/>
              <a:cs typeface="Arial" pitchFamily="34" charset="0"/>
            </a:endParaRPr>
          </a:p>
          <a:p>
            <a:pPr>
              <a:buClr>
                <a:schemeClr val="accent3"/>
              </a:buClr>
              <a:buFont typeface="Arial" pitchFamily="34" charset="0"/>
              <a:buChar char="•"/>
            </a:pPr>
            <a:r>
              <a:rPr lang="pt-BR" sz="2100" dirty="0" smtClean="0">
                <a:latin typeface="Arial" pitchFamily="34" charset="0"/>
                <a:cs typeface="Arial" pitchFamily="34" charset="0"/>
              </a:rPr>
              <a:t>  </a:t>
            </a:r>
            <a:r>
              <a:rPr lang="pt-BR" sz="2100" dirty="0" err="1" smtClean="0">
                <a:latin typeface="Arial" pitchFamily="34" charset="0"/>
                <a:cs typeface="Arial" pitchFamily="34" charset="0"/>
              </a:rPr>
              <a:t>One</a:t>
            </a:r>
            <a:r>
              <a:rPr lang="pt-BR" sz="2100" dirty="0" smtClean="0">
                <a:latin typeface="Arial" pitchFamily="34" charset="0"/>
                <a:cs typeface="Arial" pitchFamily="34" charset="0"/>
              </a:rPr>
              <a:t> of the </a:t>
            </a:r>
            <a:r>
              <a:rPr lang="pt-BR" sz="2100" dirty="0" err="1" smtClean="0">
                <a:latin typeface="Arial" pitchFamily="34" charset="0"/>
                <a:cs typeface="Arial" pitchFamily="34" charset="0"/>
              </a:rPr>
              <a:t>most</a:t>
            </a:r>
            <a:r>
              <a:rPr lang="pt-BR" sz="2100" dirty="0" smtClean="0">
                <a:latin typeface="Arial" pitchFamily="34" charset="0"/>
                <a:cs typeface="Arial" pitchFamily="34" charset="0"/>
              </a:rPr>
              <a:t> </a:t>
            </a:r>
            <a:r>
              <a:rPr lang="pt-BR" sz="2100" dirty="0" err="1" smtClean="0">
                <a:latin typeface="Arial" pitchFamily="34" charset="0"/>
                <a:cs typeface="Arial" pitchFamily="34" charset="0"/>
              </a:rPr>
              <a:t>important</a:t>
            </a:r>
            <a:r>
              <a:rPr lang="pt-BR" sz="2100" dirty="0" smtClean="0">
                <a:latin typeface="Arial" pitchFamily="34" charset="0"/>
                <a:cs typeface="Arial" pitchFamily="34" charset="0"/>
              </a:rPr>
              <a:t> </a:t>
            </a:r>
            <a:r>
              <a:rPr lang="pt-BR" sz="2100" dirty="0" err="1" smtClean="0">
                <a:latin typeface="Arial" pitchFamily="34" charset="0"/>
                <a:cs typeface="Arial" pitchFamily="34" charset="0"/>
              </a:rPr>
              <a:t>contribution</a:t>
            </a:r>
            <a:r>
              <a:rPr lang="pt-BR" sz="2100" dirty="0" smtClean="0">
                <a:latin typeface="Arial" pitchFamily="34" charset="0"/>
                <a:cs typeface="Arial" pitchFamily="34" charset="0"/>
              </a:rPr>
              <a:t>                                                      is the emphasis of </a:t>
            </a:r>
            <a:r>
              <a:rPr lang="pt-BR" sz="2100" u="sng" dirty="0" smtClean="0">
                <a:latin typeface="Arial" pitchFamily="34" charset="0"/>
                <a:cs typeface="Arial" pitchFamily="34" charset="0"/>
              </a:rPr>
              <a:t>Metabolic Flux.</a:t>
            </a:r>
          </a:p>
          <a:p>
            <a:pPr algn="just">
              <a:buClr>
                <a:schemeClr val="accent3"/>
              </a:buClr>
            </a:pPr>
            <a:endParaRPr lang="pt-BR" sz="2100" dirty="0" smtClean="0">
              <a:latin typeface="Arial" pitchFamily="34" charset="0"/>
              <a:cs typeface="Arial" pitchFamily="34" charset="0"/>
            </a:endParaRPr>
          </a:p>
          <a:p>
            <a:pPr algn="just">
              <a:buClr>
                <a:schemeClr val="accent3"/>
              </a:buClr>
              <a:buFont typeface="Arial" pitchFamily="34" charset="0"/>
              <a:buChar char="•"/>
            </a:pPr>
            <a:endParaRPr lang="pt-BR" sz="2100" dirty="0">
              <a:latin typeface="Arial" pitchFamily="34" charset="0"/>
              <a:cs typeface="Arial" pitchFamily="34" charset="0"/>
            </a:endParaRPr>
          </a:p>
        </p:txBody>
      </p:sp>
      <p:pic>
        <p:nvPicPr>
          <p:cNvPr id="10" name="Imagem 9" descr="14.png"/>
          <p:cNvPicPr>
            <a:picLocks noChangeAspect="1"/>
          </p:cNvPicPr>
          <p:nvPr/>
        </p:nvPicPr>
        <p:blipFill>
          <a:blip r:embed="rId3" cstate="print"/>
          <a:srcRect l="23181" t="61954" r="30457"/>
          <a:stretch>
            <a:fillRect/>
          </a:stretch>
        </p:blipFill>
        <p:spPr>
          <a:xfrm>
            <a:off x="6752035" y="857932"/>
            <a:ext cx="1780406" cy="1312023"/>
          </a:xfrm>
          <a:prstGeom prst="rect">
            <a:avLst/>
          </a:prstGeom>
        </p:spPr>
      </p:pic>
      <p:pic>
        <p:nvPicPr>
          <p:cNvPr id="9" name="Imagem 8" descr="Metabolic Eng.jpg"/>
          <p:cNvPicPr>
            <a:picLocks noChangeAspect="1"/>
          </p:cNvPicPr>
          <p:nvPr/>
        </p:nvPicPr>
        <p:blipFill>
          <a:blip r:embed="rId4" cstate="print"/>
          <a:srcRect t="62906"/>
          <a:stretch>
            <a:fillRect/>
          </a:stretch>
        </p:blipFill>
        <p:spPr>
          <a:xfrm>
            <a:off x="2357423" y="846972"/>
            <a:ext cx="4321764" cy="1285884"/>
          </a:xfrm>
          <a:prstGeom prst="rect">
            <a:avLst/>
          </a:prstGeom>
        </p:spPr>
      </p:pic>
      <p:pic>
        <p:nvPicPr>
          <p:cNvPr id="2" name="Imagem 1"/>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5889763" y="3814938"/>
            <a:ext cx="3004647" cy="2974601"/>
          </a:xfrm>
          <a:prstGeom prst="rect">
            <a:avLst/>
          </a:prstGeom>
        </p:spPr>
      </p:pic>
      <p:sp>
        <p:nvSpPr>
          <p:cNvPr id="3" name="CaixaDeTexto 2"/>
          <p:cNvSpPr txBox="1"/>
          <p:nvPr/>
        </p:nvSpPr>
        <p:spPr>
          <a:xfrm>
            <a:off x="539552" y="5127870"/>
            <a:ext cx="4580881" cy="1384995"/>
          </a:xfrm>
          <a:prstGeom prst="rect">
            <a:avLst/>
          </a:prstGeom>
          <a:noFill/>
          <a:ln w="19050">
            <a:solidFill>
              <a:srgbClr val="00B050"/>
            </a:solidFill>
            <a:prstDash val="dash"/>
          </a:ln>
        </p:spPr>
        <p:txBody>
          <a:bodyPr wrap="square" rtlCol="0">
            <a:spAutoFit/>
          </a:bodyPr>
          <a:lstStyle/>
          <a:p>
            <a:pPr algn="ctr"/>
            <a:r>
              <a:rPr lang="pt-BR" sz="2100" i="1" dirty="0" err="1" smtClean="0">
                <a:latin typeface="+mj-lt"/>
              </a:rPr>
              <a:t>Study</a:t>
            </a:r>
            <a:r>
              <a:rPr lang="pt-BR" sz="2100" i="1" dirty="0" smtClean="0">
                <a:latin typeface="+mj-lt"/>
              </a:rPr>
              <a:t> of the </a:t>
            </a:r>
            <a:r>
              <a:rPr lang="pt-BR" sz="2100" i="1" dirty="0" err="1" smtClean="0">
                <a:latin typeface="+mj-lt"/>
              </a:rPr>
              <a:t>interactions</a:t>
            </a:r>
            <a:r>
              <a:rPr lang="pt-BR" sz="2100" i="1" dirty="0" smtClean="0">
                <a:latin typeface="+mj-lt"/>
              </a:rPr>
              <a:t> </a:t>
            </a:r>
            <a:r>
              <a:rPr lang="pt-BR" sz="2100" i="1" dirty="0" err="1" smtClean="0">
                <a:latin typeface="+mj-lt"/>
              </a:rPr>
              <a:t>between</a:t>
            </a:r>
            <a:r>
              <a:rPr lang="pt-BR" sz="2100" i="1" dirty="0" smtClean="0">
                <a:latin typeface="+mj-lt"/>
              </a:rPr>
              <a:t> the </a:t>
            </a:r>
            <a:r>
              <a:rPr lang="pt-BR" sz="2100" i="1" dirty="0" err="1" smtClean="0">
                <a:latin typeface="+mj-lt"/>
              </a:rPr>
              <a:t>components</a:t>
            </a:r>
            <a:r>
              <a:rPr lang="pt-BR" sz="2100" i="1" dirty="0" smtClean="0">
                <a:latin typeface="+mj-lt"/>
              </a:rPr>
              <a:t> of biological systems, and </a:t>
            </a:r>
            <a:r>
              <a:rPr lang="pt-BR" sz="2100" i="1" dirty="0" err="1" smtClean="0">
                <a:latin typeface="+mj-lt"/>
              </a:rPr>
              <a:t>how</a:t>
            </a:r>
            <a:r>
              <a:rPr lang="pt-BR" sz="2100" i="1" dirty="0" smtClean="0">
                <a:latin typeface="+mj-lt"/>
              </a:rPr>
              <a:t> </a:t>
            </a:r>
            <a:r>
              <a:rPr lang="pt-BR" sz="2100" i="1" dirty="0" err="1" smtClean="0">
                <a:latin typeface="+mj-lt"/>
              </a:rPr>
              <a:t>these</a:t>
            </a:r>
            <a:r>
              <a:rPr lang="pt-BR" sz="2100" i="1" dirty="0" smtClean="0">
                <a:latin typeface="+mj-lt"/>
              </a:rPr>
              <a:t> </a:t>
            </a:r>
            <a:r>
              <a:rPr lang="pt-BR" sz="2100" i="1" dirty="0" err="1" smtClean="0">
                <a:latin typeface="+mj-lt"/>
              </a:rPr>
              <a:t>interactions</a:t>
            </a:r>
            <a:r>
              <a:rPr lang="pt-BR" sz="2100" i="1" dirty="0" smtClean="0">
                <a:latin typeface="+mj-lt"/>
              </a:rPr>
              <a:t> </a:t>
            </a:r>
            <a:r>
              <a:rPr lang="pt-BR" sz="2100" i="1" dirty="0" err="1" smtClean="0">
                <a:latin typeface="+mj-lt"/>
              </a:rPr>
              <a:t>give</a:t>
            </a:r>
            <a:r>
              <a:rPr lang="pt-BR" sz="2100" i="1" dirty="0" smtClean="0">
                <a:latin typeface="+mj-lt"/>
              </a:rPr>
              <a:t> </a:t>
            </a:r>
            <a:r>
              <a:rPr lang="pt-BR" sz="2100" i="1" dirty="0" err="1" smtClean="0">
                <a:latin typeface="+mj-lt"/>
              </a:rPr>
              <a:t>rise</a:t>
            </a:r>
            <a:r>
              <a:rPr lang="pt-BR" sz="2100" i="1" dirty="0" smtClean="0">
                <a:latin typeface="+mj-lt"/>
              </a:rPr>
              <a:t> to the </a:t>
            </a:r>
            <a:r>
              <a:rPr lang="pt-BR" sz="2100" i="1" dirty="0" err="1" smtClean="0">
                <a:latin typeface="+mj-lt"/>
              </a:rPr>
              <a:t>function</a:t>
            </a:r>
            <a:r>
              <a:rPr lang="pt-BR" sz="2100" i="1" dirty="0" smtClean="0">
                <a:latin typeface="+mj-lt"/>
              </a:rPr>
              <a:t> and </a:t>
            </a:r>
            <a:r>
              <a:rPr lang="pt-BR" sz="2100" i="1" dirty="0" err="1" smtClean="0">
                <a:latin typeface="+mj-lt"/>
              </a:rPr>
              <a:t>behavior</a:t>
            </a:r>
            <a:r>
              <a:rPr lang="pt-BR" sz="2100" i="1" dirty="0" smtClean="0">
                <a:latin typeface="+mj-lt"/>
              </a:rPr>
              <a:t> of that system.</a:t>
            </a:r>
            <a:endParaRPr lang="pt-BR" sz="2100" i="1"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up)">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up)">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3"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xo">
  <a:themeElements>
    <a:clrScheme name="Concurso">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Flux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x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1_Fluxo">
  <a:themeElements>
    <a:clrScheme name="Concurso">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Flux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x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Flow</Template>
  <TotalTime>39153</TotalTime>
  <Words>2122</Words>
  <Application>Microsoft Office PowerPoint</Application>
  <PresentationFormat>On-screen Show (4:3)</PresentationFormat>
  <Paragraphs>143</Paragraphs>
  <Slides>26</Slides>
  <Notes>21</Notes>
  <HiddenSlides>0</HiddenSlides>
  <MMClips>0</MMClips>
  <ScaleCrop>false</ScaleCrop>
  <HeadingPairs>
    <vt:vector size="4" baseType="variant">
      <vt:variant>
        <vt:lpstr>Theme</vt:lpstr>
      </vt:variant>
      <vt:variant>
        <vt:i4>2</vt:i4>
      </vt:variant>
      <vt:variant>
        <vt:lpstr>Slide Titles</vt:lpstr>
      </vt:variant>
      <vt:variant>
        <vt:i4>26</vt:i4>
      </vt:variant>
    </vt:vector>
  </HeadingPairs>
  <TitlesOfParts>
    <vt:vector size="28" baseType="lpstr">
      <vt:lpstr>Fluxo</vt:lpstr>
      <vt:lpstr>1_Fluxo</vt:lpstr>
      <vt:lpstr>    About OMICS Group</vt:lpstr>
      <vt:lpstr> About OMICS International Conferences</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Let Us Meet Again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RECONSTRUCTION METABOLIC</dc:title>
  <dc:creator>samara.souza</dc:creator>
  <cp:lastModifiedBy>Rachana</cp:lastModifiedBy>
  <cp:revision>1277</cp:revision>
  <dcterms:created xsi:type="dcterms:W3CDTF">2012-07-12T13:22:37Z</dcterms:created>
  <dcterms:modified xsi:type="dcterms:W3CDTF">2015-08-10T10:44:06Z</dcterms:modified>
</cp:coreProperties>
</file>