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1"/>
  </p:notesMasterIdLst>
  <p:sldIdLst>
    <p:sldId id="256" r:id="rId2"/>
    <p:sldId id="335" r:id="rId3"/>
    <p:sldId id="336" r:id="rId4"/>
    <p:sldId id="257" r:id="rId5"/>
    <p:sldId id="258" r:id="rId6"/>
    <p:sldId id="259" r:id="rId7"/>
    <p:sldId id="324" r:id="rId8"/>
    <p:sldId id="323" r:id="rId9"/>
    <p:sldId id="298" r:id="rId10"/>
    <p:sldId id="322" r:id="rId11"/>
    <p:sldId id="297" r:id="rId12"/>
    <p:sldId id="299" r:id="rId13"/>
    <p:sldId id="296" r:id="rId14"/>
    <p:sldId id="261" r:id="rId15"/>
    <p:sldId id="337" r:id="rId16"/>
    <p:sldId id="262" r:id="rId17"/>
    <p:sldId id="263" r:id="rId18"/>
    <p:sldId id="264" r:id="rId19"/>
    <p:sldId id="325" r:id="rId20"/>
    <p:sldId id="326" r:id="rId21"/>
    <p:sldId id="327" r:id="rId22"/>
    <p:sldId id="328" r:id="rId23"/>
    <p:sldId id="265" r:id="rId24"/>
    <p:sldId id="266" r:id="rId25"/>
    <p:sldId id="305" r:id="rId26"/>
    <p:sldId id="267" r:id="rId27"/>
    <p:sldId id="268" r:id="rId28"/>
    <p:sldId id="269" r:id="rId29"/>
    <p:sldId id="270" r:id="rId30"/>
    <p:sldId id="271" r:id="rId31"/>
    <p:sldId id="302" r:id="rId32"/>
    <p:sldId id="300" r:id="rId33"/>
    <p:sldId id="272" r:id="rId34"/>
    <p:sldId id="329" r:id="rId35"/>
    <p:sldId id="273" r:id="rId36"/>
    <p:sldId id="274" r:id="rId37"/>
    <p:sldId id="301" r:id="rId38"/>
    <p:sldId id="275" r:id="rId39"/>
    <p:sldId id="276" r:id="rId40"/>
    <p:sldId id="304" r:id="rId41"/>
    <p:sldId id="277" r:id="rId42"/>
    <p:sldId id="303" r:id="rId43"/>
    <p:sldId id="278" r:id="rId44"/>
    <p:sldId id="280" r:id="rId45"/>
    <p:sldId id="281" r:id="rId46"/>
    <p:sldId id="282" r:id="rId47"/>
    <p:sldId id="283" r:id="rId48"/>
    <p:sldId id="285" r:id="rId49"/>
    <p:sldId id="286" r:id="rId50"/>
    <p:sldId id="306" r:id="rId51"/>
    <p:sldId id="308" r:id="rId52"/>
    <p:sldId id="287" r:id="rId53"/>
    <p:sldId id="307" r:id="rId54"/>
    <p:sldId id="330" r:id="rId55"/>
    <p:sldId id="309" r:id="rId56"/>
    <p:sldId id="288" r:id="rId57"/>
    <p:sldId id="289" r:id="rId58"/>
    <p:sldId id="290" r:id="rId59"/>
    <p:sldId id="291" r:id="rId60"/>
    <p:sldId id="292" r:id="rId61"/>
    <p:sldId id="293" r:id="rId62"/>
    <p:sldId id="294" r:id="rId63"/>
    <p:sldId id="295" r:id="rId64"/>
    <p:sldId id="310" r:id="rId65"/>
    <p:sldId id="311" r:id="rId66"/>
    <p:sldId id="312" r:id="rId67"/>
    <p:sldId id="313" r:id="rId68"/>
    <p:sldId id="314" r:id="rId69"/>
    <p:sldId id="315" r:id="rId70"/>
    <p:sldId id="331" r:id="rId71"/>
    <p:sldId id="332" r:id="rId72"/>
    <p:sldId id="316" r:id="rId73"/>
    <p:sldId id="317" r:id="rId74"/>
    <p:sldId id="318" r:id="rId75"/>
    <p:sldId id="319" r:id="rId76"/>
    <p:sldId id="333" r:id="rId77"/>
    <p:sldId id="334" r:id="rId78"/>
    <p:sldId id="320" r:id="rId79"/>
    <p:sldId id="321"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80108" autoAdjust="0"/>
  </p:normalViewPr>
  <p:slideViewPr>
    <p:cSldViewPr>
      <p:cViewPr>
        <p:scale>
          <a:sx n="60" d="100"/>
          <a:sy n="60" d="100"/>
        </p:scale>
        <p:origin x="-1602"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DE40CF-41C3-4ABE-A48F-2A77E832239B}" type="datetimeFigureOut">
              <a:rPr lang="en-US" smtClean="0"/>
              <a:pPr/>
              <a:t>11/20/2014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9647F4-8405-4E42-A2CF-A23C7253B35C}" type="slidenum">
              <a:rPr lang="en-US" smtClean="0"/>
              <a:pPr/>
              <a:t>‹#›</a:t>
            </a:fld>
            <a:endParaRPr lang="en-US"/>
          </a:p>
        </p:txBody>
      </p:sp>
    </p:spTree>
    <p:extLst>
      <p:ext uri="{BB962C8B-B14F-4D97-AF65-F5344CB8AC3E}">
        <p14:creationId xmlns:p14="http://schemas.microsoft.com/office/powerpoint/2010/main" val="2705905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IZ:</a:t>
            </a:r>
            <a:r>
              <a:rPr lang="en-US" baseline="0" dirty="0" smtClean="0"/>
              <a:t> </a:t>
            </a:r>
            <a:r>
              <a:rPr lang="en-US" baseline="0" dirty="0" err="1" smtClean="0"/>
              <a:t>israel</a:t>
            </a:r>
            <a:r>
              <a:rPr lang="en-US" baseline="0" dirty="0" smtClean="0"/>
              <a:t> </a:t>
            </a:r>
            <a:r>
              <a:rPr lang="en-US" baseline="0" dirty="0" err="1" smtClean="0"/>
              <a:t>kamakawiwo’Ole</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V/Q mismatch in the dependent lower zones since they are</a:t>
            </a:r>
            <a:r>
              <a:rPr lang="en-US" baseline="0" dirty="0" smtClean="0"/>
              <a:t> </a:t>
            </a:r>
            <a:r>
              <a:rPr lang="en-US" baseline="0" dirty="0" err="1" smtClean="0"/>
              <a:t>underventilated</a:t>
            </a:r>
            <a:r>
              <a:rPr lang="en-US" baseline="0" dirty="0" smtClean="0"/>
              <a:t> and </a:t>
            </a:r>
            <a:r>
              <a:rPr lang="en-US" baseline="0" dirty="0" err="1" smtClean="0"/>
              <a:t>overperfused</a:t>
            </a:r>
            <a:endParaRPr lang="en-US" baseline="0" dirty="0" smtClean="0"/>
          </a:p>
          <a:p>
            <a:r>
              <a:rPr lang="en-US" baseline="0" dirty="0" smtClean="0"/>
              <a:t>ERV  </a:t>
            </a:r>
            <a:r>
              <a:rPr lang="en-US" baseline="0" dirty="0" err="1" smtClean="0"/>
              <a:t>ost</a:t>
            </a:r>
            <a:r>
              <a:rPr lang="en-US" baseline="0" dirty="0" smtClean="0"/>
              <a:t> sensitive predictor of pulmonary function</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30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orally about OSA and obesity hypoventilation syndromes</a:t>
            </a:r>
          </a:p>
          <a:p>
            <a:r>
              <a:rPr lang="en-US" dirty="0" smtClean="0"/>
              <a:t>OSA: </a:t>
            </a:r>
            <a:r>
              <a:rPr lang="en-US" dirty="0" err="1" smtClean="0"/>
              <a:t>apneaic</a:t>
            </a:r>
            <a:r>
              <a:rPr lang="en-US" dirty="0" smtClean="0"/>
              <a:t> episodes</a:t>
            </a:r>
            <a:r>
              <a:rPr lang="en-US" baseline="0" dirty="0" smtClean="0"/>
              <a:t> secondary to pharyngeal collapse during sleep, airflow ceases, ongoing effort an closed airway, &gt; 10s, &gt; 5 / hour, &gt; 30/ night with snoring, daytime somnolence and headaches, hypoxemia, </a:t>
            </a:r>
            <a:r>
              <a:rPr lang="en-US" baseline="0" dirty="0" err="1" smtClean="0"/>
              <a:t>polycythemia</a:t>
            </a:r>
            <a:r>
              <a:rPr lang="en-US" baseline="0" dirty="0" smtClean="0"/>
              <a:t>, systemic vasoconstriction, </a:t>
            </a:r>
            <a:r>
              <a:rPr lang="en-US" baseline="0" dirty="0" err="1" smtClean="0"/>
              <a:t>hypercarbia</a:t>
            </a:r>
            <a:r>
              <a:rPr lang="en-US" baseline="0" dirty="0" smtClean="0"/>
              <a:t>, pm HTN, core </a:t>
            </a:r>
            <a:r>
              <a:rPr lang="en-US" baseline="0" dirty="0" err="1" smtClean="0"/>
              <a:t>pulmonale</a:t>
            </a:r>
            <a:endParaRPr lang="en-US" baseline="0" dirty="0" smtClean="0"/>
          </a:p>
          <a:p>
            <a:r>
              <a:rPr lang="en-US" baseline="0" dirty="0" smtClean="0"/>
              <a:t>OHS: altered control of breathing, diurnal variation, PaCO2&gt; 5.9 </a:t>
            </a:r>
            <a:r>
              <a:rPr lang="en-US" baseline="0" dirty="0" err="1" smtClean="0"/>
              <a:t>kPA</a:t>
            </a:r>
            <a:r>
              <a:rPr lang="en-US" baseline="0" dirty="0" smtClean="0"/>
              <a:t> with increased 1.3 </a:t>
            </a:r>
            <a:r>
              <a:rPr lang="en-US" baseline="0" dirty="0" err="1" smtClean="0"/>
              <a:t>kPA</a:t>
            </a:r>
            <a:r>
              <a:rPr lang="en-US" baseline="0" dirty="0" smtClean="0"/>
              <a:t> asleep, </a:t>
            </a:r>
            <a:r>
              <a:rPr lang="en-US" baseline="0" dirty="0" err="1" smtClean="0"/>
              <a:t>desat</a:t>
            </a:r>
            <a:r>
              <a:rPr lang="en-US" baseline="0" dirty="0" smtClean="0"/>
              <a:t> not explained by obstruction, decreased </a:t>
            </a:r>
            <a:r>
              <a:rPr lang="en-US" baseline="0" dirty="0" err="1" smtClean="0"/>
              <a:t>ventilatory</a:t>
            </a:r>
            <a:r>
              <a:rPr lang="en-US" baseline="0" dirty="0" smtClean="0"/>
              <a:t> response to CO2, coexists with OSA</a:t>
            </a:r>
          </a:p>
          <a:p>
            <a:r>
              <a:rPr lang="en-US" baseline="0" dirty="0" smtClean="0"/>
              <a:t>Watch for </a:t>
            </a:r>
            <a:r>
              <a:rPr lang="en-US" baseline="0" dirty="0" err="1" smtClean="0"/>
              <a:t>semirecumbent</a:t>
            </a:r>
            <a:r>
              <a:rPr lang="en-US" baseline="0" dirty="0" smtClean="0"/>
              <a:t> position</a:t>
            </a:r>
          </a:p>
          <a:p>
            <a:r>
              <a:rPr lang="en-US" baseline="0" dirty="0" smtClean="0"/>
              <a:t>Watch for respiratory depressants</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32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Increased LV size by hypertrophy and dilation and increased</a:t>
            </a:r>
            <a:r>
              <a:rPr lang="en-US" baseline="0" dirty="0" smtClean="0"/>
              <a:t> risk of </a:t>
            </a:r>
            <a:r>
              <a:rPr lang="en-US" baseline="0" dirty="0" err="1" smtClean="0"/>
              <a:t>Afib</a:t>
            </a:r>
            <a:endParaRPr lang="en-US" baseline="0" dirty="0" smtClean="0"/>
          </a:p>
          <a:p>
            <a:r>
              <a:rPr lang="en-US" baseline="0" dirty="0" smtClean="0"/>
              <a:t>Sympathetic activation is due to OSA and increased RAAS from signals from fat</a:t>
            </a:r>
          </a:p>
          <a:p>
            <a:r>
              <a:rPr lang="en-US" baseline="0" dirty="0" smtClean="0"/>
              <a:t>OSA </a:t>
            </a:r>
            <a:r>
              <a:rPr lang="en-US" baseline="0" dirty="0" smtClean="0">
                <a:sym typeface="Wingdings" pitchFamily="2" charset="2"/>
              </a:rPr>
              <a:t> RVH and RV failure and core </a:t>
            </a:r>
            <a:r>
              <a:rPr lang="en-US" baseline="0" dirty="0" err="1" smtClean="0">
                <a:sym typeface="Wingdings" pitchFamily="2" charset="2"/>
              </a:rPr>
              <a:t>pulmonale</a:t>
            </a:r>
            <a:endParaRPr lang="en-US" baseline="0" dirty="0" smtClean="0">
              <a:sym typeface="Wingdings" pitchFamily="2" charset="2"/>
            </a:endParaRPr>
          </a:p>
          <a:p>
            <a:r>
              <a:rPr lang="en-US" baseline="0" dirty="0" smtClean="0">
                <a:sym typeface="Wingdings" pitchFamily="2" charset="2"/>
              </a:rPr>
              <a:t>Biventricular failure </a:t>
            </a:r>
            <a:r>
              <a:rPr lang="en-US" baseline="0" dirty="0" err="1" smtClean="0">
                <a:sym typeface="Wingdings" pitchFamily="2" charset="2"/>
              </a:rPr>
              <a:t>insues</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33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PS (very imp</a:t>
            </a:r>
            <a:r>
              <a:rPr lang="en-US" baseline="0" dirty="0" smtClean="0"/>
              <a:t> to say): gastric emptying may be faster in the obese but </a:t>
            </a:r>
            <a:r>
              <a:rPr lang="en-US" baseline="0" dirty="0" err="1" smtClean="0"/>
              <a:t>bcz</a:t>
            </a:r>
            <a:r>
              <a:rPr lang="en-US" baseline="0" dirty="0" smtClean="0"/>
              <a:t> of their larger gastric volume (75% larger!!), the residual volume is larger</a:t>
            </a:r>
          </a:p>
          <a:p>
            <a:r>
              <a:rPr lang="en-US" baseline="0" dirty="0" smtClean="0"/>
              <a:t>PS imp to say: the most commonly we have increased ALT!!!!!</a:t>
            </a:r>
          </a:p>
          <a:p>
            <a:r>
              <a:rPr lang="en-US" baseline="0" dirty="0" smtClean="0"/>
              <a:t>Current fasting guidelines are accepted</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36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41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Very</a:t>
            </a:r>
            <a:r>
              <a:rPr lang="en-US" baseline="0" dirty="0" smtClean="0"/>
              <a:t> important to say: drug mainly distributed to lean tissues should have the loading dose calculated on the basis of LBW. If the drug is equally distributed btw adipose and lean then dosing should be based on TBW</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maintenance, a drug with similar clearance btw obese and </a:t>
            </a:r>
            <a:r>
              <a:rPr lang="en-US" baseline="0" dirty="0" err="1" smtClean="0"/>
              <a:t>nonobese</a:t>
            </a:r>
            <a:r>
              <a:rPr lang="en-US" baseline="0" dirty="0" smtClean="0"/>
              <a:t> should have maintenance calculated based on LBW. However, a drug whose clearance increases with obesity should have the maintenance calculated based on TBW.!!!!!!!!!!!</a:t>
            </a:r>
            <a:endParaRPr lang="en-US" dirty="0" smtClean="0"/>
          </a:p>
          <a:p>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42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Cimetidine</a:t>
            </a:r>
            <a:r>
              <a:rPr lang="en-US" dirty="0" smtClean="0"/>
              <a:t> and AG depend on</a:t>
            </a:r>
            <a:r>
              <a:rPr lang="en-US" baseline="0" dirty="0" smtClean="0"/>
              <a:t> renal excretion which is increased in obese hence increase dosing</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43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exceptions have a context sensitive</a:t>
            </a:r>
            <a:r>
              <a:rPr lang="en-US" baseline="0" dirty="0" smtClean="0"/>
              <a:t> half time that is not affected but dosing</a:t>
            </a:r>
          </a:p>
          <a:p>
            <a:r>
              <a:rPr lang="en-US" baseline="0" dirty="0" smtClean="0"/>
              <a:t>Important to say: adding 20% of estimated IBW dose of hydrophilic meds is sufficient in obese</a:t>
            </a:r>
          </a:p>
          <a:p>
            <a:r>
              <a:rPr lang="en-US" baseline="0" dirty="0" smtClean="0"/>
              <a:t>Very imp: SUX based on actual body weight </a:t>
            </a:r>
            <a:r>
              <a:rPr lang="en-US" baseline="0" dirty="0" err="1" smtClean="0"/>
              <a:t>bcz</a:t>
            </a:r>
            <a:r>
              <a:rPr lang="en-US" baseline="0" dirty="0" smtClean="0"/>
              <a:t> of the increased activity of plasma </a:t>
            </a:r>
            <a:r>
              <a:rPr lang="en-US" baseline="0" dirty="0" err="1" smtClean="0"/>
              <a:t>pseudocholinesterases</a:t>
            </a:r>
            <a:r>
              <a:rPr lang="en-US" baseline="0" dirty="0" smtClean="0"/>
              <a:t> in obese patients</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44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70% of obese</a:t>
            </a:r>
            <a:r>
              <a:rPr lang="en-US" baseline="0" dirty="0" smtClean="0"/>
              <a:t> are prone to OSA</a:t>
            </a:r>
          </a:p>
          <a:p>
            <a:r>
              <a:rPr lang="en-US" baseline="0" dirty="0" smtClean="0"/>
              <a:t>STOP-BANG questionnaire: Snoring, Tired, Observed, Pressure blood, BMI, Age, Neck circumference, Gender (male)</a:t>
            </a:r>
          </a:p>
          <a:p>
            <a:r>
              <a:rPr lang="en-US" baseline="0" dirty="0" smtClean="0"/>
              <a:t>OHS triad: obesity, daytime somnolence, sleep-disordered breathing</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46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Polysomnography</a:t>
            </a:r>
            <a:r>
              <a:rPr lang="en-US" dirty="0" smtClean="0"/>
              <a:t>: AHI &gt; 30 is a </a:t>
            </a:r>
            <a:r>
              <a:rPr lang="en-US" dirty="0" err="1" smtClean="0"/>
              <a:t>warnign</a:t>
            </a:r>
            <a:r>
              <a:rPr lang="en-US" dirty="0" smtClean="0"/>
              <a:t> sign of rapid</a:t>
            </a:r>
            <a:r>
              <a:rPr lang="en-US" baseline="0" dirty="0" smtClean="0"/>
              <a:t> </a:t>
            </a:r>
            <a:r>
              <a:rPr lang="en-US" baseline="0" dirty="0" err="1" smtClean="0"/>
              <a:t>desat</a:t>
            </a:r>
            <a:r>
              <a:rPr lang="en-US" baseline="0" dirty="0" smtClean="0"/>
              <a:t> during induction</a:t>
            </a:r>
          </a:p>
          <a:p>
            <a:r>
              <a:rPr lang="en-US" baseline="0" dirty="0" smtClean="0"/>
              <a:t>CPAP levels &gt; 10 are a warning sign for difficult face mask ventilation</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47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Genetic: </a:t>
            </a:r>
            <a:r>
              <a:rPr lang="en-US" dirty="0" err="1" smtClean="0"/>
              <a:t>prader</a:t>
            </a:r>
            <a:r>
              <a:rPr lang="en-US" dirty="0" smtClean="0"/>
              <a:t> </a:t>
            </a:r>
            <a:r>
              <a:rPr lang="en-US" dirty="0" err="1" smtClean="0"/>
              <a:t>willi</a:t>
            </a:r>
            <a:r>
              <a:rPr lang="en-US" dirty="0" smtClean="0"/>
              <a:t>, </a:t>
            </a:r>
            <a:r>
              <a:rPr lang="en-US" dirty="0" err="1" smtClean="0"/>
              <a:t>lawrence</a:t>
            </a:r>
            <a:r>
              <a:rPr lang="en-US" dirty="0" smtClean="0"/>
              <a:t> moon </a:t>
            </a:r>
            <a:r>
              <a:rPr lang="en-US" dirty="0" err="1" smtClean="0"/>
              <a:t>biedl,leptin</a:t>
            </a:r>
            <a:r>
              <a:rPr lang="en-US" baseline="0" dirty="0" smtClean="0"/>
              <a:t> deficiency</a:t>
            </a:r>
          </a:p>
          <a:p>
            <a:r>
              <a:rPr lang="en-US" baseline="0" dirty="0" smtClean="0"/>
              <a:t>Metabolic factors: hormones peptides…. Not well understood</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Stacking</a:t>
            </a:r>
            <a:r>
              <a:rPr lang="en-US" baseline="0" dirty="0" smtClean="0"/>
              <a:t> = tip of the chin is at a higher level than the chest</a:t>
            </a:r>
          </a:p>
          <a:p>
            <a:r>
              <a:rPr lang="en-US" baseline="0" dirty="0" smtClean="0"/>
              <a:t>BP cuff = 75 % of arm circumference</a:t>
            </a:r>
          </a:p>
          <a:p>
            <a:r>
              <a:rPr lang="en-US" baseline="0" dirty="0" smtClean="0"/>
              <a:t>Position :</a:t>
            </a:r>
          </a:p>
          <a:p>
            <a:r>
              <a:rPr lang="en-US" baseline="0" dirty="0" smtClean="0"/>
              <a:t>Supine = vena cava </a:t>
            </a:r>
            <a:r>
              <a:rPr lang="en-US" baseline="0" dirty="0" err="1" smtClean="0"/>
              <a:t>nad</a:t>
            </a:r>
            <a:r>
              <a:rPr lang="en-US" baseline="0" dirty="0" smtClean="0"/>
              <a:t> aortic compression</a:t>
            </a:r>
          </a:p>
          <a:p>
            <a:r>
              <a:rPr lang="en-US" baseline="0" dirty="0" err="1" smtClean="0"/>
              <a:t>Tren</a:t>
            </a:r>
            <a:r>
              <a:rPr lang="en-US" baseline="0" dirty="0" smtClean="0"/>
              <a:t> = worsens FRC</a:t>
            </a:r>
          </a:p>
          <a:p>
            <a:r>
              <a:rPr lang="en-US" baseline="0" dirty="0" smtClean="0"/>
              <a:t>Reverse trend = increased lung compliance</a:t>
            </a:r>
          </a:p>
          <a:p>
            <a:r>
              <a:rPr lang="en-US" baseline="0" dirty="0" smtClean="0"/>
              <a:t>Prone = detrimental effects of lungs ventilation and airway oxygenation</a:t>
            </a:r>
          </a:p>
          <a:p>
            <a:r>
              <a:rPr lang="en-US" baseline="0" dirty="0" smtClean="0"/>
              <a:t>Carpal tunnel is the most common neuropathy following bariatric surgery</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52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Retrognathia</a:t>
            </a:r>
            <a:r>
              <a:rPr lang="en-US" dirty="0" smtClean="0"/>
              <a:t>, large neck, protuberant</a:t>
            </a:r>
            <a:r>
              <a:rPr lang="en-US" baseline="0" dirty="0" smtClean="0"/>
              <a:t> teeth, limited neck mobility, </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55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PEEP</a:t>
            </a:r>
            <a:r>
              <a:rPr lang="en-US" baseline="0" dirty="0" smtClean="0"/>
              <a:t> is the only </a:t>
            </a:r>
            <a:r>
              <a:rPr lang="en-US" baseline="0" dirty="0" err="1" smtClean="0"/>
              <a:t>ventilatory</a:t>
            </a:r>
            <a:r>
              <a:rPr lang="en-US" baseline="0" dirty="0" smtClean="0"/>
              <a:t> parameter that has been proven to improve </a:t>
            </a:r>
            <a:r>
              <a:rPr lang="en-US" baseline="0" dirty="0" err="1" smtClean="0"/>
              <a:t>ventilatory</a:t>
            </a:r>
            <a:r>
              <a:rPr lang="en-US" baseline="0" dirty="0" smtClean="0"/>
              <a:t> function</a:t>
            </a:r>
          </a:p>
          <a:p>
            <a:r>
              <a:rPr lang="en-US" baseline="0" dirty="0" smtClean="0"/>
              <a:t>HELP: head elevated </a:t>
            </a:r>
            <a:r>
              <a:rPr lang="en-US" baseline="0" dirty="0" err="1" smtClean="0"/>
              <a:t>laryngoscopy</a:t>
            </a:r>
            <a:r>
              <a:rPr lang="en-US" baseline="0" dirty="0" smtClean="0"/>
              <a:t> position</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56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Obesity by itself is not a risk factor</a:t>
            </a:r>
            <a:r>
              <a:rPr lang="en-US" baseline="0" dirty="0" smtClean="0"/>
              <a:t> for aspiration</a:t>
            </a:r>
          </a:p>
          <a:p>
            <a:r>
              <a:rPr lang="en-US" baseline="0" dirty="0" smtClean="0"/>
              <a:t>Regurgitation occurs after LABG (add article reference)</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57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articles</a:t>
            </a:r>
            <a:r>
              <a:rPr lang="en-US" baseline="0" dirty="0" smtClean="0"/>
              <a:t> about DEX</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58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t>
            </a:r>
            <a:r>
              <a:rPr lang="en-US" dirty="0" err="1" smtClean="0"/>
              <a:t>pneumoperitoneum</a:t>
            </a:r>
            <a:r>
              <a:rPr lang="en-US" baseline="0" dirty="0" smtClean="0"/>
              <a:t> &gt; 20 mmHg  </a:t>
            </a:r>
            <a:r>
              <a:rPr lang="en-US" baseline="0" dirty="0" smtClean="0">
                <a:sym typeface="Wingdings" pitchFamily="2" charset="2"/>
              </a:rPr>
              <a:t> vena cava </a:t>
            </a:r>
            <a:r>
              <a:rPr lang="en-US" baseline="0" dirty="0" err="1" smtClean="0">
                <a:sym typeface="Wingdings" pitchFamily="2" charset="2"/>
              </a:rPr>
              <a:t>compressiona</a:t>
            </a:r>
            <a:r>
              <a:rPr lang="en-US" baseline="0" dirty="0" smtClean="0">
                <a:sym typeface="Wingdings" pitchFamily="2" charset="2"/>
              </a:rPr>
              <a:t> and decreased cardiac output</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59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Analgesia: </a:t>
            </a:r>
            <a:r>
              <a:rPr lang="en-US" dirty="0" err="1" smtClean="0"/>
              <a:t>opiods</a:t>
            </a:r>
            <a:r>
              <a:rPr lang="en-US" dirty="0" smtClean="0"/>
              <a:t>, acetaminophen,</a:t>
            </a:r>
            <a:r>
              <a:rPr lang="en-US" baseline="0" dirty="0" smtClean="0"/>
              <a:t> </a:t>
            </a:r>
            <a:r>
              <a:rPr lang="en-US" baseline="0" dirty="0" err="1" smtClean="0"/>
              <a:t>tramadol</a:t>
            </a:r>
            <a:r>
              <a:rPr lang="en-US" baseline="0" dirty="0" smtClean="0"/>
              <a:t>, NSAIDs…weigh the risks and </a:t>
            </a:r>
            <a:r>
              <a:rPr lang="en-US" baseline="0" dirty="0" err="1" smtClean="0"/>
              <a:t>benifits</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61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Thrombophylaxis</a:t>
            </a:r>
            <a:r>
              <a:rPr lang="en-US" dirty="0" smtClean="0"/>
              <a:t>: SCD stockings</a:t>
            </a:r>
            <a:r>
              <a:rPr lang="en-US" baseline="0" dirty="0" smtClean="0"/>
              <a:t> and </a:t>
            </a:r>
            <a:r>
              <a:rPr lang="en-US" baseline="0" dirty="0" err="1" smtClean="0"/>
              <a:t>heparine</a:t>
            </a:r>
            <a:r>
              <a:rPr lang="en-US" baseline="0" dirty="0" smtClean="0"/>
              <a:t> </a:t>
            </a:r>
            <a:r>
              <a:rPr lang="en-US" baseline="0" dirty="0" err="1" smtClean="0"/>
              <a:t>unfractionned</a:t>
            </a:r>
            <a:r>
              <a:rPr lang="en-US" baseline="0" dirty="0" smtClean="0"/>
              <a:t> or LMWH</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62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Miller’s</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67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PBW</a:t>
            </a:r>
            <a:r>
              <a:rPr lang="en-US" baseline="0" dirty="0" smtClean="0"/>
              <a:t> is the same as ideal body weight</a:t>
            </a:r>
          </a:p>
          <a:p>
            <a:r>
              <a:rPr lang="en-US" baseline="0" dirty="0" smtClean="0"/>
              <a:t>LBW is a combination of body cell mass, extracellular water, nonfat connective tissue</a:t>
            </a:r>
          </a:p>
        </p:txBody>
      </p:sp>
      <p:sp>
        <p:nvSpPr>
          <p:cNvPr id="4" name="Slide Number Placeholder 3"/>
          <p:cNvSpPr>
            <a:spLocks noGrp="1"/>
          </p:cNvSpPr>
          <p:nvPr>
            <p:ph type="sldNum" sz="quarter" idx="10"/>
          </p:nvPr>
        </p:nvSpPr>
        <p:spPr/>
        <p:txBody>
          <a:bodyPr/>
          <a:lstStyle/>
          <a:p>
            <a:fld id="{819647F4-8405-4E42-A2CF-A23C7253B35C}"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Define metabolic syndrome: abdominal</a:t>
            </a:r>
            <a:r>
              <a:rPr lang="en-US" baseline="0" dirty="0" smtClean="0"/>
              <a:t> obesity, low HDL, high TG, glucose intolerance, HTN</a:t>
            </a:r>
          </a:p>
          <a:p>
            <a:r>
              <a:rPr lang="en-US" baseline="0" dirty="0" smtClean="0"/>
              <a:t>70% of obese are prone to OSA</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Sibutramine</a:t>
            </a:r>
            <a:r>
              <a:rPr lang="en-US" baseline="0" dirty="0" smtClean="0"/>
              <a:t> </a:t>
            </a:r>
            <a:r>
              <a:rPr lang="en-US" baseline="0" dirty="0" smtClean="0">
                <a:sym typeface="Wingdings" pitchFamily="2" charset="2"/>
              </a:rPr>
              <a:t> mitral and aortic valve </a:t>
            </a:r>
            <a:r>
              <a:rPr lang="en-US" baseline="0" dirty="0" err="1" smtClean="0">
                <a:sym typeface="Wingdings" pitchFamily="2" charset="2"/>
              </a:rPr>
              <a:t>regurge</a:t>
            </a:r>
            <a:endParaRPr lang="en-US" baseline="0" dirty="0" smtClean="0">
              <a:sym typeface="Wingdings" pitchFamily="2" charset="2"/>
            </a:endParaRPr>
          </a:p>
          <a:p>
            <a:r>
              <a:rPr lang="en-US" baseline="0" dirty="0" err="1" smtClean="0">
                <a:sym typeface="Wingdings" pitchFamily="2" charset="2"/>
              </a:rPr>
              <a:t>Orlistat</a:t>
            </a:r>
            <a:r>
              <a:rPr lang="en-US" baseline="0" dirty="0" smtClean="0">
                <a:sym typeface="Wingdings" pitchFamily="2" charset="2"/>
              </a:rPr>
              <a:t>  decreased ADEK  coagulation issues due to low vitamin K</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 common</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super obese</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a:t>
            </a:r>
            <a:r>
              <a:rPr lang="en-US" baseline="0" dirty="0" smtClean="0"/>
              <a:t> metabolic syndrome: </a:t>
            </a:r>
            <a:r>
              <a:rPr lang="en-US" baseline="0" dirty="0" err="1" smtClean="0"/>
              <a:t>wasit</a:t>
            </a:r>
            <a:r>
              <a:rPr lang="en-US" baseline="0" dirty="0" smtClean="0"/>
              <a:t> circumference (android obesity), HTN, insulin resistance, hyper LDL, hyper TG, Hypo LDL</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Resolution of HTN,</a:t>
            </a:r>
            <a:r>
              <a:rPr lang="en-US" baseline="0" dirty="0" smtClean="0"/>
              <a:t> DM, DLP, OSA, improvement of respiratory function, of fatty liver, reversal of </a:t>
            </a:r>
            <a:r>
              <a:rPr lang="en-US" baseline="0" dirty="0" err="1" smtClean="0"/>
              <a:t>cardiomyopathy</a:t>
            </a:r>
            <a:r>
              <a:rPr lang="en-US" baseline="0" dirty="0" smtClean="0"/>
              <a:t> of obesity, decreased joint pain and improved mobility</a:t>
            </a:r>
            <a:endParaRPr lang="en-US" dirty="0"/>
          </a:p>
        </p:txBody>
      </p:sp>
      <p:sp>
        <p:nvSpPr>
          <p:cNvPr id="4" name="Slide Number Placeholder 3"/>
          <p:cNvSpPr>
            <a:spLocks noGrp="1"/>
          </p:cNvSpPr>
          <p:nvPr>
            <p:ph type="sldNum" sz="quarter" idx="10"/>
          </p:nvPr>
        </p:nvSpPr>
        <p:spPr/>
        <p:txBody>
          <a:bodyPr/>
          <a:lstStyle/>
          <a:p>
            <a:fld id="{819647F4-8405-4E42-A2CF-A23C7253B35C}"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918778-01E0-455F-A635-4C13C66623DA}"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AD065-9BBB-44E2-A235-E88FA0E37E16}" type="slidenum">
              <a:rPr lang="en-US" smtClean="0"/>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18778-01E0-455F-A635-4C13C66623DA}"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AD065-9BBB-44E2-A235-E88FA0E37E16}" type="slidenum">
              <a:rPr lang="en-US" smtClean="0"/>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18778-01E0-455F-A635-4C13C66623DA}"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AD065-9BBB-44E2-A235-E88FA0E37E16}" type="slidenum">
              <a:rPr lang="en-US" smtClean="0"/>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18778-01E0-455F-A635-4C13C66623DA}"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AD065-9BBB-44E2-A235-E88FA0E37E16}" type="slidenum">
              <a:rPr lang="en-US" smtClean="0"/>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918778-01E0-455F-A635-4C13C66623DA}"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AD065-9BBB-44E2-A235-E88FA0E37E16}" type="slidenum">
              <a:rPr lang="en-US" smtClean="0"/>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918778-01E0-455F-A635-4C13C66623DA}"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AD065-9BBB-44E2-A235-E88FA0E37E16}" type="slidenum">
              <a:rPr lang="en-US" smtClean="0"/>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918778-01E0-455F-A635-4C13C66623DA}" type="datetimeFigureOut">
              <a:rPr lang="en-US" smtClean="0"/>
              <a:pPr/>
              <a:t>11/20/2014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3AD065-9BBB-44E2-A235-E88FA0E37E16}" type="slidenum">
              <a:rPr lang="en-US" smtClean="0"/>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918778-01E0-455F-A635-4C13C66623DA}" type="datetimeFigureOut">
              <a:rPr lang="en-US" smtClean="0"/>
              <a:pPr/>
              <a:t>11/20/2014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3AD065-9BBB-44E2-A235-E88FA0E37E16}" type="slidenum">
              <a:rPr lang="en-US" smtClean="0"/>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18778-01E0-455F-A635-4C13C66623DA}" type="datetimeFigureOut">
              <a:rPr lang="en-US" smtClean="0"/>
              <a:pPr/>
              <a:t>11/20/2014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3AD065-9BBB-44E2-A235-E88FA0E37E16}" type="slidenum">
              <a:rPr lang="en-US" smtClean="0"/>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18778-01E0-455F-A635-4C13C66623DA}"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AD065-9BBB-44E2-A235-E88FA0E37E16}" type="slidenum">
              <a:rPr lang="en-US" smtClean="0"/>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18778-01E0-455F-A635-4C13C66623DA}"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AD065-9BBB-44E2-A235-E88FA0E37E16}" type="slidenum">
              <a:rPr lang="en-US" smtClean="0"/>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18778-01E0-455F-A635-4C13C66623DA}" type="datetimeFigureOut">
              <a:rPr lang="en-US" smtClean="0"/>
              <a:pPr/>
              <a:t>11/20/2014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AD065-9BBB-44E2-A235-E88FA0E37E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ages.clipartof.com/Clipart-Of-A-Retro-Vintage-Black-And-White-Obese-Man-With-A-Cane-Royalty-Free-Vector-Clipart-10241154835.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upload.wikimedia.org/wikipedia/commons/f/f6/Vertical_banded_gastroplasty.p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fanpix.famousfix.com/picture-gallery/israel-kamakawiwo-ole-picture-25766003.htm" TargetMode="External"/><Relationship Id="rId7"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audio" Target="file:///C:\Users\USER\Desktop\OFFICIAL-Somewhere-over-the-Rainbow-Israel-IZ-Kamakawiwoole.mp3" TargetMode="External"/><Relationship Id="rId6" Type="http://schemas.openxmlformats.org/officeDocument/2006/relationships/image" Target="../media/image2.jpeg"/><Relationship Id="rId5" Type="http://schemas.openxmlformats.org/officeDocument/2006/relationships/hyperlink" Target="http://fanpix.famousfix.com/picture-gallery/israel-kamakawiwo-ole-picture-25766006.htm" TargetMode="Externa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upload.wikimedia.org/wikipedia/commons/6/67/Roux-en-Y_gastric_bypass.p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hyperlink" Target="//upload.wikimedia.org/wikipedia/commons/4/4f/Sleeve_gastrectomy_duodenal_switch.p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images.clipartof.com/Clipart-Vintage-Black-And-White-Fat-Man-Royalty-Free-Vector-Illustration-10241115277.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images.clipartof.com/Clipart-Of-Thin-And-Obese-Men-And-Women-Royalty-Free-Vector-Illustration-10241226579.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image2.findagrave.com/photos/2011/185/72892212_130990375093.jp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ages.clipartof.com/Clipart-Outlined-Cartoon-Unhealthy-Obese-Man-Eating-A-Hamburger-And-Holding-A-Soda-Royalty-Free-Vector-Illustration-10241110163.jp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images.clipartof.com/Cartoon-Of-An-Outlined-Obese-Man-Playing-A-Ukelele-Royalty-Free-Vector-Clipart-10241164693.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mages.clipartof.com/Cartoon-Of-An-Outlined-Fat-Man-Eating-A-Chocolate-Candy-Bar-Royalty-Free-Vector-Clipart-10241116774.jp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hyperlink" Target="http://1.bp.blogspot.com/-CESfu6WLhGQ/Tznan1hJbEI/AAAAAAAAAbc/QeMRs91Vhjo/s1600/Ramped.jpg" TargetMode="External"/><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1.bp.blogspot.com/-iliXjKsN4ck/Tz3G2NbflnI/AAAAAAAAAb8/K3gP7ypBD0g/s1600/Pull+cheek.p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images1.friendseat.com/2011/04/bmiformula.png" TargetMode="Externa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shutterstock.com/subscribe.mhtml"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shutterstock.com/subscribe.m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healthwise4all.com/wp-content/uploads/2010/02/BMI-Definition-Tables.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00"/>
            <a:ext cx="6858000" cy="990600"/>
          </a:xfrm>
        </p:spPr>
        <p:txBody>
          <a:bodyPr>
            <a:normAutofit fontScale="90000"/>
          </a:bodyPr>
          <a:lstStyle/>
          <a:p>
            <a:r>
              <a:rPr lang="en-US" dirty="0" smtClean="0"/>
              <a:t>Anesthesia for Bariatric Surgery:</a:t>
            </a:r>
            <a:br>
              <a:rPr lang="en-US" dirty="0" smtClean="0"/>
            </a:br>
            <a:r>
              <a:rPr lang="en-US" dirty="0" smtClean="0"/>
              <a:t>What the occasional anesthesiologist should know</a:t>
            </a:r>
            <a:endParaRPr lang="en-US" dirty="0"/>
          </a:p>
        </p:txBody>
      </p:sp>
      <p:sp>
        <p:nvSpPr>
          <p:cNvPr id="3" name="Subtitle 2"/>
          <p:cNvSpPr>
            <a:spLocks noGrp="1"/>
          </p:cNvSpPr>
          <p:nvPr>
            <p:ph type="subTitle" idx="1"/>
          </p:nvPr>
        </p:nvSpPr>
        <p:spPr>
          <a:xfrm>
            <a:off x="0" y="3429000"/>
            <a:ext cx="8839200" cy="3429000"/>
          </a:xfrm>
        </p:spPr>
        <p:txBody>
          <a:bodyPr>
            <a:normAutofit lnSpcReduction="10000"/>
          </a:bodyPr>
          <a:lstStyle/>
          <a:p>
            <a:r>
              <a:rPr lang="en-US" dirty="0" smtClean="0"/>
              <a:t>Prof Samar </a:t>
            </a:r>
            <a:r>
              <a:rPr lang="en-US" dirty="0" err="1" smtClean="0"/>
              <a:t>Jabbour</a:t>
            </a:r>
            <a:r>
              <a:rPr lang="en-US" dirty="0" smtClean="0"/>
              <a:t>-KHOURY, MD</a:t>
            </a:r>
          </a:p>
          <a:p>
            <a:r>
              <a:rPr lang="en-US" dirty="0" err="1" smtClean="0"/>
              <a:t>Dayane</a:t>
            </a:r>
            <a:r>
              <a:rPr lang="en-US" dirty="0" smtClean="0"/>
              <a:t> DAOU, MD</a:t>
            </a:r>
          </a:p>
          <a:p>
            <a:endParaRPr lang="en-US" dirty="0" smtClean="0"/>
          </a:p>
          <a:p>
            <a:r>
              <a:rPr lang="en-US" dirty="0" smtClean="0"/>
              <a:t>American University of Beirut Medical Center</a:t>
            </a:r>
          </a:p>
          <a:p>
            <a:r>
              <a:rPr lang="en-US" dirty="0" smtClean="0"/>
              <a:t>Beirut-Lebanon</a:t>
            </a:r>
          </a:p>
          <a:p>
            <a:r>
              <a:rPr lang="en-US" dirty="0" smtClean="0"/>
              <a:t>2014</a:t>
            </a:r>
            <a:endParaRPr lang="en-US"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http://static.ddmcdn.com/gif/bmi-comparison.gif"/>
          <p:cNvPicPr>
            <a:picLocks noChangeAspect="1" noChangeArrowheads="1"/>
          </p:cNvPicPr>
          <p:nvPr/>
        </p:nvPicPr>
        <p:blipFill>
          <a:blip r:embed="rId2" cstate="print"/>
          <a:srcRect/>
          <a:stretch>
            <a:fillRect/>
          </a:stretch>
        </p:blipFill>
        <p:spPr bwMode="auto">
          <a:xfrm>
            <a:off x="1600200" y="762000"/>
            <a:ext cx="6096000" cy="4953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qolife.com.au/wp-content/uploads/2012/08/apple-vs-pear-2.jpg"/>
          <p:cNvPicPr>
            <a:picLocks noChangeAspect="1" noChangeArrowheads="1"/>
          </p:cNvPicPr>
          <p:nvPr/>
        </p:nvPicPr>
        <p:blipFill>
          <a:blip r:embed="rId2" cstate="print"/>
          <a:srcRect/>
          <a:stretch>
            <a:fillRect/>
          </a:stretch>
        </p:blipFill>
        <p:spPr bwMode="auto">
          <a:xfrm>
            <a:off x="381000" y="762000"/>
            <a:ext cx="4267200" cy="4038600"/>
          </a:xfrm>
          <a:prstGeom prst="rect">
            <a:avLst/>
          </a:prstGeom>
          <a:noFill/>
        </p:spPr>
      </p:pic>
      <p:pic>
        <p:nvPicPr>
          <p:cNvPr id="79876" name="Picture 4" descr="Patterns of fat distribution"/>
          <p:cNvPicPr>
            <a:picLocks noChangeAspect="1" noChangeArrowheads="1"/>
          </p:cNvPicPr>
          <p:nvPr/>
        </p:nvPicPr>
        <p:blipFill>
          <a:blip r:embed="rId3" cstate="print"/>
          <a:srcRect/>
          <a:stretch>
            <a:fillRect/>
          </a:stretch>
        </p:blipFill>
        <p:spPr bwMode="auto">
          <a:xfrm>
            <a:off x="4876800" y="3352800"/>
            <a:ext cx="3810000" cy="28194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smtClean="0"/>
              <a:t>Some definitions…</a:t>
            </a:r>
            <a:endParaRPr lang="en-US" b="1" dirty="0"/>
          </a:p>
        </p:txBody>
      </p:sp>
      <p:sp>
        <p:nvSpPr>
          <p:cNvPr id="3" name="Content Placeholder 2"/>
          <p:cNvSpPr>
            <a:spLocks noGrp="1"/>
          </p:cNvSpPr>
          <p:nvPr>
            <p:ph idx="1"/>
          </p:nvPr>
        </p:nvSpPr>
        <p:spPr>
          <a:xfrm>
            <a:off x="457200" y="1066800"/>
            <a:ext cx="8229600" cy="5791200"/>
          </a:xfrm>
        </p:spPr>
        <p:txBody>
          <a:bodyPr>
            <a:normAutofit fontScale="92500" lnSpcReduction="10000"/>
          </a:bodyPr>
          <a:lstStyle/>
          <a:p>
            <a:r>
              <a:rPr lang="en-US" b="1" u="sng" dirty="0" smtClean="0"/>
              <a:t>IBW = Ideal Body Weight (kg) </a:t>
            </a:r>
            <a:r>
              <a:rPr lang="en-US" dirty="0" smtClean="0"/>
              <a:t>= height (cm) – X</a:t>
            </a:r>
          </a:p>
          <a:p>
            <a:pPr>
              <a:buNone/>
            </a:pPr>
            <a:r>
              <a:rPr lang="en-US" dirty="0" smtClean="0"/>
              <a:t>Where X = 100 in males and 105 in females</a:t>
            </a:r>
          </a:p>
          <a:p>
            <a:pPr>
              <a:buNone/>
            </a:pPr>
            <a:endParaRPr lang="en-US" dirty="0"/>
          </a:p>
          <a:p>
            <a:r>
              <a:rPr lang="en-US" b="1" u="sng" dirty="0" smtClean="0"/>
              <a:t>PBW = predictive body weight (kg):</a:t>
            </a:r>
          </a:p>
          <a:p>
            <a:pPr>
              <a:buNone/>
            </a:pPr>
            <a:r>
              <a:rPr lang="en-US" dirty="0" smtClean="0"/>
              <a:t>Males </a:t>
            </a:r>
            <a:r>
              <a:rPr lang="en-US" dirty="0" smtClean="0">
                <a:sym typeface="Wingdings" pitchFamily="2" charset="2"/>
              </a:rPr>
              <a:t> PBW = 50 + 0.91(height in cm -152.4)</a:t>
            </a:r>
          </a:p>
          <a:p>
            <a:pPr>
              <a:buNone/>
            </a:pPr>
            <a:r>
              <a:rPr lang="en-US" dirty="0" smtClean="0">
                <a:sym typeface="Wingdings" pitchFamily="2" charset="2"/>
              </a:rPr>
              <a:t>Females  PBW =  45.5 + 0.91(height – 152.4)</a:t>
            </a:r>
          </a:p>
          <a:p>
            <a:pPr>
              <a:buNone/>
            </a:pPr>
            <a:endParaRPr lang="en-US" dirty="0">
              <a:sym typeface="Wingdings" pitchFamily="2" charset="2"/>
            </a:endParaRPr>
          </a:p>
          <a:p>
            <a:r>
              <a:rPr lang="en-US" b="1" u="sng" dirty="0" smtClean="0">
                <a:sym typeface="Wingdings" pitchFamily="2" charset="2"/>
              </a:rPr>
              <a:t>LBW = Lean Body Weight </a:t>
            </a:r>
            <a:r>
              <a:rPr lang="en-US" dirty="0" smtClean="0">
                <a:sym typeface="Wingdings" pitchFamily="2" charset="2"/>
              </a:rPr>
              <a:t>= TBW (Total Body Weight) – adipose tissue</a:t>
            </a:r>
          </a:p>
          <a:p>
            <a:pPr>
              <a:buNone/>
            </a:pPr>
            <a:r>
              <a:rPr lang="en-US" dirty="0" smtClean="0">
                <a:sym typeface="Wingdings" pitchFamily="2" charset="2"/>
              </a:rPr>
              <a:t>Males = 80% of TBW</a:t>
            </a:r>
          </a:p>
          <a:p>
            <a:pPr>
              <a:buNone/>
            </a:pPr>
            <a:r>
              <a:rPr lang="en-US" dirty="0" smtClean="0">
                <a:sym typeface="Wingdings" pitchFamily="2" charset="2"/>
              </a:rPr>
              <a:t>Females = 75% of TBW</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lipart of a Retro Vintage Black and White Obese Man with a Cane - Royalty Free Vector Clipart by Prawny Vintage">
            <a:hlinkClick r:id="rId2"/>
          </p:cNvPr>
          <p:cNvPicPr>
            <a:picLocks noChangeAspect="1" noChangeArrowheads="1"/>
          </p:cNvPicPr>
          <p:nvPr/>
        </p:nvPicPr>
        <p:blipFill>
          <a:blip r:embed="rId3" cstate="print"/>
          <a:srcRect/>
          <a:stretch>
            <a:fillRect/>
          </a:stretch>
        </p:blipFill>
        <p:spPr bwMode="auto">
          <a:xfrm>
            <a:off x="5562600" y="914400"/>
            <a:ext cx="3581400" cy="5238751"/>
          </a:xfrm>
          <a:prstGeom prst="rect">
            <a:avLst/>
          </a:prstGeom>
          <a:noFill/>
        </p:spPr>
      </p:pic>
      <p:sp>
        <p:nvSpPr>
          <p:cNvPr id="4" name="Title 1"/>
          <p:cNvSpPr>
            <a:spLocks noGrp="1"/>
          </p:cNvSpPr>
          <p:nvPr>
            <p:ph type="title"/>
          </p:nvPr>
        </p:nvSpPr>
        <p:spPr>
          <a:xfrm>
            <a:off x="-685800" y="1600200"/>
            <a:ext cx="8229600" cy="1143000"/>
          </a:xfrm>
        </p:spPr>
        <p:txBody>
          <a:bodyPr/>
          <a:lstStyle/>
          <a:p>
            <a:r>
              <a:rPr lang="en-US" b="1" dirty="0" smtClean="0"/>
              <a:t>Associated co-morbidities</a:t>
            </a:r>
            <a:endParaRPr lang="en-US" b="1"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Hypertension</a:t>
            </a:r>
          </a:p>
          <a:p>
            <a:r>
              <a:rPr lang="en-US" dirty="0" smtClean="0"/>
              <a:t>Coronary Artery Disease and Stroke</a:t>
            </a:r>
          </a:p>
          <a:p>
            <a:r>
              <a:rPr lang="en-US" dirty="0" smtClean="0"/>
              <a:t>Sudden death (cardiac)</a:t>
            </a:r>
          </a:p>
          <a:p>
            <a:r>
              <a:rPr lang="en-US" dirty="0" smtClean="0"/>
              <a:t>Restrictive lung disease</a:t>
            </a:r>
          </a:p>
          <a:p>
            <a:r>
              <a:rPr lang="en-US" dirty="0" smtClean="0"/>
              <a:t>Obstructive Sleep Apnea, Hypoventilation</a:t>
            </a:r>
          </a:p>
          <a:p>
            <a:r>
              <a:rPr lang="en-US" dirty="0" smtClean="0"/>
              <a:t>Diabetes Mellitus, Insulin </a:t>
            </a:r>
            <a:r>
              <a:rPr lang="en-US" dirty="0"/>
              <a:t>R</a:t>
            </a:r>
            <a:r>
              <a:rPr lang="en-US" dirty="0" smtClean="0"/>
              <a:t>esistance</a:t>
            </a:r>
          </a:p>
          <a:p>
            <a:r>
              <a:rPr lang="en-US" dirty="0" smtClean="0"/>
              <a:t>Cancer (breast, gynecological, gastrointestinal)</a:t>
            </a:r>
          </a:p>
          <a:p>
            <a:r>
              <a:rPr lang="en-US" dirty="0" smtClean="0"/>
              <a:t>Osteoarthritis </a:t>
            </a:r>
          </a:p>
          <a:p>
            <a:r>
              <a:rPr lang="en-US" dirty="0" err="1" smtClean="0"/>
              <a:t>Socioeconomical</a:t>
            </a:r>
            <a:r>
              <a:rPr lang="en-US" dirty="0" smtClean="0"/>
              <a:t> and psychosocial impairment </a:t>
            </a: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1000" y="152400"/>
            <a:ext cx="8382000" cy="6553200"/>
          </a:xfrm>
          <a:prstGeom prst="rect">
            <a:avLst/>
          </a:prstGeom>
          <a:noFill/>
          <a:ln w="9525">
            <a:noFill/>
            <a:miter lim="800000"/>
            <a:headEnd/>
            <a:tailEnd/>
          </a:ln>
          <a:effectLst/>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Font typeface="Wingdings"/>
              <a:buChar char="è"/>
            </a:pPr>
            <a:r>
              <a:rPr lang="en-US" sz="4400" b="1" i="1" dirty="0" smtClean="0">
                <a:sym typeface="Wingdings" pitchFamily="2" charset="2"/>
              </a:rPr>
              <a:t>Studies : weight loss of </a:t>
            </a:r>
            <a:r>
              <a:rPr lang="en-US" sz="4400" b="1" i="1" dirty="0" smtClean="0">
                <a:solidFill>
                  <a:srgbClr val="FF0000"/>
                </a:solidFill>
                <a:sym typeface="Wingdings" pitchFamily="2" charset="2"/>
              </a:rPr>
              <a:t>5-10% </a:t>
            </a:r>
            <a:r>
              <a:rPr lang="en-US" sz="4400" b="1" i="1" dirty="0" smtClean="0">
                <a:sym typeface="Wingdings" pitchFamily="2" charset="2"/>
              </a:rPr>
              <a:t>can improve glucose intolerance, DM2, HTN and DLP!!</a:t>
            </a:r>
          </a:p>
          <a:p>
            <a:pPr>
              <a:buFont typeface="Wingdings"/>
              <a:buChar char="è"/>
            </a:pPr>
            <a:endParaRPr lang="en-US" sz="4400" b="1" i="1" dirty="0">
              <a:sym typeface="Wingdings" pitchFamily="2" charset="2"/>
            </a:endParaRPr>
          </a:p>
          <a:p>
            <a:pPr>
              <a:buFont typeface="Wingdings"/>
              <a:buChar char="è"/>
            </a:pPr>
            <a:r>
              <a:rPr lang="en-US" sz="4400" b="1" i="1" dirty="0" smtClean="0">
                <a:sym typeface="Wingdings" pitchFamily="2" charset="2"/>
              </a:rPr>
              <a:t>Obesity is second only to smoking as a </a:t>
            </a:r>
            <a:r>
              <a:rPr lang="en-US" sz="4400" b="1" i="1" dirty="0" smtClean="0">
                <a:solidFill>
                  <a:srgbClr val="FF0000"/>
                </a:solidFill>
                <a:sym typeface="Wingdings" pitchFamily="2" charset="2"/>
              </a:rPr>
              <a:t>preventable</a:t>
            </a:r>
            <a:r>
              <a:rPr lang="en-US" sz="4400" b="1" i="1" dirty="0" smtClean="0">
                <a:sym typeface="Wingdings" pitchFamily="2" charset="2"/>
              </a:rPr>
              <a:t> cause of death!!</a:t>
            </a:r>
            <a:endParaRPr lang="en-US" sz="4400" b="1" i="1"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r>
              <a:rPr lang="en-US" dirty="0" smtClean="0"/>
              <a:t> </a:t>
            </a:r>
            <a:endParaRPr lang="en-US" dirty="0"/>
          </a:p>
        </p:txBody>
      </p:sp>
      <p:sp>
        <p:nvSpPr>
          <p:cNvPr id="3" name="Content Placeholder 2"/>
          <p:cNvSpPr>
            <a:spLocks noGrp="1"/>
          </p:cNvSpPr>
          <p:nvPr>
            <p:ph idx="1"/>
          </p:nvPr>
        </p:nvSpPr>
        <p:spPr>
          <a:xfrm>
            <a:off x="457200" y="2209800"/>
            <a:ext cx="8229600" cy="4648200"/>
          </a:xfrm>
        </p:spPr>
        <p:txBody>
          <a:bodyPr>
            <a:normAutofit/>
          </a:bodyPr>
          <a:lstStyle/>
          <a:p>
            <a:pPr>
              <a:buNone/>
            </a:pPr>
            <a:r>
              <a:rPr lang="en-US" dirty="0"/>
              <a:t> </a:t>
            </a:r>
            <a:r>
              <a:rPr lang="en-US" dirty="0" smtClean="0"/>
              <a:t>   </a:t>
            </a:r>
            <a:r>
              <a:rPr lang="en-US" sz="3600" b="1" i="1" dirty="0" smtClean="0">
                <a:solidFill>
                  <a:srgbClr val="FF0000"/>
                </a:solidFill>
              </a:rPr>
              <a:t>MEDICAL                                 SURGICAL</a:t>
            </a:r>
            <a:endParaRPr lang="en-US" b="1" i="1" dirty="0" smtClean="0">
              <a:solidFill>
                <a:srgbClr val="FF0000"/>
              </a:solidFill>
            </a:endParaRPr>
          </a:p>
          <a:p>
            <a:endParaRPr lang="en-US" dirty="0"/>
          </a:p>
          <a:p>
            <a:pPr>
              <a:buNone/>
            </a:pPr>
            <a:r>
              <a:rPr lang="en-US" sz="3600" b="1" dirty="0" err="1" smtClean="0"/>
              <a:t>Sibutramine</a:t>
            </a:r>
            <a:r>
              <a:rPr lang="en-US" sz="3600" b="1" dirty="0" smtClean="0"/>
              <a:t>                     Restrictive Surgery</a:t>
            </a:r>
          </a:p>
          <a:p>
            <a:pPr>
              <a:buNone/>
            </a:pPr>
            <a:r>
              <a:rPr lang="en-US" sz="3600" b="1" dirty="0" err="1" smtClean="0"/>
              <a:t>Orlistat</a:t>
            </a:r>
            <a:r>
              <a:rPr lang="en-US" sz="3600" b="1" dirty="0" smtClean="0"/>
              <a:t>                              </a:t>
            </a:r>
            <a:r>
              <a:rPr lang="en-US" sz="3600" b="1" dirty="0" err="1" smtClean="0"/>
              <a:t>Malabsorptive</a:t>
            </a:r>
            <a:endParaRPr lang="en-US" sz="3600" b="1" dirty="0" smtClean="0"/>
          </a:p>
          <a:p>
            <a:pPr>
              <a:buNone/>
            </a:pPr>
            <a:r>
              <a:rPr lang="en-US" sz="3600" b="1" dirty="0" err="1" smtClean="0"/>
              <a:t>Rimonabant</a:t>
            </a:r>
            <a:r>
              <a:rPr lang="en-US" sz="3600" b="1" dirty="0" smtClean="0"/>
              <a:t>                     Combined</a:t>
            </a:r>
            <a:endParaRPr lang="en-US" sz="3600" b="1" dirty="0"/>
          </a:p>
        </p:txBody>
      </p:sp>
      <p:sp>
        <p:nvSpPr>
          <p:cNvPr id="5" name="Right Arrow 4"/>
          <p:cNvSpPr/>
          <p:nvPr/>
        </p:nvSpPr>
        <p:spPr>
          <a:xfrm rot="7903322">
            <a:off x="2639525" y="1623344"/>
            <a:ext cx="1710288" cy="488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3084247">
            <a:off x="4441266" y="1643245"/>
            <a:ext cx="1710288" cy="488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Down Arrow 6"/>
          <p:cNvSpPr/>
          <p:nvPr/>
        </p:nvSpPr>
        <p:spPr>
          <a:xfrm>
            <a:off x="1447800" y="2743200"/>
            <a:ext cx="533400" cy="838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Down Arrow 7"/>
          <p:cNvSpPr/>
          <p:nvPr/>
        </p:nvSpPr>
        <p:spPr>
          <a:xfrm>
            <a:off x="6553200" y="2743200"/>
            <a:ext cx="533400" cy="838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fontScale="90000"/>
          </a:bodyPr>
          <a:lstStyle/>
          <a:p>
            <a:r>
              <a:rPr lang="en-US" sz="3600" b="1" dirty="0" smtClean="0"/>
              <a:t>There are many types of bariatric  surgeries…</a:t>
            </a:r>
            <a:endParaRPr lang="en-US" sz="3600" b="1"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Banded </a:t>
            </a:r>
            <a:r>
              <a:rPr lang="en-US" dirty="0" err="1" smtClean="0"/>
              <a:t>Gastroplasty</a:t>
            </a:r>
            <a:endParaRPr lang="en-US" dirty="0"/>
          </a:p>
        </p:txBody>
      </p:sp>
      <p:pic>
        <p:nvPicPr>
          <p:cNvPr id="109570" name="Picture 2" descr="File:Vertical banded gastroplasty.png">
            <a:hlinkClick r:id="rId2"/>
          </p:cNvPr>
          <p:cNvPicPr>
            <a:picLocks noChangeAspect="1" noChangeArrowheads="1"/>
          </p:cNvPicPr>
          <p:nvPr/>
        </p:nvPicPr>
        <p:blipFill>
          <a:blip r:embed="rId3" cstate="print"/>
          <a:srcRect/>
          <a:stretch>
            <a:fillRect/>
          </a:stretch>
        </p:blipFill>
        <p:spPr bwMode="auto">
          <a:xfrm>
            <a:off x="1828800" y="1295400"/>
            <a:ext cx="5143500" cy="4844272"/>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b="1" dirty="0" smtClean="0"/>
              <a:t>Who am I?</a:t>
            </a:r>
            <a:endParaRPr lang="en-US" sz="5400" b="1" dirty="0"/>
          </a:p>
        </p:txBody>
      </p:sp>
      <p:sp>
        <p:nvSpPr>
          <p:cNvPr id="1026" name="AutoShape 2" descr="Israel Kamakawiwo'ole - Israel Kamakawiwo'ole">
            <a:hlinkClick r:id="rId3"/>
          </p:cNvPr>
          <p:cNvSpPr>
            <a:spLocks noChangeAspect="1" noChangeArrowheads="1"/>
          </p:cNvSpPr>
          <p:nvPr/>
        </p:nvSpPr>
        <p:spPr bwMode="auto">
          <a:xfrm>
            <a:off x="96838" y="-1308100"/>
            <a:ext cx="4324350" cy="2600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srael Kamakawiwo'ole - Israel Kamakawiwo'ole">
            <a:hlinkClick r:id="rId3"/>
          </p:cNvPr>
          <p:cNvSpPr>
            <a:spLocks noChangeAspect="1" noChangeArrowheads="1"/>
          </p:cNvSpPr>
          <p:nvPr/>
        </p:nvSpPr>
        <p:spPr bwMode="auto">
          <a:xfrm>
            <a:off x="96838" y="-1308100"/>
            <a:ext cx="4324350" cy="2600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srael Kamakawiwo'ole - Israel Kamakawiwo'ole">
            <a:hlinkClick r:id="rId3"/>
          </p:cNvPr>
          <p:cNvSpPr>
            <a:spLocks noChangeAspect="1" noChangeArrowheads="1"/>
          </p:cNvSpPr>
          <p:nvPr/>
        </p:nvSpPr>
        <p:spPr bwMode="auto">
          <a:xfrm>
            <a:off x="96838" y="-1308100"/>
            <a:ext cx="4324350" cy="2600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descr="C:\Users\USER\Desktop\h0zgpytpf9ms9fsy.jpg"/>
          <p:cNvPicPr>
            <a:picLocks noChangeAspect="1" noChangeArrowheads="1"/>
          </p:cNvPicPr>
          <p:nvPr/>
        </p:nvPicPr>
        <p:blipFill>
          <a:blip r:embed="rId4" cstate="print"/>
          <a:srcRect/>
          <a:stretch>
            <a:fillRect/>
          </a:stretch>
        </p:blipFill>
        <p:spPr bwMode="auto">
          <a:xfrm>
            <a:off x="0" y="1447800"/>
            <a:ext cx="4324350" cy="3667125"/>
          </a:xfrm>
          <a:prstGeom prst="rect">
            <a:avLst/>
          </a:prstGeom>
          <a:noFill/>
        </p:spPr>
      </p:pic>
      <p:sp>
        <p:nvSpPr>
          <p:cNvPr id="1033" name="AutoShape 9" descr="Israel Kamakawiwo'ole - Israel Kamakawiwo'ole">
            <a:hlinkClick r:id="rId5"/>
          </p:cNvPr>
          <p:cNvSpPr>
            <a:spLocks noChangeAspect="1" noChangeArrowheads="1"/>
          </p:cNvSpPr>
          <p:nvPr/>
        </p:nvSpPr>
        <p:spPr bwMode="auto">
          <a:xfrm>
            <a:off x="96838" y="-1438275"/>
            <a:ext cx="38100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Israel Kamakawiwo'ole - Israel Kamakawiwo'ole">
            <a:hlinkClick r:id="rId5"/>
          </p:cNvPr>
          <p:cNvSpPr>
            <a:spLocks noChangeAspect="1" noChangeArrowheads="1"/>
          </p:cNvSpPr>
          <p:nvPr/>
        </p:nvSpPr>
        <p:spPr bwMode="auto">
          <a:xfrm>
            <a:off x="96838" y="-1438275"/>
            <a:ext cx="38100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6" name="Picture 12" descr="C:\Users\USER\Desktop\p6munczhkwmnpnmk.jpg"/>
          <p:cNvPicPr>
            <a:picLocks noChangeAspect="1" noChangeArrowheads="1"/>
          </p:cNvPicPr>
          <p:nvPr/>
        </p:nvPicPr>
        <p:blipFill>
          <a:blip r:embed="rId6" cstate="print"/>
          <a:srcRect/>
          <a:stretch>
            <a:fillRect/>
          </a:stretch>
        </p:blipFill>
        <p:spPr bwMode="auto">
          <a:xfrm>
            <a:off x="3276600" y="3124200"/>
            <a:ext cx="3810000" cy="3276600"/>
          </a:xfrm>
          <a:prstGeom prst="rect">
            <a:avLst/>
          </a:prstGeom>
          <a:noFill/>
        </p:spPr>
      </p:pic>
      <p:pic>
        <p:nvPicPr>
          <p:cNvPr id="12" name="Picture 2" descr="http://archives.starbulletin.com/97/06/26/news/izb.gif"/>
          <p:cNvPicPr>
            <a:picLocks noChangeAspect="1" noChangeArrowheads="1"/>
          </p:cNvPicPr>
          <p:nvPr/>
        </p:nvPicPr>
        <p:blipFill>
          <a:blip r:embed="rId7" cstate="print"/>
          <a:srcRect/>
          <a:stretch>
            <a:fillRect/>
          </a:stretch>
        </p:blipFill>
        <p:spPr bwMode="auto">
          <a:xfrm>
            <a:off x="6203887" y="609600"/>
            <a:ext cx="2940113" cy="4124325"/>
          </a:xfrm>
          <a:prstGeom prst="rect">
            <a:avLst/>
          </a:prstGeom>
          <a:noFill/>
        </p:spPr>
      </p:pic>
      <p:pic>
        <p:nvPicPr>
          <p:cNvPr id="11" name="OFFICIAL-Somewhere-over-the-Rainbow-Israel-IZ-Kamakawiwoole.mp3">
            <a:hlinkClick r:id="" action="ppaction://media"/>
          </p:cNvPr>
          <p:cNvPicPr>
            <a:picLocks noRot="1" noChangeAspect="1"/>
          </p:cNvPicPr>
          <p:nvPr>
            <a:audioFile r:link="rId1"/>
          </p:nvPr>
        </p:nvPicPr>
        <p:blipFill>
          <a:blip r:embed="rId8" cstate="print"/>
          <a:stretch>
            <a:fillRect/>
          </a:stretch>
        </p:blipFill>
        <p:spPr>
          <a:xfrm>
            <a:off x="609600" y="5867400"/>
            <a:ext cx="533400" cy="5334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Adjustable Gastric Band</a:t>
            </a:r>
            <a:endParaRPr lang="en-US" dirty="0"/>
          </a:p>
        </p:txBody>
      </p:sp>
      <p:pic>
        <p:nvPicPr>
          <p:cNvPr id="108546" name="Picture 2" descr="http://drhowardsurgery.com/storage/adjust-gastric-band.png?__SQUARESPACE_CACHEVERSION=1311810650524"/>
          <p:cNvPicPr>
            <a:picLocks noChangeAspect="1" noChangeArrowheads="1"/>
          </p:cNvPicPr>
          <p:nvPr/>
        </p:nvPicPr>
        <p:blipFill>
          <a:blip r:embed="rId2" cstate="print"/>
          <a:srcRect/>
          <a:stretch>
            <a:fillRect/>
          </a:stretch>
        </p:blipFill>
        <p:spPr bwMode="auto">
          <a:xfrm>
            <a:off x="2590800" y="1752600"/>
            <a:ext cx="4191000" cy="4122209"/>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Sleeve </a:t>
            </a:r>
            <a:r>
              <a:rPr lang="en-US" dirty="0" err="1" smtClean="0"/>
              <a:t>Gastrectomy</a:t>
            </a:r>
            <a:endParaRPr lang="en-US" dirty="0"/>
          </a:p>
        </p:txBody>
      </p:sp>
      <p:pic>
        <p:nvPicPr>
          <p:cNvPr id="107522" name="Picture 2" descr="laparoscopic sleeve gastrectomy"/>
          <p:cNvPicPr>
            <a:picLocks noChangeAspect="1" noChangeArrowheads="1"/>
          </p:cNvPicPr>
          <p:nvPr/>
        </p:nvPicPr>
        <p:blipFill>
          <a:blip r:embed="rId2" cstate="print"/>
          <a:srcRect/>
          <a:stretch>
            <a:fillRect/>
          </a:stretch>
        </p:blipFill>
        <p:spPr bwMode="auto">
          <a:xfrm>
            <a:off x="1524000" y="1447800"/>
            <a:ext cx="6096000" cy="47244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Roux-en-Y Gastric Bypass</a:t>
            </a:r>
            <a:endParaRPr lang="en-US" dirty="0"/>
          </a:p>
        </p:txBody>
      </p:sp>
      <p:pic>
        <p:nvPicPr>
          <p:cNvPr id="106498" name="Picture 2" descr="File:Roux-en-Y gastric bypass.png">
            <a:hlinkClick r:id="rId3"/>
          </p:cNvPr>
          <p:cNvPicPr>
            <a:picLocks noChangeAspect="1" noChangeArrowheads="1"/>
          </p:cNvPicPr>
          <p:nvPr/>
        </p:nvPicPr>
        <p:blipFill>
          <a:blip r:embed="rId4" cstate="print"/>
          <a:srcRect/>
          <a:stretch>
            <a:fillRect/>
          </a:stretch>
        </p:blipFill>
        <p:spPr bwMode="auto">
          <a:xfrm>
            <a:off x="1981200" y="1600200"/>
            <a:ext cx="5181600" cy="462727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Sleeve </a:t>
            </a:r>
            <a:r>
              <a:rPr lang="en-US" dirty="0" err="1" smtClean="0"/>
              <a:t>Gastrectomy</a:t>
            </a:r>
            <a:r>
              <a:rPr lang="en-US" dirty="0" smtClean="0"/>
              <a:t> with duodenal switch</a:t>
            </a:r>
            <a:endParaRPr lang="en-US" dirty="0"/>
          </a:p>
        </p:txBody>
      </p:sp>
      <p:pic>
        <p:nvPicPr>
          <p:cNvPr id="69634" name="Picture 2" descr="File:Sleeve gastrectomy duodenal switch.png">
            <a:hlinkClick r:id="rId3"/>
          </p:cNvPr>
          <p:cNvPicPr>
            <a:picLocks noChangeAspect="1" noChangeArrowheads="1"/>
          </p:cNvPicPr>
          <p:nvPr/>
        </p:nvPicPr>
        <p:blipFill>
          <a:blip r:embed="rId4" cstate="print"/>
          <a:srcRect/>
          <a:stretch>
            <a:fillRect/>
          </a:stretch>
        </p:blipFill>
        <p:spPr bwMode="auto">
          <a:xfrm>
            <a:off x="1981200" y="1752600"/>
            <a:ext cx="5257800" cy="4424779"/>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0000"/>
                </a:solidFill>
              </a:rPr>
              <a:t>Indications for Surgery</a:t>
            </a:r>
            <a:endParaRPr lang="en-US" sz="5400"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nSpc>
                <a:spcPct val="150000"/>
              </a:lnSpc>
              <a:buFont typeface="Wingdings" pitchFamily="2" charset="2"/>
              <a:buChar char="ü"/>
            </a:pPr>
            <a:r>
              <a:rPr lang="en-US" i="1" dirty="0" smtClean="0"/>
              <a:t> BMI &gt; 40 or between 35 – 40 + </a:t>
            </a:r>
            <a:r>
              <a:rPr lang="en-US" i="1" dirty="0" err="1" smtClean="0"/>
              <a:t>comorbidities</a:t>
            </a:r>
            <a:endParaRPr lang="en-US" i="1" dirty="0" smtClean="0"/>
          </a:p>
          <a:p>
            <a:pPr>
              <a:lnSpc>
                <a:spcPct val="150000"/>
              </a:lnSpc>
              <a:buFont typeface="Wingdings" pitchFamily="2" charset="2"/>
              <a:buChar char="ü"/>
            </a:pPr>
            <a:r>
              <a:rPr lang="en-US" i="1" dirty="0" smtClean="0"/>
              <a:t>Failed non-surgical treatment (6 months)</a:t>
            </a:r>
          </a:p>
          <a:p>
            <a:pPr>
              <a:lnSpc>
                <a:spcPct val="150000"/>
              </a:lnSpc>
              <a:buFont typeface="Wingdings" pitchFamily="2" charset="2"/>
              <a:buChar char="ü"/>
            </a:pPr>
            <a:r>
              <a:rPr lang="en-US" i="1" dirty="0" smtClean="0">
                <a:solidFill>
                  <a:srgbClr val="FF0000"/>
                </a:solidFill>
              </a:rPr>
              <a:t>METABOLIC SYNDROME!</a:t>
            </a:r>
          </a:p>
          <a:p>
            <a:pPr>
              <a:lnSpc>
                <a:spcPct val="150000"/>
              </a:lnSpc>
              <a:buFont typeface="Wingdings" pitchFamily="2" charset="2"/>
              <a:buChar char="ü"/>
            </a:pPr>
            <a:r>
              <a:rPr lang="en-US" i="1" dirty="0" smtClean="0"/>
              <a:t>Needing intensive specialist management</a:t>
            </a:r>
          </a:p>
          <a:p>
            <a:pPr>
              <a:lnSpc>
                <a:spcPct val="150000"/>
              </a:lnSpc>
              <a:buFont typeface="Wingdings" pitchFamily="2" charset="2"/>
              <a:buChar char="ü"/>
            </a:pPr>
            <a:r>
              <a:rPr lang="en-US" i="1" dirty="0" smtClean="0"/>
              <a:t>Fit for anesthesia and surgery</a:t>
            </a:r>
          </a:p>
          <a:p>
            <a:pPr>
              <a:lnSpc>
                <a:spcPct val="150000"/>
              </a:lnSpc>
              <a:buFont typeface="Wingdings" pitchFamily="2" charset="2"/>
              <a:buChar char="ü"/>
            </a:pPr>
            <a:r>
              <a:rPr lang="en-US" i="1" dirty="0" smtClean="0"/>
              <a:t>Committed to the need of long term follow-up</a:t>
            </a:r>
            <a:endParaRPr lang="en-US" i="1" dirty="0"/>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Contraindications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Unstable CAD</a:t>
            </a:r>
          </a:p>
          <a:p>
            <a:r>
              <a:rPr lang="en-US" dirty="0" smtClean="0"/>
              <a:t>Uncontrolled severe OSA</a:t>
            </a:r>
          </a:p>
          <a:p>
            <a:r>
              <a:rPr lang="en-US" dirty="0" smtClean="0"/>
              <a:t>Uncontrolled psychiatric disorder</a:t>
            </a:r>
          </a:p>
          <a:p>
            <a:r>
              <a:rPr lang="en-US" dirty="0" smtClean="0"/>
              <a:t>Mental retardation (IQ&lt;60)</a:t>
            </a:r>
          </a:p>
          <a:p>
            <a:r>
              <a:rPr lang="en-US" dirty="0" smtClean="0"/>
              <a:t>Inability to understand the surgery</a:t>
            </a:r>
          </a:p>
          <a:p>
            <a:r>
              <a:rPr lang="en-US" dirty="0" smtClean="0"/>
              <a:t>Perceived inability to adhere to postoperative restrictions</a:t>
            </a:r>
          </a:p>
          <a:p>
            <a:r>
              <a:rPr lang="en-US" dirty="0" smtClean="0"/>
              <a:t>Continued drug abuse</a:t>
            </a:r>
          </a:p>
          <a:p>
            <a:r>
              <a:rPr lang="en-US" dirty="0" smtClean="0"/>
              <a:t>Malignancy with a poor 5-year prognosis</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143000"/>
          </a:xfrm>
        </p:spPr>
        <p:txBody>
          <a:bodyPr>
            <a:noAutofit/>
          </a:bodyPr>
          <a:lstStyle/>
          <a:p>
            <a:r>
              <a:rPr lang="en-US" sz="6000" b="1" dirty="0" smtClean="0"/>
              <a:t>Health benefits of bariatric surgery</a:t>
            </a:r>
            <a:endParaRPr lang="en-US" sz="6000" b="1" dirty="0"/>
          </a:p>
        </p:txBody>
      </p:sp>
      <p:sp>
        <p:nvSpPr>
          <p:cNvPr id="3" name="Content Placeholder 2"/>
          <p:cNvSpPr>
            <a:spLocks noGrp="1"/>
          </p:cNvSpPr>
          <p:nvPr>
            <p:ph idx="1"/>
          </p:nvPr>
        </p:nvSpPr>
        <p:spPr>
          <a:xfrm>
            <a:off x="457200" y="4419600"/>
            <a:ext cx="8229600" cy="1858963"/>
          </a:xfrm>
        </p:spPr>
        <p:txBody>
          <a:bodyPr>
            <a:normAutofit/>
          </a:bodyPr>
          <a:lstStyle/>
          <a:p>
            <a:pPr>
              <a:buNone/>
            </a:pPr>
            <a:r>
              <a:rPr lang="en-US" sz="4400" b="1" dirty="0" smtClean="0">
                <a:solidFill>
                  <a:srgbClr val="FF0000"/>
                </a:solidFill>
              </a:rPr>
              <a:t>   Improvement of </a:t>
            </a:r>
            <a:r>
              <a:rPr lang="en-US" sz="4400" b="1" dirty="0" err="1" smtClean="0">
                <a:solidFill>
                  <a:srgbClr val="FF0000"/>
                </a:solidFill>
              </a:rPr>
              <a:t>Comorbidities</a:t>
            </a:r>
            <a:endParaRPr lang="en-US" sz="4400" b="1" dirty="0">
              <a:solidFill>
                <a:srgbClr val="FF0000"/>
              </a:solidFill>
            </a:endParaRPr>
          </a:p>
        </p:txBody>
      </p:sp>
      <p:sp>
        <p:nvSpPr>
          <p:cNvPr id="4" name="Down Arrow 3"/>
          <p:cNvSpPr/>
          <p:nvPr/>
        </p:nvSpPr>
        <p:spPr>
          <a:xfrm>
            <a:off x="4038600" y="2514600"/>
            <a:ext cx="1066800" cy="20574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229600" cy="1143000"/>
          </a:xfrm>
        </p:spPr>
        <p:txBody>
          <a:bodyPr>
            <a:noAutofit/>
          </a:bodyPr>
          <a:lstStyle/>
          <a:p>
            <a:pPr algn="l"/>
            <a:r>
              <a:rPr lang="en-US" sz="6000" b="1" dirty="0" smtClean="0"/>
              <a:t>Anesthetic management for bariatric</a:t>
            </a:r>
            <a:br>
              <a:rPr lang="en-US" sz="6000" b="1" dirty="0" smtClean="0"/>
            </a:br>
            <a:r>
              <a:rPr lang="en-US" sz="6000" b="1" dirty="0" smtClean="0"/>
              <a:t>surgery</a:t>
            </a:r>
            <a:endParaRPr lang="en-US" sz="6000" b="1" dirty="0"/>
          </a:p>
        </p:txBody>
      </p:sp>
      <p:pic>
        <p:nvPicPr>
          <p:cNvPr id="64514" name="Picture 2" descr="Clipart Vintage Black And White Fat Man - Royalty Free Vector Illustration by Prawny Vintage">
            <a:hlinkClick r:id="rId2"/>
          </p:cNvPr>
          <p:cNvPicPr>
            <a:picLocks noChangeAspect="1" noChangeArrowheads="1"/>
          </p:cNvPicPr>
          <p:nvPr/>
        </p:nvPicPr>
        <p:blipFill>
          <a:blip r:embed="rId3" cstate="print"/>
          <a:srcRect/>
          <a:stretch>
            <a:fillRect/>
          </a:stretch>
        </p:blipFill>
        <p:spPr bwMode="auto">
          <a:xfrm>
            <a:off x="4343400" y="1524000"/>
            <a:ext cx="4800600" cy="485775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8229600" cy="1143000"/>
          </a:xfrm>
        </p:spPr>
        <p:txBody>
          <a:bodyPr>
            <a:noAutofit/>
          </a:bodyPr>
          <a:lstStyle/>
          <a:p>
            <a:r>
              <a:rPr lang="en-US" sz="4800" b="1" i="1" dirty="0" smtClean="0">
                <a:solidFill>
                  <a:srgbClr val="FF0000"/>
                </a:solidFill>
              </a:rPr>
              <a:t>What the anesthesiologist should know preoperatively?</a:t>
            </a:r>
            <a:endParaRPr lang="en-US" sz="4800" b="1" i="1" dirty="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1143000"/>
          </a:xfrm>
        </p:spPr>
        <p:txBody>
          <a:bodyPr>
            <a:noAutofit/>
          </a:bodyPr>
          <a:lstStyle/>
          <a:p>
            <a:r>
              <a:rPr lang="en-US" sz="5400" b="1" dirty="0" smtClean="0"/>
              <a:t>The </a:t>
            </a:r>
            <a:r>
              <a:rPr lang="en-US" sz="5400" b="1" dirty="0" err="1" smtClean="0"/>
              <a:t>pathophysiological</a:t>
            </a:r>
            <a:r>
              <a:rPr lang="en-US" sz="5400" b="1" dirty="0" smtClean="0"/>
              <a:t> changes associated with obesity</a:t>
            </a:r>
            <a:endParaRPr lang="en-US" sz="5400" b="1" dirty="0"/>
          </a:p>
        </p:txBody>
      </p:sp>
      <p:pic>
        <p:nvPicPr>
          <p:cNvPr id="62466" name="Picture 2" descr="Clipart of Thin and Obese Men and Women - Royalty Free Vector Illustration by colematt">
            <a:hlinkClick r:id="rId2"/>
          </p:cNvPr>
          <p:cNvPicPr>
            <a:picLocks noChangeAspect="1" noChangeArrowheads="1"/>
          </p:cNvPicPr>
          <p:nvPr/>
        </p:nvPicPr>
        <p:blipFill>
          <a:blip r:embed="rId3" cstate="print"/>
          <a:srcRect/>
          <a:stretch>
            <a:fillRect/>
          </a:stretch>
        </p:blipFill>
        <p:spPr bwMode="auto">
          <a:xfrm>
            <a:off x="914400" y="2819400"/>
            <a:ext cx="7010400" cy="348615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lstStyle/>
          <a:p>
            <a:r>
              <a:rPr lang="en-US" dirty="0" smtClean="0"/>
              <a:t>Unfortunately…</a:t>
            </a:r>
            <a:endParaRPr lang="en-US" dirty="0"/>
          </a:p>
        </p:txBody>
      </p:sp>
      <p:sp>
        <p:nvSpPr>
          <p:cNvPr id="3" name="Content Placeholder 2"/>
          <p:cNvSpPr>
            <a:spLocks noGrp="1"/>
          </p:cNvSpPr>
          <p:nvPr>
            <p:ph idx="1"/>
          </p:nvPr>
        </p:nvSpPr>
        <p:spPr>
          <a:xfrm>
            <a:off x="1676400" y="5257800"/>
            <a:ext cx="7010400" cy="868363"/>
          </a:xfrm>
        </p:spPr>
        <p:txBody>
          <a:bodyPr>
            <a:normAutofit/>
          </a:bodyPr>
          <a:lstStyle/>
          <a:p>
            <a:pPr>
              <a:buNone/>
            </a:pPr>
            <a:r>
              <a:rPr lang="en-US" dirty="0" smtClean="0"/>
              <a:t>…he died at age 37 due to his obesity!</a:t>
            </a:r>
            <a:endParaRPr lang="en-US" dirty="0"/>
          </a:p>
        </p:txBody>
      </p:sp>
      <p:pic>
        <p:nvPicPr>
          <p:cNvPr id="4" name="Picture 14" descr="http://archives.starbulletin.com/97/06/26/news/iz.gif"/>
          <p:cNvPicPr>
            <a:picLocks noChangeAspect="1" noChangeArrowheads="1"/>
          </p:cNvPicPr>
          <p:nvPr/>
        </p:nvPicPr>
        <p:blipFill>
          <a:blip r:embed="rId3" cstate="print"/>
          <a:srcRect/>
          <a:stretch>
            <a:fillRect/>
          </a:stretch>
        </p:blipFill>
        <p:spPr bwMode="auto">
          <a:xfrm>
            <a:off x="914400" y="1295400"/>
            <a:ext cx="3429000" cy="3133726"/>
          </a:xfrm>
          <a:prstGeom prst="rect">
            <a:avLst/>
          </a:prstGeom>
          <a:noFill/>
        </p:spPr>
      </p:pic>
      <p:pic>
        <p:nvPicPr>
          <p:cNvPr id="115716" name="Picture 4" descr="http://image2.findagrave.com/photos/2011/185/72892212_130990375093.jpg">
            <a:hlinkClick r:id="rId4"/>
          </p:cNvPr>
          <p:cNvPicPr>
            <a:picLocks noChangeAspect="1" noChangeArrowheads="1"/>
          </p:cNvPicPr>
          <p:nvPr/>
        </p:nvPicPr>
        <p:blipFill>
          <a:blip r:embed="rId5" cstate="print"/>
          <a:srcRect/>
          <a:stretch>
            <a:fillRect/>
          </a:stretch>
        </p:blipFill>
        <p:spPr bwMode="auto">
          <a:xfrm>
            <a:off x="5029200" y="1219200"/>
            <a:ext cx="3528597" cy="41148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system</a:t>
            </a:r>
            <a:endParaRPr lang="en-US" dirty="0"/>
          </a:p>
        </p:txBody>
      </p:sp>
      <p:sp>
        <p:nvSpPr>
          <p:cNvPr id="3" name="Content Placeholder 2"/>
          <p:cNvSpPr>
            <a:spLocks noGrp="1"/>
          </p:cNvSpPr>
          <p:nvPr>
            <p:ph idx="1"/>
          </p:nvPr>
        </p:nvSpPr>
        <p:spPr/>
        <p:txBody>
          <a:bodyPr>
            <a:noAutofit/>
          </a:bodyPr>
          <a:lstStyle/>
          <a:p>
            <a:r>
              <a:rPr lang="en-US" sz="4000" dirty="0" smtClean="0"/>
              <a:t>Decreased chest wall compliance</a:t>
            </a:r>
          </a:p>
          <a:p>
            <a:r>
              <a:rPr lang="en-US" sz="4000" dirty="0" smtClean="0"/>
              <a:t>Decreased lung compliance</a:t>
            </a:r>
          </a:p>
          <a:p>
            <a:r>
              <a:rPr lang="en-US" sz="4000" dirty="0" smtClean="0"/>
              <a:t>Decreased FRC </a:t>
            </a:r>
            <a:r>
              <a:rPr lang="en-US" sz="4000" dirty="0" smtClean="0">
                <a:sym typeface="Wingdings" pitchFamily="2" charset="2"/>
              </a:rPr>
              <a:t> </a:t>
            </a:r>
            <a:r>
              <a:rPr lang="en-US" sz="4000" b="1" u="sng" dirty="0" smtClean="0">
                <a:solidFill>
                  <a:srgbClr val="FF0000"/>
                </a:solidFill>
                <a:sym typeface="Wingdings" pitchFamily="2" charset="2"/>
              </a:rPr>
              <a:t>decreased ERV </a:t>
            </a:r>
            <a:r>
              <a:rPr lang="en-US" sz="4000" dirty="0" smtClean="0">
                <a:sym typeface="Wingdings" pitchFamily="2" charset="2"/>
              </a:rPr>
              <a:t> decreased safe apnea time  rapid </a:t>
            </a:r>
            <a:r>
              <a:rPr lang="en-US" sz="4000" dirty="0" err="1" smtClean="0">
                <a:sym typeface="Wingdings" pitchFamily="2" charset="2"/>
              </a:rPr>
              <a:t>desaturation</a:t>
            </a:r>
            <a:endParaRPr lang="en-US" sz="4000" dirty="0" smtClean="0">
              <a:sym typeface="Wingdings" pitchFamily="2" charset="2"/>
            </a:endParaRPr>
          </a:p>
          <a:p>
            <a:pPr>
              <a:buNone/>
            </a:pPr>
            <a:r>
              <a:rPr lang="en-US" sz="4000" dirty="0" smtClean="0">
                <a:sym typeface="Wingdings" pitchFamily="2" charset="2"/>
              </a:rPr>
              <a:t>                            CC &gt; FRC</a:t>
            </a:r>
          </a:p>
          <a:p>
            <a:r>
              <a:rPr lang="en-US" sz="4000" dirty="0" smtClean="0">
                <a:sym typeface="Wingdings" pitchFamily="2" charset="2"/>
              </a:rPr>
              <a:t>Decreased VC</a:t>
            </a: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ovidsp.tx.ovid.com.ezproxy.aub.edu.lb/FullTextService/CT%7b06b9ee1beed59419c59b56f77487f7f66ec94d6dd2f85708726616f8d07224c63a9481e513c739386b1754d6f8e6e997%7d/DA7C44FF1.jpg"/>
          <p:cNvPicPr>
            <a:picLocks noChangeAspect="1" noChangeArrowheads="1"/>
          </p:cNvPicPr>
          <p:nvPr/>
        </p:nvPicPr>
        <p:blipFill>
          <a:blip r:embed="rId2" cstate="print"/>
          <a:srcRect/>
          <a:stretch>
            <a:fillRect/>
          </a:stretch>
        </p:blipFill>
        <p:spPr bwMode="auto">
          <a:xfrm>
            <a:off x="228600" y="381000"/>
            <a:ext cx="8610600" cy="58674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system (cont’d)</a:t>
            </a:r>
            <a:endParaRPr lang="en-US" dirty="0"/>
          </a:p>
        </p:txBody>
      </p:sp>
      <p:sp>
        <p:nvSpPr>
          <p:cNvPr id="3" name="Content Placeholder 2"/>
          <p:cNvSpPr>
            <a:spLocks noGrp="1"/>
          </p:cNvSpPr>
          <p:nvPr>
            <p:ph idx="1"/>
          </p:nvPr>
        </p:nvSpPr>
        <p:spPr/>
        <p:txBody>
          <a:bodyPr/>
          <a:lstStyle/>
          <a:p>
            <a:r>
              <a:rPr lang="en-US" sz="4000" dirty="0" smtClean="0">
                <a:sym typeface="Wingdings" pitchFamily="2" charset="2"/>
              </a:rPr>
              <a:t>Increased (A-a) O2 gradient</a:t>
            </a:r>
          </a:p>
          <a:p>
            <a:r>
              <a:rPr lang="en-US" sz="4000" dirty="0" smtClean="0">
                <a:sym typeface="Wingdings" pitchFamily="2" charset="2"/>
              </a:rPr>
              <a:t>Increased O2 consumption and CO2 production  high energy turnover</a:t>
            </a:r>
          </a:p>
          <a:p>
            <a:r>
              <a:rPr lang="en-US" sz="4000" dirty="0" smtClean="0">
                <a:sym typeface="Wingdings" pitchFamily="2" charset="2"/>
              </a:rPr>
              <a:t>Increased V/Q mismatch!!</a:t>
            </a:r>
          </a:p>
          <a:p>
            <a:r>
              <a:rPr lang="en-US" sz="4000" dirty="0" smtClean="0">
                <a:sym typeface="Wingdings" pitchFamily="2" charset="2"/>
              </a:rPr>
              <a:t>OSA  do </a:t>
            </a:r>
            <a:r>
              <a:rPr lang="en-US" sz="4000" dirty="0" err="1" smtClean="0">
                <a:sym typeface="Wingdings" pitchFamily="2" charset="2"/>
              </a:rPr>
              <a:t>polysomnography</a:t>
            </a:r>
            <a:r>
              <a:rPr lang="en-US" sz="4000" dirty="0" smtClean="0">
                <a:sym typeface="Wingdings" pitchFamily="2" charset="2"/>
              </a:rPr>
              <a:t> preoperatively  need for CPAP?</a:t>
            </a:r>
            <a:endParaRPr lang="en-US" sz="4000" dirty="0" smtClean="0"/>
          </a:p>
          <a:p>
            <a:endParaRPr lang="en-US" dirty="0"/>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Cardiovascular system</a:t>
            </a:r>
            <a:endParaRPr lang="en-US" dirty="0"/>
          </a:p>
        </p:txBody>
      </p:sp>
      <p:sp>
        <p:nvSpPr>
          <p:cNvPr id="3" name="Content Placeholder 2"/>
          <p:cNvSpPr>
            <a:spLocks noGrp="1"/>
          </p:cNvSpPr>
          <p:nvPr>
            <p:ph idx="1"/>
          </p:nvPr>
        </p:nvSpPr>
        <p:spPr/>
        <p:txBody>
          <a:bodyPr/>
          <a:lstStyle/>
          <a:p>
            <a:r>
              <a:rPr lang="en-US" dirty="0" smtClean="0"/>
              <a:t>Increased blood volume </a:t>
            </a:r>
            <a:r>
              <a:rPr lang="en-US" dirty="0" smtClean="0">
                <a:sym typeface="Wingdings" pitchFamily="2" charset="2"/>
              </a:rPr>
              <a:t> fat!</a:t>
            </a:r>
          </a:p>
          <a:p>
            <a:r>
              <a:rPr lang="en-US" dirty="0" smtClean="0">
                <a:sym typeface="Wingdings" pitchFamily="2" charset="2"/>
              </a:rPr>
              <a:t>Atherosclerosis and </a:t>
            </a:r>
            <a:r>
              <a:rPr lang="en-US" dirty="0" err="1" smtClean="0">
                <a:sym typeface="Wingdings" pitchFamily="2" charset="2"/>
              </a:rPr>
              <a:t>hypercoagulability</a:t>
            </a:r>
            <a:r>
              <a:rPr lang="en-US" dirty="0" smtClean="0">
                <a:sym typeface="Wingdings" pitchFamily="2" charset="2"/>
              </a:rPr>
              <a:t>!</a:t>
            </a:r>
          </a:p>
          <a:p>
            <a:r>
              <a:rPr lang="en-US" dirty="0" smtClean="0">
                <a:sym typeface="Wingdings" pitchFamily="2" charset="2"/>
              </a:rPr>
              <a:t>Increased Cardiac Output  20-30 ml/kg</a:t>
            </a:r>
          </a:p>
          <a:p>
            <a:r>
              <a:rPr lang="en-US" dirty="0" smtClean="0">
                <a:sym typeface="Wingdings" pitchFamily="2" charset="2"/>
              </a:rPr>
              <a:t>LV wall stress  dilatation and hypertrophy  </a:t>
            </a:r>
            <a:r>
              <a:rPr lang="en-US" b="1" u="sng" dirty="0" smtClean="0">
                <a:sym typeface="Wingdings" pitchFamily="2" charset="2"/>
              </a:rPr>
              <a:t>obesity </a:t>
            </a:r>
            <a:r>
              <a:rPr lang="en-US" b="1" u="sng" dirty="0" err="1" smtClean="0">
                <a:sym typeface="Wingdings" pitchFamily="2" charset="2"/>
              </a:rPr>
              <a:t>cardiomyopathy</a:t>
            </a:r>
            <a:endParaRPr lang="en-US" b="1" u="sng" dirty="0" smtClean="0">
              <a:sym typeface="Wingdings" pitchFamily="2" charset="2"/>
            </a:endParaRPr>
          </a:p>
          <a:p>
            <a:r>
              <a:rPr lang="en-US" dirty="0" smtClean="0">
                <a:sym typeface="Wingdings" pitchFamily="2" charset="2"/>
              </a:rPr>
              <a:t>Sympathetic activation  HTN</a:t>
            </a:r>
          </a:p>
          <a:p>
            <a:r>
              <a:rPr lang="en-US" dirty="0" err="1" smtClean="0">
                <a:sym typeface="Wingdings" pitchFamily="2" charset="2"/>
              </a:rPr>
              <a:t>Arrythmias</a:t>
            </a:r>
            <a:r>
              <a:rPr lang="en-US" dirty="0" smtClean="0">
                <a:sym typeface="Wingdings" pitchFamily="2" charset="2"/>
              </a:rPr>
              <a:t>  fatty infiltration of conductive system</a:t>
            </a:r>
            <a:endParaRPr lang="en-US" dirty="0"/>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ovidsp.tx.ovid.com.ezproxy.aub.edu.lb/FullTextService/CT%7b06b9ee1beed59419c59b56f77487f7f66ec94d6dd2f85708726616f8d07224c6dda9920c21a56965dab863a7a63cce86%7d/DA7C44FF3.jpg"/>
          <p:cNvPicPr>
            <a:picLocks noChangeAspect="1" noChangeArrowheads="1"/>
          </p:cNvPicPr>
          <p:nvPr/>
        </p:nvPicPr>
        <p:blipFill>
          <a:blip r:embed="rId2" cstate="print"/>
          <a:srcRect/>
          <a:stretch>
            <a:fillRect/>
          </a:stretch>
        </p:blipFill>
        <p:spPr bwMode="auto">
          <a:xfrm>
            <a:off x="914400" y="228600"/>
            <a:ext cx="7239000" cy="641032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ovidsp.tx.ovid.com.ezproxy.aub.edu.lb/FullTextService/CT%7b06b9ee1beed59419c59b56f77487f7f66ec94d6dd2f85708726616f8d07224c6efabff525e71bc1f5da4f02705b6726a%7d/DA7C44FF2.jpg"/>
          <p:cNvPicPr>
            <a:picLocks noChangeAspect="1" noChangeArrowheads="1"/>
          </p:cNvPicPr>
          <p:nvPr/>
        </p:nvPicPr>
        <p:blipFill>
          <a:blip r:embed="rId2" cstate="print"/>
          <a:srcRect/>
          <a:stretch>
            <a:fillRect/>
          </a:stretch>
        </p:blipFill>
        <p:spPr bwMode="auto">
          <a:xfrm>
            <a:off x="838200" y="609600"/>
            <a:ext cx="7620000" cy="57912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Gastrointestinal system</a:t>
            </a:r>
            <a:endParaRPr lang="en-US" dirty="0"/>
          </a:p>
        </p:txBody>
      </p:sp>
      <p:sp>
        <p:nvSpPr>
          <p:cNvPr id="3" name="Content Placeholder 2"/>
          <p:cNvSpPr>
            <a:spLocks noGrp="1"/>
          </p:cNvSpPr>
          <p:nvPr>
            <p:ph idx="1"/>
          </p:nvPr>
        </p:nvSpPr>
        <p:spPr/>
        <p:txBody>
          <a:bodyPr/>
          <a:lstStyle/>
          <a:p>
            <a:r>
              <a:rPr lang="en-US" dirty="0" smtClean="0"/>
              <a:t>Increased gastric volume (&gt; 25 </a:t>
            </a:r>
            <a:r>
              <a:rPr lang="en-US" dirty="0" err="1" smtClean="0"/>
              <a:t>mL</a:t>
            </a:r>
            <a:r>
              <a:rPr lang="en-US" dirty="0" smtClean="0"/>
              <a:t>)</a:t>
            </a:r>
          </a:p>
          <a:p>
            <a:r>
              <a:rPr lang="en-US" dirty="0" smtClean="0"/>
              <a:t>Increased acidity (pH&lt; 2.5)</a:t>
            </a:r>
          </a:p>
          <a:p>
            <a:r>
              <a:rPr lang="en-US" dirty="0" smtClean="0"/>
              <a:t>Increased risk of regurgitation and aspiration!!</a:t>
            </a:r>
          </a:p>
          <a:p>
            <a:r>
              <a:rPr lang="en-US" dirty="0" smtClean="0"/>
              <a:t>DM type 2</a:t>
            </a:r>
          </a:p>
          <a:p>
            <a:r>
              <a:rPr lang="en-US" dirty="0" smtClean="0"/>
              <a:t>Metabolic syndrome</a:t>
            </a:r>
          </a:p>
          <a:p>
            <a:r>
              <a:rPr lang="en-US" dirty="0" smtClean="0"/>
              <a:t>Fatty infiltration of liver</a:t>
            </a:r>
          </a:p>
          <a:p>
            <a:r>
              <a:rPr lang="en-US" dirty="0" err="1" smtClean="0"/>
              <a:t>Hiatal</a:t>
            </a:r>
            <a:r>
              <a:rPr lang="en-US" dirty="0" smtClean="0"/>
              <a:t> hernia and GERD!</a:t>
            </a:r>
            <a:endParaRPr lang="en-US" dirty="0"/>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Musculo</a:t>
            </a:r>
            <a:r>
              <a:rPr lang="en-US" dirty="0" smtClean="0"/>
              <a:t>-skeletal and other systems</a:t>
            </a:r>
            <a:endParaRPr lang="en-US" dirty="0"/>
          </a:p>
        </p:txBody>
      </p:sp>
      <p:sp>
        <p:nvSpPr>
          <p:cNvPr id="3" name="Content Placeholder 2"/>
          <p:cNvSpPr>
            <a:spLocks noGrp="1"/>
          </p:cNvSpPr>
          <p:nvPr>
            <p:ph idx="1"/>
          </p:nvPr>
        </p:nvSpPr>
        <p:spPr/>
        <p:txBody>
          <a:bodyPr>
            <a:normAutofit/>
          </a:bodyPr>
          <a:lstStyle/>
          <a:p>
            <a:r>
              <a:rPr lang="en-US" dirty="0" err="1" smtClean="0"/>
              <a:t>Oestheoarthritis</a:t>
            </a:r>
            <a:endParaRPr lang="en-US" dirty="0" smtClean="0"/>
          </a:p>
          <a:p>
            <a:r>
              <a:rPr lang="en-US" dirty="0" smtClean="0"/>
              <a:t>Compression fractures</a:t>
            </a:r>
          </a:p>
          <a:p>
            <a:r>
              <a:rPr lang="en-US" dirty="0" smtClean="0"/>
              <a:t>Urinary incontinence</a:t>
            </a:r>
          </a:p>
          <a:p>
            <a:r>
              <a:rPr lang="en-US" dirty="0" smtClean="0"/>
              <a:t>Skin infections (</a:t>
            </a:r>
            <a:r>
              <a:rPr lang="en-US" dirty="0" err="1" smtClean="0"/>
              <a:t>candidiasis</a:t>
            </a:r>
            <a:r>
              <a:rPr lang="en-US" dirty="0" smtClean="0"/>
              <a:t>) </a:t>
            </a:r>
            <a:r>
              <a:rPr lang="en-US" dirty="0" smtClean="0">
                <a:sym typeface="Wingdings" pitchFamily="2" charset="2"/>
              </a:rPr>
              <a:t></a:t>
            </a:r>
            <a:r>
              <a:rPr lang="en-US" b="1" dirty="0" smtClean="0">
                <a:sym typeface="Wingdings" pitchFamily="2" charset="2"/>
              </a:rPr>
              <a:t> wound</a:t>
            </a:r>
            <a:endParaRPr lang="en-US" b="1" dirty="0" smtClean="0"/>
          </a:p>
          <a:p>
            <a:r>
              <a:rPr lang="en-US" dirty="0" smtClean="0"/>
              <a:t>Varicose veins</a:t>
            </a:r>
          </a:p>
          <a:p>
            <a:r>
              <a:rPr lang="en-US" dirty="0" err="1" smtClean="0"/>
              <a:t>Lymphoedema</a:t>
            </a:r>
            <a:endParaRPr lang="en-US" dirty="0" smtClean="0"/>
          </a:p>
          <a:p>
            <a:r>
              <a:rPr lang="en-US" dirty="0" smtClean="0"/>
              <a:t>Hypothyroidism </a:t>
            </a:r>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Airway Changes</a:t>
            </a:r>
            <a:endParaRPr lang="en-US" dirty="0"/>
          </a:p>
        </p:txBody>
      </p:sp>
      <p:sp>
        <p:nvSpPr>
          <p:cNvPr id="3" name="Content Placeholder 2"/>
          <p:cNvSpPr>
            <a:spLocks noGrp="1"/>
          </p:cNvSpPr>
          <p:nvPr>
            <p:ph idx="1"/>
          </p:nvPr>
        </p:nvSpPr>
        <p:spPr>
          <a:xfrm>
            <a:off x="457200" y="1143000"/>
            <a:ext cx="8229600" cy="5715000"/>
          </a:xfrm>
        </p:spPr>
        <p:txBody>
          <a:bodyPr>
            <a:noAutofit/>
          </a:bodyPr>
          <a:lstStyle/>
          <a:p>
            <a:pPr>
              <a:lnSpc>
                <a:spcPct val="150000"/>
              </a:lnSpc>
            </a:pPr>
            <a:r>
              <a:rPr lang="en-US" sz="2800" b="1" dirty="0" smtClean="0"/>
              <a:t>Limitation of movement of </a:t>
            </a:r>
            <a:r>
              <a:rPr lang="en-US" sz="2800" b="1" dirty="0" err="1" smtClean="0"/>
              <a:t>atlantoaxial</a:t>
            </a:r>
            <a:r>
              <a:rPr lang="en-US" sz="2800" b="1" dirty="0" smtClean="0"/>
              <a:t> joint and cervical spine </a:t>
            </a:r>
            <a:r>
              <a:rPr lang="en-US" sz="2800" b="1" dirty="0" smtClean="0">
                <a:sym typeface="Wingdings" pitchFamily="2" charset="2"/>
              </a:rPr>
              <a:t> upper thoracic and low cervical fat pads</a:t>
            </a:r>
          </a:p>
          <a:p>
            <a:pPr>
              <a:lnSpc>
                <a:spcPct val="150000"/>
              </a:lnSpc>
            </a:pPr>
            <a:r>
              <a:rPr lang="en-US" sz="2800" b="1" dirty="0" smtClean="0">
                <a:sym typeface="Wingdings" pitchFamily="2" charset="2"/>
              </a:rPr>
              <a:t>Excessive tissue folds in the mouth and pharynx</a:t>
            </a:r>
          </a:p>
          <a:p>
            <a:pPr>
              <a:lnSpc>
                <a:spcPct val="150000"/>
              </a:lnSpc>
            </a:pPr>
            <a:r>
              <a:rPr lang="en-US" sz="2800" b="1" dirty="0" err="1" smtClean="0">
                <a:sym typeface="Wingdings" pitchFamily="2" charset="2"/>
              </a:rPr>
              <a:t>Suprasternal</a:t>
            </a:r>
            <a:r>
              <a:rPr lang="en-US" sz="2800" b="1" dirty="0" smtClean="0">
                <a:sym typeface="Wingdings" pitchFamily="2" charset="2"/>
              </a:rPr>
              <a:t>, </a:t>
            </a:r>
            <a:r>
              <a:rPr lang="en-US" sz="2800" b="1" dirty="0" err="1" smtClean="0">
                <a:sym typeface="Wingdings" pitchFamily="2" charset="2"/>
              </a:rPr>
              <a:t>presternal</a:t>
            </a:r>
            <a:r>
              <a:rPr lang="en-US" sz="2800" b="1" dirty="0" smtClean="0">
                <a:sym typeface="Wingdings" pitchFamily="2" charset="2"/>
              </a:rPr>
              <a:t> and posterior cervical fat</a:t>
            </a:r>
          </a:p>
          <a:p>
            <a:pPr>
              <a:lnSpc>
                <a:spcPct val="150000"/>
              </a:lnSpc>
            </a:pPr>
            <a:r>
              <a:rPr lang="en-US" sz="2800" b="1" dirty="0" smtClean="0">
                <a:sym typeface="Wingdings" pitchFamily="2" charset="2"/>
              </a:rPr>
              <a:t>Short thick neck</a:t>
            </a:r>
          </a:p>
          <a:p>
            <a:pPr>
              <a:lnSpc>
                <a:spcPct val="150000"/>
              </a:lnSpc>
            </a:pPr>
            <a:r>
              <a:rPr lang="en-US" sz="2800" b="1" dirty="0" smtClean="0">
                <a:sym typeface="Wingdings" pitchFamily="2" charset="2"/>
              </a:rPr>
              <a:t>Very thick </a:t>
            </a:r>
            <a:r>
              <a:rPr lang="en-US" sz="2800" b="1" dirty="0" err="1" smtClean="0">
                <a:sym typeface="Wingdings" pitchFamily="2" charset="2"/>
              </a:rPr>
              <a:t>submental</a:t>
            </a:r>
            <a:r>
              <a:rPr lang="en-US" sz="2800" b="1" dirty="0" smtClean="0">
                <a:sym typeface="Wingdings" pitchFamily="2" charset="2"/>
              </a:rPr>
              <a:t> fat pad</a:t>
            </a:r>
          </a:p>
          <a:p>
            <a:pPr>
              <a:lnSpc>
                <a:spcPct val="150000"/>
              </a:lnSpc>
            </a:pPr>
            <a:r>
              <a:rPr lang="en-US" sz="2800" b="1" dirty="0" smtClean="0">
                <a:sym typeface="Wingdings" pitchFamily="2" charset="2"/>
              </a:rPr>
              <a:t>OSA  excessive tissue in lateral pharyngeal walls</a:t>
            </a:r>
            <a:endParaRPr lang="en-US" sz="2800" b="1" dirty="0"/>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med.stanford.edu/anesthesia/images/EntVladTess3.jpg"/>
          <p:cNvPicPr>
            <a:picLocks noChangeAspect="1" noChangeArrowheads="1"/>
          </p:cNvPicPr>
          <p:nvPr/>
        </p:nvPicPr>
        <p:blipFill>
          <a:blip r:embed="rId2" cstate="print"/>
          <a:srcRect/>
          <a:stretch>
            <a:fillRect/>
          </a:stretch>
        </p:blipFill>
        <p:spPr bwMode="auto">
          <a:xfrm>
            <a:off x="685800" y="533400"/>
            <a:ext cx="3657600" cy="3276601"/>
          </a:xfrm>
          <a:prstGeom prst="rect">
            <a:avLst/>
          </a:prstGeom>
          <a:noFill/>
        </p:spPr>
      </p:pic>
      <p:pic>
        <p:nvPicPr>
          <p:cNvPr id="49156" name="Picture 4" descr="http://www.edtcc.com/storage/fatairway.jpg?__SQUARESPACE_CACHEVERSION=1324173628746"/>
          <p:cNvPicPr>
            <a:picLocks noChangeAspect="1" noChangeArrowheads="1"/>
          </p:cNvPicPr>
          <p:nvPr/>
        </p:nvPicPr>
        <p:blipFill>
          <a:blip r:embed="rId3" cstate="print"/>
          <a:srcRect/>
          <a:stretch>
            <a:fillRect/>
          </a:stretch>
        </p:blipFill>
        <p:spPr bwMode="auto">
          <a:xfrm>
            <a:off x="3962400" y="3429000"/>
            <a:ext cx="4876800" cy="316037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lipart Outlined Cartoon Unhealthy Obese Man Eating A Hamburger And Holding A Soda - Royalty Free Vector Illustration by djart">
            <a:hlinkClick r:id="rId2"/>
          </p:cNvPr>
          <p:cNvPicPr>
            <a:picLocks noChangeAspect="1" noChangeArrowheads="1"/>
          </p:cNvPicPr>
          <p:nvPr/>
        </p:nvPicPr>
        <p:blipFill>
          <a:blip r:embed="rId3" cstate="print"/>
          <a:srcRect/>
          <a:stretch>
            <a:fillRect/>
          </a:stretch>
        </p:blipFill>
        <p:spPr bwMode="auto">
          <a:xfrm>
            <a:off x="5181600" y="2133600"/>
            <a:ext cx="3783871" cy="3943351"/>
          </a:xfrm>
          <a:prstGeom prst="rect">
            <a:avLst/>
          </a:prstGeom>
          <a:noFill/>
        </p:spPr>
      </p:pic>
      <p:sp>
        <p:nvSpPr>
          <p:cNvPr id="2" name="Title 1"/>
          <p:cNvSpPr>
            <a:spLocks noGrp="1"/>
          </p:cNvSpPr>
          <p:nvPr>
            <p:ph type="title"/>
          </p:nvPr>
        </p:nvSpPr>
        <p:spPr>
          <a:xfrm>
            <a:off x="-990600" y="3200400"/>
            <a:ext cx="8229600" cy="1143000"/>
          </a:xfrm>
        </p:spPr>
        <p:txBody>
          <a:bodyPr>
            <a:noAutofit/>
          </a:bodyPr>
          <a:lstStyle/>
          <a:p>
            <a:r>
              <a:rPr lang="en-US" sz="7200" b="1" dirty="0" smtClean="0"/>
              <a:t>Introduction</a:t>
            </a:r>
            <a:endParaRPr lang="en-US" sz="7200" b="1" dirty="0"/>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artoon of an Outlined Obese Man Playing a Ukelele - Royalty Free Vector Clipart by Ron Leishman">
            <a:hlinkClick r:id="rId2"/>
          </p:cNvPr>
          <p:cNvPicPr>
            <a:picLocks noChangeAspect="1" noChangeArrowheads="1"/>
          </p:cNvPicPr>
          <p:nvPr/>
        </p:nvPicPr>
        <p:blipFill>
          <a:blip r:embed="rId3" cstate="print"/>
          <a:srcRect/>
          <a:stretch>
            <a:fillRect/>
          </a:stretch>
        </p:blipFill>
        <p:spPr bwMode="auto">
          <a:xfrm>
            <a:off x="5410200" y="2362200"/>
            <a:ext cx="3333750" cy="3962400"/>
          </a:xfrm>
          <a:prstGeom prst="rect">
            <a:avLst/>
          </a:prstGeom>
          <a:noFill/>
        </p:spPr>
      </p:pic>
      <p:sp>
        <p:nvSpPr>
          <p:cNvPr id="2" name="Title 1"/>
          <p:cNvSpPr>
            <a:spLocks noGrp="1"/>
          </p:cNvSpPr>
          <p:nvPr>
            <p:ph type="title"/>
          </p:nvPr>
        </p:nvSpPr>
        <p:spPr>
          <a:xfrm>
            <a:off x="-533400" y="1295400"/>
            <a:ext cx="8229600" cy="1905000"/>
          </a:xfrm>
        </p:spPr>
        <p:txBody>
          <a:bodyPr>
            <a:noAutofit/>
          </a:bodyPr>
          <a:lstStyle/>
          <a:p>
            <a:r>
              <a:rPr lang="en-US" sz="6000" b="1" dirty="0" smtClean="0">
                <a:solidFill>
                  <a:srgbClr val="FF0000"/>
                </a:solidFill>
              </a:rPr>
              <a:t>How does this affect drug dosing??</a:t>
            </a:r>
            <a:endParaRPr lang="en-US" sz="6000" b="1" dirty="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on </a:t>
            </a:r>
            <a:r>
              <a:rPr lang="en-US" u="sng" dirty="0" smtClean="0"/>
              <a:t>drug distribution</a:t>
            </a:r>
            <a:endParaRPr lang="en-US" u="sng" dirty="0"/>
          </a:p>
        </p:txBody>
      </p:sp>
      <p:sp>
        <p:nvSpPr>
          <p:cNvPr id="3" name="Content Placeholder 2"/>
          <p:cNvSpPr>
            <a:spLocks noGrp="1"/>
          </p:cNvSpPr>
          <p:nvPr>
            <p:ph idx="1"/>
          </p:nvPr>
        </p:nvSpPr>
        <p:spPr/>
        <p:txBody>
          <a:bodyPr/>
          <a:lstStyle/>
          <a:p>
            <a:r>
              <a:rPr lang="en-US" dirty="0" smtClean="0"/>
              <a:t>Reduced total body water</a:t>
            </a:r>
          </a:p>
          <a:p>
            <a:r>
              <a:rPr lang="en-US" dirty="0" smtClean="0"/>
              <a:t>Increased total body fat</a:t>
            </a:r>
          </a:p>
          <a:p>
            <a:r>
              <a:rPr lang="en-US" dirty="0" smtClean="0"/>
              <a:t>Increased lean body mass</a:t>
            </a:r>
          </a:p>
          <a:p>
            <a:r>
              <a:rPr lang="en-US" dirty="0" smtClean="0"/>
              <a:t>Altered protein binding</a:t>
            </a:r>
          </a:p>
          <a:p>
            <a:r>
              <a:rPr lang="en-US" dirty="0" smtClean="0"/>
              <a:t>Increased blood volume</a:t>
            </a:r>
          </a:p>
          <a:p>
            <a:r>
              <a:rPr lang="en-US" dirty="0" smtClean="0"/>
              <a:t>Increased cardiac output</a:t>
            </a:r>
          </a:p>
          <a:p>
            <a:pPr>
              <a:buNone/>
            </a:pPr>
            <a:endParaRPr lang="en-US" dirty="0"/>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a:buFont typeface="Wingdings" pitchFamily="2" charset="2"/>
              <a:buChar char="Ø"/>
            </a:pPr>
            <a:r>
              <a:rPr lang="en-US" dirty="0" smtClean="0"/>
              <a:t>Loading Dose </a:t>
            </a:r>
            <a:r>
              <a:rPr lang="en-US" dirty="0" smtClean="0">
                <a:sym typeface="Wingdings" pitchFamily="2" charset="2"/>
              </a:rPr>
              <a:t> Volume of Distribution</a:t>
            </a:r>
          </a:p>
          <a:p>
            <a:pPr>
              <a:buFont typeface="Wingdings" pitchFamily="2" charset="2"/>
              <a:buChar char="Ø"/>
            </a:pPr>
            <a:r>
              <a:rPr lang="en-US" dirty="0" smtClean="0">
                <a:sym typeface="Wingdings" pitchFamily="2" charset="2"/>
              </a:rPr>
              <a:t>Maintenance Dose  Clearance</a:t>
            </a:r>
          </a:p>
          <a:p>
            <a:pPr>
              <a:buNone/>
            </a:pPr>
            <a:endParaRPr lang="en-US" dirty="0" smtClean="0">
              <a:sym typeface="Wingdings" pitchFamily="2" charset="2"/>
            </a:endParaRPr>
          </a:p>
          <a:p>
            <a:pPr>
              <a:buFont typeface="Wingdings" pitchFamily="2" charset="2"/>
              <a:buChar char="Ø"/>
            </a:pPr>
            <a:endParaRPr lang="en-US" dirty="0">
              <a:sym typeface="Wingdings" pitchFamily="2" charset="2"/>
            </a:endParaRPr>
          </a:p>
          <a:p>
            <a:r>
              <a:rPr lang="en-US" dirty="0" smtClean="0">
                <a:sym typeface="Wingdings" pitchFamily="2" charset="2"/>
              </a:rPr>
              <a:t>Increased redistribution  increased T1/2</a:t>
            </a:r>
          </a:p>
          <a:p>
            <a:r>
              <a:rPr lang="en-US" dirty="0" smtClean="0">
                <a:sym typeface="Wingdings" pitchFamily="2" charset="2"/>
              </a:rPr>
              <a:t>Increased alpha-1-glycoprotein  decreased free drug concentration</a:t>
            </a:r>
          </a:p>
          <a:p>
            <a:pPr>
              <a:buNone/>
            </a:pPr>
            <a:endParaRPr lang="en-US" dirty="0">
              <a:sym typeface="Wingdings" pitchFamily="2" charset="2"/>
            </a:endParaRPr>
          </a:p>
          <a:p>
            <a:pPr>
              <a:buFont typeface="Wingdings" pitchFamily="2" charset="2"/>
              <a:buChar char="§"/>
            </a:pPr>
            <a:endParaRPr lang="en-US" dirty="0"/>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on </a:t>
            </a:r>
            <a:r>
              <a:rPr lang="en-US" u="sng" dirty="0" smtClean="0"/>
              <a:t>drug elimination</a:t>
            </a:r>
            <a:endParaRPr lang="en-US" u="sng" dirty="0"/>
          </a:p>
        </p:txBody>
      </p:sp>
      <p:sp>
        <p:nvSpPr>
          <p:cNvPr id="3" name="Content Placeholder 2"/>
          <p:cNvSpPr>
            <a:spLocks noGrp="1"/>
          </p:cNvSpPr>
          <p:nvPr>
            <p:ph idx="1"/>
          </p:nvPr>
        </p:nvSpPr>
        <p:spPr/>
        <p:txBody>
          <a:bodyPr/>
          <a:lstStyle/>
          <a:p>
            <a:r>
              <a:rPr lang="en-US" dirty="0" smtClean="0"/>
              <a:t>Hepatic clearance </a:t>
            </a:r>
            <a:r>
              <a:rPr lang="en-US" dirty="0" smtClean="0">
                <a:sym typeface="Wingdings" pitchFamily="2" charset="2"/>
              </a:rPr>
              <a:t> only phase II affected</a:t>
            </a:r>
          </a:p>
          <a:p>
            <a:pPr>
              <a:buNone/>
            </a:pPr>
            <a:endParaRPr lang="en-US" dirty="0" smtClean="0">
              <a:sym typeface="Wingdings" pitchFamily="2" charset="2"/>
            </a:endParaRPr>
          </a:p>
          <a:p>
            <a:r>
              <a:rPr lang="en-US" dirty="0" smtClean="0">
                <a:sym typeface="Wingdings" pitchFamily="2" charset="2"/>
              </a:rPr>
              <a:t>Renal clearance increased  increased RBF  increased GFR (ex: increased dosing of </a:t>
            </a:r>
            <a:r>
              <a:rPr lang="en-US" dirty="0" err="1" smtClean="0">
                <a:sym typeface="Wingdings" pitchFamily="2" charset="2"/>
              </a:rPr>
              <a:t>cimetidine</a:t>
            </a:r>
            <a:r>
              <a:rPr lang="en-US" dirty="0" smtClean="0">
                <a:sym typeface="Wingdings" pitchFamily="2" charset="2"/>
              </a:rPr>
              <a:t> and </a:t>
            </a:r>
            <a:r>
              <a:rPr lang="en-US" dirty="0" err="1" smtClean="0">
                <a:sym typeface="Wingdings" pitchFamily="2" charset="2"/>
              </a:rPr>
              <a:t>aminoglycosides</a:t>
            </a:r>
            <a:r>
              <a:rPr lang="en-US" dirty="0" smtClean="0">
                <a:sym typeface="Wingdings" pitchFamily="2" charset="2"/>
              </a:rPr>
              <a:t> antibiotics)</a:t>
            </a:r>
            <a:endParaRPr lang="en-US" dirty="0"/>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r>
              <a:rPr lang="en-US" dirty="0" smtClean="0"/>
              <a:t>Highly </a:t>
            </a:r>
            <a:r>
              <a:rPr lang="en-US" dirty="0" err="1" smtClean="0"/>
              <a:t>lipophilic</a:t>
            </a:r>
            <a:r>
              <a:rPr lang="en-US" dirty="0" smtClean="0"/>
              <a:t> (BZD, </a:t>
            </a:r>
            <a:r>
              <a:rPr lang="en-US" dirty="0" err="1" smtClean="0"/>
              <a:t>BrB</a:t>
            </a:r>
            <a:r>
              <a:rPr lang="en-US" dirty="0" smtClean="0"/>
              <a:t>) </a:t>
            </a:r>
            <a:r>
              <a:rPr lang="en-US" dirty="0" smtClean="0">
                <a:sym typeface="Wingdings" pitchFamily="2" charset="2"/>
              </a:rPr>
              <a:t> increased VD  dosed on TBW</a:t>
            </a:r>
          </a:p>
          <a:p>
            <a:r>
              <a:rPr lang="en-US" dirty="0" smtClean="0">
                <a:sym typeface="Wingdings" pitchFamily="2" charset="2"/>
              </a:rPr>
              <a:t>Less </a:t>
            </a:r>
            <a:r>
              <a:rPr lang="en-US" dirty="0" err="1" smtClean="0">
                <a:sym typeface="Wingdings" pitchFamily="2" charset="2"/>
              </a:rPr>
              <a:t>lipophilic</a:t>
            </a:r>
            <a:r>
              <a:rPr lang="en-US" dirty="0" smtClean="0">
                <a:sym typeface="Wingdings" pitchFamily="2" charset="2"/>
              </a:rPr>
              <a:t> (</a:t>
            </a:r>
            <a:r>
              <a:rPr lang="en-US" dirty="0" err="1" smtClean="0">
                <a:sym typeface="Wingdings" pitchFamily="2" charset="2"/>
              </a:rPr>
              <a:t>nondepolarizing</a:t>
            </a:r>
            <a:r>
              <a:rPr lang="en-US" dirty="0" smtClean="0">
                <a:sym typeface="Wingdings" pitchFamily="2" charset="2"/>
              </a:rPr>
              <a:t> muscle relaxants)  no change  dosed on LBW</a:t>
            </a:r>
          </a:p>
          <a:p>
            <a:endParaRPr lang="en-US" dirty="0">
              <a:sym typeface="Wingdings" pitchFamily="2" charset="2"/>
            </a:endParaRPr>
          </a:p>
          <a:p>
            <a:r>
              <a:rPr lang="en-US" dirty="0" smtClean="0">
                <a:sym typeface="Wingdings" pitchFamily="2" charset="2"/>
              </a:rPr>
              <a:t>Increased blood volume  increased plasma concentrations of rapidly injected IV drugs</a:t>
            </a:r>
          </a:p>
          <a:p>
            <a:r>
              <a:rPr lang="en-US" dirty="0" smtClean="0">
                <a:sym typeface="Wingdings" pitchFamily="2" charset="2"/>
              </a:rPr>
              <a:t>Repeated injections  accumulation in fat  increased duration of action</a:t>
            </a:r>
          </a:p>
          <a:p>
            <a:endParaRPr lang="en-US" dirty="0">
              <a:sym typeface="Wingdings" pitchFamily="2" charset="2"/>
            </a:endParaRPr>
          </a:p>
          <a:p>
            <a:pPr>
              <a:buNone/>
            </a:pPr>
            <a:r>
              <a:rPr lang="en-US" b="1" i="1" dirty="0" smtClean="0">
                <a:solidFill>
                  <a:srgbClr val="FF0000"/>
                </a:solidFill>
                <a:sym typeface="Wingdings" pitchFamily="2" charset="2"/>
              </a:rPr>
              <a:t> Exceptions: </a:t>
            </a:r>
            <a:r>
              <a:rPr lang="en-US" b="1" i="1" dirty="0" err="1" smtClean="0">
                <a:solidFill>
                  <a:srgbClr val="FF0000"/>
                </a:solidFill>
                <a:sym typeface="Wingdings" pitchFamily="2" charset="2"/>
              </a:rPr>
              <a:t>Digoxin</a:t>
            </a:r>
            <a:r>
              <a:rPr lang="en-US" b="1" i="1" dirty="0" smtClean="0">
                <a:solidFill>
                  <a:srgbClr val="FF0000"/>
                </a:solidFill>
                <a:sym typeface="Wingdings" pitchFamily="2" charset="2"/>
              </a:rPr>
              <a:t>, </a:t>
            </a:r>
            <a:r>
              <a:rPr lang="en-US" b="1" i="1" dirty="0" err="1" smtClean="0">
                <a:solidFill>
                  <a:srgbClr val="FF0000"/>
                </a:solidFill>
                <a:sym typeface="Wingdings" pitchFamily="2" charset="2"/>
              </a:rPr>
              <a:t>Procainamide</a:t>
            </a:r>
            <a:r>
              <a:rPr lang="en-US" b="1" i="1" dirty="0" smtClean="0">
                <a:solidFill>
                  <a:srgbClr val="FF0000"/>
                </a:solidFill>
                <a:sym typeface="Wingdings" pitchFamily="2" charset="2"/>
              </a:rPr>
              <a:t> and </a:t>
            </a:r>
            <a:r>
              <a:rPr lang="en-US" b="1" i="1" dirty="0" err="1" smtClean="0">
                <a:solidFill>
                  <a:srgbClr val="FF0000"/>
                </a:solidFill>
                <a:sym typeface="Wingdings" pitchFamily="2" charset="2"/>
              </a:rPr>
              <a:t>Remifentanil</a:t>
            </a:r>
            <a:r>
              <a:rPr lang="en-US" b="1" i="1" dirty="0" smtClean="0">
                <a:solidFill>
                  <a:srgbClr val="FF0000"/>
                </a:solidFill>
                <a:sym typeface="Wingdings" pitchFamily="2" charset="2"/>
              </a:rPr>
              <a:t>  highly </a:t>
            </a:r>
            <a:r>
              <a:rPr lang="en-US" b="1" i="1" dirty="0" err="1" smtClean="0">
                <a:solidFill>
                  <a:srgbClr val="FF0000"/>
                </a:solidFill>
                <a:sym typeface="Wingdings" pitchFamily="2" charset="2"/>
              </a:rPr>
              <a:t>lipophilic</a:t>
            </a:r>
            <a:r>
              <a:rPr lang="en-US" b="1" i="1" dirty="0" smtClean="0">
                <a:solidFill>
                  <a:srgbClr val="FF0000"/>
                </a:solidFill>
                <a:sym typeface="Wingdings" pitchFamily="2" charset="2"/>
              </a:rPr>
              <a:t> but dosed on LBW</a:t>
            </a:r>
            <a:endParaRPr lang="en-US" b="1" i="1" dirty="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artoon Of An Outlined Fat Man Eating A Chocolate Candy Bar - Royalty Free Vector Clipart by Ron Leishman">
            <a:hlinkClick r:id="rId2"/>
          </p:cNvPr>
          <p:cNvPicPr>
            <a:picLocks noChangeAspect="1" noChangeArrowheads="1"/>
          </p:cNvPicPr>
          <p:nvPr/>
        </p:nvPicPr>
        <p:blipFill>
          <a:blip r:embed="rId3" cstate="print"/>
          <a:srcRect/>
          <a:stretch>
            <a:fillRect/>
          </a:stretch>
        </p:blipFill>
        <p:spPr bwMode="auto">
          <a:xfrm>
            <a:off x="2895600" y="2971800"/>
            <a:ext cx="3333750" cy="3486151"/>
          </a:xfrm>
          <a:prstGeom prst="rect">
            <a:avLst/>
          </a:prstGeom>
          <a:noFill/>
        </p:spPr>
      </p:pic>
      <p:sp>
        <p:nvSpPr>
          <p:cNvPr id="2" name="Title 1"/>
          <p:cNvSpPr>
            <a:spLocks noGrp="1"/>
          </p:cNvSpPr>
          <p:nvPr>
            <p:ph type="title"/>
          </p:nvPr>
        </p:nvSpPr>
        <p:spPr>
          <a:xfrm>
            <a:off x="304800" y="1143000"/>
            <a:ext cx="8229600" cy="1143000"/>
          </a:xfrm>
        </p:spPr>
        <p:txBody>
          <a:bodyPr>
            <a:noAutofit/>
          </a:bodyPr>
          <a:lstStyle/>
          <a:p>
            <a:r>
              <a:rPr lang="en-US" sz="6000" b="1" dirty="0" smtClean="0"/>
              <a:t>Preoperative assessment</a:t>
            </a:r>
            <a:endParaRPr lang="en-US" sz="6000" b="1" dirty="0"/>
          </a:p>
        </p:txBody>
      </p:sp>
      <p:sp>
        <p:nvSpPr>
          <p:cNvPr id="3" name="Content Placeholder 2"/>
          <p:cNvSpPr>
            <a:spLocks noGrp="1"/>
          </p:cNvSpPr>
          <p:nvPr>
            <p:ph idx="1"/>
          </p:nvPr>
        </p:nvSpPr>
        <p:spPr>
          <a:xfrm>
            <a:off x="457200" y="2438400"/>
            <a:ext cx="8229600" cy="762000"/>
          </a:xfrm>
        </p:spPr>
        <p:txBody>
          <a:bodyPr>
            <a:normAutofit/>
          </a:bodyPr>
          <a:lstStyle/>
          <a:p>
            <a:pPr algn="ctr">
              <a:buNone/>
            </a:pPr>
            <a:r>
              <a:rPr lang="en-US" sz="4000" i="1" dirty="0" smtClean="0"/>
              <a:t>What should we focus on??</a:t>
            </a:r>
            <a:endParaRPr lang="en-US" sz="4000" i="1" dirty="0"/>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lnSpcReduction="10000"/>
          </a:bodyPr>
          <a:lstStyle/>
          <a:p>
            <a:r>
              <a:rPr lang="en-US" dirty="0" smtClean="0"/>
              <a:t>Stabilizing </a:t>
            </a:r>
            <a:r>
              <a:rPr lang="en-US" dirty="0" err="1" smtClean="0"/>
              <a:t>comorbidities</a:t>
            </a:r>
            <a:endParaRPr lang="en-US" dirty="0" smtClean="0"/>
          </a:p>
          <a:p>
            <a:r>
              <a:rPr lang="en-US" dirty="0" smtClean="0"/>
              <a:t>Identifying OSA symptoms</a:t>
            </a:r>
          </a:p>
          <a:p>
            <a:r>
              <a:rPr lang="en-US" dirty="0" smtClean="0"/>
              <a:t>Previous surgeries and previous anesthetics</a:t>
            </a:r>
          </a:p>
          <a:p>
            <a:r>
              <a:rPr lang="en-US" dirty="0" smtClean="0"/>
              <a:t>Difficult airway anticipation</a:t>
            </a:r>
          </a:p>
          <a:p>
            <a:pPr>
              <a:buFont typeface="Wingdings"/>
              <a:buChar char="è"/>
            </a:pPr>
            <a:r>
              <a:rPr lang="en-US" dirty="0" smtClean="0">
                <a:sym typeface="Wingdings" pitchFamily="2" charset="2"/>
              </a:rPr>
              <a:t>NECK CIRCUMFERENCE!!:*</a:t>
            </a:r>
          </a:p>
          <a:p>
            <a:pPr>
              <a:buFont typeface="Wingdings" pitchFamily="2" charset="2"/>
              <a:buChar char="Ø"/>
            </a:pPr>
            <a:r>
              <a:rPr lang="en-US" dirty="0" smtClean="0">
                <a:sym typeface="Wingdings" pitchFamily="2" charset="2"/>
              </a:rPr>
              <a:t>40 cm  5% risk</a:t>
            </a:r>
          </a:p>
          <a:p>
            <a:pPr>
              <a:buFont typeface="Wingdings" pitchFamily="2" charset="2"/>
              <a:buChar char="Ø"/>
            </a:pPr>
            <a:r>
              <a:rPr lang="en-US" dirty="0" smtClean="0">
                <a:sym typeface="Wingdings" pitchFamily="2" charset="2"/>
              </a:rPr>
              <a:t>60 cm  35% risk</a:t>
            </a:r>
          </a:p>
          <a:p>
            <a:pPr>
              <a:buFont typeface="Wingdings" pitchFamily="2" charset="2"/>
              <a:buChar char="Ø"/>
            </a:pPr>
            <a:endParaRPr lang="en-US" dirty="0" smtClean="0">
              <a:sym typeface="Wingdings" pitchFamily="2" charset="2"/>
            </a:endParaRPr>
          </a:p>
          <a:p>
            <a:pPr>
              <a:buNone/>
            </a:pPr>
            <a:r>
              <a:rPr lang="en-US" sz="4000" b="1" dirty="0" smtClean="0">
                <a:solidFill>
                  <a:srgbClr val="FF0000"/>
                </a:solidFill>
                <a:sym typeface="Wingdings" pitchFamily="2" charset="2"/>
              </a:rPr>
              <a:t> BMI per se is not a predictor of a difficult airway!</a:t>
            </a:r>
          </a:p>
          <a:p>
            <a:pPr>
              <a:buFont typeface="Wingdings" pitchFamily="2" charset="2"/>
              <a:buChar char="Ø"/>
            </a:pPr>
            <a:endParaRPr lang="en-US" dirty="0" smtClean="0">
              <a:sym typeface="Wingdings" pitchFamily="2" charset="2"/>
            </a:endParaRPr>
          </a:p>
          <a:p>
            <a:pPr>
              <a:buNone/>
            </a:pPr>
            <a:endParaRPr lang="en-US" dirty="0" smtClean="0">
              <a:sym typeface="Wingdings" pitchFamily="2" charset="2"/>
            </a:endParaRPr>
          </a:p>
        </p:txBody>
      </p:sp>
      <p:sp>
        <p:nvSpPr>
          <p:cNvPr id="4" name="TextBox 3"/>
          <p:cNvSpPr txBox="1"/>
          <p:nvPr/>
        </p:nvSpPr>
        <p:spPr>
          <a:xfrm>
            <a:off x="381000" y="6211669"/>
            <a:ext cx="8382000" cy="646331"/>
          </a:xfrm>
          <a:prstGeom prst="rect">
            <a:avLst/>
          </a:prstGeom>
          <a:noFill/>
        </p:spPr>
        <p:txBody>
          <a:bodyPr wrap="square" rtlCol="0">
            <a:spAutoFit/>
          </a:bodyPr>
          <a:lstStyle/>
          <a:p>
            <a:r>
              <a:rPr lang="en-US" i="1" dirty="0" smtClean="0"/>
              <a:t>*Brodsky JB, </a:t>
            </a:r>
            <a:r>
              <a:rPr lang="en-US" i="1" dirty="0" err="1" smtClean="0"/>
              <a:t>Lemmens</a:t>
            </a:r>
            <a:r>
              <a:rPr lang="en-US" i="1" dirty="0" smtClean="0"/>
              <a:t> HJ, Brock-</a:t>
            </a:r>
            <a:r>
              <a:rPr lang="en-US" i="1" dirty="0" err="1" smtClean="0"/>
              <a:t>Utne</a:t>
            </a:r>
            <a:r>
              <a:rPr lang="en-US" i="1" dirty="0" smtClean="0"/>
              <a:t> JG, </a:t>
            </a:r>
            <a:r>
              <a:rPr lang="en-US" i="1" dirty="0" err="1" smtClean="0"/>
              <a:t>Vierra</a:t>
            </a:r>
            <a:r>
              <a:rPr lang="en-US" i="1" dirty="0" smtClean="0"/>
              <a:t> M, </a:t>
            </a:r>
            <a:r>
              <a:rPr lang="en-US" i="1" dirty="0" err="1" smtClean="0"/>
              <a:t>Saidman</a:t>
            </a:r>
            <a:r>
              <a:rPr lang="en-US" i="1" dirty="0" smtClean="0"/>
              <a:t> LJ. Morbid obesity and tracheal intubation. </a:t>
            </a:r>
            <a:r>
              <a:rPr lang="en-US" i="1" dirty="0" err="1" smtClean="0"/>
              <a:t>Anesth</a:t>
            </a:r>
            <a:r>
              <a:rPr lang="en-US" i="1" dirty="0" smtClean="0"/>
              <a:t> </a:t>
            </a:r>
            <a:r>
              <a:rPr lang="en-US" i="1" dirty="0" err="1" smtClean="0"/>
              <a:t>Analg</a:t>
            </a:r>
            <a:r>
              <a:rPr lang="en-US" i="1" dirty="0" smtClean="0"/>
              <a:t> 2002; 94:732-6</a:t>
            </a:r>
            <a:endParaRPr lang="en-US" i="1" dirty="0"/>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Routine and specific lab tests</a:t>
            </a:r>
            <a:endParaRPr lang="en-US" b="1" dirty="0"/>
          </a:p>
        </p:txBody>
      </p:sp>
      <p:sp>
        <p:nvSpPr>
          <p:cNvPr id="3" name="Content Placeholder 2"/>
          <p:cNvSpPr>
            <a:spLocks noGrp="1"/>
          </p:cNvSpPr>
          <p:nvPr>
            <p:ph idx="1"/>
          </p:nvPr>
        </p:nvSpPr>
        <p:spPr/>
        <p:txBody>
          <a:bodyPr/>
          <a:lstStyle/>
          <a:p>
            <a:r>
              <a:rPr lang="en-US" dirty="0" smtClean="0"/>
              <a:t>Glucose, lipid profile</a:t>
            </a:r>
          </a:p>
          <a:p>
            <a:r>
              <a:rPr lang="en-US" dirty="0" smtClean="0"/>
              <a:t>Vitamin deficiencies</a:t>
            </a:r>
          </a:p>
          <a:p>
            <a:r>
              <a:rPr lang="en-US" dirty="0" smtClean="0"/>
              <a:t>Liver function tests</a:t>
            </a:r>
          </a:p>
          <a:p>
            <a:r>
              <a:rPr lang="en-US" dirty="0" smtClean="0"/>
              <a:t>ABG</a:t>
            </a:r>
          </a:p>
          <a:p>
            <a:r>
              <a:rPr lang="en-US" dirty="0" smtClean="0"/>
              <a:t>Lung function tests</a:t>
            </a:r>
          </a:p>
          <a:p>
            <a:r>
              <a:rPr lang="en-US" dirty="0" err="1" smtClean="0"/>
              <a:t>Polysomnography</a:t>
            </a:r>
            <a:r>
              <a:rPr lang="en-US" dirty="0" smtClean="0"/>
              <a:t>  </a:t>
            </a:r>
            <a:r>
              <a:rPr lang="en-US" dirty="0" smtClean="0">
                <a:sym typeface="Wingdings" pitchFamily="2" charset="2"/>
              </a:rPr>
              <a:t> initiate CPAP </a:t>
            </a:r>
            <a:r>
              <a:rPr lang="en-US" dirty="0" err="1" smtClean="0">
                <a:sym typeface="Wingdings" pitchFamily="2" charset="2"/>
              </a:rPr>
              <a:t>periop</a:t>
            </a:r>
            <a:endParaRPr lang="en-US" dirty="0" smtClean="0"/>
          </a:p>
          <a:p>
            <a:r>
              <a:rPr lang="en-US" dirty="0" smtClean="0"/>
              <a:t>Echocardiography </a:t>
            </a:r>
            <a:endParaRPr lang="en-US" dirty="0"/>
          </a:p>
        </p:txBody>
      </p:sp>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Preoperative preparation</a:t>
            </a:r>
            <a:endParaRPr lang="en-US" dirty="0"/>
          </a:p>
        </p:txBody>
      </p:sp>
      <p:sp>
        <p:nvSpPr>
          <p:cNvPr id="3" name="Content Placeholder 2"/>
          <p:cNvSpPr>
            <a:spLocks noGrp="1"/>
          </p:cNvSpPr>
          <p:nvPr>
            <p:ph idx="1"/>
          </p:nvPr>
        </p:nvSpPr>
        <p:spPr/>
        <p:txBody>
          <a:bodyPr>
            <a:normAutofit/>
          </a:bodyPr>
          <a:lstStyle/>
          <a:p>
            <a:pPr>
              <a:lnSpc>
                <a:spcPct val="200000"/>
              </a:lnSpc>
              <a:buFont typeface="Wingdings" pitchFamily="2" charset="2"/>
              <a:buChar char="ü"/>
            </a:pPr>
            <a:r>
              <a:rPr lang="en-US" dirty="0" smtClean="0"/>
              <a:t>Avoid Sedatives!</a:t>
            </a:r>
          </a:p>
          <a:p>
            <a:pPr>
              <a:lnSpc>
                <a:spcPct val="200000"/>
              </a:lnSpc>
              <a:buFont typeface="Wingdings" pitchFamily="2" charset="2"/>
              <a:buChar char="ü"/>
            </a:pPr>
            <a:r>
              <a:rPr lang="en-US" dirty="0" smtClean="0"/>
              <a:t>Aspiration prophylaxis </a:t>
            </a:r>
            <a:r>
              <a:rPr lang="en-US" dirty="0" smtClean="0">
                <a:sym typeface="Wingdings" pitchFamily="2" charset="2"/>
              </a:rPr>
              <a:t> PPIs, H2 antagonists</a:t>
            </a:r>
          </a:p>
          <a:p>
            <a:pPr>
              <a:lnSpc>
                <a:spcPct val="200000"/>
              </a:lnSpc>
              <a:buFont typeface="Wingdings" pitchFamily="2" charset="2"/>
              <a:buChar char="ü"/>
            </a:pPr>
            <a:r>
              <a:rPr lang="en-US" dirty="0" err="1" smtClean="0">
                <a:sym typeface="Wingdings" pitchFamily="2" charset="2"/>
              </a:rPr>
              <a:t>Thromboembolism</a:t>
            </a:r>
            <a:r>
              <a:rPr lang="en-US" dirty="0" smtClean="0">
                <a:sym typeface="Wingdings" pitchFamily="2" charset="2"/>
              </a:rPr>
              <a:t> prophylaxis</a:t>
            </a:r>
            <a:endParaRPr lang="en-US" dirty="0"/>
          </a:p>
        </p:txBody>
      </p:sp>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8229600" cy="1143000"/>
          </a:xfrm>
        </p:spPr>
        <p:txBody>
          <a:bodyPr>
            <a:normAutofit/>
          </a:bodyPr>
          <a:lstStyle/>
          <a:p>
            <a:r>
              <a:rPr lang="en-US" sz="6000" b="1" dirty="0" err="1" smtClean="0"/>
              <a:t>Intraoperatively</a:t>
            </a:r>
            <a:r>
              <a:rPr lang="en-US" sz="6000" b="1" dirty="0" smtClean="0"/>
              <a:t>…</a:t>
            </a:r>
            <a:endParaRPr lang="en-US" sz="6000" b="1" dirty="0"/>
          </a:p>
        </p:txBody>
      </p:sp>
      <p:pic>
        <p:nvPicPr>
          <p:cNvPr id="32770" name="Picture 2" descr="Caricature de surpoids man dormir dans un fauteuil. Isolé sur fond blanc Banque d'images - 9438230"/>
          <p:cNvPicPr>
            <a:picLocks noChangeAspect="1" noChangeArrowheads="1"/>
          </p:cNvPicPr>
          <p:nvPr/>
        </p:nvPicPr>
        <p:blipFill>
          <a:blip r:embed="rId2" cstate="print"/>
          <a:srcRect/>
          <a:stretch>
            <a:fillRect/>
          </a:stretch>
        </p:blipFill>
        <p:spPr bwMode="auto">
          <a:xfrm>
            <a:off x="3810000" y="2362200"/>
            <a:ext cx="3810000" cy="3810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t>Bariatric </a:t>
            </a:r>
            <a:r>
              <a:rPr lang="en-US" dirty="0" smtClean="0">
                <a:sym typeface="Wingdings" pitchFamily="2" charset="2"/>
              </a:rPr>
              <a:t> GREEK word : </a:t>
            </a:r>
            <a:r>
              <a:rPr lang="en-US" i="1" dirty="0" err="1" smtClean="0">
                <a:sym typeface="Wingdings" pitchFamily="2" charset="2"/>
              </a:rPr>
              <a:t>baros</a:t>
            </a:r>
            <a:r>
              <a:rPr lang="en-US" dirty="0" smtClean="0">
                <a:sym typeface="Wingdings" pitchFamily="2" charset="2"/>
              </a:rPr>
              <a:t> = weight and </a:t>
            </a:r>
            <a:r>
              <a:rPr lang="en-US" i="1" dirty="0" err="1" smtClean="0">
                <a:sym typeface="Wingdings" pitchFamily="2" charset="2"/>
              </a:rPr>
              <a:t>iatrics</a:t>
            </a:r>
            <a:r>
              <a:rPr lang="en-US" dirty="0" smtClean="0">
                <a:sym typeface="Wingdings" pitchFamily="2" charset="2"/>
              </a:rPr>
              <a:t> = medical treatment</a:t>
            </a:r>
          </a:p>
          <a:p>
            <a:endParaRPr lang="en-US" dirty="0">
              <a:sym typeface="Wingdings" pitchFamily="2" charset="2"/>
            </a:endParaRPr>
          </a:p>
          <a:p>
            <a:r>
              <a:rPr lang="en-US" dirty="0" smtClean="0">
                <a:sym typeface="Wingdings" pitchFamily="2" charset="2"/>
              </a:rPr>
              <a:t>Greatest health challenge in western countries</a:t>
            </a:r>
          </a:p>
          <a:p>
            <a:endParaRPr lang="en-US" dirty="0">
              <a:sym typeface="Wingdings" pitchFamily="2" charset="2"/>
            </a:endParaRPr>
          </a:p>
          <a:p>
            <a:r>
              <a:rPr lang="en-US" dirty="0" smtClean="0">
                <a:sym typeface="Wingdings" pitchFamily="2" charset="2"/>
              </a:rPr>
              <a:t>UK: 23% men, 25 % women *</a:t>
            </a:r>
          </a:p>
          <a:p>
            <a:endParaRPr lang="en-US" dirty="0">
              <a:sym typeface="Wingdings" pitchFamily="2" charset="2"/>
            </a:endParaRPr>
          </a:p>
          <a:p>
            <a:r>
              <a:rPr lang="en-US" dirty="0" smtClean="0">
                <a:sym typeface="Wingdings" pitchFamily="2" charset="2"/>
              </a:rPr>
              <a:t>USA: 200 million people are overweight**</a:t>
            </a:r>
          </a:p>
          <a:p>
            <a:endParaRPr lang="en-US" dirty="0"/>
          </a:p>
        </p:txBody>
      </p:sp>
      <p:sp>
        <p:nvSpPr>
          <p:cNvPr id="4" name="TextBox 3"/>
          <p:cNvSpPr txBox="1"/>
          <p:nvPr/>
        </p:nvSpPr>
        <p:spPr>
          <a:xfrm>
            <a:off x="457200" y="6211669"/>
            <a:ext cx="8229600" cy="646331"/>
          </a:xfrm>
          <a:prstGeom prst="rect">
            <a:avLst/>
          </a:prstGeom>
          <a:noFill/>
        </p:spPr>
        <p:txBody>
          <a:bodyPr wrap="square" rtlCol="0">
            <a:spAutoFit/>
          </a:bodyPr>
          <a:lstStyle/>
          <a:p>
            <a:r>
              <a:rPr lang="en-US" i="1" dirty="0" smtClean="0"/>
              <a:t>*</a:t>
            </a:r>
            <a:r>
              <a:rPr lang="en-US" i="1" dirty="0" err="1" smtClean="0"/>
              <a:t>Rennie</a:t>
            </a:r>
            <a:r>
              <a:rPr lang="en-US" i="1" dirty="0" smtClean="0"/>
              <a:t> KL, </a:t>
            </a:r>
            <a:r>
              <a:rPr lang="en-US" i="1" dirty="0" err="1" smtClean="0"/>
              <a:t>Jebb</a:t>
            </a:r>
            <a:r>
              <a:rPr lang="en-US" i="1" dirty="0" smtClean="0"/>
              <a:t> SA. Prevalence of obesity in Great Britain. </a:t>
            </a:r>
            <a:r>
              <a:rPr lang="en-US" i="1" dirty="0" err="1" smtClean="0"/>
              <a:t>Obes</a:t>
            </a:r>
            <a:r>
              <a:rPr lang="en-US" i="1" dirty="0" smtClean="0"/>
              <a:t> Rev 2005; 6: 11-2</a:t>
            </a:r>
          </a:p>
          <a:p>
            <a:r>
              <a:rPr lang="en-US" i="1" dirty="0" smtClean="0"/>
              <a:t>** Baskin MI et al: Prevalence of obesity in the United States. </a:t>
            </a:r>
            <a:r>
              <a:rPr lang="en-US" i="1" dirty="0" err="1" smtClean="0"/>
              <a:t>Obes</a:t>
            </a:r>
            <a:r>
              <a:rPr lang="en-US" i="1" dirty="0" smtClean="0"/>
              <a:t> Rev 6:5-7, 2005</a:t>
            </a:r>
            <a:endParaRPr lang="en-US" i="1" dirty="0"/>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dirty="0" smtClean="0">
                <a:solidFill>
                  <a:srgbClr val="FF0000"/>
                </a:solidFill>
              </a:rPr>
              <a:t>We need:</a:t>
            </a:r>
            <a:endParaRPr lang="en-US" sz="6000" b="1" i="1" dirty="0">
              <a:solidFill>
                <a:srgbClr val="FF0000"/>
              </a:solidFill>
            </a:endParaRPr>
          </a:p>
        </p:txBody>
      </p:sp>
      <p:sp>
        <p:nvSpPr>
          <p:cNvPr id="3" name="Content Placeholder 2"/>
          <p:cNvSpPr>
            <a:spLocks noGrp="1"/>
          </p:cNvSpPr>
          <p:nvPr>
            <p:ph idx="1"/>
          </p:nvPr>
        </p:nvSpPr>
        <p:spPr/>
        <p:txBody>
          <a:bodyPr>
            <a:normAutofit/>
          </a:bodyPr>
          <a:lstStyle/>
          <a:p>
            <a:pPr>
              <a:buFont typeface="Wingdings"/>
              <a:buChar char="à"/>
            </a:pPr>
            <a:r>
              <a:rPr lang="en-US" sz="4400" b="1" dirty="0" smtClean="0">
                <a:sym typeface="Wingdings" pitchFamily="2" charset="2"/>
              </a:rPr>
              <a:t>Special equipment</a:t>
            </a:r>
          </a:p>
          <a:p>
            <a:pPr>
              <a:buFont typeface="Wingdings"/>
              <a:buChar char="à"/>
            </a:pPr>
            <a:endParaRPr lang="en-US" sz="4400" b="1" dirty="0" smtClean="0">
              <a:sym typeface="Wingdings" pitchFamily="2" charset="2"/>
            </a:endParaRPr>
          </a:p>
          <a:p>
            <a:pPr>
              <a:buFont typeface="Wingdings"/>
              <a:buChar char="à"/>
            </a:pPr>
            <a:r>
              <a:rPr lang="en-US" sz="4400" b="1" dirty="0" smtClean="0">
                <a:sym typeface="Wingdings" pitchFamily="2" charset="2"/>
              </a:rPr>
              <a:t>Trained personnel</a:t>
            </a:r>
          </a:p>
          <a:p>
            <a:pPr>
              <a:buFont typeface="Wingdings"/>
              <a:buChar char="à"/>
            </a:pPr>
            <a:endParaRPr lang="en-US" sz="4400" b="1" dirty="0" smtClean="0">
              <a:sym typeface="Wingdings" pitchFamily="2" charset="2"/>
            </a:endParaRPr>
          </a:p>
          <a:p>
            <a:pPr>
              <a:buFont typeface="Wingdings"/>
              <a:buChar char="à"/>
            </a:pPr>
            <a:r>
              <a:rPr lang="en-US" sz="4400" b="1" dirty="0" smtClean="0">
                <a:sym typeface="Wingdings" pitchFamily="2" charset="2"/>
              </a:rPr>
              <a:t>Anesthetic expertise!!</a:t>
            </a:r>
            <a:endParaRPr lang="en-US" sz="4400" b="1" dirty="0"/>
          </a:p>
        </p:txBody>
      </p:sp>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8229600" cy="1143000"/>
          </a:xfrm>
        </p:spPr>
        <p:txBody>
          <a:bodyPr/>
          <a:lstStyle/>
          <a:p>
            <a:r>
              <a:rPr lang="en-US" sz="6000" b="1" dirty="0" smtClean="0"/>
              <a:t>Positioning</a:t>
            </a:r>
            <a:r>
              <a:rPr lang="en-US" dirty="0" smtClean="0"/>
              <a:t> </a:t>
            </a:r>
            <a:endParaRPr lang="en-US" dirty="0"/>
          </a:p>
        </p:txBody>
      </p:sp>
      <p:pic>
        <p:nvPicPr>
          <p:cNvPr id="30722" name="Picture 2" descr="Le gros type est assis dans un fauteuil avec la télécommande dans la main. Couleur de l'image. Banque d'images - 14655710"/>
          <p:cNvPicPr>
            <a:picLocks noChangeAspect="1" noChangeArrowheads="1"/>
          </p:cNvPicPr>
          <p:nvPr/>
        </p:nvPicPr>
        <p:blipFill>
          <a:blip r:embed="rId2" cstate="print"/>
          <a:srcRect/>
          <a:stretch>
            <a:fillRect/>
          </a:stretch>
        </p:blipFill>
        <p:spPr bwMode="auto">
          <a:xfrm>
            <a:off x="4419600" y="2209800"/>
            <a:ext cx="4133850" cy="428625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lnSpc>
                <a:spcPct val="150000"/>
              </a:lnSpc>
            </a:pPr>
            <a:r>
              <a:rPr lang="en-US" b="1" dirty="0" smtClean="0"/>
              <a:t>Special table with a bean bag</a:t>
            </a:r>
          </a:p>
          <a:p>
            <a:pPr>
              <a:lnSpc>
                <a:spcPct val="150000"/>
              </a:lnSpc>
            </a:pPr>
            <a:r>
              <a:rPr lang="en-US" b="1" dirty="0" smtClean="0"/>
              <a:t>Cushion gel pads </a:t>
            </a:r>
            <a:r>
              <a:rPr lang="en-US" b="1" dirty="0" smtClean="0">
                <a:sym typeface="Wingdings" pitchFamily="2" charset="2"/>
              </a:rPr>
              <a:t> pressure on </a:t>
            </a:r>
            <a:r>
              <a:rPr lang="en-US" b="1" dirty="0" err="1" smtClean="0">
                <a:sym typeface="Wingdings" pitchFamily="2" charset="2"/>
              </a:rPr>
              <a:t>gluteal</a:t>
            </a:r>
            <a:r>
              <a:rPr lang="en-US" b="1" dirty="0" smtClean="0">
                <a:sym typeface="Wingdings" pitchFamily="2" charset="2"/>
              </a:rPr>
              <a:t> muscles may lead to </a:t>
            </a:r>
            <a:r>
              <a:rPr lang="en-US" b="1" dirty="0" err="1" smtClean="0">
                <a:sym typeface="Wingdings" pitchFamily="2" charset="2"/>
              </a:rPr>
              <a:t>rhabdomyolysis</a:t>
            </a:r>
            <a:r>
              <a:rPr lang="en-US" b="1" dirty="0" smtClean="0">
                <a:sym typeface="Wingdings" pitchFamily="2" charset="2"/>
              </a:rPr>
              <a:t>!</a:t>
            </a:r>
            <a:endParaRPr lang="en-US" b="1" dirty="0" smtClean="0"/>
          </a:p>
          <a:p>
            <a:pPr>
              <a:lnSpc>
                <a:spcPct val="150000"/>
              </a:lnSpc>
            </a:pPr>
            <a:r>
              <a:rPr lang="en-US" b="1" dirty="0" smtClean="0"/>
              <a:t>Proper positioning:</a:t>
            </a:r>
          </a:p>
          <a:p>
            <a:pPr>
              <a:lnSpc>
                <a:spcPct val="150000"/>
              </a:lnSpc>
              <a:buFont typeface="Wingdings" pitchFamily="2" charset="2"/>
              <a:buChar char="ü"/>
            </a:pPr>
            <a:r>
              <a:rPr lang="en-US" b="1" dirty="0" smtClean="0">
                <a:solidFill>
                  <a:srgbClr val="FF0000"/>
                </a:solidFill>
              </a:rPr>
              <a:t>Modified Lloyd – Davis position </a:t>
            </a:r>
            <a:r>
              <a:rPr lang="en-US" b="1" dirty="0" smtClean="0"/>
              <a:t>= steep </a:t>
            </a:r>
            <a:r>
              <a:rPr lang="en-US" b="1" dirty="0" err="1" smtClean="0"/>
              <a:t>trendelenburg</a:t>
            </a:r>
            <a:r>
              <a:rPr lang="en-US" b="1" dirty="0" smtClean="0"/>
              <a:t> with legs spread apart and both arms out on arm boards</a:t>
            </a:r>
          </a:p>
          <a:p>
            <a:endParaRPr lang="en-US" dirty="0"/>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7650" name="Picture 2" descr="IMG_1975"/>
          <p:cNvPicPr>
            <a:picLocks noChangeAspect="1" noChangeArrowheads="1"/>
          </p:cNvPicPr>
          <p:nvPr/>
        </p:nvPicPr>
        <p:blipFill>
          <a:blip r:embed="rId2" cstate="print"/>
          <a:srcRect/>
          <a:stretch>
            <a:fillRect/>
          </a:stretch>
        </p:blipFill>
        <p:spPr bwMode="auto">
          <a:xfrm>
            <a:off x="13741400" y="-1927225"/>
            <a:ext cx="5400675" cy="4029075"/>
          </a:xfrm>
          <a:prstGeom prst="rect">
            <a:avLst/>
          </a:prstGeom>
          <a:noFill/>
        </p:spPr>
      </p:pic>
      <p:pic>
        <p:nvPicPr>
          <p:cNvPr id="27652" name="Picture 4" descr="IMG_1975"/>
          <p:cNvPicPr>
            <a:picLocks noChangeAspect="1" noChangeArrowheads="1"/>
          </p:cNvPicPr>
          <p:nvPr/>
        </p:nvPicPr>
        <p:blipFill>
          <a:blip r:embed="rId2" cstate="print"/>
          <a:srcRect/>
          <a:stretch>
            <a:fillRect/>
          </a:stretch>
        </p:blipFill>
        <p:spPr bwMode="auto">
          <a:xfrm>
            <a:off x="13741400" y="-1927225"/>
            <a:ext cx="5400675" cy="4029075"/>
          </a:xfrm>
          <a:prstGeom prst="rect">
            <a:avLst/>
          </a:prstGeom>
          <a:noFill/>
        </p:spPr>
      </p:pic>
      <p:pic>
        <p:nvPicPr>
          <p:cNvPr id="27654" name="Picture 6" descr="IMG_1974_ESN_final"/>
          <p:cNvPicPr>
            <a:picLocks noChangeAspect="1" noChangeArrowheads="1"/>
          </p:cNvPicPr>
          <p:nvPr/>
        </p:nvPicPr>
        <p:blipFill>
          <a:blip r:embed="rId3" cstate="print"/>
          <a:srcRect/>
          <a:stretch>
            <a:fillRect/>
          </a:stretch>
        </p:blipFill>
        <p:spPr bwMode="auto">
          <a:xfrm>
            <a:off x="13741400" y="-1927225"/>
            <a:ext cx="5400675" cy="4029075"/>
          </a:xfrm>
          <a:prstGeom prst="rect">
            <a:avLst/>
          </a:prstGeom>
          <a:noFill/>
        </p:spPr>
      </p:pic>
      <p:pic>
        <p:nvPicPr>
          <p:cNvPr id="27656" name="Picture 8" descr="ramp2"/>
          <p:cNvPicPr>
            <a:picLocks noChangeAspect="1" noChangeArrowheads="1"/>
          </p:cNvPicPr>
          <p:nvPr/>
        </p:nvPicPr>
        <p:blipFill>
          <a:blip r:embed="rId4" cstate="print"/>
          <a:srcRect/>
          <a:stretch>
            <a:fillRect/>
          </a:stretch>
        </p:blipFill>
        <p:spPr bwMode="auto">
          <a:xfrm>
            <a:off x="13741400" y="-1363663"/>
            <a:ext cx="5343525" cy="2847976"/>
          </a:xfrm>
          <a:prstGeom prst="rect">
            <a:avLst/>
          </a:prstGeom>
          <a:noFill/>
        </p:spPr>
      </p:pic>
      <p:pic>
        <p:nvPicPr>
          <p:cNvPr id="27658" name="Picture 10" descr="http://1.bp.blogspot.com/-CESfu6WLhGQ/Tznan1hJbEI/AAAAAAAAAbc/QeMRs91Vhjo/s400/Ramped.jpg">
            <a:hlinkClick r:id="rId5"/>
          </p:cNvPr>
          <p:cNvPicPr>
            <a:picLocks noChangeAspect="1" noChangeArrowheads="1"/>
          </p:cNvPicPr>
          <p:nvPr/>
        </p:nvPicPr>
        <p:blipFill>
          <a:blip r:embed="rId6" cstate="print"/>
          <a:srcRect/>
          <a:stretch>
            <a:fillRect/>
          </a:stretch>
        </p:blipFill>
        <p:spPr bwMode="auto">
          <a:xfrm>
            <a:off x="609600" y="685800"/>
            <a:ext cx="7924800" cy="54102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13669" name="Picture 5" descr="Positioning the Morbidly Obese Patient"/>
          <p:cNvPicPr>
            <a:picLocks noChangeAspect="1" noChangeArrowheads="1"/>
          </p:cNvPicPr>
          <p:nvPr/>
        </p:nvPicPr>
        <p:blipFill>
          <a:blip r:embed="rId2" cstate="print"/>
          <a:srcRect/>
          <a:stretch>
            <a:fillRect/>
          </a:stretch>
        </p:blipFill>
        <p:spPr bwMode="auto">
          <a:xfrm>
            <a:off x="533400" y="914400"/>
            <a:ext cx="8096251" cy="462915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4525963"/>
          </a:xfrm>
        </p:spPr>
        <p:txBody>
          <a:bodyPr>
            <a:normAutofit/>
          </a:bodyPr>
          <a:lstStyle/>
          <a:p>
            <a:pPr>
              <a:buNone/>
            </a:pPr>
            <a:r>
              <a:rPr lang="en-US" sz="4400" b="1" i="1" dirty="0" smtClean="0"/>
              <a:t>   </a:t>
            </a:r>
            <a:r>
              <a:rPr lang="en-US" sz="4400" b="1" i="1" dirty="0" smtClean="0">
                <a:solidFill>
                  <a:srgbClr val="FF0000"/>
                </a:solidFill>
              </a:rPr>
              <a:t>ALWAYS CHECK FOR THE CRITERIA OF A DIFFICULT AIRWAY MANAGEMENT</a:t>
            </a:r>
            <a:endParaRPr lang="en-US" sz="4400" b="1" i="1" dirty="0">
              <a:solidFill>
                <a:srgbClr val="FF0000"/>
              </a:solidFill>
            </a:endParaRPr>
          </a:p>
        </p:txBody>
      </p:sp>
      <p:pic>
        <p:nvPicPr>
          <p:cNvPr id="26626" name="Picture 2" descr="http://1.bp.blogspot.com/-iliXjKsN4ck/Tz3G2NbflnI/AAAAAAAAAb8/K3gP7ypBD0g/s320/Pull+cheek.png">
            <a:hlinkClick r:id="rId3"/>
          </p:cNvPr>
          <p:cNvPicPr>
            <a:picLocks noChangeAspect="1" noChangeArrowheads="1"/>
          </p:cNvPicPr>
          <p:nvPr/>
        </p:nvPicPr>
        <p:blipFill>
          <a:blip r:embed="rId4" cstate="print"/>
          <a:srcRect/>
          <a:stretch>
            <a:fillRect/>
          </a:stretch>
        </p:blipFill>
        <p:spPr bwMode="auto">
          <a:xfrm>
            <a:off x="4953000" y="3276600"/>
            <a:ext cx="3810000" cy="302895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Induction </a:t>
            </a:r>
            <a:endParaRPr lang="en-US" sz="5400" b="1" dirty="0"/>
          </a:p>
        </p:txBody>
      </p:sp>
      <p:sp>
        <p:nvSpPr>
          <p:cNvPr id="3" name="Content Placeholder 2"/>
          <p:cNvSpPr>
            <a:spLocks noGrp="1"/>
          </p:cNvSpPr>
          <p:nvPr>
            <p:ph idx="1"/>
          </p:nvPr>
        </p:nvSpPr>
        <p:spPr/>
        <p:txBody>
          <a:bodyPr/>
          <a:lstStyle/>
          <a:p>
            <a:pPr>
              <a:lnSpc>
                <a:spcPct val="150000"/>
              </a:lnSpc>
            </a:pPr>
            <a:r>
              <a:rPr lang="en-US" b="1" dirty="0" smtClean="0"/>
              <a:t>Head-up position (HELP)</a:t>
            </a:r>
          </a:p>
          <a:p>
            <a:pPr>
              <a:lnSpc>
                <a:spcPct val="150000"/>
              </a:lnSpc>
            </a:pPr>
            <a:r>
              <a:rPr lang="en-US" b="1" dirty="0" smtClean="0"/>
              <a:t>Stacking</a:t>
            </a:r>
          </a:p>
          <a:p>
            <a:pPr>
              <a:lnSpc>
                <a:spcPct val="150000"/>
              </a:lnSpc>
            </a:pPr>
            <a:r>
              <a:rPr lang="en-US" b="1" dirty="0" smtClean="0"/>
              <a:t>Good </a:t>
            </a:r>
            <a:r>
              <a:rPr lang="en-US" b="1" dirty="0" err="1" smtClean="0"/>
              <a:t>preoxygenation</a:t>
            </a:r>
            <a:endParaRPr lang="en-US" b="1" dirty="0" smtClean="0"/>
          </a:p>
          <a:p>
            <a:pPr>
              <a:lnSpc>
                <a:spcPct val="150000"/>
              </a:lnSpc>
            </a:pPr>
            <a:r>
              <a:rPr lang="en-US" b="1" dirty="0" smtClean="0"/>
              <a:t>Tidal volumes &lt; 13 ml/kg</a:t>
            </a:r>
          </a:p>
          <a:p>
            <a:pPr>
              <a:lnSpc>
                <a:spcPct val="150000"/>
              </a:lnSpc>
            </a:pPr>
            <a:r>
              <a:rPr lang="en-US" b="1" dirty="0" smtClean="0">
                <a:solidFill>
                  <a:srgbClr val="FF0000"/>
                </a:solidFill>
              </a:rPr>
              <a:t>PEEP</a:t>
            </a:r>
            <a:r>
              <a:rPr lang="en-US" b="1" dirty="0" smtClean="0"/>
              <a:t> and recruitment maneuvers</a:t>
            </a:r>
          </a:p>
          <a:p>
            <a:pPr>
              <a:buNone/>
            </a:pPr>
            <a:endParaRPr lang="en-US" dirty="0"/>
          </a:p>
        </p:txBody>
      </p:sp>
      <p:sp>
        <p:nvSpPr>
          <p:cNvPr id="4" name="Rectangle 3"/>
          <p:cNvSpPr/>
          <p:nvPr/>
        </p:nvSpPr>
        <p:spPr>
          <a:xfrm rot="3012710">
            <a:off x="4953893" y="3474150"/>
            <a:ext cx="4249883"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AIRWAY</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ssues and crisis management"/>
          <p:cNvPicPr>
            <a:picLocks noChangeAspect="1" noChangeArrowheads="1"/>
          </p:cNvPicPr>
          <p:nvPr/>
        </p:nvPicPr>
        <p:blipFill>
          <a:blip r:embed="rId3" cstate="print"/>
          <a:srcRect/>
          <a:stretch>
            <a:fillRect/>
          </a:stretch>
        </p:blipFill>
        <p:spPr bwMode="auto">
          <a:xfrm>
            <a:off x="4724400" y="533400"/>
            <a:ext cx="3830945" cy="4724400"/>
          </a:xfrm>
          <a:prstGeom prst="rect">
            <a:avLst/>
          </a:prstGeom>
          <a:noFill/>
        </p:spPr>
      </p:pic>
      <p:sp>
        <p:nvSpPr>
          <p:cNvPr id="2" name="Title 1"/>
          <p:cNvSpPr>
            <a:spLocks noGrp="1"/>
          </p:cNvSpPr>
          <p:nvPr>
            <p:ph type="title"/>
          </p:nvPr>
        </p:nvSpPr>
        <p:spPr/>
        <p:txBody>
          <a:bodyPr>
            <a:normAutofit/>
          </a:bodyPr>
          <a:lstStyle/>
          <a:p>
            <a:r>
              <a:rPr lang="en-US" sz="4800" b="1" dirty="0" smtClean="0">
                <a:solidFill>
                  <a:srgbClr val="FF0000"/>
                </a:solidFill>
              </a:rPr>
              <a:t>Induction Issues </a:t>
            </a:r>
            <a:endParaRPr lang="en-US" sz="4800" b="1" dirty="0">
              <a:solidFill>
                <a:srgbClr val="FF0000"/>
              </a:solidFill>
            </a:endParaRPr>
          </a:p>
        </p:txBody>
      </p:sp>
      <p:sp>
        <p:nvSpPr>
          <p:cNvPr id="3" name="Content Placeholder 2"/>
          <p:cNvSpPr>
            <a:spLocks noGrp="1"/>
          </p:cNvSpPr>
          <p:nvPr>
            <p:ph idx="1"/>
          </p:nvPr>
        </p:nvSpPr>
        <p:spPr/>
        <p:txBody>
          <a:bodyPr>
            <a:normAutofit/>
          </a:bodyPr>
          <a:lstStyle/>
          <a:p>
            <a:pPr>
              <a:lnSpc>
                <a:spcPct val="150000"/>
              </a:lnSpc>
              <a:buFont typeface="Wingdings" pitchFamily="2" charset="2"/>
              <a:buChar char="v"/>
            </a:pPr>
            <a:r>
              <a:rPr lang="en-US" sz="4400" b="1" dirty="0" smtClean="0"/>
              <a:t>Regurgitation*</a:t>
            </a:r>
          </a:p>
          <a:p>
            <a:pPr>
              <a:lnSpc>
                <a:spcPct val="150000"/>
              </a:lnSpc>
              <a:buFont typeface="Wingdings" pitchFamily="2" charset="2"/>
              <a:buChar char="v"/>
            </a:pPr>
            <a:r>
              <a:rPr lang="en-US" sz="4400" b="1" dirty="0" smtClean="0"/>
              <a:t>Aspiration </a:t>
            </a:r>
          </a:p>
          <a:p>
            <a:pPr>
              <a:lnSpc>
                <a:spcPct val="150000"/>
              </a:lnSpc>
              <a:buFont typeface="Wingdings" pitchFamily="2" charset="2"/>
              <a:buChar char="v"/>
            </a:pPr>
            <a:r>
              <a:rPr lang="en-US" sz="4400" b="1" dirty="0" smtClean="0"/>
              <a:t>Hypoxemia </a:t>
            </a:r>
            <a:endParaRPr lang="en-US" sz="4400" b="1" dirty="0"/>
          </a:p>
        </p:txBody>
      </p:sp>
      <p:sp>
        <p:nvSpPr>
          <p:cNvPr id="5" name="TextBox 4"/>
          <p:cNvSpPr txBox="1"/>
          <p:nvPr/>
        </p:nvSpPr>
        <p:spPr>
          <a:xfrm>
            <a:off x="533400" y="6248400"/>
            <a:ext cx="8153400" cy="369332"/>
          </a:xfrm>
          <a:prstGeom prst="rect">
            <a:avLst/>
          </a:prstGeom>
          <a:noFill/>
        </p:spPr>
        <p:txBody>
          <a:bodyPr wrap="square" rtlCol="0">
            <a:spAutoFit/>
          </a:bodyPr>
          <a:lstStyle/>
          <a:p>
            <a:r>
              <a:rPr lang="en-US" i="1" dirty="0" smtClean="0"/>
              <a:t>* </a:t>
            </a:r>
            <a:r>
              <a:rPr lang="en-US" i="1" dirty="0" err="1" smtClean="0"/>
              <a:t>Koolwig</a:t>
            </a:r>
            <a:r>
              <a:rPr lang="en-US" i="1" dirty="0" smtClean="0"/>
              <a:t> J, et al. BMJ Case Rep 2013. doi:10. 1136/bcr-2013-201009 </a:t>
            </a:r>
            <a:endParaRPr lang="en-US" i="1" dirty="0"/>
          </a:p>
        </p:txBody>
      </p:sp>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Maintenance </a:t>
            </a:r>
            <a:endParaRPr lang="en-US" sz="5400" b="1" dirty="0"/>
          </a:p>
        </p:txBody>
      </p:sp>
      <p:sp>
        <p:nvSpPr>
          <p:cNvPr id="3" name="Content Placeholder 2"/>
          <p:cNvSpPr>
            <a:spLocks noGrp="1"/>
          </p:cNvSpPr>
          <p:nvPr>
            <p:ph idx="1"/>
          </p:nvPr>
        </p:nvSpPr>
        <p:spPr/>
        <p:txBody>
          <a:bodyPr/>
          <a:lstStyle/>
          <a:p>
            <a:r>
              <a:rPr lang="en-US" dirty="0" err="1" smtClean="0"/>
              <a:t>Sevoflurane</a:t>
            </a:r>
            <a:r>
              <a:rPr lang="en-US" dirty="0" smtClean="0"/>
              <a:t> and </a:t>
            </a:r>
            <a:r>
              <a:rPr lang="en-US" dirty="0" err="1" smtClean="0"/>
              <a:t>Desflurane</a:t>
            </a:r>
            <a:r>
              <a:rPr lang="en-US" dirty="0" smtClean="0"/>
              <a:t> </a:t>
            </a:r>
            <a:r>
              <a:rPr lang="en-US" dirty="0" smtClean="0">
                <a:sym typeface="Wingdings" pitchFamily="2" charset="2"/>
              </a:rPr>
              <a:t> lower lipid solubility than </a:t>
            </a:r>
            <a:r>
              <a:rPr lang="en-US" dirty="0" err="1" smtClean="0">
                <a:sym typeface="Wingdings" pitchFamily="2" charset="2"/>
              </a:rPr>
              <a:t>Isoflurane</a:t>
            </a:r>
            <a:endParaRPr lang="en-US" dirty="0" smtClean="0">
              <a:sym typeface="Wingdings" pitchFamily="2" charset="2"/>
            </a:endParaRPr>
          </a:p>
          <a:p>
            <a:r>
              <a:rPr lang="en-US" b="1" dirty="0" smtClean="0">
                <a:sym typeface="Wingdings" pitchFamily="2" charset="2"/>
              </a:rPr>
              <a:t>AVOID N</a:t>
            </a:r>
            <a:r>
              <a:rPr lang="en-US" b="1" baseline="-25000" dirty="0" smtClean="0">
                <a:sym typeface="Wingdings" pitchFamily="2" charset="2"/>
              </a:rPr>
              <a:t>2</a:t>
            </a:r>
            <a:r>
              <a:rPr lang="en-US" b="1" dirty="0" smtClean="0">
                <a:sym typeface="Wingdings" pitchFamily="2" charset="2"/>
              </a:rPr>
              <a:t>O</a:t>
            </a:r>
          </a:p>
          <a:p>
            <a:r>
              <a:rPr lang="en-US" dirty="0" smtClean="0">
                <a:sym typeface="Wingdings" pitchFamily="2" charset="2"/>
              </a:rPr>
              <a:t>Fluids well balanced  avoid ATN and volume overload</a:t>
            </a:r>
          </a:p>
          <a:p>
            <a:r>
              <a:rPr lang="en-US" dirty="0" smtClean="0">
                <a:sym typeface="Wingdings" pitchFamily="2" charset="2"/>
              </a:rPr>
              <a:t>Short- acting agents preferred</a:t>
            </a:r>
          </a:p>
          <a:p>
            <a:r>
              <a:rPr lang="en-US" dirty="0" smtClean="0">
                <a:sym typeface="Wingdings" pitchFamily="2" charset="2"/>
              </a:rPr>
              <a:t>Consider </a:t>
            </a:r>
            <a:r>
              <a:rPr lang="en-US" dirty="0" err="1" smtClean="0">
                <a:sym typeface="Wingdings" pitchFamily="2" charset="2"/>
              </a:rPr>
              <a:t>Dexmedetomidine</a:t>
            </a:r>
            <a:r>
              <a:rPr lang="en-US" dirty="0" smtClean="0">
                <a:sym typeface="Wingdings" pitchFamily="2" charset="2"/>
              </a:rPr>
              <a:t>*</a:t>
            </a:r>
          </a:p>
          <a:p>
            <a:endParaRPr lang="en-US" dirty="0" smtClean="0">
              <a:sym typeface="Wingdings" pitchFamily="2" charset="2"/>
            </a:endParaRPr>
          </a:p>
          <a:p>
            <a:endParaRPr lang="en-US" dirty="0"/>
          </a:p>
        </p:txBody>
      </p:sp>
      <p:sp>
        <p:nvSpPr>
          <p:cNvPr id="4" name="TextBox 3"/>
          <p:cNvSpPr txBox="1"/>
          <p:nvPr/>
        </p:nvSpPr>
        <p:spPr>
          <a:xfrm>
            <a:off x="457200" y="5934670"/>
            <a:ext cx="8001000" cy="923330"/>
          </a:xfrm>
          <a:prstGeom prst="rect">
            <a:avLst/>
          </a:prstGeom>
          <a:noFill/>
        </p:spPr>
        <p:txBody>
          <a:bodyPr wrap="square" rtlCol="0">
            <a:spAutoFit/>
          </a:bodyPr>
          <a:lstStyle/>
          <a:p>
            <a:r>
              <a:rPr lang="en-US" dirty="0" smtClean="0"/>
              <a:t>* </a:t>
            </a:r>
            <a:r>
              <a:rPr lang="en-US" i="1" dirty="0" err="1" smtClean="0"/>
              <a:t>Bakhamees</a:t>
            </a:r>
            <a:r>
              <a:rPr lang="en-US" i="1" dirty="0" smtClean="0"/>
              <a:t> HS, El-</a:t>
            </a:r>
            <a:r>
              <a:rPr lang="en-US" i="1" dirty="0" err="1" smtClean="0"/>
              <a:t>Halafawy</a:t>
            </a:r>
            <a:r>
              <a:rPr lang="en-US" i="1" dirty="0" smtClean="0"/>
              <a:t> YM, </a:t>
            </a:r>
            <a:r>
              <a:rPr lang="en-US" i="1" dirty="0" err="1" smtClean="0"/>
              <a:t>Ek-Kerdawy</a:t>
            </a:r>
            <a:r>
              <a:rPr lang="en-US" i="1" dirty="0" smtClean="0"/>
              <a:t> HM, Gouda NM, </a:t>
            </a:r>
            <a:r>
              <a:rPr lang="en-US" i="1" dirty="0" err="1" smtClean="0"/>
              <a:t>Altemyatt</a:t>
            </a:r>
            <a:r>
              <a:rPr lang="en-US" i="1" dirty="0" smtClean="0"/>
              <a:t> S. Effects of </a:t>
            </a:r>
            <a:r>
              <a:rPr lang="en-US" i="1" dirty="0" err="1" smtClean="0"/>
              <a:t>dexmedetomidine</a:t>
            </a:r>
            <a:r>
              <a:rPr lang="en-US" i="1" dirty="0" smtClean="0"/>
              <a:t> in morbidly obese patients undergoing laparoscopic gastric bypass. Middle East J </a:t>
            </a:r>
            <a:r>
              <a:rPr lang="en-US" i="1" dirty="0" err="1" smtClean="0"/>
              <a:t>Anesthesiol</a:t>
            </a:r>
            <a:r>
              <a:rPr lang="en-US" i="1" dirty="0" smtClean="0"/>
              <a:t> 2007; 19:537-51</a:t>
            </a:r>
            <a:endParaRPr lang="en-US" i="1" dirty="0"/>
          </a:p>
        </p:txBody>
      </p: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smtClean="0"/>
              <a:t>Profound muscle relaxation needed </a:t>
            </a:r>
            <a:r>
              <a:rPr lang="en-US" dirty="0" smtClean="0">
                <a:sym typeface="Wingdings" pitchFamily="2" charset="2"/>
              </a:rPr>
              <a:t> </a:t>
            </a:r>
            <a:r>
              <a:rPr lang="en-US" dirty="0" err="1" smtClean="0">
                <a:sym typeface="Wingdings" pitchFamily="2" charset="2"/>
              </a:rPr>
              <a:t>Vecuronium</a:t>
            </a:r>
            <a:r>
              <a:rPr lang="en-US" dirty="0" smtClean="0">
                <a:sym typeface="Wingdings" pitchFamily="2" charset="2"/>
              </a:rPr>
              <a:t>, </a:t>
            </a:r>
            <a:r>
              <a:rPr lang="en-US" dirty="0" err="1" smtClean="0">
                <a:sym typeface="Wingdings" pitchFamily="2" charset="2"/>
              </a:rPr>
              <a:t>Rocuronium</a:t>
            </a:r>
            <a:r>
              <a:rPr lang="en-US" dirty="0" smtClean="0">
                <a:sym typeface="Wingdings" pitchFamily="2" charset="2"/>
              </a:rPr>
              <a:t> and </a:t>
            </a:r>
            <a:r>
              <a:rPr lang="en-US" dirty="0" err="1" smtClean="0">
                <a:sym typeface="Wingdings" pitchFamily="2" charset="2"/>
              </a:rPr>
              <a:t>Cisatracurium</a:t>
            </a:r>
            <a:endParaRPr lang="en-US" dirty="0" smtClean="0">
              <a:sym typeface="Wingdings" pitchFamily="2" charset="2"/>
            </a:endParaRPr>
          </a:p>
          <a:p>
            <a:r>
              <a:rPr lang="en-US" dirty="0" err="1" smtClean="0">
                <a:sym typeface="Wingdings" pitchFamily="2" charset="2"/>
              </a:rPr>
              <a:t>Pneumoperitoneum</a:t>
            </a:r>
            <a:r>
              <a:rPr lang="en-US" dirty="0" smtClean="0">
                <a:sym typeface="Wingdings" pitchFamily="2" charset="2"/>
              </a:rPr>
              <a:t> &lt; 15 mmHg</a:t>
            </a:r>
          </a:p>
          <a:p>
            <a:r>
              <a:rPr lang="en-US" dirty="0" err="1" smtClean="0">
                <a:sym typeface="Wingdings" pitchFamily="2" charset="2"/>
              </a:rPr>
              <a:t>Cephalad</a:t>
            </a:r>
            <a:r>
              <a:rPr lang="en-US" dirty="0" smtClean="0">
                <a:sym typeface="Wingdings" pitchFamily="2" charset="2"/>
              </a:rPr>
              <a:t> displacement of diaphragm  displace ETT to </a:t>
            </a:r>
            <a:r>
              <a:rPr lang="en-US" dirty="0" err="1" smtClean="0">
                <a:sym typeface="Wingdings" pitchFamily="2" charset="2"/>
              </a:rPr>
              <a:t>mainstem</a:t>
            </a:r>
            <a:r>
              <a:rPr lang="en-US" dirty="0" smtClean="0">
                <a:sym typeface="Wingdings" pitchFamily="2" charset="2"/>
              </a:rPr>
              <a:t> bronchus!</a:t>
            </a:r>
          </a:p>
          <a:p>
            <a:endParaRPr lang="en-US" dirty="0" smtClean="0">
              <a:sym typeface="Wingdings" pitchFamily="2" charset="2"/>
            </a:endParaRPr>
          </a:p>
          <a:p>
            <a:r>
              <a:rPr lang="en-US" dirty="0" smtClean="0">
                <a:sym typeface="Wingdings" pitchFamily="2" charset="2"/>
              </a:rPr>
              <a:t>Help with </a:t>
            </a:r>
            <a:r>
              <a:rPr lang="en-US" dirty="0" err="1" smtClean="0">
                <a:sym typeface="Wingdings" pitchFamily="2" charset="2"/>
              </a:rPr>
              <a:t>intragastric</a:t>
            </a:r>
            <a:r>
              <a:rPr lang="en-US" dirty="0" smtClean="0">
                <a:sym typeface="Wingdings" pitchFamily="2" charset="2"/>
              </a:rPr>
              <a:t> </a:t>
            </a:r>
            <a:r>
              <a:rPr lang="en-US" dirty="0" err="1" smtClean="0">
                <a:sym typeface="Wingdings" pitchFamily="2" charset="2"/>
              </a:rPr>
              <a:t>baloon</a:t>
            </a:r>
            <a:r>
              <a:rPr lang="en-US" dirty="0" smtClean="0">
                <a:sym typeface="Wingdings" pitchFamily="2" charset="2"/>
              </a:rPr>
              <a:t> placement and leak tests!</a:t>
            </a:r>
            <a:endParaRPr lang="en-US"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Definition </a:t>
            </a:r>
            <a:endParaRPr lang="en-US" b="1" dirty="0"/>
          </a:p>
        </p:txBody>
      </p:sp>
      <p:sp>
        <p:nvSpPr>
          <p:cNvPr id="3" name="Content Placeholder 2"/>
          <p:cNvSpPr>
            <a:spLocks noGrp="1"/>
          </p:cNvSpPr>
          <p:nvPr>
            <p:ph idx="1"/>
          </p:nvPr>
        </p:nvSpPr>
        <p:spPr>
          <a:xfrm>
            <a:off x="457200" y="990600"/>
            <a:ext cx="8229600" cy="5135563"/>
          </a:xfrm>
        </p:spPr>
        <p:txBody>
          <a:bodyPr>
            <a:noAutofit/>
          </a:bodyPr>
          <a:lstStyle/>
          <a:p>
            <a:r>
              <a:rPr lang="en-US" sz="2800" b="1" dirty="0" smtClean="0"/>
              <a:t>Excess of body fat</a:t>
            </a:r>
          </a:p>
          <a:p>
            <a:endParaRPr lang="en-US" sz="2800" b="1" dirty="0"/>
          </a:p>
          <a:p>
            <a:r>
              <a:rPr lang="en-US" sz="2800" b="1" dirty="0" smtClean="0"/>
              <a:t>Intake &gt; Expenditure</a:t>
            </a:r>
          </a:p>
          <a:p>
            <a:endParaRPr lang="en-US" sz="2800" b="1" dirty="0" smtClean="0"/>
          </a:p>
          <a:p>
            <a:r>
              <a:rPr lang="en-US" sz="2800" b="1" dirty="0" smtClean="0"/>
              <a:t>Genetic, behavioral, cultural and socioeconomic factors</a:t>
            </a:r>
          </a:p>
          <a:p>
            <a:endParaRPr lang="en-US" sz="2800" b="1" dirty="0"/>
          </a:p>
          <a:p>
            <a:r>
              <a:rPr lang="en-US" sz="2800" b="1" dirty="0" smtClean="0"/>
              <a:t>Reduces quality of life and life expectancy</a:t>
            </a:r>
          </a:p>
          <a:p>
            <a:endParaRPr lang="en-US" sz="2800" b="1" dirty="0"/>
          </a:p>
          <a:p>
            <a:r>
              <a:rPr lang="en-US" sz="2800" b="1" dirty="0" smtClean="0"/>
              <a:t>Increased healthcare services demands (&gt; 100 billion dollars)</a:t>
            </a:r>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Emergence</a:t>
            </a:r>
            <a:endParaRPr lang="en-US" sz="6000" b="1" dirty="0"/>
          </a:p>
        </p:txBody>
      </p:sp>
      <p:sp>
        <p:nvSpPr>
          <p:cNvPr id="3" name="Content Placeholder 2"/>
          <p:cNvSpPr>
            <a:spLocks noGrp="1"/>
          </p:cNvSpPr>
          <p:nvPr>
            <p:ph idx="1"/>
          </p:nvPr>
        </p:nvSpPr>
        <p:spPr/>
        <p:txBody>
          <a:bodyPr>
            <a:normAutofit/>
          </a:bodyPr>
          <a:lstStyle/>
          <a:p>
            <a:pPr>
              <a:lnSpc>
                <a:spcPct val="200000"/>
              </a:lnSpc>
            </a:pPr>
            <a:r>
              <a:rPr lang="en-US" sz="4000" b="1" dirty="0" err="1" smtClean="0"/>
              <a:t>Semirecumbent</a:t>
            </a:r>
            <a:r>
              <a:rPr lang="en-US" sz="4000" b="1" dirty="0" smtClean="0"/>
              <a:t> and FULLY awake</a:t>
            </a:r>
          </a:p>
          <a:p>
            <a:pPr>
              <a:lnSpc>
                <a:spcPct val="200000"/>
              </a:lnSpc>
            </a:pPr>
            <a:r>
              <a:rPr lang="en-US" sz="4000" b="1" dirty="0" smtClean="0"/>
              <a:t>Prompt but SAFE</a:t>
            </a:r>
          </a:p>
          <a:p>
            <a:pPr>
              <a:lnSpc>
                <a:spcPct val="200000"/>
              </a:lnSpc>
            </a:pPr>
            <a:r>
              <a:rPr lang="en-US" sz="4000" b="1" dirty="0" smtClean="0"/>
              <a:t>Observe in OR before transfer</a:t>
            </a:r>
          </a:p>
        </p:txBody>
      </p:sp>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Recovery Room</a:t>
            </a:r>
            <a:endParaRPr lang="en-US" sz="6000" b="1" dirty="0"/>
          </a:p>
        </p:txBody>
      </p:sp>
      <p:sp>
        <p:nvSpPr>
          <p:cNvPr id="3" name="Content Placeholder 2"/>
          <p:cNvSpPr>
            <a:spLocks noGrp="1"/>
          </p:cNvSpPr>
          <p:nvPr>
            <p:ph idx="1"/>
          </p:nvPr>
        </p:nvSpPr>
        <p:spPr/>
        <p:txBody>
          <a:bodyPr/>
          <a:lstStyle/>
          <a:p>
            <a:pPr>
              <a:lnSpc>
                <a:spcPct val="150000"/>
              </a:lnSpc>
            </a:pPr>
            <a:r>
              <a:rPr lang="en-US" dirty="0" smtClean="0"/>
              <a:t>SKILLED personnel</a:t>
            </a:r>
          </a:p>
          <a:p>
            <a:pPr>
              <a:lnSpc>
                <a:spcPct val="150000"/>
              </a:lnSpc>
            </a:pPr>
            <a:r>
              <a:rPr lang="en-US" dirty="0" smtClean="0"/>
              <a:t>Watch ventilation</a:t>
            </a:r>
          </a:p>
          <a:p>
            <a:pPr>
              <a:lnSpc>
                <a:spcPct val="150000"/>
              </a:lnSpc>
            </a:pPr>
            <a:r>
              <a:rPr lang="en-US" dirty="0" smtClean="0"/>
              <a:t>Initiate CPAP or </a:t>
            </a:r>
            <a:r>
              <a:rPr lang="en-US" dirty="0" err="1" smtClean="0"/>
              <a:t>BiPAP</a:t>
            </a:r>
            <a:r>
              <a:rPr lang="en-US" dirty="0" smtClean="0"/>
              <a:t> if needed</a:t>
            </a:r>
          </a:p>
          <a:p>
            <a:pPr>
              <a:lnSpc>
                <a:spcPct val="150000"/>
              </a:lnSpc>
            </a:pPr>
            <a:r>
              <a:rPr lang="en-US" dirty="0" smtClean="0"/>
              <a:t>Use multimodal analgesia</a:t>
            </a:r>
            <a:endParaRPr lang="en-US" dirty="0"/>
          </a:p>
        </p:txBody>
      </p:sp>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Postoperatively…</a:t>
            </a:r>
            <a:endParaRPr lang="en-US" b="1" dirty="0"/>
          </a:p>
        </p:txBody>
      </p:sp>
      <p:sp>
        <p:nvSpPr>
          <p:cNvPr id="3" name="Content Placeholder 2"/>
          <p:cNvSpPr>
            <a:spLocks noGrp="1"/>
          </p:cNvSpPr>
          <p:nvPr>
            <p:ph idx="1"/>
          </p:nvPr>
        </p:nvSpPr>
        <p:spPr>
          <a:xfrm>
            <a:off x="457200" y="1828800"/>
            <a:ext cx="8229600" cy="4297363"/>
          </a:xfrm>
        </p:spPr>
        <p:txBody>
          <a:bodyPr>
            <a:normAutofit/>
          </a:bodyPr>
          <a:lstStyle/>
          <a:p>
            <a:r>
              <a:rPr lang="en-US" dirty="0" smtClean="0"/>
              <a:t>Initiate </a:t>
            </a:r>
            <a:r>
              <a:rPr lang="en-US" dirty="0" err="1" smtClean="0"/>
              <a:t>thrombophylaxis</a:t>
            </a:r>
            <a:endParaRPr lang="en-US" dirty="0" smtClean="0"/>
          </a:p>
          <a:p>
            <a:r>
              <a:rPr lang="en-US" dirty="0" smtClean="0"/>
              <a:t>Continue analgesics</a:t>
            </a:r>
          </a:p>
          <a:p>
            <a:r>
              <a:rPr lang="en-US" dirty="0" smtClean="0"/>
              <a:t>Continue CPAP if initiated</a:t>
            </a:r>
          </a:p>
          <a:p>
            <a:r>
              <a:rPr lang="en-US" dirty="0" err="1" smtClean="0"/>
              <a:t>Antibioprophylaxis</a:t>
            </a:r>
            <a:endParaRPr lang="en-US" dirty="0" smtClean="0"/>
          </a:p>
          <a:p>
            <a:r>
              <a:rPr lang="en-US" dirty="0" smtClean="0"/>
              <a:t>PPIs and gastric protection</a:t>
            </a:r>
          </a:p>
          <a:p>
            <a:r>
              <a:rPr lang="en-US" dirty="0" smtClean="0"/>
              <a:t>Fluid management</a:t>
            </a:r>
          </a:p>
          <a:p>
            <a:pPr>
              <a:buNone/>
            </a:pPr>
            <a:endParaRPr lang="en-US" dirty="0" smtClean="0"/>
          </a:p>
        </p:txBody>
      </p:sp>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Autofit/>
          </a:bodyPr>
          <a:lstStyle/>
          <a:p>
            <a:r>
              <a:rPr lang="en-US" sz="6000" b="1" dirty="0" smtClean="0"/>
              <a:t>Complications of bariatric surgery</a:t>
            </a:r>
            <a:endParaRPr lang="en-US" sz="6000" b="1" dirty="0"/>
          </a:p>
        </p:txBody>
      </p:sp>
      <p:pic>
        <p:nvPicPr>
          <p:cNvPr id="12290" name="Picture 2" descr="Estomac plein Banque d'images - 5596910"/>
          <p:cNvPicPr>
            <a:picLocks noChangeAspect="1" noChangeArrowheads="1"/>
          </p:cNvPicPr>
          <p:nvPr/>
        </p:nvPicPr>
        <p:blipFill>
          <a:blip r:embed="rId2" cstate="print"/>
          <a:srcRect/>
          <a:stretch>
            <a:fillRect/>
          </a:stretch>
        </p:blipFill>
        <p:spPr bwMode="auto">
          <a:xfrm>
            <a:off x="3810000" y="2971800"/>
            <a:ext cx="3810000" cy="245745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Risk factors for complications</a:t>
            </a:r>
            <a:endParaRPr lang="en-US" b="1" dirty="0"/>
          </a:p>
        </p:txBody>
      </p:sp>
      <p:sp>
        <p:nvSpPr>
          <p:cNvPr id="3" name="Content Placeholder 2"/>
          <p:cNvSpPr>
            <a:spLocks noGrp="1"/>
          </p:cNvSpPr>
          <p:nvPr>
            <p:ph idx="1"/>
          </p:nvPr>
        </p:nvSpPr>
        <p:spPr/>
        <p:txBody>
          <a:bodyPr/>
          <a:lstStyle/>
          <a:p>
            <a:pPr>
              <a:buFont typeface="Wingdings" pitchFamily="2" charset="2"/>
              <a:buChar char="ü"/>
            </a:pPr>
            <a:r>
              <a:rPr lang="en-US" dirty="0" smtClean="0"/>
              <a:t>Male </a:t>
            </a:r>
          </a:p>
          <a:p>
            <a:pPr>
              <a:buFont typeface="Wingdings" pitchFamily="2" charset="2"/>
              <a:buChar char="ü"/>
            </a:pPr>
            <a:r>
              <a:rPr lang="en-US" dirty="0" smtClean="0"/>
              <a:t>Age &gt; 65</a:t>
            </a:r>
          </a:p>
          <a:p>
            <a:pPr>
              <a:buFont typeface="Wingdings" pitchFamily="2" charset="2"/>
              <a:buChar char="ü"/>
            </a:pPr>
            <a:r>
              <a:rPr lang="en-US" dirty="0" smtClean="0"/>
              <a:t>Open surgery</a:t>
            </a:r>
          </a:p>
          <a:p>
            <a:pPr>
              <a:buFont typeface="Wingdings" pitchFamily="2" charset="2"/>
              <a:buChar char="ü"/>
            </a:pPr>
            <a:r>
              <a:rPr lang="en-US" dirty="0" smtClean="0"/>
              <a:t>Long operative time</a:t>
            </a:r>
          </a:p>
          <a:p>
            <a:pPr>
              <a:buFont typeface="Wingdings" pitchFamily="2" charset="2"/>
              <a:buChar char="ü"/>
            </a:pPr>
            <a:r>
              <a:rPr lang="en-US" dirty="0" smtClean="0"/>
              <a:t>Cardiac and respiratory </a:t>
            </a:r>
            <a:r>
              <a:rPr lang="en-US" dirty="0" err="1" smtClean="0"/>
              <a:t>comorbidities</a:t>
            </a:r>
            <a:endParaRPr lang="en-US" dirty="0" smtClean="0"/>
          </a:p>
          <a:p>
            <a:pPr>
              <a:buFont typeface="Wingdings" pitchFamily="2" charset="2"/>
              <a:buChar char="ü"/>
            </a:pPr>
            <a:r>
              <a:rPr lang="en-US" dirty="0" smtClean="0"/>
              <a:t>Diabetes</a:t>
            </a:r>
          </a:p>
          <a:p>
            <a:pPr>
              <a:buFont typeface="Wingdings" pitchFamily="2" charset="2"/>
              <a:buChar char="ü"/>
            </a:pPr>
            <a:r>
              <a:rPr lang="en-US" dirty="0" smtClean="0"/>
              <a:t>Low case load</a:t>
            </a:r>
            <a:endParaRPr lang="en-US" dirty="0"/>
          </a:p>
        </p:txBody>
      </p:sp>
    </p:spTree>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complications</a:t>
            </a:r>
            <a:endParaRPr lang="en-US" b="1" dirty="0"/>
          </a:p>
        </p:txBody>
      </p:sp>
      <p:sp>
        <p:nvSpPr>
          <p:cNvPr id="3" name="Content Placeholder 2"/>
          <p:cNvSpPr>
            <a:spLocks noGrp="1"/>
          </p:cNvSpPr>
          <p:nvPr>
            <p:ph idx="1"/>
          </p:nvPr>
        </p:nvSpPr>
        <p:spPr/>
        <p:txBody>
          <a:bodyPr>
            <a:normAutofit/>
          </a:bodyPr>
          <a:lstStyle/>
          <a:p>
            <a:pPr>
              <a:buFont typeface="Wingdings" pitchFamily="2" charset="2"/>
              <a:buChar char="v"/>
            </a:pPr>
            <a:r>
              <a:rPr lang="en-US" sz="4000" i="1" dirty="0" smtClean="0"/>
              <a:t>Infection</a:t>
            </a:r>
          </a:p>
          <a:p>
            <a:pPr>
              <a:buFont typeface="Wingdings" pitchFamily="2" charset="2"/>
              <a:buChar char="v"/>
            </a:pPr>
            <a:r>
              <a:rPr lang="en-US" sz="4000" i="1" dirty="0" smtClean="0"/>
              <a:t>Hemorrhage</a:t>
            </a:r>
          </a:p>
          <a:p>
            <a:pPr>
              <a:buFont typeface="Wingdings" pitchFamily="2" charset="2"/>
              <a:buChar char="v"/>
            </a:pPr>
            <a:r>
              <a:rPr lang="en-US" sz="4000" i="1" dirty="0" err="1" smtClean="0"/>
              <a:t>Incisionnal</a:t>
            </a:r>
            <a:r>
              <a:rPr lang="en-US" sz="4000" i="1" dirty="0" smtClean="0"/>
              <a:t> hernia</a:t>
            </a:r>
          </a:p>
          <a:p>
            <a:pPr>
              <a:buFont typeface="Wingdings" pitchFamily="2" charset="2"/>
              <a:buChar char="v"/>
            </a:pPr>
            <a:r>
              <a:rPr lang="en-US" sz="4000" i="1" dirty="0" smtClean="0"/>
              <a:t>Bowel obstruction</a:t>
            </a:r>
          </a:p>
          <a:p>
            <a:pPr>
              <a:buFont typeface="Wingdings" pitchFamily="2" charset="2"/>
              <a:buChar char="v"/>
            </a:pPr>
            <a:r>
              <a:rPr lang="en-US" sz="4000" i="1" dirty="0" smtClean="0"/>
              <a:t>Deep Venous Thrombosis </a:t>
            </a:r>
            <a:endParaRPr lang="en-US" sz="4000" i="1" dirty="0"/>
          </a:p>
        </p:txBody>
      </p:sp>
    </p:spTree>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Specific complications</a:t>
            </a:r>
            <a:endParaRPr lang="en-US" b="1" dirty="0"/>
          </a:p>
        </p:txBody>
      </p:sp>
      <p:sp>
        <p:nvSpPr>
          <p:cNvPr id="3" name="Content Placeholder 2"/>
          <p:cNvSpPr>
            <a:spLocks noGrp="1"/>
          </p:cNvSpPr>
          <p:nvPr>
            <p:ph idx="1"/>
          </p:nvPr>
        </p:nvSpPr>
        <p:spPr/>
        <p:txBody>
          <a:bodyPr>
            <a:normAutofit lnSpcReduction="10000"/>
          </a:bodyPr>
          <a:lstStyle/>
          <a:p>
            <a:pPr>
              <a:buFont typeface="Wingdings" pitchFamily="2" charset="2"/>
              <a:buChar char="v"/>
            </a:pPr>
            <a:r>
              <a:rPr lang="en-US" dirty="0" err="1" smtClean="0"/>
              <a:t>Anastomotic</a:t>
            </a:r>
            <a:r>
              <a:rPr lang="en-US" dirty="0" smtClean="0"/>
              <a:t> leak</a:t>
            </a:r>
          </a:p>
          <a:p>
            <a:pPr>
              <a:buFont typeface="Wingdings" pitchFamily="2" charset="2"/>
              <a:buChar char="v"/>
            </a:pPr>
            <a:r>
              <a:rPr lang="en-US" dirty="0" err="1" smtClean="0"/>
              <a:t>Anastomotic</a:t>
            </a:r>
            <a:r>
              <a:rPr lang="en-US" dirty="0" smtClean="0"/>
              <a:t> stricture</a:t>
            </a:r>
          </a:p>
          <a:p>
            <a:pPr>
              <a:buFont typeface="Wingdings" pitchFamily="2" charset="2"/>
              <a:buChar char="v"/>
            </a:pPr>
            <a:r>
              <a:rPr lang="en-US" dirty="0" smtClean="0"/>
              <a:t>Dumping syndrome</a:t>
            </a:r>
          </a:p>
          <a:p>
            <a:pPr>
              <a:buFont typeface="Wingdings" pitchFamily="2" charset="2"/>
              <a:buChar char="v"/>
            </a:pPr>
            <a:r>
              <a:rPr lang="en-US" dirty="0" smtClean="0"/>
              <a:t>Nutritional deficiencies:</a:t>
            </a:r>
          </a:p>
          <a:p>
            <a:pPr>
              <a:buFont typeface="Wingdings" pitchFamily="2" charset="2"/>
              <a:buChar char="ü"/>
            </a:pPr>
            <a:r>
              <a:rPr lang="en-US" i="1" dirty="0" smtClean="0"/>
              <a:t>Vitamin B12</a:t>
            </a:r>
          </a:p>
          <a:p>
            <a:pPr>
              <a:buFont typeface="Wingdings" pitchFamily="2" charset="2"/>
              <a:buChar char="ü"/>
            </a:pPr>
            <a:r>
              <a:rPr lang="en-US" i="1" dirty="0" smtClean="0"/>
              <a:t>Thiamine</a:t>
            </a:r>
          </a:p>
          <a:p>
            <a:pPr>
              <a:buFont typeface="Wingdings" pitchFamily="2" charset="2"/>
              <a:buChar char="ü"/>
            </a:pPr>
            <a:r>
              <a:rPr lang="en-US" i="1" dirty="0" smtClean="0"/>
              <a:t>Protein</a:t>
            </a:r>
          </a:p>
          <a:p>
            <a:pPr>
              <a:buFont typeface="Wingdings" pitchFamily="2" charset="2"/>
              <a:buChar char="ü"/>
            </a:pPr>
            <a:r>
              <a:rPr lang="en-US" i="1" dirty="0" smtClean="0"/>
              <a:t>Vitamin A</a:t>
            </a:r>
            <a:endParaRPr lang="en-US" i="1" dirty="0"/>
          </a:p>
        </p:txBody>
      </p:sp>
    </p:spTree>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09600" y="381000"/>
          <a:ext cx="8229600" cy="57658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tc>
                <a:tc>
                  <a:txBody>
                    <a:bodyPr/>
                    <a:lstStyle/>
                    <a:p>
                      <a:r>
                        <a:rPr lang="en-US" dirty="0" smtClean="0"/>
                        <a:t>All Surgeries</a:t>
                      </a:r>
                      <a:endParaRPr lang="en-US" dirty="0"/>
                    </a:p>
                  </a:txBody>
                  <a:tcPr/>
                </a:tc>
                <a:tc>
                  <a:txBody>
                    <a:bodyPr/>
                    <a:lstStyle/>
                    <a:p>
                      <a:r>
                        <a:rPr lang="en-US" dirty="0" smtClean="0"/>
                        <a:t>Gastric Banding</a:t>
                      </a:r>
                      <a:endParaRPr lang="en-US" dirty="0"/>
                    </a:p>
                  </a:txBody>
                  <a:tcPr/>
                </a:tc>
                <a:tc>
                  <a:txBody>
                    <a:bodyPr/>
                    <a:lstStyle/>
                    <a:p>
                      <a:r>
                        <a:rPr lang="en-US" dirty="0" smtClean="0"/>
                        <a:t>Roux-en-Y</a:t>
                      </a:r>
                      <a:endParaRPr lang="en-US" dirty="0"/>
                    </a:p>
                  </a:txBody>
                  <a:tcPr/>
                </a:tc>
              </a:tr>
              <a:tr h="370840">
                <a:tc>
                  <a:txBody>
                    <a:bodyPr/>
                    <a:lstStyle/>
                    <a:p>
                      <a:r>
                        <a:rPr lang="en-US" dirty="0" smtClean="0"/>
                        <a:t>Early</a:t>
                      </a:r>
                      <a:endParaRPr lang="en-US" dirty="0"/>
                    </a:p>
                  </a:txBody>
                  <a:tcPr/>
                </a:tc>
                <a:tc>
                  <a:txBody>
                    <a:bodyPr/>
                    <a:lstStyle/>
                    <a:p>
                      <a:r>
                        <a:rPr lang="en-US" dirty="0" smtClean="0"/>
                        <a:t>Bleeding</a:t>
                      </a:r>
                    </a:p>
                    <a:p>
                      <a:r>
                        <a:rPr lang="en-US" dirty="0" smtClean="0"/>
                        <a:t>Infection</a:t>
                      </a:r>
                    </a:p>
                    <a:p>
                      <a:r>
                        <a:rPr lang="en-US" dirty="0" smtClean="0"/>
                        <a:t>Dehydration</a:t>
                      </a:r>
                    </a:p>
                    <a:p>
                      <a:r>
                        <a:rPr lang="en-US" dirty="0" smtClean="0"/>
                        <a:t>Peritonitis</a:t>
                      </a:r>
                    </a:p>
                    <a:p>
                      <a:r>
                        <a:rPr lang="en-US" dirty="0" smtClean="0"/>
                        <a:t>Bowel obstruction</a:t>
                      </a:r>
                    </a:p>
                    <a:p>
                      <a:r>
                        <a:rPr lang="en-US" dirty="0" smtClean="0"/>
                        <a:t>Perforation</a:t>
                      </a:r>
                    </a:p>
                    <a:p>
                      <a:r>
                        <a:rPr lang="en-US" dirty="0" smtClean="0"/>
                        <a:t>Pneumonia</a:t>
                      </a:r>
                    </a:p>
                    <a:p>
                      <a:r>
                        <a:rPr lang="en-US" dirty="0" smtClean="0"/>
                        <a:t>DVT/PE</a:t>
                      </a:r>
                    </a:p>
                    <a:p>
                      <a:r>
                        <a:rPr lang="en-US" dirty="0" smtClean="0"/>
                        <a:t>Death </a:t>
                      </a:r>
                    </a:p>
                  </a:txBody>
                  <a:tcPr/>
                </a:tc>
                <a:tc>
                  <a:txBody>
                    <a:bodyPr/>
                    <a:lstStyle/>
                    <a:p>
                      <a:r>
                        <a:rPr lang="en-US" dirty="0" smtClean="0"/>
                        <a:t>Band slippage</a:t>
                      </a:r>
                    </a:p>
                    <a:p>
                      <a:r>
                        <a:rPr lang="en-US" dirty="0" smtClean="0"/>
                        <a:t>Band malfunction</a:t>
                      </a:r>
                    </a:p>
                    <a:p>
                      <a:r>
                        <a:rPr lang="en-US" dirty="0" smtClean="0"/>
                        <a:t>Infection at band site</a:t>
                      </a:r>
                      <a:endParaRPr lang="en-US" dirty="0"/>
                    </a:p>
                  </a:txBody>
                  <a:tcPr/>
                </a:tc>
                <a:tc>
                  <a:txBody>
                    <a:bodyPr/>
                    <a:lstStyle/>
                    <a:p>
                      <a:r>
                        <a:rPr lang="en-US" dirty="0" smtClean="0"/>
                        <a:t>Leak from </a:t>
                      </a:r>
                      <a:r>
                        <a:rPr lang="en-US" dirty="0" err="1" smtClean="0"/>
                        <a:t>anastomotic</a:t>
                      </a:r>
                      <a:r>
                        <a:rPr lang="en-US" baseline="0" dirty="0" smtClean="0"/>
                        <a:t> site</a:t>
                      </a:r>
                      <a:endParaRPr lang="en-US" dirty="0"/>
                    </a:p>
                  </a:txBody>
                  <a:tcPr/>
                </a:tc>
              </a:tr>
              <a:tr h="370840">
                <a:tc>
                  <a:txBody>
                    <a:bodyPr/>
                    <a:lstStyle/>
                    <a:p>
                      <a:r>
                        <a:rPr lang="en-US" dirty="0" smtClean="0"/>
                        <a:t>Late</a:t>
                      </a:r>
                      <a:endParaRPr lang="en-US" dirty="0"/>
                    </a:p>
                  </a:txBody>
                  <a:tcPr/>
                </a:tc>
                <a:tc>
                  <a:txBody>
                    <a:bodyPr/>
                    <a:lstStyle/>
                    <a:p>
                      <a:r>
                        <a:rPr lang="en-US" dirty="0" err="1" smtClean="0"/>
                        <a:t>Cholelithiasis</a:t>
                      </a:r>
                      <a:endParaRPr lang="en-US" dirty="0" smtClean="0"/>
                    </a:p>
                    <a:p>
                      <a:r>
                        <a:rPr lang="en-US" dirty="0" err="1" smtClean="0"/>
                        <a:t>Cholecystitis</a:t>
                      </a:r>
                      <a:endParaRPr lang="en-US" dirty="0" smtClean="0"/>
                    </a:p>
                    <a:p>
                      <a:r>
                        <a:rPr lang="en-US" dirty="0" smtClean="0"/>
                        <a:t>Pouch dilation</a:t>
                      </a:r>
                    </a:p>
                    <a:p>
                      <a:r>
                        <a:rPr lang="en-US" dirty="0" smtClean="0"/>
                        <a:t>GERD/</a:t>
                      </a:r>
                      <a:r>
                        <a:rPr lang="en-US" dirty="0" err="1" smtClean="0"/>
                        <a:t>dysphagia</a:t>
                      </a:r>
                      <a:endParaRPr lang="en-US" dirty="0" smtClean="0"/>
                    </a:p>
                    <a:p>
                      <a:r>
                        <a:rPr lang="en-US" dirty="0" err="1" smtClean="0"/>
                        <a:t>Herniation</a:t>
                      </a:r>
                      <a:r>
                        <a:rPr lang="en-US" baseline="0" dirty="0" smtClean="0"/>
                        <a:t> at the surgical site</a:t>
                      </a:r>
                    </a:p>
                    <a:p>
                      <a:r>
                        <a:rPr lang="en-US" baseline="0" dirty="0" err="1" smtClean="0"/>
                        <a:t>Nutrionnal</a:t>
                      </a:r>
                      <a:r>
                        <a:rPr lang="en-US" baseline="0" dirty="0" smtClean="0"/>
                        <a:t> issues</a:t>
                      </a:r>
                    </a:p>
                    <a:p>
                      <a:r>
                        <a:rPr lang="en-US" baseline="0" dirty="0" smtClean="0"/>
                        <a:t>Fat-soluble vitamin deficiencies (</a:t>
                      </a:r>
                      <a:r>
                        <a:rPr lang="en-US" baseline="0" dirty="0" err="1" smtClean="0"/>
                        <a:t>vit</a:t>
                      </a:r>
                      <a:r>
                        <a:rPr lang="en-US" baseline="0" dirty="0" smtClean="0"/>
                        <a:t> B12)</a:t>
                      </a:r>
                      <a:endParaRPr lang="en-US" dirty="0"/>
                    </a:p>
                  </a:txBody>
                  <a:tcPr/>
                </a:tc>
                <a:tc>
                  <a:txBody>
                    <a:bodyPr/>
                    <a:lstStyle/>
                    <a:p>
                      <a:r>
                        <a:rPr lang="en-US" dirty="0" smtClean="0"/>
                        <a:t>Anorexia</a:t>
                      </a:r>
                    </a:p>
                    <a:p>
                      <a:r>
                        <a:rPr lang="en-US" dirty="0" smtClean="0"/>
                        <a:t>Band slippage</a:t>
                      </a:r>
                    </a:p>
                    <a:p>
                      <a:r>
                        <a:rPr lang="en-US" dirty="0" smtClean="0"/>
                        <a:t>Band malfunction</a:t>
                      </a:r>
                    </a:p>
                    <a:p>
                      <a:r>
                        <a:rPr lang="en-US" dirty="0" smtClean="0"/>
                        <a:t>Infection</a:t>
                      </a:r>
                      <a:r>
                        <a:rPr lang="en-US" baseline="0" dirty="0" smtClean="0"/>
                        <a:t> at band site</a:t>
                      </a:r>
                      <a:endParaRPr lang="en-US" dirty="0"/>
                    </a:p>
                  </a:txBody>
                  <a:tcPr/>
                </a:tc>
                <a:tc>
                  <a:txBody>
                    <a:bodyPr/>
                    <a:lstStyle/>
                    <a:p>
                      <a:r>
                        <a:rPr lang="en-US" dirty="0" smtClean="0"/>
                        <a:t>Small bowel obstruction</a:t>
                      </a:r>
                    </a:p>
                    <a:p>
                      <a:r>
                        <a:rPr lang="en-US" dirty="0" smtClean="0"/>
                        <a:t>Marginal ulcers</a:t>
                      </a:r>
                    </a:p>
                    <a:p>
                      <a:r>
                        <a:rPr lang="en-US" dirty="0" smtClean="0"/>
                        <a:t>Pancreatitis</a:t>
                      </a:r>
                    </a:p>
                    <a:p>
                      <a:r>
                        <a:rPr lang="en-US" dirty="0" smtClean="0"/>
                        <a:t>Stricture </a:t>
                      </a:r>
                      <a:endParaRPr lang="en-US" dirty="0"/>
                    </a:p>
                  </a:txBody>
                  <a:tcPr/>
                </a:tc>
              </a:tr>
            </a:tbl>
          </a:graphicData>
        </a:graphic>
      </p:graphicFrame>
    </p:spTree>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8229600" cy="1143000"/>
          </a:xfrm>
        </p:spPr>
        <p:txBody>
          <a:bodyPr>
            <a:normAutofit/>
          </a:bodyPr>
          <a:lstStyle/>
          <a:p>
            <a:r>
              <a:rPr lang="en-US" sz="6000" b="1" dirty="0" smtClean="0"/>
              <a:t>In conclusion…</a:t>
            </a:r>
            <a:endParaRPr lang="en-US" sz="6000" b="1" dirty="0"/>
          </a:p>
        </p:txBody>
      </p:sp>
      <p:pic>
        <p:nvPicPr>
          <p:cNvPr id="7170" name="Picture 2" descr="Femme détient silhouettes ajustement gras sur une échelle de symbole Choix perte de poids régime alimentaire Banque d'images - 9616788"/>
          <p:cNvPicPr>
            <a:picLocks noChangeAspect="1" noChangeArrowheads="1"/>
          </p:cNvPicPr>
          <p:nvPr/>
        </p:nvPicPr>
        <p:blipFill>
          <a:blip r:embed="rId2" cstate="print"/>
          <a:srcRect/>
          <a:stretch>
            <a:fillRect/>
          </a:stretch>
        </p:blipFill>
        <p:spPr bwMode="auto">
          <a:xfrm>
            <a:off x="4876800" y="2438400"/>
            <a:ext cx="3305175" cy="3810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Health benefits</a:t>
            </a:r>
            <a:endParaRPr lang="en-US" b="1" dirty="0"/>
          </a:p>
        </p:txBody>
      </p:sp>
      <p:sp>
        <p:nvSpPr>
          <p:cNvPr id="3" name="Content Placeholder 2"/>
          <p:cNvSpPr>
            <a:spLocks noGrp="1"/>
          </p:cNvSpPr>
          <p:nvPr>
            <p:ph idx="1"/>
          </p:nvPr>
        </p:nvSpPr>
        <p:spPr/>
        <p:txBody>
          <a:bodyPr>
            <a:normAutofit fontScale="92500"/>
          </a:bodyPr>
          <a:lstStyle/>
          <a:p>
            <a:r>
              <a:rPr lang="en-US" dirty="0" smtClean="0"/>
              <a:t>Sustained loss of 65-80%  of excess body weight</a:t>
            </a:r>
          </a:p>
          <a:p>
            <a:r>
              <a:rPr lang="en-US" dirty="0" smtClean="0"/>
              <a:t>Resolution of:</a:t>
            </a:r>
          </a:p>
          <a:p>
            <a:pPr>
              <a:buFont typeface="Wingdings" pitchFamily="2" charset="2"/>
              <a:buChar char="ü"/>
            </a:pPr>
            <a:r>
              <a:rPr lang="en-US" dirty="0" smtClean="0"/>
              <a:t>Diabetes</a:t>
            </a:r>
          </a:p>
          <a:p>
            <a:pPr>
              <a:buFont typeface="Wingdings" pitchFamily="2" charset="2"/>
              <a:buChar char="ü"/>
            </a:pPr>
            <a:r>
              <a:rPr lang="en-US" dirty="0" smtClean="0"/>
              <a:t>Hypertension</a:t>
            </a:r>
          </a:p>
          <a:p>
            <a:pPr>
              <a:buFont typeface="Wingdings" pitchFamily="2" charset="2"/>
              <a:buChar char="ü"/>
            </a:pPr>
            <a:r>
              <a:rPr lang="en-US" dirty="0" err="1" smtClean="0"/>
              <a:t>Dyslipidemias</a:t>
            </a:r>
            <a:endParaRPr lang="en-US" dirty="0" smtClean="0"/>
          </a:p>
          <a:p>
            <a:pPr>
              <a:buFont typeface="Wingdings" pitchFamily="2" charset="2"/>
              <a:buChar char="ü"/>
            </a:pPr>
            <a:r>
              <a:rPr lang="en-US" dirty="0" smtClean="0"/>
              <a:t>OSA</a:t>
            </a:r>
          </a:p>
          <a:p>
            <a:pPr>
              <a:buFont typeface="Wingdings" pitchFamily="2" charset="2"/>
              <a:buChar char="ü"/>
            </a:pPr>
            <a:r>
              <a:rPr lang="en-US" dirty="0" smtClean="0"/>
              <a:t>GERD</a:t>
            </a:r>
          </a:p>
          <a:p>
            <a:pPr>
              <a:buFont typeface="Wingdings" pitchFamily="2" charset="2"/>
              <a:buChar char="ü"/>
            </a:pPr>
            <a:r>
              <a:rPr lang="en-US" dirty="0" smtClean="0"/>
              <a:t>Low back pain and joint pain</a:t>
            </a: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images1.friendseat.com/2011/04/bmiformula.png">
            <a:hlinkClick r:id="rId2"/>
          </p:cNvPr>
          <p:cNvPicPr>
            <a:picLocks noChangeAspect="1" noChangeArrowheads="1"/>
          </p:cNvPicPr>
          <p:nvPr/>
        </p:nvPicPr>
        <p:blipFill>
          <a:blip r:embed="rId3" cstate="print"/>
          <a:srcRect/>
          <a:stretch>
            <a:fillRect/>
          </a:stretch>
        </p:blipFill>
        <p:spPr bwMode="auto">
          <a:xfrm>
            <a:off x="533400" y="381001"/>
            <a:ext cx="3206564" cy="2666999"/>
          </a:xfrm>
          <a:prstGeom prst="rect">
            <a:avLst/>
          </a:prstGeom>
          <a:noFill/>
        </p:spPr>
      </p:pic>
      <p:pic>
        <p:nvPicPr>
          <p:cNvPr id="5" name="Picture 2" descr="http://blog.drseymourweaver.com/dermatology-blog/wp-content/uploads/2011/06/bmi-body-mass-index.gif"/>
          <p:cNvPicPr>
            <a:picLocks noChangeAspect="1" noChangeArrowheads="1"/>
          </p:cNvPicPr>
          <p:nvPr/>
        </p:nvPicPr>
        <p:blipFill>
          <a:blip r:embed="rId4" cstate="print"/>
          <a:srcRect/>
          <a:stretch>
            <a:fillRect/>
          </a:stretch>
        </p:blipFill>
        <p:spPr bwMode="auto">
          <a:xfrm>
            <a:off x="3810000" y="2362200"/>
            <a:ext cx="5127009" cy="37338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Obesity and Heart-Rate Variability</a:t>
            </a:r>
            <a:endParaRPr lang="en-US" b="1" dirty="0"/>
          </a:p>
        </p:txBody>
      </p:sp>
      <p:sp>
        <p:nvSpPr>
          <p:cNvPr id="3" name="Content Placeholder 2"/>
          <p:cNvSpPr>
            <a:spLocks noGrp="1"/>
          </p:cNvSpPr>
          <p:nvPr>
            <p:ph idx="1"/>
          </p:nvPr>
        </p:nvSpPr>
        <p:spPr/>
        <p:txBody>
          <a:bodyPr/>
          <a:lstStyle/>
          <a:p>
            <a:pPr>
              <a:buNone/>
            </a:pPr>
            <a:r>
              <a:rPr lang="en-US" b="1" dirty="0" smtClean="0">
                <a:solidFill>
                  <a:srgbClr val="FF0000"/>
                </a:solidFill>
              </a:rPr>
              <a:t>What’s HRV?</a:t>
            </a:r>
          </a:p>
          <a:p>
            <a:pPr>
              <a:lnSpc>
                <a:spcPct val="150000"/>
              </a:lnSpc>
            </a:pPr>
            <a:r>
              <a:rPr lang="en-US" dirty="0" smtClean="0"/>
              <a:t>Variation in intervals between heartbeats</a:t>
            </a:r>
          </a:p>
          <a:p>
            <a:pPr>
              <a:lnSpc>
                <a:spcPct val="150000"/>
              </a:lnSpc>
            </a:pPr>
            <a:r>
              <a:rPr lang="en-US" dirty="0" smtClean="0"/>
              <a:t>Reflects cardiac autonomic modulation</a:t>
            </a:r>
          </a:p>
          <a:p>
            <a:pPr>
              <a:lnSpc>
                <a:spcPct val="150000"/>
              </a:lnSpc>
            </a:pPr>
            <a:r>
              <a:rPr lang="en-US" dirty="0" smtClean="0"/>
              <a:t>Influenced in a favorable way by increased parasympathetic activity</a:t>
            </a:r>
            <a:endParaRPr lang="en-US" dirty="0"/>
          </a:p>
        </p:txBody>
      </p:sp>
      <p:sp>
        <p:nvSpPr>
          <p:cNvPr id="5" name="TextBox 4"/>
          <p:cNvSpPr txBox="1"/>
          <p:nvPr/>
        </p:nvSpPr>
        <p:spPr>
          <a:xfrm>
            <a:off x="304800" y="5934670"/>
            <a:ext cx="8382000" cy="923330"/>
          </a:xfrm>
          <a:prstGeom prst="rect">
            <a:avLst/>
          </a:prstGeom>
          <a:noFill/>
        </p:spPr>
        <p:txBody>
          <a:bodyPr wrap="square" rtlCol="0">
            <a:spAutoFit/>
          </a:bodyPr>
          <a:lstStyle/>
          <a:p>
            <a:r>
              <a:rPr lang="en-US" i="1" dirty="0" smtClean="0"/>
              <a:t>Thayer JF et al. The relationship of autonomic imbalance, heart rate variability and cardiovascular disease risk factors. International journal of Cardiology 141 (2010) 122-131</a:t>
            </a:r>
            <a:endParaRPr lang="en-US" i="1" dirty="0"/>
          </a:p>
        </p:txBody>
      </p:sp>
    </p:spTree>
  </p:cSld>
  <p:clrMapOvr>
    <a:masterClrMapping/>
  </p:clrMapOvr>
  <p:transition>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smtClean="0"/>
              <a:t>Obesity </a:t>
            </a:r>
            <a:r>
              <a:rPr lang="en-US" dirty="0" smtClean="0">
                <a:sym typeface="Wingdings" pitchFamily="2" charset="2"/>
              </a:rPr>
              <a:t> autonomic imbalance  increased sympathetic and decreased parasympathetic activities  increased workload and stress on the heart  decreased HRV  risk factor for heart diseases (MI, sudden death…)</a:t>
            </a:r>
          </a:p>
          <a:p>
            <a:endParaRPr lang="en-US" dirty="0" smtClean="0">
              <a:sym typeface="Wingdings" pitchFamily="2" charset="2"/>
            </a:endParaRPr>
          </a:p>
          <a:p>
            <a:r>
              <a:rPr lang="en-US" dirty="0" smtClean="0">
                <a:sym typeface="Wingdings" pitchFamily="2" charset="2"/>
              </a:rPr>
              <a:t>Weight loss  restored autonomic balance  increase HRV  correlates with decreased heart diseases!!!</a:t>
            </a:r>
            <a:endParaRPr lang="en-US" dirty="0"/>
          </a:p>
        </p:txBody>
      </p:sp>
      <p:sp>
        <p:nvSpPr>
          <p:cNvPr id="4" name="TextBox 3"/>
          <p:cNvSpPr txBox="1"/>
          <p:nvPr/>
        </p:nvSpPr>
        <p:spPr>
          <a:xfrm>
            <a:off x="457200" y="6019800"/>
            <a:ext cx="8229600" cy="646331"/>
          </a:xfrm>
          <a:prstGeom prst="rect">
            <a:avLst/>
          </a:prstGeom>
          <a:noFill/>
        </p:spPr>
        <p:txBody>
          <a:bodyPr wrap="square" rtlCol="0">
            <a:spAutoFit/>
          </a:bodyPr>
          <a:lstStyle/>
          <a:p>
            <a:r>
              <a:rPr lang="en-US" i="1" dirty="0" err="1" smtClean="0"/>
              <a:t>Nault</a:t>
            </a:r>
            <a:r>
              <a:rPr lang="en-US" i="1" dirty="0" smtClean="0"/>
              <a:t> I. et al. Impact of bariatric surgery-induced weight loss on heart rate variability. Metabolism Clinical and Experimental 56 (2007) 1425-1430</a:t>
            </a:r>
          </a:p>
        </p:txBody>
      </p:sp>
    </p:spTree>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229600" cy="2849563"/>
          </a:xfrm>
        </p:spPr>
        <p:txBody>
          <a:bodyPr>
            <a:normAutofit/>
          </a:bodyPr>
          <a:lstStyle/>
          <a:p>
            <a:pPr>
              <a:buNone/>
            </a:pPr>
            <a:r>
              <a:rPr lang="en-US" sz="4400" b="1" dirty="0" smtClean="0"/>
              <a:t>    Increased self-esteem and participation in social activities!!</a:t>
            </a:r>
            <a:endParaRPr lang="en-US" sz="4400" b="1" dirty="0"/>
          </a:p>
        </p:txBody>
      </p:sp>
      <p:pic>
        <p:nvPicPr>
          <p:cNvPr id="5122" name="Picture 2" descr="Femme gros et mince, illustration vectorielle Banque d'images - 16765495"/>
          <p:cNvPicPr>
            <a:picLocks noChangeAspect="1" noChangeArrowheads="1"/>
          </p:cNvPicPr>
          <p:nvPr/>
        </p:nvPicPr>
        <p:blipFill>
          <a:blip r:embed="rId2" cstate="print"/>
          <a:srcRect/>
          <a:stretch>
            <a:fillRect/>
          </a:stretch>
        </p:blipFill>
        <p:spPr bwMode="auto">
          <a:xfrm>
            <a:off x="5486400" y="2362200"/>
            <a:ext cx="3362325" cy="4286250"/>
          </a:xfrm>
          <a:prstGeom prst="rect">
            <a:avLst/>
          </a:prstGeom>
          <a:noFill/>
        </p:spPr>
      </p:pic>
      <p:pic>
        <p:nvPicPr>
          <p:cNvPr id="5124" name="Picture 4" descr="un gros homme qui se voit différemment dans le miroir Banque d'images - 18309803"/>
          <p:cNvPicPr>
            <a:picLocks noChangeAspect="1" noChangeArrowheads="1"/>
          </p:cNvPicPr>
          <p:nvPr/>
        </p:nvPicPr>
        <p:blipFill>
          <a:blip r:embed="rId3" cstate="print"/>
          <a:srcRect/>
          <a:stretch>
            <a:fillRect/>
          </a:stretch>
        </p:blipFill>
        <p:spPr bwMode="auto">
          <a:xfrm>
            <a:off x="1066800" y="2209800"/>
            <a:ext cx="3371850" cy="428625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0"/>
            <a:ext cx="5105400" cy="1143000"/>
          </a:xfrm>
        </p:spPr>
        <p:txBody>
          <a:bodyPr/>
          <a:lstStyle/>
          <a:p>
            <a:r>
              <a:rPr lang="en-US" b="1" dirty="0" smtClean="0"/>
              <a:t>To Conclude…</a:t>
            </a:r>
            <a:endParaRPr lang="en-US" b="1" dirty="0"/>
          </a:p>
        </p:txBody>
      </p:sp>
      <p:pic>
        <p:nvPicPr>
          <p:cNvPr id="4098" name="Picture 2" descr="Rangée de avant et après la graisse pour les gens de remise en forme de perte de poids de symboles Banque d'images - 11841322"/>
          <p:cNvPicPr>
            <a:picLocks noChangeAspect="1" noChangeArrowheads="1"/>
          </p:cNvPicPr>
          <p:nvPr/>
        </p:nvPicPr>
        <p:blipFill>
          <a:blip r:embed="rId2" cstate="print"/>
          <a:srcRect/>
          <a:stretch>
            <a:fillRect/>
          </a:stretch>
        </p:blipFill>
        <p:spPr bwMode="auto">
          <a:xfrm>
            <a:off x="3581400" y="3429000"/>
            <a:ext cx="5276850" cy="109537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a:buNone/>
            </a:pPr>
            <a:r>
              <a:rPr lang="en-US" dirty="0" smtClean="0"/>
              <a:t>Obesity…</a:t>
            </a:r>
          </a:p>
          <a:p>
            <a:pPr>
              <a:buFont typeface="Wingdings" pitchFamily="2" charset="2"/>
              <a:buChar char="ü"/>
            </a:pPr>
            <a:r>
              <a:rPr lang="en-US" dirty="0" smtClean="0"/>
              <a:t>Is a major healthcare problem</a:t>
            </a:r>
          </a:p>
          <a:p>
            <a:pPr>
              <a:buFont typeface="Wingdings" pitchFamily="2" charset="2"/>
              <a:buChar char="ü"/>
            </a:pPr>
            <a:r>
              <a:rPr lang="en-US" dirty="0" smtClean="0"/>
              <a:t>Increases co-morbidities and decreases the quality of life</a:t>
            </a:r>
          </a:p>
          <a:p>
            <a:pPr>
              <a:buFont typeface="Wingdings" pitchFamily="2" charset="2"/>
              <a:buChar char="ü"/>
            </a:pPr>
            <a:r>
              <a:rPr lang="en-US" dirty="0" smtClean="0"/>
              <a:t>Is a daily challenge for the anesthesiologists</a:t>
            </a:r>
          </a:p>
          <a:p>
            <a:pPr>
              <a:buFont typeface="Wingdings" pitchFamily="2" charset="2"/>
              <a:buChar char="ü"/>
            </a:pPr>
            <a:r>
              <a:rPr lang="en-US" dirty="0" smtClean="0"/>
              <a:t>Needs extra care during the </a:t>
            </a:r>
            <a:r>
              <a:rPr lang="en-US" dirty="0" err="1" smtClean="0"/>
              <a:t>perioperative</a:t>
            </a:r>
            <a:r>
              <a:rPr lang="en-US" dirty="0" smtClean="0"/>
              <a:t> period</a:t>
            </a:r>
          </a:p>
          <a:p>
            <a:pPr>
              <a:buFont typeface="Wingdings" pitchFamily="2" charset="2"/>
              <a:buChar char="ü"/>
            </a:pPr>
            <a:endParaRPr lang="en-US" dirty="0" smtClean="0"/>
          </a:p>
          <a:p>
            <a:pPr>
              <a:buNone/>
            </a:pPr>
            <a:r>
              <a:rPr lang="en-US" b="1" i="1" dirty="0" smtClean="0">
                <a:solidFill>
                  <a:srgbClr val="FF0000"/>
                </a:solidFill>
                <a:sym typeface="Wingdings" pitchFamily="2" charset="2"/>
              </a:rPr>
              <a:t>A</a:t>
            </a:r>
            <a:r>
              <a:rPr lang="en-US" b="1" i="1" dirty="0" smtClean="0">
                <a:solidFill>
                  <a:srgbClr val="FF0000"/>
                </a:solidFill>
              </a:rPr>
              <a:t>dvancement in the anesthesia technology has made a dramatic improvement</a:t>
            </a:r>
          </a:p>
        </p:txBody>
      </p:sp>
    </p:spTree>
  </p:cSld>
  <p:clrMapOvr>
    <a:masterClrMapping/>
  </p:clrMapOvr>
  <p:transition>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1401763"/>
          </a:xfrm>
        </p:spPr>
        <p:txBody>
          <a:bodyPr/>
          <a:lstStyle/>
          <a:p>
            <a:pPr>
              <a:buNone/>
            </a:pPr>
            <a:r>
              <a:rPr lang="en-US" dirty="0" smtClean="0"/>
              <a:t>    </a:t>
            </a:r>
            <a:r>
              <a:rPr lang="en-US" sz="3600" b="1" i="1" dirty="0" smtClean="0">
                <a:solidFill>
                  <a:srgbClr val="FF0000"/>
                </a:solidFill>
                <a:latin typeface="Bradley Hand ITC" pitchFamily="66" charset="0"/>
              </a:rPr>
              <a:t>Bariatric surgery is a beneficial and cost-effective healthcare intervention!</a:t>
            </a:r>
            <a:endParaRPr lang="en-US" b="1" i="1" dirty="0">
              <a:solidFill>
                <a:srgbClr val="FF0000"/>
              </a:solidFill>
              <a:latin typeface="Bradley Hand ITC" pitchFamily="66" charset="0"/>
            </a:endParaRPr>
          </a:p>
        </p:txBody>
      </p:sp>
      <p:pic>
        <p:nvPicPr>
          <p:cNvPr id="2050" name="Picture 2" descr="Lap-band surgeon Dr. Terry Simpson cartoon - holding guts"/>
          <p:cNvPicPr>
            <a:picLocks noChangeAspect="1" noChangeArrowheads="1"/>
          </p:cNvPicPr>
          <p:nvPr/>
        </p:nvPicPr>
        <p:blipFill>
          <a:blip r:embed="rId2" cstate="print"/>
          <a:srcRect/>
          <a:stretch>
            <a:fillRect/>
          </a:stretch>
        </p:blipFill>
        <p:spPr bwMode="auto">
          <a:xfrm>
            <a:off x="457200" y="2133600"/>
            <a:ext cx="3886200" cy="3638551"/>
          </a:xfrm>
          <a:prstGeom prst="rect">
            <a:avLst/>
          </a:prstGeom>
          <a:noFill/>
        </p:spPr>
      </p:pic>
      <p:pic>
        <p:nvPicPr>
          <p:cNvPr id="2052" name="Picture 4" descr="Belly button enlargement is a popular alternative to other types of weight loss surgery."/>
          <p:cNvPicPr>
            <a:picLocks noChangeAspect="1" noChangeArrowheads="1"/>
          </p:cNvPicPr>
          <p:nvPr/>
        </p:nvPicPr>
        <p:blipFill>
          <a:blip r:embed="rId3" cstate="print"/>
          <a:srcRect/>
          <a:stretch>
            <a:fillRect/>
          </a:stretch>
        </p:blipFill>
        <p:spPr bwMode="auto">
          <a:xfrm>
            <a:off x="4953000" y="2057400"/>
            <a:ext cx="3581400" cy="429529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r>
              <a:rPr lang="en-US" sz="2000" i="1" dirty="0" smtClean="0"/>
              <a:t>Bucklin B, Anesthesia and Obesity, Chap 44 in Clinical Anesthesia, 7</a:t>
            </a:r>
            <a:r>
              <a:rPr lang="en-US" sz="2000" i="1" baseline="30000" dirty="0" smtClean="0"/>
              <a:t>th</a:t>
            </a:r>
            <a:r>
              <a:rPr lang="en-US" sz="2000" i="1" dirty="0" smtClean="0"/>
              <a:t> edition, LWW 2013 (Ed: </a:t>
            </a:r>
            <a:r>
              <a:rPr lang="en-US" sz="2000" i="1" dirty="0" err="1" smtClean="0"/>
              <a:t>Barash</a:t>
            </a:r>
            <a:r>
              <a:rPr lang="en-US" sz="2000" i="1" dirty="0" smtClean="0"/>
              <a:t>, PG)</a:t>
            </a:r>
          </a:p>
          <a:p>
            <a:r>
              <a:rPr lang="en-US" sz="2000" i="1" dirty="0" err="1" smtClean="0"/>
              <a:t>Sinha</a:t>
            </a:r>
            <a:r>
              <a:rPr lang="en-US" sz="2000" i="1" dirty="0" smtClean="0"/>
              <a:t> AC and David ME, Anesthesia for Bariatric surgery, Miller’s Anesthesia 7</a:t>
            </a:r>
            <a:r>
              <a:rPr lang="en-US" sz="2000" i="1" baseline="30000" dirty="0" smtClean="0"/>
              <a:t>th</a:t>
            </a:r>
            <a:r>
              <a:rPr lang="en-US" sz="2000" i="1" dirty="0" smtClean="0"/>
              <a:t> edition, p.2089-2103</a:t>
            </a:r>
          </a:p>
          <a:p>
            <a:r>
              <a:rPr lang="en-US" sz="2000" i="1" dirty="0" err="1" smtClean="0"/>
              <a:t>Raveendran</a:t>
            </a:r>
            <a:r>
              <a:rPr lang="en-US" sz="2000" i="1" dirty="0" smtClean="0"/>
              <a:t> et al., </a:t>
            </a:r>
            <a:r>
              <a:rPr lang="en-US" sz="2000" i="1" dirty="0" err="1" smtClean="0"/>
              <a:t>Perioperative</a:t>
            </a:r>
            <a:r>
              <a:rPr lang="en-US" sz="2000" i="1" dirty="0" smtClean="0"/>
              <a:t> management of the morbidly obese, IARS 2013 Review Course Lectures</a:t>
            </a:r>
          </a:p>
          <a:p>
            <a:r>
              <a:rPr lang="en-US" sz="2000" i="1" dirty="0" err="1" smtClean="0"/>
              <a:t>Perioperative</a:t>
            </a:r>
            <a:r>
              <a:rPr lang="en-US" sz="2000" i="1" dirty="0" smtClean="0"/>
              <a:t> management of the morbidly obese patient, published by The Association of </a:t>
            </a:r>
            <a:r>
              <a:rPr lang="en-US" sz="2000" i="1" dirty="0" err="1" smtClean="0"/>
              <a:t>Anaesthetists</a:t>
            </a:r>
            <a:r>
              <a:rPr lang="en-US" sz="2000" i="1" dirty="0" smtClean="0"/>
              <a:t> of Great Britain and Ireland, 21 Portland Place, London W1B 1PY</a:t>
            </a:r>
          </a:p>
          <a:p>
            <a:r>
              <a:rPr lang="en-US" sz="2000" i="1" dirty="0" err="1" smtClean="0"/>
              <a:t>Sabharwal</a:t>
            </a:r>
            <a:r>
              <a:rPr lang="en-US" sz="2000" i="1" dirty="0" smtClean="0"/>
              <a:t> A et al, Anesthesia for bariatric surgery, Continuing Education in Anesthesia, Critical Care &amp; Pain, </a:t>
            </a:r>
            <a:r>
              <a:rPr lang="en-US" sz="2000" i="1" dirty="0" err="1" smtClean="0"/>
              <a:t>Vol</a:t>
            </a:r>
            <a:r>
              <a:rPr lang="en-US" sz="2000" i="1" dirty="0" smtClean="0"/>
              <a:t> 10 Numb 4. 2010</a:t>
            </a:r>
          </a:p>
          <a:p>
            <a:r>
              <a:rPr lang="en-US" sz="2000" i="1" dirty="0" err="1" smtClean="0"/>
              <a:t>Nishiyama</a:t>
            </a:r>
            <a:r>
              <a:rPr lang="en-US" sz="2000" i="1" dirty="0" smtClean="0"/>
              <a:t> T et al. Anesthesia for Bariatric Surgery, OBES SURG (2012) 22:2013-219</a:t>
            </a:r>
          </a:p>
          <a:p>
            <a:endParaRPr lang="en-US" sz="2000" i="1" dirty="0" smtClean="0"/>
          </a:p>
        </p:txBody>
      </p:sp>
    </p:spTree>
  </p:cSld>
  <p:clrMapOvr>
    <a:masterClrMapping/>
  </p:clrMapOvr>
  <p:transition>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(cont’d)</a:t>
            </a:r>
            <a:endParaRPr lang="en-US" dirty="0"/>
          </a:p>
        </p:txBody>
      </p:sp>
      <p:sp>
        <p:nvSpPr>
          <p:cNvPr id="3" name="Content Placeholder 2"/>
          <p:cNvSpPr>
            <a:spLocks noGrp="1"/>
          </p:cNvSpPr>
          <p:nvPr>
            <p:ph idx="1"/>
          </p:nvPr>
        </p:nvSpPr>
        <p:spPr/>
        <p:txBody>
          <a:bodyPr>
            <a:normAutofit fontScale="92500" lnSpcReduction="10000"/>
          </a:bodyPr>
          <a:lstStyle/>
          <a:p>
            <a:r>
              <a:rPr lang="en-US" sz="2000" i="1" dirty="0" smtClean="0"/>
              <a:t>Brodsky JB, </a:t>
            </a:r>
            <a:r>
              <a:rPr lang="en-US" sz="2000" i="1" dirty="0" err="1" smtClean="0"/>
              <a:t>Lemmens</a:t>
            </a:r>
            <a:r>
              <a:rPr lang="en-US" sz="2000" i="1" dirty="0" smtClean="0"/>
              <a:t> HJ. Brock-</a:t>
            </a:r>
            <a:r>
              <a:rPr lang="en-US" sz="2000" i="1" dirty="0" err="1" smtClean="0"/>
              <a:t>Utne</a:t>
            </a:r>
            <a:r>
              <a:rPr lang="en-US" sz="2000" i="1" dirty="0" smtClean="0"/>
              <a:t> JG, </a:t>
            </a:r>
            <a:r>
              <a:rPr lang="en-US" sz="2000" i="1" dirty="0" err="1" smtClean="0"/>
              <a:t>Vierra</a:t>
            </a:r>
            <a:r>
              <a:rPr lang="en-US" sz="2000" i="1" dirty="0" smtClean="0"/>
              <a:t> M, </a:t>
            </a:r>
            <a:r>
              <a:rPr lang="en-US" sz="2000" i="1" dirty="0" err="1" smtClean="0"/>
              <a:t>Saidman</a:t>
            </a:r>
            <a:r>
              <a:rPr lang="en-US" sz="2000" i="1" dirty="0" smtClean="0"/>
              <a:t> LJ. Morbid Obesity and tracheal intubation. </a:t>
            </a:r>
            <a:r>
              <a:rPr lang="en-US" sz="2000" i="1" dirty="0" err="1" smtClean="0"/>
              <a:t>Anesth</a:t>
            </a:r>
            <a:r>
              <a:rPr lang="en-US" sz="2000" i="1" dirty="0" smtClean="0"/>
              <a:t> </a:t>
            </a:r>
            <a:r>
              <a:rPr lang="en-US" sz="2000" i="1" dirty="0" err="1" smtClean="0"/>
              <a:t>Analg</a:t>
            </a:r>
            <a:r>
              <a:rPr lang="en-US" sz="2000" i="1" dirty="0" smtClean="0"/>
              <a:t> 2002; 94:732-6</a:t>
            </a:r>
          </a:p>
          <a:p>
            <a:r>
              <a:rPr lang="en-US" sz="2000" i="1" dirty="0" err="1" smtClean="0"/>
              <a:t>Karason</a:t>
            </a:r>
            <a:r>
              <a:rPr lang="en-US" sz="2000" i="1" dirty="0" smtClean="0"/>
              <a:t> K, </a:t>
            </a:r>
            <a:r>
              <a:rPr lang="en-US" sz="2000" i="1" dirty="0" err="1" smtClean="0"/>
              <a:t>Molgaart</a:t>
            </a:r>
            <a:r>
              <a:rPr lang="en-US" sz="2000" i="1" dirty="0" smtClean="0"/>
              <a:t> H, </a:t>
            </a:r>
            <a:r>
              <a:rPr lang="en-US" sz="2000" i="1" dirty="0" err="1" smtClean="0"/>
              <a:t>Wikstrand</a:t>
            </a:r>
            <a:r>
              <a:rPr lang="en-US" sz="2000" i="1" dirty="0" smtClean="0"/>
              <a:t> J, </a:t>
            </a:r>
            <a:r>
              <a:rPr lang="en-US" sz="2000" i="1" dirty="0" err="1" smtClean="0"/>
              <a:t>Sjostrom</a:t>
            </a:r>
            <a:r>
              <a:rPr lang="en-US" sz="2000" i="1" dirty="0" smtClean="0"/>
              <a:t> L. Heart rate variability in obesity and the effect of weight loss. American Journal of Cardiology 1999; 83:1242-7</a:t>
            </a:r>
          </a:p>
          <a:p>
            <a:r>
              <a:rPr lang="en-US" sz="2000" i="1" dirty="0" err="1" smtClean="0"/>
              <a:t>Nault</a:t>
            </a:r>
            <a:r>
              <a:rPr lang="en-US" sz="2000" i="1" dirty="0" smtClean="0"/>
              <a:t> I. et al. Impact of bariatric surgery-induced weight loss on heart rate variability. Metabolism Clinical and Experimental 56 (2007) 1425-1430</a:t>
            </a:r>
          </a:p>
          <a:p>
            <a:r>
              <a:rPr lang="en-US" sz="2000" i="1" dirty="0" err="1" smtClean="0"/>
              <a:t>Trimer</a:t>
            </a:r>
            <a:r>
              <a:rPr lang="en-US" sz="2000" i="1" dirty="0" smtClean="0"/>
              <a:t> R. et al. Heart rate variability and Cardio-respiratory coupling during sleep in patients prior to Bariatric surgery. OBES SURG (2014) 23:471-477</a:t>
            </a:r>
          </a:p>
          <a:p>
            <a:r>
              <a:rPr lang="en-US" sz="2000" i="1" dirty="0" smtClean="0"/>
              <a:t>Mehta RK. Impacts of obesity and stress on neuromuscular fatigue development and associated heart rate variability. International Journal of Obesity (2014), 1-6</a:t>
            </a:r>
          </a:p>
          <a:p>
            <a:r>
              <a:rPr lang="en-US" sz="2000" i="1" dirty="0" smtClean="0"/>
              <a:t>Thayer JF et al. The relationship of autonomic imbalance, heart rate variability and cardiovascular disease risk factors. International journal of Cardiology 141 (2010) 122-131</a:t>
            </a:r>
            <a:endParaRPr lang="en-US" sz="2000" i="1" dirty="0"/>
          </a:p>
        </p:txBody>
      </p:sp>
    </p:spTree>
  </p:cSld>
  <p:clrMapOvr>
    <a:masterClrMapping/>
  </p:clrMapOvr>
  <p:transition>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229600" cy="1143000"/>
          </a:xfrm>
        </p:spPr>
        <p:txBody>
          <a:bodyPr>
            <a:noAutofit/>
          </a:bodyPr>
          <a:lstStyle/>
          <a:p>
            <a:r>
              <a:rPr lang="en-US" sz="7200" b="1" dirty="0" smtClean="0">
                <a:latin typeface="Bradley Hand ITC" pitchFamily="66" charset="0"/>
              </a:rPr>
              <a:t>Thank you!</a:t>
            </a:r>
            <a:endParaRPr lang="en-US" sz="7200" b="1" dirty="0">
              <a:latin typeface="Bradley Hand ITC" pitchFamily="66" charset="0"/>
            </a:endParaRPr>
          </a:p>
        </p:txBody>
      </p:sp>
      <p:pic>
        <p:nvPicPr>
          <p:cNvPr id="1026" name="Picture 2" descr="Cartoon vector illustration of fat overweight family, children with parents - stock vector">
            <a:hlinkClick r:id="rId2"/>
          </p:cNvPr>
          <p:cNvPicPr>
            <a:picLocks noChangeAspect="1" noChangeArrowheads="1"/>
          </p:cNvPicPr>
          <p:nvPr/>
        </p:nvPicPr>
        <p:blipFill>
          <a:blip r:embed="rId3" cstate="print"/>
          <a:srcRect/>
          <a:stretch>
            <a:fillRect/>
          </a:stretch>
        </p:blipFill>
        <p:spPr bwMode="auto">
          <a:xfrm>
            <a:off x="990600" y="2667000"/>
            <a:ext cx="7086600" cy="324802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3D rendering of a weight scale with the words need help  - stock photo">
            <a:hlinkClick r:id="rId2"/>
          </p:cNvPr>
          <p:cNvPicPr>
            <a:picLocks noChangeAspect="1" noChangeArrowheads="1"/>
          </p:cNvPicPr>
          <p:nvPr/>
        </p:nvPicPr>
        <p:blipFill>
          <a:blip r:embed="rId3" cstate="print"/>
          <a:srcRect/>
          <a:stretch>
            <a:fillRect/>
          </a:stretch>
        </p:blipFill>
        <p:spPr bwMode="auto">
          <a:xfrm>
            <a:off x="1524000" y="762000"/>
            <a:ext cx="6400800" cy="508635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BMI Definition Tables BMI Calculator">
            <a:hlinkClick r:id="rId2"/>
          </p:cNvPr>
          <p:cNvPicPr>
            <a:picLocks noChangeAspect="1" noChangeArrowheads="1"/>
          </p:cNvPicPr>
          <p:nvPr/>
        </p:nvPicPr>
        <p:blipFill>
          <a:blip r:embed="rId3" cstate="print"/>
          <a:srcRect/>
          <a:stretch>
            <a:fillRect/>
          </a:stretch>
        </p:blipFill>
        <p:spPr bwMode="auto">
          <a:xfrm>
            <a:off x="609600" y="457200"/>
            <a:ext cx="8153400" cy="58674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BMI</a:t>
            </a:r>
            <a:endParaRPr lang="en-US" dirty="0"/>
          </a:p>
        </p:txBody>
      </p:sp>
      <p:sp>
        <p:nvSpPr>
          <p:cNvPr id="3" name="Content Placeholder 2"/>
          <p:cNvSpPr>
            <a:spLocks noGrp="1"/>
          </p:cNvSpPr>
          <p:nvPr>
            <p:ph idx="1"/>
          </p:nvPr>
        </p:nvSpPr>
        <p:spPr/>
        <p:txBody>
          <a:bodyPr/>
          <a:lstStyle/>
          <a:p>
            <a:r>
              <a:rPr lang="en-US" dirty="0" smtClean="0"/>
              <a:t>Not a direct measure of adiposity</a:t>
            </a:r>
          </a:p>
          <a:p>
            <a:r>
              <a:rPr lang="en-US" dirty="0" smtClean="0"/>
              <a:t>No account of fat distribution</a:t>
            </a:r>
          </a:p>
          <a:p>
            <a:r>
              <a:rPr lang="en-US" dirty="0" smtClean="0"/>
              <a:t>No account of duration of obesity</a:t>
            </a:r>
          </a:p>
          <a:p>
            <a:r>
              <a:rPr lang="en-US" dirty="0" smtClean="0"/>
              <a:t>Inaccurate at extremes of height</a:t>
            </a:r>
          </a:p>
          <a:p>
            <a:r>
              <a:rPr lang="en-US" dirty="0" smtClean="0"/>
              <a:t>Inaccurate with extremes of lean body mass (athletes, elderly)</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1273</TotalTime>
  <Words>2596</Words>
  <Application>Microsoft Office PowerPoint</Application>
  <PresentationFormat>On-screen Show (4:3)</PresentationFormat>
  <Paragraphs>422</Paragraphs>
  <Slides>79</Slides>
  <Notes>28</Notes>
  <HiddenSlides>0</HiddenSlides>
  <MMClips>1</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Anesthesia for Bariatric Surgery: What the occasional anesthesiologist should know</vt:lpstr>
      <vt:lpstr>Who am I?</vt:lpstr>
      <vt:lpstr>Unfortunately…</vt:lpstr>
      <vt:lpstr>Introduction</vt:lpstr>
      <vt:lpstr>PowerPoint Presentation</vt:lpstr>
      <vt:lpstr>Definition </vt:lpstr>
      <vt:lpstr>PowerPoint Presentation</vt:lpstr>
      <vt:lpstr>PowerPoint Presentation</vt:lpstr>
      <vt:lpstr>Limitations of BMI</vt:lpstr>
      <vt:lpstr>PowerPoint Presentation</vt:lpstr>
      <vt:lpstr>PowerPoint Presentation</vt:lpstr>
      <vt:lpstr>Some definitions…</vt:lpstr>
      <vt:lpstr>Associated co-morbidities</vt:lpstr>
      <vt:lpstr>PowerPoint Presentation</vt:lpstr>
      <vt:lpstr>PowerPoint Presentation</vt:lpstr>
      <vt:lpstr>PowerPoint Presentation</vt:lpstr>
      <vt:lpstr>Treatment </vt:lpstr>
      <vt:lpstr>There are many types of bariatric  surgeries…</vt:lpstr>
      <vt:lpstr>Vertical Banded Gastroplasty</vt:lpstr>
      <vt:lpstr>Adjustable Gastric Band</vt:lpstr>
      <vt:lpstr>Sleeve Gastrectomy</vt:lpstr>
      <vt:lpstr>Roux-en-Y Gastric Bypass</vt:lpstr>
      <vt:lpstr>Sleeve Gastrectomy with duodenal switch</vt:lpstr>
      <vt:lpstr>Indications for Surgery</vt:lpstr>
      <vt:lpstr>Contraindications</vt:lpstr>
      <vt:lpstr>Health benefits of bariatric surgery</vt:lpstr>
      <vt:lpstr>Anesthetic management for bariatric surgery</vt:lpstr>
      <vt:lpstr>What the anesthesiologist should know preoperatively?</vt:lpstr>
      <vt:lpstr>The pathophysiological changes associated with obesity</vt:lpstr>
      <vt:lpstr>Respiratory system</vt:lpstr>
      <vt:lpstr>PowerPoint Presentation</vt:lpstr>
      <vt:lpstr>Respiratory system (cont’d)</vt:lpstr>
      <vt:lpstr>Cardiovascular system</vt:lpstr>
      <vt:lpstr>PowerPoint Presentation</vt:lpstr>
      <vt:lpstr>PowerPoint Presentation</vt:lpstr>
      <vt:lpstr>Gastrointestinal system</vt:lpstr>
      <vt:lpstr>Musculo-skeletal and other systems</vt:lpstr>
      <vt:lpstr>Airway Changes</vt:lpstr>
      <vt:lpstr>PowerPoint Presentation</vt:lpstr>
      <vt:lpstr>How does this affect drug dosing??</vt:lpstr>
      <vt:lpstr>Effects on drug distribution</vt:lpstr>
      <vt:lpstr>PowerPoint Presentation</vt:lpstr>
      <vt:lpstr>Effects on drug elimination</vt:lpstr>
      <vt:lpstr>PowerPoint Presentation</vt:lpstr>
      <vt:lpstr>Preoperative assessment</vt:lpstr>
      <vt:lpstr>PowerPoint Presentation</vt:lpstr>
      <vt:lpstr>Routine and specific lab tests</vt:lpstr>
      <vt:lpstr>Preoperative preparation</vt:lpstr>
      <vt:lpstr>Intraoperatively…</vt:lpstr>
      <vt:lpstr>We need:</vt:lpstr>
      <vt:lpstr>Positioning </vt:lpstr>
      <vt:lpstr>PowerPoint Presentation</vt:lpstr>
      <vt:lpstr>PowerPoint Presentation</vt:lpstr>
      <vt:lpstr>PowerPoint Presentation</vt:lpstr>
      <vt:lpstr>PowerPoint Presentation</vt:lpstr>
      <vt:lpstr>Induction </vt:lpstr>
      <vt:lpstr>Induction Issues </vt:lpstr>
      <vt:lpstr>Maintenance </vt:lpstr>
      <vt:lpstr>PowerPoint Presentation</vt:lpstr>
      <vt:lpstr>Emergence</vt:lpstr>
      <vt:lpstr>Recovery Room</vt:lpstr>
      <vt:lpstr>Postoperatively…</vt:lpstr>
      <vt:lpstr>Complications of bariatric surgery</vt:lpstr>
      <vt:lpstr>Risk factors for complications</vt:lpstr>
      <vt:lpstr>General complications</vt:lpstr>
      <vt:lpstr>Specific complications</vt:lpstr>
      <vt:lpstr>PowerPoint Presentation</vt:lpstr>
      <vt:lpstr>In conclusion…</vt:lpstr>
      <vt:lpstr>Health benefits</vt:lpstr>
      <vt:lpstr>Obesity and Heart-Rate Variability</vt:lpstr>
      <vt:lpstr>PowerPoint Presentation</vt:lpstr>
      <vt:lpstr>PowerPoint Presentation</vt:lpstr>
      <vt:lpstr>To Conclude…</vt:lpstr>
      <vt:lpstr>PowerPoint Presentation</vt:lpstr>
      <vt:lpstr>PowerPoint Presentation</vt:lpstr>
      <vt:lpstr>References</vt:lpstr>
      <vt:lpstr>References (cont’d)</vt:lpstr>
      <vt:lpstr>Thank you!</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Anesthesia for Bariatric Surgery: What the occasional anesthesiologist should know</dc:title>
  <dc:creator>dayane</dc:creator>
  <cp:lastModifiedBy>RUMELA BASU</cp:lastModifiedBy>
  <cp:revision>153</cp:revision>
  <dcterms:created xsi:type="dcterms:W3CDTF">2014-10-07T20:29:58Z</dcterms:created>
  <dcterms:modified xsi:type="dcterms:W3CDTF">2014-11-20T15:05:05Z</dcterms:modified>
</cp:coreProperties>
</file>