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70" r:id="rId3"/>
    <p:sldId id="272" r:id="rId4"/>
    <p:sldId id="280" r:id="rId5"/>
    <p:sldId id="273" r:id="rId6"/>
    <p:sldId id="267" r:id="rId7"/>
    <p:sldId id="275" r:id="rId8"/>
    <p:sldId id="276" r:id="rId9"/>
    <p:sldId id="261" r:id="rId10"/>
    <p:sldId id="269" r:id="rId11"/>
    <p:sldId id="262" r:id="rId12"/>
    <p:sldId id="278" r:id="rId13"/>
    <p:sldId id="279" r:id="rId14"/>
    <p:sldId id="284" r:id="rId15"/>
    <p:sldId id="265" r:id="rId16"/>
    <p:sldId id="282" r:id="rId17"/>
    <p:sldId id="283"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45" autoAdjust="0"/>
  </p:normalViewPr>
  <p:slideViewPr>
    <p:cSldViewPr>
      <p:cViewPr varScale="1">
        <p:scale>
          <a:sx n="54" d="100"/>
          <a:sy n="54" d="100"/>
        </p:scale>
        <p:origin x="-183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7EF521-37AA-435B-A5E7-3A83069CBAAA}" type="datetimeFigureOut">
              <a:rPr lang="en-GB" smtClean="0"/>
              <a:t>20/11/2014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15A282-F6D6-432C-87C8-4A8932051E9E}" type="slidenum">
              <a:rPr lang="en-GB" smtClean="0"/>
              <a:t>‹#›</a:t>
            </a:fld>
            <a:endParaRPr lang="en-GB"/>
          </a:p>
        </p:txBody>
      </p:sp>
    </p:spTree>
    <p:extLst>
      <p:ext uri="{BB962C8B-B14F-4D97-AF65-F5344CB8AC3E}">
        <p14:creationId xmlns:p14="http://schemas.microsoft.com/office/powerpoint/2010/main" val="1798968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Inguinal hernia</a:t>
            </a:r>
            <a:r>
              <a:rPr lang="en-GB" baseline="0" dirty="0" smtClean="0"/>
              <a:t> is a common surgical disease in the elderly. However, are they always benign? Is there any association with malignancy? In the literature, there is a rare but real association with malignancy. As such, we aim to use a case to focus on a particular type of hernia and discuss how best to manage it, keeping in mind the association with malignancy. </a:t>
            </a:r>
            <a:endParaRPr lang="en-GB" dirty="0"/>
          </a:p>
        </p:txBody>
      </p:sp>
      <p:sp>
        <p:nvSpPr>
          <p:cNvPr id="4" name="Slide Number Placeholder 3"/>
          <p:cNvSpPr>
            <a:spLocks noGrp="1"/>
          </p:cNvSpPr>
          <p:nvPr>
            <p:ph type="sldNum" sz="quarter" idx="10"/>
          </p:nvPr>
        </p:nvSpPr>
        <p:spPr/>
        <p:txBody>
          <a:bodyPr/>
          <a:lstStyle/>
          <a:p>
            <a:fld id="{FF15A282-F6D6-432C-87C8-4A8932051E9E}" type="slidenum">
              <a:rPr lang="en-GB" smtClean="0"/>
              <a:t>1</a:t>
            </a:fld>
            <a:endParaRPr lang="en-GB"/>
          </a:p>
        </p:txBody>
      </p:sp>
    </p:spTree>
    <p:extLst>
      <p:ext uri="{BB962C8B-B14F-4D97-AF65-F5344CB8AC3E}">
        <p14:creationId xmlns:p14="http://schemas.microsoft.com/office/powerpoint/2010/main" val="241827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74 year old man presented to the Emergency Department with pleuritic chest pain and hip pain.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Computed tomography pulmonary angiogram (CTPA) revealed bilateral consolidations. Following that, a pelvic radiograph revealed residual contrast in the bladder which had herniated into his right </a:t>
            </a:r>
            <a:r>
              <a:rPr lang="en-GB" dirty="0" err="1" smtClean="0"/>
              <a:t>inguinoscrotal</a:t>
            </a:r>
            <a:r>
              <a:rPr lang="en-GB" dirty="0" smtClean="0"/>
              <a:t> region. </a:t>
            </a:r>
          </a:p>
        </p:txBody>
      </p:sp>
      <p:sp>
        <p:nvSpPr>
          <p:cNvPr id="4" name="Slide Number Placeholder 3"/>
          <p:cNvSpPr>
            <a:spLocks noGrp="1"/>
          </p:cNvSpPr>
          <p:nvPr>
            <p:ph type="sldNum" sz="quarter" idx="10"/>
          </p:nvPr>
        </p:nvSpPr>
        <p:spPr/>
        <p:txBody>
          <a:bodyPr/>
          <a:lstStyle/>
          <a:p>
            <a:fld id="{FF15A282-F6D6-432C-87C8-4A8932051E9E}" type="slidenum">
              <a:rPr lang="en-GB" smtClean="0"/>
              <a:t>2</a:t>
            </a:fld>
            <a:endParaRPr lang="en-GB"/>
          </a:p>
        </p:txBody>
      </p:sp>
    </p:spTree>
    <p:extLst>
      <p:ext uri="{BB962C8B-B14F-4D97-AF65-F5344CB8AC3E}">
        <p14:creationId xmlns:p14="http://schemas.microsoft.com/office/powerpoint/2010/main" val="90141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On retrospective questioning, he gave a two year history of intermittent groin swelling, lower urinary tract symptoms and having to manually compress his scrotum for complete bladder emptying (2-stage).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CT revealed a bladder hernia, sclerotic bony metastases and a </a:t>
            </a:r>
            <a:r>
              <a:rPr lang="en-GB" dirty="0" err="1" smtClean="0"/>
              <a:t>caecal</a:t>
            </a:r>
            <a:r>
              <a:rPr lang="en-GB" dirty="0" smtClean="0"/>
              <a:t> tumour.</a:t>
            </a:r>
            <a:r>
              <a:rPr lang="en-GB" b="1" dirty="0" smtClean="0"/>
              <a:t> </a:t>
            </a:r>
            <a:r>
              <a:rPr lang="en-GB" dirty="0" smtClean="0"/>
              <a:t>Subsequently, he underwent hormonal therapy for metastatic prostate cancer and a right </a:t>
            </a:r>
            <a:r>
              <a:rPr lang="en-GB" dirty="0" err="1" smtClean="0"/>
              <a:t>hemicolectomy</a:t>
            </a:r>
            <a:r>
              <a:rPr lang="en-GB" dirty="0" smtClean="0"/>
              <a: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F15A282-F6D6-432C-87C8-4A8932051E9E}" type="slidenum">
              <a:rPr lang="en-GB" smtClean="0"/>
              <a:t>4</a:t>
            </a:fld>
            <a:endParaRPr lang="en-GB"/>
          </a:p>
        </p:txBody>
      </p:sp>
    </p:spTree>
    <p:extLst>
      <p:ext uri="{BB962C8B-B14F-4D97-AF65-F5344CB8AC3E}">
        <p14:creationId xmlns:p14="http://schemas.microsoft.com/office/powerpoint/2010/main" val="62307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Risk</a:t>
            </a:r>
            <a:r>
              <a:rPr lang="en-GB" baseline="0" dirty="0" smtClean="0"/>
              <a:t> of bladder injury during hernia repair – 12% - Catalano et al, 1999</a:t>
            </a:r>
            <a:endParaRPr lang="en-GB" dirty="0" smtClean="0"/>
          </a:p>
          <a:p>
            <a:endParaRPr lang="en-GB" dirty="0" smtClean="0"/>
          </a:p>
          <a:p>
            <a:r>
              <a:rPr lang="en-GB" dirty="0" smtClean="0"/>
              <a:t>Less than 7%</a:t>
            </a:r>
            <a:r>
              <a:rPr lang="en-GB" baseline="0" dirty="0" smtClean="0"/>
              <a:t> of bladder hernias are diagnosed before surgery; 16% are diagnosed post-operatively owing to complications; rest are diagnosed pre-operatively – </a:t>
            </a:r>
            <a:r>
              <a:rPr lang="en-GB" baseline="0" dirty="0" err="1" smtClean="0"/>
              <a:t>Oruc</a:t>
            </a:r>
            <a:r>
              <a:rPr lang="en-GB" baseline="0" dirty="0" smtClean="0"/>
              <a:t> et al, 2004.</a:t>
            </a:r>
          </a:p>
          <a:p>
            <a:endParaRPr lang="en-GB" dirty="0" smtClean="0"/>
          </a:p>
          <a:p>
            <a:r>
              <a:rPr lang="en-GB" dirty="0" smtClean="0"/>
              <a:t>In the literature review paper by </a:t>
            </a:r>
            <a:r>
              <a:rPr lang="en-GB" dirty="0" err="1" smtClean="0"/>
              <a:t>Oruc</a:t>
            </a:r>
            <a:r>
              <a:rPr lang="en-GB" dirty="0" smtClean="0"/>
              <a:t> et al, 13 of 116 cases (11.2%) was</a:t>
            </a:r>
            <a:r>
              <a:rPr lang="en-GB" baseline="0" dirty="0" smtClean="0"/>
              <a:t> associated with malignancy – 9 bladder ca, 3 prostate ca, 1 ca</a:t>
            </a:r>
            <a:endParaRPr lang="en-GB" dirty="0"/>
          </a:p>
        </p:txBody>
      </p:sp>
      <p:sp>
        <p:nvSpPr>
          <p:cNvPr id="4" name="Slide Number Placeholder 3"/>
          <p:cNvSpPr>
            <a:spLocks noGrp="1"/>
          </p:cNvSpPr>
          <p:nvPr>
            <p:ph type="sldNum" sz="quarter" idx="10"/>
          </p:nvPr>
        </p:nvSpPr>
        <p:spPr/>
        <p:txBody>
          <a:bodyPr/>
          <a:lstStyle/>
          <a:p>
            <a:fld id="{FF15A282-F6D6-432C-87C8-4A8932051E9E}" type="slidenum">
              <a:rPr lang="en-GB" smtClean="0"/>
              <a:t>6</a:t>
            </a:fld>
            <a:endParaRPr lang="en-GB"/>
          </a:p>
        </p:txBody>
      </p:sp>
    </p:spTree>
    <p:extLst>
      <p:ext uri="{BB962C8B-B14F-4D97-AF65-F5344CB8AC3E}">
        <p14:creationId xmlns:p14="http://schemas.microsoft.com/office/powerpoint/2010/main" val="82125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Hernia</a:t>
            </a:r>
            <a:r>
              <a:rPr lang="en-GB" b="0" baseline="0" dirty="0" smtClean="0"/>
              <a:t>tion of the bladder is noted in neonates and infants with a patent PV but this prevalence decreases with age.</a:t>
            </a:r>
          </a:p>
          <a:p>
            <a:endParaRPr lang="en-GB" dirty="0" smtClean="0"/>
          </a:p>
          <a:p>
            <a:r>
              <a:rPr lang="en-GB" sz="1200" b="0" i="0" u="none" strike="noStrike" kern="1200" baseline="0" dirty="0" smtClean="0">
                <a:solidFill>
                  <a:schemeClr val="tx1"/>
                </a:solidFill>
                <a:latin typeface="+mn-lt"/>
                <a:ea typeface="+mn-ea"/>
                <a:cs typeface="+mn-cs"/>
              </a:rPr>
              <a:t>They appear in 75% of the cases at the inguinal level (6). The right side is most often implied and bilateral instances have been described (4). Second in frequency (23%), come </a:t>
            </a:r>
            <a:r>
              <a:rPr lang="en-GB" sz="1200" b="0" i="0" u="none" strike="noStrike" kern="1200" baseline="0" dirty="0" err="1" smtClean="0">
                <a:solidFill>
                  <a:schemeClr val="tx1"/>
                </a:solidFill>
                <a:latin typeface="+mn-lt"/>
                <a:ea typeface="+mn-ea"/>
                <a:cs typeface="+mn-cs"/>
              </a:rPr>
              <a:t>crural</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vesical</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herniations</a:t>
            </a:r>
            <a:r>
              <a:rPr lang="en-GB" sz="1200" b="0" i="0" u="none" strike="noStrike" kern="1200" baseline="0" dirty="0" smtClean="0">
                <a:solidFill>
                  <a:schemeClr val="tx1"/>
                </a:solidFill>
                <a:latin typeface="+mn-lt"/>
                <a:ea typeface="+mn-ea"/>
                <a:cs typeface="+mn-cs"/>
              </a:rPr>
              <a:t> occurring mainly in female patients (6). Exceptional localizations make up the last </a:t>
            </a:r>
            <a:r>
              <a:rPr lang="en-GB" sz="1200" b="0" i="0" u="none" strike="noStrike" kern="1200" baseline="0" dirty="0" err="1" smtClean="0">
                <a:solidFill>
                  <a:schemeClr val="tx1"/>
                </a:solidFill>
                <a:latin typeface="+mn-lt"/>
                <a:ea typeface="+mn-ea"/>
                <a:cs typeface="+mn-cs"/>
              </a:rPr>
              <a:t>percents</a:t>
            </a:r>
            <a:r>
              <a:rPr lang="en-GB" sz="1200" b="0" i="0" u="none" strike="noStrike" kern="1200" baseline="0" dirty="0" smtClean="0">
                <a:solidFill>
                  <a:schemeClr val="tx1"/>
                </a:solidFill>
                <a:latin typeface="+mn-lt"/>
                <a:ea typeface="+mn-ea"/>
                <a:cs typeface="+mn-cs"/>
              </a:rPr>
              <a:t>: obturator foramen, </a:t>
            </a:r>
            <a:r>
              <a:rPr lang="en-GB" sz="1200" b="0" i="0" u="none" strike="noStrike" kern="1200" baseline="0" dirty="0" err="1" smtClean="0">
                <a:solidFill>
                  <a:schemeClr val="tx1"/>
                </a:solidFill>
                <a:latin typeface="+mn-lt"/>
                <a:ea typeface="+mn-ea"/>
                <a:cs typeface="+mn-cs"/>
              </a:rPr>
              <a:t>linea</a:t>
            </a:r>
            <a:r>
              <a:rPr lang="en-GB" sz="1200" b="0" i="0" u="none" strike="noStrike" kern="1200" baseline="0" dirty="0" smtClean="0">
                <a:solidFill>
                  <a:schemeClr val="tx1"/>
                </a:solidFill>
                <a:latin typeface="+mn-lt"/>
                <a:ea typeface="+mn-ea"/>
                <a:cs typeface="+mn-cs"/>
              </a:rPr>
              <a:t> alba, </a:t>
            </a:r>
            <a:r>
              <a:rPr lang="en-GB" sz="1200" b="0" i="0" u="none" strike="noStrike" kern="1200" baseline="0" dirty="0" err="1" smtClean="0">
                <a:solidFill>
                  <a:schemeClr val="tx1"/>
                </a:solidFill>
                <a:latin typeface="+mn-lt"/>
                <a:ea typeface="+mn-ea"/>
                <a:cs typeface="+mn-cs"/>
              </a:rPr>
              <a:t>ischiorectal</a:t>
            </a:r>
            <a:r>
              <a:rPr lang="en-GB" sz="1200" b="0" i="0" u="none" strike="noStrike" kern="1200" baseline="0" dirty="0" smtClean="0">
                <a:solidFill>
                  <a:schemeClr val="tx1"/>
                </a:solidFill>
                <a:latin typeface="+mn-lt"/>
                <a:ea typeface="+mn-ea"/>
                <a:cs typeface="+mn-cs"/>
              </a:rPr>
              <a:t> fossa, incisional site or post-traumatic tear area (1, 7). </a:t>
            </a:r>
            <a:endParaRPr lang="en-GB" dirty="0"/>
          </a:p>
        </p:txBody>
      </p:sp>
      <p:sp>
        <p:nvSpPr>
          <p:cNvPr id="4" name="Slide Number Placeholder 3"/>
          <p:cNvSpPr>
            <a:spLocks noGrp="1"/>
          </p:cNvSpPr>
          <p:nvPr>
            <p:ph type="sldNum" sz="quarter" idx="10"/>
          </p:nvPr>
        </p:nvSpPr>
        <p:spPr/>
        <p:txBody>
          <a:bodyPr/>
          <a:lstStyle/>
          <a:p>
            <a:fld id="{FF15A282-F6D6-432C-87C8-4A8932051E9E}" type="slidenum">
              <a:rPr lang="en-GB" smtClean="0"/>
              <a:t>7</a:t>
            </a:fld>
            <a:endParaRPr lang="en-GB"/>
          </a:p>
        </p:txBody>
      </p:sp>
    </p:spTree>
    <p:extLst>
      <p:ext uri="{BB962C8B-B14F-4D97-AF65-F5344CB8AC3E}">
        <p14:creationId xmlns:p14="http://schemas.microsoft.com/office/powerpoint/2010/main" val="2476588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Peritoneal fibrosis/ adhesions – caused by trauma or previous surgery in</a:t>
            </a:r>
            <a:r>
              <a:rPr lang="en-GB" baseline="0" dirty="0" smtClean="0"/>
              <a:t> the region that exert fixation and tract forces on the hernia border and sac – Pereira et al, 1998; </a:t>
            </a:r>
            <a:r>
              <a:rPr lang="en-GB" baseline="0" dirty="0" err="1" smtClean="0"/>
              <a:t>Soloway</a:t>
            </a:r>
            <a:r>
              <a:rPr lang="en-GB" baseline="0" dirty="0" smtClean="0"/>
              <a:t> et al, 1960; </a:t>
            </a:r>
            <a:r>
              <a:rPr lang="en-GB" baseline="0" dirty="0" err="1" smtClean="0"/>
              <a:t>Epner</a:t>
            </a:r>
            <a:r>
              <a:rPr lang="en-GB" baseline="0" dirty="0" smtClean="0"/>
              <a:t> et al, 1993; </a:t>
            </a:r>
            <a:r>
              <a:rPr lang="en-GB" baseline="0" dirty="0" err="1" smtClean="0"/>
              <a:t>Escudero</a:t>
            </a:r>
            <a:r>
              <a:rPr lang="en-GB" baseline="0" dirty="0" smtClean="0"/>
              <a:t> et al, 2007.</a:t>
            </a:r>
            <a:endParaRPr lang="en-GB" dirty="0" smtClean="0"/>
          </a:p>
          <a:p>
            <a:endParaRPr lang="en-GB" b="1" dirty="0" smtClean="0"/>
          </a:p>
          <a:p>
            <a:r>
              <a:rPr lang="en-GB" b="0" baseline="0" dirty="0" smtClean="0"/>
              <a:t>Older men have a predilection due to bladder outlet obstruction secondary to an enlarged prostate, </a:t>
            </a:r>
            <a:r>
              <a:rPr lang="en-GB" b="0" baseline="0" dirty="0" err="1" smtClean="0"/>
              <a:t>pericystitis</a:t>
            </a:r>
            <a:r>
              <a:rPr lang="en-GB" b="0" baseline="0" dirty="0" smtClean="0"/>
              <a:t> and adhesion of the bladder wall to pre-</a:t>
            </a:r>
            <a:r>
              <a:rPr lang="en-GB" b="0" baseline="0" dirty="0" err="1" smtClean="0"/>
              <a:t>vesical</a:t>
            </a:r>
            <a:r>
              <a:rPr lang="en-GB" b="0" baseline="0" dirty="0" smtClean="0"/>
              <a:t> fat which allows the fat to drag the bladder wall into the hernial sac and generalised weakness of the abdominal wall.</a:t>
            </a:r>
          </a:p>
          <a:p>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Associated abnormalities: Herniation of bowel loops and fat tissue</a:t>
            </a:r>
          </a:p>
          <a:p>
            <a:endParaRPr lang="en-GB" b="1" dirty="0"/>
          </a:p>
        </p:txBody>
      </p:sp>
      <p:sp>
        <p:nvSpPr>
          <p:cNvPr id="4" name="Slide Number Placeholder 3"/>
          <p:cNvSpPr>
            <a:spLocks noGrp="1"/>
          </p:cNvSpPr>
          <p:nvPr>
            <p:ph type="sldNum" sz="quarter" idx="10"/>
          </p:nvPr>
        </p:nvSpPr>
        <p:spPr/>
        <p:txBody>
          <a:bodyPr/>
          <a:lstStyle/>
          <a:p>
            <a:fld id="{FF15A282-F6D6-432C-87C8-4A8932051E9E}" type="slidenum">
              <a:rPr lang="en-GB" smtClean="0"/>
              <a:t>8</a:t>
            </a:fld>
            <a:endParaRPr lang="en-GB"/>
          </a:p>
        </p:txBody>
      </p:sp>
    </p:spTree>
    <p:extLst>
      <p:ext uri="{BB962C8B-B14F-4D97-AF65-F5344CB8AC3E}">
        <p14:creationId xmlns:p14="http://schemas.microsoft.com/office/powerpoint/2010/main" val="1382118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Classification</a:t>
            </a:r>
            <a:r>
              <a:rPr lang="en-GB" baseline="0" dirty="0" smtClean="0"/>
              <a:t> is divided according to the relationship of the herniated bladder to the parietal peritoneum.</a:t>
            </a:r>
          </a:p>
          <a:p>
            <a:endParaRPr lang="en-GB" dirty="0" smtClean="0"/>
          </a:p>
          <a:p>
            <a:r>
              <a:rPr lang="en-GB" dirty="0" err="1" smtClean="0"/>
              <a:t>Paraperitoneal</a:t>
            </a:r>
            <a:r>
              <a:rPr lang="en-GB" baseline="0" dirty="0" smtClean="0"/>
              <a:t> – most common, 60% and often large in which the peritoneum hernia sac covers the external aspect of the herniated bladder which can be direct or indirect, inguinal or femoral, lies medial to the hernial sac; </a:t>
            </a:r>
          </a:p>
          <a:p>
            <a:r>
              <a:rPr lang="en-GB" baseline="0" dirty="0" err="1" smtClean="0"/>
              <a:t>Extraperitoneal</a:t>
            </a:r>
            <a:r>
              <a:rPr lang="en-GB" baseline="0" dirty="0" smtClean="0"/>
              <a:t> – 30%, anterior or lateral surface of the bladder protrudes as a direct hernia with an absence of peritoneal </a:t>
            </a:r>
            <a:r>
              <a:rPr lang="en-GB" baseline="0" dirty="0" err="1" smtClean="0"/>
              <a:t>evagination</a:t>
            </a:r>
            <a:endParaRPr lang="en-GB" baseline="0" dirty="0" smtClean="0"/>
          </a:p>
          <a:p>
            <a:r>
              <a:rPr lang="en-GB" baseline="0" dirty="0" smtClean="0"/>
              <a:t>Intraperitoneal – 10%, upper and posterior part of bladder entering the hernial sac completely covered by peritoneum (indirect), peritoneum covers the entire portion of the herniated bladder. </a:t>
            </a:r>
          </a:p>
          <a:p>
            <a:endParaRPr lang="en-GB" baseline="0" dirty="0" smtClean="0"/>
          </a:p>
          <a:p>
            <a:r>
              <a:rPr lang="en-GB" sz="1200" b="0" i="0" u="none" strike="noStrike" kern="1200" baseline="0" dirty="0" smtClean="0">
                <a:solidFill>
                  <a:schemeClr val="tx1"/>
                </a:solidFill>
                <a:latin typeface="+mn-lt"/>
                <a:ea typeface="+mn-ea"/>
                <a:cs typeface="+mn-cs"/>
              </a:rPr>
              <a:t>If digestive inguinal hernias are most often indirect and extend into the inguinal canal following its oblique course, IBHs are generally direct and break a weak suprapubic parietal zone medial to the epigastric vessels (2 ).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IBHs have been classified in three subgroups according to their relationship with the peritoneum (4, 8): 30% of all are </a:t>
            </a:r>
            <a:r>
              <a:rPr lang="en-GB" sz="1200" b="0" i="0" u="none" strike="noStrike" kern="1200" baseline="0" dirty="0" err="1" smtClean="0">
                <a:solidFill>
                  <a:schemeClr val="tx1"/>
                </a:solidFill>
                <a:latin typeface="+mn-lt"/>
                <a:ea typeface="+mn-ea"/>
                <a:cs typeface="+mn-cs"/>
              </a:rPr>
              <a:t>extraperitoneal</a:t>
            </a:r>
            <a:r>
              <a:rPr lang="en-GB" sz="1200" b="0" i="0" u="none" strike="noStrike" kern="1200" baseline="0" dirty="0" smtClean="0">
                <a:solidFill>
                  <a:schemeClr val="tx1"/>
                </a:solidFill>
                <a:latin typeface="+mn-lt"/>
                <a:ea typeface="+mn-ea"/>
                <a:cs typeface="+mn-cs"/>
              </a:rPr>
              <a:t>. Very rarely they are</a:t>
            </a:r>
          </a:p>
          <a:p>
            <a:r>
              <a:rPr lang="en-GB" sz="1200" b="0" i="0" u="none" strike="noStrike" kern="1200" baseline="0" dirty="0" smtClean="0">
                <a:solidFill>
                  <a:schemeClr val="tx1"/>
                </a:solidFill>
                <a:latin typeface="+mn-lt"/>
                <a:ea typeface="+mn-ea"/>
                <a:cs typeface="+mn-cs"/>
              </a:rPr>
              <a:t>totally encased in peritoneal sheets (intraperitoneal type). Most cases (60%) are </a:t>
            </a:r>
            <a:r>
              <a:rPr lang="en-GB" sz="1200" b="0" i="0" u="none" strike="noStrike" kern="1200" baseline="0" dirty="0" err="1" smtClean="0">
                <a:solidFill>
                  <a:schemeClr val="tx1"/>
                </a:solidFill>
                <a:latin typeface="+mn-lt"/>
                <a:ea typeface="+mn-ea"/>
                <a:cs typeface="+mn-cs"/>
              </a:rPr>
              <a:t>paraperitoneal</a:t>
            </a:r>
            <a:r>
              <a:rPr lang="en-GB" sz="1200" b="0" i="0" u="none" strike="noStrike" kern="1200" baseline="0" dirty="0" smtClean="0">
                <a:solidFill>
                  <a:schemeClr val="tx1"/>
                </a:solidFill>
                <a:latin typeface="+mn-lt"/>
                <a:ea typeface="+mn-ea"/>
                <a:cs typeface="+mn-cs"/>
              </a:rPr>
              <a:t> with the herniated bladder only partly accompanied by peritoneum. The relationships between the bladder and the peritoneum are very important as the presence of peritoneal tissue can hide a subjacent </a:t>
            </a:r>
            <a:r>
              <a:rPr lang="en-GB" sz="1200" b="0" i="0" u="none" strike="noStrike" kern="1200" baseline="0" dirty="0" err="1" smtClean="0">
                <a:solidFill>
                  <a:schemeClr val="tx1"/>
                </a:solidFill>
                <a:latin typeface="+mn-lt"/>
                <a:ea typeface="+mn-ea"/>
                <a:cs typeface="+mn-cs"/>
              </a:rPr>
              <a:t>vesical</a:t>
            </a:r>
            <a:r>
              <a:rPr lang="en-GB" sz="1200" b="0" i="0" u="none" strike="noStrike" kern="1200" baseline="0" dirty="0" smtClean="0">
                <a:solidFill>
                  <a:schemeClr val="tx1"/>
                </a:solidFill>
                <a:latin typeface="+mn-lt"/>
                <a:ea typeface="+mn-ea"/>
                <a:cs typeface="+mn-cs"/>
              </a:rPr>
              <a:t> wall and bring about unintentional injury to the bladder during operative repair (2, 6, 9).</a:t>
            </a:r>
            <a:endParaRPr lang="en-GB" dirty="0"/>
          </a:p>
        </p:txBody>
      </p:sp>
      <p:sp>
        <p:nvSpPr>
          <p:cNvPr id="4" name="Slide Number Placeholder 3"/>
          <p:cNvSpPr>
            <a:spLocks noGrp="1"/>
          </p:cNvSpPr>
          <p:nvPr>
            <p:ph type="sldNum" sz="quarter" idx="10"/>
          </p:nvPr>
        </p:nvSpPr>
        <p:spPr/>
        <p:txBody>
          <a:bodyPr/>
          <a:lstStyle/>
          <a:p>
            <a:fld id="{FF15A282-F6D6-432C-87C8-4A8932051E9E}" type="slidenum">
              <a:rPr lang="en-GB" smtClean="0"/>
              <a:t>9</a:t>
            </a:fld>
            <a:endParaRPr lang="en-GB"/>
          </a:p>
        </p:txBody>
      </p:sp>
    </p:spTree>
    <p:extLst>
      <p:ext uri="{BB962C8B-B14F-4D97-AF65-F5344CB8AC3E}">
        <p14:creationId xmlns:p14="http://schemas.microsoft.com/office/powerpoint/2010/main" val="3771343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Mery’s</a:t>
            </a:r>
            <a:r>
              <a:rPr lang="en-GB" dirty="0" smtClean="0"/>
              <a:t> sign:</a:t>
            </a:r>
            <a:r>
              <a:rPr lang="en-GB" baseline="0" dirty="0" smtClean="0"/>
              <a:t> </a:t>
            </a:r>
            <a:r>
              <a:rPr lang="en-GB" dirty="0" smtClean="0"/>
              <a:t>after a normal</a:t>
            </a:r>
            <a:r>
              <a:rPr lang="en-GB" baseline="0" dirty="0" smtClean="0"/>
              <a:t> </a:t>
            </a:r>
            <a:r>
              <a:rPr lang="en-GB" dirty="0" smtClean="0"/>
              <a:t>spontaneous urination the patient</a:t>
            </a:r>
            <a:r>
              <a:rPr lang="en-GB" baseline="0" dirty="0" smtClean="0"/>
              <a:t> </a:t>
            </a:r>
            <a:r>
              <a:rPr lang="en-GB" dirty="0" smtClean="0"/>
              <a:t>voids his bladder by compressing</a:t>
            </a:r>
            <a:r>
              <a:rPr lang="en-GB" baseline="0" dirty="0" smtClean="0"/>
              <a:t> </a:t>
            </a:r>
            <a:r>
              <a:rPr lang="en-GB" dirty="0" smtClean="0"/>
              <a:t>the swollen </a:t>
            </a:r>
            <a:r>
              <a:rPr lang="en-GB" dirty="0" err="1" smtClean="0"/>
              <a:t>hemiscrotum</a:t>
            </a:r>
            <a:r>
              <a:rPr lang="en-GB" dirty="0" smtClean="0"/>
              <a:t> upward</a:t>
            </a:r>
            <a:endParaRPr lang="en-GB" dirty="0"/>
          </a:p>
        </p:txBody>
      </p:sp>
      <p:sp>
        <p:nvSpPr>
          <p:cNvPr id="4" name="Slide Number Placeholder 3"/>
          <p:cNvSpPr>
            <a:spLocks noGrp="1"/>
          </p:cNvSpPr>
          <p:nvPr>
            <p:ph type="sldNum" sz="quarter" idx="10"/>
          </p:nvPr>
        </p:nvSpPr>
        <p:spPr/>
        <p:txBody>
          <a:bodyPr/>
          <a:lstStyle/>
          <a:p>
            <a:fld id="{FF15A282-F6D6-432C-87C8-4A8932051E9E}" type="slidenum">
              <a:rPr lang="en-GB" smtClean="0"/>
              <a:t>11</a:t>
            </a:fld>
            <a:endParaRPr lang="en-GB"/>
          </a:p>
        </p:txBody>
      </p:sp>
    </p:spTree>
    <p:extLst>
      <p:ext uri="{BB962C8B-B14F-4D97-AF65-F5344CB8AC3E}">
        <p14:creationId xmlns:p14="http://schemas.microsoft.com/office/powerpoint/2010/main" val="388466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Neither intravenous urography nor cystography prove the best choice in examining IBHs and this is due to their low level of sensitivity. In supine decubitus positioning indeed the density of the contrast medium causes it to remain at the </a:t>
            </a:r>
            <a:r>
              <a:rPr lang="en-GB" sz="1200" kern="1200" dirty="0" err="1" smtClean="0">
                <a:solidFill>
                  <a:schemeClr val="tx1"/>
                </a:solidFill>
                <a:effectLst/>
                <a:latin typeface="+mn-lt"/>
                <a:ea typeface="+mn-ea"/>
                <a:cs typeface="+mn-cs"/>
              </a:rPr>
              <a:t>declive</a:t>
            </a:r>
            <a:r>
              <a:rPr lang="en-GB" sz="1200" kern="1200" dirty="0" smtClean="0">
                <a:solidFill>
                  <a:schemeClr val="tx1"/>
                </a:solidFill>
                <a:effectLst/>
                <a:latin typeface="+mn-lt"/>
                <a:ea typeface="+mn-ea"/>
                <a:cs typeface="+mn-cs"/>
              </a:rPr>
              <a:t> part of the bladder and prevents it flowing into the hernia (1).</a:t>
            </a:r>
          </a:p>
          <a:p>
            <a:r>
              <a:rPr lang="en-GB" sz="1200" kern="1200" dirty="0" smtClean="0">
                <a:solidFill>
                  <a:schemeClr val="tx1"/>
                </a:solidFill>
                <a:effectLst/>
                <a:latin typeface="+mn-lt"/>
                <a:ea typeface="+mn-ea"/>
                <a:cs typeface="+mn-cs"/>
              </a:rPr>
              <a:t>Indirect signs have been described that help detect hernial abnormalities </a:t>
            </a:r>
            <a:r>
              <a:rPr lang="en-GB" sz="1200" b="1" kern="1200" dirty="0" smtClean="0">
                <a:solidFill>
                  <a:schemeClr val="tx1"/>
                </a:solidFill>
                <a:effectLst/>
                <a:latin typeface="+mn-lt"/>
                <a:ea typeface="+mn-ea"/>
                <a:cs typeface="+mn-cs"/>
              </a:rPr>
              <a:t>(ipsilateral ureteral displacement, small volume of the bladder, incomplete visualization of the bladder base = Reardon and Lowman triad</a:t>
            </a:r>
            <a:r>
              <a:rPr lang="en-GB" sz="1200" kern="1200" dirty="0" smtClean="0">
                <a:solidFill>
                  <a:schemeClr val="tx1"/>
                </a:solidFill>
                <a:effectLst/>
                <a:latin typeface="+mn-lt"/>
                <a:ea typeface="+mn-ea"/>
                <a:cs typeface="+mn-cs"/>
              </a:rPr>
              <a:t>) (6, 7, 11) but they remain too inconspicuous. That is why most agree to say that an upright positioning of the patient together with a voiding test are the only means to demonstrate the presence of a hernia by forcing the contrast medium to flow into it as a result of higher </a:t>
            </a:r>
            <a:r>
              <a:rPr lang="en-GB" sz="1200" kern="1200" dirty="0" err="1" smtClean="0">
                <a:solidFill>
                  <a:schemeClr val="tx1"/>
                </a:solidFill>
                <a:effectLst/>
                <a:latin typeface="+mn-lt"/>
                <a:ea typeface="+mn-ea"/>
                <a:cs typeface="+mn-cs"/>
              </a:rPr>
              <a:t>intravesical</a:t>
            </a:r>
            <a:r>
              <a:rPr lang="en-GB" sz="1200" kern="1200" dirty="0" smtClean="0">
                <a:solidFill>
                  <a:schemeClr val="tx1"/>
                </a:solidFill>
                <a:effectLst/>
                <a:latin typeface="+mn-lt"/>
                <a:ea typeface="+mn-ea"/>
                <a:cs typeface="+mn-cs"/>
              </a:rPr>
              <a:t> pressure (3, 7, 11).</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 demonstrates accurately, among other potential causes of groin swelling, a </a:t>
            </a:r>
            <a:r>
              <a:rPr lang="en-GB" sz="1200" kern="1200" dirty="0" err="1" smtClean="0">
                <a:solidFill>
                  <a:schemeClr val="tx1"/>
                </a:solidFill>
                <a:effectLst/>
                <a:latin typeface="+mn-lt"/>
                <a:ea typeface="+mn-ea"/>
                <a:cs typeface="+mn-cs"/>
              </a:rPr>
              <a:t>vesical</a:t>
            </a:r>
            <a:r>
              <a:rPr lang="en-GB" sz="1200" kern="1200" dirty="0" smtClean="0">
                <a:solidFill>
                  <a:schemeClr val="tx1"/>
                </a:solidFill>
                <a:effectLst/>
                <a:latin typeface="+mn-lt"/>
                <a:ea typeface="+mn-ea"/>
                <a:cs typeface="+mn-cs"/>
              </a:rPr>
              <a:t> hernia (soft anechoic mass with its own wall of a thickness of a few </a:t>
            </a:r>
            <a:r>
              <a:rPr lang="en-GB" sz="1200" kern="1200" dirty="0" err="1" smtClean="0">
                <a:solidFill>
                  <a:schemeClr val="tx1"/>
                </a:solidFill>
                <a:effectLst/>
                <a:latin typeface="+mn-lt"/>
                <a:ea typeface="+mn-ea"/>
                <a:cs typeface="+mn-cs"/>
              </a:rPr>
              <a:t>millimeters</a:t>
            </a:r>
            <a:r>
              <a:rPr lang="en-GB" sz="1200" kern="1200" dirty="0" smtClean="0">
                <a:solidFill>
                  <a:schemeClr val="tx1"/>
                </a:solidFill>
                <a:effectLst/>
                <a:latin typeface="+mn-lt"/>
                <a:ea typeface="+mn-ea"/>
                <a:cs typeface="+mn-cs"/>
              </a:rPr>
              <a:t> and connected to the bladder). A Valsalva </a:t>
            </a:r>
            <a:r>
              <a:rPr lang="en-GB" sz="1200" kern="1200" dirty="0" err="1" smtClean="0">
                <a:solidFill>
                  <a:schemeClr val="tx1"/>
                </a:solidFill>
                <a:effectLst/>
                <a:latin typeface="+mn-lt"/>
                <a:ea typeface="+mn-ea"/>
                <a:cs typeface="+mn-cs"/>
              </a:rPr>
              <a:t>maneuver</a:t>
            </a:r>
            <a:r>
              <a:rPr lang="en-GB" sz="1200" kern="1200" dirty="0" smtClean="0">
                <a:solidFill>
                  <a:schemeClr val="tx1"/>
                </a:solidFill>
                <a:effectLst/>
                <a:latin typeface="+mn-lt"/>
                <a:ea typeface="+mn-ea"/>
                <a:cs typeface="+mn-cs"/>
              </a:rPr>
              <a:t> or an upright positioning clearly increase the volume of the fluid-filled mass whereas voiding the bladder, possibly in two stages, will obviously result in emptying the cystocele. US moreover distinguishes a direct herniation from an indirect one by Doppler location of the lateral or medial position, respectively, of the inferior epigastric vessels (14, 15). At last, US allows </a:t>
            </a:r>
            <a:r>
              <a:rPr lang="en-GB" sz="1200" kern="1200" dirty="0" err="1" smtClean="0">
                <a:solidFill>
                  <a:schemeClr val="tx1"/>
                </a:solidFill>
                <a:effectLst/>
                <a:latin typeface="+mn-lt"/>
                <a:ea typeface="+mn-ea"/>
                <a:cs typeface="+mn-cs"/>
              </a:rPr>
              <a:t>stadifying</a:t>
            </a:r>
            <a:r>
              <a:rPr lang="en-GB" sz="1200" kern="1200" dirty="0" smtClean="0">
                <a:solidFill>
                  <a:schemeClr val="tx1"/>
                </a:solidFill>
                <a:effectLst/>
                <a:latin typeface="+mn-lt"/>
                <a:ea typeface="+mn-ea"/>
                <a:cs typeface="+mn-cs"/>
              </a:rPr>
              <a:t> a possible </a:t>
            </a:r>
            <a:r>
              <a:rPr lang="en-GB" sz="1200" kern="1200" dirty="0" err="1" smtClean="0">
                <a:solidFill>
                  <a:schemeClr val="tx1"/>
                </a:solidFill>
                <a:effectLst/>
                <a:latin typeface="+mn-lt"/>
                <a:ea typeface="+mn-ea"/>
                <a:cs typeface="+mn-cs"/>
              </a:rPr>
              <a:t>hydronephrosis</a:t>
            </a:r>
            <a:r>
              <a:rPr lang="en-GB" sz="1200" kern="1200" dirty="0" smtClean="0">
                <a:solidFill>
                  <a:schemeClr val="tx1"/>
                </a:solidFill>
                <a:effectLst/>
                <a:latin typeface="+mn-lt"/>
                <a:ea typeface="+mn-ea"/>
                <a:cs typeface="+mn-cs"/>
              </a:rPr>
              <a:t> and can suspect an possible </a:t>
            </a:r>
            <a:r>
              <a:rPr lang="en-GB" sz="1200" kern="1200" dirty="0" err="1" smtClean="0">
                <a:solidFill>
                  <a:schemeClr val="tx1"/>
                </a:solidFill>
                <a:effectLst/>
                <a:latin typeface="+mn-lt"/>
                <a:ea typeface="+mn-ea"/>
                <a:cs typeface="+mn-cs"/>
              </a:rPr>
              <a:t>subvesical</a:t>
            </a:r>
            <a:r>
              <a:rPr lang="en-GB" sz="1200" kern="1200" dirty="0" smtClean="0">
                <a:solidFill>
                  <a:schemeClr val="tx1"/>
                </a:solidFill>
                <a:effectLst/>
                <a:latin typeface="+mn-lt"/>
                <a:ea typeface="+mn-ea"/>
                <a:cs typeface="+mn-cs"/>
              </a:rPr>
              <a:t> obstruction.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CT scans demonstrate </a:t>
            </a:r>
            <a:r>
              <a:rPr lang="en-GB" sz="1200" kern="1200" dirty="0" err="1" smtClean="0">
                <a:solidFill>
                  <a:schemeClr val="tx1"/>
                </a:solidFill>
                <a:effectLst/>
                <a:latin typeface="+mn-lt"/>
                <a:ea typeface="+mn-ea"/>
                <a:cs typeface="+mn-cs"/>
              </a:rPr>
              <a:t>vesical</a:t>
            </a:r>
            <a:r>
              <a:rPr lang="en-GB" sz="1200" kern="1200" dirty="0" smtClean="0">
                <a:solidFill>
                  <a:schemeClr val="tx1"/>
                </a:solidFill>
                <a:effectLst/>
                <a:latin typeface="+mn-lt"/>
                <a:ea typeface="+mn-ea"/>
                <a:cs typeface="+mn-cs"/>
              </a:rPr>
              <a:t> hernias as well as US mainly after the bladder has been injected with contrast medium (1) or even better </a:t>
            </a:r>
            <a:r>
              <a:rPr lang="en-GB" sz="1200" kern="1200" dirty="0" err="1" smtClean="0">
                <a:solidFill>
                  <a:schemeClr val="tx1"/>
                </a:solidFill>
                <a:effectLst/>
                <a:latin typeface="+mn-lt"/>
                <a:ea typeface="+mn-ea"/>
                <a:cs typeface="+mn-cs"/>
              </a:rPr>
              <a:t>insufflated</a:t>
            </a:r>
            <a:r>
              <a:rPr lang="en-GB" sz="1200" kern="1200" dirty="0" smtClean="0">
                <a:solidFill>
                  <a:schemeClr val="tx1"/>
                </a:solidFill>
                <a:effectLst/>
                <a:latin typeface="+mn-lt"/>
                <a:ea typeface="+mn-ea"/>
                <a:cs typeface="+mn-cs"/>
              </a:rPr>
              <a:t> with gas (10). Just like US, it helps study a </a:t>
            </a:r>
            <a:r>
              <a:rPr lang="en-GB" sz="1200" kern="1200" dirty="0" err="1" smtClean="0">
                <a:solidFill>
                  <a:schemeClr val="tx1"/>
                </a:solidFill>
                <a:effectLst/>
                <a:latin typeface="+mn-lt"/>
                <a:ea typeface="+mn-ea"/>
                <a:cs typeface="+mn-cs"/>
              </a:rPr>
              <a:t>subvesical</a:t>
            </a:r>
            <a:r>
              <a:rPr lang="en-GB" sz="1200" kern="1200" dirty="0" smtClean="0">
                <a:solidFill>
                  <a:schemeClr val="tx1"/>
                </a:solidFill>
                <a:effectLst/>
                <a:latin typeface="+mn-lt"/>
                <a:ea typeface="+mn-ea"/>
                <a:cs typeface="+mn-cs"/>
              </a:rPr>
              <a:t> problem and quantifies </a:t>
            </a:r>
            <a:r>
              <a:rPr lang="en-GB" sz="1200" kern="1200" dirty="0" err="1" smtClean="0">
                <a:solidFill>
                  <a:schemeClr val="tx1"/>
                </a:solidFill>
                <a:effectLst/>
                <a:latin typeface="+mn-lt"/>
                <a:ea typeface="+mn-ea"/>
                <a:cs typeface="+mn-cs"/>
              </a:rPr>
              <a:t>hydronephrosis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PET/CT</a:t>
            </a:r>
            <a:r>
              <a:rPr lang="en-GB" sz="1600" baseline="0" dirty="0" smtClean="0"/>
              <a:t> – 1) </a:t>
            </a:r>
            <a:r>
              <a:rPr lang="en-GB" sz="1200" dirty="0" smtClean="0"/>
              <a:t>Bladder hernias and bladder diverticula have been misinterpreted as FDG-avid </a:t>
            </a:r>
            <a:r>
              <a:rPr lang="en-GB" sz="1200" dirty="0" err="1" smtClean="0"/>
              <a:t>tumors</a:t>
            </a:r>
            <a:r>
              <a:rPr lang="en-GB" sz="1200" dirty="0" smtClean="0"/>
              <a:t>,</a:t>
            </a:r>
            <a:r>
              <a:rPr lang="en-GB" sz="1200" baseline="0" dirty="0" smtClean="0"/>
              <a:t> 2) </a:t>
            </a:r>
            <a:r>
              <a:rPr lang="en-GB" sz="1200" dirty="0" smtClean="0"/>
              <a:t>May persist as "hot spots" even after bladder has been emptied</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F15A282-F6D6-432C-87C8-4A8932051E9E}" type="slidenum">
              <a:rPr lang="en-GB" smtClean="0"/>
              <a:t>13</a:t>
            </a:fld>
            <a:endParaRPr lang="en-GB"/>
          </a:p>
        </p:txBody>
      </p:sp>
    </p:spTree>
    <p:extLst>
      <p:ext uri="{BB962C8B-B14F-4D97-AF65-F5344CB8AC3E}">
        <p14:creationId xmlns:p14="http://schemas.microsoft.com/office/powerpoint/2010/main" val="2464756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F9CF9C7-CD17-4F5F-B98C-E2454BE59E29}" type="datetimeFigureOut">
              <a:rPr lang="en-GB" smtClean="0"/>
              <a:t>20/11/2014</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FEF86D4-12C7-4AF5-B17B-84D31B87609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9CF9C7-CD17-4F5F-B98C-E2454BE59E29}" type="datetimeFigureOut">
              <a:rPr lang="en-GB" smtClean="0"/>
              <a:t>20/11/2014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FEF86D4-12C7-4AF5-B17B-84D31B87609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9CF9C7-CD17-4F5F-B98C-E2454BE59E29}" type="datetimeFigureOut">
              <a:rPr lang="en-GB" smtClean="0"/>
              <a:t>20/11/2014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FEF86D4-12C7-4AF5-B17B-84D31B87609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9CF9C7-CD17-4F5F-B98C-E2454BE59E29}" type="datetimeFigureOut">
              <a:rPr lang="en-GB" smtClean="0"/>
              <a:t>20/11/2014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FEF86D4-12C7-4AF5-B17B-84D31B876092}"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F9CF9C7-CD17-4F5F-B98C-E2454BE59E29}" type="datetimeFigureOut">
              <a:rPr lang="en-GB" smtClean="0"/>
              <a:t>20/11/2014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FEF86D4-12C7-4AF5-B17B-84D31B876092}"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F9CF9C7-CD17-4F5F-B98C-E2454BE59E29}" type="datetimeFigureOut">
              <a:rPr lang="en-GB" smtClean="0"/>
              <a:t>20/11/2014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FEF86D4-12C7-4AF5-B17B-84D31B876092}"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F9CF9C7-CD17-4F5F-B98C-E2454BE59E29}" type="datetimeFigureOut">
              <a:rPr lang="en-GB" smtClean="0"/>
              <a:t>20/11/2014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7FEF86D4-12C7-4AF5-B17B-84D31B87609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F9CF9C7-CD17-4F5F-B98C-E2454BE59E29}" type="datetimeFigureOut">
              <a:rPr lang="en-GB" smtClean="0"/>
              <a:t>20/11/2014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7FEF86D4-12C7-4AF5-B17B-84D31B876092}"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F9CF9C7-CD17-4F5F-B98C-E2454BE59E29}" type="datetimeFigureOut">
              <a:rPr lang="en-GB" smtClean="0"/>
              <a:t>20/11/2014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7FEF86D4-12C7-4AF5-B17B-84D31B87609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F9CF9C7-CD17-4F5F-B98C-E2454BE59E29}" type="datetimeFigureOut">
              <a:rPr lang="en-GB" smtClean="0"/>
              <a:t>20/11/2014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FEF86D4-12C7-4AF5-B17B-84D31B87609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F9CF9C7-CD17-4F5F-B98C-E2454BE59E29}" type="datetimeFigureOut">
              <a:rPr lang="en-GB" smtClean="0"/>
              <a:t>20/11/2014</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FEF86D4-12C7-4AF5-B17B-84D31B876092}"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F9CF9C7-CD17-4F5F-B98C-E2454BE59E29}" type="datetimeFigureOut">
              <a:rPr lang="en-GB" smtClean="0"/>
              <a:t>20/11/2014</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FEF86D4-12C7-4AF5-B17B-84D31B87609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t>Inguinal hernia: Always a benign condition</a:t>
            </a:r>
            <a:r>
              <a:rPr lang="en-GB" b="1" dirty="0" smtClean="0"/>
              <a:t>?</a:t>
            </a:r>
            <a:endParaRPr lang="en-GB" dirty="0"/>
          </a:p>
        </p:txBody>
      </p:sp>
      <p:sp>
        <p:nvSpPr>
          <p:cNvPr id="3" name="Subtitle 2"/>
          <p:cNvSpPr>
            <a:spLocks noGrp="1"/>
          </p:cNvSpPr>
          <p:nvPr>
            <p:ph type="subTitle" idx="1"/>
          </p:nvPr>
        </p:nvSpPr>
        <p:spPr/>
        <p:txBody>
          <a:bodyPr/>
          <a:lstStyle/>
          <a:p>
            <a:r>
              <a:rPr lang="en-GB" dirty="0"/>
              <a:t>Low, SBL; </a:t>
            </a:r>
            <a:r>
              <a:rPr lang="en-GB" dirty="0" smtClean="0"/>
              <a:t>Boctor</a:t>
            </a:r>
            <a:r>
              <a:rPr lang="en-GB" dirty="0"/>
              <a:t>, DSZM; </a:t>
            </a:r>
            <a:r>
              <a:rPr lang="en-GB" dirty="0" smtClean="0"/>
              <a:t>Suliman</a:t>
            </a:r>
            <a:r>
              <a:rPr lang="en-GB" dirty="0"/>
              <a:t>, </a:t>
            </a:r>
            <a:r>
              <a:rPr lang="en-GB" dirty="0" smtClean="0"/>
              <a:t>IGI</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79" t="13889" r="44311" b="71825"/>
          <a:stretch/>
        </p:blipFill>
        <p:spPr bwMode="auto">
          <a:xfrm>
            <a:off x="3378654" y="27500"/>
            <a:ext cx="5765346" cy="1045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data:image/jpeg;base64,/9j/4AAQSkZJRgABAQAAAQABAAD/2wCEAAkGBwgHBgkIBwgWFgkXFSIaGBcYGCYdIRgfJCIgISEpKSYkKC4sKiYoJyoiJzIjKSssLjo6IyUzODQsNyg5LiwBCgoKDg0OGxAQGislHyYtNiw3Nyw3MjcsLzA0NTQ4LywyNDc3OC83LDQ3Ny8wLDQ0LDQsLCwsNCw3LCwsNCwsLP/AABEIAKUBMQMBEQACEQEDEQH/xAAbAAEAAgMBAQAAAAAAAAAAAAAABQYDBAcCCP/EAEAQAAIBAwIDAwcJBgYDAAAAAAABAgMEEQUGEiExB0FRExYiYYGR0RVCVXFyk6GxsggUIzI2UiRWc6LS8Bczgv/EABoBAQEBAQEBAQAAAAAAAAAAAAAEBQMCAQb/xAAyEQEAAgECAgcGBgMBAAAAAAAAAQIDBBEFFBITITFRUpEiM3GBwdE0QVNhsfAjQqHh/9oADAMBAAIRAxEAPwDuIAAAAAAAAAAAAAAAAAAAAAAAAAAAAAAAAAAAAAAAAAAAAAAAAAAAAAAAAAAAAAAAAAAAAAAAAAAAAAAAAAAAAAAAAAAAAAAAAAAAAAAAAAAAAAAAAAAAAAAAAAAAAAAAAAAAAAAAAAAAAAAAAAAAAAAAAAAAAAAAAAAAAAAAAAAAAAAAAAAAAAAAAAAAAAAAAAAAAAAAAAAAAAAAAAAAAAAAAAAAAAAAAAAAAAAAAAAAAAAAAAAw3d3b2VB17yvGFJdZSeF72eq0tadqxvLza9axvadoaHnLoX0xQ+8j8Try2byT6OXM4fPHrB5y6F9MUPvI/Ectm8k+hzOHzx6wecuhfTFD7yPxHLZvJPoczh88esHnLoX0xQ+8j8Ry2byT6HM4fPHrB5y6F9MUPvI/Ectm8k+hzOHzx6wecuhfTFD7yPxHLZvJPoczh88esHnLoX0xQ+8j8Ry2byT6HM4fPHrB5y6F9MUPvI/Ectm8k+hzOHzx6wecuhfTFD7yPxHLZvJPoczh88esM9lrGm39V0bK/p1KmM4jNN48eR4vhyUje1Zh7pmx3naton4N45ugAAAAAAAAAAAAAAAAAAAAAAAAAAAAAAAVXtM/pG5+1D9SLeH+/j5oeJfh5+SjdnOhWmtaldfKFHjt4U+mWvSb5dGu5M0tfntipHRnaZlk8N01M156cbxELnrextF+SLx6fYcN0oNwfHJ81zXV459DPw67L046Vuzf9mnm4fh6uehXt2/dzXamn09V3DY2daOaUpZkvFJOT6fUa+pyTjxWtHexNJijLmrWe5dt6bY0axtrChp1lw3VavGmnxSeE+vVv1e8ztJqst5tN57IjdqazR4aVrFK7TMxH5t3dO1tu6Xt6+vKWnpVYw9F8cuUnyXzvFo56fVZ8mWtZt/DpqdHp8eK1or+X7udbZsI6nr9jZ1I5pymuJeMVzl+CZrajJ1eK1oYulxRkzVrPcvm89raNYaMvk3T0r6pUhTp+nJ+lJ+t45pMzNJqst8nt27IiZnua+s0eGmP2K+1MxEd7c0zYmh6VZ+X1hqpUSzKU5cMI+zK5fXk55NfmyW2x9nw73XFw7Birvk7fj3PcbfYdzLyMP3bifL+ZR/HKPnS1le32nro6K3Z7KF2RCzpdoGp0tNhi0jTlGKy30lBPm/F5ZRq5tOlrN+/ePqk0UUjV3indt9nSzIbYAAAAAAAAAAAAAAAAAAAAAAAAAAAAAAAVXtM/pG5+1D9SLeH+/j5oeJfh5+SP7JbTyWi3V216U6mF61FfFs68TvvkivhDjwmm2KbeMrJoesR1S41Oin6VGu6fsSXP38XuJM2Hq4rPjG63DmjJNo8J2U/Zui/uO/dWhw/wqSfD6lNpx/25L9Vm6emp+/072do9P0NVfwj6pnWf8dv/RbP5lGnKtL28l+KXvJ8Xsaa9vGYhTl9vVUr4RMpjcujfL2mOwdw4Qck20s5x3e/HuJ9Pm6m/T23UanB11Ohvshdt7FoaFqkL9XrnJRaScUsZ5Z6+GfeUajXWzU6G2ybTcPrgv0992v2g6xDTdW0HyizTjV8pNepYX5OXuPeiwzemTbw2eNfnjHfHv3b7rJe22n7m0WdDy3FaVEvSg/Bpr2p9z9pJS18GTfbaY8Vt60z49t94nwcy3NsO90ehUvLWr5W0jzlyxKK8Wu9Lva92DY0+vplno2jaf8AjC1XDb4o6VZ3j/rL2T/1LW/0JfqgfOJ+5j4/d94T76fh9YdbMJ+iAAAAAAAAAAAAAAAAAAAAAAAAAAAAAAACq9pn9I3P2ofqRbw/38fNDxL8PPybm0aMdL2fZOpySpeUl/8AWZv8znqpnJntt47fR00lYx6evw3+qidmWqzjuavSry/98W365rMvy4jT4hijqYmP9f4/uzJ4Zmnr5if9v5/u7qNKzo0r6veQX8WcYxl6+Hix+f5GLN5msV/KPq3YpEWm35z9FZ27/jt77gv/AJtPhox9n8y98fxLM/safHTx7fsi0/t6nJfw2j7q92qarcUtXtLS2uJRUafE+GTWXJ+r1L8SvhuKs0m1o37UfFc9q3rWs7diX7KlcVdMvLu5rzk5VFFcUm+UVnln6/wJ+JdGLxWsfko4X0pxza0zPag98WGobg3ReQ02g5+QpwjJJrvzLv8Ar/Ap0eSmHDE3nbpTKbXYsmfNMUjfoxCG0nSt12N4nplnXp1c+DjF/Xn0Wvr5FGXLpr19uYmP780uHDq6W9iJj+Ps7DeVY0NJrVb9rhVNufh05mBSN7xFfF+ktMRSZt4OX9k39SVv9CX6oG1xP3UfH7sHhPvp+H1h1wwn6EAAAAAAAAAAAAAAAAAAAAAAAAAAAAAAAK32g2lxfbYr0LShKdVyjiMVl/zIr0N60zRNp2hHr6WvgmtY3lAahru47zSq+nw2tUhCdNwyuJ4TWP7fAqx4MFbxfrInad0uTUai+OadVPbGypabo24dO1C2vaOkVuOE1JLgfPD6e3oXZM2C9JrNo7Wbi0+ox3i8UnsXnzs3L/lOfvl/xM3lMH6sNbm9R+lKJ29qO49Fo3UVtqpOpUqupKTTXN45dP8AuTvnx4Msx/kiNo2T6fLqMUT/AIpned0JuDT9w63q1bUKui1YuWPRUW8JJLw9vtKcGTBipFIvCTU4tRmyTeaSntu6puHQtKpWFLa9SSi23J8Szlt/2+z2EufFgy3m85IWafLnw44p1Uy8aTqm59Nvr+5825yVapxyTjJNeCz4Jeo+5cWnvWtes7o2fMWXU0ta3V77zumnu3XuH0dn1eL7T/4E/KYf1Y/vzU85n/Rn1/8AFa3Hdbw16n5CtpNSFrnPBCD5+GX3/gvUWYK6XDO8WiZQ6m2rzx0ZpMQ2uzTR9S0/cFWte2NSFN0Wsyi0s8UTnxDNjviiK2ie37vfDdPkx5Zm9Zjs+zpxjtwAAAAAAAAAAAAAAAAAAAAAAAAAAAAAgNe3nt3b15Gz1nVI0rhxU1Fpv0W2k+SfemBh0nfu19Z1Gjp+mavGpdzzwxUZZeE5PqvBNgWUAAAAVi63tp9vva22krepK/nHi4opcEVwylzec9Fnp3oCzgAAAABWLje2n0d70NpK3qSv5x4uJJcEVwuXN5z0Xh3oCzgAAAAAAAAAAAAAAAAAAAAAAAAAAAAAPnnces6DX7b7u63ROL0mgvJ8MqbqKTjDhw0k+k3J9O4Dqexqux9XnW1HaenUYzpPhdSNDybWV0TcV3dcAU/bvaRvbdlfVKO3NDt5whL0KkuKMYxzLHFmXpSksYxjHNtY6BYuzHf13uaOq2mv2kKN/bP+I48o4zJPk28OLTzzaAhLXtD3huzUbzzD0SjLTaTx5SvlOb7vnRSb/t545ZayBubF7R9X3ZvWrpE9MhRtKdFyqppupGceGMlnixjjf9ucICL7P18u9tO6taa/hUk6afryqcX7Ywl7wLDq2p9p7uLytpOiWisoSl5ONSTdSpFN4fKaS4lzw8PmBu7I37DcmyrzX7q2VOpQ41VSeY5hFTbXfhprk/X16gU/bvaD2h7o0S5vNG0C2bpyeaj4lFpJPhjFzy5d+c4xhYyBaez/ALRKW4tpX2s6vSjSnbZ8tw5cWlHiyk8vnzXDlvK9YFd07tB35uOF3q22tuUXo1OTwqjfHUS5tJ8SzLHgsLp6TA0OyS8e7u0/X91To8MFSSUW8uLlwxjz+zBoDtwAAAAAAAAAAAAAAAAAAAAAAAAAAAAHitUhRpTq1HiEU236kB859l+5trWusbh1beFWCq16ilTjOlKp1lOU+kZJc3EDqt/ufQP/ABzrmtbYcFbRpzipRpOknUaUY8nGOecorPs7gI/sQtaWi9ma1CssKpKpWk/VH0fyjn2gVHsq0u81jY++dSpx4r66jOnFL50uCUml9bngD32Rb92/tnaFbTL5TWqKtJqlGnKUq0nhRSwsZ5KOJNdEBm7F7lwtd57yvIpZcpcu7CnVmvxiBp9nNfUdB7Jt0bmsYN6lOp6MsZeI8KcufXhcpy5+HgBHU73QK2yKmq6rue7utx1KcmqCrT9CfpfNXSMV6TbeMLl4ASdhJ7f/AGdrmtHlWupvr38U1B++nFgXXbSW1exOFyliqrOVbn3ymnOOfa0gKHt/RrmH7PetV7WLdWtU8q8f2U5wUvYlCTftAmdldo+39A7MLa2oVG9WpwmlQUW3KeZSznGOH5zl3LPesASH7Omm/u20by/lH061d4fjGCSX+5yA6uAAAAAAAAAAAAAAAAAAAAAAAAAAAAB5qU4Vac6dWCdNrDTWU0+qYET5qbc/y/a/cQ+AG18jaUtPenLTKP7i3l0vJx4M5znhxjrz6deYGaNjZxsXYRtIKz4XDyfCuDhfJrh6Ya7sYAjNXp19B27dPamjU5XS5wowShGTbSb5cK6Zfi8Ac11LWt4avC4oaX2bq31arFwldSxlJ8m1Jxjzx0fE/aBe9h7Ot9s7PpaJdwhUlLMq/LMZyl1WGuaSxHmuaXTuAsVrY2dna/ulnaQhbc/QhFRjz68ly594Gja7Y2/ZxrxtNDt4RqLhmo0YriXg+XNeroBsV9G0q4sqVlcaZRlaQeYU5U4uMXhrlFrC5Nrl4sDNXsrS5s3Z3FrCVrhLycopxwuiw+XLl7gPVra29nbwtrShGFBdIRiopfUlyAj7fbG37apWqW+h28Zzi4zaoxXEn1T5c0+9d4G/ZWdrYW8bextoU6CziMIqKWXl8ly5vmBn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155575" y="-2109788"/>
            <a:ext cx="8115300" cy="4410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wgHBgkIBwgWFgkXFSIaGBcYGCYdIRgfJCIgISEpKSYkKC4sKiYoJyoiJzIjKSssLjo6IyUzODQsNyg5LiwBCgoKDg0OGxAQGislHyYtNiw3Nyw3MjcsLzA0NTQ4LywyNDc3OC83LDQ3Ny8wLDQ0LDQsLCwsNCw3LCwsNCwsLP/AABEIAKUBMQMBEQACEQEDEQH/xAAbAAEAAgMBAQAAAAAAAAAAAAAABQYDBAcCCP/EAEAQAAIBAwIDAwcJBgYDAAAAAAABAgMEEQUGEiExB0FRExYiYYGR0RVCVXFyk6GxsggUIzI2UiRWc6LS8Bczgv/EABoBAQEBAQEBAQAAAAAAAAAAAAAEBQMCAQb/xAAyEQEAAgECAgcGBgMBAAAAAAAAAQIDBBEFFBITITFRUpEiM3GBwdE0QVNhsfAjQqHh/9oADAMBAAIRAxEAPwDuIAAAAAAAAAAAAAAAAAAAAAAAAAAAAAAAAAAAAAAAAAAAAAAAAAAAAAAAAAAAAAAAAAAAAAAAAAAAAAAAAAAAAAAAAAAAAAAAAAAAAAAAAAAAAAAAAAAAAAAAAAAAAAAAAAAAAAAAAAAAAAAAAAAAAAAAAAAAAAAAAAAAAAAAAAAAAAAAAAAAAAAAAAAAAAAAAAAAAAAAAAAAAAAAAAAAAAAAAAAAAAAAAAAAAAAAAAAAAAAAAAAw3d3b2VB17yvGFJdZSeF72eq0tadqxvLza9axvadoaHnLoX0xQ+8j8Try2byT6OXM4fPHrB5y6F9MUPvI/Ectm8k+hzOHzx6wecuhfTFD7yPxHLZvJPoczh88esHnLoX0xQ+8j8Ry2byT6HM4fPHrB5y6F9MUPvI/Ectm8k+hzOHzx6wecuhfTFD7yPxHLZvJPoczh88esHnLoX0xQ+8j8Ry2byT6HM4fPHrB5y6F9MUPvI/Ectm8k+hzOHzx6wecuhfTFD7yPxHLZvJPoczh88esM9lrGm39V0bK/p1KmM4jNN48eR4vhyUje1Zh7pmx3naton4N45ugAAAAAAAAAAAAAAAAAAAAAAAAAAAAAAAVXtM/pG5+1D9SLeH+/j5oeJfh5+SjdnOhWmtaldfKFHjt4U+mWvSb5dGu5M0tfntipHRnaZlk8N01M156cbxELnrextF+SLx6fYcN0oNwfHJ81zXV459DPw67L046Vuzf9mnm4fh6uehXt2/dzXamn09V3DY2daOaUpZkvFJOT6fUa+pyTjxWtHexNJijLmrWe5dt6bY0axtrChp1lw3VavGmnxSeE+vVv1e8ztJqst5tN57IjdqazR4aVrFK7TMxH5t3dO1tu6Xt6+vKWnpVYw9F8cuUnyXzvFo56fVZ8mWtZt/DpqdHp8eK1or+X7udbZsI6nr9jZ1I5pymuJeMVzl+CZrajJ1eK1oYulxRkzVrPcvm89raNYaMvk3T0r6pUhTp+nJ+lJ+t45pMzNJqst8nt27IiZnua+s0eGmP2K+1MxEd7c0zYmh6VZ+X1hqpUSzKU5cMI+zK5fXk55NfmyW2x9nw73XFw7Birvk7fj3PcbfYdzLyMP3bifL+ZR/HKPnS1le32nro6K3Z7KF2RCzpdoGp0tNhi0jTlGKy30lBPm/F5ZRq5tOlrN+/ePqk0UUjV3indt9nSzIbYAAAAAAAAAAAAAAAAAAAAAAAAAAAAAAAVXtM/pG5+1D9SLeH+/j5oeJfh5+SP7JbTyWi3V216U6mF61FfFs68TvvkivhDjwmm2KbeMrJoesR1S41Oin6VGu6fsSXP38XuJM2Hq4rPjG63DmjJNo8J2U/Zui/uO/dWhw/wqSfD6lNpx/25L9Vm6emp+/072do9P0NVfwj6pnWf8dv/RbP5lGnKtL28l+KXvJ8Xsaa9vGYhTl9vVUr4RMpjcujfL2mOwdw4Qck20s5x3e/HuJ9Pm6m/T23UanB11Ohvshdt7FoaFqkL9XrnJRaScUsZ5Z6+GfeUajXWzU6G2ybTcPrgv0992v2g6xDTdW0HyizTjV8pNepYX5OXuPeiwzemTbw2eNfnjHfHv3b7rJe22n7m0WdDy3FaVEvSg/Bpr2p9z9pJS18GTfbaY8Vt60z49t94nwcy3NsO90ehUvLWr5W0jzlyxKK8Wu9Lva92DY0+vplno2jaf8AjC1XDb4o6VZ3j/rL2T/1LW/0JfqgfOJ+5j4/d94T76fh9YdbMJ+iAAAAAAAAAAAAAAAAAAAAAAAAAAAAAAACq9pn9I3P2ofqRbw/38fNDxL8PPybm0aMdL2fZOpySpeUl/8AWZv8znqpnJntt47fR00lYx6evw3+qidmWqzjuavSry/98W365rMvy4jT4hijqYmP9f4/uzJ4Zmnr5if9v5/u7qNKzo0r6veQX8WcYxl6+Hix+f5GLN5msV/KPq3YpEWm35z9FZ27/jt77gv/AJtPhox9n8y98fxLM/safHTx7fsi0/t6nJfw2j7q92qarcUtXtLS2uJRUafE+GTWXJ+r1L8SvhuKs0m1o37UfFc9q3rWs7diX7KlcVdMvLu5rzk5VFFcUm+UVnln6/wJ+JdGLxWsfko4X0pxza0zPag98WGobg3ReQ02g5+QpwjJJrvzLv8Ar/Ap0eSmHDE3nbpTKbXYsmfNMUjfoxCG0nSt12N4nplnXp1c+DjF/Xn0Wvr5FGXLpr19uYmP780uHDq6W9iJj+Ps7DeVY0NJrVb9rhVNufh05mBSN7xFfF+ktMRSZt4OX9k39SVv9CX6oG1xP3UfH7sHhPvp+H1h1wwn6EAAAAAAAAAAAAAAAAAAAAAAAAAAAAAAAK32g2lxfbYr0LShKdVyjiMVl/zIr0N60zRNp2hHr6WvgmtY3lAahru47zSq+nw2tUhCdNwyuJ4TWP7fAqx4MFbxfrInad0uTUai+OadVPbGypabo24dO1C2vaOkVuOE1JLgfPD6e3oXZM2C9JrNo7Wbi0+ox3i8UnsXnzs3L/lOfvl/xM3lMH6sNbm9R+lKJ29qO49Fo3UVtqpOpUqupKTTXN45dP8AuTvnx4Msx/kiNo2T6fLqMUT/AIpned0JuDT9w63q1bUKui1YuWPRUW8JJLw9vtKcGTBipFIvCTU4tRmyTeaSntu6puHQtKpWFLa9SSi23J8Szlt/2+z2EufFgy3m85IWafLnw44p1Uy8aTqm59Nvr+5825yVapxyTjJNeCz4Jeo+5cWnvWtes7o2fMWXU0ta3V77zumnu3XuH0dn1eL7T/4E/KYf1Y/vzU85n/Rn1/8AFa3Hdbw16n5CtpNSFrnPBCD5+GX3/gvUWYK6XDO8WiZQ6m2rzx0ZpMQ2uzTR9S0/cFWte2NSFN0Wsyi0s8UTnxDNjviiK2ie37vfDdPkx5Zm9Zjs+zpxjtwAAAAAAAAAAAAAAAAAAAAAAAAAAAAAgNe3nt3b15Gz1nVI0rhxU1Fpv0W2k+SfemBh0nfu19Z1Gjp+mavGpdzzwxUZZeE5PqvBNgWUAAAAVi63tp9vva22krepK/nHi4opcEVwylzec9Fnp3oCzgAAAABWLje2n0d70NpK3qSv5x4uJJcEVwuXN5z0Xh3oCzgAAAAAAAAAAAAAAAAAAAAAAAAAAAAAPnnces6DX7b7u63ROL0mgvJ8MqbqKTjDhw0k+k3J9O4Dqexqux9XnW1HaenUYzpPhdSNDybWV0TcV3dcAU/bvaRvbdlfVKO3NDt5whL0KkuKMYxzLHFmXpSksYxjHNtY6BYuzHf13uaOq2mv2kKN/bP+I48o4zJPk28OLTzzaAhLXtD3huzUbzzD0SjLTaTx5SvlOb7vnRSb/t545ZayBubF7R9X3ZvWrpE9MhRtKdFyqppupGceGMlnixjjf9ucICL7P18u9tO6taa/hUk6afryqcX7Ywl7wLDq2p9p7uLytpOiWisoSl5ONSTdSpFN4fKaS4lzw8PmBu7I37DcmyrzX7q2VOpQ41VSeY5hFTbXfhprk/X16gU/bvaD2h7o0S5vNG0C2bpyeaj4lFpJPhjFzy5d+c4xhYyBaez/ALRKW4tpX2s6vSjSnbZ8tw5cWlHiyk8vnzXDlvK9YFd07tB35uOF3q22tuUXo1OTwqjfHUS5tJ8SzLHgsLp6TA0OyS8e7u0/X91To8MFSSUW8uLlwxjz+zBoDtwAAAAAAAAAAAAAAAAAAAAAAAAAAAAHitUhRpTq1HiEU236kB859l+5trWusbh1beFWCq16ilTjOlKp1lOU+kZJc3EDqt/ufQP/ABzrmtbYcFbRpzipRpOknUaUY8nGOecorPs7gI/sQtaWi9ma1CssKpKpWk/VH0fyjn2gVHsq0u81jY++dSpx4r66jOnFL50uCUml9bngD32Rb92/tnaFbTL5TWqKtJqlGnKUq0nhRSwsZ5KOJNdEBm7F7lwtd57yvIpZcpcu7CnVmvxiBp9nNfUdB7Jt0bmsYN6lOp6MsZeI8KcufXhcpy5+HgBHU73QK2yKmq6rue7utx1KcmqCrT9CfpfNXSMV6TbeMLl4ASdhJ7f/AGdrmtHlWupvr38U1B++nFgXXbSW1exOFyliqrOVbn3ymnOOfa0gKHt/RrmH7PetV7WLdWtU8q8f2U5wUvYlCTftAmdldo+39A7MLa2oVG9WpwmlQUW3KeZSznGOH5zl3LPesASH7Omm/u20by/lH061d4fjGCSX+5yA6uAAAAAAAAAAAAAAAAAAAAAAAAAAAAB5qU4Vac6dWCdNrDTWU0+qYET5qbc/y/a/cQ+AG18jaUtPenLTKP7i3l0vJx4M5znhxjrz6deYGaNjZxsXYRtIKz4XDyfCuDhfJrh6Ya7sYAjNXp19B27dPamjU5XS5wowShGTbSb5cK6Zfi8Ac11LWt4avC4oaX2bq31arFwldSxlJ8m1Jxjzx0fE/aBe9h7Ot9s7PpaJdwhUlLMq/LMZyl1WGuaSxHmuaXTuAsVrY2dna/ulnaQhbc/QhFRjz68ly594Gja7Y2/ZxrxtNDt4RqLhmo0YriXg+XNeroBsV9G0q4sqVlcaZRlaQeYU5U4uMXhrlFrC5Nrl4sDNXsrS5s3Z3FrCVrhLycopxwuiw+XLl7gPVra29nbwtrShGFBdIRiopfUlyAj7fbG37apWqW+h28Zzi4zaoxXEn1T5c0+9d4G/ZWdrYW8bextoU6CziMIqKWXl8ly5vmBn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307975" y="-1957388"/>
            <a:ext cx="8115300" cy="4410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wgHBgkIBwgWFgkXFSIaGBcYGCYdIRgfJCIgISEpKSYkKC4sKiYoJyoiJzIjKSssLjo6IyUzODQsNyg5LiwBCgoKDg0OGxAQGislHyYtNiw3Nyw3MjcsLzA0NTQ4LywyNDc3OC83LDQ3Ny8wLDQ0LDQsLCwsNCw3LCwsNCwsLP/AABEIAKUBMQMBEQACEQEDEQH/xAAbAAEAAgMBAQAAAAAAAAAAAAAABQYDBAcCCP/EAEAQAAIBAwIDAwcJBgYDAAAAAAABAgMEEQUGEiExB0FRExYiYYGR0RVCVXFyk6GxsggUIzI2UiRWc6LS8Bczgv/EABoBAQEBAQEBAQAAAAAAAAAAAAAEBQMCAQb/xAAyEQEAAgECAgcGBgMBAAAAAAAAAQIDBBEFFBITITFRUpEiM3GBwdE0QVNhsfAjQqHh/9oADAMBAAIRAxEAPwDuIAAAAAAAAAAAAAAAAAAAAAAAAAAAAAAAAAAAAAAAAAAAAAAAAAAAAAAAAAAAAAAAAAAAAAAAAAAAAAAAAAAAAAAAAAAAAAAAAAAAAAAAAAAAAAAAAAAAAAAAAAAAAAAAAAAAAAAAAAAAAAAAAAAAAAAAAAAAAAAAAAAAAAAAAAAAAAAAAAAAAAAAAAAAAAAAAAAAAAAAAAAAAAAAAAAAAAAAAAAAAAAAAAAAAAAAAAAAAAAAAAAw3d3b2VB17yvGFJdZSeF72eq0tadqxvLza9axvadoaHnLoX0xQ+8j8Try2byT6OXM4fPHrB5y6F9MUPvI/Ectm8k+hzOHzx6wecuhfTFD7yPxHLZvJPoczh88esHnLoX0xQ+8j8Ry2byT6HM4fPHrB5y6F9MUPvI/Ectm8k+hzOHzx6wecuhfTFD7yPxHLZvJPoczh88esHnLoX0xQ+8j8Ry2byT6HM4fPHrB5y6F9MUPvI/Ectm8k+hzOHzx6wecuhfTFD7yPxHLZvJPoczh88esM9lrGm39V0bK/p1KmM4jNN48eR4vhyUje1Zh7pmx3naton4N45ugAAAAAAAAAAAAAAAAAAAAAAAAAAAAAAAVXtM/pG5+1D9SLeH+/j5oeJfh5+SjdnOhWmtaldfKFHjt4U+mWvSb5dGu5M0tfntipHRnaZlk8N01M156cbxELnrextF+SLx6fYcN0oNwfHJ81zXV459DPw67L046Vuzf9mnm4fh6uehXt2/dzXamn09V3DY2daOaUpZkvFJOT6fUa+pyTjxWtHexNJijLmrWe5dt6bY0axtrChp1lw3VavGmnxSeE+vVv1e8ztJqst5tN57IjdqazR4aVrFK7TMxH5t3dO1tu6Xt6+vKWnpVYw9F8cuUnyXzvFo56fVZ8mWtZt/DpqdHp8eK1or+X7udbZsI6nr9jZ1I5pymuJeMVzl+CZrajJ1eK1oYulxRkzVrPcvm89raNYaMvk3T0r6pUhTp+nJ+lJ+t45pMzNJqst8nt27IiZnua+s0eGmP2K+1MxEd7c0zYmh6VZ+X1hqpUSzKU5cMI+zK5fXk55NfmyW2x9nw73XFw7Birvk7fj3PcbfYdzLyMP3bifL+ZR/HKPnS1le32nro6K3Z7KF2RCzpdoGp0tNhi0jTlGKy30lBPm/F5ZRq5tOlrN+/ePqk0UUjV3indt9nSzIbYAAAAAAAAAAAAAAAAAAAAAAAAAAAAAAAVXtM/pG5+1D9SLeH+/j5oeJfh5+SP7JbTyWi3V216U6mF61FfFs68TvvkivhDjwmm2KbeMrJoesR1S41Oin6VGu6fsSXP38XuJM2Hq4rPjG63DmjJNo8J2U/Zui/uO/dWhw/wqSfD6lNpx/25L9Vm6emp+/072do9P0NVfwj6pnWf8dv/RbP5lGnKtL28l+KXvJ8Xsaa9vGYhTl9vVUr4RMpjcujfL2mOwdw4Qck20s5x3e/HuJ9Pm6m/T23UanB11Ohvshdt7FoaFqkL9XrnJRaScUsZ5Z6+GfeUajXWzU6G2ybTcPrgv0992v2g6xDTdW0HyizTjV8pNepYX5OXuPeiwzemTbw2eNfnjHfHv3b7rJe22n7m0WdDy3FaVEvSg/Bpr2p9z9pJS18GTfbaY8Vt60z49t94nwcy3NsO90ehUvLWr5W0jzlyxKK8Wu9Lva92DY0+vplno2jaf8AjC1XDb4o6VZ3j/rL2T/1LW/0JfqgfOJ+5j4/d94T76fh9YdbMJ+iAAAAAAAAAAAAAAAAAAAAAAAAAAAAAAACq9pn9I3P2ofqRbw/38fNDxL8PPybm0aMdL2fZOpySpeUl/8AWZv8znqpnJntt47fR00lYx6evw3+qidmWqzjuavSry/98W365rMvy4jT4hijqYmP9f4/uzJ4Zmnr5if9v5/u7qNKzo0r6veQX8WcYxl6+Hix+f5GLN5msV/KPq3YpEWm35z9FZ27/jt77gv/AJtPhox9n8y98fxLM/safHTx7fsi0/t6nJfw2j7q92qarcUtXtLS2uJRUafE+GTWXJ+r1L8SvhuKs0m1o37UfFc9q3rWs7diX7KlcVdMvLu5rzk5VFFcUm+UVnln6/wJ+JdGLxWsfko4X0pxza0zPag98WGobg3ReQ02g5+QpwjJJrvzLv8Ar/Ap0eSmHDE3nbpTKbXYsmfNMUjfoxCG0nSt12N4nplnXp1c+DjF/Xn0Wvr5FGXLpr19uYmP780uHDq6W9iJj+Ps7DeVY0NJrVb9rhVNufh05mBSN7xFfF+ktMRSZt4OX9k39SVv9CX6oG1xP3UfH7sHhPvp+H1h1wwn6EAAAAAAAAAAAAAAAAAAAAAAAAAAAAAAAK32g2lxfbYr0LShKdVyjiMVl/zIr0N60zRNp2hHr6WvgmtY3lAahru47zSq+nw2tUhCdNwyuJ4TWP7fAqx4MFbxfrInad0uTUai+OadVPbGypabo24dO1C2vaOkVuOE1JLgfPD6e3oXZM2C9JrNo7Wbi0+ox3i8UnsXnzs3L/lOfvl/xM3lMH6sNbm9R+lKJ29qO49Fo3UVtqpOpUqupKTTXN45dP8AuTvnx4Msx/kiNo2T6fLqMUT/AIpned0JuDT9w63q1bUKui1YuWPRUW8JJLw9vtKcGTBipFIvCTU4tRmyTeaSntu6puHQtKpWFLa9SSi23J8Szlt/2+z2EufFgy3m85IWafLnw44p1Uy8aTqm59Nvr+5825yVapxyTjJNeCz4Jeo+5cWnvWtes7o2fMWXU0ta3V77zumnu3XuH0dn1eL7T/4E/KYf1Y/vzU85n/Rn1/8AFa3Hdbw16n5CtpNSFrnPBCD5+GX3/gvUWYK6XDO8WiZQ6m2rzx0ZpMQ2uzTR9S0/cFWte2NSFN0Wsyi0s8UTnxDNjviiK2ie37vfDdPkx5Zm9Zjs+zpxjtwAAAAAAAAAAAAAAAAAAAAAAAAAAAAAgNe3nt3b15Gz1nVI0rhxU1Fpv0W2k+SfemBh0nfu19Z1Gjp+mavGpdzzwxUZZeE5PqvBNgWUAAAAVi63tp9vva22krepK/nHi4opcEVwylzec9Fnp3oCzgAAAABWLje2n0d70NpK3qSv5x4uJJcEVwuXN5z0Xh3oCzgAAAAAAAAAAAAAAAAAAAAAAAAAAAAAPnnces6DX7b7u63ROL0mgvJ8MqbqKTjDhw0k+k3J9O4Dqexqux9XnW1HaenUYzpPhdSNDybWV0TcV3dcAU/bvaRvbdlfVKO3NDt5whL0KkuKMYxzLHFmXpSksYxjHNtY6BYuzHf13uaOq2mv2kKN/bP+I48o4zJPk28OLTzzaAhLXtD3huzUbzzD0SjLTaTx5SvlOb7vnRSb/t545ZayBubF7R9X3ZvWrpE9MhRtKdFyqppupGceGMlnixjjf9ucICL7P18u9tO6taa/hUk6afryqcX7Ywl7wLDq2p9p7uLytpOiWisoSl5ONSTdSpFN4fKaS4lzw8PmBu7I37DcmyrzX7q2VOpQ41VSeY5hFTbXfhprk/X16gU/bvaD2h7o0S5vNG0C2bpyeaj4lFpJPhjFzy5d+c4xhYyBaez/ALRKW4tpX2s6vSjSnbZ8tw5cWlHiyk8vnzXDlvK9YFd07tB35uOF3q22tuUXo1OTwqjfHUS5tJ8SzLHgsLp6TA0OyS8e7u0/X91To8MFSSUW8uLlwxjz+zBoDtwAAAAAAAAAAAAAAAAAAAAAAAAAAAAHitUhRpTq1HiEU236kB859l+5trWusbh1beFWCq16ilTjOlKp1lOU+kZJc3EDqt/ufQP/ABzrmtbYcFbRpzipRpOknUaUY8nGOecorPs7gI/sQtaWi9ma1CssKpKpWk/VH0fyjn2gVHsq0u81jY++dSpx4r66jOnFL50uCUml9bngD32Rb92/tnaFbTL5TWqKtJqlGnKUq0nhRSwsZ5KOJNdEBm7F7lwtd57yvIpZcpcu7CnVmvxiBp9nNfUdB7Jt0bmsYN6lOp6MsZeI8KcufXhcpy5+HgBHU73QK2yKmq6rue7utx1KcmqCrT9CfpfNXSMV6TbeMLl4ASdhJ7f/AGdrmtHlWupvr38U1B++nFgXXbSW1exOFyliqrOVbn3ymnOOfa0gKHt/RrmH7PetV7WLdWtU8q8f2U5wUvYlCTftAmdldo+39A7MLa2oVG9WpwmlQUW3KeZSznGOH5zl3LPesASH7Omm/u20by/lH061d4fjGCSX+5yA6uAAAAAAAAAAAAAAAAAAAAAAAAAAAAB5qU4Vac6dWCdNrDTWU0+qYET5qbc/y/a/cQ+AG18jaUtPenLTKP7i3l0vJx4M5znhxjrz6deYGaNjZxsXYRtIKz4XDyfCuDhfJrh6Ya7sYAjNXp19B27dPamjU5XS5wowShGTbSb5cK6Zfi8Ac11LWt4avC4oaX2bq31arFwldSxlJ8m1Jxjzx0fE/aBe9h7Ot9s7PpaJdwhUlLMq/LMZyl1WGuaSxHmuaXTuAsVrY2dna/ulnaQhbc/QhFRjz68ly594Gja7Y2/ZxrxtNDt4RqLhmo0YriXg+XNeroBsV9G0q4sqVlcaZRlaQeYU5U4uMXhrlFrC5Nrl4sDNXsrS5s3Z3FrCVrhLycopxwuiw+XLl7gPVra29nbwtrShGFBdIRiopfUlyAj7fbG37apWqW+h28Zzi4zaoxXEn1T5c0+9d4G/ZWdrYW8bextoU6CziMIqKWXl8ly5vmBn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460375" y="-1804988"/>
            <a:ext cx="8115300" cy="4410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2" descr="http://psnc.org.uk/wp-content/uploads/2013/07/NHS-England-for-websi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889" t="28728" r="36556" b="32384"/>
          <a:stretch/>
        </p:blipFill>
        <p:spPr bwMode="auto">
          <a:xfrm>
            <a:off x="83665" y="81811"/>
            <a:ext cx="1680023" cy="97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57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academic.amc.edu/martino/grossanatomy/site/Medical/Lab%20Manual/Gastrointestinal/images/inguinal%20triangl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672408"/>
            <a:ext cx="4752528" cy="3212976"/>
          </a:xfrm>
          <a:prstGeom prst="rect">
            <a:avLst/>
          </a:prstGeom>
          <a:noFill/>
          <a:ln>
            <a:noFill/>
          </a:ln>
        </p:spPr>
      </p:pic>
      <p:sp>
        <p:nvSpPr>
          <p:cNvPr id="3" name="Content Placeholder 2"/>
          <p:cNvSpPr>
            <a:spLocks noGrp="1"/>
          </p:cNvSpPr>
          <p:nvPr>
            <p:ph idx="1"/>
          </p:nvPr>
        </p:nvSpPr>
        <p:spPr/>
        <p:txBody>
          <a:bodyPr/>
          <a:lstStyle/>
          <a:p>
            <a:r>
              <a:rPr lang="en-GB" dirty="0" smtClean="0"/>
              <a:t>Indirect (via patent </a:t>
            </a:r>
            <a:r>
              <a:rPr lang="en-GB" dirty="0" err="1" smtClean="0"/>
              <a:t>processus</a:t>
            </a:r>
            <a:r>
              <a:rPr lang="en-GB" dirty="0" smtClean="0"/>
              <a:t> </a:t>
            </a:r>
            <a:r>
              <a:rPr lang="en-GB" dirty="0" err="1" smtClean="0"/>
              <a:t>vaginalis</a:t>
            </a:r>
            <a:r>
              <a:rPr lang="en-GB" dirty="0" smtClean="0"/>
              <a:t>)</a:t>
            </a:r>
          </a:p>
          <a:p>
            <a:pPr lvl="1"/>
            <a:r>
              <a:rPr lang="en-GB" dirty="0" smtClean="0"/>
              <a:t>Protrude lateral to inferior epigastric vessels</a:t>
            </a:r>
          </a:p>
          <a:p>
            <a:endParaRPr lang="en-GB" dirty="0" smtClean="0"/>
          </a:p>
          <a:p>
            <a:r>
              <a:rPr lang="en-GB" dirty="0" smtClean="0"/>
              <a:t>Direct (through </a:t>
            </a:r>
            <a:r>
              <a:rPr lang="en-GB" dirty="0" err="1" smtClean="0"/>
              <a:t>Hesselbach</a:t>
            </a:r>
            <a:r>
              <a:rPr lang="en-GB" dirty="0" smtClean="0"/>
              <a:t> triangle)</a:t>
            </a:r>
          </a:p>
          <a:p>
            <a:pPr lvl="1"/>
            <a:r>
              <a:rPr lang="en-GB" dirty="0"/>
              <a:t>P</a:t>
            </a:r>
            <a:r>
              <a:rPr lang="en-GB" dirty="0" smtClean="0"/>
              <a:t>rotrude medial to inferior epigastric vessels</a:t>
            </a:r>
            <a:endParaRPr lang="en-GB" dirty="0"/>
          </a:p>
        </p:txBody>
      </p:sp>
      <p:sp>
        <p:nvSpPr>
          <p:cNvPr id="2" name="Title 1"/>
          <p:cNvSpPr>
            <a:spLocks noGrp="1"/>
          </p:cNvSpPr>
          <p:nvPr>
            <p:ph type="title"/>
          </p:nvPr>
        </p:nvSpPr>
        <p:spPr/>
        <p:txBody>
          <a:bodyPr/>
          <a:lstStyle/>
          <a:p>
            <a:r>
              <a:rPr lang="en-GB" dirty="0" smtClean="0"/>
              <a:t>Classification II</a:t>
            </a:r>
            <a:endParaRPr lang="en-GB" dirty="0"/>
          </a:p>
        </p:txBody>
      </p:sp>
    </p:spTree>
    <p:extLst>
      <p:ext uri="{BB962C8B-B14F-4D97-AF65-F5344CB8AC3E}">
        <p14:creationId xmlns:p14="http://schemas.microsoft.com/office/powerpoint/2010/main" val="629822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Most asymptomatic</a:t>
            </a:r>
          </a:p>
          <a:p>
            <a:pPr marL="109728" indent="0">
              <a:buNone/>
            </a:pPr>
            <a:endParaRPr lang="en-GB" dirty="0" smtClean="0"/>
          </a:p>
          <a:p>
            <a:r>
              <a:rPr lang="en-GB" dirty="0" smtClean="0"/>
              <a:t>LUTS</a:t>
            </a:r>
          </a:p>
          <a:p>
            <a:pPr lvl="1"/>
            <a:r>
              <a:rPr lang="en-GB" dirty="0"/>
              <a:t>D</a:t>
            </a:r>
            <a:r>
              <a:rPr lang="en-GB" dirty="0" smtClean="0"/>
              <a:t>ysuria, ↑ frequency, urgency, difficulty in voiding, </a:t>
            </a:r>
            <a:r>
              <a:rPr lang="en-GB" dirty="0" err="1" smtClean="0"/>
              <a:t>nocturia</a:t>
            </a:r>
            <a:r>
              <a:rPr lang="en-GB" dirty="0"/>
              <a:t>, </a:t>
            </a:r>
            <a:r>
              <a:rPr lang="en-GB" dirty="0" err="1" smtClean="0"/>
              <a:t>hematuria</a:t>
            </a:r>
            <a:endParaRPr lang="en-GB" dirty="0"/>
          </a:p>
          <a:p>
            <a:pPr lvl="1"/>
            <a:endParaRPr lang="en-GB" dirty="0" smtClean="0"/>
          </a:p>
          <a:p>
            <a:r>
              <a:rPr lang="en-GB" dirty="0" smtClean="0"/>
              <a:t>Severe</a:t>
            </a:r>
          </a:p>
          <a:p>
            <a:pPr lvl="1"/>
            <a:r>
              <a:rPr lang="en-GB" dirty="0" smtClean="0"/>
              <a:t>2-stage micturition (</a:t>
            </a:r>
            <a:r>
              <a:rPr lang="en-GB" dirty="0" err="1" smtClean="0"/>
              <a:t>Mery’s</a:t>
            </a:r>
            <a:r>
              <a:rPr lang="en-GB" dirty="0" smtClean="0"/>
              <a:t> sign)</a:t>
            </a:r>
          </a:p>
          <a:p>
            <a:pPr lvl="1"/>
            <a:endParaRPr lang="en-GB" dirty="0" smtClean="0"/>
          </a:p>
        </p:txBody>
      </p:sp>
      <p:sp>
        <p:nvSpPr>
          <p:cNvPr id="2" name="Title 1"/>
          <p:cNvSpPr>
            <a:spLocks noGrp="1"/>
          </p:cNvSpPr>
          <p:nvPr>
            <p:ph type="title"/>
          </p:nvPr>
        </p:nvSpPr>
        <p:spPr/>
        <p:txBody>
          <a:bodyPr/>
          <a:lstStyle/>
          <a:p>
            <a:r>
              <a:rPr lang="en-GB" dirty="0" smtClean="0"/>
              <a:t>Clinical features</a:t>
            </a:r>
            <a:endParaRPr lang="en-GB" dirty="0"/>
          </a:p>
        </p:txBody>
      </p:sp>
    </p:spTree>
    <p:extLst>
      <p:ext uri="{BB962C8B-B14F-4D97-AF65-F5344CB8AC3E}">
        <p14:creationId xmlns:p14="http://schemas.microsoft.com/office/powerpoint/2010/main" val="76293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Associated pathologies</a:t>
            </a:r>
            <a:endParaRPr lang="en-GB" dirty="0"/>
          </a:p>
        </p:txBody>
      </p:sp>
      <p:grpSp>
        <p:nvGrpSpPr>
          <p:cNvPr id="5" name="Group 4"/>
          <p:cNvGrpSpPr/>
          <p:nvPr/>
        </p:nvGrpSpPr>
        <p:grpSpPr>
          <a:xfrm>
            <a:off x="1043608" y="1340768"/>
            <a:ext cx="7416824" cy="5517232"/>
            <a:chOff x="1043608" y="1340768"/>
            <a:chExt cx="7416824" cy="5517232"/>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38" t="36342" r="51066" b="31829"/>
            <a:stretch/>
          </p:blipFill>
          <p:spPr bwMode="auto">
            <a:xfrm>
              <a:off x="1043608" y="1340768"/>
              <a:ext cx="7182435"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43608" y="5733256"/>
              <a:ext cx="741682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92109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688" y="1484784"/>
            <a:ext cx="8686800" cy="5257800"/>
          </a:xfrm>
        </p:spPr>
        <p:txBody>
          <a:bodyPr>
            <a:normAutofit/>
          </a:bodyPr>
          <a:lstStyle/>
          <a:p>
            <a:r>
              <a:rPr lang="en-GB" dirty="0" smtClean="0"/>
              <a:t>CT Best </a:t>
            </a:r>
            <a:r>
              <a:rPr lang="en-GB" dirty="0"/>
              <a:t>diagnostic </a:t>
            </a:r>
            <a:r>
              <a:rPr lang="en-GB" dirty="0" smtClean="0"/>
              <a:t>clue</a:t>
            </a:r>
          </a:p>
          <a:p>
            <a:pPr lvl="1"/>
            <a:r>
              <a:rPr lang="en-GB" sz="2800" dirty="0"/>
              <a:t>D</a:t>
            </a:r>
            <a:r>
              <a:rPr lang="en-GB" sz="2800" dirty="0" smtClean="0"/>
              <a:t>emonstration </a:t>
            </a:r>
            <a:r>
              <a:rPr lang="en-GB" sz="2800" dirty="0"/>
              <a:t>of protrusion through hernia</a:t>
            </a:r>
          </a:p>
          <a:p>
            <a:endParaRPr lang="en-GB" dirty="0" smtClean="0"/>
          </a:p>
          <a:p>
            <a:r>
              <a:rPr lang="en-GB" dirty="0" smtClean="0"/>
              <a:t>Cystography (IVU/IVP) </a:t>
            </a:r>
            <a:r>
              <a:rPr lang="en-GB" dirty="0"/>
              <a:t>is </a:t>
            </a:r>
            <a:r>
              <a:rPr lang="en-GB" dirty="0" smtClean="0"/>
              <a:t>traditional</a:t>
            </a:r>
          </a:p>
          <a:p>
            <a:pPr lvl="1"/>
            <a:r>
              <a:rPr lang="en-GB" dirty="0" smtClean="0"/>
              <a:t>Voiding in an upright position</a:t>
            </a:r>
            <a:endParaRPr lang="en-GB" sz="2800" dirty="0" smtClean="0"/>
          </a:p>
          <a:p>
            <a:endParaRPr lang="en-GB" sz="3200" dirty="0" smtClean="0"/>
          </a:p>
          <a:p>
            <a:r>
              <a:rPr lang="en-GB" sz="3200" dirty="0" smtClean="0"/>
              <a:t>US</a:t>
            </a:r>
          </a:p>
          <a:p>
            <a:pPr lvl="1"/>
            <a:r>
              <a:rPr lang="en-GB" dirty="0"/>
              <a:t>O</a:t>
            </a:r>
            <a:r>
              <a:rPr lang="en-GB" sz="2800" dirty="0" smtClean="0"/>
              <a:t>ther causes of groin swelling</a:t>
            </a:r>
          </a:p>
          <a:p>
            <a:pPr lvl="1"/>
            <a:r>
              <a:rPr lang="en-GB" sz="2800" dirty="0" smtClean="0"/>
              <a:t>Presence of </a:t>
            </a:r>
            <a:r>
              <a:rPr lang="en-GB" dirty="0" err="1"/>
              <a:t>h</a:t>
            </a:r>
            <a:r>
              <a:rPr lang="en-GB" sz="2800" dirty="0" err="1" smtClean="0"/>
              <a:t>ydronephrosis</a:t>
            </a:r>
            <a:endParaRPr lang="en-GB" sz="2800" dirty="0" smtClean="0"/>
          </a:p>
          <a:p>
            <a:pPr marL="109728" indent="0">
              <a:buNone/>
            </a:pPr>
            <a:endParaRPr lang="en-GB" sz="3200" dirty="0" smtClean="0"/>
          </a:p>
        </p:txBody>
      </p:sp>
      <p:sp>
        <p:nvSpPr>
          <p:cNvPr id="2" name="Title 1"/>
          <p:cNvSpPr>
            <a:spLocks noGrp="1"/>
          </p:cNvSpPr>
          <p:nvPr>
            <p:ph type="title"/>
          </p:nvPr>
        </p:nvSpPr>
        <p:spPr/>
        <p:txBody>
          <a:bodyPr/>
          <a:lstStyle/>
          <a:p>
            <a:r>
              <a:rPr lang="en-GB" dirty="0" smtClean="0"/>
              <a:t>Diagnostic Imaging</a:t>
            </a:r>
            <a:endParaRPr lang="en-GB" dirty="0"/>
          </a:p>
        </p:txBody>
      </p:sp>
    </p:spTree>
    <p:extLst>
      <p:ext uri="{BB962C8B-B14F-4D97-AF65-F5344CB8AC3E}">
        <p14:creationId xmlns:p14="http://schemas.microsoft.com/office/powerpoint/2010/main" val="2011725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solidFill>
                  <a:srgbClr val="FF0000"/>
                </a:solidFill>
              </a:rPr>
              <a:t>Take Home Messages</a:t>
            </a:r>
            <a:endParaRPr lang="en-GB" dirty="0">
              <a:solidFill>
                <a:srgbClr val="FF0000"/>
              </a:solidFill>
            </a:endParaRPr>
          </a:p>
        </p:txBody>
      </p:sp>
    </p:spTree>
    <p:extLst>
      <p:ext uri="{BB962C8B-B14F-4D97-AF65-F5344CB8AC3E}">
        <p14:creationId xmlns:p14="http://schemas.microsoft.com/office/powerpoint/2010/main" val="2059521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endParaRPr lang="en-GB" dirty="0" smtClean="0"/>
          </a:p>
          <a:p>
            <a:r>
              <a:rPr lang="en-GB" sz="3600" dirty="0" smtClean="0"/>
              <a:t>Enquire about LUTS in patients with hernia</a:t>
            </a:r>
          </a:p>
          <a:p>
            <a:endParaRPr lang="en-GB" dirty="0" smtClean="0"/>
          </a:p>
          <a:p>
            <a:pPr marL="109728" indent="0">
              <a:buNone/>
            </a:pPr>
            <a:endParaRPr lang="en-GB" dirty="0" smtClean="0"/>
          </a:p>
        </p:txBody>
      </p:sp>
      <p:sp>
        <p:nvSpPr>
          <p:cNvPr id="2" name="Title 1"/>
          <p:cNvSpPr>
            <a:spLocks noGrp="1"/>
          </p:cNvSpPr>
          <p:nvPr>
            <p:ph type="title"/>
          </p:nvPr>
        </p:nvSpPr>
        <p:spPr/>
        <p:txBody>
          <a:bodyPr/>
          <a:lstStyle/>
          <a:p>
            <a:r>
              <a:rPr lang="en-GB" dirty="0" smtClean="0">
                <a:solidFill>
                  <a:srgbClr val="FF0000"/>
                </a:solidFill>
              </a:rPr>
              <a:t>Take Home Message 1</a:t>
            </a:r>
            <a:endParaRPr lang="en-GB" dirty="0">
              <a:solidFill>
                <a:srgbClr val="FF0000"/>
              </a:solidFill>
            </a:endParaRPr>
          </a:p>
        </p:txBody>
      </p:sp>
    </p:spTree>
    <p:extLst>
      <p:ext uri="{BB962C8B-B14F-4D97-AF65-F5344CB8AC3E}">
        <p14:creationId xmlns:p14="http://schemas.microsoft.com/office/powerpoint/2010/main" val="3684601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sz="3600" dirty="0" smtClean="0"/>
          </a:p>
          <a:p>
            <a:r>
              <a:rPr lang="en-GB" sz="3600" dirty="0" smtClean="0"/>
              <a:t>If POSITIVE LUTS:</a:t>
            </a:r>
          </a:p>
          <a:p>
            <a:pPr marL="109728" indent="0">
              <a:buNone/>
            </a:pPr>
            <a:endParaRPr lang="en-GB" sz="3600" dirty="0"/>
          </a:p>
          <a:p>
            <a:pPr marL="109728" indent="0">
              <a:buNone/>
            </a:pPr>
            <a:r>
              <a:rPr lang="en-GB" sz="3600" dirty="0" smtClean="0"/>
              <a:t>Further imaging needed  </a:t>
            </a:r>
            <a:endParaRPr lang="en-GB" sz="3600" dirty="0"/>
          </a:p>
          <a:p>
            <a:pPr marL="109728" indent="0">
              <a:buNone/>
            </a:pPr>
            <a:endParaRPr lang="en-GB" dirty="0"/>
          </a:p>
        </p:txBody>
      </p:sp>
      <p:sp>
        <p:nvSpPr>
          <p:cNvPr id="3" name="Title 2"/>
          <p:cNvSpPr>
            <a:spLocks noGrp="1"/>
          </p:cNvSpPr>
          <p:nvPr>
            <p:ph type="title"/>
          </p:nvPr>
        </p:nvSpPr>
        <p:spPr/>
        <p:txBody>
          <a:bodyPr/>
          <a:lstStyle/>
          <a:p>
            <a:r>
              <a:rPr lang="en-GB" dirty="0" smtClean="0">
                <a:solidFill>
                  <a:srgbClr val="FF0000"/>
                </a:solidFill>
              </a:rPr>
              <a:t>Take Home Message 2</a:t>
            </a:r>
            <a:endParaRPr lang="en-GB" dirty="0">
              <a:solidFill>
                <a:srgbClr val="FF0000"/>
              </a:solidFill>
            </a:endParaRPr>
          </a:p>
        </p:txBody>
      </p:sp>
    </p:spTree>
    <p:extLst>
      <p:ext uri="{BB962C8B-B14F-4D97-AF65-F5344CB8AC3E}">
        <p14:creationId xmlns:p14="http://schemas.microsoft.com/office/powerpoint/2010/main" val="2678364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r>
              <a:rPr lang="en-GB" sz="3600" dirty="0" smtClean="0"/>
              <a:t> If POSITIVE imaging,</a:t>
            </a:r>
          </a:p>
          <a:p>
            <a:endParaRPr lang="en-GB" sz="3600" dirty="0"/>
          </a:p>
          <a:p>
            <a:pPr marL="109728" indent="0">
              <a:buNone/>
            </a:pPr>
            <a:r>
              <a:rPr lang="en-GB" sz="3600" dirty="0" smtClean="0"/>
              <a:t>?Investigate for malignancy?</a:t>
            </a:r>
            <a:endParaRPr lang="en-GB" sz="3600" dirty="0"/>
          </a:p>
        </p:txBody>
      </p:sp>
      <p:sp>
        <p:nvSpPr>
          <p:cNvPr id="3" name="Title 2"/>
          <p:cNvSpPr>
            <a:spLocks noGrp="1"/>
          </p:cNvSpPr>
          <p:nvPr>
            <p:ph type="title"/>
          </p:nvPr>
        </p:nvSpPr>
        <p:spPr/>
        <p:txBody>
          <a:bodyPr/>
          <a:lstStyle/>
          <a:p>
            <a:r>
              <a:rPr lang="en-GB" dirty="0" smtClean="0">
                <a:solidFill>
                  <a:srgbClr val="FF0000"/>
                </a:solidFill>
              </a:rPr>
              <a:t>Take Home Message 3</a:t>
            </a:r>
            <a:endParaRPr lang="en-GB" dirty="0">
              <a:solidFill>
                <a:srgbClr val="FF0000"/>
              </a:solidFill>
            </a:endParaRPr>
          </a:p>
        </p:txBody>
      </p:sp>
    </p:spTree>
    <p:extLst>
      <p:ext uri="{BB962C8B-B14F-4D97-AF65-F5344CB8AC3E}">
        <p14:creationId xmlns:p14="http://schemas.microsoft.com/office/powerpoint/2010/main" val="2025383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Thank you</a:t>
            </a:r>
            <a:endParaRPr lang="en-GB" dirty="0"/>
          </a:p>
        </p:txBody>
      </p:sp>
      <p:sp>
        <p:nvSpPr>
          <p:cNvPr id="5" name="Subtitle 4"/>
          <p:cNvSpPr>
            <a:spLocks noGrp="1"/>
          </p:cNvSpPr>
          <p:nvPr>
            <p:ph type="subTitle" idx="1"/>
          </p:nvPr>
        </p:nvSpPr>
        <p:spPr/>
        <p:txBody>
          <a:bodyPr/>
          <a:lstStyle/>
          <a:p>
            <a:r>
              <a:rPr lang="en-GB" dirty="0" smtClean="0"/>
              <a:t>Any questions?</a:t>
            </a:r>
            <a:endParaRPr lang="en-GB" dirty="0"/>
          </a:p>
        </p:txBody>
      </p:sp>
    </p:spTree>
    <p:extLst>
      <p:ext uri="{BB962C8B-B14F-4D97-AF65-F5344CB8AC3E}">
        <p14:creationId xmlns:p14="http://schemas.microsoft.com/office/powerpoint/2010/main" val="3316478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a:bodyPr>
          <a:lstStyle/>
          <a:p>
            <a:r>
              <a:rPr lang="en-GB" dirty="0"/>
              <a:t>74 </a:t>
            </a:r>
            <a:r>
              <a:rPr lang="en-GB" dirty="0" smtClean="0">
                <a:latin typeface="Arial"/>
                <a:cs typeface="Arial"/>
              </a:rPr>
              <a:t>♂ </a:t>
            </a:r>
            <a:r>
              <a:rPr lang="en-GB" dirty="0" smtClean="0">
                <a:latin typeface="Arial"/>
                <a:cs typeface="Arial"/>
                <a:sym typeface="Wingdings" panose="05000000000000000000" pitchFamily="2" charset="2"/>
              </a:rPr>
              <a:t> </a:t>
            </a:r>
            <a:r>
              <a:rPr lang="en-GB" dirty="0" smtClean="0">
                <a:sym typeface="Wingdings" panose="05000000000000000000" pitchFamily="2" charset="2"/>
              </a:rPr>
              <a:t>ED</a:t>
            </a:r>
            <a:r>
              <a:rPr lang="en-GB" dirty="0" smtClean="0"/>
              <a:t> c/o </a:t>
            </a:r>
            <a:r>
              <a:rPr lang="en-GB" dirty="0"/>
              <a:t>pleuritic chest pain and hip </a:t>
            </a:r>
            <a:r>
              <a:rPr lang="en-GB" dirty="0" smtClean="0"/>
              <a:t>pain</a:t>
            </a:r>
          </a:p>
          <a:p>
            <a:endParaRPr lang="en-GB" dirty="0" smtClean="0"/>
          </a:p>
          <a:p>
            <a:r>
              <a:rPr lang="en-GB" dirty="0" smtClean="0"/>
              <a:t>CTPA = </a:t>
            </a:r>
            <a:r>
              <a:rPr lang="en-GB" dirty="0"/>
              <a:t>bilateral </a:t>
            </a:r>
            <a:r>
              <a:rPr lang="en-GB" dirty="0" smtClean="0"/>
              <a:t>consolidations</a:t>
            </a:r>
          </a:p>
          <a:p>
            <a:endParaRPr lang="en-GB" dirty="0" smtClean="0"/>
          </a:p>
          <a:p>
            <a:r>
              <a:rPr lang="en-GB" dirty="0" smtClean="0"/>
              <a:t>Hip XR = </a:t>
            </a:r>
            <a:r>
              <a:rPr lang="en-GB" dirty="0"/>
              <a:t>residual contrast in the bladder which had herniated into his </a:t>
            </a:r>
            <a:r>
              <a:rPr lang="en-GB" dirty="0" smtClean="0"/>
              <a:t>right scrotum</a:t>
            </a:r>
          </a:p>
          <a:p>
            <a:endParaRPr lang="en-GB" dirty="0"/>
          </a:p>
        </p:txBody>
      </p:sp>
      <p:sp>
        <p:nvSpPr>
          <p:cNvPr id="2" name="Title 1"/>
          <p:cNvSpPr>
            <a:spLocks noGrp="1"/>
          </p:cNvSpPr>
          <p:nvPr>
            <p:ph type="title"/>
          </p:nvPr>
        </p:nvSpPr>
        <p:spPr/>
        <p:txBody>
          <a:bodyPr/>
          <a:lstStyle/>
          <a:p>
            <a:r>
              <a:rPr lang="en-GB" dirty="0" smtClean="0"/>
              <a:t>Mr JH</a:t>
            </a:r>
            <a:endParaRPr lang="en-GB" dirty="0"/>
          </a:p>
        </p:txBody>
      </p:sp>
    </p:spTree>
    <p:extLst>
      <p:ext uri="{BB962C8B-B14F-4D97-AF65-F5344CB8AC3E}">
        <p14:creationId xmlns:p14="http://schemas.microsoft.com/office/powerpoint/2010/main" val="3334674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43" t="27045" r="40524" b="17728"/>
          <a:stretch/>
        </p:blipFill>
        <p:spPr bwMode="auto">
          <a:xfrm>
            <a:off x="611560" y="0"/>
            <a:ext cx="795866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477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2 </a:t>
            </a:r>
            <a:r>
              <a:rPr lang="en-GB" dirty="0" err="1"/>
              <a:t>yr</a:t>
            </a:r>
            <a:r>
              <a:rPr lang="en-GB" dirty="0"/>
              <a:t> </a:t>
            </a:r>
            <a:r>
              <a:rPr lang="en-GB" dirty="0" err="1"/>
              <a:t>hx</a:t>
            </a:r>
            <a:r>
              <a:rPr lang="en-GB" dirty="0"/>
              <a:t> of intermittent groin swelling, LUTS and compressing his scrotum for complete bladder emptying </a:t>
            </a:r>
          </a:p>
          <a:p>
            <a:endParaRPr lang="en-GB" dirty="0" smtClean="0"/>
          </a:p>
          <a:p>
            <a:r>
              <a:rPr lang="en-GB" dirty="0" smtClean="0"/>
              <a:t>CT </a:t>
            </a:r>
            <a:r>
              <a:rPr lang="en-GB" dirty="0"/>
              <a:t>= bladder hernia, sclerotic bony metastases and a </a:t>
            </a:r>
            <a:r>
              <a:rPr lang="en-GB" dirty="0" err="1"/>
              <a:t>caecal</a:t>
            </a:r>
            <a:r>
              <a:rPr lang="en-GB" dirty="0"/>
              <a:t> </a:t>
            </a:r>
            <a:r>
              <a:rPr lang="en-GB" dirty="0" smtClean="0"/>
              <a:t>tumour</a:t>
            </a:r>
          </a:p>
          <a:p>
            <a:endParaRPr lang="en-GB" dirty="0" smtClean="0"/>
          </a:p>
          <a:p>
            <a:r>
              <a:rPr lang="en-GB" dirty="0" smtClean="0"/>
              <a:t>Treatment = right </a:t>
            </a:r>
            <a:r>
              <a:rPr lang="en-GB" dirty="0" err="1" smtClean="0"/>
              <a:t>hemicolectomy</a:t>
            </a:r>
            <a:r>
              <a:rPr lang="en-GB" dirty="0" smtClean="0"/>
              <a:t> + hormonal therapy</a:t>
            </a:r>
            <a:endParaRPr lang="en-GB" dirty="0"/>
          </a:p>
          <a:p>
            <a:endParaRPr lang="en-GB" dirty="0"/>
          </a:p>
        </p:txBody>
      </p:sp>
      <p:sp>
        <p:nvSpPr>
          <p:cNvPr id="2" name="Title 1"/>
          <p:cNvSpPr>
            <a:spLocks noGrp="1"/>
          </p:cNvSpPr>
          <p:nvPr>
            <p:ph type="title"/>
          </p:nvPr>
        </p:nvSpPr>
        <p:spPr/>
        <p:txBody>
          <a:bodyPr/>
          <a:lstStyle/>
          <a:p>
            <a:r>
              <a:rPr lang="en-GB" dirty="0" smtClean="0"/>
              <a:t>Mr JH</a:t>
            </a:r>
            <a:endParaRPr lang="en-GB" dirty="0"/>
          </a:p>
        </p:txBody>
      </p:sp>
    </p:spTree>
    <p:extLst>
      <p:ext uri="{BB962C8B-B14F-4D97-AF65-F5344CB8AC3E}">
        <p14:creationId xmlns:p14="http://schemas.microsoft.com/office/powerpoint/2010/main" val="3626414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56" t="22263" r="24338" b="22055"/>
          <a:stretch/>
        </p:blipFill>
        <p:spPr bwMode="auto">
          <a:xfrm>
            <a:off x="-36512" y="692696"/>
            <a:ext cx="9165362"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6242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Herniation: Protrusion of part of bladder through abdominal wall or pelvic floor</a:t>
            </a:r>
          </a:p>
          <a:p>
            <a:endParaRPr lang="en-GB" dirty="0" smtClean="0"/>
          </a:p>
          <a:p>
            <a:r>
              <a:rPr lang="en-GB" dirty="0" smtClean="0"/>
              <a:t>Important to diagnose as:</a:t>
            </a:r>
          </a:p>
          <a:p>
            <a:pPr lvl="1"/>
            <a:r>
              <a:rPr lang="en-GB" dirty="0" smtClean="0"/>
              <a:t>Increase risk of intra- and post-operative complications (if diagnosis not made pre-operatively)</a:t>
            </a:r>
          </a:p>
          <a:p>
            <a:pPr lvl="1"/>
            <a:r>
              <a:rPr lang="en-GB" dirty="0" smtClean="0"/>
              <a:t>Association with underlying malignancy</a:t>
            </a:r>
            <a:endParaRPr lang="en-GB" dirty="0"/>
          </a:p>
        </p:txBody>
      </p:sp>
      <p:sp>
        <p:nvSpPr>
          <p:cNvPr id="2" name="Title 1"/>
          <p:cNvSpPr>
            <a:spLocks noGrp="1"/>
          </p:cNvSpPr>
          <p:nvPr>
            <p:ph type="title"/>
          </p:nvPr>
        </p:nvSpPr>
        <p:spPr/>
        <p:txBody>
          <a:bodyPr/>
          <a:lstStyle/>
          <a:p>
            <a:r>
              <a:rPr lang="en-GB" dirty="0" smtClean="0"/>
              <a:t>Introduction</a:t>
            </a:r>
            <a:endParaRPr lang="en-GB" dirty="0"/>
          </a:p>
        </p:txBody>
      </p:sp>
    </p:spTree>
    <p:extLst>
      <p:ext uri="{BB962C8B-B14F-4D97-AF65-F5344CB8AC3E}">
        <p14:creationId xmlns:p14="http://schemas.microsoft.com/office/powerpoint/2010/main" val="898454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686800" cy="5257800"/>
          </a:xfrm>
        </p:spPr>
        <p:txBody>
          <a:bodyPr>
            <a:normAutofit/>
          </a:bodyPr>
          <a:lstStyle/>
          <a:p>
            <a:r>
              <a:rPr lang="en-GB" dirty="0" smtClean="0"/>
              <a:t>Prevalence 0.3 – 3%; 1 – 4% of inguinal hernia cases</a:t>
            </a:r>
          </a:p>
          <a:p>
            <a:endParaRPr lang="en-GB" dirty="0" smtClean="0"/>
          </a:p>
          <a:p>
            <a:r>
              <a:rPr lang="en-GB" dirty="0" smtClean="0"/>
              <a:t>50 – 70 years old </a:t>
            </a:r>
            <a:r>
              <a:rPr lang="en-GB" dirty="0" smtClean="0">
                <a:latin typeface="Arial"/>
                <a:cs typeface="Arial"/>
              </a:rPr>
              <a:t>♂</a:t>
            </a:r>
            <a:endParaRPr lang="en-GB" dirty="0"/>
          </a:p>
          <a:p>
            <a:endParaRPr lang="en-GB" dirty="0" smtClean="0"/>
          </a:p>
          <a:p>
            <a:r>
              <a:rPr lang="en-GB" dirty="0" smtClean="0"/>
              <a:t>Right-sided</a:t>
            </a:r>
          </a:p>
          <a:p>
            <a:pPr lvl="1"/>
            <a:r>
              <a:rPr lang="en-GB" dirty="0" smtClean="0"/>
              <a:t>Inguinal canal (70%); Femoral canal (27%); Obturator foramen; </a:t>
            </a:r>
            <a:r>
              <a:rPr lang="en-GB" dirty="0" err="1" smtClean="0"/>
              <a:t>Ischiorectal</a:t>
            </a:r>
            <a:r>
              <a:rPr lang="en-GB" dirty="0" smtClean="0"/>
              <a:t> fossa; </a:t>
            </a:r>
            <a:r>
              <a:rPr lang="en-GB" dirty="0" err="1" smtClean="0"/>
              <a:t>Abdo</a:t>
            </a:r>
            <a:r>
              <a:rPr lang="en-GB" dirty="0" smtClean="0"/>
              <a:t> wall</a:t>
            </a:r>
          </a:p>
          <a:p>
            <a:pPr marL="109728" indent="0">
              <a:buNone/>
            </a:pPr>
            <a:endParaRPr lang="en-GB" dirty="0" smtClean="0"/>
          </a:p>
          <a:p>
            <a:r>
              <a:rPr lang="en-GB" dirty="0" smtClean="0"/>
              <a:t>Varying sizes but usually small ‘knuckle’ of herniated bladder</a:t>
            </a:r>
          </a:p>
          <a:p>
            <a:pPr lvl="2"/>
            <a:endParaRPr lang="en-GB" sz="1400" dirty="0" smtClean="0"/>
          </a:p>
          <a:p>
            <a:pPr marL="457200" lvl="1" indent="0">
              <a:buNone/>
            </a:pPr>
            <a:endParaRPr lang="en-GB" dirty="0" smtClean="0"/>
          </a:p>
          <a:p>
            <a:endParaRPr lang="en-GB" dirty="0"/>
          </a:p>
        </p:txBody>
      </p:sp>
      <p:sp>
        <p:nvSpPr>
          <p:cNvPr id="2" name="Title 1"/>
          <p:cNvSpPr>
            <a:spLocks noGrp="1"/>
          </p:cNvSpPr>
          <p:nvPr>
            <p:ph type="title"/>
          </p:nvPr>
        </p:nvSpPr>
        <p:spPr/>
        <p:txBody>
          <a:bodyPr/>
          <a:lstStyle/>
          <a:p>
            <a:r>
              <a:rPr lang="en-GB" dirty="0" smtClean="0"/>
              <a:t>Epidemiology</a:t>
            </a:r>
            <a:endParaRPr lang="en-GB" dirty="0"/>
          </a:p>
        </p:txBody>
      </p:sp>
    </p:spTree>
    <p:extLst>
      <p:ext uri="{BB962C8B-B14F-4D97-AF65-F5344CB8AC3E}">
        <p14:creationId xmlns:p14="http://schemas.microsoft.com/office/powerpoint/2010/main" val="250650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Abdominal/ pelvic wall weakness </a:t>
            </a:r>
          </a:p>
          <a:p>
            <a:endParaRPr lang="en-GB" dirty="0" smtClean="0"/>
          </a:p>
          <a:p>
            <a:r>
              <a:rPr lang="en-GB" dirty="0" smtClean="0"/>
              <a:t>Abnormal width of the inguinal canal</a:t>
            </a:r>
          </a:p>
          <a:p>
            <a:endParaRPr lang="en-GB" dirty="0" smtClean="0"/>
          </a:p>
          <a:p>
            <a:r>
              <a:rPr lang="en-GB" dirty="0" smtClean="0"/>
              <a:t>Abnormal bladder wall 2</a:t>
            </a:r>
            <a:r>
              <a:rPr lang="en-GB" dirty="0" smtClean="0">
                <a:latin typeface="Lucida Sans Unicode"/>
                <a:cs typeface="Lucida Sans Unicode"/>
              </a:rPr>
              <a:t>°</a:t>
            </a:r>
            <a:r>
              <a:rPr lang="en-GB" dirty="0" smtClean="0">
                <a:cs typeface="Lucida Sans Unicode"/>
              </a:rPr>
              <a:t> </a:t>
            </a:r>
            <a:r>
              <a:rPr lang="en-GB" dirty="0" smtClean="0"/>
              <a:t>bladder </a:t>
            </a:r>
            <a:r>
              <a:rPr lang="en-GB" dirty="0"/>
              <a:t>outlet </a:t>
            </a:r>
            <a:r>
              <a:rPr lang="en-GB" dirty="0" smtClean="0"/>
              <a:t>obstruction</a:t>
            </a:r>
          </a:p>
          <a:p>
            <a:endParaRPr lang="en-GB" dirty="0" smtClean="0"/>
          </a:p>
          <a:p>
            <a:r>
              <a:rPr lang="en-GB" dirty="0" smtClean="0"/>
              <a:t>Peritoneal </a:t>
            </a:r>
            <a:r>
              <a:rPr lang="en-GB" dirty="0"/>
              <a:t>fibrosis/ adhesions</a:t>
            </a:r>
          </a:p>
          <a:p>
            <a:endParaRPr lang="en-GB" dirty="0" smtClean="0"/>
          </a:p>
          <a:p>
            <a:r>
              <a:rPr lang="en-GB" dirty="0" smtClean="0"/>
              <a:t>Obesity</a:t>
            </a:r>
            <a:endParaRPr lang="en-GB" dirty="0"/>
          </a:p>
          <a:p>
            <a:pPr marL="0" indent="0">
              <a:buNone/>
            </a:pPr>
            <a:endParaRPr lang="en-GB" dirty="0"/>
          </a:p>
          <a:p>
            <a:endParaRPr lang="en-GB" dirty="0"/>
          </a:p>
          <a:p>
            <a:endParaRPr lang="en-GB" dirty="0"/>
          </a:p>
        </p:txBody>
      </p:sp>
      <p:sp>
        <p:nvSpPr>
          <p:cNvPr id="2" name="Title 1"/>
          <p:cNvSpPr>
            <a:spLocks noGrp="1"/>
          </p:cNvSpPr>
          <p:nvPr>
            <p:ph type="title"/>
          </p:nvPr>
        </p:nvSpPr>
        <p:spPr/>
        <p:txBody>
          <a:bodyPr/>
          <a:lstStyle/>
          <a:p>
            <a:r>
              <a:rPr lang="en-GB" dirty="0"/>
              <a:t>Aetiology</a:t>
            </a:r>
          </a:p>
        </p:txBody>
      </p:sp>
    </p:spTree>
    <p:extLst>
      <p:ext uri="{BB962C8B-B14F-4D97-AF65-F5344CB8AC3E}">
        <p14:creationId xmlns:p14="http://schemas.microsoft.com/office/powerpoint/2010/main" val="3326068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err="1" smtClean="0"/>
              <a:t>Paraperitoneal</a:t>
            </a:r>
            <a:r>
              <a:rPr lang="en-GB" dirty="0" smtClean="0"/>
              <a:t> (most common)</a:t>
            </a:r>
          </a:p>
          <a:p>
            <a:pPr lvl="1"/>
            <a:r>
              <a:rPr lang="en-GB" dirty="0" smtClean="0"/>
              <a:t>Portion of parietal peritoneum herniates along with bladder</a:t>
            </a:r>
          </a:p>
          <a:p>
            <a:endParaRPr lang="en-GB" dirty="0" smtClean="0"/>
          </a:p>
          <a:p>
            <a:r>
              <a:rPr lang="en-GB" dirty="0" err="1" smtClean="0"/>
              <a:t>Extraperitoneal</a:t>
            </a:r>
            <a:endParaRPr lang="en-GB" dirty="0"/>
          </a:p>
          <a:p>
            <a:pPr lvl="1"/>
            <a:r>
              <a:rPr lang="en-GB" dirty="0"/>
              <a:t>Peritoneum is intact and in </a:t>
            </a:r>
            <a:r>
              <a:rPr lang="en-GB" dirty="0" smtClean="0"/>
              <a:t>place</a:t>
            </a:r>
          </a:p>
          <a:p>
            <a:endParaRPr lang="en-GB" dirty="0" smtClean="0"/>
          </a:p>
          <a:p>
            <a:r>
              <a:rPr lang="en-GB" dirty="0" smtClean="0"/>
              <a:t>Intraperitoneal</a:t>
            </a:r>
          </a:p>
          <a:p>
            <a:pPr lvl="1"/>
            <a:r>
              <a:rPr lang="en-GB" dirty="0" smtClean="0"/>
              <a:t>Herniated part is surrounded completely by peritoneum</a:t>
            </a:r>
          </a:p>
          <a:p>
            <a:endParaRPr lang="en-GB" dirty="0"/>
          </a:p>
        </p:txBody>
      </p:sp>
      <p:sp>
        <p:nvSpPr>
          <p:cNvPr id="2" name="Title 1"/>
          <p:cNvSpPr>
            <a:spLocks noGrp="1"/>
          </p:cNvSpPr>
          <p:nvPr>
            <p:ph type="title"/>
          </p:nvPr>
        </p:nvSpPr>
        <p:spPr/>
        <p:txBody>
          <a:bodyPr/>
          <a:lstStyle/>
          <a:p>
            <a:r>
              <a:rPr lang="en-GB" dirty="0" smtClean="0"/>
              <a:t>Classification I</a:t>
            </a:r>
            <a:endParaRPr lang="en-GB" dirty="0"/>
          </a:p>
        </p:txBody>
      </p:sp>
    </p:spTree>
    <p:extLst>
      <p:ext uri="{BB962C8B-B14F-4D97-AF65-F5344CB8AC3E}">
        <p14:creationId xmlns:p14="http://schemas.microsoft.com/office/powerpoint/2010/main" val="34689485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3154</TotalTime>
  <Words>1376</Words>
  <Application>Microsoft Office PowerPoint</Application>
  <PresentationFormat>On-screen Show (4:3)</PresentationFormat>
  <Paragraphs>137</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Inguinal hernia: Always a benign condition?</vt:lpstr>
      <vt:lpstr>Mr JH</vt:lpstr>
      <vt:lpstr>PowerPoint Presentation</vt:lpstr>
      <vt:lpstr>Mr JH</vt:lpstr>
      <vt:lpstr>PowerPoint Presentation</vt:lpstr>
      <vt:lpstr>Introduction</vt:lpstr>
      <vt:lpstr>Epidemiology</vt:lpstr>
      <vt:lpstr>Aetiology</vt:lpstr>
      <vt:lpstr>Classification I</vt:lpstr>
      <vt:lpstr>Classification II</vt:lpstr>
      <vt:lpstr>Clinical features</vt:lpstr>
      <vt:lpstr>Associated pathologies</vt:lpstr>
      <vt:lpstr>Diagnostic Imaging</vt:lpstr>
      <vt:lpstr>Take Home Messages</vt:lpstr>
      <vt:lpstr>Take Home Message 1</vt:lpstr>
      <vt:lpstr>Take Home Message 2</vt:lpstr>
      <vt:lpstr>Take Home Message 3</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dc:creator>
  <cp:lastModifiedBy>RUMELA BASU</cp:lastModifiedBy>
  <cp:revision>33</cp:revision>
  <dcterms:created xsi:type="dcterms:W3CDTF">2014-11-16T17:45:43Z</dcterms:created>
  <dcterms:modified xsi:type="dcterms:W3CDTF">2014-11-20T15:28:23Z</dcterms:modified>
</cp:coreProperties>
</file>