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rawings/drawing2.xml" ContentType="application/vnd.openxmlformats-officedocument.drawingml.chartshapes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53" r:id="rId3"/>
    <p:sldId id="361" r:id="rId4"/>
    <p:sldId id="363" r:id="rId5"/>
    <p:sldId id="362" r:id="rId6"/>
    <p:sldId id="354" r:id="rId7"/>
    <p:sldId id="355" r:id="rId8"/>
    <p:sldId id="356" r:id="rId9"/>
    <p:sldId id="357" r:id="rId10"/>
    <p:sldId id="258" r:id="rId11"/>
    <p:sldId id="260" r:id="rId12"/>
    <p:sldId id="261" r:id="rId13"/>
    <p:sldId id="326" r:id="rId14"/>
    <p:sldId id="327" r:id="rId15"/>
    <p:sldId id="262" r:id="rId16"/>
    <p:sldId id="263" r:id="rId17"/>
    <p:sldId id="368" r:id="rId18"/>
    <p:sldId id="370" r:id="rId19"/>
    <p:sldId id="364" r:id="rId20"/>
    <p:sldId id="365" r:id="rId21"/>
    <p:sldId id="366" r:id="rId22"/>
    <p:sldId id="367" r:id="rId23"/>
    <p:sldId id="348" r:id="rId24"/>
    <p:sldId id="344" r:id="rId25"/>
    <p:sldId id="345" r:id="rId26"/>
    <p:sldId id="346" r:id="rId27"/>
    <p:sldId id="347" r:id="rId28"/>
    <p:sldId id="350" r:id="rId29"/>
    <p:sldId id="349" r:id="rId30"/>
    <p:sldId id="342" r:id="rId31"/>
    <p:sldId id="343" r:id="rId32"/>
    <p:sldId id="351" r:id="rId33"/>
    <p:sldId id="358" r:id="rId34"/>
    <p:sldId id="360" r:id="rId35"/>
    <p:sldId id="359" r:id="rId36"/>
    <p:sldId id="369" r:id="rId37"/>
    <p:sldId id="332" r:id="rId38"/>
    <p:sldId id="341" r:id="rId39"/>
    <p:sldId id="329" r:id="rId40"/>
    <p:sldId id="371" r:id="rId41"/>
    <p:sldId id="302" r:id="rId42"/>
    <p:sldId id="303" r:id="rId43"/>
    <p:sldId id="340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A54F"/>
    <a:srgbClr val="ACE61A"/>
    <a:srgbClr val="333399"/>
    <a:srgbClr val="003399"/>
    <a:srgbClr val="000099"/>
  </p:clrMru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lihu\Documents\PHD%20RESULTS%20NOV%202014\phd%20Chart%20august%202015\Result%20for%20CA%20and%20HbA1c%20excell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lihu\Documents\PHD%20RESULTS%20NOV%202014\phd%20Chart%20august%202015\Result%20for%20CA%20and%20HbA1c%20excell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lihu\Documents\PHD%20RESULTS%20NOV%202014\phd%20Chart%20august%202015\Result%20for%20CA%20and%20HbA1c%20excell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lihu\Documents\PHD%20RESULTS%20NOV%202014\phd%20Chart%20august%202015\Result%20for%20CA%20and%20HbA1c%20excell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lihu\Documents\PHD%20RESULTS%20NOV%202014\phd%20Chart%20august%202015\Result%20for%20CA%20and%20HbA1c%20excell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lihu\Documents\PHD%20RESULTS%20NOV%202014\phd%20Chart%20august%202015\Result%20for%20CA%20and%20HbA1c%20excell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lihu\Documents\PHD%20RESULTS%20NOV%202014\phd%20Chart%20august%202015\Result%20for%20CA%20and%20HbA1c%20excel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lihu\Documents\PHD%20RESULTS%20NOV%202014\phd%20Chart%20august%202015\Result%20for%20CA%20and%20HbA1c%20excell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lihu\Documents\PHD%20RESULTS%20NOV%202014\phd%20Chart%20august%202015\Result%20for%20CA%20and%20HbA1c%20excell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lihu\Documents\PHD%20RESULTS%20NOV%202014\phd%20Chart%20august%202015\Result%20for%20CA%20and%20HbA1c%20excell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lihu\Documents\PHD%20RESULTS%20NOV%202014\phd%20Chart%20august%202015\Result%20for%20CA%20and%20HbA1c%20excell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lihu\Documents\PHD%20RESULTS%20NOV%202014\phd%20Chart%20august%202015\Result%20for%20CA%20and%20HbA1c%20excell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lihu\Documents\PHD%20RESULTS%20NOV%202014\phd%20Chart%20august%202015\Result%20for%20CA%20and%20HbA1c%20excell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lihu\Documents\PHD%20RESULTS%20NOV%202014\phd%20Chart%20august%202015\Result%20for%20CA%20and%20HbA1c%20excel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"/>
  <c:chart>
    <c:plotArea>
      <c:layout/>
      <c:barChart>
        <c:barDir val="col"/>
        <c:grouping val="clustered"/>
        <c:ser>
          <c:idx val="0"/>
          <c:order val="0"/>
          <c:tx>
            <c:strRef>
              <c:f>Sheet15!$E$5</c:f>
              <c:strCache>
                <c:ptCount val="1"/>
              </c:strCache>
            </c:strRef>
          </c:tx>
          <c:dLbls>
            <c:delete val="1"/>
          </c:dLbls>
          <c:cat>
            <c:strRef>
              <c:f>Sheet15!$F$4:$H$4</c:f>
              <c:strCache>
                <c:ptCount val="3"/>
                <c:pt idx="0">
                  <c:v>Normal Control</c:v>
                </c:pt>
                <c:pt idx="1">
                  <c:v>Normal Control Fasting </c:v>
                </c:pt>
                <c:pt idx="2">
                  <c:v>Diabetic Control </c:v>
                </c:pt>
              </c:strCache>
            </c:strRef>
          </c:cat>
          <c:val>
            <c:numRef>
              <c:f>Sheet15!$F$5:$H$5</c:f>
              <c:numCache>
                <c:formatCode>General</c:formatCode>
                <c:ptCount val="3"/>
                <c:pt idx="0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Sheet15!$E$6</c:f>
              <c:strCache>
                <c:ptCount val="1"/>
                <c:pt idx="0">
                  <c:v>Glucose (mMol/L) 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layout>
                <c:manualLayout>
                  <c:x val="-2.7779965004374498E-3"/>
                  <c:y val="-0.11149095946340049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/>
                      <a:t>*</a:t>
                    </a:r>
                  </a:p>
                </c:rich>
              </c:tx>
              <c:showVal val="1"/>
            </c:dLbl>
            <c:showVal val="1"/>
          </c:dLbls>
          <c:errBars>
            <c:errBarType val="both"/>
            <c:errValType val="cust"/>
            <c:plus>
              <c:numRef>
                <c:f>Sheet15!$B$8:$B$10</c:f>
                <c:numCache>
                  <c:formatCode>General</c:formatCode>
                  <c:ptCount val="3"/>
                  <c:pt idx="0">
                    <c:v>1.1000000000000001</c:v>
                  </c:pt>
                  <c:pt idx="1">
                    <c:v>0.2</c:v>
                  </c:pt>
                  <c:pt idx="2">
                    <c:v>3.9</c:v>
                  </c:pt>
                </c:numCache>
              </c:numRef>
            </c:plus>
            <c:minus>
              <c:numRef>
                <c:f>Sheet15!$B$8:$B$10</c:f>
                <c:numCache>
                  <c:formatCode>General</c:formatCode>
                  <c:ptCount val="3"/>
                  <c:pt idx="0">
                    <c:v>1.1000000000000001</c:v>
                  </c:pt>
                  <c:pt idx="1">
                    <c:v>0.2</c:v>
                  </c:pt>
                  <c:pt idx="2">
                    <c:v>3.9</c:v>
                  </c:pt>
                </c:numCache>
              </c:numRef>
            </c:minus>
          </c:errBars>
          <c:cat>
            <c:strRef>
              <c:f>Sheet15!$F$4:$H$4</c:f>
              <c:strCache>
                <c:ptCount val="3"/>
                <c:pt idx="0">
                  <c:v>Normal Control</c:v>
                </c:pt>
                <c:pt idx="1">
                  <c:v>Normal Control Fasting </c:v>
                </c:pt>
                <c:pt idx="2">
                  <c:v>Diabetic Control </c:v>
                </c:pt>
              </c:strCache>
            </c:strRef>
          </c:cat>
          <c:val>
            <c:numRef>
              <c:f>Sheet15!$F$6:$H$6</c:f>
              <c:numCache>
                <c:formatCode>General</c:formatCode>
                <c:ptCount val="3"/>
                <c:pt idx="0">
                  <c:v>4.2</c:v>
                </c:pt>
                <c:pt idx="1">
                  <c:v>3.5</c:v>
                </c:pt>
                <c:pt idx="2">
                  <c:v>12.7</c:v>
                </c:pt>
              </c:numCache>
            </c:numRef>
          </c:val>
        </c:ser>
        <c:dLbls>
          <c:showVal val="1"/>
        </c:dLbls>
        <c:gapWidth val="75"/>
        <c:axId val="65778048"/>
        <c:axId val="65779584"/>
      </c:barChart>
      <c:catAx>
        <c:axId val="6577804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65779584"/>
        <c:crosses val="autoZero"/>
        <c:auto val="1"/>
        <c:lblAlgn val="ctr"/>
        <c:lblOffset val="100"/>
      </c:catAx>
      <c:valAx>
        <c:axId val="65779584"/>
        <c:scaling>
          <c:orientation val="minMax"/>
        </c:scaling>
        <c:axPos val="l"/>
        <c:numFmt formatCode="General" sourceLinked="1"/>
        <c:majorTickMark val="none"/>
        <c:tickLblPos val="nextTo"/>
        <c:crossAx val="65778048"/>
        <c:crosses val="autoZero"/>
        <c:crossBetween val="between"/>
      </c:valAx>
      <c:spPr>
        <a:noFill/>
      </c:spPr>
    </c:plotArea>
    <c:plotVisOnly val="1"/>
  </c:chart>
  <c:spPr>
    <a:noFill/>
  </c:sp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Sheet24!$E$7</c:f>
              <c:strCache>
                <c:ptCount val="1"/>
                <c:pt idx="0">
                  <c:v>Triglyceride  (mMol/L) 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400"/>
                      <a:t>*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errBars>
            <c:errBarType val="both"/>
            <c:errValType val="cust"/>
            <c:plus>
              <c:numRef>
                <c:f>Sheet24!$C$10:$C$12</c:f>
                <c:numCache>
                  <c:formatCode>General</c:formatCode>
                  <c:ptCount val="3"/>
                  <c:pt idx="0">
                    <c:v>0.2</c:v>
                  </c:pt>
                  <c:pt idx="1">
                    <c:v>0.2</c:v>
                  </c:pt>
                  <c:pt idx="2">
                    <c:v>0.1</c:v>
                  </c:pt>
                </c:numCache>
              </c:numRef>
            </c:plus>
            <c:minus>
              <c:numRef>
                <c:f>Sheet24!$C$10:$C$12</c:f>
                <c:numCache>
                  <c:formatCode>General</c:formatCode>
                  <c:ptCount val="3"/>
                  <c:pt idx="0">
                    <c:v>0.2</c:v>
                  </c:pt>
                  <c:pt idx="1">
                    <c:v>0.2</c:v>
                  </c:pt>
                  <c:pt idx="2">
                    <c:v>0.1</c:v>
                  </c:pt>
                </c:numCache>
              </c:numRef>
            </c:minus>
          </c:errBars>
          <c:cat>
            <c:strRef>
              <c:f>Sheet24!$F$6:$H$6</c:f>
              <c:strCache>
                <c:ptCount val="3"/>
                <c:pt idx="0">
                  <c:v>Normal Control </c:v>
                </c:pt>
                <c:pt idx="1">
                  <c:v>Diabetic Control </c:v>
                </c:pt>
                <c:pt idx="2">
                  <c:v>Diabetic + Acetazolamide </c:v>
                </c:pt>
              </c:strCache>
            </c:strRef>
          </c:cat>
          <c:val>
            <c:numRef>
              <c:f>Sheet24!$F$7:$H$7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1.1599999999999986</c:v>
                </c:pt>
                <c:pt idx="2">
                  <c:v>4.0999999999999996</c:v>
                </c:pt>
              </c:numCache>
            </c:numRef>
          </c:val>
        </c:ser>
        <c:dLbls>
          <c:showVal val="1"/>
        </c:dLbls>
        <c:gapWidth val="75"/>
        <c:axId val="67897216"/>
        <c:axId val="67898752"/>
      </c:barChart>
      <c:catAx>
        <c:axId val="67897216"/>
        <c:scaling>
          <c:orientation val="minMax"/>
        </c:scaling>
        <c:axPos val="b"/>
        <c:majorTickMark val="none"/>
        <c:tickLblPos val="nextTo"/>
        <c:crossAx val="67898752"/>
        <c:crosses val="autoZero"/>
        <c:auto val="1"/>
        <c:lblAlgn val="ctr"/>
        <c:lblOffset val="100"/>
      </c:catAx>
      <c:valAx>
        <c:axId val="67898752"/>
        <c:scaling>
          <c:orientation val="minMax"/>
        </c:scaling>
        <c:axPos val="l"/>
        <c:numFmt formatCode="General" sourceLinked="1"/>
        <c:majorTickMark val="none"/>
        <c:tickLblPos val="nextTo"/>
        <c:crossAx val="67897216"/>
        <c:crosses val="autoZero"/>
        <c:crossBetween val="between"/>
      </c:valAx>
      <c:spPr>
        <a:noFill/>
      </c:spPr>
    </c:plotArea>
    <c:plotVisOnly val="1"/>
  </c:chart>
  <c:spPr>
    <a:noFill/>
  </c:sp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Sheet2!$D$4</c:f>
              <c:strCache>
                <c:ptCount val="1"/>
                <c:pt idx="0">
                  <c:v>Carbonic Anhydrase(μMol/min/μL)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2000"/>
                      <a:t>*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2000"/>
                      <a:t>*"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2000"/>
                      <a:t>*"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delete val="1"/>
            </c:dLbl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Val val="1"/>
          </c:dLbls>
          <c:errBars>
            <c:errBarType val="both"/>
            <c:errValType val="cust"/>
            <c:plus>
              <c:numRef>
                <c:f>Sheet2!$C$9:$C$13</c:f>
                <c:numCache>
                  <c:formatCode>General</c:formatCode>
                  <c:ptCount val="5"/>
                  <c:pt idx="0">
                    <c:v>0.12000000000000002</c:v>
                  </c:pt>
                  <c:pt idx="1">
                    <c:v>8.0000000000000057E-2</c:v>
                  </c:pt>
                  <c:pt idx="2">
                    <c:v>1.0000000000000007E-2</c:v>
                  </c:pt>
                  <c:pt idx="3">
                    <c:v>4.0000000000000029E-2</c:v>
                  </c:pt>
                  <c:pt idx="4">
                    <c:v>3.0000000000000016E-2</c:v>
                  </c:pt>
                </c:numCache>
              </c:numRef>
            </c:plus>
            <c:minus>
              <c:numRef>
                <c:f>Sheet2!$C$9:$C$13</c:f>
                <c:numCache>
                  <c:formatCode>General</c:formatCode>
                  <c:ptCount val="5"/>
                  <c:pt idx="0">
                    <c:v>0.12000000000000002</c:v>
                  </c:pt>
                  <c:pt idx="1">
                    <c:v>8.0000000000000057E-2</c:v>
                  </c:pt>
                  <c:pt idx="2">
                    <c:v>1.0000000000000007E-2</c:v>
                  </c:pt>
                  <c:pt idx="3">
                    <c:v>4.0000000000000029E-2</c:v>
                  </c:pt>
                  <c:pt idx="4">
                    <c:v>3.0000000000000016E-2</c:v>
                  </c:pt>
                </c:numCache>
              </c:numRef>
            </c:minus>
          </c:errBars>
          <c:cat>
            <c:strRef>
              <c:f>Sheet2!$E$3:$I$3</c:f>
              <c:strCache>
                <c:ptCount val="5"/>
                <c:pt idx="0">
                  <c:v>Normal Control </c:v>
                </c:pt>
                <c:pt idx="1">
                  <c:v>Diabetic Control </c:v>
                </c:pt>
                <c:pt idx="2">
                  <c:v>Diabetic + Acetazolamide </c:v>
                </c:pt>
                <c:pt idx="3">
                  <c:v>Diabetic + Metformin </c:v>
                </c:pt>
                <c:pt idx="4">
                  <c:v>Diabetic + Meth. Extrc </c:v>
                </c:pt>
              </c:strCache>
            </c:strRef>
          </c:cat>
          <c:val>
            <c:numRef>
              <c:f>Sheet2!$E$4:$I$4</c:f>
              <c:numCache>
                <c:formatCode>General</c:formatCode>
                <c:ptCount val="5"/>
                <c:pt idx="0">
                  <c:v>1.83</c:v>
                </c:pt>
                <c:pt idx="1">
                  <c:v>1.06</c:v>
                </c:pt>
                <c:pt idx="2">
                  <c:v>0.89000000000000012</c:v>
                </c:pt>
                <c:pt idx="3">
                  <c:v>1.02</c:v>
                </c:pt>
                <c:pt idx="4">
                  <c:v>1.24</c:v>
                </c:pt>
              </c:numCache>
            </c:numRef>
          </c:val>
        </c:ser>
        <c:dLbls>
          <c:showVal val="1"/>
        </c:dLbls>
        <c:gapWidth val="75"/>
        <c:axId val="67942656"/>
        <c:axId val="67948544"/>
      </c:barChart>
      <c:catAx>
        <c:axId val="67942656"/>
        <c:scaling>
          <c:orientation val="minMax"/>
        </c:scaling>
        <c:axPos val="b"/>
        <c:majorTickMark val="none"/>
        <c:tickLblPos val="nextTo"/>
        <c:crossAx val="67948544"/>
        <c:crosses val="autoZero"/>
        <c:auto val="1"/>
        <c:lblAlgn val="ctr"/>
        <c:lblOffset val="100"/>
      </c:catAx>
      <c:valAx>
        <c:axId val="67948544"/>
        <c:scaling>
          <c:orientation val="minMax"/>
        </c:scaling>
        <c:axPos val="l"/>
        <c:numFmt formatCode="General" sourceLinked="1"/>
        <c:majorTickMark val="none"/>
        <c:tickLblPos val="nextTo"/>
        <c:crossAx val="67942656"/>
        <c:crosses val="autoZero"/>
        <c:crossBetween val="between"/>
      </c:valAx>
    </c:plotArea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Sheet3!$E$6</c:f>
              <c:strCache>
                <c:ptCount val="1"/>
                <c:pt idx="0">
                  <c:v>HbA1C mMol/L 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2000"/>
                      <a:t>*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2000"/>
                      <a:t>*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delete val="1"/>
            </c:dLbl>
            <c:dLbl>
              <c:idx val="4"/>
              <c:delete val="1"/>
            </c:dLbl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Val val="1"/>
          </c:dLbls>
          <c:errBars>
            <c:errBarType val="both"/>
            <c:errValType val="cust"/>
            <c:plus>
              <c:numRef>
                <c:f>Sheet3!$C$10:$C$14</c:f>
                <c:numCache>
                  <c:formatCode>General</c:formatCode>
                  <c:ptCount val="5"/>
                  <c:pt idx="0">
                    <c:v>0.8</c:v>
                  </c:pt>
                  <c:pt idx="1">
                    <c:v>1.7</c:v>
                  </c:pt>
                  <c:pt idx="2">
                    <c:v>0.60000000000000064</c:v>
                  </c:pt>
                  <c:pt idx="3">
                    <c:v>1</c:v>
                  </c:pt>
                  <c:pt idx="4">
                    <c:v>1.6</c:v>
                  </c:pt>
                </c:numCache>
              </c:numRef>
            </c:plus>
            <c:minus>
              <c:numRef>
                <c:f>Sheet3!$C$10:$C$14</c:f>
                <c:numCache>
                  <c:formatCode>General</c:formatCode>
                  <c:ptCount val="5"/>
                  <c:pt idx="0">
                    <c:v>0.8</c:v>
                  </c:pt>
                  <c:pt idx="1">
                    <c:v>1.7</c:v>
                  </c:pt>
                  <c:pt idx="2">
                    <c:v>0.60000000000000064</c:v>
                  </c:pt>
                  <c:pt idx="3">
                    <c:v>1</c:v>
                  </c:pt>
                  <c:pt idx="4">
                    <c:v>1.6</c:v>
                  </c:pt>
                </c:numCache>
              </c:numRef>
            </c:minus>
          </c:errBars>
          <c:cat>
            <c:strRef>
              <c:f>Sheet3!$F$5:$J$5</c:f>
              <c:strCache>
                <c:ptCount val="5"/>
                <c:pt idx="0">
                  <c:v>Normal Control </c:v>
                </c:pt>
                <c:pt idx="1">
                  <c:v>Diabetic Control </c:v>
                </c:pt>
                <c:pt idx="2">
                  <c:v>Diabetic + Acetazolamide </c:v>
                </c:pt>
                <c:pt idx="3">
                  <c:v>Diabetic + Metformin </c:v>
                </c:pt>
                <c:pt idx="4">
                  <c:v>Diabetic + Meth. Extrc </c:v>
                </c:pt>
              </c:strCache>
            </c:strRef>
          </c:cat>
          <c:val>
            <c:numRef>
              <c:f>Sheet3!$F$6:$J$6</c:f>
              <c:numCache>
                <c:formatCode>General</c:formatCode>
                <c:ptCount val="5"/>
                <c:pt idx="0">
                  <c:v>6.5</c:v>
                </c:pt>
                <c:pt idx="1">
                  <c:v>11.5</c:v>
                </c:pt>
                <c:pt idx="2">
                  <c:v>20</c:v>
                </c:pt>
                <c:pt idx="3">
                  <c:v>7.9</c:v>
                </c:pt>
                <c:pt idx="4">
                  <c:v>7.5</c:v>
                </c:pt>
              </c:numCache>
            </c:numRef>
          </c:val>
        </c:ser>
        <c:dLbls>
          <c:showVal val="1"/>
        </c:dLbls>
        <c:gapWidth val="75"/>
        <c:axId val="67976576"/>
        <c:axId val="67986560"/>
      </c:barChart>
      <c:catAx>
        <c:axId val="67976576"/>
        <c:scaling>
          <c:orientation val="minMax"/>
        </c:scaling>
        <c:axPos val="b"/>
        <c:majorTickMark val="none"/>
        <c:tickLblPos val="nextTo"/>
        <c:crossAx val="67986560"/>
        <c:crosses val="autoZero"/>
        <c:auto val="1"/>
        <c:lblAlgn val="ctr"/>
        <c:lblOffset val="100"/>
      </c:catAx>
      <c:valAx>
        <c:axId val="67986560"/>
        <c:scaling>
          <c:orientation val="minMax"/>
        </c:scaling>
        <c:axPos val="l"/>
        <c:numFmt formatCode="General" sourceLinked="1"/>
        <c:majorTickMark val="none"/>
        <c:tickLblPos val="nextTo"/>
        <c:crossAx val="67976576"/>
        <c:crosses val="autoZero"/>
        <c:crossBetween val="between"/>
      </c:valAx>
    </c:plotArea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Sheet4!$D$5</c:f>
              <c:strCache>
                <c:ptCount val="1"/>
                <c:pt idx="0">
                  <c:v>Glucose (mMol/L) 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2000"/>
                      <a:t>*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2000"/>
                      <a:t>*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2000"/>
                      <a:t>*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tx>
                <c:rich>
                  <a:bodyPr/>
                  <a:lstStyle/>
                  <a:p>
                    <a:r>
                      <a:rPr lang="en-US" sz="2000"/>
                      <a:t>*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errBars>
            <c:errBarType val="both"/>
            <c:errValType val="cust"/>
            <c:plus>
              <c:numRef>
                <c:f>Sheet4!$B$9:$B$13</c:f>
                <c:numCache>
                  <c:formatCode>General</c:formatCode>
                  <c:ptCount val="5"/>
                  <c:pt idx="0">
                    <c:v>0.60000000000000064</c:v>
                  </c:pt>
                  <c:pt idx="1">
                    <c:v>3.7</c:v>
                  </c:pt>
                  <c:pt idx="2">
                    <c:v>2.6</c:v>
                  </c:pt>
                  <c:pt idx="3">
                    <c:v>1.4</c:v>
                  </c:pt>
                  <c:pt idx="4">
                    <c:v>1.7</c:v>
                  </c:pt>
                </c:numCache>
              </c:numRef>
            </c:plus>
            <c:minus>
              <c:numRef>
                <c:f>Sheet4!$B$9:$B$13</c:f>
                <c:numCache>
                  <c:formatCode>General</c:formatCode>
                  <c:ptCount val="5"/>
                  <c:pt idx="0">
                    <c:v>0.60000000000000064</c:v>
                  </c:pt>
                  <c:pt idx="1">
                    <c:v>3.7</c:v>
                  </c:pt>
                  <c:pt idx="2">
                    <c:v>2.6</c:v>
                  </c:pt>
                  <c:pt idx="3">
                    <c:v>1.4</c:v>
                  </c:pt>
                  <c:pt idx="4">
                    <c:v>1.7</c:v>
                  </c:pt>
                </c:numCache>
              </c:numRef>
            </c:minus>
          </c:errBars>
          <c:cat>
            <c:strRef>
              <c:f>Sheet4!$E$4:$I$4</c:f>
              <c:strCache>
                <c:ptCount val="5"/>
                <c:pt idx="0">
                  <c:v>Normal Control </c:v>
                </c:pt>
                <c:pt idx="1">
                  <c:v>Diabetic Control </c:v>
                </c:pt>
                <c:pt idx="2">
                  <c:v>Diabetic + Acetazolamide </c:v>
                </c:pt>
                <c:pt idx="3">
                  <c:v>Diabetic + Metformin </c:v>
                </c:pt>
                <c:pt idx="4">
                  <c:v>Diabetic + Meth. Extrc </c:v>
                </c:pt>
              </c:strCache>
            </c:strRef>
          </c:cat>
          <c:val>
            <c:numRef>
              <c:f>Sheet4!$E$5:$I$5</c:f>
              <c:numCache>
                <c:formatCode>General</c:formatCode>
                <c:ptCount val="5"/>
                <c:pt idx="0">
                  <c:v>5.0599999999999996</c:v>
                </c:pt>
                <c:pt idx="1">
                  <c:v>23.7</c:v>
                </c:pt>
                <c:pt idx="2">
                  <c:v>14.96</c:v>
                </c:pt>
                <c:pt idx="3">
                  <c:v>14.04</c:v>
                </c:pt>
                <c:pt idx="4">
                  <c:v>8</c:v>
                </c:pt>
              </c:numCache>
            </c:numRef>
          </c:val>
        </c:ser>
        <c:dLbls>
          <c:showVal val="1"/>
        </c:dLbls>
        <c:gapWidth val="75"/>
        <c:axId val="68001152"/>
        <c:axId val="68002944"/>
      </c:barChart>
      <c:catAx>
        <c:axId val="68001152"/>
        <c:scaling>
          <c:orientation val="minMax"/>
        </c:scaling>
        <c:axPos val="b"/>
        <c:majorTickMark val="none"/>
        <c:tickLblPos val="nextTo"/>
        <c:crossAx val="68002944"/>
        <c:crosses val="autoZero"/>
        <c:auto val="1"/>
        <c:lblAlgn val="ctr"/>
        <c:lblOffset val="100"/>
      </c:catAx>
      <c:valAx>
        <c:axId val="68002944"/>
        <c:scaling>
          <c:orientation val="minMax"/>
        </c:scaling>
        <c:axPos val="l"/>
        <c:numFmt formatCode="General" sourceLinked="1"/>
        <c:majorTickMark val="none"/>
        <c:tickLblPos val="nextTo"/>
        <c:crossAx val="68001152"/>
        <c:crosses val="autoZero"/>
        <c:crossBetween val="between"/>
      </c:valAx>
    </c:plotArea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Sheet5!$C$5</c:f>
              <c:strCache>
                <c:ptCount val="1"/>
                <c:pt idx="0">
                  <c:v>Lactate (mMol/L) 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2000"/>
                      <a:t>*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2000"/>
                      <a:t>*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delete val="1"/>
            </c:dLbl>
            <c:dLbl>
              <c:idx val="4"/>
              <c:delete val="1"/>
            </c:dLbl>
            <c:showVal val="1"/>
          </c:dLbls>
          <c:errBars>
            <c:errBarType val="both"/>
            <c:errValType val="cust"/>
            <c:plus>
              <c:numRef>
                <c:f>Sheet5!$C$10:$C$14</c:f>
                <c:numCache>
                  <c:formatCode>General</c:formatCode>
                  <c:ptCount val="5"/>
                  <c:pt idx="0">
                    <c:v>0.4</c:v>
                  </c:pt>
                  <c:pt idx="1">
                    <c:v>1.2</c:v>
                  </c:pt>
                  <c:pt idx="2">
                    <c:v>3.9</c:v>
                  </c:pt>
                  <c:pt idx="3">
                    <c:v>1.6</c:v>
                  </c:pt>
                  <c:pt idx="4">
                    <c:v>0.2</c:v>
                  </c:pt>
                </c:numCache>
              </c:numRef>
            </c:plus>
            <c:minus>
              <c:numRef>
                <c:f>Sheet5!$C$10:$C$14</c:f>
                <c:numCache>
                  <c:formatCode>General</c:formatCode>
                  <c:ptCount val="5"/>
                  <c:pt idx="0">
                    <c:v>0.4</c:v>
                  </c:pt>
                  <c:pt idx="1">
                    <c:v>1.2</c:v>
                  </c:pt>
                  <c:pt idx="2">
                    <c:v>3.9</c:v>
                  </c:pt>
                  <c:pt idx="3">
                    <c:v>1.6</c:v>
                  </c:pt>
                  <c:pt idx="4">
                    <c:v>0.2</c:v>
                  </c:pt>
                </c:numCache>
              </c:numRef>
            </c:minus>
          </c:errBars>
          <c:cat>
            <c:strRef>
              <c:f>Sheet5!$D$4:$H$4</c:f>
              <c:strCache>
                <c:ptCount val="5"/>
                <c:pt idx="0">
                  <c:v>Normal Control </c:v>
                </c:pt>
                <c:pt idx="1">
                  <c:v>Diabetic Control </c:v>
                </c:pt>
                <c:pt idx="2">
                  <c:v>Diabetic + Acetazolamide </c:v>
                </c:pt>
                <c:pt idx="3">
                  <c:v>Diabetic + Metformin </c:v>
                </c:pt>
                <c:pt idx="4">
                  <c:v>Diabetic + Meth. Extrc </c:v>
                </c:pt>
              </c:strCache>
            </c:strRef>
          </c:cat>
          <c:val>
            <c:numRef>
              <c:f>Sheet5!$D$5:$H$5</c:f>
              <c:numCache>
                <c:formatCode>General</c:formatCode>
                <c:ptCount val="5"/>
                <c:pt idx="0">
                  <c:v>3.14</c:v>
                </c:pt>
                <c:pt idx="1">
                  <c:v>5.9</c:v>
                </c:pt>
                <c:pt idx="2">
                  <c:v>12.2</c:v>
                </c:pt>
                <c:pt idx="3">
                  <c:v>5.14</c:v>
                </c:pt>
                <c:pt idx="4">
                  <c:v>4.1199999999999966</c:v>
                </c:pt>
              </c:numCache>
            </c:numRef>
          </c:val>
        </c:ser>
        <c:dLbls>
          <c:showVal val="1"/>
        </c:dLbls>
        <c:gapWidth val="75"/>
        <c:axId val="68055808"/>
        <c:axId val="68057344"/>
      </c:barChart>
      <c:catAx>
        <c:axId val="68055808"/>
        <c:scaling>
          <c:orientation val="minMax"/>
        </c:scaling>
        <c:axPos val="b"/>
        <c:majorTickMark val="none"/>
        <c:tickLblPos val="nextTo"/>
        <c:crossAx val="68057344"/>
        <c:crosses val="autoZero"/>
        <c:auto val="1"/>
        <c:lblAlgn val="ctr"/>
        <c:lblOffset val="100"/>
      </c:catAx>
      <c:valAx>
        <c:axId val="68057344"/>
        <c:scaling>
          <c:orientation val="minMax"/>
        </c:scaling>
        <c:axPos val="l"/>
        <c:numFmt formatCode="General" sourceLinked="1"/>
        <c:majorTickMark val="none"/>
        <c:tickLblPos val="nextTo"/>
        <c:crossAx val="68055808"/>
        <c:crosses val="autoZero"/>
        <c:crossBetween val="between"/>
      </c:valAx>
    </c:plotArea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Sheet6!$C$5</c:f>
              <c:strCache>
                <c:ptCount val="1"/>
                <c:pt idx="0">
                  <c:v>Cholesterol (mMol/L) 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2000"/>
                      <a:t>*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2000"/>
                      <a:t>*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delete val="1"/>
            </c:dLbl>
            <c:showVal val="1"/>
          </c:dLbls>
          <c:errBars>
            <c:errBarType val="both"/>
            <c:errValType val="cust"/>
            <c:plus>
              <c:numRef>
                <c:f>Sheet6!$B$9:$B$13</c:f>
                <c:numCache>
                  <c:formatCode>General</c:formatCode>
                  <c:ptCount val="5"/>
                  <c:pt idx="0">
                    <c:v>0.1</c:v>
                  </c:pt>
                  <c:pt idx="1">
                    <c:v>0.2</c:v>
                  </c:pt>
                  <c:pt idx="2">
                    <c:v>0.4</c:v>
                  </c:pt>
                  <c:pt idx="3">
                    <c:v>9.0000000000000024E-2</c:v>
                  </c:pt>
                  <c:pt idx="4">
                    <c:v>0.1</c:v>
                  </c:pt>
                </c:numCache>
              </c:numRef>
            </c:plus>
            <c:minus>
              <c:numRef>
                <c:f>Sheet6!$B$9:$B$13</c:f>
                <c:numCache>
                  <c:formatCode>General</c:formatCode>
                  <c:ptCount val="5"/>
                  <c:pt idx="0">
                    <c:v>0.1</c:v>
                  </c:pt>
                  <c:pt idx="1">
                    <c:v>0.2</c:v>
                  </c:pt>
                  <c:pt idx="2">
                    <c:v>0.4</c:v>
                  </c:pt>
                  <c:pt idx="3">
                    <c:v>9.0000000000000024E-2</c:v>
                  </c:pt>
                  <c:pt idx="4">
                    <c:v>0.1</c:v>
                  </c:pt>
                </c:numCache>
              </c:numRef>
            </c:minus>
          </c:errBars>
          <c:cat>
            <c:strRef>
              <c:f>Sheet6!$D$4:$H$4</c:f>
              <c:strCache>
                <c:ptCount val="5"/>
                <c:pt idx="0">
                  <c:v>Normal Control </c:v>
                </c:pt>
                <c:pt idx="1">
                  <c:v>Diabetic Control </c:v>
                </c:pt>
                <c:pt idx="2">
                  <c:v>Diabetic + Acetazolamide </c:v>
                </c:pt>
                <c:pt idx="3">
                  <c:v>Diabetic + Metformin </c:v>
                </c:pt>
                <c:pt idx="4">
                  <c:v>Diabetic + Meth. Extrc </c:v>
                </c:pt>
              </c:strCache>
            </c:strRef>
          </c:cat>
          <c:val>
            <c:numRef>
              <c:f>Sheet6!$D$5:$H$5</c:f>
              <c:numCache>
                <c:formatCode>General</c:formatCode>
                <c:ptCount val="5"/>
                <c:pt idx="0">
                  <c:v>4.0999999999999996</c:v>
                </c:pt>
                <c:pt idx="1">
                  <c:v>4.3</c:v>
                </c:pt>
                <c:pt idx="2">
                  <c:v>1.8</c:v>
                </c:pt>
                <c:pt idx="3">
                  <c:v>3.9</c:v>
                </c:pt>
                <c:pt idx="4">
                  <c:v>4</c:v>
                </c:pt>
              </c:numCache>
            </c:numRef>
          </c:val>
        </c:ser>
        <c:dLbls>
          <c:showVal val="1"/>
        </c:dLbls>
        <c:gapWidth val="75"/>
        <c:axId val="68188800"/>
        <c:axId val="72696192"/>
      </c:barChart>
      <c:catAx>
        <c:axId val="68188800"/>
        <c:scaling>
          <c:orientation val="minMax"/>
        </c:scaling>
        <c:axPos val="b"/>
        <c:majorTickMark val="none"/>
        <c:tickLblPos val="nextTo"/>
        <c:crossAx val="72696192"/>
        <c:crosses val="autoZero"/>
        <c:auto val="1"/>
        <c:lblAlgn val="ctr"/>
        <c:lblOffset val="100"/>
      </c:catAx>
      <c:valAx>
        <c:axId val="72696192"/>
        <c:scaling>
          <c:orientation val="minMax"/>
        </c:scaling>
        <c:axPos val="l"/>
        <c:numFmt formatCode="General" sourceLinked="1"/>
        <c:majorTickMark val="none"/>
        <c:tickLblPos val="nextTo"/>
        <c:crossAx val="68188800"/>
        <c:crosses val="autoZero"/>
        <c:crossBetween val="between"/>
      </c:valAx>
    </c:plotArea>
    <c:plotVisOnly val="1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Sheet7!$C$5</c:f>
              <c:strCache>
                <c:ptCount val="1"/>
                <c:pt idx="0">
                  <c:v>Triglyceride (mMol/L) 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2000"/>
                      <a:t>*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delete val="1"/>
            </c:dLbl>
            <c:dLbl>
              <c:idx val="4"/>
              <c:delete val="1"/>
            </c:dLbl>
            <c:showVal val="1"/>
          </c:dLbls>
          <c:errBars>
            <c:errBarType val="both"/>
            <c:errValType val="cust"/>
            <c:plus>
              <c:numRef>
                <c:f>Sheet7!$B$9:$B$13</c:f>
                <c:numCache>
                  <c:formatCode>General</c:formatCode>
                  <c:ptCount val="5"/>
                  <c:pt idx="0">
                    <c:v>0.30000000000000032</c:v>
                  </c:pt>
                  <c:pt idx="1">
                    <c:v>0.5</c:v>
                  </c:pt>
                  <c:pt idx="2">
                    <c:v>0.05</c:v>
                  </c:pt>
                  <c:pt idx="3">
                    <c:v>0.5</c:v>
                  </c:pt>
                  <c:pt idx="4">
                    <c:v>0.30000000000000032</c:v>
                  </c:pt>
                </c:numCache>
              </c:numRef>
            </c:plus>
            <c:minus>
              <c:numRef>
                <c:f>Sheet7!$B$9:$B$13</c:f>
                <c:numCache>
                  <c:formatCode>General</c:formatCode>
                  <c:ptCount val="5"/>
                  <c:pt idx="0">
                    <c:v>0.30000000000000032</c:v>
                  </c:pt>
                  <c:pt idx="1">
                    <c:v>0.5</c:v>
                  </c:pt>
                  <c:pt idx="2">
                    <c:v>0.05</c:v>
                  </c:pt>
                  <c:pt idx="3">
                    <c:v>0.5</c:v>
                  </c:pt>
                  <c:pt idx="4">
                    <c:v>0.30000000000000032</c:v>
                  </c:pt>
                </c:numCache>
              </c:numRef>
            </c:minus>
          </c:errBars>
          <c:cat>
            <c:strRef>
              <c:f>Sheet7!$D$4:$H$4</c:f>
              <c:strCache>
                <c:ptCount val="5"/>
                <c:pt idx="0">
                  <c:v>Normal Control </c:v>
                </c:pt>
                <c:pt idx="1">
                  <c:v>Diabetic Control </c:v>
                </c:pt>
                <c:pt idx="2">
                  <c:v>Diabetic + Acetazolamide </c:v>
                </c:pt>
                <c:pt idx="3">
                  <c:v>Diabetic + Metformin </c:v>
                </c:pt>
                <c:pt idx="4">
                  <c:v>Diabetic + Meth. Extrc </c:v>
                </c:pt>
              </c:strCache>
            </c:strRef>
          </c:cat>
          <c:val>
            <c:numRef>
              <c:f>Sheet7!$D$5:$H$5</c:f>
              <c:numCache>
                <c:formatCode>General</c:formatCode>
                <c:ptCount val="5"/>
                <c:pt idx="0">
                  <c:v>1.4</c:v>
                </c:pt>
                <c:pt idx="1">
                  <c:v>2.06</c:v>
                </c:pt>
                <c:pt idx="2">
                  <c:v>4.05</c:v>
                </c:pt>
                <c:pt idx="3">
                  <c:v>1.74</c:v>
                </c:pt>
                <c:pt idx="4">
                  <c:v>1.6</c:v>
                </c:pt>
              </c:numCache>
            </c:numRef>
          </c:val>
        </c:ser>
        <c:dLbls>
          <c:showVal val="1"/>
        </c:dLbls>
        <c:gapWidth val="75"/>
        <c:axId val="72738304"/>
        <c:axId val="72739840"/>
      </c:barChart>
      <c:catAx>
        <c:axId val="72738304"/>
        <c:scaling>
          <c:orientation val="minMax"/>
        </c:scaling>
        <c:axPos val="b"/>
        <c:majorTickMark val="none"/>
        <c:tickLblPos val="nextTo"/>
        <c:crossAx val="72739840"/>
        <c:crosses val="autoZero"/>
        <c:auto val="1"/>
        <c:lblAlgn val="ctr"/>
        <c:lblOffset val="100"/>
      </c:catAx>
      <c:valAx>
        <c:axId val="72739840"/>
        <c:scaling>
          <c:orientation val="minMax"/>
        </c:scaling>
        <c:axPos val="l"/>
        <c:numFmt formatCode="General" sourceLinked="1"/>
        <c:majorTickMark val="none"/>
        <c:tickLblPos val="nextTo"/>
        <c:crossAx val="72738304"/>
        <c:crosses val="autoZero"/>
        <c:crossBetween val="between"/>
      </c:valAx>
    </c:plotArea>
    <c:plotVisOnly val="1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Sheet25!$E$6</c:f>
              <c:strCache>
                <c:ptCount val="1"/>
                <c:pt idx="0">
                  <c:v>ACTIVITY </c:v>
                </c:pt>
              </c:strCache>
            </c:strRef>
          </c:tx>
          <c:errBars>
            <c:errBarType val="both"/>
            <c:errValType val="cust"/>
            <c:plus>
              <c:numRef>
                <c:f>Sheet25!$B$7:$B$13</c:f>
                <c:numCache>
                  <c:formatCode>General</c:formatCode>
                  <c:ptCount val="7"/>
                  <c:pt idx="0">
                    <c:v>0</c:v>
                  </c:pt>
                  <c:pt idx="1">
                    <c:v>1.5</c:v>
                  </c:pt>
                  <c:pt idx="2">
                    <c:v>0.4</c:v>
                  </c:pt>
                  <c:pt idx="3">
                    <c:v>0.9</c:v>
                  </c:pt>
                  <c:pt idx="4">
                    <c:v>0.2</c:v>
                  </c:pt>
                  <c:pt idx="5">
                    <c:v>0.2</c:v>
                  </c:pt>
                  <c:pt idx="6">
                    <c:v>0.2</c:v>
                  </c:pt>
                </c:numCache>
              </c:numRef>
            </c:plus>
            <c:minus>
              <c:numRef>
                <c:f>Sheet25!$B$7:$B$13</c:f>
                <c:numCache>
                  <c:formatCode>General</c:formatCode>
                  <c:ptCount val="7"/>
                  <c:pt idx="0">
                    <c:v>0</c:v>
                  </c:pt>
                  <c:pt idx="1">
                    <c:v>1.5</c:v>
                  </c:pt>
                  <c:pt idx="2">
                    <c:v>0.4</c:v>
                  </c:pt>
                  <c:pt idx="3">
                    <c:v>0.9</c:v>
                  </c:pt>
                  <c:pt idx="4">
                    <c:v>0.2</c:v>
                  </c:pt>
                  <c:pt idx="5">
                    <c:v>0.2</c:v>
                  </c:pt>
                  <c:pt idx="6">
                    <c:v>0.2</c:v>
                  </c:pt>
                </c:numCache>
              </c:numRef>
            </c:minus>
          </c:errBars>
          <c:cat>
            <c:strRef>
              <c:f>Sheet25!$F$5:$K$5</c:f>
              <c:strCache>
                <c:ptCount val="6"/>
                <c:pt idx="0">
                  <c:v>Enzyme </c:v>
                </c:pt>
                <c:pt idx="1">
                  <c:v>Acetazolamide </c:v>
                </c:pt>
                <c:pt idx="2">
                  <c:v>Metformin </c:v>
                </c:pt>
                <c:pt idx="3">
                  <c:v>Meth.Extract </c:v>
                </c:pt>
                <c:pt idx="4">
                  <c:v>Eth. Ac. Extract </c:v>
                </c:pt>
                <c:pt idx="5">
                  <c:v>n-Hex. Extract </c:v>
                </c:pt>
              </c:strCache>
            </c:strRef>
          </c:cat>
          <c:val>
            <c:numRef>
              <c:f>Sheet25!$F$6:$K$6</c:f>
              <c:numCache>
                <c:formatCode>General</c:formatCode>
                <c:ptCount val="6"/>
                <c:pt idx="0">
                  <c:v>21.4</c:v>
                </c:pt>
                <c:pt idx="1">
                  <c:v>2.2000000000000002</c:v>
                </c:pt>
                <c:pt idx="2">
                  <c:v>6.8</c:v>
                </c:pt>
                <c:pt idx="3">
                  <c:v>23.3</c:v>
                </c:pt>
                <c:pt idx="4">
                  <c:v>7.3</c:v>
                </c:pt>
                <c:pt idx="5">
                  <c:v>5.9</c:v>
                </c:pt>
              </c:numCache>
            </c:numRef>
          </c:val>
        </c:ser>
        <c:dLbls>
          <c:showVal val="1"/>
        </c:dLbls>
        <c:gapWidth val="75"/>
        <c:axId val="72760704"/>
        <c:axId val="72807552"/>
      </c:barChart>
      <c:catAx>
        <c:axId val="72760704"/>
        <c:scaling>
          <c:orientation val="minMax"/>
        </c:scaling>
        <c:axPos val="b"/>
        <c:majorTickMark val="none"/>
        <c:tickLblPos val="nextTo"/>
        <c:crossAx val="72807552"/>
        <c:crosses val="autoZero"/>
        <c:auto val="1"/>
        <c:lblAlgn val="ctr"/>
        <c:lblOffset val="100"/>
      </c:catAx>
      <c:valAx>
        <c:axId val="72807552"/>
        <c:scaling>
          <c:orientation val="minMax"/>
        </c:scaling>
        <c:axPos val="l"/>
        <c:numFmt formatCode="General" sourceLinked="1"/>
        <c:majorTickMark val="none"/>
        <c:tickLblPos val="nextTo"/>
        <c:crossAx val="72760704"/>
        <c:crosses val="autoZero"/>
        <c:crossBetween val="between"/>
      </c:valAx>
    </c:plotArea>
    <c:plotVisOnly val="1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Sheet26!$E$6</c:f>
              <c:strCache>
                <c:ptCount val="1"/>
                <c:pt idx="0">
                  <c:v>% INHIBITION 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cat>
            <c:strRef>
              <c:f>Sheet26!$F$4:$K$5</c:f>
              <c:strCache>
                <c:ptCount val="6"/>
                <c:pt idx="0">
                  <c:v>Enzyme </c:v>
                </c:pt>
                <c:pt idx="1">
                  <c:v>Acetazolamide </c:v>
                </c:pt>
                <c:pt idx="2">
                  <c:v>Metformin </c:v>
                </c:pt>
                <c:pt idx="3">
                  <c:v>Meth.Extract </c:v>
                </c:pt>
                <c:pt idx="4">
                  <c:v>Eth. Ac. Extract </c:v>
                </c:pt>
                <c:pt idx="5">
                  <c:v>n-Hex. Extract </c:v>
                </c:pt>
              </c:strCache>
            </c:strRef>
          </c:cat>
          <c:val>
            <c:numRef>
              <c:f>Sheet26!$F$6:$K$6</c:f>
              <c:numCache>
                <c:formatCode>General</c:formatCode>
                <c:ptCount val="6"/>
                <c:pt idx="0">
                  <c:v>0</c:v>
                </c:pt>
                <c:pt idx="1">
                  <c:v>89.6</c:v>
                </c:pt>
                <c:pt idx="2">
                  <c:v>68.2</c:v>
                </c:pt>
                <c:pt idx="3">
                  <c:v>-9</c:v>
                </c:pt>
                <c:pt idx="4">
                  <c:v>65.900000000000006</c:v>
                </c:pt>
                <c:pt idx="5">
                  <c:v>72.400000000000006</c:v>
                </c:pt>
              </c:numCache>
            </c:numRef>
          </c:val>
        </c:ser>
        <c:dLbls>
          <c:showVal val="1"/>
        </c:dLbls>
        <c:gapWidth val="75"/>
        <c:axId val="73871744"/>
        <c:axId val="73873280"/>
      </c:barChart>
      <c:catAx>
        <c:axId val="73871744"/>
        <c:scaling>
          <c:orientation val="minMax"/>
        </c:scaling>
        <c:axPos val="b"/>
        <c:majorTickMark val="none"/>
        <c:tickLblPos val="nextTo"/>
        <c:crossAx val="73873280"/>
        <c:crosses val="autoZero"/>
        <c:auto val="1"/>
        <c:lblAlgn val="ctr"/>
        <c:lblOffset val="100"/>
      </c:catAx>
      <c:valAx>
        <c:axId val="73873280"/>
        <c:scaling>
          <c:orientation val="minMax"/>
        </c:scaling>
        <c:axPos val="l"/>
        <c:numFmt formatCode="General" sourceLinked="1"/>
        <c:majorTickMark val="none"/>
        <c:tickLblPos val="nextTo"/>
        <c:crossAx val="73871744"/>
        <c:crosses val="autoZero"/>
        <c:crossBetween val="between"/>
      </c:valAx>
    </c:plotArea>
    <c:plotVisOnly val="1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Sheet27!$D$6</c:f>
              <c:strCache>
                <c:ptCount val="1"/>
                <c:pt idx="0">
                  <c:v>ACTIVITY </c:v>
                </c:pt>
              </c:strCache>
            </c:strRef>
          </c:tx>
          <c:errBars>
            <c:errBarType val="both"/>
            <c:errValType val="cust"/>
            <c:plus>
              <c:numRef>
                <c:f>Sheet27!$B$10:$B$16</c:f>
                <c:numCache>
                  <c:formatCode>General</c:formatCode>
                  <c:ptCount val="7"/>
                  <c:pt idx="0">
                    <c:v>0.5</c:v>
                  </c:pt>
                  <c:pt idx="1">
                    <c:v>0.30000000000000016</c:v>
                  </c:pt>
                  <c:pt idx="2">
                    <c:v>6.8</c:v>
                  </c:pt>
                  <c:pt idx="3">
                    <c:v>0.9</c:v>
                  </c:pt>
                  <c:pt idx="4">
                    <c:v>2</c:v>
                  </c:pt>
                  <c:pt idx="5">
                    <c:v>3.8</c:v>
                  </c:pt>
                  <c:pt idx="6">
                    <c:v>2.6</c:v>
                  </c:pt>
                </c:numCache>
              </c:numRef>
            </c:plus>
            <c:minus>
              <c:numRef>
                <c:f>Sheet27!$B$10:$B$16</c:f>
                <c:numCache>
                  <c:formatCode>General</c:formatCode>
                  <c:ptCount val="7"/>
                  <c:pt idx="0">
                    <c:v>0.5</c:v>
                  </c:pt>
                  <c:pt idx="1">
                    <c:v>0.30000000000000016</c:v>
                  </c:pt>
                  <c:pt idx="2">
                    <c:v>6.8</c:v>
                  </c:pt>
                  <c:pt idx="3">
                    <c:v>0.9</c:v>
                  </c:pt>
                  <c:pt idx="4">
                    <c:v>2</c:v>
                  </c:pt>
                  <c:pt idx="5">
                    <c:v>3.8</c:v>
                  </c:pt>
                  <c:pt idx="6">
                    <c:v>2.6</c:v>
                  </c:pt>
                </c:numCache>
              </c:numRef>
            </c:minus>
          </c:errBars>
          <c:cat>
            <c:strRef>
              <c:f>Sheet27!$E$5:$K$5</c:f>
              <c:strCache>
                <c:ptCount val="7"/>
                <c:pt idx="0">
                  <c:v>Enzyme </c:v>
                </c:pt>
                <c:pt idx="1">
                  <c:v>Acetazolamide </c:v>
                </c:pt>
                <c:pt idx="2">
                  <c:v>Fraction A </c:v>
                </c:pt>
                <c:pt idx="3">
                  <c:v>Fraction B </c:v>
                </c:pt>
                <c:pt idx="4">
                  <c:v>Fraction C </c:v>
                </c:pt>
                <c:pt idx="5">
                  <c:v>Fraction D </c:v>
                </c:pt>
                <c:pt idx="6">
                  <c:v>Fraction E </c:v>
                </c:pt>
              </c:strCache>
            </c:strRef>
          </c:cat>
          <c:val>
            <c:numRef>
              <c:f>Sheet27!$E$6:$K$6</c:f>
              <c:numCache>
                <c:formatCode>General</c:formatCode>
                <c:ptCount val="7"/>
                <c:pt idx="0">
                  <c:v>39</c:v>
                </c:pt>
                <c:pt idx="1">
                  <c:v>16.8</c:v>
                </c:pt>
                <c:pt idx="2">
                  <c:v>21.8</c:v>
                </c:pt>
                <c:pt idx="3">
                  <c:v>33</c:v>
                </c:pt>
                <c:pt idx="4">
                  <c:v>36</c:v>
                </c:pt>
                <c:pt idx="5">
                  <c:v>35</c:v>
                </c:pt>
                <c:pt idx="6">
                  <c:v>41.2</c:v>
                </c:pt>
              </c:numCache>
            </c:numRef>
          </c:val>
        </c:ser>
        <c:dLbls>
          <c:showVal val="1"/>
        </c:dLbls>
        <c:gapWidth val="75"/>
        <c:axId val="73939200"/>
        <c:axId val="73986048"/>
      </c:barChart>
      <c:catAx>
        <c:axId val="73939200"/>
        <c:scaling>
          <c:orientation val="minMax"/>
        </c:scaling>
        <c:axPos val="b"/>
        <c:majorTickMark val="none"/>
        <c:tickLblPos val="nextTo"/>
        <c:crossAx val="73986048"/>
        <c:crosses val="autoZero"/>
        <c:auto val="1"/>
        <c:lblAlgn val="ctr"/>
        <c:lblOffset val="100"/>
      </c:catAx>
      <c:valAx>
        <c:axId val="73986048"/>
        <c:scaling>
          <c:orientation val="minMax"/>
        </c:scaling>
        <c:axPos val="l"/>
        <c:numFmt formatCode="General" sourceLinked="1"/>
        <c:majorTickMark val="none"/>
        <c:tickLblPos val="nextTo"/>
        <c:crossAx val="73939200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33"/>
  <c:chart>
    <c:autoTitleDeleted val="1"/>
    <c:plotArea>
      <c:layout>
        <c:manualLayout>
          <c:layoutTarget val="inner"/>
          <c:xMode val="edge"/>
          <c:yMode val="edge"/>
          <c:x val="8.984556617922769E-2"/>
          <c:y val="7.9178331875182306E-2"/>
          <c:w val="0.87959880014998182"/>
          <c:h val="0.78782996176924758"/>
        </c:manualLayout>
      </c:layout>
      <c:barChart>
        <c:barDir val="col"/>
        <c:grouping val="clustered"/>
        <c:ser>
          <c:idx val="0"/>
          <c:order val="0"/>
          <c:tx>
            <c:strRef>
              <c:f>Sheet14!$D$5</c:f>
              <c:strCache>
                <c:ptCount val="1"/>
              </c:strCache>
            </c:strRef>
          </c:tx>
          <c:dLbls>
            <c:delete val="1"/>
          </c:dLbls>
          <c:cat>
            <c:strRef>
              <c:f>Sheet14!$E$4:$G$4</c:f>
              <c:strCache>
                <c:ptCount val="3"/>
                <c:pt idx="0">
                  <c:v>Normal Control</c:v>
                </c:pt>
                <c:pt idx="1">
                  <c:v>Normal Control Fasting </c:v>
                </c:pt>
                <c:pt idx="2">
                  <c:v>Diabetic Control </c:v>
                </c:pt>
              </c:strCache>
            </c:strRef>
          </c:cat>
          <c:val>
            <c:numRef>
              <c:f>Sheet14!$E$5:$G$5</c:f>
              <c:numCache>
                <c:formatCode>General</c:formatCode>
                <c:ptCount val="3"/>
                <c:pt idx="0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Sheet14!$D$6</c:f>
              <c:strCache>
                <c:ptCount val="1"/>
                <c:pt idx="0">
                  <c:v>Carbonic anhydrase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800" dirty="0"/>
                      <a:t>*</a:t>
                    </a:r>
                  </a:p>
                </c:rich>
              </c:tx>
              <c:showVal val="1"/>
            </c:dLbl>
            <c:showVal val="1"/>
          </c:dLbls>
          <c:errBars>
            <c:errBarType val="both"/>
            <c:errValType val="cust"/>
            <c:plus>
              <c:numRef>
                <c:f>Sheet14!$B$8:$B$10</c:f>
                <c:numCache>
                  <c:formatCode>General</c:formatCode>
                  <c:ptCount val="3"/>
                  <c:pt idx="0">
                    <c:v>0.60000000000000031</c:v>
                  </c:pt>
                  <c:pt idx="1">
                    <c:v>0.2</c:v>
                  </c:pt>
                  <c:pt idx="2">
                    <c:v>0.70000000000000029</c:v>
                  </c:pt>
                </c:numCache>
              </c:numRef>
            </c:plus>
            <c:minus>
              <c:numRef>
                <c:f>Sheet14!$B$8:$B$10</c:f>
                <c:numCache>
                  <c:formatCode>General</c:formatCode>
                  <c:ptCount val="3"/>
                  <c:pt idx="0">
                    <c:v>0.60000000000000031</c:v>
                  </c:pt>
                  <c:pt idx="1">
                    <c:v>0.2</c:v>
                  </c:pt>
                  <c:pt idx="2">
                    <c:v>0.70000000000000029</c:v>
                  </c:pt>
                </c:numCache>
              </c:numRef>
            </c:minus>
          </c:errBars>
          <c:cat>
            <c:strRef>
              <c:f>Sheet14!$E$4:$G$4</c:f>
              <c:strCache>
                <c:ptCount val="3"/>
                <c:pt idx="0">
                  <c:v>Normal Control</c:v>
                </c:pt>
                <c:pt idx="1">
                  <c:v>Normal Control Fasting </c:v>
                </c:pt>
                <c:pt idx="2">
                  <c:v>Diabetic Control </c:v>
                </c:pt>
              </c:strCache>
            </c:strRef>
          </c:cat>
          <c:val>
            <c:numRef>
              <c:f>Sheet14!$E$6:$G$6</c:f>
              <c:numCache>
                <c:formatCode>General</c:formatCode>
                <c:ptCount val="3"/>
                <c:pt idx="0">
                  <c:v>5.5</c:v>
                </c:pt>
                <c:pt idx="1">
                  <c:v>6.3</c:v>
                </c:pt>
                <c:pt idx="2">
                  <c:v>9.1</c:v>
                </c:pt>
              </c:numCache>
            </c:numRef>
          </c:val>
        </c:ser>
        <c:dLbls>
          <c:showVal val="1"/>
        </c:dLbls>
        <c:gapWidth val="75"/>
        <c:axId val="65924480"/>
        <c:axId val="65950848"/>
      </c:barChart>
      <c:catAx>
        <c:axId val="6592448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65950848"/>
        <c:crosses val="autoZero"/>
        <c:auto val="1"/>
        <c:lblAlgn val="ctr"/>
        <c:lblOffset val="100"/>
      </c:catAx>
      <c:valAx>
        <c:axId val="65950848"/>
        <c:scaling>
          <c:orientation val="minMax"/>
        </c:scaling>
        <c:axPos val="l"/>
        <c:numFmt formatCode="General" sourceLinked="1"/>
        <c:majorTickMark val="none"/>
        <c:tickLblPos val="nextTo"/>
        <c:crossAx val="65924480"/>
        <c:crosses val="autoZero"/>
        <c:crossBetween val="between"/>
      </c:valAx>
      <c:spPr>
        <a:noFill/>
      </c:spPr>
    </c:plotArea>
    <c:plotVisOnly val="1"/>
  </c:chart>
  <c:spPr>
    <a:noFill/>
    <a:ln>
      <a:noFill/>
    </a:ln>
  </c:spPr>
  <c:externalData r:id="rId1"/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Sheet28!$E$7</c:f>
              <c:strCache>
                <c:ptCount val="1"/>
                <c:pt idx="0">
                  <c:v>% INHIBITION 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cat>
            <c:strRef>
              <c:f>Sheet28!$F$5:$L$6</c:f>
              <c:strCache>
                <c:ptCount val="7"/>
                <c:pt idx="0">
                  <c:v>Enzyme </c:v>
                </c:pt>
                <c:pt idx="1">
                  <c:v>Acetazolamide </c:v>
                </c:pt>
                <c:pt idx="2">
                  <c:v>Fraction A </c:v>
                </c:pt>
                <c:pt idx="3">
                  <c:v>Fraction B </c:v>
                </c:pt>
                <c:pt idx="4">
                  <c:v>Fraction C </c:v>
                </c:pt>
                <c:pt idx="5">
                  <c:v>Fraction D </c:v>
                </c:pt>
                <c:pt idx="6">
                  <c:v>Fraction E </c:v>
                </c:pt>
              </c:strCache>
            </c:strRef>
          </c:cat>
          <c:val>
            <c:numRef>
              <c:f>Sheet28!$F$7:$L$7</c:f>
              <c:numCache>
                <c:formatCode>General</c:formatCode>
                <c:ptCount val="7"/>
                <c:pt idx="0">
                  <c:v>0</c:v>
                </c:pt>
                <c:pt idx="1">
                  <c:v>56.9</c:v>
                </c:pt>
                <c:pt idx="2">
                  <c:v>44.1</c:v>
                </c:pt>
                <c:pt idx="3">
                  <c:v>13.2</c:v>
                </c:pt>
                <c:pt idx="4">
                  <c:v>5.3</c:v>
                </c:pt>
                <c:pt idx="5">
                  <c:v>7.9</c:v>
                </c:pt>
                <c:pt idx="6">
                  <c:v>-5.4</c:v>
                </c:pt>
              </c:numCache>
            </c:numRef>
          </c:val>
        </c:ser>
        <c:dLbls>
          <c:showVal val="1"/>
        </c:dLbls>
        <c:gapWidth val="75"/>
        <c:axId val="73993216"/>
        <c:axId val="74007296"/>
      </c:barChart>
      <c:catAx>
        <c:axId val="73993216"/>
        <c:scaling>
          <c:orientation val="minMax"/>
        </c:scaling>
        <c:axPos val="b"/>
        <c:majorTickMark val="none"/>
        <c:tickLblPos val="nextTo"/>
        <c:crossAx val="74007296"/>
        <c:crosses val="autoZero"/>
        <c:auto val="1"/>
        <c:lblAlgn val="ctr"/>
        <c:lblOffset val="100"/>
      </c:catAx>
      <c:valAx>
        <c:axId val="74007296"/>
        <c:scaling>
          <c:orientation val="minMax"/>
        </c:scaling>
        <c:axPos val="l"/>
        <c:numFmt formatCode="General" sourceLinked="1"/>
        <c:majorTickMark val="none"/>
        <c:tickLblPos val="nextTo"/>
        <c:crossAx val="73993216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8.5763870033487219E-2"/>
          <c:y val="2.8252405949256338E-2"/>
          <c:w val="0.90848900352973128"/>
          <c:h val="0.81542031204432774"/>
        </c:manualLayout>
      </c:layout>
      <c:barChart>
        <c:barDir val="col"/>
        <c:grouping val="clustered"/>
        <c:ser>
          <c:idx val="0"/>
          <c:order val="0"/>
          <c:tx>
            <c:strRef>
              <c:f>Sheet16!$D$5</c:f>
              <c:strCache>
                <c:ptCount val="1"/>
              </c:strCache>
            </c:strRef>
          </c:tx>
          <c:cat>
            <c:strRef>
              <c:f>Sheet16!$E$4:$G$4</c:f>
              <c:strCache>
                <c:ptCount val="3"/>
                <c:pt idx="0">
                  <c:v>Normal Random</c:v>
                </c:pt>
                <c:pt idx="1">
                  <c:v>Normal Fasting </c:v>
                </c:pt>
                <c:pt idx="2">
                  <c:v>Diabetic Fasting </c:v>
                </c:pt>
              </c:strCache>
            </c:strRef>
          </c:cat>
          <c:val>
            <c:numRef>
              <c:f>Sheet16!$E$5:$G$5</c:f>
              <c:numCache>
                <c:formatCode>General</c:formatCode>
                <c:ptCount val="3"/>
              </c:numCache>
            </c:numRef>
          </c:val>
        </c:ser>
        <c:ser>
          <c:idx val="1"/>
          <c:order val="1"/>
          <c:tx>
            <c:strRef>
              <c:f>Sheet16!$D$6</c:f>
              <c:strCache>
                <c:ptCount val="1"/>
                <c:pt idx="0">
                  <c:v>Lactate   (mMol/L) 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layout>
                <c:manualLayout>
                  <c:x val="-5.7471264367817175E-3"/>
                  <c:y val="-8.7962962962963034E-2"/>
                </c:manualLayout>
              </c:layout>
              <c:tx>
                <c:rich>
                  <a:bodyPr/>
                  <a:lstStyle/>
                  <a:p>
                    <a:r>
                      <a:rPr lang="en-US" sz="1600"/>
                      <a:t>*</a:t>
                    </a:r>
                  </a:p>
                </c:rich>
              </c:tx>
              <c:showVal val="1"/>
            </c:dLbl>
            <c:showVal val="1"/>
          </c:dLbls>
          <c:errBars>
            <c:errBarType val="both"/>
            <c:errValType val="cust"/>
            <c:plus>
              <c:numRef>
                <c:f>Sheet16!$B$8:$B$10</c:f>
                <c:numCache>
                  <c:formatCode>General</c:formatCode>
                  <c:ptCount val="3"/>
                  <c:pt idx="0">
                    <c:v>0.5</c:v>
                  </c:pt>
                  <c:pt idx="1">
                    <c:v>0.9</c:v>
                  </c:pt>
                  <c:pt idx="2">
                    <c:v>1.2</c:v>
                  </c:pt>
                </c:numCache>
              </c:numRef>
            </c:plus>
            <c:minus>
              <c:numRef>
                <c:f>Sheet16!$B$8:$B$10</c:f>
                <c:numCache>
                  <c:formatCode>General</c:formatCode>
                  <c:ptCount val="3"/>
                  <c:pt idx="0">
                    <c:v>0.5</c:v>
                  </c:pt>
                  <c:pt idx="1">
                    <c:v>0.9</c:v>
                  </c:pt>
                  <c:pt idx="2">
                    <c:v>1.2</c:v>
                  </c:pt>
                </c:numCache>
              </c:numRef>
            </c:minus>
          </c:errBars>
          <c:cat>
            <c:strRef>
              <c:f>Sheet16!$E$4:$G$4</c:f>
              <c:strCache>
                <c:ptCount val="3"/>
                <c:pt idx="0">
                  <c:v>Normal Random</c:v>
                </c:pt>
                <c:pt idx="1">
                  <c:v>Normal Fasting </c:v>
                </c:pt>
                <c:pt idx="2">
                  <c:v>Diabetic Fasting </c:v>
                </c:pt>
              </c:strCache>
            </c:strRef>
          </c:cat>
          <c:val>
            <c:numRef>
              <c:f>Sheet16!$E$6:$G$6</c:f>
              <c:numCache>
                <c:formatCode>General</c:formatCode>
                <c:ptCount val="3"/>
                <c:pt idx="0">
                  <c:v>3.9</c:v>
                </c:pt>
                <c:pt idx="1">
                  <c:v>4.2</c:v>
                </c:pt>
                <c:pt idx="2">
                  <c:v>6.2</c:v>
                </c:pt>
              </c:numCache>
            </c:numRef>
          </c:val>
        </c:ser>
        <c:dLbls>
          <c:showVal val="1"/>
        </c:dLbls>
        <c:gapWidth val="75"/>
        <c:axId val="66026496"/>
        <c:axId val="66040576"/>
      </c:barChart>
      <c:catAx>
        <c:axId val="6602649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66040576"/>
        <c:crosses val="autoZero"/>
        <c:auto val="1"/>
        <c:lblAlgn val="ctr"/>
        <c:lblOffset val="100"/>
      </c:catAx>
      <c:valAx>
        <c:axId val="66040576"/>
        <c:scaling>
          <c:orientation val="minMax"/>
        </c:scaling>
        <c:axPos val="l"/>
        <c:numFmt formatCode="General" sourceLinked="1"/>
        <c:majorTickMark val="none"/>
        <c:tickLblPos val="nextTo"/>
        <c:crossAx val="66026496"/>
        <c:crosses val="autoZero"/>
        <c:crossBetween val="between"/>
      </c:valAx>
      <c:spPr>
        <a:noFill/>
      </c:spPr>
    </c:plotArea>
    <c:plotVisOnly val="1"/>
  </c:chart>
  <c:spPr>
    <a:noFill/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"/>
  <c:chart>
    <c:plotArea>
      <c:layout/>
      <c:barChart>
        <c:barDir val="col"/>
        <c:grouping val="clustered"/>
        <c:ser>
          <c:idx val="0"/>
          <c:order val="0"/>
          <c:tx>
            <c:strRef>
              <c:f>Sheet17!$D$6</c:f>
              <c:strCache>
                <c:ptCount val="1"/>
              </c:strCache>
            </c:strRef>
          </c:tx>
          <c:dLbls>
            <c:delete val="1"/>
          </c:dLbls>
          <c:cat>
            <c:strRef>
              <c:f>Sheet17!$E$5:$G$5</c:f>
              <c:strCache>
                <c:ptCount val="3"/>
                <c:pt idx="0">
                  <c:v>Normal Control</c:v>
                </c:pt>
                <c:pt idx="1">
                  <c:v>Normal Control Fasting </c:v>
                </c:pt>
                <c:pt idx="2">
                  <c:v>Diabetic Control </c:v>
                </c:pt>
              </c:strCache>
            </c:strRef>
          </c:cat>
          <c:val>
            <c:numRef>
              <c:f>Sheet17!$E$6:$G$6</c:f>
              <c:numCache>
                <c:formatCode>General</c:formatCode>
                <c:ptCount val="3"/>
                <c:pt idx="0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Sheet17!$D$7</c:f>
              <c:strCache>
                <c:ptCount val="1"/>
                <c:pt idx="0">
                  <c:v>Cholesterol  (mMol/L) 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2000"/>
                      <a:t>*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Val val="1"/>
          </c:dLbls>
          <c:errBars>
            <c:errBarType val="both"/>
            <c:errValType val="cust"/>
            <c:plus>
              <c:numRef>
                <c:f>Sheet17!$B$10:$B$12</c:f>
                <c:numCache>
                  <c:formatCode>General</c:formatCode>
                  <c:ptCount val="3"/>
                  <c:pt idx="0">
                    <c:v>0.1</c:v>
                  </c:pt>
                  <c:pt idx="1">
                    <c:v>7.0000000000000021E-2</c:v>
                  </c:pt>
                  <c:pt idx="2">
                    <c:v>2.0000000000000011E-2</c:v>
                  </c:pt>
                </c:numCache>
              </c:numRef>
            </c:plus>
            <c:minus>
              <c:numRef>
                <c:f>Sheet17!$B$10:$B$12</c:f>
                <c:numCache>
                  <c:formatCode>General</c:formatCode>
                  <c:ptCount val="3"/>
                  <c:pt idx="0">
                    <c:v>0.1</c:v>
                  </c:pt>
                  <c:pt idx="1">
                    <c:v>7.0000000000000021E-2</c:v>
                  </c:pt>
                  <c:pt idx="2">
                    <c:v>2.0000000000000011E-2</c:v>
                  </c:pt>
                </c:numCache>
              </c:numRef>
            </c:minus>
          </c:errBars>
          <c:cat>
            <c:strRef>
              <c:f>Sheet17!$E$5:$G$5</c:f>
              <c:strCache>
                <c:ptCount val="3"/>
                <c:pt idx="0">
                  <c:v>Normal Control</c:v>
                </c:pt>
                <c:pt idx="1">
                  <c:v>Normal Control Fasting </c:v>
                </c:pt>
                <c:pt idx="2">
                  <c:v>Diabetic Control </c:v>
                </c:pt>
              </c:strCache>
            </c:strRef>
          </c:cat>
          <c:val>
            <c:numRef>
              <c:f>Sheet17!$E$7:$G$7</c:f>
              <c:numCache>
                <c:formatCode>General</c:formatCode>
                <c:ptCount val="3"/>
                <c:pt idx="0">
                  <c:v>3.8</c:v>
                </c:pt>
                <c:pt idx="1">
                  <c:v>3.9</c:v>
                </c:pt>
                <c:pt idx="2">
                  <c:v>4.3</c:v>
                </c:pt>
              </c:numCache>
            </c:numRef>
          </c:val>
        </c:ser>
        <c:dLbls>
          <c:showVal val="1"/>
        </c:dLbls>
        <c:gapWidth val="75"/>
        <c:axId val="67638784"/>
        <c:axId val="67640320"/>
      </c:barChart>
      <c:catAx>
        <c:axId val="67638784"/>
        <c:scaling>
          <c:orientation val="minMax"/>
        </c:scaling>
        <c:axPos val="b"/>
        <c:majorTickMark val="none"/>
        <c:tickLblPos val="nextTo"/>
        <c:crossAx val="67640320"/>
        <c:crosses val="autoZero"/>
        <c:auto val="1"/>
        <c:lblAlgn val="ctr"/>
        <c:lblOffset val="100"/>
      </c:catAx>
      <c:valAx>
        <c:axId val="67640320"/>
        <c:scaling>
          <c:orientation val="minMax"/>
        </c:scaling>
        <c:axPos val="l"/>
        <c:numFmt formatCode="General" sourceLinked="1"/>
        <c:majorTickMark val="none"/>
        <c:tickLblPos val="nextTo"/>
        <c:crossAx val="67638784"/>
        <c:crosses val="autoZero"/>
        <c:crossBetween val="between"/>
      </c:valAx>
      <c:spPr>
        <a:noFill/>
      </c:spPr>
    </c:plotArea>
    <c:plotVisOnly val="1"/>
  </c:chart>
  <c:spPr>
    <a:noFill/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"/>
  <c:chart>
    <c:plotArea>
      <c:layout/>
      <c:barChart>
        <c:barDir val="col"/>
        <c:grouping val="clustered"/>
        <c:ser>
          <c:idx val="0"/>
          <c:order val="0"/>
          <c:tx>
            <c:strRef>
              <c:f>Sheet18!$D$5</c:f>
              <c:strCache>
                <c:ptCount val="1"/>
              </c:strCache>
            </c:strRef>
          </c:tx>
          <c:dLbls>
            <c:delete val="1"/>
          </c:dLbls>
          <c:cat>
            <c:strRef>
              <c:f>Sheet18!$E$4:$G$4</c:f>
              <c:strCache>
                <c:ptCount val="3"/>
                <c:pt idx="0">
                  <c:v>Normal Control</c:v>
                </c:pt>
                <c:pt idx="1">
                  <c:v>Normal Control Fasting </c:v>
                </c:pt>
                <c:pt idx="2">
                  <c:v>Diabetic Control </c:v>
                </c:pt>
              </c:strCache>
            </c:strRef>
          </c:cat>
          <c:val>
            <c:numRef>
              <c:f>Sheet18!$E$5:$G$5</c:f>
              <c:numCache>
                <c:formatCode>General</c:formatCode>
                <c:ptCount val="3"/>
                <c:pt idx="0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Sheet18!$D$6</c:f>
              <c:strCache>
                <c:ptCount val="1"/>
                <c:pt idx="0">
                  <c:v>Triglyceride  (mMol/L) 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layout>
                <c:manualLayout>
                  <c:x val="2.5641025641025663E-3"/>
                  <c:y val="-0.10256410256410262"/>
                </c:manualLayout>
              </c:layout>
              <c:tx>
                <c:rich>
                  <a:bodyPr/>
                  <a:lstStyle/>
                  <a:p>
                    <a:r>
                      <a:rPr lang="en-US" sz="1600"/>
                      <a:t>*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Val val="1"/>
          </c:dLbls>
          <c:errBars>
            <c:errBarType val="both"/>
            <c:errValType val="cust"/>
            <c:plus>
              <c:numRef>
                <c:f>Sheet18!$B$9:$B$11</c:f>
                <c:numCache>
                  <c:formatCode>General</c:formatCode>
                  <c:ptCount val="3"/>
                  <c:pt idx="0">
                    <c:v>0.2</c:v>
                  </c:pt>
                  <c:pt idx="1">
                    <c:v>0.5</c:v>
                  </c:pt>
                  <c:pt idx="2">
                    <c:v>0.60000000000000064</c:v>
                  </c:pt>
                </c:numCache>
              </c:numRef>
            </c:plus>
            <c:minus>
              <c:numRef>
                <c:f>Sheet18!$B$9:$B$11</c:f>
                <c:numCache>
                  <c:formatCode>General</c:formatCode>
                  <c:ptCount val="3"/>
                  <c:pt idx="0">
                    <c:v>0.2</c:v>
                  </c:pt>
                  <c:pt idx="1">
                    <c:v>0.5</c:v>
                  </c:pt>
                  <c:pt idx="2">
                    <c:v>0.60000000000000064</c:v>
                  </c:pt>
                </c:numCache>
              </c:numRef>
            </c:minus>
          </c:errBars>
          <c:cat>
            <c:strRef>
              <c:f>Sheet18!$E$4:$G$4</c:f>
              <c:strCache>
                <c:ptCount val="3"/>
                <c:pt idx="0">
                  <c:v>Normal Control</c:v>
                </c:pt>
                <c:pt idx="1">
                  <c:v>Normal Control Fasting </c:v>
                </c:pt>
                <c:pt idx="2">
                  <c:v>Diabetic Control </c:v>
                </c:pt>
              </c:strCache>
            </c:strRef>
          </c:cat>
          <c:val>
            <c:numRef>
              <c:f>Sheet18!$E$6:$G$6</c:f>
              <c:numCache>
                <c:formatCode>General</c:formatCode>
                <c:ptCount val="3"/>
                <c:pt idx="0">
                  <c:v>1</c:v>
                </c:pt>
                <c:pt idx="1">
                  <c:v>1.5</c:v>
                </c:pt>
                <c:pt idx="2">
                  <c:v>2.5</c:v>
                </c:pt>
              </c:numCache>
            </c:numRef>
          </c:val>
        </c:ser>
        <c:dLbls>
          <c:showVal val="1"/>
        </c:dLbls>
        <c:gapWidth val="75"/>
        <c:axId val="67665280"/>
        <c:axId val="67675264"/>
      </c:barChart>
      <c:catAx>
        <c:axId val="67665280"/>
        <c:scaling>
          <c:orientation val="minMax"/>
        </c:scaling>
        <c:axPos val="b"/>
        <c:majorTickMark val="none"/>
        <c:tickLblPos val="nextTo"/>
        <c:crossAx val="67675264"/>
        <c:crosses val="autoZero"/>
        <c:auto val="1"/>
        <c:lblAlgn val="ctr"/>
        <c:lblOffset val="100"/>
      </c:catAx>
      <c:valAx>
        <c:axId val="67675264"/>
        <c:scaling>
          <c:orientation val="minMax"/>
        </c:scaling>
        <c:axPos val="l"/>
        <c:numFmt formatCode="General" sourceLinked="1"/>
        <c:majorTickMark val="none"/>
        <c:tickLblPos val="nextTo"/>
        <c:crossAx val="67665280"/>
        <c:crosses val="autoZero"/>
        <c:crossBetween val="between"/>
      </c:valAx>
      <c:spPr>
        <a:noFill/>
      </c:spPr>
    </c:plotArea>
    <c:plotVisOnly val="1"/>
  </c:chart>
  <c:spPr>
    <a:noFill/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Sheet20!$D$5</c:f>
              <c:strCache>
                <c:ptCount val="1"/>
                <c:pt idx="0">
                  <c:v>Carbonic Anhydrase</c:v>
                </c:pt>
              </c:strCache>
            </c:strRef>
          </c:tx>
          <c:dLbls>
            <c:dLbl>
              <c:idx val="0"/>
              <c:layout>
                <c:manualLayout>
                  <c:x val="0.60833333333333361"/>
                  <c:y val="0.40277777777777835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*"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400"/>
                      <a:t>*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delete val="1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errBars>
            <c:errBarType val="both"/>
            <c:errValType val="cust"/>
            <c:plus>
              <c:numRef>
                <c:f>Sheet20!$B$7:$B$9</c:f>
                <c:numCache>
                  <c:formatCode>General</c:formatCode>
                  <c:ptCount val="3"/>
                  <c:pt idx="0">
                    <c:v>0.2</c:v>
                  </c:pt>
                  <c:pt idx="1">
                    <c:v>0.30000000000000032</c:v>
                  </c:pt>
                  <c:pt idx="2">
                    <c:v>0.4</c:v>
                  </c:pt>
                </c:numCache>
              </c:numRef>
            </c:plus>
            <c:minus>
              <c:numRef>
                <c:f>Sheet20!$B$7:$B$9</c:f>
                <c:numCache>
                  <c:formatCode>General</c:formatCode>
                  <c:ptCount val="3"/>
                  <c:pt idx="0">
                    <c:v>0.2</c:v>
                  </c:pt>
                  <c:pt idx="1">
                    <c:v>0.30000000000000032</c:v>
                  </c:pt>
                  <c:pt idx="2">
                    <c:v>0.4</c:v>
                  </c:pt>
                </c:numCache>
              </c:numRef>
            </c:minus>
          </c:errBars>
          <c:cat>
            <c:strRef>
              <c:f>Sheet20!$E$4:$G$4</c:f>
              <c:strCache>
                <c:ptCount val="3"/>
                <c:pt idx="0">
                  <c:v>Normal Control </c:v>
                </c:pt>
                <c:pt idx="1">
                  <c:v>Diabetic Control </c:v>
                </c:pt>
                <c:pt idx="2">
                  <c:v>Diabetic + Acetazolamide </c:v>
                </c:pt>
              </c:strCache>
            </c:strRef>
          </c:cat>
          <c:val>
            <c:numRef>
              <c:f>Sheet20!$E$5:$G$5</c:f>
              <c:numCache>
                <c:formatCode>General</c:formatCode>
                <c:ptCount val="3"/>
                <c:pt idx="0">
                  <c:v>4.9000000000000004</c:v>
                </c:pt>
                <c:pt idx="1">
                  <c:v>2.8</c:v>
                </c:pt>
                <c:pt idx="2">
                  <c:v>1.4</c:v>
                </c:pt>
              </c:numCache>
            </c:numRef>
          </c:val>
        </c:ser>
        <c:dLbls>
          <c:showVal val="1"/>
        </c:dLbls>
        <c:gapWidth val="75"/>
        <c:axId val="67592192"/>
        <c:axId val="67593728"/>
      </c:barChart>
      <c:catAx>
        <c:axId val="67592192"/>
        <c:scaling>
          <c:orientation val="minMax"/>
        </c:scaling>
        <c:axPos val="b"/>
        <c:majorTickMark val="none"/>
        <c:tickLblPos val="nextTo"/>
        <c:crossAx val="67593728"/>
        <c:crosses val="autoZero"/>
        <c:auto val="1"/>
        <c:lblAlgn val="ctr"/>
        <c:lblOffset val="100"/>
      </c:catAx>
      <c:valAx>
        <c:axId val="67593728"/>
        <c:scaling>
          <c:orientation val="minMax"/>
        </c:scaling>
        <c:axPos val="l"/>
        <c:numFmt formatCode="General" sourceLinked="1"/>
        <c:majorTickMark val="none"/>
        <c:tickLblPos val="nextTo"/>
        <c:crossAx val="67592192"/>
        <c:crosses val="autoZero"/>
        <c:crossBetween val="between"/>
      </c:valAx>
      <c:spPr>
        <a:noFill/>
      </c:spPr>
    </c:plotArea>
    <c:plotVisOnly val="1"/>
  </c:chart>
  <c:spPr>
    <a:noFill/>
  </c:sp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Sheet21!$E$5</c:f>
              <c:strCache>
                <c:ptCount val="1"/>
                <c:pt idx="0">
                  <c:v>Glucose  (mMol/L) 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400"/>
                      <a:t>*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400"/>
                      <a:t>"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errBars>
            <c:errBarType val="both"/>
            <c:errValType val="cust"/>
            <c:plus>
              <c:numRef>
                <c:f>Sheet21!$C$7:$C$9</c:f>
                <c:numCache>
                  <c:formatCode>General</c:formatCode>
                  <c:ptCount val="3"/>
                  <c:pt idx="0">
                    <c:v>0.8</c:v>
                  </c:pt>
                  <c:pt idx="1">
                    <c:v>4.0999999999999996</c:v>
                  </c:pt>
                  <c:pt idx="2">
                    <c:v>1.9000000000000001</c:v>
                  </c:pt>
                </c:numCache>
              </c:numRef>
            </c:plus>
            <c:minus>
              <c:numRef>
                <c:f>Sheet21!$C$7:$C$9</c:f>
                <c:numCache>
                  <c:formatCode>General</c:formatCode>
                  <c:ptCount val="3"/>
                  <c:pt idx="0">
                    <c:v>0.8</c:v>
                  </c:pt>
                  <c:pt idx="1">
                    <c:v>4.0999999999999996</c:v>
                  </c:pt>
                  <c:pt idx="2">
                    <c:v>1.9000000000000001</c:v>
                  </c:pt>
                </c:numCache>
              </c:numRef>
            </c:minus>
          </c:errBars>
          <c:cat>
            <c:strRef>
              <c:f>Sheet21!$F$4:$H$4</c:f>
              <c:strCache>
                <c:ptCount val="3"/>
                <c:pt idx="0">
                  <c:v>Normal Control </c:v>
                </c:pt>
                <c:pt idx="1">
                  <c:v>Diabetic Control </c:v>
                </c:pt>
                <c:pt idx="2">
                  <c:v>Diabetic + Acetazolamide </c:v>
                </c:pt>
              </c:strCache>
            </c:strRef>
          </c:cat>
          <c:val>
            <c:numRef>
              <c:f>Sheet21!$F$5:$H$5</c:f>
              <c:numCache>
                <c:formatCode>General</c:formatCode>
                <c:ptCount val="3"/>
                <c:pt idx="0">
                  <c:v>5.5</c:v>
                </c:pt>
                <c:pt idx="1">
                  <c:v>17.100000000000001</c:v>
                </c:pt>
                <c:pt idx="2">
                  <c:v>5.0999999999999996</c:v>
                </c:pt>
              </c:numCache>
            </c:numRef>
          </c:val>
        </c:ser>
        <c:dLbls>
          <c:showVal val="1"/>
        </c:dLbls>
        <c:gapWidth val="75"/>
        <c:axId val="67740800"/>
        <c:axId val="67742336"/>
      </c:barChart>
      <c:catAx>
        <c:axId val="67740800"/>
        <c:scaling>
          <c:orientation val="minMax"/>
        </c:scaling>
        <c:axPos val="b"/>
        <c:majorTickMark val="none"/>
        <c:tickLblPos val="nextTo"/>
        <c:crossAx val="67742336"/>
        <c:crosses val="autoZero"/>
        <c:auto val="1"/>
        <c:lblAlgn val="ctr"/>
        <c:lblOffset val="100"/>
      </c:catAx>
      <c:valAx>
        <c:axId val="67742336"/>
        <c:scaling>
          <c:orientation val="minMax"/>
        </c:scaling>
        <c:axPos val="l"/>
        <c:numFmt formatCode="General" sourceLinked="1"/>
        <c:majorTickMark val="none"/>
        <c:tickLblPos val="nextTo"/>
        <c:crossAx val="67740800"/>
        <c:crosses val="autoZero"/>
        <c:crossBetween val="between"/>
      </c:valAx>
      <c:spPr>
        <a:noFill/>
      </c:spPr>
    </c:plotArea>
    <c:plotVisOnly val="1"/>
  </c:chart>
  <c:spPr>
    <a:noFill/>
  </c:sp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Sheet22!$E$7</c:f>
              <c:strCache>
                <c:ptCount val="1"/>
                <c:pt idx="0">
                  <c:v>Lactate  (mMol/L) 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400"/>
                      <a:t>*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400"/>
                      <a:t>*</a:t>
                    </a:r>
                    <a:r>
                      <a:rPr lang="en-US"/>
                      <a:t>"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errBars>
            <c:errBarType val="both"/>
            <c:errValType val="cust"/>
            <c:plus>
              <c:numRef>
                <c:f>Sheet22!$C$10:$C$12</c:f>
                <c:numCache>
                  <c:formatCode>General</c:formatCode>
                  <c:ptCount val="3"/>
                  <c:pt idx="0">
                    <c:v>0.60000000000000064</c:v>
                  </c:pt>
                  <c:pt idx="1">
                    <c:v>0.60000000000000064</c:v>
                  </c:pt>
                  <c:pt idx="2">
                    <c:v>3.8</c:v>
                  </c:pt>
                </c:numCache>
              </c:numRef>
            </c:plus>
            <c:minus>
              <c:numRef>
                <c:f>Sheet22!$C$10:$C$12</c:f>
                <c:numCache>
                  <c:formatCode>General</c:formatCode>
                  <c:ptCount val="3"/>
                  <c:pt idx="0">
                    <c:v>0.60000000000000064</c:v>
                  </c:pt>
                  <c:pt idx="1">
                    <c:v>0.60000000000000064</c:v>
                  </c:pt>
                  <c:pt idx="2">
                    <c:v>3.8</c:v>
                  </c:pt>
                </c:numCache>
              </c:numRef>
            </c:minus>
          </c:errBars>
          <c:cat>
            <c:strRef>
              <c:f>Sheet22!$F$6:$H$6</c:f>
              <c:strCache>
                <c:ptCount val="3"/>
                <c:pt idx="0">
                  <c:v>Normal Control </c:v>
                </c:pt>
                <c:pt idx="1">
                  <c:v>Diabetic Control </c:v>
                </c:pt>
                <c:pt idx="2">
                  <c:v>Diabetic + Acetazolamide </c:v>
                </c:pt>
              </c:strCache>
            </c:strRef>
          </c:cat>
          <c:val>
            <c:numRef>
              <c:f>Sheet22!$F$7:$H$7</c:f>
              <c:numCache>
                <c:formatCode>General</c:formatCode>
                <c:ptCount val="3"/>
                <c:pt idx="0">
                  <c:v>2.1</c:v>
                </c:pt>
                <c:pt idx="1">
                  <c:v>4.8</c:v>
                </c:pt>
                <c:pt idx="2">
                  <c:v>14.6</c:v>
                </c:pt>
              </c:numCache>
            </c:numRef>
          </c:val>
        </c:ser>
        <c:dLbls>
          <c:showVal val="1"/>
        </c:dLbls>
        <c:gapWidth val="75"/>
        <c:axId val="67770624"/>
        <c:axId val="67784704"/>
      </c:barChart>
      <c:catAx>
        <c:axId val="67770624"/>
        <c:scaling>
          <c:orientation val="minMax"/>
        </c:scaling>
        <c:axPos val="b"/>
        <c:majorTickMark val="none"/>
        <c:tickLblPos val="nextTo"/>
        <c:crossAx val="67784704"/>
        <c:crosses val="autoZero"/>
        <c:auto val="1"/>
        <c:lblAlgn val="ctr"/>
        <c:lblOffset val="100"/>
      </c:catAx>
      <c:valAx>
        <c:axId val="67784704"/>
        <c:scaling>
          <c:orientation val="minMax"/>
        </c:scaling>
        <c:axPos val="l"/>
        <c:numFmt formatCode="General" sourceLinked="1"/>
        <c:majorTickMark val="none"/>
        <c:tickLblPos val="nextTo"/>
        <c:crossAx val="67770624"/>
        <c:crosses val="autoZero"/>
        <c:crossBetween val="between"/>
      </c:valAx>
      <c:spPr>
        <a:noFill/>
      </c:spPr>
    </c:plotArea>
    <c:plotVisOnly val="1"/>
  </c:chart>
  <c:spPr>
    <a:noFill/>
  </c:sp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Sheet23!$E$7</c:f>
              <c:strCache>
                <c:ptCount val="1"/>
                <c:pt idx="0">
                  <c:v>Cholesterol  (mMol/L) 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400"/>
                      <a:t>*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errBars>
            <c:errBarType val="both"/>
            <c:errValType val="cust"/>
            <c:plus>
              <c:numRef>
                <c:f>Sheet23!$C$10:$C$12</c:f>
                <c:numCache>
                  <c:formatCode>General</c:formatCode>
                  <c:ptCount val="3"/>
                  <c:pt idx="0">
                    <c:v>0</c:v>
                  </c:pt>
                  <c:pt idx="1">
                    <c:v>0</c:v>
                  </c:pt>
                  <c:pt idx="2">
                    <c:v>0.1</c:v>
                  </c:pt>
                </c:numCache>
              </c:numRef>
            </c:plus>
            <c:minus>
              <c:numRef>
                <c:f>Sheet23!$C$10:$C$12</c:f>
                <c:numCache>
                  <c:formatCode>General</c:formatCode>
                  <c:ptCount val="3"/>
                  <c:pt idx="0">
                    <c:v>0</c:v>
                  </c:pt>
                  <c:pt idx="1">
                    <c:v>0</c:v>
                  </c:pt>
                  <c:pt idx="2">
                    <c:v>0.1</c:v>
                  </c:pt>
                </c:numCache>
              </c:numRef>
            </c:minus>
          </c:errBars>
          <c:cat>
            <c:strRef>
              <c:f>Sheet23!$F$6:$H$6</c:f>
              <c:strCache>
                <c:ptCount val="3"/>
                <c:pt idx="0">
                  <c:v>Normal Control </c:v>
                </c:pt>
                <c:pt idx="1">
                  <c:v>Diabetic Control </c:v>
                </c:pt>
                <c:pt idx="2">
                  <c:v>Diabetic + Acetazolamide </c:v>
                </c:pt>
              </c:strCache>
            </c:strRef>
          </c:cat>
          <c:val>
            <c:numRef>
              <c:f>Sheet23!$F$7:$H$7</c:f>
              <c:numCache>
                <c:formatCode>General</c:formatCode>
                <c:ptCount val="3"/>
                <c:pt idx="0">
                  <c:v>4</c:v>
                </c:pt>
                <c:pt idx="1">
                  <c:v>4.5</c:v>
                </c:pt>
                <c:pt idx="2">
                  <c:v>1</c:v>
                </c:pt>
              </c:numCache>
            </c:numRef>
          </c:val>
        </c:ser>
        <c:dLbls>
          <c:showVal val="1"/>
        </c:dLbls>
        <c:gapWidth val="75"/>
        <c:axId val="67883776"/>
        <c:axId val="67885312"/>
      </c:barChart>
      <c:catAx>
        <c:axId val="67883776"/>
        <c:scaling>
          <c:orientation val="minMax"/>
        </c:scaling>
        <c:axPos val="b"/>
        <c:majorTickMark val="none"/>
        <c:tickLblPos val="nextTo"/>
        <c:crossAx val="67885312"/>
        <c:crosses val="autoZero"/>
        <c:auto val="1"/>
        <c:lblAlgn val="ctr"/>
        <c:lblOffset val="100"/>
      </c:catAx>
      <c:valAx>
        <c:axId val="67885312"/>
        <c:scaling>
          <c:orientation val="minMax"/>
        </c:scaling>
        <c:axPos val="l"/>
        <c:numFmt formatCode="General" sourceLinked="1"/>
        <c:majorTickMark val="none"/>
        <c:tickLblPos val="nextTo"/>
        <c:crossAx val="67883776"/>
        <c:crosses val="autoZero"/>
        <c:crossBetween val="between"/>
      </c:valAx>
      <c:spPr>
        <a:noFill/>
      </c:spPr>
    </c:plotArea>
    <c:plotVisOnly val="1"/>
  </c:chart>
  <c:spPr>
    <a:noFill/>
  </c:sp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9222A2-A05F-408D-9C75-33685ECA37C2}" type="doc">
      <dgm:prSet loTypeId="urn:microsoft.com/office/officeart/2005/8/layout/process4" loCatId="process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3C692B8-7B3E-418D-AA1F-348B71B6430A}">
      <dgm:prSet phldrT="[Text]"/>
      <dgm:spPr/>
      <dgm:t>
        <a:bodyPr/>
        <a:lstStyle/>
        <a:p>
          <a:r>
            <a:rPr lang="en-US"/>
            <a:t>INVESTIGATION OF CHANGES IN ERYTHROCYTE CARBONIC ANHYDRASE ACTIVITY IN NORMAL RATS</a:t>
          </a:r>
        </a:p>
      </dgm:t>
    </dgm:pt>
    <dgm:pt modelId="{41F0832B-33F9-4C42-9576-0795A473A281}" type="parTrans" cxnId="{18EAE29D-E646-4D26-96B1-5956C6FF0E06}">
      <dgm:prSet/>
      <dgm:spPr/>
      <dgm:t>
        <a:bodyPr/>
        <a:lstStyle/>
        <a:p>
          <a:endParaRPr lang="en-US"/>
        </a:p>
      </dgm:t>
    </dgm:pt>
    <dgm:pt modelId="{F53A6A7C-508F-4AD1-95DA-6A9F56C1D387}" type="sibTrans" cxnId="{18EAE29D-E646-4D26-96B1-5956C6FF0E06}">
      <dgm:prSet/>
      <dgm:spPr/>
      <dgm:t>
        <a:bodyPr/>
        <a:lstStyle/>
        <a:p>
          <a:endParaRPr lang="en-US"/>
        </a:p>
      </dgm:t>
    </dgm:pt>
    <dgm:pt modelId="{CB0C3CBD-A37D-4501-ADA6-6C4A1C5440F6}">
      <dgm:prSet phldrT="[Text]" custT="1"/>
      <dgm:spPr/>
      <dgm:t>
        <a:bodyPr/>
        <a:lstStyle/>
        <a:p>
          <a:r>
            <a:rPr lang="en-US" sz="1000"/>
            <a:t>NORMAL </a:t>
          </a:r>
        </a:p>
        <a:p>
          <a:r>
            <a:rPr lang="en-US" sz="1000"/>
            <a:t>RANDOM</a:t>
          </a:r>
        </a:p>
      </dgm:t>
    </dgm:pt>
    <dgm:pt modelId="{228CE745-CCF5-497A-8F80-607411FAF90D}" type="parTrans" cxnId="{9FA53006-8342-464B-AB50-FA26A09227C3}">
      <dgm:prSet/>
      <dgm:spPr/>
      <dgm:t>
        <a:bodyPr/>
        <a:lstStyle/>
        <a:p>
          <a:endParaRPr lang="en-US"/>
        </a:p>
      </dgm:t>
    </dgm:pt>
    <dgm:pt modelId="{6E089401-8D0D-4186-B7E7-F81A2854557F}" type="sibTrans" cxnId="{9FA53006-8342-464B-AB50-FA26A09227C3}">
      <dgm:prSet/>
      <dgm:spPr/>
      <dgm:t>
        <a:bodyPr/>
        <a:lstStyle/>
        <a:p>
          <a:endParaRPr lang="en-US"/>
        </a:p>
      </dgm:t>
    </dgm:pt>
    <dgm:pt modelId="{7833BE89-7011-4A4B-A208-571F963F7464}">
      <dgm:prSet phldrT="[Text]" custT="1"/>
      <dgm:spPr/>
      <dgm:t>
        <a:bodyPr/>
        <a:lstStyle/>
        <a:p>
          <a:r>
            <a:rPr lang="en-US" sz="1000"/>
            <a:t>NORMAL </a:t>
          </a:r>
        </a:p>
        <a:p>
          <a:r>
            <a:rPr lang="en-US" sz="1000"/>
            <a:t>FASTING</a:t>
          </a:r>
        </a:p>
      </dgm:t>
    </dgm:pt>
    <dgm:pt modelId="{2CC8E0CB-C504-47AC-BC07-64AF49A2CF46}" type="parTrans" cxnId="{D7AC3F76-6926-44F6-98CC-44A0FE414941}">
      <dgm:prSet/>
      <dgm:spPr/>
      <dgm:t>
        <a:bodyPr/>
        <a:lstStyle/>
        <a:p>
          <a:endParaRPr lang="en-US"/>
        </a:p>
      </dgm:t>
    </dgm:pt>
    <dgm:pt modelId="{7A49A8A6-D2AA-4AB6-A18D-7C5E9EE31CFA}" type="sibTrans" cxnId="{D7AC3F76-6926-44F6-98CC-44A0FE414941}">
      <dgm:prSet/>
      <dgm:spPr/>
      <dgm:t>
        <a:bodyPr/>
        <a:lstStyle/>
        <a:p>
          <a:endParaRPr lang="en-US"/>
        </a:p>
      </dgm:t>
    </dgm:pt>
    <dgm:pt modelId="{944197E2-3148-4990-B3CB-5C14E94729BB}">
      <dgm:prSet phldrT="[Text]"/>
      <dgm:spPr/>
      <dgm:t>
        <a:bodyPr/>
        <a:lstStyle/>
        <a:p>
          <a:r>
            <a:rPr lang="en-US" dirty="0"/>
            <a:t>14 DAY(S) INVESTIGATION OF ERYTHROCYTE CARBONIC ANHYDRASE IN STZ INDUCED DIABETIC RATS (60mg/kg)</a:t>
          </a:r>
        </a:p>
      </dgm:t>
    </dgm:pt>
    <dgm:pt modelId="{B33DAFFA-EB1F-4855-AB82-D9F0D36C645D}" type="parTrans" cxnId="{4B546A2F-0E20-4421-846D-78582843D03D}">
      <dgm:prSet/>
      <dgm:spPr/>
      <dgm:t>
        <a:bodyPr/>
        <a:lstStyle/>
        <a:p>
          <a:endParaRPr lang="en-US"/>
        </a:p>
      </dgm:t>
    </dgm:pt>
    <dgm:pt modelId="{95000AF3-B0B2-4B37-8915-C5723C9A17E3}" type="sibTrans" cxnId="{4B546A2F-0E20-4421-846D-78582843D03D}">
      <dgm:prSet/>
      <dgm:spPr/>
      <dgm:t>
        <a:bodyPr/>
        <a:lstStyle/>
        <a:p>
          <a:endParaRPr lang="en-US"/>
        </a:p>
      </dgm:t>
    </dgm:pt>
    <dgm:pt modelId="{0E8DE2C0-6946-4724-B7BC-AB18F267D93D}">
      <dgm:prSet phldrT="[Text]"/>
      <dgm:spPr/>
      <dgm:t>
        <a:bodyPr/>
        <a:lstStyle/>
        <a:p>
          <a:r>
            <a:rPr lang="en-US"/>
            <a:t>28 DAY(S) INVESTIGATION OF  INHIBITED ERYTHROCYTE CARBONIC ANHYDRASE IN STZ INDUCED DIABETIC RATS (60mg/kg)</a:t>
          </a:r>
        </a:p>
      </dgm:t>
    </dgm:pt>
    <dgm:pt modelId="{516347E2-76FC-4B63-AC7C-0E47287AE4A6}" type="parTrans" cxnId="{80A1EF2A-FBA7-4CCE-A7A6-F464AE045269}">
      <dgm:prSet/>
      <dgm:spPr/>
      <dgm:t>
        <a:bodyPr/>
        <a:lstStyle/>
        <a:p>
          <a:endParaRPr lang="en-US"/>
        </a:p>
      </dgm:t>
    </dgm:pt>
    <dgm:pt modelId="{B3044270-5517-4C76-85E0-5DBEAC3FAFD5}" type="sibTrans" cxnId="{80A1EF2A-FBA7-4CCE-A7A6-F464AE045269}">
      <dgm:prSet/>
      <dgm:spPr/>
      <dgm:t>
        <a:bodyPr/>
        <a:lstStyle/>
        <a:p>
          <a:endParaRPr lang="en-US"/>
        </a:p>
      </dgm:t>
    </dgm:pt>
    <dgm:pt modelId="{31E2B81D-C66D-4032-A4AB-1D3A697BD5D2}">
      <dgm:prSet/>
      <dgm:spPr/>
      <dgm:t>
        <a:bodyPr/>
        <a:lstStyle/>
        <a:p>
          <a:r>
            <a:rPr lang="en-US"/>
            <a:t>28 DAY(S) INVESTIGATION OF  ERYTHROCYTE CARBONIC ANHYDRASE IN STZ INDUCED DIABETIC RATS (60mg/kg)  TREATED WITH ACETAZOLAMIDE 250mg/kg, METFORMIN 1000mg/kg AND METHANOL LEAF EXTRACT OF </a:t>
          </a:r>
          <a:r>
            <a:rPr lang="en-US" i="1"/>
            <a:t>CADABA FARINOSA 1000mg/kg</a:t>
          </a:r>
        </a:p>
      </dgm:t>
    </dgm:pt>
    <dgm:pt modelId="{2362687A-A13F-4918-ADAC-A6DEABA5C174}" type="parTrans" cxnId="{FB24ACB2-C18F-45BB-A586-7697A776C2E4}">
      <dgm:prSet/>
      <dgm:spPr/>
      <dgm:t>
        <a:bodyPr/>
        <a:lstStyle/>
        <a:p>
          <a:endParaRPr lang="en-US"/>
        </a:p>
      </dgm:t>
    </dgm:pt>
    <dgm:pt modelId="{4F158FA1-5D17-4FFC-A235-B3024A1097A2}" type="sibTrans" cxnId="{FB24ACB2-C18F-45BB-A586-7697A776C2E4}">
      <dgm:prSet/>
      <dgm:spPr/>
      <dgm:t>
        <a:bodyPr/>
        <a:lstStyle/>
        <a:p>
          <a:endParaRPr lang="en-US"/>
        </a:p>
      </dgm:t>
    </dgm:pt>
    <dgm:pt modelId="{8E6D693C-FBA1-4A92-A36A-AA734074F712}" type="pres">
      <dgm:prSet presAssocID="{FA9222A2-A05F-408D-9C75-33685ECA37C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3BD23F4-5678-4CD9-A855-D1CEE323BBC4}" type="pres">
      <dgm:prSet presAssocID="{31E2B81D-C66D-4032-A4AB-1D3A697BD5D2}" presName="boxAndChildren" presStyleCnt="0"/>
      <dgm:spPr/>
    </dgm:pt>
    <dgm:pt modelId="{3B0F2A35-3AB2-4C6C-A05D-970BE0B181F7}" type="pres">
      <dgm:prSet presAssocID="{31E2B81D-C66D-4032-A4AB-1D3A697BD5D2}" presName="parentTextBox" presStyleLbl="node1" presStyleIdx="0" presStyleCnt="4"/>
      <dgm:spPr/>
      <dgm:t>
        <a:bodyPr/>
        <a:lstStyle/>
        <a:p>
          <a:endParaRPr lang="en-US"/>
        </a:p>
      </dgm:t>
    </dgm:pt>
    <dgm:pt modelId="{92BB53A6-85F8-422C-86BD-9DC648909D11}" type="pres">
      <dgm:prSet presAssocID="{B3044270-5517-4C76-85E0-5DBEAC3FAFD5}" presName="sp" presStyleCnt="0"/>
      <dgm:spPr/>
    </dgm:pt>
    <dgm:pt modelId="{76128E47-E220-4339-A262-0DA5C2DCCC1B}" type="pres">
      <dgm:prSet presAssocID="{0E8DE2C0-6946-4724-B7BC-AB18F267D93D}" presName="arrowAndChildren" presStyleCnt="0"/>
      <dgm:spPr/>
    </dgm:pt>
    <dgm:pt modelId="{83C1124B-7955-4E22-A53F-D1B7DCF720E6}" type="pres">
      <dgm:prSet presAssocID="{0E8DE2C0-6946-4724-B7BC-AB18F267D93D}" presName="parentTextArrow" presStyleLbl="node1" presStyleIdx="1" presStyleCnt="4"/>
      <dgm:spPr/>
      <dgm:t>
        <a:bodyPr/>
        <a:lstStyle/>
        <a:p>
          <a:endParaRPr lang="en-US"/>
        </a:p>
      </dgm:t>
    </dgm:pt>
    <dgm:pt modelId="{4D0D7D10-64EB-4CA7-AB36-8C2465500422}" type="pres">
      <dgm:prSet presAssocID="{95000AF3-B0B2-4B37-8915-C5723C9A17E3}" presName="sp" presStyleCnt="0"/>
      <dgm:spPr/>
    </dgm:pt>
    <dgm:pt modelId="{CAD3F192-AC1C-4DBC-9709-75B3FE1B9C8F}" type="pres">
      <dgm:prSet presAssocID="{944197E2-3148-4990-B3CB-5C14E94729BB}" presName="arrowAndChildren" presStyleCnt="0"/>
      <dgm:spPr/>
    </dgm:pt>
    <dgm:pt modelId="{37138216-6150-45BB-B4FA-25026CADE8C2}" type="pres">
      <dgm:prSet presAssocID="{944197E2-3148-4990-B3CB-5C14E94729BB}" presName="parentTextArrow" presStyleLbl="node1" presStyleIdx="2" presStyleCnt="4"/>
      <dgm:spPr/>
      <dgm:t>
        <a:bodyPr/>
        <a:lstStyle/>
        <a:p>
          <a:endParaRPr lang="en-US"/>
        </a:p>
      </dgm:t>
    </dgm:pt>
    <dgm:pt modelId="{20B8DE54-5AC2-4641-A921-34BAA6F450FC}" type="pres">
      <dgm:prSet presAssocID="{F53A6A7C-508F-4AD1-95DA-6A9F56C1D387}" presName="sp" presStyleCnt="0"/>
      <dgm:spPr/>
    </dgm:pt>
    <dgm:pt modelId="{D2354AFA-E468-4B64-9AB0-61A5CE135F79}" type="pres">
      <dgm:prSet presAssocID="{63C692B8-7B3E-418D-AA1F-348B71B6430A}" presName="arrowAndChildren" presStyleCnt="0"/>
      <dgm:spPr/>
    </dgm:pt>
    <dgm:pt modelId="{84986861-6C13-4F79-90DF-2B76EB07EFF3}" type="pres">
      <dgm:prSet presAssocID="{63C692B8-7B3E-418D-AA1F-348B71B6430A}" presName="parentTextArrow" presStyleLbl="node1" presStyleIdx="2" presStyleCnt="4"/>
      <dgm:spPr/>
      <dgm:t>
        <a:bodyPr/>
        <a:lstStyle/>
        <a:p>
          <a:endParaRPr lang="en-US"/>
        </a:p>
      </dgm:t>
    </dgm:pt>
    <dgm:pt modelId="{DE62A2C7-838F-4E7E-917D-0167E6D89285}" type="pres">
      <dgm:prSet presAssocID="{63C692B8-7B3E-418D-AA1F-348B71B6430A}" presName="arrow" presStyleLbl="node1" presStyleIdx="3" presStyleCnt="4"/>
      <dgm:spPr/>
      <dgm:t>
        <a:bodyPr/>
        <a:lstStyle/>
        <a:p>
          <a:endParaRPr lang="en-US"/>
        </a:p>
      </dgm:t>
    </dgm:pt>
    <dgm:pt modelId="{81969286-0D65-4D4A-986B-2ABBC71E2A4E}" type="pres">
      <dgm:prSet presAssocID="{63C692B8-7B3E-418D-AA1F-348B71B6430A}" presName="descendantArrow" presStyleCnt="0"/>
      <dgm:spPr/>
    </dgm:pt>
    <dgm:pt modelId="{A5C40BD2-FAA7-4993-80DA-80CB99E3B82C}" type="pres">
      <dgm:prSet presAssocID="{CB0C3CBD-A37D-4501-ADA6-6C4A1C5440F6}" presName="childTextArrow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B5F65A-F317-4DEC-85EB-793BD8541192}" type="pres">
      <dgm:prSet presAssocID="{7833BE89-7011-4A4B-A208-571F963F7464}" presName="childTextArrow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8EAE29D-E646-4D26-96B1-5956C6FF0E06}" srcId="{FA9222A2-A05F-408D-9C75-33685ECA37C2}" destId="{63C692B8-7B3E-418D-AA1F-348B71B6430A}" srcOrd="0" destOrd="0" parTransId="{41F0832B-33F9-4C42-9576-0795A473A281}" sibTransId="{F53A6A7C-508F-4AD1-95DA-6A9F56C1D387}"/>
    <dgm:cxn modelId="{FB24ACB2-C18F-45BB-A586-7697A776C2E4}" srcId="{FA9222A2-A05F-408D-9C75-33685ECA37C2}" destId="{31E2B81D-C66D-4032-A4AB-1D3A697BD5D2}" srcOrd="3" destOrd="0" parTransId="{2362687A-A13F-4918-ADAC-A6DEABA5C174}" sibTransId="{4F158FA1-5D17-4FFC-A235-B3024A1097A2}"/>
    <dgm:cxn modelId="{4B546A2F-0E20-4421-846D-78582843D03D}" srcId="{FA9222A2-A05F-408D-9C75-33685ECA37C2}" destId="{944197E2-3148-4990-B3CB-5C14E94729BB}" srcOrd="1" destOrd="0" parTransId="{B33DAFFA-EB1F-4855-AB82-D9F0D36C645D}" sibTransId="{95000AF3-B0B2-4B37-8915-C5723C9A17E3}"/>
    <dgm:cxn modelId="{B41C6B44-B09D-4439-BFB6-105BE85BAC3D}" type="presOf" srcId="{7833BE89-7011-4A4B-A208-571F963F7464}" destId="{50B5F65A-F317-4DEC-85EB-793BD8541192}" srcOrd="0" destOrd="0" presId="urn:microsoft.com/office/officeart/2005/8/layout/process4"/>
    <dgm:cxn modelId="{9FA53006-8342-464B-AB50-FA26A09227C3}" srcId="{63C692B8-7B3E-418D-AA1F-348B71B6430A}" destId="{CB0C3CBD-A37D-4501-ADA6-6C4A1C5440F6}" srcOrd="0" destOrd="0" parTransId="{228CE745-CCF5-497A-8F80-607411FAF90D}" sibTransId="{6E089401-8D0D-4186-B7E7-F81A2854557F}"/>
    <dgm:cxn modelId="{4FFDA6F9-EF05-4FD8-9B68-A80BF43DB6C1}" type="presOf" srcId="{0E8DE2C0-6946-4724-B7BC-AB18F267D93D}" destId="{83C1124B-7955-4E22-A53F-D1B7DCF720E6}" srcOrd="0" destOrd="0" presId="urn:microsoft.com/office/officeart/2005/8/layout/process4"/>
    <dgm:cxn modelId="{9E17223C-ED44-4EA8-852C-9D0A62B6E12F}" type="presOf" srcId="{FA9222A2-A05F-408D-9C75-33685ECA37C2}" destId="{8E6D693C-FBA1-4A92-A36A-AA734074F712}" srcOrd="0" destOrd="0" presId="urn:microsoft.com/office/officeart/2005/8/layout/process4"/>
    <dgm:cxn modelId="{5DBA52BB-6DDE-435A-AF52-554F11595F77}" type="presOf" srcId="{63C692B8-7B3E-418D-AA1F-348B71B6430A}" destId="{DE62A2C7-838F-4E7E-917D-0167E6D89285}" srcOrd="1" destOrd="0" presId="urn:microsoft.com/office/officeart/2005/8/layout/process4"/>
    <dgm:cxn modelId="{D7AC3F76-6926-44F6-98CC-44A0FE414941}" srcId="{63C692B8-7B3E-418D-AA1F-348B71B6430A}" destId="{7833BE89-7011-4A4B-A208-571F963F7464}" srcOrd="1" destOrd="0" parTransId="{2CC8E0CB-C504-47AC-BC07-64AF49A2CF46}" sibTransId="{7A49A8A6-D2AA-4AB6-A18D-7C5E9EE31CFA}"/>
    <dgm:cxn modelId="{DFEDBEB1-041C-4BC4-9683-52858CEDAE16}" type="presOf" srcId="{63C692B8-7B3E-418D-AA1F-348B71B6430A}" destId="{84986861-6C13-4F79-90DF-2B76EB07EFF3}" srcOrd="0" destOrd="0" presId="urn:microsoft.com/office/officeart/2005/8/layout/process4"/>
    <dgm:cxn modelId="{3B042A20-AB6C-4F11-B6FD-4C7310243599}" type="presOf" srcId="{CB0C3CBD-A37D-4501-ADA6-6C4A1C5440F6}" destId="{A5C40BD2-FAA7-4993-80DA-80CB99E3B82C}" srcOrd="0" destOrd="0" presId="urn:microsoft.com/office/officeart/2005/8/layout/process4"/>
    <dgm:cxn modelId="{80A1EF2A-FBA7-4CCE-A7A6-F464AE045269}" srcId="{FA9222A2-A05F-408D-9C75-33685ECA37C2}" destId="{0E8DE2C0-6946-4724-B7BC-AB18F267D93D}" srcOrd="2" destOrd="0" parTransId="{516347E2-76FC-4B63-AC7C-0E47287AE4A6}" sibTransId="{B3044270-5517-4C76-85E0-5DBEAC3FAFD5}"/>
    <dgm:cxn modelId="{DCD926E5-6A9F-488E-A9B3-28ABEE325F60}" type="presOf" srcId="{944197E2-3148-4990-B3CB-5C14E94729BB}" destId="{37138216-6150-45BB-B4FA-25026CADE8C2}" srcOrd="0" destOrd="0" presId="urn:microsoft.com/office/officeart/2005/8/layout/process4"/>
    <dgm:cxn modelId="{1D0E6F12-8C77-422A-B1BE-0E88F4275672}" type="presOf" srcId="{31E2B81D-C66D-4032-A4AB-1D3A697BD5D2}" destId="{3B0F2A35-3AB2-4C6C-A05D-970BE0B181F7}" srcOrd="0" destOrd="0" presId="urn:microsoft.com/office/officeart/2005/8/layout/process4"/>
    <dgm:cxn modelId="{ACDA4EAA-7F26-47AB-A0EC-6DF83AFF4309}" type="presParOf" srcId="{8E6D693C-FBA1-4A92-A36A-AA734074F712}" destId="{43BD23F4-5678-4CD9-A855-D1CEE323BBC4}" srcOrd="0" destOrd="0" presId="urn:microsoft.com/office/officeart/2005/8/layout/process4"/>
    <dgm:cxn modelId="{433E2609-4AAF-4E6A-BF5D-C1940305BABD}" type="presParOf" srcId="{43BD23F4-5678-4CD9-A855-D1CEE323BBC4}" destId="{3B0F2A35-3AB2-4C6C-A05D-970BE0B181F7}" srcOrd="0" destOrd="0" presId="urn:microsoft.com/office/officeart/2005/8/layout/process4"/>
    <dgm:cxn modelId="{9E281CC5-01E7-450E-9E01-96DA61E8F58A}" type="presParOf" srcId="{8E6D693C-FBA1-4A92-A36A-AA734074F712}" destId="{92BB53A6-85F8-422C-86BD-9DC648909D11}" srcOrd="1" destOrd="0" presId="urn:microsoft.com/office/officeart/2005/8/layout/process4"/>
    <dgm:cxn modelId="{552B0DD2-BA1F-47B8-A279-98B8AB9AD581}" type="presParOf" srcId="{8E6D693C-FBA1-4A92-A36A-AA734074F712}" destId="{76128E47-E220-4339-A262-0DA5C2DCCC1B}" srcOrd="2" destOrd="0" presId="urn:microsoft.com/office/officeart/2005/8/layout/process4"/>
    <dgm:cxn modelId="{324F3E4D-B461-4A5C-94C6-B9F323E85B0B}" type="presParOf" srcId="{76128E47-E220-4339-A262-0DA5C2DCCC1B}" destId="{83C1124B-7955-4E22-A53F-D1B7DCF720E6}" srcOrd="0" destOrd="0" presId="urn:microsoft.com/office/officeart/2005/8/layout/process4"/>
    <dgm:cxn modelId="{30E3E2E6-107D-424D-AE40-AF09435E91B2}" type="presParOf" srcId="{8E6D693C-FBA1-4A92-A36A-AA734074F712}" destId="{4D0D7D10-64EB-4CA7-AB36-8C2465500422}" srcOrd="3" destOrd="0" presId="urn:microsoft.com/office/officeart/2005/8/layout/process4"/>
    <dgm:cxn modelId="{5530D66E-70A1-404C-9748-5664218DBF4A}" type="presParOf" srcId="{8E6D693C-FBA1-4A92-A36A-AA734074F712}" destId="{CAD3F192-AC1C-4DBC-9709-75B3FE1B9C8F}" srcOrd="4" destOrd="0" presId="urn:microsoft.com/office/officeart/2005/8/layout/process4"/>
    <dgm:cxn modelId="{D0BF381E-671D-4D9B-A243-63A84F6CFBD7}" type="presParOf" srcId="{CAD3F192-AC1C-4DBC-9709-75B3FE1B9C8F}" destId="{37138216-6150-45BB-B4FA-25026CADE8C2}" srcOrd="0" destOrd="0" presId="urn:microsoft.com/office/officeart/2005/8/layout/process4"/>
    <dgm:cxn modelId="{EFC9CE4A-5B31-4050-87EC-0F7C3E7CF93A}" type="presParOf" srcId="{8E6D693C-FBA1-4A92-A36A-AA734074F712}" destId="{20B8DE54-5AC2-4641-A921-34BAA6F450FC}" srcOrd="5" destOrd="0" presId="urn:microsoft.com/office/officeart/2005/8/layout/process4"/>
    <dgm:cxn modelId="{C1D2B7EE-3842-4667-80B1-659CC6F1DD9A}" type="presParOf" srcId="{8E6D693C-FBA1-4A92-A36A-AA734074F712}" destId="{D2354AFA-E468-4B64-9AB0-61A5CE135F79}" srcOrd="6" destOrd="0" presId="urn:microsoft.com/office/officeart/2005/8/layout/process4"/>
    <dgm:cxn modelId="{CB945AA5-5FF4-44C6-80BD-01C0048E49D4}" type="presParOf" srcId="{D2354AFA-E468-4B64-9AB0-61A5CE135F79}" destId="{84986861-6C13-4F79-90DF-2B76EB07EFF3}" srcOrd="0" destOrd="0" presId="urn:microsoft.com/office/officeart/2005/8/layout/process4"/>
    <dgm:cxn modelId="{390B9732-F86C-48AD-ACA4-815F832AC10C}" type="presParOf" srcId="{D2354AFA-E468-4B64-9AB0-61A5CE135F79}" destId="{DE62A2C7-838F-4E7E-917D-0167E6D89285}" srcOrd="1" destOrd="0" presId="urn:microsoft.com/office/officeart/2005/8/layout/process4"/>
    <dgm:cxn modelId="{95FCD88D-688F-4885-8DFC-35595B354B7F}" type="presParOf" srcId="{D2354AFA-E468-4B64-9AB0-61A5CE135F79}" destId="{81969286-0D65-4D4A-986B-2ABBC71E2A4E}" srcOrd="2" destOrd="0" presId="urn:microsoft.com/office/officeart/2005/8/layout/process4"/>
    <dgm:cxn modelId="{A22E3A72-74A2-4B3F-B75D-252981BD6DD2}" type="presParOf" srcId="{81969286-0D65-4D4A-986B-2ABBC71E2A4E}" destId="{A5C40BD2-FAA7-4993-80DA-80CB99E3B82C}" srcOrd="0" destOrd="0" presId="urn:microsoft.com/office/officeart/2005/8/layout/process4"/>
    <dgm:cxn modelId="{CAAC9698-C3CE-49FD-98E0-7C57698C991B}" type="presParOf" srcId="{81969286-0D65-4D4A-986B-2ABBC71E2A4E}" destId="{50B5F65A-F317-4DEC-85EB-793BD8541192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9222A2-A05F-408D-9C75-33685ECA37C2}" type="doc">
      <dgm:prSet loTypeId="urn:microsoft.com/office/officeart/2005/8/layout/process4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3C692B8-7B3E-418D-AA1F-348B71B6430A}">
      <dgm:prSet phldrT="[Text]"/>
      <dgm:spPr/>
      <dgm:t>
        <a:bodyPr/>
        <a:lstStyle/>
        <a:p>
          <a:r>
            <a:rPr lang="en-US"/>
            <a:t>n-HEXANE, ETHYL ACETATE AND METHANOL CRUDE EXTRACT WAS OBTAINED BY SUCCESSIVE EXTRACTION USING SOXHLET APPARATUS</a:t>
          </a:r>
        </a:p>
      </dgm:t>
    </dgm:pt>
    <dgm:pt modelId="{41F0832B-33F9-4C42-9576-0795A473A281}" type="parTrans" cxnId="{18EAE29D-E646-4D26-96B1-5956C6FF0E06}">
      <dgm:prSet/>
      <dgm:spPr/>
      <dgm:t>
        <a:bodyPr/>
        <a:lstStyle/>
        <a:p>
          <a:endParaRPr lang="en-US"/>
        </a:p>
      </dgm:t>
    </dgm:pt>
    <dgm:pt modelId="{F53A6A7C-508F-4AD1-95DA-6A9F56C1D387}" type="sibTrans" cxnId="{18EAE29D-E646-4D26-96B1-5956C6FF0E06}">
      <dgm:prSet/>
      <dgm:spPr/>
      <dgm:t>
        <a:bodyPr/>
        <a:lstStyle/>
        <a:p>
          <a:endParaRPr lang="en-US"/>
        </a:p>
      </dgm:t>
    </dgm:pt>
    <dgm:pt modelId="{0E8DE2C0-6946-4724-B7BC-AB18F267D93D}">
      <dgm:prSet phldrT="[Text]"/>
      <dgm:spPr/>
      <dgm:t>
        <a:bodyPr/>
        <a:lstStyle/>
        <a:p>
          <a:r>
            <a:rPr lang="en-US"/>
            <a:t>BASED ON THE </a:t>
          </a:r>
          <a:r>
            <a:rPr lang="en-US" i="1"/>
            <a:t>IN-VITRO</a:t>
          </a:r>
          <a:r>
            <a:rPr lang="en-US"/>
            <a:t> STUDIES, MOST ACTIVE LEAF EXTRACT WAS SELECTED FOR FURTHER STUDIES</a:t>
          </a:r>
        </a:p>
      </dgm:t>
    </dgm:pt>
    <dgm:pt modelId="{516347E2-76FC-4B63-AC7C-0E47287AE4A6}" type="parTrans" cxnId="{80A1EF2A-FBA7-4CCE-A7A6-F464AE045269}">
      <dgm:prSet/>
      <dgm:spPr/>
      <dgm:t>
        <a:bodyPr/>
        <a:lstStyle/>
        <a:p>
          <a:endParaRPr lang="en-US"/>
        </a:p>
      </dgm:t>
    </dgm:pt>
    <dgm:pt modelId="{B3044270-5517-4C76-85E0-5DBEAC3FAFD5}" type="sibTrans" cxnId="{80A1EF2A-FBA7-4CCE-A7A6-F464AE045269}">
      <dgm:prSet/>
      <dgm:spPr/>
      <dgm:t>
        <a:bodyPr/>
        <a:lstStyle/>
        <a:p>
          <a:endParaRPr lang="en-US"/>
        </a:p>
      </dgm:t>
    </dgm:pt>
    <dgm:pt modelId="{31E2B81D-C66D-4032-A4AB-1D3A697BD5D2}">
      <dgm:prSet/>
      <dgm:spPr/>
      <dgm:t>
        <a:bodyPr/>
        <a:lstStyle/>
        <a:p>
          <a:r>
            <a:rPr lang="en-US"/>
            <a:t>BASED ON STUDIES ABOVE, THE ACTIVE COMPONENTS FROM THE MOST ACTIVE LEAF EXTRACT WAS ANALYZED.</a:t>
          </a:r>
          <a:endParaRPr lang="en-US" i="1"/>
        </a:p>
      </dgm:t>
    </dgm:pt>
    <dgm:pt modelId="{2362687A-A13F-4918-ADAC-A6DEABA5C174}" type="parTrans" cxnId="{FB24ACB2-C18F-45BB-A586-7697A776C2E4}">
      <dgm:prSet/>
      <dgm:spPr/>
      <dgm:t>
        <a:bodyPr/>
        <a:lstStyle/>
        <a:p>
          <a:endParaRPr lang="en-US"/>
        </a:p>
      </dgm:t>
    </dgm:pt>
    <dgm:pt modelId="{4F158FA1-5D17-4FFC-A235-B3024A1097A2}" type="sibTrans" cxnId="{FB24ACB2-C18F-45BB-A586-7697A776C2E4}">
      <dgm:prSet/>
      <dgm:spPr/>
      <dgm:t>
        <a:bodyPr/>
        <a:lstStyle/>
        <a:p>
          <a:endParaRPr lang="en-US"/>
        </a:p>
      </dgm:t>
    </dgm:pt>
    <dgm:pt modelId="{DB31F92F-C5B5-4367-AA73-E8DF91AA6E03}">
      <dgm:prSet/>
      <dgm:spPr/>
      <dgm:t>
        <a:bodyPr/>
        <a:lstStyle/>
        <a:p>
          <a:r>
            <a:rPr lang="en-US" dirty="0"/>
            <a:t>INVITRO INHIBITORY STUDY OF </a:t>
          </a:r>
          <a:r>
            <a:rPr lang="en-US" dirty="0" smtClean="0"/>
            <a:t>ACETAZOLAMIDE(15</a:t>
          </a:r>
          <a:r>
            <a:rPr lang="el-GR" dirty="0" smtClean="0">
              <a:latin typeface="Times New Roman"/>
              <a:cs typeface="Times New Roman"/>
            </a:rPr>
            <a:t>μ</a:t>
          </a:r>
          <a:r>
            <a:rPr lang="en-US" dirty="0" smtClean="0">
              <a:latin typeface="Times New Roman"/>
              <a:cs typeface="Times New Roman"/>
            </a:rPr>
            <a:t>g/100</a:t>
          </a:r>
          <a:r>
            <a:rPr lang="el-GR" dirty="0" smtClean="0">
              <a:latin typeface="Times New Roman"/>
              <a:cs typeface="Times New Roman"/>
            </a:rPr>
            <a:t>μ</a:t>
          </a:r>
          <a:r>
            <a:rPr lang="en-US" dirty="0" smtClean="0">
              <a:latin typeface="Times New Roman"/>
              <a:cs typeface="Times New Roman"/>
            </a:rPr>
            <a:t>L</a:t>
          </a:r>
          <a:r>
            <a:rPr lang="en-US" dirty="0" smtClean="0"/>
            <a:t>) , METFORMIN(15</a:t>
          </a:r>
          <a:r>
            <a:rPr lang="el-GR" dirty="0" smtClean="0">
              <a:latin typeface="Times New Roman"/>
              <a:cs typeface="Times New Roman"/>
            </a:rPr>
            <a:t>μ</a:t>
          </a:r>
          <a:r>
            <a:rPr lang="en-US" dirty="0" smtClean="0">
              <a:latin typeface="Times New Roman"/>
              <a:cs typeface="Times New Roman"/>
            </a:rPr>
            <a:t>g/100</a:t>
          </a:r>
          <a:r>
            <a:rPr lang="el-GR" dirty="0" smtClean="0">
              <a:latin typeface="Times New Roman"/>
              <a:cs typeface="Times New Roman"/>
            </a:rPr>
            <a:t>μ</a:t>
          </a:r>
          <a:r>
            <a:rPr lang="en-US" dirty="0" smtClean="0">
              <a:latin typeface="Times New Roman"/>
              <a:cs typeface="Times New Roman"/>
            </a:rPr>
            <a:t>L</a:t>
          </a:r>
          <a:r>
            <a:rPr lang="en-US" dirty="0" smtClean="0"/>
            <a:t>)  </a:t>
          </a:r>
          <a:r>
            <a:rPr lang="en-US" dirty="0"/>
            <a:t>AND CRUDE EXTRACT(S</a:t>
          </a:r>
          <a:r>
            <a:rPr lang="en-US" dirty="0" smtClean="0"/>
            <a:t>) OF </a:t>
          </a:r>
          <a:r>
            <a:rPr lang="en-US" dirty="0"/>
            <a:t>CADABA </a:t>
          </a:r>
          <a:r>
            <a:rPr lang="en-US" dirty="0" smtClean="0"/>
            <a:t>FARINOSA(15</a:t>
          </a:r>
          <a:r>
            <a:rPr lang="el-GR" dirty="0" smtClean="0">
              <a:latin typeface="Times New Roman"/>
              <a:cs typeface="Times New Roman"/>
            </a:rPr>
            <a:t>μ</a:t>
          </a:r>
          <a:r>
            <a:rPr lang="en-US" dirty="0" smtClean="0">
              <a:latin typeface="Times New Roman"/>
              <a:cs typeface="Times New Roman"/>
            </a:rPr>
            <a:t>g/100</a:t>
          </a:r>
          <a:r>
            <a:rPr lang="el-GR" dirty="0" smtClean="0">
              <a:latin typeface="Times New Roman"/>
              <a:cs typeface="Times New Roman"/>
            </a:rPr>
            <a:t>μ</a:t>
          </a:r>
          <a:r>
            <a:rPr lang="en-US" dirty="0" smtClean="0">
              <a:latin typeface="Times New Roman"/>
              <a:cs typeface="Times New Roman"/>
            </a:rPr>
            <a:t>L</a:t>
          </a:r>
          <a:r>
            <a:rPr lang="en-US" dirty="0" smtClean="0"/>
            <a:t>)  ON </a:t>
          </a:r>
          <a:r>
            <a:rPr lang="en-US" dirty="0"/>
            <a:t>CARBONIC </a:t>
          </a:r>
          <a:r>
            <a:rPr lang="en-US" dirty="0" smtClean="0"/>
            <a:t>ANHYDRASE(10</a:t>
          </a:r>
          <a:r>
            <a:rPr lang="el-GR" dirty="0" smtClean="0">
              <a:latin typeface="Times New Roman"/>
              <a:cs typeface="Times New Roman"/>
            </a:rPr>
            <a:t>μ</a:t>
          </a:r>
          <a:r>
            <a:rPr lang="en-US" dirty="0" smtClean="0">
              <a:latin typeface="Times New Roman"/>
              <a:cs typeface="Times New Roman"/>
            </a:rPr>
            <a:t>g/100</a:t>
          </a:r>
          <a:r>
            <a:rPr lang="el-GR" dirty="0" smtClean="0">
              <a:latin typeface="Times New Roman"/>
              <a:cs typeface="Times New Roman"/>
            </a:rPr>
            <a:t>μ</a:t>
          </a:r>
          <a:r>
            <a:rPr lang="en-US" dirty="0" smtClean="0">
              <a:latin typeface="Times New Roman"/>
              <a:cs typeface="Times New Roman"/>
            </a:rPr>
            <a:t>L</a:t>
          </a:r>
          <a:r>
            <a:rPr lang="en-US" dirty="0" smtClean="0"/>
            <a:t>) </a:t>
          </a:r>
          <a:r>
            <a:rPr lang="en-US" dirty="0"/>
            <a:t>ACTIVITY</a:t>
          </a:r>
        </a:p>
      </dgm:t>
    </dgm:pt>
    <dgm:pt modelId="{BBC32512-F149-4B64-8DD2-B2A44E616F39}" type="parTrans" cxnId="{8CEEACEF-1D03-4E63-9990-6380C9C9E2A4}">
      <dgm:prSet/>
      <dgm:spPr/>
      <dgm:t>
        <a:bodyPr/>
        <a:lstStyle/>
        <a:p>
          <a:endParaRPr lang="en-US"/>
        </a:p>
      </dgm:t>
    </dgm:pt>
    <dgm:pt modelId="{DE1A60C3-DCD9-4D95-BBED-52A9BC87684C}" type="sibTrans" cxnId="{8CEEACEF-1D03-4E63-9990-6380C9C9E2A4}">
      <dgm:prSet/>
      <dgm:spPr/>
      <dgm:t>
        <a:bodyPr/>
        <a:lstStyle/>
        <a:p>
          <a:endParaRPr lang="en-US"/>
        </a:p>
      </dgm:t>
    </dgm:pt>
    <dgm:pt modelId="{8E6D693C-FBA1-4A92-A36A-AA734074F712}" type="pres">
      <dgm:prSet presAssocID="{FA9222A2-A05F-408D-9C75-33685ECA37C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3BD23F4-5678-4CD9-A855-D1CEE323BBC4}" type="pres">
      <dgm:prSet presAssocID="{31E2B81D-C66D-4032-A4AB-1D3A697BD5D2}" presName="boxAndChildren" presStyleCnt="0"/>
      <dgm:spPr/>
    </dgm:pt>
    <dgm:pt modelId="{3B0F2A35-3AB2-4C6C-A05D-970BE0B181F7}" type="pres">
      <dgm:prSet presAssocID="{31E2B81D-C66D-4032-A4AB-1D3A697BD5D2}" presName="parentTextBox" presStyleLbl="node1" presStyleIdx="0" presStyleCnt="4"/>
      <dgm:spPr/>
      <dgm:t>
        <a:bodyPr/>
        <a:lstStyle/>
        <a:p>
          <a:endParaRPr lang="en-US"/>
        </a:p>
      </dgm:t>
    </dgm:pt>
    <dgm:pt modelId="{92BB53A6-85F8-422C-86BD-9DC648909D11}" type="pres">
      <dgm:prSet presAssocID="{B3044270-5517-4C76-85E0-5DBEAC3FAFD5}" presName="sp" presStyleCnt="0"/>
      <dgm:spPr/>
    </dgm:pt>
    <dgm:pt modelId="{76128E47-E220-4339-A262-0DA5C2DCCC1B}" type="pres">
      <dgm:prSet presAssocID="{0E8DE2C0-6946-4724-B7BC-AB18F267D93D}" presName="arrowAndChildren" presStyleCnt="0"/>
      <dgm:spPr/>
    </dgm:pt>
    <dgm:pt modelId="{83C1124B-7955-4E22-A53F-D1B7DCF720E6}" type="pres">
      <dgm:prSet presAssocID="{0E8DE2C0-6946-4724-B7BC-AB18F267D93D}" presName="parentTextArrow" presStyleLbl="node1" presStyleIdx="1" presStyleCnt="4"/>
      <dgm:spPr/>
      <dgm:t>
        <a:bodyPr/>
        <a:lstStyle/>
        <a:p>
          <a:endParaRPr lang="en-US"/>
        </a:p>
      </dgm:t>
    </dgm:pt>
    <dgm:pt modelId="{E3AC79C6-EEE8-4822-9709-88A0BDAA090E}" type="pres">
      <dgm:prSet presAssocID="{DE1A60C3-DCD9-4D95-BBED-52A9BC87684C}" presName="sp" presStyleCnt="0"/>
      <dgm:spPr/>
    </dgm:pt>
    <dgm:pt modelId="{BCC4DEEF-3DFA-4483-93AC-5C5450FB59F4}" type="pres">
      <dgm:prSet presAssocID="{DB31F92F-C5B5-4367-AA73-E8DF91AA6E03}" presName="arrowAndChildren" presStyleCnt="0"/>
      <dgm:spPr/>
    </dgm:pt>
    <dgm:pt modelId="{B359C599-DFF2-4E63-8203-A7898F85B7D6}" type="pres">
      <dgm:prSet presAssocID="{DB31F92F-C5B5-4367-AA73-E8DF91AA6E03}" presName="parentTextArrow" presStyleLbl="node1" presStyleIdx="2" presStyleCnt="4"/>
      <dgm:spPr/>
      <dgm:t>
        <a:bodyPr/>
        <a:lstStyle/>
        <a:p>
          <a:endParaRPr lang="en-US"/>
        </a:p>
      </dgm:t>
    </dgm:pt>
    <dgm:pt modelId="{20B8DE54-5AC2-4641-A921-34BAA6F450FC}" type="pres">
      <dgm:prSet presAssocID="{F53A6A7C-508F-4AD1-95DA-6A9F56C1D387}" presName="sp" presStyleCnt="0"/>
      <dgm:spPr/>
    </dgm:pt>
    <dgm:pt modelId="{D2354AFA-E468-4B64-9AB0-61A5CE135F79}" type="pres">
      <dgm:prSet presAssocID="{63C692B8-7B3E-418D-AA1F-348B71B6430A}" presName="arrowAndChildren" presStyleCnt="0"/>
      <dgm:spPr/>
    </dgm:pt>
    <dgm:pt modelId="{84986861-6C13-4F79-90DF-2B76EB07EFF3}" type="pres">
      <dgm:prSet presAssocID="{63C692B8-7B3E-418D-AA1F-348B71B6430A}" presName="parentTextArrow" presStyleLbl="node1" presStyleIdx="3" presStyleCnt="4"/>
      <dgm:spPr/>
      <dgm:t>
        <a:bodyPr/>
        <a:lstStyle/>
        <a:p>
          <a:endParaRPr lang="en-US"/>
        </a:p>
      </dgm:t>
    </dgm:pt>
  </dgm:ptLst>
  <dgm:cxnLst>
    <dgm:cxn modelId="{18EAE29D-E646-4D26-96B1-5956C6FF0E06}" srcId="{FA9222A2-A05F-408D-9C75-33685ECA37C2}" destId="{63C692B8-7B3E-418D-AA1F-348B71B6430A}" srcOrd="0" destOrd="0" parTransId="{41F0832B-33F9-4C42-9576-0795A473A281}" sibTransId="{F53A6A7C-508F-4AD1-95DA-6A9F56C1D387}"/>
    <dgm:cxn modelId="{229B92AF-D8B6-4CDC-91D5-71D51769CE5C}" type="presOf" srcId="{31E2B81D-C66D-4032-A4AB-1D3A697BD5D2}" destId="{3B0F2A35-3AB2-4C6C-A05D-970BE0B181F7}" srcOrd="0" destOrd="0" presId="urn:microsoft.com/office/officeart/2005/8/layout/process4"/>
    <dgm:cxn modelId="{80A1EF2A-FBA7-4CCE-A7A6-F464AE045269}" srcId="{FA9222A2-A05F-408D-9C75-33685ECA37C2}" destId="{0E8DE2C0-6946-4724-B7BC-AB18F267D93D}" srcOrd="2" destOrd="0" parTransId="{516347E2-76FC-4B63-AC7C-0E47287AE4A6}" sibTransId="{B3044270-5517-4C76-85E0-5DBEAC3FAFD5}"/>
    <dgm:cxn modelId="{8CEEACEF-1D03-4E63-9990-6380C9C9E2A4}" srcId="{FA9222A2-A05F-408D-9C75-33685ECA37C2}" destId="{DB31F92F-C5B5-4367-AA73-E8DF91AA6E03}" srcOrd="1" destOrd="0" parTransId="{BBC32512-F149-4B64-8DD2-B2A44E616F39}" sibTransId="{DE1A60C3-DCD9-4D95-BBED-52A9BC87684C}"/>
    <dgm:cxn modelId="{19463414-0DE1-42E9-AA3D-1811B4DBF7C2}" type="presOf" srcId="{FA9222A2-A05F-408D-9C75-33685ECA37C2}" destId="{8E6D693C-FBA1-4A92-A36A-AA734074F712}" srcOrd="0" destOrd="0" presId="urn:microsoft.com/office/officeart/2005/8/layout/process4"/>
    <dgm:cxn modelId="{38DAD179-88C9-4191-9004-D5114F7C8295}" type="presOf" srcId="{DB31F92F-C5B5-4367-AA73-E8DF91AA6E03}" destId="{B359C599-DFF2-4E63-8203-A7898F85B7D6}" srcOrd="0" destOrd="0" presId="urn:microsoft.com/office/officeart/2005/8/layout/process4"/>
    <dgm:cxn modelId="{3A7FC37D-4D08-4E0D-92A1-B24E4F68DA5A}" type="presOf" srcId="{0E8DE2C0-6946-4724-B7BC-AB18F267D93D}" destId="{83C1124B-7955-4E22-A53F-D1B7DCF720E6}" srcOrd="0" destOrd="0" presId="urn:microsoft.com/office/officeart/2005/8/layout/process4"/>
    <dgm:cxn modelId="{7E2F6FA3-AAAB-46ED-B227-6E719FD6B160}" type="presOf" srcId="{63C692B8-7B3E-418D-AA1F-348B71B6430A}" destId="{84986861-6C13-4F79-90DF-2B76EB07EFF3}" srcOrd="0" destOrd="0" presId="urn:microsoft.com/office/officeart/2005/8/layout/process4"/>
    <dgm:cxn modelId="{FB24ACB2-C18F-45BB-A586-7697A776C2E4}" srcId="{FA9222A2-A05F-408D-9C75-33685ECA37C2}" destId="{31E2B81D-C66D-4032-A4AB-1D3A697BD5D2}" srcOrd="3" destOrd="0" parTransId="{2362687A-A13F-4918-ADAC-A6DEABA5C174}" sibTransId="{4F158FA1-5D17-4FFC-A235-B3024A1097A2}"/>
    <dgm:cxn modelId="{8FE5A0B9-8FBC-4CD8-BC02-FC82CD5816EA}" type="presParOf" srcId="{8E6D693C-FBA1-4A92-A36A-AA734074F712}" destId="{43BD23F4-5678-4CD9-A855-D1CEE323BBC4}" srcOrd="0" destOrd="0" presId="urn:microsoft.com/office/officeart/2005/8/layout/process4"/>
    <dgm:cxn modelId="{2BE4CD6E-A266-4C94-8FC4-545AB99C1B13}" type="presParOf" srcId="{43BD23F4-5678-4CD9-A855-D1CEE323BBC4}" destId="{3B0F2A35-3AB2-4C6C-A05D-970BE0B181F7}" srcOrd="0" destOrd="0" presId="urn:microsoft.com/office/officeart/2005/8/layout/process4"/>
    <dgm:cxn modelId="{34E1CB62-751C-47A9-8980-4F508FB84F0F}" type="presParOf" srcId="{8E6D693C-FBA1-4A92-A36A-AA734074F712}" destId="{92BB53A6-85F8-422C-86BD-9DC648909D11}" srcOrd="1" destOrd="0" presId="urn:microsoft.com/office/officeart/2005/8/layout/process4"/>
    <dgm:cxn modelId="{0AB6F783-A438-4A71-ADE9-6009BC0A8EF0}" type="presParOf" srcId="{8E6D693C-FBA1-4A92-A36A-AA734074F712}" destId="{76128E47-E220-4339-A262-0DA5C2DCCC1B}" srcOrd="2" destOrd="0" presId="urn:microsoft.com/office/officeart/2005/8/layout/process4"/>
    <dgm:cxn modelId="{BC81668D-2A7C-4668-9E1F-58C3D137ACB4}" type="presParOf" srcId="{76128E47-E220-4339-A262-0DA5C2DCCC1B}" destId="{83C1124B-7955-4E22-A53F-D1B7DCF720E6}" srcOrd="0" destOrd="0" presId="urn:microsoft.com/office/officeart/2005/8/layout/process4"/>
    <dgm:cxn modelId="{2FACC236-0059-4EE8-A22F-C571E87D0FA4}" type="presParOf" srcId="{8E6D693C-FBA1-4A92-A36A-AA734074F712}" destId="{E3AC79C6-EEE8-4822-9709-88A0BDAA090E}" srcOrd="3" destOrd="0" presId="urn:microsoft.com/office/officeart/2005/8/layout/process4"/>
    <dgm:cxn modelId="{5646B132-DFD5-4A4D-9007-A66444BDD239}" type="presParOf" srcId="{8E6D693C-FBA1-4A92-A36A-AA734074F712}" destId="{BCC4DEEF-3DFA-4483-93AC-5C5450FB59F4}" srcOrd="4" destOrd="0" presId="urn:microsoft.com/office/officeart/2005/8/layout/process4"/>
    <dgm:cxn modelId="{208A19A1-721F-4D6F-8126-FB5AC9CF4553}" type="presParOf" srcId="{BCC4DEEF-3DFA-4483-93AC-5C5450FB59F4}" destId="{B359C599-DFF2-4E63-8203-A7898F85B7D6}" srcOrd="0" destOrd="0" presId="urn:microsoft.com/office/officeart/2005/8/layout/process4"/>
    <dgm:cxn modelId="{FC6FFD77-228E-4CE3-A995-5CE4DE9FB73D}" type="presParOf" srcId="{8E6D693C-FBA1-4A92-A36A-AA734074F712}" destId="{20B8DE54-5AC2-4641-A921-34BAA6F450FC}" srcOrd="5" destOrd="0" presId="urn:microsoft.com/office/officeart/2005/8/layout/process4"/>
    <dgm:cxn modelId="{28FEFEF5-9886-44E2-BDBA-16F6502839F4}" type="presParOf" srcId="{8E6D693C-FBA1-4A92-A36A-AA734074F712}" destId="{D2354AFA-E468-4B64-9AB0-61A5CE135F79}" srcOrd="6" destOrd="0" presId="urn:microsoft.com/office/officeart/2005/8/layout/process4"/>
    <dgm:cxn modelId="{1C50C73B-8B80-4546-A28D-3EFA030608C4}" type="presParOf" srcId="{D2354AFA-E468-4B64-9AB0-61A5CE135F79}" destId="{84986861-6C13-4F79-90DF-2B76EB07EFF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0.08333</cdr:x>
      <cdr:y>0.88889</cdr:y>
    </cdr:from>
    <cdr:to>
      <cdr:x>0.95</cdr:x>
      <cdr:y>0.97222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381000" y="2438400"/>
          <a:ext cx="3962400" cy="228600"/>
        </a:xfrm>
        <a:prstGeom xmlns:a="http://schemas.openxmlformats.org/drawingml/2006/main" prst="rect">
          <a:avLst/>
        </a:prstGeom>
        <a:solidFill xmlns:a="http://schemas.openxmlformats.org/drawingml/2006/main">
          <a:srgbClr val="4BACC6">
            <a:lumMod val="20000"/>
            <a:lumOff val="80000"/>
          </a:srgbClr>
        </a:solidFill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r>
            <a:rPr lang="en-US" b="1" dirty="0" smtClean="0">
              <a:solidFill>
                <a:sysClr val="windowText" lastClr="000000"/>
              </a:solidFill>
            </a:rPr>
            <a:t>Normal Random                     Normal Fasting          Diabetic Fasting  </a:t>
          </a:r>
          <a:endParaRPr lang="en-US" b="1" dirty="0">
            <a:solidFill>
              <a:sysClr val="windowText" lastClr="00000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0.07143</cdr:x>
      <cdr:y>0.88889</cdr:y>
    </cdr:from>
    <cdr:to>
      <cdr:x>1</cdr:x>
      <cdr:y>0.97222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304800" y="2438400"/>
          <a:ext cx="3962400" cy="22860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5">
            <a:lumMod val="20000"/>
            <a:lumOff val="80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US" b="1" dirty="0" smtClean="0">
              <a:solidFill>
                <a:schemeClr val="tx1"/>
              </a:solidFill>
            </a:rPr>
            <a:t>Normal Random                     Normal Fasting          Diabetic Fasting  </a:t>
          </a:r>
          <a:endParaRPr lang="en-US" b="1" dirty="0">
            <a:solidFill>
              <a:schemeClr val="tx1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6DACC-201F-4955-B448-AF22776BF83B}" type="datetimeFigureOut">
              <a:rPr lang="en-US" smtClean="0"/>
              <a:pPr/>
              <a:t>15-Sep-15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BAC7E-2170-42BD-B30C-407C46F141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6DACC-201F-4955-B448-AF22776BF83B}" type="datetimeFigureOut">
              <a:rPr lang="en-US" smtClean="0"/>
              <a:pPr/>
              <a:t>15-Sep-15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BAC7E-2170-42BD-B30C-407C46F141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6DACC-201F-4955-B448-AF22776BF83B}" type="datetimeFigureOut">
              <a:rPr lang="en-US" smtClean="0"/>
              <a:pPr/>
              <a:t>15-Sep-15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BAC7E-2170-42BD-B30C-407C46F141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6DACC-201F-4955-B448-AF22776BF83B}" type="datetimeFigureOut">
              <a:rPr lang="en-US" smtClean="0"/>
              <a:pPr/>
              <a:t>15-Sep-15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BAC7E-2170-42BD-B30C-407C46F141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6DACC-201F-4955-B448-AF22776BF83B}" type="datetimeFigureOut">
              <a:rPr lang="en-US" smtClean="0"/>
              <a:pPr/>
              <a:t>15-Sep-15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BAC7E-2170-42BD-B30C-407C46F141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6DACC-201F-4955-B448-AF22776BF83B}" type="datetimeFigureOut">
              <a:rPr lang="en-US" smtClean="0"/>
              <a:pPr/>
              <a:t>15-Sep-15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BAC7E-2170-42BD-B30C-407C46F141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6DACC-201F-4955-B448-AF22776BF83B}" type="datetimeFigureOut">
              <a:rPr lang="en-US" smtClean="0"/>
              <a:pPr/>
              <a:t>15-Sep-15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BAC7E-2170-42BD-B30C-407C46F141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6DACC-201F-4955-B448-AF22776BF83B}" type="datetimeFigureOut">
              <a:rPr lang="en-US" smtClean="0"/>
              <a:pPr/>
              <a:t>15-Sep-15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BAC7E-2170-42BD-B30C-407C46F141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6DACC-201F-4955-B448-AF22776BF83B}" type="datetimeFigureOut">
              <a:rPr lang="en-US" smtClean="0"/>
              <a:pPr/>
              <a:t>15-Sep-15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BAC7E-2170-42BD-B30C-407C46F141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6DACC-201F-4955-B448-AF22776BF83B}" type="datetimeFigureOut">
              <a:rPr lang="en-US" smtClean="0"/>
              <a:pPr/>
              <a:t>15-Sep-15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BAC7E-2170-42BD-B30C-407C46F141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6DACC-201F-4955-B448-AF22776BF83B}" type="datetimeFigureOut">
              <a:rPr lang="en-US" smtClean="0"/>
              <a:pPr/>
              <a:t>15-Sep-15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BAC7E-2170-42BD-B30C-407C46F141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6DACC-201F-4955-B448-AF22776BF83B}" type="datetimeFigureOut">
              <a:rPr lang="en-US" smtClean="0"/>
              <a:pPr/>
              <a:t>15-Sep-15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BAC7E-2170-42BD-B30C-407C46F141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4.xml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0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gentaconnect.com/content/ben/cdt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hinarilogin.research4life.org/uniquesigwww.ncbi.nlm.nih.gov/uniquesig0/pubmed/?term=Wagman%20AS%5bAuthor%5d&amp;cauthor=true&amp;cauthor_uid=1128185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hinarilogin.research4life.org/uniquesigwww.ncbi.nlm.nih.gov/uniquesig0/pubmed/11281851" TargetMode="External"/><Relationship Id="rId4" Type="http://schemas.openxmlformats.org/officeDocument/2006/relationships/hyperlink" Target="http://hinarilogin.research4life.org/uniquesigwww.ncbi.nlm.nih.gov/uniquesig0/pubmed/?term=Nuss%20JM%5bAuthor%5d&amp;cauthor=true&amp;cauthor_uid=11281851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lum bright="36000" contrast="-40000"/>
          </a:blip>
          <a:srcRect/>
          <a:stretch>
            <a:fillRect/>
          </a:stretch>
        </p:blipFill>
        <p:spPr bwMode="auto">
          <a:xfrm>
            <a:off x="0" y="0"/>
            <a:ext cx="913403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9812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Carbonic Anhydrase: A New Therapeutic Target for </a:t>
            </a:r>
            <a:r>
              <a:rPr lang="en-US" sz="3200" b="1" smtClean="0"/>
              <a:t>Managing Diabetes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371600" y="2057400"/>
            <a:ext cx="64008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3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Salihu Ibrahim Ismail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College of Medicine and Allied Health Professions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Federal University, Dutse.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Nigeria.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lum bright="36000" contrast="-40000"/>
          </a:blip>
          <a:srcRect/>
          <a:stretch>
            <a:fillRect/>
          </a:stretch>
        </p:blipFill>
        <p:spPr bwMode="auto">
          <a:xfrm>
            <a:off x="0" y="0"/>
            <a:ext cx="913403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lum bright="36000" contrast="-40000"/>
          </a:blip>
          <a:srcRect/>
          <a:stretch>
            <a:fillRect/>
          </a:stretch>
        </p:blipFill>
        <p:spPr bwMode="auto">
          <a:xfrm>
            <a:off x="0" y="0"/>
            <a:ext cx="913403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Carbonic Anhydrase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4953000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Carbonic anhydrase is a globular zinc </a:t>
            </a:r>
            <a:r>
              <a:rPr lang="en-US" dirty="0" err="1" smtClean="0"/>
              <a:t>metalloenzyme</a:t>
            </a:r>
            <a:r>
              <a:rPr lang="en-US" dirty="0" smtClean="0"/>
              <a:t> of molecular weight 30 KD.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The enzyme was discovered in 1933 and has been the subject of intense scientific investigation.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Carbonic anhydrase is one of the fastest enzymes known.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The catalytic rate of carbonic anhydrase is approximately 1×10</a:t>
            </a:r>
            <a:r>
              <a:rPr lang="en-US" baseline="30000" dirty="0" smtClean="0"/>
              <a:t>6</a:t>
            </a:r>
            <a:r>
              <a:rPr lang="en-US" dirty="0" smtClean="0"/>
              <a:t> s</a:t>
            </a:r>
            <a:r>
              <a:rPr lang="en-US" baseline="30000" dirty="0" smtClean="0"/>
              <a:t>−1  </a:t>
            </a:r>
            <a:r>
              <a:rPr lang="en-US" dirty="0" smtClean="0"/>
              <a:t>(</a:t>
            </a:r>
            <a:r>
              <a:rPr lang="en-US" dirty="0" err="1" smtClean="0"/>
              <a:t>i.e</a:t>
            </a:r>
            <a:r>
              <a:rPr lang="en-US" dirty="0" smtClean="0"/>
              <a:t> each enzyme molecule can hydrate 10</a:t>
            </a:r>
            <a:r>
              <a:rPr lang="en-US" baseline="30000" dirty="0" smtClean="0"/>
              <a:t>6</a:t>
            </a:r>
            <a:r>
              <a:rPr lang="en-US" dirty="0" smtClean="0"/>
              <a:t> molecules of CO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i="1" dirty="0" smtClean="0"/>
              <a:t>per second)</a:t>
            </a:r>
            <a:r>
              <a:rPr lang="en-US" i="1" baseline="30000" dirty="0" smtClean="0"/>
              <a:t>6</a:t>
            </a:r>
            <a:r>
              <a:rPr lang="en-US" i="1" dirty="0" smtClean="0"/>
              <a:t>.</a:t>
            </a:r>
          </a:p>
          <a:p>
            <a:pPr algn="just"/>
            <a:endParaRPr lang="en-US" i="1" dirty="0" smtClean="0"/>
          </a:p>
          <a:p>
            <a:pPr algn="just"/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5064485" y="6490900"/>
            <a:ext cx="40795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Radzicka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A. and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Wofenden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R. Science 267: 90-93 (1995)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lum bright="36000" contrast="-40000"/>
          </a:blip>
          <a:srcRect/>
          <a:stretch>
            <a:fillRect/>
          </a:stretch>
        </p:blipFill>
        <p:spPr bwMode="auto">
          <a:xfrm>
            <a:off x="9961" y="0"/>
            <a:ext cx="913403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Carbonic Anhydrase Reaction</a:t>
            </a:r>
            <a:endParaRPr lang="en-US" dirty="0"/>
          </a:p>
        </p:txBody>
      </p:sp>
      <p:pic>
        <p:nvPicPr>
          <p:cNvPr id="5" name="Picture 2" descr="C:\Users\Salihu\Pictures\CA pathways\CA pic 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600200"/>
            <a:ext cx="8458200" cy="4648200"/>
          </a:xfrm>
          <a:prstGeom prst="rect">
            <a:avLst/>
          </a:prstGeom>
          <a:noFill/>
        </p:spPr>
      </p:pic>
      <p:sp>
        <p:nvSpPr>
          <p:cNvPr id="6" name="Rounded Rectangle 5"/>
          <p:cNvSpPr/>
          <p:nvPr/>
        </p:nvSpPr>
        <p:spPr>
          <a:xfrm>
            <a:off x="8077200" y="2057400"/>
            <a:ext cx="609600" cy="22098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lum bright="36000" contrast="-40000"/>
          </a:blip>
          <a:srcRect/>
          <a:stretch>
            <a:fillRect/>
          </a:stretch>
        </p:blipFill>
        <p:spPr bwMode="auto">
          <a:xfrm>
            <a:off x="9961" y="0"/>
            <a:ext cx="913403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Carbonic Anhydrase Reaction in RBC</a:t>
            </a:r>
            <a:endParaRPr lang="en-US" dirty="0"/>
          </a:p>
        </p:txBody>
      </p:sp>
      <p:pic>
        <p:nvPicPr>
          <p:cNvPr id="16385" name="Picture 1" descr="C:\Users\Salihu\Pictures\Carbon-Dioxide-Transpor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838200"/>
            <a:ext cx="8501680" cy="5583238"/>
          </a:xfrm>
          <a:prstGeom prst="rect">
            <a:avLst/>
          </a:prstGeom>
          <a:noFill/>
        </p:spPr>
      </p:pic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6019800" y="6096000"/>
            <a:ext cx="1600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inionPro-Regular"/>
                <a:cs typeface="Times New Roman" pitchFamily="18" charset="0"/>
              </a:rPr>
              <a:t>NaHCO</a:t>
            </a:r>
            <a:r>
              <a:rPr kumimoji="0" lang="en-US" sz="1400" b="1" i="0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inionPro-Regular"/>
                <a:cs typeface="Times New Roman" pitchFamily="18" charset="0"/>
              </a:rPr>
              <a:t>3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inionPro-Regular"/>
                <a:cs typeface="Times New Roman" pitchFamily="18" charset="0"/>
              </a:rPr>
              <a:t>  =  </a:t>
            </a:r>
            <a:r>
              <a:rPr kumimoji="0" lang="en-US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inionPro-Regular"/>
                <a:cs typeface="Times New Roman" pitchFamily="18" charset="0"/>
              </a:rPr>
              <a:t>20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inionPro-Regular"/>
                <a:cs typeface="Times New Roman" pitchFamily="18" charset="0"/>
              </a:rPr>
              <a:t>H</a:t>
            </a:r>
            <a:r>
              <a:rPr kumimoji="0" lang="en-US" sz="1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inionPro-Regular"/>
                <a:cs typeface="Times New Roman" pitchFamily="18" charset="0"/>
              </a:rPr>
              <a:t>2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inionPro-Regular"/>
                <a:cs typeface="Times New Roman" pitchFamily="18" charset="0"/>
              </a:rPr>
              <a:t>CO</a:t>
            </a:r>
            <a:r>
              <a:rPr kumimoji="0" lang="en-US" sz="1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inionPro-Regular"/>
                <a:cs typeface="Times New Roman" pitchFamily="18" charset="0"/>
              </a:rPr>
              <a:t>3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inionPro-Regular"/>
                <a:cs typeface="Times New Roman" pitchFamily="18" charset="0"/>
              </a:rPr>
              <a:t>         1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867400" y="5334000"/>
            <a:ext cx="8382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6705600" y="5105400"/>
            <a:ext cx="5277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Calibri" pitchFamily="34" charset="0"/>
                <a:ea typeface="MinionPro-Regular"/>
                <a:cs typeface="Times New Roman" pitchFamily="18" charset="0"/>
              </a:rPr>
              <a:t>Na</a:t>
            </a:r>
            <a:r>
              <a:rPr lang="en-US" b="1" baseline="30000" dirty="0" smtClean="0">
                <a:latin typeface="Calibri" pitchFamily="34" charset="0"/>
                <a:ea typeface="MinionPro-Regular"/>
                <a:cs typeface="Times New Roman" pitchFamily="18" charset="0"/>
              </a:rPr>
              <a:t>+</a:t>
            </a:r>
            <a:endParaRPr lang="en-US" baseline="30000" dirty="0"/>
          </a:p>
        </p:txBody>
      </p:sp>
      <p:sp>
        <p:nvSpPr>
          <p:cNvPr id="11" name="Rectangle 10"/>
          <p:cNvSpPr/>
          <p:nvPr/>
        </p:nvSpPr>
        <p:spPr>
          <a:xfrm>
            <a:off x="4114800" y="5257800"/>
            <a:ext cx="445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Calibri" pitchFamily="34" charset="0"/>
                <a:ea typeface="MinionPro-Regular"/>
                <a:cs typeface="Times New Roman" pitchFamily="18" charset="0"/>
              </a:rPr>
              <a:t>CA</a:t>
            </a:r>
            <a:endParaRPr lang="en-US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lum bright="36000" contrast="-40000"/>
          </a:blip>
          <a:srcRect/>
          <a:stretch>
            <a:fillRect/>
          </a:stretch>
        </p:blipFill>
        <p:spPr bwMode="auto">
          <a:xfrm>
            <a:off x="9961" y="0"/>
            <a:ext cx="913403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 descr="C:\Users\Salihu\Pictures\CA pathways\MCT lac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838200"/>
            <a:ext cx="6400800" cy="5867400"/>
          </a:xfrm>
          <a:prstGeom prst="rect">
            <a:avLst/>
          </a:prstGeom>
          <a:noFill/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82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Role of CA in Lactate and CO</a:t>
            </a:r>
            <a:r>
              <a:rPr lang="en-US" baseline="-25000" dirty="0" smtClean="0"/>
              <a:t>2</a:t>
            </a:r>
            <a:r>
              <a:rPr lang="en-US" dirty="0" smtClean="0"/>
              <a:t> Transport</a:t>
            </a:r>
            <a:endParaRPr lang="en-US" baseline="30000" dirty="0"/>
          </a:p>
        </p:txBody>
      </p:sp>
      <p:sp>
        <p:nvSpPr>
          <p:cNvPr id="5" name="Rounded Rectangle 4"/>
          <p:cNvSpPr/>
          <p:nvPr/>
        </p:nvSpPr>
        <p:spPr>
          <a:xfrm>
            <a:off x="4572000" y="1447800"/>
            <a:ext cx="685800" cy="3048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CA</a:t>
            </a:r>
            <a:endParaRPr lang="en-US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lum bright="36000" contrast="-40000"/>
          </a:blip>
          <a:srcRect/>
          <a:stretch>
            <a:fillRect/>
          </a:stretch>
        </p:blipFill>
        <p:spPr bwMode="auto">
          <a:xfrm>
            <a:off x="9961" y="0"/>
            <a:ext cx="913403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 descr="C:\Users\Salihu\Pictures\CA pathways\Cori cyc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533400"/>
            <a:ext cx="7162800" cy="5441506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3962400" y="2362200"/>
            <a:ext cx="1295400" cy="2209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r>
              <a:rPr lang="en-US" baseline="30000" dirty="0" smtClean="0"/>
              <a:t>+     </a:t>
            </a:r>
            <a:r>
              <a:rPr lang="en-US" dirty="0" smtClean="0"/>
              <a:t>H</a:t>
            </a:r>
            <a:r>
              <a:rPr lang="en-US" baseline="30000" dirty="0" smtClean="0"/>
              <a:t>+   </a:t>
            </a:r>
            <a:r>
              <a:rPr lang="en-US" dirty="0" smtClean="0"/>
              <a:t>H</a:t>
            </a:r>
            <a:r>
              <a:rPr lang="en-US" baseline="30000" dirty="0" smtClean="0"/>
              <a:t>+   </a:t>
            </a:r>
            <a:r>
              <a:rPr lang="en-US" dirty="0" smtClean="0"/>
              <a:t>H</a:t>
            </a:r>
            <a:r>
              <a:rPr lang="en-US" baseline="30000" dirty="0" smtClean="0"/>
              <a:t>+   </a:t>
            </a:r>
            <a:r>
              <a:rPr lang="en-US" dirty="0" smtClean="0"/>
              <a:t>H</a:t>
            </a:r>
            <a:r>
              <a:rPr lang="en-US" baseline="30000" dirty="0" smtClean="0"/>
              <a:t>+   </a:t>
            </a:r>
            <a:r>
              <a:rPr lang="en-US" dirty="0" smtClean="0"/>
              <a:t>H</a:t>
            </a:r>
            <a:r>
              <a:rPr lang="en-US" baseline="30000" dirty="0" smtClean="0"/>
              <a:t>+</a:t>
            </a:r>
          </a:p>
          <a:p>
            <a:pPr algn="ctr"/>
            <a:endParaRPr lang="en-US" baseline="30000" dirty="0" smtClean="0"/>
          </a:p>
          <a:p>
            <a:pPr algn="ctr"/>
            <a:r>
              <a:rPr lang="en-US" dirty="0" smtClean="0"/>
              <a:t>H</a:t>
            </a:r>
            <a:r>
              <a:rPr lang="en-US" baseline="30000" dirty="0" smtClean="0"/>
              <a:t>+     </a:t>
            </a:r>
            <a:r>
              <a:rPr lang="en-US" dirty="0" smtClean="0"/>
              <a:t>H</a:t>
            </a:r>
            <a:r>
              <a:rPr lang="en-US" baseline="30000" dirty="0" smtClean="0"/>
              <a:t>+   </a:t>
            </a:r>
            <a:r>
              <a:rPr lang="en-US" dirty="0" smtClean="0"/>
              <a:t>H</a:t>
            </a:r>
            <a:r>
              <a:rPr lang="en-US" baseline="30000" dirty="0" smtClean="0"/>
              <a:t>+        </a:t>
            </a:r>
            <a:r>
              <a:rPr lang="en-US" dirty="0" smtClean="0"/>
              <a:t>H</a:t>
            </a:r>
            <a:r>
              <a:rPr lang="en-US" baseline="30000" dirty="0" smtClean="0"/>
              <a:t>+</a:t>
            </a:r>
          </a:p>
          <a:p>
            <a:pPr algn="ctr"/>
            <a:endParaRPr lang="en-US" baseline="30000" dirty="0" smtClean="0"/>
          </a:p>
          <a:p>
            <a:pPr algn="ctr"/>
            <a:r>
              <a:rPr lang="en-US" dirty="0" smtClean="0"/>
              <a:t>H</a:t>
            </a:r>
            <a:r>
              <a:rPr lang="en-US" baseline="30000" dirty="0" smtClean="0"/>
              <a:t>+      </a:t>
            </a:r>
            <a:r>
              <a:rPr lang="en-US" dirty="0" smtClean="0"/>
              <a:t>H</a:t>
            </a:r>
            <a:r>
              <a:rPr lang="en-US" baseline="30000" dirty="0" smtClean="0"/>
              <a:t>+</a:t>
            </a:r>
          </a:p>
          <a:p>
            <a:pPr algn="ctr"/>
            <a:endParaRPr lang="en-US" baseline="30000" dirty="0" smtClean="0"/>
          </a:p>
          <a:p>
            <a:pPr algn="ctr"/>
            <a:r>
              <a:rPr lang="en-US" dirty="0" smtClean="0"/>
              <a:t>H</a:t>
            </a:r>
            <a:r>
              <a:rPr lang="en-US" baseline="30000" dirty="0" smtClean="0"/>
              <a:t>+</a:t>
            </a:r>
            <a:endParaRPr lang="en-US" baseline="30000" dirty="0"/>
          </a:p>
        </p:txBody>
      </p:sp>
      <p:cxnSp>
        <p:nvCxnSpPr>
          <p:cNvPr id="18" name="Curved Connector 17"/>
          <p:cNvCxnSpPr/>
          <p:nvPr/>
        </p:nvCxnSpPr>
        <p:spPr>
          <a:xfrm rot="16200000" flipV="1">
            <a:off x="4610100" y="4305300"/>
            <a:ext cx="609600" cy="228600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urved Connector 19"/>
          <p:cNvCxnSpPr/>
          <p:nvPr/>
        </p:nvCxnSpPr>
        <p:spPr>
          <a:xfrm rot="16200000" flipV="1">
            <a:off x="4152900" y="4305300"/>
            <a:ext cx="609600" cy="228600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oup 40"/>
          <p:cNvGrpSpPr/>
          <p:nvPr/>
        </p:nvGrpSpPr>
        <p:grpSpPr>
          <a:xfrm>
            <a:off x="4114800" y="1676400"/>
            <a:ext cx="914400" cy="762000"/>
            <a:chOff x="4038600" y="1676400"/>
            <a:chExt cx="762000" cy="457200"/>
          </a:xfrm>
        </p:grpSpPr>
        <p:cxnSp>
          <p:nvCxnSpPr>
            <p:cNvPr id="32" name="Straight Arrow Connector 31"/>
            <p:cNvCxnSpPr/>
            <p:nvPr/>
          </p:nvCxnSpPr>
          <p:spPr>
            <a:xfrm>
              <a:off x="4038600" y="1828800"/>
              <a:ext cx="0" cy="3048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4800600" y="1828800"/>
              <a:ext cx="0" cy="3048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4038600" y="1828800"/>
              <a:ext cx="762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 flipV="1">
              <a:off x="4419600" y="1676400"/>
              <a:ext cx="0" cy="1524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Rectangle 41"/>
          <p:cNvSpPr/>
          <p:nvPr/>
        </p:nvSpPr>
        <p:spPr>
          <a:xfrm>
            <a:off x="4114800" y="1295400"/>
            <a:ext cx="10668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 = 7.4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lum bright="36000" contrast="-40000"/>
          </a:blip>
          <a:srcRect/>
          <a:stretch>
            <a:fillRect/>
          </a:stretch>
        </p:blipFill>
        <p:spPr bwMode="auto">
          <a:xfrm>
            <a:off x="9961" y="0"/>
            <a:ext cx="913403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457200" y="152400"/>
            <a:ext cx="8229600" cy="8080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Metabolic Acidosis in Diabetes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4648200" cy="5638800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romanUcPeriod"/>
            </a:pPr>
            <a:r>
              <a:rPr lang="en-US" sz="2400" dirty="0" smtClean="0"/>
              <a:t>Metabolic acidosis is the       most common serious </a:t>
            </a:r>
            <a:r>
              <a:rPr lang="pt-BR" sz="2400" dirty="0" smtClean="0"/>
              <a:t>acid-base disorder complicating diabetes mellitus.</a:t>
            </a:r>
          </a:p>
          <a:p>
            <a:pPr marL="514350" indent="-514350" algn="just">
              <a:buFont typeface="+mj-lt"/>
              <a:buAutoNum type="romanUcPeriod"/>
            </a:pPr>
            <a:endParaRPr lang="en-US" sz="2400" dirty="0" smtClean="0"/>
          </a:p>
          <a:p>
            <a:pPr marL="514350" indent="-514350" algn="just">
              <a:buFont typeface="+mj-lt"/>
              <a:buAutoNum type="romanUcPeriod"/>
            </a:pPr>
            <a:r>
              <a:rPr lang="en-US" sz="2400" dirty="0" smtClean="0"/>
              <a:t>Carbonic anhydrase inhibitors produce metabolic acidosis by their action on carbonic anhydrase in the proximal and distal renal tubules. This blocks excretion of hydrogen ions, producing an alkali urine.</a:t>
            </a:r>
          </a:p>
        </p:txBody>
      </p:sp>
      <p:pic>
        <p:nvPicPr>
          <p:cNvPr id="13313" name="Picture 1" descr="C:\Users\Salihu\Pictures\renal C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838200"/>
            <a:ext cx="4114800" cy="60198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 flipV="1">
            <a:off x="6477000" y="4267200"/>
            <a:ext cx="1524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>
                <a:solidFill>
                  <a:srgbClr val="FF0000"/>
                </a:solidFill>
                <a:latin typeface="Bookman Old Style" pitchFamily="18" charset="0"/>
              </a:rPr>
              <a:t>X</a:t>
            </a:r>
            <a:endParaRPr lang="en-US" sz="2500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 flipV="1">
            <a:off x="7162800" y="4343400"/>
            <a:ext cx="1524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>
                <a:solidFill>
                  <a:srgbClr val="FF0000"/>
                </a:solidFill>
                <a:latin typeface="Bookman Old Style" pitchFamily="18" charset="0"/>
              </a:rPr>
              <a:t>X</a:t>
            </a:r>
            <a:endParaRPr lang="en-US" sz="2500" dirty="0">
              <a:solidFill>
                <a:srgbClr val="FF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lum bright="36000" contrast="-40000"/>
          </a:blip>
          <a:srcRect/>
          <a:stretch>
            <a:fillRect/>
          </a:stretch>
        </p:blipFill>
        <p:spPr bwMode="auto">
          <a:xfrm>
            <a:off x="9961" y="0"/>
            <a:ext cx="913403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INHIBITION OF CARBONIC ANHYDRASE</a:t>
            </a:r>
            <a:br>
              <a:rPr lang="en-US" sz="3600" b="1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 fontScale="77500" lnSpcReduction="20000"/>
          </a:bodyPr>
          <a:lstStyle/>
          <a:p>
            <a:pPr marL="457200" lvl="0" indent="-45720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3600" dirty="0" smtClean="0">
                <a:latin typeface="Calibri" pitchFamily="34" charset="0"/>
                <a:ea typeface="MinionPro-Regular"/>
                <a:cs typeface="Times New Roman" pitchFamily="18" charset="0"/>
              </a:rPr>
              <a:t>CA inhibition is associated with undesired side effects; such as:</a:t>
            </a:r>
            <a:r>
              <a:rPr lang="en-US" sz="3600" baseline="30000" dirty="0" smtClean="0">
                <a:latin typeface="Calibri" pitchFamily="34" charset="0"/>
                <a:ea typeface="MinionPro-Regular"/>
                <a:cs typeface="Times New Roman" pitchFamily="18" charset="0"/>
              </a:rPr>
              <a:t>7</a:t>
            </a:r>
          </a:p>
          <a:p>
            <a:pPr marL="457200" lvl="0" indent="-457200" algn="just" fontAlgn="base">
              <a:spcBef>
                <a:spcPct val="0"/>
              </a:spcBef>
              <a:spcAft>
                <a:spcPct val="0"/>
              </a:spcAft>
            </a:pPr>
            <a:endParaRPr lang="en-US" sz="3600" dirty="0" smtClean="0">
              <a:latin typeface="Calibri" pitchFamily="34" charset="0"/>
              <a:ea typeface="MinionPro-Regular"/>
              <a:cs typeface="Times New Roman" pitchFamily="18" charset="0"/>
            </a:endParaRPr>
          </a:p>
          <a:p>
            <a:pPr marL="514350" lvl="0" indent="-51435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  <a:ea typeface="MinionPro-Regular"/>
                <a:cs typeface="Times New Roman" pitchFamily="18" charset="0"/>
              </a:rPr>
              <a:t>Numbness and tingling of extremities; </a:t>
            </a:r>
          </a:p>
          <a:p>
            <a:pPr marL="514350" lvl="0" indent="-51435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  <a:ea typeface="MinionPro-Regular"/>
                <a:cs typeface="Times New Roman" pitchFamily="18" charset="0"/>
              </a:rPr>
              <a:t>Metallic taste;</a:t>
            </a:r>
          </a:p>
          <a:p>
            <a:pPr marL="514350" lvl="0" indent="-51435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  <a:ea typeface="MinionPro-Regular"/>
                <a:cs typeface="Times New Roman" pitchFamily="18" charset="0"/>
              </a:rPr>
              <a:t>Depression; </a:t>
            </a:r>
          </a:p>
          <a:p>
            <a:pPr marL="514350" lvl="0" indent="-51435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  <a:ea typeface="MinionPro-Regular"/>
                <a:cs typeface="Times New Roman" pitchFamily="18" charset="0"/>
              </a:rPr>
              <a:t>Fatigue; </a:t>
            </a:r>
          </a:p>
          <a:p>
            <a:pPr marL="514350" lvl="0" indent="-51435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  <a:ea typeface="MinionPro-Regular"/>
                <a:cs typeface="Times New Roman" pitchFamily="18" charset="0"/>
              </a:rPr>
              <a:t>Malaise; </a:t>
            </a:r>
          </a:p>
          <a:p>
            <a:pPr marL="514350" lvl="0" indent="-51435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  <a:ea typeface="MinionPro-Regular"/>
                <a:cs typeface="Times New Roman" pitchFamily="18" charset="0"/>
              </a:rPr>
              <a:t>Weight loss; </a:t>
            </a:r>
          </a:p>
          <a:p>
            <a:pPr marL="514350" lvl="0" indent="-51435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  <a:ea typeface="MinionPro-Regular"/>
                <a:cs typeface="Times New Roman" pitchFamily="18" charset="0"/>
              </a:rPr>
              <a:t>Decreased libido; </a:t>
            </a:r>
          </a:p>
          <a:p>
            <a:pPr marL="514350" lvl="0" indent="-51435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  <a:ea typeface="MinionPro-Regular"/>
                <a:cs typeface="Times New Roman" pitchFamily="18" charset="0"/>
              </a:rPr>
              <a:t>Gastrointestinal irritation; </a:t>
            </a:r>
          </a:p>
          <a:p>
            <a:pPr marL="514350" lvl="0" indent="-51435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  <a:ea typeface="MinionPro-Regular"/>
                <a:cs typeface="Times New Roman" pitchFamily="18" charset="0"/>
              </a:rPr>
              <a:t>Metabolic acidosis; </a:t>
            </a:r>
          </a:p>
          <a:p>
            <a:pPr marL="514350" lvl="0" indent="-51435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  <a:ea typeface="MinionPro-Regular"/>
                <a:cs typeface="Times New Roman" pitchFamily="18" charset="0"/>
              </a:rPr>
              <a:t>Renal calculi and</a:t>
            </a:r>
          </a:p>
          <a:p>
            <a:pPr marL="514350" lvl="0" indent="-51435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  <a:ea typeface="MinionPro-Regular"/>
                <a:cs typeface="Times New Roman" pitchFamily="18" charset="0"/>
              </a:rPr>
              <a:t>Transient myopia                          </a:t>
            </a:r>
            <a:endParaRPr lang="en-US" sz="2600" dirty="0" smtClean="0">
              <a:latin typeface="Calibri" pitchFamily="34" charset="0"/>
              <a:ea typeface="MinionPro-Regular"/>
              <a:cs typeface="Times New Roman" pitchFamily="18" charset="0"/>
            </a:endParaRPr>
          </a:p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600" dirty="0" smtClean="0">
                <a:latin typeface="Calibri" pitchFamily="34" charset="0"/>
                <a:ea typeface="MinionPro-Regular"/>
                <a:cs typeface="Times New Roman" pitchFamily="18" charset="0"/>
              </a:rPr>
              <a:t>                                                                                                      </a:t>
            </a:r>
            <a:endParaRPr lang="en-US" sz="2600" dirty="0" smtClean="0"/>
          </a:p>
          <a:p>
            <a:pPr marL="457200" lvl="0" indent="-45720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 smtClean="0">
                <a:latin typeface="Calibri" pitchFamily="34" charset="0"/>
                <a:ea typeface="MinionPro-Regular"/>
                <a:cs typeface="Times New Roman" pitchFamily="18" charset="0"/>
              </a:rPr>
              <a:t>                                      </a:t>
            </a:r>
            <a:endParaRPr lang="en-US" dirty="0"/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527859" y="6573307"/>
            <a:ext cx="8616141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300" b="1" dirty="0" smtClean="0">
                <a:latin typeface="Calibri" pitchFamily="34" charset="0"/>
                <a:ea typeface="Calibri" pitchFamily="34" charset="0"/>
                <a:cs typeface="ITCSymbolStd-Medium"/>
              </a:rPr>
              <a:t>7</a:t>
            </a:r>
            <a:r>
              <a:rPr kumimoji="0" lang="en-US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ITCSymbolStd-Medium"/>
              </a:rPr>
              <a:t>.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ITCSymbolStd-Medium"/>
              </a:rPr>
              <a:t> Supuran, C. T. Carbonic anhydrases: Novel Therapeutic applications for inhibitors and activators. 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inionPro-Regular"/>
                <a:cs typeface="Times New Roman" pitchFamily="18" charset="0"/>
              </a:rPr>
              <a:t>Drug discovery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inionPro-Regular"/>
                <a:cs typeface="Times New Roman" pitchFamily="18" charset="0"/>
              </a:rPr>
              <a:t> 7: 168-181 (2008)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lum bright="36000" contrast="-40000"/>
          </a:blip>
          <a:srcRect/>
          <a:stretch>
            <a:fillRect/>
          </a:stretch>
        </p:blipFill>
        <p:spPr bwMode="auto">
          <a:xfrm>
            <a:off x="9961" y="0"/>
            <a:ext cx="913403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2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RESEARCH DESIGN</a:t>
            </a:r>
            <a:endParaRPr lang="en-US" sz="3600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228600" y="1295400"/>
          <a:ext cx="86106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685800"/>
            <a:ext cx="322472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 VIVO 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STUDIES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lum bright="36000" contrast="-40000"/>
          </a:blip>
          <a:srcRect/>
          <a:stretch>
            <a:fillRect/>
          </a:stretch>
        </p:blipFill>
        <p:spPr bwMode="auto">
          <a:xfrm>
            <a:off x="9961" y="0"/>
            <a:ext cx="913403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33400" y="457200"/>
            <a:ext cx="33970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 VITRO 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STUDIES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304800" y="1219200"/>
          <a:ext cx="84582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Down Arrow 6"/>
          <p:cNvSpPr/>
          <p:nvPr/>
        </p:nvSpPr>
        <p:spPr>
          <a:xfrm>
            <a:off x="3048000" y="5410200"/>
            <a:ext cx="228600" cy="685800"/>
          </a:xfrm>
          <a:prstGeom prst="downArrow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6096000" y="5410200"/>
            <a:ext cx="228600" cy="685800"/>
          </a:xfrm>
          <a:prstGeom prst="downArrow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362200" y="6172200"/>
            <a:ext cx="1600200" cy="533400"/>
          </a:xfrm>
          <a:prstGeom prst="round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FT-IR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334000" y="6172200"/>
            <a:ext cx="1600200" cy="533400"/>
          </a:xfrm>
          <a:prstGeom prst="round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GC-MS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lum bright="36000" contrast="-40000"/>
          </a:blip>
          <a:srcRect/>
          <a:stretch>
            <a:fillRect/>
          </a:stretch>
        </p:blipFill>
        <p:spPr bwMode="auto">
          <a:xfrm>
            <a:off x="9961" y="0"/>
            <a:ext cx="913403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2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MATERIALS AND METHODS</a:t>
            </a:r>
            <a:endParaRPr lang="en-US" sz="3600" dirty="0"/>
          </a:p>
        </p:txBody>
      </p:sp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0" y="838200"/>
            <a:ext cx="9144000" cy="2535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Preparation of extract of 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cadaba farinosa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leaves</a:t>
            </a: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he leaves of </a:t>
            </a:r>
            <a:r>
              <a:rPr lang="en-US" b="1" i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Cadaba farinosa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were, washed, air-dried at room temperature, grinded to powder. The crude extract was obtained through successive soxhlet extraction by dissolving 800g of powdered plant leaves in 2.5L of n-Hexane followed by ethyl acetate and finally methanol for 48 hours each in a soxhlet apparatus. The crude fractions were concentrated using rotary evaporator and stored in a dessicator until use.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0" y="3505200"/>
            <a:ext cx="715234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Study animals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Male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wister albino rats of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180–220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grams weight were used for this study.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4257740"/>
            <a:ext cx="9144000" cy="2535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Induction of diabetes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Diabetes was induced in all the rats except in the normal controls, by Streptozotocin (STZ)  60 mg per kg body weight, dissolved in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ice cold citrate buffer (0.1 M, pH 4.5),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through intraperitoneal route. Fasting hyperglycemia was confirmed by the elevated glucose level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&gt; 200 mg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/dl in plasma, determined at 72 h after injection. Hyperglycemic rats were included for the study along with the normal control animals.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lum bright="36000" contrast="-40000"/>
          </a:blip>
          <a:srcRect/>
          <a:stretch>
            <a:fillRect/>
          </a:stretch>
        </p:blipFill>
        <p:spPr bwMode="auto">
          <a:xfrm>
            <a:off x="0" y="0"/>
            <a:ext cx="913403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1219200"/>
            <a:ext cx="8991600" cy="5334000"/>
          </a:xfrm>
        </p:spPr>
        <p:txBody>
          <a:bodyPr>
            <a:normAutofit/>
          </a:bodyPr>
          <a:lstStyle/>
          <a:p>
            <a:pPr lvl="0" algn="just"/>
            <a:r>
              <a:rPr lang="en-US" dirty="0" smtClean="0"/>
              <a:t>The manifestations of diabetes cause considerable human suffering and enormous economic costs.</a:t>
            </a:r>
          </a:p>
          <a:p>
            <a:pPr lvl="0" algn="just"/>
            <a:endParaRPr lang="en-US" dirty="0" smtClean="0"/>
          </a:p>
          <a:p>
            <a:pPr algn="just"/>
            <a:r>
              <a:rPr lang="en-US" dirty="0" smtClean="0"/>
              <a:t>Diabetes caused at least</a:t>
            </a:r>
            <a:r>
              <a:rPr lang="en-US" b="1" dirty="0" smtClean="0"/>
              <a:t> USD 612 billion dollars</a:t>
            </a:r>
            <a:r>
              <a:rPr lang="en-US" dirty="0" smtClean="0"/>
              <a:t> in health expenditure in 2014, with an estimated </a:t>
            </a:r>
            <a:r>
              <a:rPr lang="en-US" b="1" dirty="0" smtClean="0"/>
              <a:t>4.9 million deaths</a:t>
            </a:r>
            <a:r>
              <a:rPr lang="en-US" dirty="0" smtClean="0"/>
              <a:t> in 2014.</a:t>
            </a:r>
            <a:r>
              <a:rPr lang="en-US" baseline="30000" dirty="0" smtClean="0"/>
              <a:t>1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 Every seven seconds a person dies from diabetes.</a:t>
            </a:r>
            <a:r>
              <a:rPr lang="en-US" baseline="30000" dirty="0" smtClean="0"/>
              <a:t> 1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lvl="0" algn="just"/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lvl="0" algn="just"/>
            <a:endParaRPr lang="en-US" dirty="0" smtClean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914400" y="6523038"/>
            <a:ext cx="8229600" cy="334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r"/>
            <a:r>
              <a:rPr lang="en-US" sz="1400" b="1" cap="all" dirty="0" smtClean="0"/>
              <a:t>1. IDF DIABETES ATLAS SIXTH EDITION POSTER UPDATE 2014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lum bright="36000" contrast="-40000"/>
          </a:blip>
          <a:srcRect/>
          <a:stretch>
            <a:fillRect/>
          </a:stretch>
        </p:blipFill>
        <p:spPr bwMode="auto">
          <a:xfrm>
            <a:off x="0" y="0"/>
            <a:ext cx="913403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2860122" y="-33010"/>
            <a:ext cx="342375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Biochemical Analysis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0" y="914400"/>
            <a:ext cx="4953000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Metabolic parameters: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Blood glucose, lactate, cholesterol and triglycerides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triglycerides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were measured using (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Accutrend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GCT Meter, Roche, Germany with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Cobas</a:t>
            </a:r>
            <a:r>
              <a:rPr kumimoji="0" lang="en-US" sz="25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®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test strips).</a:t>
            </a: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4953000"/>
            <a:ext cx="868680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500" b="1" dirty="0" err="1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Glycosylated</a:t>
            </a:r>
            <a:r>
              <a:rPr lang="en-US" sz="25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haemoglobin</a:t>
            </a:r>
            <a:r>
              <a:rPr lang="en-US" sz="25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determination: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5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HbA1c 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was measured according to the manufacturers instruction, using standard reagent kits (Spectrum-diagnostics, Egypt).</a:t>
            </a:r>
            <a:endParaRPr lang="en-US" sz="25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2" name="Picture 4" descr="http://intimedikastore.com/119-large_default/alat-cek-darah-3-in-1-accutrend-plus-gctl-gulacholesterol-trigliceri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457200"/>
            <a:ext cx="3829050" cy="3829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lum bright="36000" contrast="-40000"/>
          </a:blip>
          <a:srcRect/>
          <a:stretch>
            <a:fillRect/>
          </a:stretch>
        </p:blipFill>
        <p:spPr bwMode="auto">
          <a:xfrm>
            <a:off x="0" y="0"/>
            <a:ext cx="913403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0" y="108719"/>
            <a:ext cx="91440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ASSAY OF CARBONIC ANHYDRASE ACTIVITY </a:t>
            </a: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Carbonic anhydrase activity was determined as described by vapoorte et al.</a:t>
            </a:r>
            <a:r>
              <a:rPr kumimoji="0" lang="en-US" sz="25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with the modification described by Parui </a:t>
            </a:r>
            <a:r>
              <a:rPr kumimoji="0" lang="en-US" sz="2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et al.</a:t>
            </a:r>
            <a:r>
              <a:rPr lang="en-US" sz="2500" b="1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</a:t>
            </a:r>
            <a:r>
              <a:rPr kumimoji="0" lang="en-US" sz="2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using</a:t>
            </a:r>
            <a:r>
              <a:rPr kumimoji="0" lang="en-US" sz="2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spectrophotometer </a:t>
            </a:r>
            <a:r>
              <a:rPr lang="en-US" sz="25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at 348 nm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sz="25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One unit of enzyme activity was expressed as μmol of p-nitrophenol released/min/μ L from hemolysate at room temperature (25</a:t>
            </a:r>
            <a:r>
              <a:rPr kumimoji="0" lang="en-US" sz="25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C).</a:t>
            </a:r>
            <a:r>
              <a:rPr kumimoji="0" lang="en-US" sz="25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9,10</a:t>
            </a:r>
            <a:endParaRPr kumimoji="0" lang="en-US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5842337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/>
              <a:t>8.Verpoorte JA, Mehta S, Edsall JT. Esterase activities of human carbonic anhydrase. J. Biol. Chem., 242: 18: 4221-4229, 1967.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/>
              <a:t>9. Parui R, Gambir KK, Mehrotra PP. Changes in carbonic anhydrase may be the initial step of altered metabolism in hypertension. </a:t>
            </a:r>
            <a:r>
              <a:rPr lang="en-US" sz="1200" b="1" i="1" dirty="0" smtClean="0"/>
              <a:t>Biochem                  Int </a:t>
            </a:r>
            <a:r>
              <a:rPr lang="en-US" sz="1200" b="1" dirty="0" smtClean="0"/>
              <a:t>1991; 23: 779–89.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10. Gambhir, K. K., Oates, P., Verma, M., Temam, S. and Cheatham, W. High fructose feeding enhances erythrocyte carbonic anhydrase 1 mRNA levels in rat. Ann. N. Y. Acad. Sci. 827, 163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169 (1997). 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lum bright="36000" contrast="-40000"/>
          </a:blip>
          <a:srcRect/>
          <a:stretch>
            <a:fillRect/>
          </a:stretch>
        </p:blipFill>
        <p:spPr bwMode="auto">
          <a:xfrm>
            <a:off x="9961" y="0"/>
            <a:ext cx="913403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0" y="12539"/>
            <a:ext cx="9144000" cy="4516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STATISTICAL ANALYSIS</a:t>
            </a: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Results were presented as mean ± standard Deviation (SD). Within and between groups, comparisons were performed by the analysis of variance (ANOVA) (using SPSS 20.0 for windows Computer Software Package). Significant differences were compared by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Duncan‟s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new Multiple Range test; a probability level of less than 5% (</a:t>
            </a:r>
            <a:r>
              <a:rPr kumimoji="0" lang="en-US" sz="2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&lt; 0.05) was considered significant.</a:t>
            </a:r>
            <a:r>
              <a:rPr kumimoji="0" lang="en-US" sz="25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</a:t>
            </a: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3843446" y="6490900"/>
            <a:ext cx="53005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10.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Duncan, D.B. (1955). Multiple range and multiple F-test. 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Biometrics,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11, 1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42.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lum bright="36000" contrast="-40000"/>
          </a:blip>
          <a:srcRect/>
          <a:stretch>
            <a:fillRect/>
          </a:stretch>
        </p:blipFill>
        <p:spPr bwMode="auto">
          <a:xfrm>
            <a:off x="0" y="0"/>
            <a:ext cx="913403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3400" y="2590800"/>
            <a:ext cx="8229600" cy="1143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3600" b="1" smtClean="0"/>
              <a:t>CHANGES  </a:t>
            </a:r>
            <a:r>
              <a:rPr lang="en-US" sz="3600" b="1" dirty="0" smtClean="0"/>
              <a:t>IN ERYTHROCYTE CARBONIC ANHYDRASE ACTIVITY IN UNTREATED DIABETIC RATS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lum bright="36000" contrast="-40000"/>
          </a:blip>
          <a:srcRect/>
          <a:stretch>
            <a:fillRect/>
          </a:stretch>
        </p:blipFill>
        <p:spPr bwMode="auto">
          <a:xfrm>
            <a:off x="0" y="0"/>
            <a:ext cx="913403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" name="Chart 6"/>
          <p:cNvGraphicFramePr/>
          <p:nvPr/>
        </p:nvGraphicFramePr>
        <p:xfrm>
          <a:off x="4572000" y="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5"/>
          <p:cNvSpPr/>
          <p:nvPr/>
        </p:nvSpPr>
        <p:spPr>
          <a:xfrm rot="16200000">
            <a:off x="-914400" y="1066800"/>
            <a:ext cx="22098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00" b="1" dirty="0" smtClean="0"/>
              <a:t>Carbonic anhydrase activity (</a:t>
            </a:r>
            <a:r>
              <a:rPr lang="el-GR" sz="1300" b="1" dirty="0" smtClean="0"/>
              <a:t>μ</a:t>
            </a:r>
            <a:r>
              <a:rPr lang="en-US" sz="1300" b="1" dirty="0" smtClean="0"/>
              <a:t>mol/min/</a:t>
            </a:r>
            <a:r>
              <a:rPr lang="el-GR" sz="1300" b="1" dirty="0" smtClean="0"/>
              <a:t> μ</a:t>
            </a:r>
            <a:r>
              <a:rPr lang="en-US" sz="1300" b="1" dirty="0" smtClean="0"/>
              <a:t>L)</a:t>
            </a:r>
            <a:endParaRPr lang="en-US" sz="1300" b="1" dirty="0"/>
          </a:p>
        </p:txBody>
      </p:sp>
      <p:graphicFrame>
        <p:nvGraphicFramePr>
          <p:cNvPr id="9" name="Chart 8"/>
          <p:cNvGraphicFramePr/>
          <p:nvPr/>
        </p:nvGraphicFramePr>
        <p:xfrm>
          <a:off x="228600" y="0"/>
          <a:ext cx="42672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Rectangle 9"/>
          <p:cNvSpPr/>
          <p:nvPr/>
        </p:nvSpPr>
        <p:spPr>
          <a:xfrm rot="16200000">
            <a:off x="342900" y="4686300"/>
            <a:ext cx="2514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00" b="1" dirty="0" smtClean="0"/>
              <a:t>Lactate concentration (mMol/L)</a:t>
            </a:r>
            <a:endParaRPr lang="en-US" sz="1300" b="1" dirty="0"/>
          </a:p>
        </p:txBody>
      </p:sp>
      <p:sp>
        <p:nvSpPr>
          <p:cNvPr id="11" name="Rectangle 10"/>
          <p:cNvSpPr/>
          <p:nvPr/>
        </p:nvSpPr>
        <p:spPr>
          <a:xfrm rot="16200000">
            <a:off x="3276600" y="1066800"/>
            <a:ext cx="24384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00" b="1" dirty="0" smtClean="0"/>
              <a:t>Glucose concentration (mMol/L)</a:t>
            </a:r>
            <a:endParaRPr lang="en-US" sz="1300" b="1" dirty="0"/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2759333"/>
            <a:ext cx="4495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Figure 1A:  Changes in erythrocyte carbonic anhydrase activity in Normal Random/Fasting and STZ induced diabetic rats (60mg/kg). for 14days.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*P &lt; 0.05 vs Normal control (n=5).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4876800" y="2759333"/>
            <a:ext cx="4267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Figure 1B:  Changes in blood glucose concentration in Normal Random/Fasting and STZ induced diabetic rats (60mg/kg). for 14days.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*P &lt; 0.05 vs Normal control (n=5).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228600" y="6304002"/>
            <a:ext cx="8915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Figure 1C:  Changes in blood lactate concentration in Normal Random/Fasting and STZ induced diabetic rats (60mg/kg). for 14days.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*P &lt; 0.05 vs Normal control (n=5).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6" name="Chart 15"/>
          <p:cNvGraphicFramePr/>
          <p:nvPr/>
        </p:nvGraphicFramePr>
        <p:xfrm>
          <a:off x="1447800" y="3657600"/>
          <a:ext cx="51816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lum bright="36000" contrast="-40000"/>
          </a:blip>
          <a:srcRect/>
          <a:stretch>
            <a:fillRect/>
          </a:stretch>
        </p:blipFill>
        <p:spPr bwMode="auto">
          <a:xfrm>
            <a:off x="0" y="0"/>
            <a:ext cx="913403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Chart 4"/>
          <p:cNvGraphicFramePr/>
          <p:nvPr/>
        </p:nvGraphicFramePr>
        <p:xfrm>
          <a:off x="304800" y="152400"/>
          <a:ext cx="4648200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4419600" y="3276600"/>
          <a:ext cx="47244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Rectangle 6"/>
          <p:cNvSpPr/>
          <p:nvPr/>
        </p:nvSpPr>
        <p:spPr>
          <a:xfrm>
            <a:off x="685800" y="2743200"/>
            <a:ext cx="3962400" cy="228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tx1"/>
                </a:solidFill>
              </a:rPr>
              <a:t>Normal Random                     Normal Fasting          Diabetic Fasting 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76800" y="5943600"/>
            <a:ext cx="3962400" cy="228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tx1"/>
                </a:solidFill>
              </a:rPr>
              <a:t>Normal Random                     Normal Fasting          Diabetic Fasting 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rot="16200000">
            <a:off x="-1066800" y="1600200"/>
            <a:ext cx="25146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00" b="1" dirty="0" smtClean="0"/>
              <a:t>Cholesterol concentration (mMol/L)</a:t>
            </a:r>
            <a:endParaRPr lang="en-US" sz="1300" b="1" dirty="0"/>
          </a:p>
        </p:txBody>
      </p:sp>
      <p:sp>
        <p:nvSpPr>
          <p:cNvPr id="10" name="Rectangle 9"/>
          <p:cNvSpPr/>
          <p:nvPr/>
        </p:nvSpPr>
        <p:spPr>
          <a:xfrm rot="16200000">
            <a:off x="2819400" y="4648200"/>
            <a:ext cx="25146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00" b="1" dirty="0" smtClean="0"/>
              <a:t>Triglyceride concentration (mMol/L)</a:t>
            </a:r>
            <a:endParaRPr lang="en-US" sz="1300" b="1" dirty="0"/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228600" y="3048000"/>
            <a:ext cx="41910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Figure 1D:</a:t>
            </a:r>
            <a:r>
              <a:rPr lang="en-US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Changes in blood Cholesterol concentration in Normal Random/Fasting and STZ induced diabetic rats (60mg/kg). for 14days.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*P &lt; 0.05 vs Normal control (n=5).</a:t>
            </a:r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152400" y="6172200"/>
            <a:ext cx="89916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Figure 1E: </a:t>
            </a:r>
            <a:r>
              <a:rPr lang="en-US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Changes in blood Triglyceride concentration in Normal Random/Fasting and STZ induced diabetic rats (60mg/kg). for 14days.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*P &lt; 0.05 vs Normal control (n=5).</a:t>
            </a:r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lum bright="36000" contrast="-40000"/>
          </a:blip>
          <a:srcRect/>
          <a:stretch>
            <a:fillRect/>
          </a:stretch>
        </p:blipFill>
        <p:spPr bwMode="auto">
          <a:xfrm>
            <a:off x="0" y="0"/>
            <a:ext cx="913403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3400" y="2590800"/>
            <a:ext cx="8229600" cy="1143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 smtClean="0"/>
              <a:t>28 DAYS CHANGES  IN ERYTHROCYTE CARBONIC ANHYDRASE ACTIVITY IN DIABETIC RATS TREATED WITH ACETAZOLAMIDE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lum bright="36000" contrast="-40000"/>
          </a:blip>
          <a:srcRect/>
          <a:stretch>
            <a:fillRect/>
          </a:stretch>
        </p:blipFill>
        <p:spPr bwMode="auto">
          <a:xfrm>
            <a:off x="0" y="0"/>
            <a:ext cx="913403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Chart 4"/>
          <p:cNvGraphicFramePr/>
          <p:nvPr/>
        </p:nvGraphicFramePr>
        <p:xfrm>
          <a:off x="457200" y="152400"/>
          <a:ext cx="3733800" cy="220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5029200" y="152400"/>
          <a:ext cx="4114800" cy="220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1752600" y="3505200"/>
          <a:ext cx="4343400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Rectangle 7"/>
          <p:cNvSpPr/>
          <p:nvPr/>
        </p:nvSpPr>
        <p:spPr>
          <a:xfrm rot="16200000">
            <a:off x="-914400" y="1066800"/>
            <a:ext cx="2209800" cy="381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00" b="1" dirty="0" smtClean="0"/>
              <a:t>Carbonic anhydrase activity (</a:t>
            </a:r>
            <a:r>
              <a:rPr lang="el-GR" sz="1300" b="1" dirty="0" smtClean="0"/>
              <a:t>μ</a:t>
            </a:r>
            <a:r>
              <a:rPr lang="en-US" sz="1300" b="1" dirty="0" smtClean="0"/>
              <a:t>mol/min/</a:t>
            </a:r>
            <a:r>
              <a:rPr lang="el-GR" sz="1300" b="1" dirty="0" smtClean="0"/>
              <a:t> μ</a:t>
            </a:r>
            <a:r>
              <a:rPr lang="en-US" sz="1300" b="1" dirty="0" smtClean="0"/>
              <a:t>L)</a:t>
            </a:r>
            <a:endParaRPr lang="en-US" sz="1300" b="1" dirty="0"/>
          </a:p>
        </p:txBody>
      </p:sp>
      <p:sp>
        <p:nvSpPr>
          <p:cNvPr id="9" name="Rectangle 8"/>
          <p:cNvSpPr/>
          <p:nvPr/>
        </p:nvSpPr>
        <p:spPr>
          <a:xfrm rot="16200000">
            <a:off x="3733800" y="1066800"/>
            <a:ext cx="24384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00" b="1" dirty="0" smtClean="0"/>
              <a:t>Glucose concentration (mMol/L)</a:t>
            </a:r>
            <a:endParaRPr lang="en-US" sz="1300" b="1" dirty="0"/>
          </a:p>
        </p:txBody>
      </p:sp>
      <p:sp>
        <p:nvSpPr>
          <p:cNvPr id="10" name="Rectangle 9"/>
          <p:cNvSpPr/>
          <p:nvPr/>
        </p:nvSpPr>
        <p:spPr>
          <a:xfrm rot="16200000">
            <a:off x="381000" y="4419600"/>
            <a:ext cx="24384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00" b="1" dirty="0" smtClean="0"/>
              <a:t>Lactate concentration (mMol/L)</a:t>
            </a:r>
            <a:endParaRPr lang="en-US" sz="1300" b="1" dirty="0"/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228600" y="2378333"/>
            <a:ext cx="4495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Figure 2A: Inhibition of erythrocyte carbonic anhydrase activity </a:t>
            </a:r>
            <a:r>
              <a:rPr kumimoji="0" lang="en-US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by Acetazolamide (</a:t>
            </a:r>
            <a:r>
              <a:rPr lang="en-US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250mg/kg/day</a:t>
            </a:r>
            <a:r>
              <a:rPr kumimoji="0" lang="en-US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in STZ induced diabetic rats (60mg/kg), for 28 days.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*P &lt; 0.05 vs Normal control;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 &lt; 0.05 vs Diabetic control (n=5).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4876800" y="2286000"/>
            <a:ext cx="4267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Figure 2B: </a:t>
            </a:r>
            <a:r>
              <a:rPr lang="en-US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Glucose concentration in STZ induced diabetic rats (60mg/kg) treated with Acetazolamide (250mg/kg/day) for 28 days.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*P &lt; 0.05 vs Normal control; </a:t>
            </a:r>
            <a:r>
              <a:rPr lang="en-US" sz="1200" b="1" dirty="0" smtClean="0">
                <a:ea typeface="Calibri" pitchFamily="34" charset="0"/>
                <a:cs typeface="Times New Roman" pitchFamily="18" charset="0"/>
              </a:rPr>
              <a:t>“</a:t>
            </a:r>
            <a:r>
              <a:rPr lang="en-US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 &lt; 0.05 vs Diabetic control (n=5).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0" y="6119336"/>
            <a:ext cx="9144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Figure 2C: </a:t>
            </a:r>
            <a:r>
              <a:rPr lang="en-US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Lactate concentration in STZ induced diabetic rats (60mg/kg) treated with Acetazolamide (250mg/kg/day) for 28 days.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*P &lt; 0.05 vs Normal control; </a:t>
            </a:r>
            <a:r>
              <a:rPr lang="en-US" sz="1200" b="1" dirty="0" smtClean="0">
                <a:ea typeface="Calibri" pitchFamily="34" charset="0"/>
                <a:cs typeface="Times New Roman" pitchFamily="18" charset="0"/>
              </a:rPr>
              <a:t>“</a:t>
            </a:r>
            <a:r>
              <a:rPr lang="en-US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 &lt; 0.05 vs Diabetic control (n=5).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lum bright="36000" contrast="-40000"/>
          </a:blip>
          <a:srcRect/>
          <a:stretch>
            <a:fillRect/>
          </a:stretch>
        </p:blipFill>
        <p:spPr bwMode="auto">
          <a:xfrm>
            <a:off x="0" y="0"/>
            <a:ext cx="913403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Chart 4"/>
          <p:cNvGraphicFramePr/>
          <p:nvPr/>
        </p:nvGraphicFramePr>
        <p:xfrm>
          <a:off x="533400" y="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4343400" y="3200400"/>
          <a:ext cx="4800600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Rectangle 6"/>
          <p:cNvSpPr/>
          <p:nvPr/>
        </p:nvSpPr>
        <p:spPr>
          <a:xfrm rot="16200000">
            <a:off x="-1066800" y="1066800"/>
            <a:ext cx="25146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00" b="1" dirty="0" smtClean="0"/>
              <a:t>Cholesterol concentration (mMol/L)</a:t>
            </a:r>
            <a:endParaRPr lang="en-US" sz="1300" b="1" dirty="0"/>
          </a:p>
        </p:txBody>
      </p:sp>
      <p:sp>
        <p:nvSpPr>
          <p:cNvPr id="8" name="Rectangle 7"/>
          <p:cNvSpPr/>
          <p:nvPr/>
        </p:nvSpPr>
        <p:spPr>
          <a:xfrm rot="16200000">
            <a:off x="2895600" y="4343400"/>
            <a:ext cx="25146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00" b="1" dirty="0" smtClean="0"/>
              <a:t>Triglyceride concentration (mMol/L)</a:t>
            </a:r>
            <a:endParaRPr lang="en-US" sz="1300" b="1" dirty="0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0" y="2667000"/>
            <a:ext cx="9144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Figure 2D: </a:t>
            </a:r>
            <a:r>
              <a:rPr lang="en-US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Cholesterol concentration in STZ induced diabetic rats (60mg/kg) treated with Acetazolamide (250mg/kg/day) for 28 days.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*P &lt; 0.05 vs Normal control (n=5).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0" y="5897434"/>
            <a:ext cx="9144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Figure 2E: </a:t>
            </a:r>
            <a:r>
              <a:rPr lang="en-US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Triglyceride concentration in STZ induced diabetic rats (60mg/kg) treated with Acetazolamide (250mg/kg/day) for 28 days.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*P &lt; 0.05 vs Normal control (n=5).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lum bright="36000" contrast="-40000"/>
          </a:blip>
          <a:srcRect/>
          <a:stretch>
            <a:fillRect/>
          </a:stretch>
        </p:blipFill>
        <p:spPr bwMode="auto">
          <a:xfrm>
            <a:off x="0" y="0"/>
            <a:ext cx="913403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3400" y="2590800"/>
            <a:ext cx="8229600" cy="1143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 smtClean="0"/>
              <a:t>28 DAYS CHANGES  IN ERYTHROCYTE CARBONIC ANHYDRASE ACTIVITY IN DIABETIC RATS TREATED WITH ACETAZOLAMIDE, METFORMIN AND METHANOL LEAF EXTRACT OF </a:t>
            </a:r>
            <a:r>
              <a:rPr lang="en-US" sz="3600" b="1" i="1" dirty="0" smtClean="0"/>
              <a:t>CADABA FARINOSA</a:t>
            </a:r>
            <a:endParaRPr lang="en-US" sz="3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lum bright="36000" contrast="-40000"/>
          </a:blip>
          <a:srcRect/>
          <a:stretch>
            <a:fillRect/>
          </a:stretch>
        </p:blipFill>
        <p:spPr bwMode="auto">
          <a:xfrm>
            <a:off x="0" y="0"/>
            <a:ext cx="913403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Content Placeholder 5"/>
          <p:cNvSpPr>
            <a:spLocks noGrp="1"/>
          </p:cNvSpPr>
          <p:nvPr>
            <p:ph idx="1"/>
          </p:nvPr>
        </p:nvSpPr>
        <p:spPr>
          <a:xfrm>
            <a:off x="152400" y="228600"/>
            <a:ext cx="8991600" cy="6324600"/>
          </a:xfrm>
        </p:spPr>
        <p:txBody>
          <a:bodyPr>
            <a:normAutofit/>
          </a:bodyPr>
          <a:lstStyle/>
          <a:p>
            <a:pPr algn="just"/>
            <a:r>
              <a:rPr lang="en-US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387 million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 people presently have diabetes; by 2035 this will rise to </a:t>
            </a:r>
            <a:r>
              <a:rPr lang="en-US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592 million.</a:t>
            </a:r>
            <a:r>
              <a:rPr lang="en-US" baseline="30000" dirty="0" smtClean="0"/>
              <a:t> 1</a:t>
            </a:r>
            <a:endParaRPr lang="en-US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just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77%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 of people with diabetes live in </a:t>
            </a:r>
            <a:r>
              <a:rPr lang="en-US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low- and middle-income countries.</a:t>
            </a:r>
            <a:r>
              <a:rPr lang="en-US" baseline="30000" dirty="0" smtClean="0"/>
              <a:t> 1</a:t>
            </a:r>
            <a:endParaRPr lang="en-US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just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More than </a:t>
            </a:r>
            <a:r>
              <a:rPr lang="en-US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22 million 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people in the Africa Region have Diabetes; by 2035 this figure will almost double.</a:t>
            </a:r>
            <a:r>
              <a:rPr lang="en-US" baseline="30000" dirty="0" smtClean="0"/>
              <a:t> 1</a:t>
            </a:r>
            <a:endParaRPr lang="en-US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just"/>
            <a:endParaRPr lang="en-US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just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lvl="0" algn="just"/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lvl="0" algn="just"/>
            <a:endParaRPr lang="en-US" dirty="0" smtClean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914400" y="6523038"/>
            <a:ext cx="8229600" cy="334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r"/>
            <a:r>
              <a:rPr lang="en-US" sz="1400" b="1" cap="all" dirty="0" smtClean="0"/>
              <a:t>1. IDF DIABETES ATLAS SIXTH EDITION POSTER UPDATE 2014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lum bright="36000" contrast="-40000"/>
          </a:blip>
          <a:srcRect/>
          <a:stretch>
            <a:fillRect/>
          </a:stretch>
        </p:blipFill>
        <p:spPr bwMode="auto">
          <a:xfrm>
            <a:off x="0" y="0"/>
            <a:ext cx="913403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Chart 4"/>
          <p:cNvGraphicFramePr/>
          <p:nvPr/>
        </p:nvGraphicFramePr>
        <p:xfrm>
          <a:off x="381000" y="0"/>
          <a:ext cx="4343400" cy="220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4800600" y="0"/>
          <a:ext cx="4343400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228600" y="3124200"/>
          <a:ext cx="43434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4800600" y="3200400"/>
          <a:ext cx="43434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0" name="Rectangle 9"/>
          <p:cNvSpPr/>
          <p:nvPr/>
        </p:nvSpPr>
        <p:spPr>
          <a:xfrm rot="16200000">
            <a:off x="-914400" y="914400"/>
            <a:ext cx="2209800" cy="381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00" b="1" dirty="0" smtClean="0"/>
              <a:t>Carbonic anhydrase activity (</a:t>
            </a:r>
            <a:r>
              <a:rPr lang="el-GR" sz="1300" b="1" dirty="0" smtClean="0"/>
              <a:t>μ</a:t>
            </a:r>
            <a:r>
              <a:rPr lang="en-US" sz="1300" b="1" dirty="0" smtClean="0"/>
              <a:t>mol/min/</a:t>
            </a:r>
            <a:r>
              <a:rPr lang="el-GR" sz="1300" b="1" dirty="0" smtClean="0"/>
              <a:t> μ</a:t>
            </a:r>
            <a:r>
              <a:rPr lang="en-US" sz="1300" b="1" dirty="0" smtClean="0"/>
              <a:t>L)</a:t>
            </a:r>
            <a:endParaRPr lang="en-US" sz="1300" b="1" dirty="0"/>
          </a:p>
        </p:txBody>
      </p:sp>
      <p:sp>
        <p:nvSpPr>
          <p:cNvPr id="12" name="Rectangle 11"/>
          <p:cNvSpPr/>
          <p:nvPr/>
        </p:nvSpPr>
        <p:spPr>
          <a:xfrm rot="16200000">
            <a:off x="3543300" y="952500"/>
            <a:ext cx="24384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00" b="1" dirty="0" smtClean="0"/>
              <a:t>HbA1C concentration (mMol/L)</a:t>
            </a:r>
            <a:endParaRPr lang="en-US" sz="1300" b="1" dirty="0"/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2162264"/>
            <a:ext cx="4724400" cy="969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Figure 3A: The effect of Acetazolamide, Metformin and Methanol extract of </a:t>
            </a:r>
            <a:r>
              <a:rPr kumimoji="0" lang="en-US" sz="1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Cadaba farinosa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on erythrocyte </a:t>
            </a:r>
            <a:r>
              <a:rPr kumimoji="0" lang="en-US" sz="13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carbonic anhydrase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activity levels in STZ induced diabetic rats treated at 250mg/kg/day, 500mg/kg/day  and 1000mg /kg/day doses for 28 days. *P &lt; 0.05 vs Normal control; 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 &lt; 0.05 vs Diabetic control (n=5).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4876800" y="2309084"/>
            <a:ext cx="4267200" cy="969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Figure 3B: The effect of Acetazolamide, Metformin and Methanol extract of </a:t>
            </a:r>
            <a:r>
              <a:rPr kumimoji="0" lang="en-US" sz="1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Cadaba farinosa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on </a:t>
            </a:r>
            <a:r>
              <a:rPr kumimoji="0" lang="en-US" sz="13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HBA</a:t>
            </a:r>
            <a:r>
              <a:rPr kumimoji="0" lang="en-US" sz="1300" b="1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1C</a:t>
            </a:r>
            <a:r>
              <a:rPr kumimoji="0" lang="en-US" sz="13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levels in STZ induced diabetic rats treated at 250mg/kg/day, 500mg/kg/day and 1000mg /kg/day doses for 28 days. *P &lt; 0.05 vs Normal control; 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 &lt; 0.05 vs Diabetic control (n=5).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 rot="16200000">
            <a:off x="-1066800" y="4114800"/>
            <a:ext cx="24384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00" b="1" dirty="0" smtClean="0"/>
              <a:t>Glucose concentration (mMol/L)</a:t>
            </a:r>
            <a:endParaRPr lang="en-US" sz="1300" b="1" dirty="0"/>
          </a:p>
        </p:txBody>
      </p:sp>
      <p:sp>
        <p:nvSpPr>
          <p:cNvPr id="17" name="Rectangle 16"/>
          <p:cNvSpPr/>
          <p:nvPr/>
        </p:nvSpPr>
        <p:spPr>
          <a:xfrm rot="16200000">
            <a:off x="3505200" y="4267200"/>
            <a:ext cx="24384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00" b="1" dirty="0" smtClean="0"/>
              <a:t>Lactate concentration (mMol/L)</a:t>
            </a:r>
            <a:endParaRPr lang="en-US" sz="1300" b="1" dirty="0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381000" y="5631106"/>
            <a:ext cx="4267200" cy="103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Figure 3C: The effect of Acetazolamide, Metformin and Methanol extract of 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Cadaba farinosa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on </a:t>
            </a:r>
            <a:r>
              <a:rPr kumimoji="0" lang="en-US" sz="13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glucose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concentration in STZ induced diabetic rats treated at 250mg/kg/day, 500mg/kg/day and 1000mg /kg/day doses for 28 days. *P &lt; 0.05 vs Normal control;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 &lt; 0.05 vs Diabetic control (n=5).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4953000" y="5638800"/>
            <a:ext cx="4191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Figure 3D: The effect of Acetazolamide, Metformin and Methanol extract of 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Cadaba farinosa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on </a:t>
            </a:r>
            <a:r>
              <a:rPr lang="en-US" sz="1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lactate</a:t>
            </a:r>
            <a:r>
              <a:rPr lang="en-US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concentration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 STZ induced diabetic rats treated at 250mg/kg/day, 500mg/kg/day and 1000mg /kg/day doses for 28 days. *P &lt; 0.05 vs Normal control;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 &lt; 0.05 vs Diabetic control (n=5).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lum bright="36000" contrast="-40000"/>
          </a:blip>
          <a:srcRect/>
          <a:stretch>
            <a:fillRect/>
          </a:stretch>
        </p:blipFill>
        <p:spPr bwMode="auto">
          <a:xfrm>
            <a:off x="0" y="0"/>
            <a:ext cx="913403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Chart 4"/>
          <p:cNvGraphicFramePr/>
          <p:nvPr/>
        </p:nvGraphicFramePr>
        <p:xfrm>
          <a:off x="304800" y="152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4343400" y="3352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Rectangle 6"/>
          <p:cNvSpPr/>
          <p:nvPr/>
        </p:nvSpPr>
        <p:spPr>
          <a:xfrm rot="16200000">
            <a:off x="-1104900" y="1104900"/>
            <a:ext cx="2514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00" b="1" dirty="0" smtClean="0"/>
              <a:t>Cholesterol concentration (mMol/L)</a:t>
            </a:r>
            <a:endParaRPr lang="en-US" sz="1300" b="1" dirty="0"/>
          </a:p>
        </p:txBody>
      </p:sp>
      <p:sp>
        <p:nvSpPr>
          <p:cNvPr id="8" name="Rectangle 7"/>
          <p:cNvSpPr/>
          <p:nvPr/>
        </p:nvSpPr>
        <p:spPr>
          <a:xfrm rot="16200000">
            <a:off x="2933700" y="4914900"/>
            <a:ext cx="2514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00" b="1" dirty="0" smtClean="0"/>
              <a:t>Triglyceride concentration (mMol/L)</a:t>
            </a:r>
            <a:endParaRPr lang="en-US" sz="1300" b="1" dirty="0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0" y="2851666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Figure 3D: The effect of Acetazolamide, Metformin and Methanol extract of </a:t>
            </a:r>
            <a:r>
              <a:rPr lang="en-US" sz="12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Cadaba farinosa</a:t>
            </a:r>
            <a:r>
              <a:rPr lang="en-US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on </a:t>
            </a:r>
            <a:r>
              <a:rPr lang="en-US" sz="1200" b="1" dirty="0" smtClean="0">
                <a:solidFill>
                  <a:srgbClr val="B1A54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Cholesterol</a:t>
            </a:r>
            <a:r>
              <a:rPr lang="en-US" sz="1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concentration in STZ induced diabetic rats treated at 250mg/kg/day, 500mg/kg/day and 1000mg /kg/day doses for 28 days. *P &lt; 0.05 vs Normal control; </a:t>
            </a:r>
            <a:r>
              <a:rPr lang="en-US" sz="1200" b="1" dirty="0" smtClean="0">
                <a:ea typeface="Calibri" pitchFamily="34" charset="0"/>
                <a:cs typeface="Times New Roman" pitchFamily="18" charset="0"/>
              </a:rPr>
              <a:t>“</a:t>
            </a:r>
            <a:r>
              <a:rPr lang="en-US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 &lt; 0.05 vs Diabetic control (n=5).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0" y="6211669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Figure 3D: The effect of Acetazolamide, Metformin and Methanol extract of </a:t>
            </a:r>
            <a:r>
              <a:rPr lang="en-US" sz="12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Cadaba farinosa</a:t>
            </a:r>
            <a:r>
              <a:rPr lang="en-US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on </a:t>
            </a: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Triglyceride</a:t>
            </a:r>
            <a:r>
              <a:rPr lang="en-US" sz="1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concentration in STZ induced diabetic rats treated at 250mg/kg/day, 500mg/kg/day and 1000mg /kg/day doses for 28 days. *P &lt; 0.05 vs Normal control; </a:t>
            </a:r>
            <a:r>
              <a:rPr lang="en-US" sz="1200" b="1" dirty="0" smtClean="0">
                <a:ea typeface="Calibri" pitchFamily="34" charset="0"/>
                <a:cs typeface="Times New Roman" pitchFamily="18" charset="0"/>
              </a:rPr>
              <a:t>“</a:t>
            </a:r>
            <a:r>
              <a:rPr lang="en-US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 &lt; 0.05 vs Diabetic control (n=5).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lum bright="36000" contrast="-40000"/>
          </a:blip>
          <a:srcRect/>
          <a:stretch>
            <a:fillRect/>
          </a:stretch>
        </p:blipFill>
        <p:spPr bwMode="auto">
          <a:xfrm>
            <a:off x="0" y="0"/>
            <a:ext cx="913403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3400" y="2590800"/>
            <a:ext cx="8229600" cy="1143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 smtClean="0"/>
              <a:t>INVITRO INHIBITORY STUDY OF CRUDE EXTRACT OF </a:t>
            </a:r>
            <a:r>
              <a:rPr lang="en-US" sz="3600" b="1" i="1" dirty="0" smtClean="0"/>
              <a:t>CADABA FARINOSA </a:t>
            </a:r>
            <a:r>
              <a:rPr lang="en-US" sz="3600" b="1" dirty="0" smtClean="0"/>
              <a:t>ON CARBONIC ANHYDRASE ACTIVITY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lum bright="36000" contrast="-40000"/>
          </a:blip>
          <a:srcRect/>
          <a:stretch>
            <a:fillRect/>
          </a:stretch>
        </p:blipFill>
        <p:spPr bwMode="auto">
          <a:xfrm>
            <a:off x="0" y="0"/>
            <a:ext cx="913403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" name="Chart 6"/>
          <p:cNvGraphicFramePr/>
          <p:nvPr/>
        </p:nvGraphicFramePr>
        <p:xfrm>
          <a:off x="381000" y="0"/>
          <a:ext cx="5638800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3924299" y="3733800"/>
          <a:ext cx="5219701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Rectangle 8"/>
          <p:cNvSpPr/>
          <p:nvPr/>
        </p:nvSpPr>
        <p:spPr>
          <a:xfrm rot="16200000">
            <a:off x="-914400" y="914400"/>
            <a:ext cx="2209800" cy="381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00" b="1" dirty="0" smtClean="0"/>
              <a:t>Carbonic anhydrase activity (</a:t>
            </a:r>
            <a:r>
              <a:rPr lang="el-GR" sz="1300" b="1" dirty="0" smtClean="0"/>
              <a:t>μ</a:t>
            </a:r>
            <a:r>
              <a:rPr lang="en-US" sz="1300" b="1" dirty="0" smtClean="0"/>
              <a:t>mol/min/</a:t>
            </a:r>
            <a:r>
              <a:rPr lang="el-GR" sz="1300" b="1" dirty="0" smtClean="0"/>
              <a:t> μ</a:t>
            </a:r>
            <a:r>
              <a:rPr lang="en-US" sz="1300" b="1" dirty="0" smtClean="0"/>
              <a:t>L)</a:t>
            </a:r>
            <a:endParaRPr lang="en-US" sz="1300" b="1" dirty="0"/>
          </a:p>
        </p:txBody>
      </p:sp>
      <p:sp>
        <p:nvSpPr>
          <p:cNvPr id="10" name="Rectangle 9"/>
          <p:cNvSpPr/>
          <p:nvPr/>
        </p:nvSpPr>
        <p:spPr>
          <a:xfrm rot="16200000">
            <a:off x="2667000" y="4800600"/>
            <a:ext cx="2209800" cy="381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00" b="1" dirty="0" smtClean="0"/>
              <a:t>% INHIBITION</a:t>
            </a:r>
            <a:endParaRPr lang="en-US" sz="1300" b="1" dirty="0"/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0" y="2895600"/>
            <a:ext cx="9144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Figure 4A: In-Vitro inhibitory effect of Acetazolamide, Metformin and Crude extract of </a:t>
            </a:r>
            <a:r>
              <a:rPr kumimoji="0" lang="en-US" sz="1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Cadaba farinosa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on Bovine </a:t>
            </a:r>
            <a:r>
              <a:rPr kumimoji="0" lang="en-US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erythrocyte 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carbonic anhydrase activity treated at 15</a:t>
            </a:r>
            <a:r>
              <a:rPr kumimoji="0" lang="el-G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μ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g/10</a:t>
            </a:r>
            <a:r>
              <a:rPr lang="el-GR" sz="11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μ</a:t>
            </a:r>
            <a:r>
              <a:rPr lang="en-US" sz="11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 enzyme concentration each.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1371600" y="6445478"/>
            <a:ext cx="77724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Figure 4B: Percentage inhibition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lum bright="36000" contrast="-40000"/>
          </a:blip>
          <a:srcRect/>
          <a:stretch>
            <a:fillRect/>
          </a:stretch>
        </p:blipFill>
        <p:spPr bwMode="auto">
          <a:xfrm>
            <a:off x="0" y="0"/>
            <a:ext cx="913403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457200" y="1752600"/>
            <a:ext cx="8686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b="1" dirty="0" smtClean="0"/>
              <a:t>INVITRO INHIBITORY STUDY OF PURIFIED FRACTIONS OF METHANOL LEAF EXTRACT OF </a:t>
            </a:r>
            <a:r>
              <a:rPr lang="en-US" sz="3600" b="1" i="1" dirty="0" smtClean="0"/>
              <a:t>CADABA FARINOSA </a:t>
            </a:r>
            <a:r>
              <a:rPr lang="en-US" sz="3600" b="1" dirty="0" smtClean="0"/>
              <a:t>ON CARBONIC ANHYDRASE ACTIVITY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lum bright="36000" contrast="-40000"/>
          </a:blip>
          <a:srcRect/>
          <a:stretch>
            <a:fillRect/>
          </a:stretch>
        </p:blipFill>
        <p:spPr bwMode="auto">
          <a:xfrm>
            <a:off x="0" y="0"/>
            <a:ext cx="913403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Chart 4"/>
          <p:cNvGraphicFramePr/>
          <p:nvPr/>
        </p:nvGraphicFramePr>
        <p:xfrm>
          <a:off x="533400" y="152400"/>
          <a:ext cx="60198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3152775" y="3810000"/>
          <a:ext cx="599122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Rectangle 7"/>
          <p:cNvSpPr/>
          <p:nvPr/>
        </p:nvSpPr>
        <p:spPr>
          <a:xfrm rot="16200000">
            <a:off x="-914400" y="1143000"/>
            <a:ext cx="2209800" cy="381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00" b="1" dirty="0" smtClean="0"/>
              <a:t>Carbonic anhydrase activity (</a:t>
            </a:r>
            <a:r>
              <a:rPr lang="el-GR" sz="1300" b="1" dirty="0" smtClean="0"/>
              <a:t>μ</a:t>
            </a:r>
            <a:r>
              <a:rPr lang="en-US" sz="1300" b="1" dirty="0" smtClean="0"/>
              <a:t>mol/min/</a:t>
            </a:r>
            <a:r>
              <a:rPr lang="el-GR" sz="1300" b="1" dirty="0" smtClean="0"/>
              <a:t> μ</a:t>
            </a:r>
            <a:r>
              <a:rPr lang="en-US" sz="1300" b="1" dirty="0" smtClean="0"/>
              <a:t>L)</a:t>
            </a:r>
            <a:endParaRPr lang="en-US" sz="1300" b="1" dirty="0"/>
          </a:p>
        </p:txBody>
      </p:sp>
      <p:sp>
        <p:nvSpPr>
          <p:cNvPr id="9" name="Rectangle 8"/>
          <p:cNvSpPr/>
          <p:nvPr/>
        </p:nvSpPr>
        <p:spPr>
          <a:xfrm rot="16200000">
            <a:off x="1676400" y="4724400"/>
            <a:ext cx="2209800" cy="381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00" b="1" dirty="0" smtClean="0"/>
              <a:t>% INHIBITION</a:t>
            </a:r>
            <a:endParaRPr lang="en-US" sz="1300" b="1" dirty="0"/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0" y="2667000"/>
            <a:ext cx="9144000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Figure 5A: </a:t>
            </a:r>
            <a:r>
              <a:rPr lang="en-US" sz="11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In-Vitro inhibitory effect of Acetazolamide, Metformin and purified fractions of methanol leaf extract of </a:t>
            </a:r>
            <a:r>
              <a:rPr lang="en-US" sz="11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Cadaba farinosa</a:t>
            </a:r>
            <a:r>
              <a:rPr lang="en-US" sz="11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on Bovine erythrocyte carbonic anhydrase activity treated at 15</a:t>
            </a:r>
            <a:r>
              <a:rPr lang="el-GR" sz="11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μ</a:t>
            </a:r>
            <a:r>
              <a:rPr lang="en-US" sz="11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g/10</a:t>
            </a:r>
            <a:r>
              <a:rPr lang="el-GR" sz="11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μ</a:t>
            </a:r>
            <a:r>
              <a:rPr lang="en-US" sz="11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 enzyme concentration each.</a:t>
            </a:r>
            <a:endParaRPr lang="en-US" sz="1100" b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3352800" y="6596390"/>
            <a:ext cx="25908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Figure 5B: Percentage</a:t>
            </a:r>
            <a:r>
              <a:rPr kumimoji="0" lang="en-US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Inhibition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lum bright="36000" contrast="-40000"/>
          </a:blip>
          <a:srcRect/>
          <a:stretch>
            <a:fillRect/>
          </a:stretch>
        </p:blipFill>
        <p:spPr bwMode="auto">
          <a:xfrm>
            <a:off x="0" y="0"/>
            <a:ext cx="913403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1524000"/>
          <a:ext cx="9144000" cy="3743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5733"/>
                <a:gridCol w="2350267"/>
                <a:gridCol w="3048000"/>
              </a:tblGrid>
              <a:tr h="1241854"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solidFill>
                            <a:schemeClr val="tx1"/>
                          </a:solidFill>
                        </a:rPr>
                        <a:t>EXTRACT</a:t>
                      </a:r>
                      <a:endParaRPr lang="en-US" sz="2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WEIGHT OBTAINED (g)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%YIELD</a:t>
                      </a:r>
                    </a:p>
                    <a:p>
                      <a:pPr algn="ctr"/>
                      <a:endParaRPr lang="en-US" sz="2500" dirty="0"/>
                    </a:p>
                  </a:txBody>
                  <a:tcPr/>
                </a:tc>
              </a:tr>
              <a:tr h="11590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Methanol</a:t>
                      </a:r>
                      <a:endParaRPr kumimoji="0" 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23.18/800g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2.9</a:t>
                      </a:r>
                      <a:endParaRPr lang="en-US" sz="2000" dirty="0"/>
                    </a:p>
                  </a:txBody>
                  <a:tcPr/>
                </a:tc>
              </a:tr>
              <a:tr h="671521"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Ethyl Acetate 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15.2/800g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1.9</a:t>
                      </a:r>
                      <a:endParaRPr lang="en-US" sz="2000" dirty="0"/>
                    </a:p>
                  </a:txBody>
                  <a:tcPr/>
                </a:tc>
              </a:tr>
              <a:tr h="671521"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n-Hexane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100.6/800g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12.6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52400" y="1028329"/>
            <a:ext cx="9144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Weight of Different Crude</a:t>
            </a: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Extract of Cadaba farinosa obtained from soxhlet extraction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lum bright="36000" contrast="-40000"/>
          </a:blip>
          <a:srcRect/>
          <a:stretch>
            <a:fillRect/>
          </a:stretch>
        </p:blipFill>
        <p:spPr bwMode="auto">
          <a:xfrm>
            <a:off x="0" y="0"/>
            <a:ext cx="913403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09600" y="1371601"/>
            <a:ext cx="8001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57150" algn="l"/>
              </a:tabLst>
            </a:pPr>
            <a:r>
              <a:rPr lang="en-US" sz="4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Proposed Mechanism of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lactate-induced cell acidification (LIA)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by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Carbonic Anhydrase Inhibition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 Diabetes Mellitus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lum bright="36000" contrast="-40000"/>
          </a:blip>
          <a:srcRect/>
          <a:stretch>
            <a:fillRect/>
          </a:stretch>
        </p:blipFill>
        <p:spPr bwMode="auto">
          <a:xfrm>
            <a:off x="0" y="0"/>
            <a:ext cx="913403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Oval 4"/>
          <p:cNvSpPr/>
          <p:nvPr/>
        </p:nvSpPr>
        <p:spPr>
          <a:xfrm>
            <a:off x="5181600" y="914400"/>
            <a:ext cx="2362200" cy="2590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MUSCLE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200400" y="4038600"/>
            <a:ext cx="2362200" cy="2590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LIVER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219200" y="914400"/>
            <a:ext cx="2362200" cy="2590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RBC</a:t>
            </a:r>
            <a:endParaRPr lang="en-US" dirty="0"/>
          </a:p>
        </p:txBody>
      </p:sp>
      <p:sp>
        <p:nvSpPr>
          <p:cNvPr id="25" name="U-Turn Arrow 24"/>
          <p:cNvSpPr/>
          <p:nvPr/>
        </p:nvSpPr>
        <p:spPr>
          <a:xfrm rot="5400000">
            <a:off x="2895600" y="2819400"/>
            <a:ext cx="2133600" cy="762000"/>
          </a:xfrm>
          <a:prstGeom prst="uturnArrow">
            <a:avLst>
              <a:gd name="adj1" fmla="val 25000"/>
              <a:gd name="adj2" fmla="val 23419"/>
              <a:gd name="adj3" fmla="val 18784"/>
              <a:gd name="adj4" fmla="val 43750"/>
              <a:gd name="adj5" fmla="val 437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U-Turn Arrow 25"/>
          <p:cNvSpPr/>
          <p:nvPr/>
        </p:nvSpPr>
        <p:spPr>
          <a:xfrm rot="16200000" flipH="1">
            <a:off x="3771900" y="2857500"/>
            <a:ext cx="2133600" cy="685800"/>
          </a:xfrm>
          <a:prstGeom prst="uturnArrow">
            <a:avLst>
              <a:gd name="adj1" fmla="val 25000"/>
              <a:gd name="adj2" fmla="val 23419"/>
              <a:gd name="adj3" fmla="val 18784"/>
              <a:gd name="adj4" fmla="val 43750"/>
              <a:gd name="adj5" fmla="val 437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Bent-Up Arrow 26"/>
          <p:cNvSpPr/>
          <p:nvPr/>
        </p:nvSpPr>
        <p:spPr>
          <a:xfrm>
            <a:off x="5562600" y="3505200"/>
            <a:ext cx="1295400" cy="2057400"/>
          </a:xfrm>
          <a:prstGeom prst="bentUpArrow">
            <a:avLst>
              <a:gd name="adj1" fmla="val 0"/>
              <a:gd name="adj2" fmla="val 25000"/>
              <a:gd name="adj3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Bent-Up Arrow 27"/>
          <p:cNvSpPr/>
          <p:nvPr/>
        </p:nvSpPr>
        <p:spPr>
          <a:xfrm flipH="1">
            <a:off x="1905000" y="3505200"/>
            <a:ext cx="1295400" cy="2057400"/>
          </a:xfrm>
          <a:prstGeom prst="bentUpArrow">
            <a:avLst>
              <a:gd name="adj1" fmla="val 0"/>
              <a:gd name="adj2" fmla="val 25000"/>
              <a:gd name="adj3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 rot="16200000">
            <a:off x="1485900" y="4762500"/>
            <a:ext cx="12954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Glucose</a:t>
            </a:r>
            <a:endParaRPr lang="en-US" dirty="0"/>
          </a:p>
        </p:txBody>
      </p:sp>
      <p:sp>
        <p:nvSpPr>
          <p:cNvPr id="30" name="Rounded Rectangle 29"/>
          <p:cNvSpPr/>
          <p:nvPr/>
        </p:nvSpPr>
        <p:spPr>
          <a:xfrm rot="16200000">
            <a:off x="6057900" y="4762500"/>
            <a:ext cx="12954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Glucose</a:t>
            </a:r>
            <a:endParaRPr lang="en-US" dirty="0"/>
          </a:p>
        </p:txBody>
      </p:sp>
      <p:sp>
        <p:nvSpPr>
          <p:cNvPr id="31" name="Rounded Rectangle 30"/>
          <p:cNvSpPr/>
          <p:nvPr/>
        </p:nvSpPr>
        <p:spPr>
          <a:xfrm rot="5400000">
            <a:off x="3505200" y="2819400"/>
            <a:ext cx="1028700" cy="266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Lactate</a:t>
            </a:r>
            <a:endParaRPr lang="en-US" dirty="0"/>
          </a:p>
        </p:txBody>
      </p:sp>
      <p:sp>
        <p:nvSpPr>
          <p:cNvPr id="32" name="Rounded Rectangle 31"/>
          <p:cNvSpPr/>
          <p:nvPr/>
        </p:nvSpPr>
        <p:spPr>
          <a:xfrm rot="5400000">
            <a:off x="4267200" y="2819400"/>
            <a:ext cx="1028700" cy="266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Lactate</a:t>
            </a:r>
            <a:endParaRPr lang="en-US" dirty="0"/>
          </a:p>
        </p:txBody>
      </p:sp>
      <p:sp>
        <p:nvSpPr>
          <p:cNvPr id="33" name="Rounded Rectangle 32"/>
          <p:cNvSpPr/>
          <p:nvPr/>
        </p:nvSpPr>
        <p:spPr>
          <a:xfrm>
            <a:off x="2819400" y="1905000"/>
            <a:ext cx="762000" cy="228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MCT</a:t>
            </a:r>
            <a:endParaRPr lang="en-US" dirty="0"/>
          </a:p>
        </p:txBody>
      </p:sp>
      <p:sp>
        <p:nvSpPr>
          <p:cNvPr id="34" name="Rounded Rectangle 33"/>
          <p:cNvSpPr/>
          <p:nvPr/>
        </p:nvSpPr>
        <p:spPr>
          <a:xfrm>
            <a:off x="3505200" y="3733800"/>
            <a:ext cx="5334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r>
              <a:rPr lang="en-US" baseline="30000" dirty="0" smtClean="0"/>
              <a:t>+</a:t>
            </a:r>
            <a:endParaRPr lang="en-US" baseline="30000" dirty="0"/>
          </a:p>
        </p:txBody>
      </p:sp>
      <p:sp>
        <p:nvSpPr>
          <p:cNvPr id="35" name="Rounded Rectangle 34"/>
          <p:cNvSpPr/>
          <p:nvPr/>
        </p:nvSpPr>
        <p:spPr>
          <a:xfrm>
            <a:off x="228600" y="228600"/>
            <a:ext cx="8382000" cy="4572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PROPOSED MECHANISM OF “Lactate Induced </a:t>
            </a:r>
            <a:r>
              <a:rPr lang="en-US" sz="2000" dirty="0" err="1" smtClean="0">
                <a:solidFill>
                  <a:schemeClr val="tx1"/>
                </a:solidFill>
              </a:rPr>
              <a:t>Acidemia</a:t>
            </a:r>
            <a:r>
              <a:rPr lang="en-US" sz="2000" dirty="0" smtClean="0">
                <a:solidFill>
                  <a:schemeClr val="tx1"/>
                </a:solidFill>
              </a:rPr>
              <a:t>” CYCLE IN DIABETES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2819400" y="2286000"/>
            <a:ext cx="762000" cy="228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</a:t>
            </a:r>
            <a:endParaRPr lang="en-US" dirty="0"/>
          </a:p>
        </p:txBody>
      </p:sp>
      <p:sp>
        <p:nvSpPr>
          <p:cNvPr id="37" name="Rounded Rectangle 36"/>
          <p:cNvSpPr/>
          <p:nvPr/>
        </p:nvSpPr>
        <p:spPr>
          <a:xfrm>
            <a:off x="5181600" y="1905000"/>
            <a:ext cx="762000" cy="228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MCT</a:t>
            </a:r>
            <a:endParaRPr lang="en-US" dirty="0"/>
          </a:p>
        </p:txBody>
      </p:sp>
      <p:sp>
        <p:nvSpPr>
          <p:cNvPr id="38" name="Rounded Rectangle 37"/>
          <p:cNvSpPr/>
          <p:nvPr/>
        </p:nvSpPr>
        <p:spPr>
          <a:xfrm>
            <a:off x="5181600" y="2286000"/>
            <a:ext cx="762000" cy="228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</a:t>
            </a:r>
            <a:endParaRPr lang="en-US" dirty="0"/>
          </a:p>
        </p:txBody>
      </p:sp>
      <p:sp>
        <p:nvSpPr>
          <p:cNvPr id="46" name="Rounded Rectangle 45"/>
          <p:cNvSpPr/>
          <p:nvPr/>
        </p:nvSpPr>
        <p:spPr>
          <a:xfrm>
            <a:off x="4724400" y="3810000"/>
            <a:ext cx="5334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r>
              <a:rPr lang="en-US" baseline="30000" dirty="0" smtClean="0"/>
              <a:t>+</a:t>
            </a:r>
            <a:endParaRPr lang="en-US" baseline="30000" dirty="0"/>
          </a:p>
        </p:txBody>
      </p:sp>
      <p:sp>
        <p:nvSpPr>
          <p:cNvPr id="47" name="Rounded Rectangle 46"/>
          <p:cNvSpPr/>
          <p:nvPr/>
        </p:nvSpPr>
        <p:spPr>
          <a:xfrm>
            <a:off x="5334000" y="3429000"/>
            <a:ext cx="5334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r>
              <a:rPr lang="en-US" baseline="30000" dirty="0" smtClean="0"/>
              <a:t>+</a:t>
            </a:r>
            <a:endParaRPr lang="en-US" baseline="30000" dirty="0"/>
          </a:p>
        </p:txBody>
      </p:sp>
      <p:sp>
        <p:nvSpPr>
          <p:cNvPr id="48" name="Rounded Rectangle 47"/>
          <p:cNvSpPr/>
          <p:nvPr/>
        </p:nvSpPr>
        <p:spPr>
          <a:xfrm>
            <a:off x="2819400" y="3505200"/>
            <a:ext cx="5334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r>
              <a:rPr lang="en-US" baseline="30000" dirty="0" smtClean="0"/>
              <a:t>+</a:t>
            </a:r>
            <a:endParaRPr lang="en-US" baseline="30000" dirty="0"/>
          </a:p>
        </p:txBody>
      </p:sp>
      <p:sp>
        <p:nvSpPr>
          <p:cNvPr id="49" name="Rounded Rectangle 48"/>
          <p:cNvSpPr/>
          <p:nvPr/>
        </p:nvSpPr>
        <p:spPr>
          <a:xfrm>
            <a:off x="4953000" y="2819400"/>
            <a:ext cx="5334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r>
              <a:rPr lang="en-US" baseline="30000" dirty="0" smtClean="0"/>
              <a:t>+</a:t>
            </a:r>
            <a:endParaRPr lang="en-US" baseline="30000" dirty="0"/>
          </a:p>
        </p:txBody>
      </p:sp>
      <p:sp>
        <p:nvSpPr>
          <p:cNvPr id="50" name="Rounded Rectangle 49"/>
          <p:cNvSpPr/>
          <p:nvPr/>
        </p:nvSpPr>
        <p:spPr>
          <a:xfrm>
            <a:off x="3352800" y="2819400"/>
            <a:ext cx="5334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r>
              <a:rPr lang="en-US" baseline="30000" dirty="0" smtClean="0"/>
              <a:t>+</a:t>
            </a:r>
            <a:endParaRPr lang="en-US" baseline="30000" dirty="0"/>
          </a:p>
        </p:txBody>
      </p:sp>
      <p:sp>
        <p:nvSpPr>
          <p:cNvPr id="51" name="Rounded Rectangle 50"/>
          <p:cNvSpPr/>
          <p:nvPr/>
        </p:nvSpPr>
        <p:spPr>
          <a:xfrm>
            <a:off x="5029200" y="3200400"/>
            <a:ext cx="5334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r>
              <a:rPr lang="en-US" baseline="30000" dirty="0" smtClean="0"/>
              <a:t>+</a:t>
            </a:r>
            <a:endParaRPr lang="en-US" baseline="30000" dirty="0"/>
          </a:p>
        </p:txBody>
      </p:sp>
      <p:sp>
        <p:nvSpPr>
          <p:cNvPr id="52" name="Rounded Rectangle 51"/>
          <p:cNvSpPr/>
          <p:nvPr/>
        </p:nvSpPr>
        <p:spPr>
          <a:xfrm>
            <a:off x="3200400" y="3200400"/>
            <a:ext cx="5334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r>
              <a:rPr lang="en-US" baseline="30000" dirty="0" smtClean="0"/>
              <a:t>+</a:t>
            </a:r>
            <a:endParaRPr lang="en-US" baseline="30000" dirty="0"/>
          </a:p>
        </p:txBody>
      </p:sp>
      <p:sp>
        <p:nvSpPr>
          <p:cNvPr id="53" name="Rounded Rectangle 52"/>
          <p:cNvSpPr/>
          <p:nvPr/>
        </p:nvSpPr>
        <p:spPr>
          <a:xfrm>
            <a:off x="4648200" y="3505200"/>
            <a:ext cx="5334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r>
              <a:rPr lang="en-US" baseline="30000" dirty="0" smtClean="0"/>
              <a:t>+</a:t>
            </a:r>
            <a:endParaRPr lang="en-US" baseline="30000" dirty="0"/>
          </a:p>
        </p:txBody>
      </p:sp>
      <p:sp>
        <p:nvSpPr>
          <p:cNvPr id="54" name="Rounded Rectangle 53"/>
          <p:cNvSpPr/>
          <p:nvPr/>
        </p:nvSpPr>
        <p:spPr>
          <a:xfrm>
            <a:off x="3581400" y="3429000"/>
            <a:ext cx="5334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r>
              <a:rPr lang="en-US" baseline="30000" dirty="0" smtClean="0"/>
              <a:t>+</a:t>
            </a:r>
            <a:endParaRPr lang="en-US" baseline="30000" dirty="0"/>
          </a:p>
        </p:txBody>
      </p:sp>
      <p:sp>
        <p:nvSpPr>
          <p:cNvPr id="55" name="Rounded Rectangle 54"/>
          <p:cNvSpPr/>
          <p:nvPr/>
        </p:nvSpPr>
        <p:spPr>
          <a:xfrm>
            <a:off x="3200400" y="3733800"/>
            <a:ext cx="5334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r>
              <a:rPr lang="en-US" baseline="30000" dirty="0" smtClean="0"/>
              <a:t>+</a:t>
            </a:r>
            <a:endParaRPr lang="en-US" baseline="30000" dirty="0"/>
          </a:p>
        </p:txBody>
      </p:sp>
      <p:sp>
        <p:nvSpPr>
          <p:cNvPr id="56" name="Rounded Rectangle 55"/>
          <p:cNvSpPr/>
          <p:nvPr/>
        </p:nvSpPr>
        <p:spPr>
          <a:xfrm>
            <a:off x="5029200" y="3733800"/>
            <a:ext cx="5334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r>
              <a:rPr lang="en-US" baseline="30000" dirty="0" smtClean="0"/>
              <a:t>+</a:t>
            </a:r>
            <a:endParaRPr lang="en-US" baseline="30000" dirty="0"/>
          </a:p>
        </p:txBody>
      </p:sp>
      <p:sp>
        <p:nvSpPr>
          <p:cNvPr id="57" name="Rounded Rectangle 56"/>
          <p:cNvSpPr/>
          <p:nvPr/>
        </p:nvSpPr>
        <p:spPr>
          <a:xfrm>
            <a:off x="5791200" y="3505200"/>
            <a:ext cx="5334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r>
              <a:rPr lang="en-US" baseline="30000" dirty="0" smtClean="0"/>
              <a:t>+</a:t>
            </a:r>
            <a:endParaRPr lang="en-US" baseline="30000" dirty="0"/>
          </a:p>
        </p:txBody>
      </p:sp>
      <p:sp>
        <p:nvSpPr>
          <p:cNvPr id="58" name="Rounded Rectangle 57"/>
          <p:cNvSpPr/>
          <p:nvPr/>
        </p:nvSpPr>
        <p:spPr>
          <a:xfrm>
            <a:off x="5638800" y="4038600"/>
            <a:ext cx="5334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r>
              <a:rPr lang="en-US" baseline="30000" dirty="0" smtClean="0"/>
              <a:t>+</a:t>
            </a:r>
            <a:endParaRPr lang="en-US" baseline="30000" dirty="0"/>
          </a:p>
        </p:txBody>
      </p:sp>
      <p:sp>
        <p:nvSpPr>
          <p:cNvPr id="59" name="Rounded Rectangle 58"/>
          <p:cNvSpPr/>
          <p:nvPr/>
        </p:nvSpPr>
        <p:spPr>
          <a:xfrm>
            <a:off x="5791200" y="4724400"/>
            <a:ext cx="5334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r>
              <a:rPr lang="en-US" baseline="30000" dirty="0" smtClean="0"/>
              <a:t>+</a:t>
            </a:r>
            <a:endParaRPr lang="en-US" baseline="30000" dirty="0"/>
          </a:p>
        </p:txBody>
      </p:sp>
      <p:sp>
        <p:nvSpPr>
          <p:cNvPr id="60" name="Rounded Rectangle 59"/>
          <p:cNvSpPr/>
          <p:nvPr/>
        </p:nvSpPr>
        <p:spPr>
          <a:xfrm>
            <a:off x="2438400" y="3581400"/>
            <a:ext cx="5334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r>
              <a:rPr lang="en-US" baseline="30000" dirty="0" smtClean="0"/>
              <a:t>+</a:t>
            </a:r>
            <a:endParaRPr lang="en-US" baseline="30000" dirty="0"/>
          </a:p>
        </p:txBody>
      </p:sp>
      <p:sp>
        <p:nvSpPr>
          <p:cNvPr id="61" name="Rounded Rectangle 60"/>
          <p:cNvSpPr/>
          <p:nvPr/>
        </p:nvSpPr>
        <p:spPr>
          <a:xfrm>
            <a:off x="2667000" y="4343400"/>
            <a:ext cx="5334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r>
              <a:rPr lang="en-US" baseline="30000" dirty="0" smtClean="0"/>
              <a:t>+</a:t>
            </a:r>
            <a:endParaRPr lang="en-US" baseline="30000" dirty="0"/>
          </a:p>
        </p:txBody>
      </p:sp>
      <p:sp>
        <p:nvSpPr>
          <p:cNvPr id="62" name="Rounded Rectangle 61"/>
          <p:cNvSpPr/>
          <p:nvPr/>
        </p:nvSpPr>
        <p:spPr>
          <a:xfrm>
            <a:off x="3048000" y="4191000"/>
            <a:ext cx="5334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r>
              <a:rPr lang="en-US" baseline="30000" dirty="0" smtClean="0"/>
              <a:t>+</a:t>
            </a:r>
            <a:endParaRPr lang="en-US" baseline="30000" dirty="0"/>
          </a:p>
        </p:txBody>
      </p:sp>
      <p:sp>
        <p:nvSpPr>
          <p:cNvPr id="63" name="Rounded Rectangle 62"/>
          <p:cNvSpPr/>
          <p:nvPr/>
        </p:nvSpPr>
        <p:spPr>
          <a:xfrm>
            <a:off x="5334000" y="3810000"/>
            <a:ext cx="5334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r>
              <a:rPr lang="en-US" baseline="30000" dirty="0" smtClean="0"/>
              <a:t>+</a:t>
            </a:r>
            <a:endParaRPr lang="en-US" baseline="30000" dirty="0"/>
          </a:p>
        </p:txBody>
      </p:sp>
      <p:sp>
        <p:nvSpPr>
          <p:cNvPr id="64" name="Rounded Rectangle 63"/>
          <p:cNvSpPr/>
          <p:nvPr/>
        </p:nvSpPr>
        <p:spPr>
          <a:xfrm>
            <a:off x="5181600" y="4191000"/>
            <a:ext cx="5334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r>
              <a:rPr lang="en-US" baseline="30000" dirty="0" smtClean="0"/>
              <a:t>+</a:t>
            </a:r>
            <a:endParaRPr lang="en-US" baseline="30000" dirty="0"/>
          </a:p>
        </p:txBody>
      </p:sp>
      <p:sp>
        <p:nvSpPr>
          <p:cNvPr id="65" name="Rounded Rectangle 64"/>
          <p:cNvSpPr/>
          <p:nvPr/>
        </p:nvSpPr>
        <p:spPr>
          <a:xfrm>
            <a:off x="4191000" y="1066800"/>
            <a:ext cx="5334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r>
              <a:rPr lang="en-US" baseline="30000" dirty="0" smtClean="0"/>
              <a:t>+</a:t>
            </a:r>
            <a:endParaRPr lang="en-US" baseline="30000" dirty="0"/>
          </a:p>
        </p:txBody>
      </p:sp>
      <p:sp>
        <p:nvSpPr>
          <p:cNvPr id="66" name="Rounded Rectangle 65"/>
          <p:cNvSpPr/>
          <p:nvPr/>
        </p:nvSpPr>
        <p:spPr>
          <a:xfrm>
            <a:off x="3886200" y="1295400"/>
            <a:ext cx="5334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r>
              <a:rPr lang="en-US" baseline="30000" dirty="0" smtClean="0"/>
              <a:t>+</a:t>
            </a:r>
            <a:endParaRPr lang="en-US" baseline="30000" dirty="0"/>
          </a:p>
        </p:txBody>
      </p:sp>
      <p:sp>
        <p:nvSpPr>
          <p:cNvPr id="67" name="Rounded Rectangle 66"/>
          <p:cNvSpPr/>
          <p:nvPr/>
        </p:nvSpPr>
        <p:spPr>
          <a:xfrm>
            <a:off x="4191000" y="1752600"/>
            <a:ext cx="5334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r>
              <a:rPr lang="en-US" baseline="30000" dirty="0" smtClean="0"/>
              <a:t>+</a:t>
            </a:r>
            <a:endParaRPr lang="en-US" baseline="30000" dirty="0"/>
          </a:p>
        </p:txBody>
      </p:sp>
      <p:sp>
        <p:nvSpPr>
          <p:cNvPr id="68" name="Rounded Rectangle 67"/>
          <p:cNvSpPr/>
          <p:nvPr/>
        </p:nvSpPr>
        <p:spPr>
          <a:xfrm>
            <a:off x="4267200" y="1295400"/>
            <a:ext cx="5334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r>
              <a:rPr lang="en-US" baseline="30000" dirty="0" smtClean="0"/>
              <a:t>+</a:t>
            </a:r>
            <a:endParaRPr lang="en-US" baseline="30000" dirty="0"/>
          </a:p>
        </p:txBody>
      </p:sp>
      <p:sp>
        <p:nvSpPr>
          <p:cNvPr id="69" name="Rounded Rectangle 68"/>
          <p:cNvSpPr/>
          <p:nvPr/>
        </p:nvSpPr>
        <p:spPr>
          <a:xfrm>
            <a:off x="3505200" y="1219200"/>
            <a:ext cx="5334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r>
              <a:rPr lang="en-US" baseline="30000" dirty="0" smtClean="0"/>
              <a:t>+</a:t>
            </a:r>
            <a:endParaRPr lang="en-US" baseline="30000" dirty="0"/>
          </a:p>
        </p:txBody>
      </p:sp>
      <p:sp>
        <p:nvSpPr>
          <p:cNvPr id="70" name="Rounded Rectangle 69"/>
          <p:cNvSpPr/>
          <p:nvPr/>
        </p:nvSpPr>
        <p:spPr>
          <a:xfrm>
            <a:off x="3657600" y="1600200"/>
            <a:ext cx="5334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r>
              <a:rPr lang="en-US" baseline="30000" dirty="0" smtClean="0"/>
              <a:t>+</a:t>
            </a:r>
            <a:endParaRPr lang="en-US" baseline="30000" dirty="0"/>
          </a:p>
        </p:txBody>
      </p:sp>
      <p:sp>
        <p:nvSpPr>
          <p:cNvPr id="71" name="Rounded Rectangle 70"/>
          <p:cNvSpPr/>
          <p:nvPr/>
        </p:nvSpPr>
        <p:spPr>
          <a:xfrm>
            <a:off x="4648200" y="1524000"/>
            <a:ext cx="5334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r>
              <a:rPr lang="en-US" baseline="30000" dirty="0" smtClean="0"/>
              <a:t>+</a:t>
            </a:r>
            <a:endParaRPr lang="en-US" baseline="30000" dirty="0"/>
          </a:p>
        </p:txBody>
      </p:sp>
      <p:sp>
        <p:nvSpPr>
          <p:cNvPr id="75" name="Rounded Rectangle 74"/>
          <p:cNvSpPr/>
          <p:nvPr/>
        </p:nvSpPr>
        <p:spPr>
          <a:xfrm>
            <a:off x="4572000" y="1828800"/>
            <a:ext cx="5334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r>
              <a:rPr lang="en-US" baseline="30000" dirty="0" smtClean="0"/>
              <a:t>+</a:t>
            </a:r>
            <a:endParaRPr lang="en-US" baseline="30000" dirty="0"/>
          </a:p>
        </p:txBody>
      </p:sp>
      <p:sp>
        <p:nvSpPr>
          <p:cNvPr id="76" name="Rounded Rectangle 75"/>
          <p:cNvSpPr/>
          <p:nvPr/>
        </p:nvSpPr>
        <p:spPr>
          <a:xfrm>
            <a:off x="4876800" y="762000"/>
            <a:ext cx="5334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r>
              <a:rPr lang="en-US" baseline="30000" dirty="0" smtClean="0"/>
              <a:t>+</a:t>
            </a:r>
            <a:endParaRPr lang="en-US" baseline="30000" dirty="0"/>
          </a:p>
        </p:txBody>
      </p:sp>
      <p:sp>
        <p:nvSpPr>
          <p:cNvPr id="77" name="Rounded Rectangle 76"/>
          <p:cNvSpPr/>
          <p:nvPr/>
        </p:nvSpPr>
        <p:spPr>
          <a:xfrm>
            <a:off x="2667000" y="3886200"/>
            <a:ext cx="5334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r>
              <a:rPr lang="en-US" baseline="30000" dirty="0" smtClean="0"/>
              <a:t>+</a:t>
            </a:r>
            <a:endParaRPr lang="en-US" baseline="30000" dirty="0"/>
          </a:p>
        </p:txBody>
      </p:sp>
      <p:sp>
        <p:nvSpPr>
          <p:cNvPr id="78" name="Rounded Rectangle 77"/>
          <p:cNvSpPr/>
          <p:nvPr/>
        </p:nvSpPr>
        <p:spPr>
          <a:xfrm>
            <a:off x="3124200" y="838200"/>
            <a:ext cx="5334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r>
              <a:rPr lang="en-US" baseline="30000" dirty="0" smtClean="0"/>
              <a:t>+</a:t>
            </a:r>
            <a:endParaRPr lang="en-US" baseline="30000" dirty="0"/>
          </a:p>
        </p:txBody>
      </p:sp>
      <p:sp>
        <p:nvSpPr>
          <p:cNvPr id="79" name="Rounded Rectangle 78"/>
          <p:cNvSpPr/>
          <p:nvPr/>
        </p:nvSpPr>
        <p:spPr>
          <a:xfrm>
            <a:off x="4343400" y="762000"/>
            <a:ext cx="5334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r>
              <a:rPr lang="en-US" baseline="30000" dirty="0" smtClean="0"/>
              <a:t>+</a:t>
            </a:r>
            <a:endParaRPr lang="en-US" baseline="30000" dirty="0"/>
          </a:p>
        </p:txBody>
      </p:sp>
      <p:sp>
        <p:nvSpPr>
          <p:cNvPr id="80" name="Rounded Rectangle 79"/>
          <p:cNvSpPr/>
          <p:nvPr/>
        </p:nvSpPr>
        <p:spPr>
          <a:xfrm>
            <a:off x="3657600" y="762000"/>
            <a:ext cx="5334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r>
              <a:rPr lang="en-US" baseline="30000" dirty="0" smtClean="0"/>
              <a:t>+</a:t>
            </a:r>
            <a:endParaRPr lang="en-US" baseline="30000" dirty="0"/>
          </a:p>
        </p:txBody>
      </p:sp>
      <p:sp>
        <p:nvSpPr>
          <p:cNvPr id="81" name="Rounded Rectangle 80"/>
          <p:cNvSpPr/>
          <p:nvPr/>
        </p:nvSpPr>
        <p:spPr>
          <a:xfrm>
            <a:off x="4953000" y="1143000"/>
            <a:ext cx="5334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r>
              <a:rPr lang="en-US" baseline="30000" dirty="0" smtClean="0"/>
              <a:t>+</a:t>
            </a:r>
            <a:endParaRPr lang="en-US" baseline="30000" dirty="0"/>
          </a:p>
        </p:txBody>
      </p:sp>
      <p:sp>
        <p:nvSpPr>
          <p:cNvPr id="82" name="Rounded Rectangle 81"/>
          <p:cNvSpPr/>
          <p:nvPr/>
        </p:nvSpPr>
        <p:spPr>
          <a:xfrm rot="19370879">
            <a:off x="3364128" y="4347434"/>
            <a:ext cx="762000" cy="228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MCT</a:t>
            </a:r>
            <a:endParaRPr lang="en-US" dirty="0"/>
          </a:p>
        </p:txBody>
      </p:sp>
      <p:sp>
        <p:nvSpPr>
          <p:cNvPr id="83" name="Rounded Rectangle 82"/>
          <p:cNvSpPr/>
          <p:nvPr/>
        </p:nvSpPr>
        <p:spPr>
          <a:xfrm rot="2147046">
            <a:off x="4643112" y="4316006"/>
            <a:ext cx="762000" cy="228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9134039" cy="6858000"/>
            <a:chOff x="9961" y="0"/>
            <a:chExt cx="9134039" cy="6858000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 cstate="print">
              <a:lum bright="36000" contrast="-40000"/>
            </a:blip>
            <a:srcRect/>
            <a:stretch>
              <a:fillRect/>
            </a:stretch>
          </p:blipFill>
          <p:spPr bwMode="auto">
            <a:xfrm>
              <a:off x="9961" y="0"/>
              <a:ext cx="9134039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6" name="Group 6"/>
            <p:cNvGrpSpPr/>
            <p:nvPr/>
          </p:nvGrpSpPr>
          <p:grpSpPr>
            <a:xfrm>
              <a:off x="314761" y="914400"/>
              <a:ext cx="8228930" cy="5716060"/>
              <a:chOff x="314761" y="914400"/>
              <a:chExt cx="8228930" cy="5716060"/>
            </a:xfrm>
          </p:grpSpPr>
          <p:pic>
            <p:nvPicPr>
              <p:cNvPr id="11" name="Picture 2" descr="C:\Users\Salihu\Pictures\CA pathways\Cori cycle(1)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14761" y="914400"/>
                <a:ext cx="8228930" cy="5716060"/>
              </a:xfrm>
              <a:prstGeom prst="rect">
                <a:avLst/>
              </a:prstGeom>
              <a:noFill/>
            </p:spPr>
          </p:pic>
          <p:sp>
            <p:nvSpPr>
              <p:cNvPr id="12" name="Rectangle 11"/>
              <p:cNvSpPr/>
              <p:nvPr/>
            </p:nvSpPr>
            <p:spPr>
              <a:xfrm>
                <a:off x="990600" y="1143000"/>
                <a:ext cx="7467600" cy="1143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</a:t>
                </a:r>
                <a:endParaRPr lang="en-US" dirty="0"/>
              </a:p>
            </p:txBody>
          </p:sp>
        </p:grpSp>
        <p:sp>
          <p:nvSpPr>
            <p:cNvPr id="7" name="Rectangle 6"/>
            <p:cNvSpPr/>
            <p:nvPr/>
          </p:nvSpPr>
          <p:spPr>
            <a:xfrm>
              <a:off x="6182161" y="1828800"/>
              <a:ext cx="2123639" cy="3810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Erythrocyte/Muscle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057400" y="1752600"/>
              <a:ext cx="1524000" cy="3810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Liver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14761" y="914400"/>
              <a:ext cx="762000" cy="5715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81000" y="5867400"/>
              <a:ext cx="914400" cy="533400"/>
            </a:xfrm>
            <a:prstGeom prst="rect">
              <a:avLst/>
            </a:prstGeom>
            <a:solidFill>
              <a:srgbClr val="FF0000"/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BLOOD</a:t>
              </a:r>
              <a:endPara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-63044"/>
            <a:ext cx="89154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57150" algn="l"/>
              </a:tabLst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Proposed Mechanism of Carbonic Anhydrase Inhibition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Induced Lactic Acidosis (CAIILA) </a:t>
            </a: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 Diabetes Mellitus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Elbow Connector 15"/>
          <p:cNvCxnSpPr/>
          <p:nvPr/>
        </p:nvCxnSpPr>
        <p:spPr>
          <a:xfrm rot="16200000" flipV="1">
            <a:off x="5143500" y="3162300"/>
            <a:ext cx="533400" cy="304800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/>
          <p:nvPr/>
        </p:nvCxnSpPr>
        <p:spPr>
          <a:xfrm rot="5400000" flipH="1" flipV="1">
            <a:off x="4419600" y="3124200"/>
            <a:ext cx="457200" cy="304800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/>
          <p:nvPr/>
        </p:nvCxnSpPr>
        <p:spPr>
          <a:xfrm rot="16200000" flipH="1">
            <a:off x="4305300" y="3771900"/>
            <a:ext cx="685800" cy="304800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/>
          <p:nvPr/>
        </p:nvCxnSpPr>
        <p:spPr>
          <a:xfrm rot="5400000">
            <a:off x="5105400" y="3810000"/>
            <a:ext cx="609600" cy="304800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ounded Rectangle 61"/>
          <p:cNvSpPr/>
          <p:nvPr/>
        </p:nvSpPr>
        <p:spPr>
          <a:xfrm>
            <a:off x="2971800" y="4114800"/>
            <a:ext cx="609600" cy="381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63" name="Rounded Rectangle 62"/>
          <p:cNvSpPr/>
          <p:nvPr/>
        </p:nvSpPr>
        <p:spPr>
          <a:xfrm>
            <a:off x="3429000" y="5181600"/>
            <a:ext cx="609600" cy="381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64" name="Rounded Rectangle 63"/>
          <p:cNvSpPr/>
          <p:nvPr/>
        </p:nvSpPr>
        <p:spPr>
          <a:xfrm>
            <a:off x="1371600" y="2362200"/>
            <a:ext cx="2895600" cy="381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CO</a:t>
            </a:r>
            <a:r>
              <a:rPr lang="en-US" b="1" baseline="-25000" dirty="0" smtClean="0"/>
              <a:t>2 + </a:t>
            </a:r>
            <a:r>
              <a:rPr lang="en-US" b="1" dirty="0" smtClean="0"/>
              <a:t>H</a:t>
            </a:r>
            <a:r>
              <a:rPr lang="en-US" b="1" baseline="-25000" dirty="0" smtClean="0"/>
              <a:t>2</a:t>
            </a:r>
            <a:r>
              <a:rPr lang="en-US" b="1" dirty="0" smtClean="0"/>
              <a:t>O            HCO</a:t>
            </a:r>
            <a:r>
              <a:rPr lang="en-US" b="1" baseline="-25000" dirty="0" smtClean="0"/>
              <a:t>3</a:t>
            </a:r>
            <a:r>
              <a:rPr lang="en-US" b="1" baseline="30000" dirty="0" smtClean="0"/>
              <a:t>- </a:t>
            </a:r>
            <a:r>
              <a:rPr lang="en-US" b="1" dirty="0" smtClean="0"/>
              <a:t>+ H</a:t>
            </a:r>
            <a:r>
              <a:rPr lang="en-US" b="1" baseline="30000" dirty="0" smtClean="0"/>
              <a:t>+</a:t>
            </a:r>
            <a:endParaRPr lang="en-US" b="1" baseline="-25000" dirty="0" smtClean="0"/>
          </a:p>
          <a:p>
            <a:pPr algn="ctr"/>
            <a:r>
              <a:rPr lang="en-US" baseline="-25000" dirty="0" smtClean="0"/>
              <a:t> </a:t>
            </a:r>
            <a:endParaRPr lang="en-US" baseline="-25000" dirty="0"/>
          </a:p>
        </p:txBody>
      </p:sp>
      <p:sp>
        <p:nvSpPr>
          <p:cNvPr id="65" name="Rounded Rectangle 64"/>
          <p:cNvSpPr/>
          <p:nvPr/>
        </p:nvSpPr>
        <p:spPr>
          <a:xfrm>
            <a:off x="3581400" y="4724400"/>
            <a:ext cx="609600" cy="685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67" name="Rounded Rectangle 66"/>
          <p:cNvSpPr/>
          <p:nvPr/>
        </p:nvSpPr>
        <p:spPr>
          <a:xfrm>
            <a:off x="1524000" y="3200400"/>
            <a:ext cx="609600" cy="381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68" name="Rounded Rectangle 67"/>
          <p:cNvSpPr/>
          <p:nvPr/>
        </p:nvSpPr>
        <p:spPr>
          <a:xfrm>
            <a:off x="3048000" y="5029200"/>
            <a:ext cx="609600" cy="381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75" name="Rounded Rectangle 74"/>
          <p:cNvSpPr/>
          <p:nvPr/>
        </p:nvSpPr>
        <p:spPr>
          <a:xfrm>
            <a:off x="5867400" y="4953000"/>
            <a:ext cx="1219200" cy="381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</a:t>
            </a:r>
            <a:r>
              <a:rPr lang="en-US" baseline="-25000" dirty="0" smtClean="0"/>
              <a:t>2 </a:t>
            </a:r>
            <a:r>
              <a:rPr lang="en-US" dirty="0" smtClean="0"/>
              <a:t>+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endParaRPr lang="en-US" baseline="-25000" dirty="0"/>
          </a:p>
        </p:txBody>
      </p:sp>
      <p:sp>
        <p:nvSpPr>
          <p:cNvPr id="76" name="Rounded Rectangle 75"/>
          <p:cNvSpPr/>
          <p:nvPr/>
        </p:nvSpPr>
        <p:spPr>
          <a:xfrm>
            <a:off x="7315200" y="4953000"/>
            <a:ext cx="1219200" cy="381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HCO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-</a:t>
            </a:r>
            <a:r>
              <a:rPr lang="en-US" baseline="-25000" dirty="0" smtClean="0"/>
              <a:t> </a:t>
            </a:r>
            <a:r>
              <a:rPr lang="en-US" dirty="0" smtClean="0"/>
              <a:t>+ H</a:t>
            </a:r>
            <a:r>
              <a:rPr lang="en-US" baseline="30000" dirty="0" smtClean="0"/>
              <a:t>+</a:t>
            </a:r>
            <a:r>
              <a:rPr lang="en-US" baseline="-25000" dirty="0" smtClean="0"/>
              <a:t> </a:t>
            </a:r>
            <a:endParaRPr lang="en-US" baseline="-25000" dirty="0"/>
          </a:p>
        </p:txBody>
      </p:sp>
      <p:cxnSp>
        <p:nvCxnSpPr>
          <p:cNvPr id="78" name="Straight Arrow Connector 77"/>
          <p:cNvCxnSpPr/>
          <p:nvPr/>
        </p:nvCxnSpPr>
        <p:spPr>
          <a:xfrm flipH="1">
            <a:off x="7010400" y="5181600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ounded Rectangle 81"/>
          <p:cNvSpPr/>
          <p:nvPr/>
        </p:nvSpPr>
        <p:spPr>
          <a:xfrm>
            <a:off x="6858000" y="4800600"/>
            <a:ext cx="609600" cy="381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</a:t>
            </a:r>
            <a:endParaRPr lang="en-US" baseline="-25000" dirty="0"/>
          </a:p>
        </p:txBody>
      </p:sp>
      <p:sp>
        <p:nvSpPr>
          <p:cNvPr id="98" name="Rectangle 97"/>
          <p:cNvSpPr/>
          <p:nvPr/>
        </p:nvSpPr>
        <p:spPr>
          <a:xfrm>
            <a:off x="6858000" y="4800600"/>
            <a:ext cx="6096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000" b="1" dirty="0" smtClean="0">
                <a:solidFill>
                  <a:srgbClr val="FF0000"/>
                </a:solidFill>
                <a:latin typeface="Calibri Light" pitchFamily="34" charset="0"/>
                <a:cs typeface="Andalus" pitchFamily="18" charset="-78"/>
              </a:rPr>
              <a:t>X</a:t>
            </a:r>
            <a:endParaRPr lang="en-US" sz="5000" b="1" dirty="0">
              <a:solidFill>
                <a:srgbClr val="FF0000"/>
              </a:solidFill>
              <a:latin typeface="Calibri Light" pitchFamily="34" charset="0"/>
              <a:cs typeface="Andalus" pitchFamily="18" charset="-78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5638800" y="3352800"/>
            <a:ext cx="6096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000" b="1" dirty="0" smtClean="0">
                <a:solidFill>
                  <a:srgbClr val="FF0000"/>
                </a:solidFill>
                <a:latin typeface="Calibri Light" pitchFamily="34" charset="0"/>
                <a:cs typeface="Andalus" pitchFamily="18" charset="-78"/>
              </a:rPr>
              <a:t>X</a:t>
            </a:r>
            <a:endParaRPr lang="en-US" sz="5000" b="1" dirty="0">
              <a:solidFill>
                <a:srgbClr val="FF0000"/>
              </a:solidFill>
              <a:latin typeface="Calibri Light" pitchFamily="34" charset="0"/>
              <a:cs typeface="Andalus" pitchFamily="18" charset="-78"/>
            </a:endParaRPr>
          </a:p>
        </p:txBody>
      </p:sp>
      <p:cxnSp>
        <p:nvCxnSpPr>
          <p:cNvPr id="100" name="Straight Arrow Connector 99"/>
          <p:cNvCxnSpPr/>
          <p:nvPr/>
        </p:nvCxnSpPr>
        <p:spPr>
          <a:xfrm flipH="1">
            <a:off x="5562600" y="3581400"/>
            <a:ext cx="5334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5410200" y="3048000"/>
            <a:ext cx="3352800" cy="1905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/>
              <a:t>H</a:t>
            </a:r>
            <a:r>
              <a:rPr lang="en-US" sz="1200" baseline="30000" dirty="0" smtClean="0"/>
              <a:t>+                </a:t>
            </a:r>
            <a:r>
              <a:rPr lang="en-US" sz="1200" dirty="0" smtClean="0"/>
              <a:t>H</a:t>
            </a:r>
            <a:r>
              <a:rPr lang="en-US" sz="1200" baseline="30000" dirty="0" smtClean="0"/>
              <a:t>+ </a:t>
            </a:r>
            <a:r>
              <a:rPr lang="en-US" sz="1200" dirty="0" smtClean="0"/>
              <a:t>H</a:t>
            </a:r>
            <a:r>
              <a:rPr lang="en-US" sz="1200" baseline="30000" dirty="0" smtClean="0"/>
              <a:t>+           </a:t>
            </a:r>
            <a:r>
              <a:rPr lang="en-US" sz="1200" dirty="0" smtClean="0"/>
              <a:t>H</a:t>
            </a:r>
            <a:r>
              <a:rPr lang="en-US" sz="1200" baseline="30000" dirty="0" smtClean="0"/>
              <a:t>+             </a:t>
            </a:r>
            <a:r>
              <a:rPr lang="en-US" sz="1200" dirty="0" smtClean="0"/>
              <a:t>H</a:t>
            </a:r>
            <a:r>
              <a:rPr lang="en-US" sz="1200" baseline="30000" dirty="0" smtClean="0"/>
              <a:t>+</a:t>
            </a:r>
            <a:r>
              <a:rPr lang="en-US" sz="1200" dirty="0" smtClean="0"/>
              <a:t>H</a:t>
            </a:r>
            <a:r>
              <a:rPr lang="en-US" sz="1200" baseline="30000" dirty="0" smtClean="0"/>
              <a:t>+</a:t>
            </a:r>
          </a:p>
          <a:p>
            <a:pPr algn="ctr"/>
            <a:r>
              <a:rPr lang="en-US" sz="1200" baseline="30000" dirty="0" smtClean="0"/>
              <a:t>     </a:t>
            </a:r>
            <a:r>
              <a:rPr lang="en-US" sz="1200" dirty="0" smtClean="0"/>
              <a:t>H</a:t>
            </a:r>
            <a:r>
              <a:rPr lang="en-US" sz="1200" baseline="30000" dirty="0" smtClean="0"/>
              <a:t>+            </a:t>
            </a:r>
            <a:r>
              <a:rPr lang="en-US" sz="1200" dirty="0" smtClean="0"/>
              <a:t>H</a:t>
            </a:r>
            <a:r>
              <a:rPr lang="en-US" sz="1200" baseline="30000" dirty="0" smtClean="0"/>
              <a:t>+          </a:t>
            </a:r>
            <a:r>
              <a:rPr lang="en-US" sz="1200" dirty="0" smtClean="0"/>
              <a:t>H</a:t>
            </a:r>
            <a:r>
              <a:rPr lang="en-US" sz="1200" baseline="30000" dirty="0" smtClean="0"/>
              <a:t>+                              </a:t>
            </a:r>
            <a:r>
              <a:rPr lang="en-US" sz="1200" dirty="0" smtClean="0"/>
              <a:t>H</a:t>
            </a:r>
            <a:r>
              <a:rPr lang="en-US" sz="1200" baseline="30000" dirty="0" smtClean="0"/>
              <a:t>+</a:t>
            </a:r>
          </a:p>
          <a:p>
            <a:pPr algn="ctr"/>
            <a:r>
              <a:rPr lang="en-US" sz="1200" dirty="0" smtClean="0"/>
              <a:t>H</a:t>
            </a:r>
            <a:r>
              <a:rPr lang="en-US" sz="1200" baseline="30000" dirty="0" smtClean="0"/>
              <a:t>+                              </a:t>
            </a:r>
            <a:r>
              <a:rPr lang="en-US" sz="1200" dirty="0" smtClean="0"/>
              <a:t>H</a:t>
            </a:r>
            <a:r>
              <a:rPr lang="en-US" sz="1200" baseline="30000" dirty="0" smtClean="0"/>
              <a:t>+ </a:t>
            </a:r>
            <a:r>
              <a:rPr lang="en-US" sz="1200" dirty="0" smtClean="0"/>
              <a:t>H</a:t>
            </a:r>
            <a:r>
              <a:rPr lang="en-US" sz="1200" baseline="30000" dirty="0" smtClean="0"/>
              <a:t>+</a:t>
            </a:r>
          </a:p>
          <a:p>
            <a:pPr algn="ctr"/>
            <a:r>
              <a:rPr lang="en-US" sz="1200" baseline="30000" dirty="0" smtClean="0"/>
              <a:t>     </a:t>
            </a:r>
            <a:r>
              <a:rPr lang="en-US" sz="1200" dirty="0" smtClean="0"/>
              <a:t>H</a:t>
            </a:r>
            <a:r>
              <a:rPr lang="en-US" sz="1200" baseline="30000" dirty="0" smtClean="0"/>
              <a:t>+                         </a:t>
            </a:r>
            <a:r>
              <a:rPr lang="en-US" sz="1200" dirty="0" smtClean="0"/>
              <a:t>H</a:t>
            </a:r>
            <a:r>
              <a:rPr lang="en-US" sz="1200" baseline="30000" dirty="0" smtClean="0"/>
              <a:t>+     </a:t>
            </a:r>
            <a:r>
              <a:rPr lang="en-US" sz="1200" dirty="0" smtClean="0"/>
              <a:t>H</a:t>
            </a:r>
            <a:r>
              <a:rPr lang="en-US" sz="1200" baseline="30000" dirty="0" smtClean="0"/>
              <a:t>+         </a:t>
            </a:r>
            <a:r>
              <a:rPr lang="en-US" sz="1200" dirty="0" smtClean="0"/>
              <a:t>H</a:t>
            </a:r>
            <a:r>
              <a:rPr lang="en-US" sz="1200" baseline="30000" dirty="0" smtClean="0"/>
              <a:t>+</a:t>
            </a:r>
          </a:p>
          <a:p>
            <a:pPr algn="ctr"/>
            <a:r>
              <a:rPr lang="en-US" sz="1200" dirty="0" smtClean="0"/>
              <a:t>H</a:t>
            </a:r>
            <a:r>
              <a:rPr lang="en-US" sz="1200" baseline="30000" dirty="0" smtClean="0"/>
              <a:t>+      </a:t>
            </a:r>
            <a:r>
              <a:rPr lang="en-US" sz="1200" dirty="0" smtClean="0"/>
              <a:t>H</a:t>
            </a:r>
            <a:r>
              <a:rPr lang="en-US" sz="1200" baseline="30000" dirty="0" smtClean="0"/>
              <a:t>+         </a:t>
            </a:r>
            <a:r>
              <a:rPr lang="en-US" sz="1200" dirty="0" smtClean="0"/>
              <a:t>H</a:t>
            </a:r>
            <a:r>
              <a:rPr lang="en-US" sz="1200" baseline="30000" dirty="0" smtClean="0"/>
              <a:t>+  </a:t>
            </a:r>
            <a:r>
              <a:rPr lang="en-US" sz="1200" dirty="0" smtClean="0"/>
              <a:t>H</a:t>
            </a:r>
            <a:r>
              <a:rPr lang="en-US" sz="1200" baseline="30000" dirty="0" smtClean="0"/>
              <a:t>+               </a:t>
            </a:r>
            <a:r>
              <a:rPr lang="en-US" sz="1200" dirty="0" smtClean="0"/>
              <a:t>H</a:t>
            </a:r>
            <a:r>
              <a:rPr lang="en-US" sz="1200" baseline="30000" dirty="0" smtClean="0"/>
              <a:t>+                    </a:t>
            </a:r>
            <a:r>
              <a:rPr lang="en-US" sz="1200" dirty="0" smtClean="0"/>
              <a:t>H</a:t>
            </a:r>
            <a:r>
              <a:rPr lang="en-US" sz="1200" baseline="30000" dirty="0" smtClean="0"/>
              <a:t>+</a:t>
            </a:r>
          </a:p>
          <a:p>
            <a:pPr algn="ctr"/>
            <a:r>
              <a:rPr lang="en-US" sz="1200" dirty="0" smtClean="0"/>
              <a:t>H</a:t>
            </a:r>
            <a:r>
              <a:rPr lang="en-US" sz="1200" baseline="30000" dirty="0" smtClean="0"/>
              <a:t>+                   </a:t>
            </a:r>
            <a:r>
              <a:rPr lang="en-US" sz="1200" dirty="0" smtClean="0"/>
              <a:t>H</a:t>
            </a:r>
            <a:r>
              <a:rPr lang="en-US" sz="1200" baseline="30000" dirty="0" smtClean="0"/>
              <a:t>+       </a:t>
            </a:r>
            <a:r>
              <a:rPr lang="en-US" sz="1200" dirty="0" smtClean="0"/>
              <a:t>H</a:t>
            </a:r>
            <a:r>
              <a:rPr lang="en-US" sz="1200" baseline="30000" dirty="0" smtClean="0"/>
              <a:t>+     </a:t>
            </a:r>
            <a:r>
              <a:rPr lang="en-US" sz="1200" dirty="0" smtClean="0"/>
              <a:t>H</a:t>
            </a:r>
            <a:r>
              <a:rPr lang="en-US" sz="1200" baseline="30000" dirty="0" smtClean="0"/>
              <a:t>+     </a:t>
            </a:r>
            <a:r>
              <a:rPr lang="en-US" sz="1200" dirty="0" smtClean="0"/>
              <a:t>H</a:t>
            </a:r>
            <a:r>
              <a:rPr lang="en-US" sz="1200" baseline="30000" dirty="0" smtClean="0"/>
              <a:t>+         </a:t>
            </a:r>
            <a:r>
              <a:rPr lang="en-US" sz="1200" dirty="0" smtClean="0"/>
              <a:t>H</a:t>
            </a:r>
            <a:r>
              <a:rPr lang="en-US" sz="1200" baseline="30000" dirty="0" smtClean="0"/>
              <a:t>+ </a:t>
            </a:r>
            <a:r>
              <a:rPr lang="en-US" sz="1200" dirty="0" smtClean="0"/>
              <a:t>H</a:t>
            </a:r>
            <a:r>
              <a:rPr lang="en-US" sz="1200" baseline="30000" dirty="0" smtClean="0"/>
              <a:t>+       </a:t>
            </a:r>
            <a:r>
              <a:rPr lang="en-US" sz="1200" dirty="0" smtClean="0"/>
              <a:t>H</a:t>
            </a:r>
            <a:r>
              <a:rPr lang="en-US" sz="1200" baseline="30000" dirty="0" smtClean="0"/>
              <a:t>+         </a:t>
            </a:r>
            <a:r>
              <a:rPr lang="en-US" sz="1200" dirty="0" smtClean="0"/>
              <a:t>H</a:t>
            </a:r>
            <a:r>
              <a:rPr lang="en-US" sz="1200" baseline="30000" dirty="0" smtClean="0"/>
              <a:t>+</a:t>
            </a:r>
          </a:p>
          <a:p>
            <a:pPr algn="ctr"/>
            <a:r>
              <a:rPr lang="en-US" sz="1200" dirty="0" smtClean="0"/>
              <a:t>H</a:t>
            </a:r>
            <a:r>
              <a:rPr lang="en-US" sz="1200" baseline="30000" dirty="0" smtClean="0"/>
              <a:t>+                          </a:t>
            </a:r>
            <a:r>
              <a:rPr lang="en-US" sz="1200" dirty="0" smtClean="0"/>
              <a:t>H</a:t>
            </a:r>
            <a:r>
              <a:rPr lang="en-US" sz="1200" baseline="30000" dirty="0" smtClean="0"/>
              <a:t>+                    </a:t>
            </a:r>
            <a:r>
              <a:rPr lang="en-US" sz="1200" dirty="0" smtClean="0"/>
              <a:t>H</a:t>
            </a:r>
            <a:r>
              <a:rPr lang="en-US" sz="1200" baseline="30000" dirty="0" smtClean="0"/>
              <a:t>+</a:t>
            </a:r>
          </a:p>
          <a:p>
            <a:pPr algn="ctr"/>
            <a:r>
              <a:rPr lang="en-US" sz="1200" dirty="0" smtClean="0"/>
              <a:t>H</a:t>
            </a:r>
            <a:r>
              <a:rPr lang="en-US" sz="1200" baseline="30000" dirty="0" smtClean="0"/>
              <a:t>+                   </a:t>
            </a:r>
            <a:r>
              <a:rPr lang="en-US" sz="1200" dirty="0" smtClean="0"/>
              <a:t>H</a:t>
            </a:r>
            <a:r>
              <a:rPr lang="en-US" sz="1200" baseline="30000" dirty="0" smtClean="0"/>
              <a:t>+                      </a:t>
            </a:r>
            <a:r>
              <a:rPr lang="en-US" sz="1200" dirty="0" smtClean="0"/>
              <a:t>H</a:t>
            </a:r>
            <a:r>
              <a:rPr lang="en-US" sz="1200" baseline="30000" dirty="0" smtClean="0"/>
              <a:t>+</a:t>
            </a:r>
          </a:p>
          <a:p>
            <a:pPr algn="ctr"/>
            <a:r>
              <a:rPr lang="en-US" sz="1200" dirty="0" smtClean="0"/>
              <a:t>H</a:t>
            </a:r>
            <a:r>
              <a:rPr lang="en-US" sz="1200" baseline="30000" dirty="0" smtClean="0"/>
              <a:t>+           </a:t>
            </a:r>
            <a:r>
              <a:rPr lang="en-US" sz="1200" dirty="0" smtClean="0"/>
              <a:t>H</a:t>
            </a:r>
            <a:r>
              <a:rPr lang="en-US" sz="1200" baseline="30000" dirty="0" smtClean="0"/>
              <a:t>+ </a:t>
            </a:r>
            <a:r>
              <a:rPr lang="en-US" sz="1200" dirty="0" smtClean="0"/>
              <a:t>H</a:t>
            </a:r>
            <a:r>
              <a:rPr lang="en-US" sz="1200" baseline="30000" dirty="0" smtClean="0"/>
              <a:t>+                 </a:t>
            </a:r>
            <a:r>
              <a:rPr lang="en-US" sz="1200" dirty="0" smtClean="0"/>
              <a:t>H</a:t>
            </a:r>
            <a:r>
              <a:rPr lang="en-US" sz="1200" baseline="30000" dirty="0" smtClean="0"/>
              <a:t>+                    </a:t>
            </a:r>
            <a:r>
              <a:rPr lang="en-US" sz="1200" dirty="0" smtClean="0"/>
              <a:t>H</a:t>
            </a:r>
            <a:r>
              <a:rPr lang="en-US" sz="1200" baseline="30000" dirty="0" smtClean="0"/>
              <a:t>+</a:t>
            </a:r>
          </a:p>
          <a:p>
            <a:pPr algn="ctr"/>
            <a:r>
              <a:rPr lang="en-US" sz="1200" dirty="0" smtClean="0"/>
              <a:t>H</a:t>
            </a:r>
            <a:r>
              <a:rPr lang="en-US" sz="1200" baseline="30000" dirty="0" smtClean="0"/>
              <a:t>+           </a:t>
            </a:r>
            <a:r>
              <a:rPr lang="en-US" sz="1200" dirty="0" smtClean="0"/>
              <a:t>H</a:t>
            </a:r>
            <a:r>
              <a:rPr lang="en-US" sz="1200" baseline="30000" dirty="0" smtClean="0"/>
              <a:t>+             </a:t>
            </a:r>
            <a:r>
              <a:rPr lang="en-US" sz="1200" dirty="0" smtClean="0"/>
              <a:t>H</a:t>
            </a:r>
            <a:r>
              <a:rPr lang="en-US" sz="1200" baseline="30000" dirty="0" smtClean="0"/>
              <a:t>+</a:t>
            </a:r>
          </a:p>
          <a:p>
            <a:pPr algn="ctr"/>
            <a:r>
              <a:rPr lang="en-US" sz="1200" dirty="0" smtClean="0"/>
              <a:t>H</a:t>
            </a:r>
            <a:r>
              <a:rPr lang="en-US" sz="1200" baseline="30000" dirty="0" smtClean="0"/>
              <a:t>+       </a:t>
            </a:r>
            <a:r>
              <a:rPr lang="en-US" sz="1200" dirty="0" smtClean="0"/>
              <a:t>H</a:t>
            </a:r>
            <a:r>
              <a:rPr lang="en-US" sz="1200" baseline="30000" dirty="0" smtClean="0"/>
              <a:t>+         </a:t>
            </a:r>
            <a:r>
              <a:rPr lang="en-US" sz="1200" dirty="0" smtClean="0"/>
              <a:t>H</a:t>
            </a:r>
            <a:r>
              <a:rPr lang="en-US" sz="1200" baseline="30000" dirty="0" smtClean="0"/>
              <a:t>+  </a:t>
            </a:r>
            <a:r>
              <a:rPr lang="en-US" sz="1200" dirty="0" smtClean="0"/>
              <a:t>H</a:t>
            </a:r>
            <a:r>
              <a:rPr lang="en-US" sz="1200" baseline="30000" dirty="0" smtClean="0"/>
              <a:t>+       </a:t>
            </a:r>
            <a:r>
              <a:rPr lang="en-US" sz="1200" dirty="0" smtClean="0"/>
              <a:t>H</a:t>
            </a:r>
            <a:r>
              <a:rPr lang="en-US" sz="1200" baseline="30000" dirty="0" smtClean="0"/>
              <a:t>+               </a:t>
            </a:r>
            <a:r>
              <a:rPr lang="en-US" sz="1200" dirty="0" smtClean="0"/>
              <a:t>H</a:t>
            </a:r>
            <a:r>
              <a:rPr lang="en-US" sz="1200" baseline="30000" dirty="0" smtClean="0"/>
              <a:t>+</a:t>
            </a:r>
          </a:p>
          <a:p>
            <a:pPr algn="ctr"/>
            <a:r>
              <a:rPr lang="en-US" sz="1200" dirty="0" smtClean="0"/>
              <a:t>H</a:t>
            </a:r>
            <a:r>
              <a:rPr lang="en-US" sz="1200" baseline="30000" dirty="0" smtClean="0"/>
              <a:t>+                   </a:t>
            </a:r>
            <a:r>
              <a:rPr lang="en-US" sz="1200" dirty="0" smtClean="0"/>
              <a:t>H</a:t>
            </a:r>
            <a:r>
              <a:rPr lang="en-US" sz="1200" baseline="30000" dirty="0" smtClean="0"/>
              <a:t>+                      </a:t>
            </a:r>
            <a:r>
              <a:rPr lang="en-US" sz="1200" dirty="0" smtClean="0"/>
              <a:t>H</a:t>
            </a:r>
            <a:r>
              <a:rPr lang="en-US" sz="1200" baseline="30000" dirty="0" smtClean="0"/>
              <a:t>+</a:t>
            </a:r>
          </a:p>
          <a:p>
            <a:pPr algn="ctr"/>
            <a:r>
              <a:rPr lang="en-US" sz="1200" dirty="0" smtClean="0"/>
              <a:t>H</a:t>
            </a:r>
            <a:r>
              <a:rPr lang="en-US" sz="1200" baseline="30000" dirty="0" smtClean="0"/>
              <a:t>+           </a:t>
            </a:r>
            <a:r>
              <a:rPr lang="en-US" sz="1200" dirty="0" smtClean="0"/>
              <a:t>H</a:t>
            </a:r>
            <a:r>
              <a:rPr lang="en-US" sz="1200" baseline="30000" dirty="0" smtClean="0"/>
              <a:t>+ </a:t>
            </a:r>
            <a:r>
              <a:rPr lang="en-US" sz="1200" dirty="0" smtClean="0"/>
              <a:t>H</a:t>
            </a:r>
            <a:r>
              <a:rPr lang="en-US" sz="1200" baseline="30000" dirty="0" smtClean="0"/>
              <a:t>+                 </a:t>
            </a:r>
            <a:r>
              <a:rPr lang="en-US" sz="1200" dirty="0" smtClean="0"/>
              <a:t>H</a:t>
            </a:r>
            <a:r>
              <a:rPr lang="en-US" sz="1200" baseline="30000" dirty="0" smtClean="0"/>
              <a:t>+                    </a:t>
            </a:r>
            <a:r>
              <a:rPr lang="en-US" sz="1200" dirty="0" smtClean="0"/>
              <a:t>H</a:t>
            </a:r>
            <a:r>
              <a:rPr lang="en-US" sz="1200" baseline="30000" dirty="0" smtClean="0"/>
              <a:t>+</a:t>
            </a:r>
          </a:p>
          <a:p>
            <a:pPr algn="ctr"/>
            <a:r>
              <a:rPr lang="en-US" sz="1200" dirty="0" smtClean="0"/>
              <a:t>H</a:t>
            </a:r>
            <a:r>
              <a:rPr lang="en-US" sz="1200" baseline="30000" dirty="0" smtClean="0"/>
              <a:t>+                        </a:t>
            </a:r>
            <a:r>
              <a:rPr lang="en-US" sz="1200" dirty="0" smtClean="0"/>
              <a:t>H</a:t>
            </a:r>
            <a:r>
              <a:rPr lang="en-US" sz="1200" baseline="30000" dirty="0" smtClean="0"/>
              <a:t>+</a:t>
            </a:r>
          </a:p>
          <a:p>
            <a:pPr algn="ctr"/>
            <a:r>
              <a:rPr lang="en-US" sz="1200" dirty="0" smtClean="0"/>
              <a:t>H</a:t>
            </a:r>
            <a:r>
              <a:rPr lang="en-US" sz="1200" baseline="30000" dirty="0" smtClean="0"/>
              <a:t>+</a:t>
            </a:r>
          </a:p>
          <a:p>
            <a:pPr algn="ctr"/>
            <a:r>
              <a:rPr lang="en-US" sz="1200" baseline="30000" dirty="0" smtClean="0"/>
              <a:t>     </a:t>
            </a:r>
            <a:r>
              <a:rPr lang="en-US" sz="1200" dirty="0" smtClean="0"/>
              <a:t>H</a:t>
            </a:r>
            <a:r>
              <a:rPr lang="en-US" sz="1200" baseline="30000" dirty="0" smtClean="0"/>
              <a:t>+                         </a:t>
            </a:r>
            <a:r>
              <a:rPr lang="en-US" sz="1200" dirty="0" smtClean="0"/>
              <a:t>H</a:t>
            </a:r>
            <a:r>
              <a:rPr lang="en-US" sz="1200" baseline="30000" dirty="0" smtClean="0"/>
              <a:t>+     </a:t>
            </a:r>
            <a:r>
              <a:rPr lang="en-US" sz="1200" dirty="0" smtClean="0"/>
              <a:t>H</a:t>
            </a:r>
            <a:r>
              <a:rPr lang="en-US" sz="1200" baseline="30000" dirty="0" smtClean="0"/>
              <a:t>+         </a:t>
            </a:r>
            <a:r>
              <a:rPr lang="en-US" sz="1200" dirty="0" smtClean="0"/>
              <a:t>H</a:t>
            </a:r>
            <a:r>
              <a:rPr lang="en-US" sz="1200" baseline="30000" dirty="0" smtClean="0"/>
              <a:t>           </a:t>
            </a:r>
            <a:r>
              <a:rPr lang="en-US" sz="1200" dirty="0" smtClean="0"/>
              <a:t>H</a:t>
            </a:r>
            <a:r>
              <a:rPr lang="en-US" sz="1200" baseline="30000" dirty="0" smtClean="0"/>
              <a:t>+</a:t>
            </a:r>
            <a:endParaRPr lang="en-US" sz="1200" baseline="30000" dirty="0"/>
          </a:p>
        </p:txBody>
      </p:sp>
      <p:sp>
        <p:nvSpPr>
          <p:cNvPr id="47" name="Rounded Rectangle 46"/>
          <p:cNvSpPr/>
          <p:nvPr/>
        </p:nvSpPr>
        <p:spPr>
          <a:xfrm>
            <a:off x="2743200" y="3810000"/>
            <a:ext cx="609600" cy="381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48" name="Rounded Rectangle 47"/>
          <p:cNvSpPr/>
          <p:nvPr/>
        </p:nvSpPr>
        <p:spPr>
          <a:xfrm>
            <a:off x="3276600" y="4419600"/>
            <a:ext cx="609600" cy="381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49" name="Rounded Rectangle 48"/>
          <p:cNvSpPr/>
          <p:nvPr/>
        </p:nvSpPr>
        <p:spPr>
          <a:xfrm>
            <a:off x="1447800" y="4419600"/>
            <a:ext cx="6096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50" name="Rounded Rectangle 49"/>
          <p:cNvSpPr/>
          <p:nvPr/>
        </p:nvSpPr>
        <p:spPr>
          <a:xfrm>
            <a:off x="1371600" y="4038600"/>
            <a:ext cx="609600" cy="381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51" name="Rounded Rectangle 50"/>
          <p:cNvSpPr/>
          <p:nvPr/>
        </p:nvSpPr>
        <p:spPr>
          <a:xfrm>
            <a:off x="3124200" y="4648200"/>
            <a:ext cx="609600" cy="381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52" name="Rounded Rectangle 51"/>
          <p:cNvSpPr/>
          <p:nvPr/>
        </p:nvSpPr>
        <p:spPr>
          <a:xfrm>
            <a:off x="1524000" y="5029200"/>
            <a:ext cx="609600" cy="381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53" name="Rounded Rectangle 52"/>
          <p:cNvSpPr/>
          <p:nvPr/>
        </p:nvSpPr>
        <p:spPr>
          <a:xfrm>
            <a:off x="1905000" y="3733800"/>
            <a:ext cx="609600" cy="381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54" name="Rounded Rectangle 53"/>
          <p:cNvSpPr/>
          <p:nvPr/>
        </p:nvSpPr>
        <p:spPr>
          <a:xfrm>
            <a:off x="3352800" y="4114800"/>
            <a:ext cx="609600" cy="381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55" name="Rounded Rectangle 54"/>
          <p:cNvSpPr/>
          <p:nvPr/>
        </p:nvSpPr>
        <p:spPr>
          <a:xfrm>
            <a:off x="1371600" y="4724400"/>
            <a:ext cx="609600" cy="381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56" name="Rounded Rectangle 55"/>
          <p:cNvSpPr/>
          <p:nvPr/>
        </p:nvSpPr>
        <p:spPr>
          <a:xfrm>
            <a:off x="1905000" y="3352800"/>
            <a:ext cx="609600" cy="381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57" name="Rounded Rectangle 56"/>
          <p:cNvSpPr/>
          <p:nvPr/>
        </p:nvSpPr>
        <p:spPr>
          <a:xfrm>
            <a:off x="3124200" y="3733800"/>
            <a:ext cx="609600" cy="381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58" name="Rounded Rectangle 57"/>
          <p:cNvSpPr/>
          <p:nvPr/>
        </p:nvSpPr>
        <p:spPr>
          <a:xfrm>
            <a:off x="2438400" y="3505200"/>
            <a:ext cx="609600" cy="381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59" name="Rounded Rectangle 58"/>
          <p:cNvSpPr/>
          <p:nvPr/>
        </p:nvSpPr>
        <p:spPr>
          <a:xfrm>
            <a:off x="2438400" y="2057400"/>
            <a:ext cx="609600" cy="381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CA</a:t>
            </a:r>
            <a:endParaRPr lang="en-US" sz="1600" b="1" baseline="-25000" dirty="0"/>
          </a:p>
        </p:txBody>
      </p:sp>
      <p:sp>
        <p:nvSpPr>
          <p:cNvPr id="60" name="Rounded Rectangle 59"/>
          <p:cNvSpPr/>
          <p:nvPr/>
        </p:nvSpPr>
        <p:spPr>
          <a:xfrm>
            <a:off x="2286000" y="2057400"/>
            <a:ext cx="990600" cy="838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000" dirty="0" smtClean="0">
                <a:solidFill>
                  <a:srgbClr val="FF0000"/>
                </a:solidFill>
              </a:rPr>
              <a:t>X</a:t>
            </a:r>
            <a:endParaRPr lang="en-US" sz="5000" baseline="30000" dirty="0">
              <a:solidFill>
                <a:srgbClr val="FF0000"/>
              </a:solidFill>
            </a:endParaRPr>
          </a:p>
        </p:txBody>
      </p:sp>
      <p:cxnSp>
        <p:nvCxnSpPr>
          <p:cNvPr id="74" name="Straight Arrow Connector 73"/>
          <p:cNvCxnSpPr/>
          <p:nvPr/>
        </p:nvCxnSpPr>
        <p:spPr>
          <a:xfrm>
            <a:off x="2514600" y="2438400"/>
            <a:ext cx="457200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4" name="Rounded Rectangle 83"/>
          <p:cNvSpPr/>
          <p:nvPr/>
        </p:nvSpPr>
        <p:spPr>
          <a:xfrm>
            <a:off x="1447800" y="2819400"/>
            <a:ext cx="609600" cy="381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85" name="Rounded Rectangle 84"/>
          <p:cNvSpPr/>
          <p:nvPr/>
        </p:nvSpPr>
        <p:spPr>
          <a:xfrm>
            <a:off x="1676400" y="3048000"/>
            <a:ext cx="609600" cy="381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101" name="Rounded Rectangle 100"/>
          <p:cNvSpPr/>
          <p:nvPr/>
        </p:nvSpPr>
        <p:spPr>
          <a:xfrm>
            <a:off x="2590800" y="3276600"/>
            <a:ext cx="609600" cy="381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102" name="Rounded Rectangle 101"/>
          <p:cNvSpPr/>
          <p:nvPr/>
        </p:nvSpPr>
        <p:spPr>
          <a:xfrm>
            <a:off x="1905000" y="2743200"/>
            <a:ext cx="609600" cy="381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103" name="Rounded Rectangle 102"/>
          <p:cNvSpPr/>
          <p:nvPr/>
        </p:nvSpPr>
        <p:spPr>
          <a:xfrm>
            <a:off x="2819400" y="3048000"/>
            <a:ext cx="609600" cy="381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lum bright="36000" contrast="-40000"/>
          </a:blip>
          <a:srcRect/>
          <a:stretch>
            <a:fillRect/>
          </a:stretch>
        </p:blipFill>
        <p:spPr bwMode="auto">
          <a:xfrm>
            <a:off x="0" y="0"/>
            <a:ext cx="913403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5"/>
          <p:cNvSpPr>
            <a:spLocks noGrp="1"/>
          </p:cNvSpPr>
          <p:nvPr>
            <p:ph idx="1"/>
          </p:nvPr>
        </p:nvSpPr>
        <p:spPr>
          <a:xfrm>
            <a:off x="152400" y="381000"/>
            <a:ext cx="8991600" cy="5715000"/>
          </a:xfrm>
        </p:spPr>
        <p:txBody>
          <a:bodyPr>
            <a:normAutofit lnSpcReduction="10000"/>
          </a:bodyPr>
          <a:lstStyle/>
          <a:p>
            <a:pPr lvl="0" algn="just" fontAlgn="ctr"/>
            <a:r>
              <a:rPr lang="en-US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There were </a:t>
            </a:r>
            <a:r>
              <a:rPr lang="en-US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3.747 million 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cases of diabetes in Nigeria in 2014.</a:t>
            </a:r>
            <a:r>
              <a:rPr lang="en-US" baseline="30000" dirty="0" smtClean="0"/>
              <a:t>1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 fontAlgn="ctr"/>
            <a:endParaRPr lang="en-US" dirty="0" smtClean="0"/>
          </a:p>
          <a:p>
            <a:pPr algn="just" fontAlgn="ctr"/>
            <a:r>
              <a:rPr lang="en-US" dirty="0" smtClean="0"/>
              <a:t>Prevalence of diabetes in adults in Nigeria is 4.6%.</a:t>
            </a:r>
            <a:r>
              <a:rPr lang="en-US" baseline="30000" dirty="0" smtClean="0"/>
              <a:t> 1</a:t>
            </a:r>
            <a:endParaRPr lang="en-US" dirty="0" smtClean="0"/>
          </a:p>
          <a:p>
            <a:pPr algn="just" fontAlgn="ctr"/>
            <a:endParaRPr lang="en-US" dirty="0" smtClean="0"/>
          </a:p>
          <a:p>
            <a:pPr algn="just" fontAlgn="ctr"/>
            <a:r>
              <a:rPr lang="en-US" dirty="0" smtClean="0"/>
              <a:t>Number of death in adults due to diabetes is </a:t>
            </a:r>
            <a:r>
              <a:rPr lang="en-US" b="1" dirty="0" smtClean="0"/>
              <a:t>105,091</a:t>
            </a:r>
            <a:r>
              <a:rPr lang="en-US" dirty="0" smtClean="0"/>
              <a:t>.</a:t>
            </a:r>
            <a:r>
              <a:rPr lang="en-US" baseline="30000" dirty="0" smtClean="0"/>
              <a:t>1</a:t>
            </a:r>
            <a:endParaRPr lang="en-US" dirty="0" smtClean="0"/>
          </a:p>
          <a:p>
            <a:pPr algn="just" fontAlgn="ctr"/>
            <a:endParaRPr lang="en-US" dirty="0" smtClean="0"/>
          </a:p>
          <a:p>
            <a:pPr algn="just" fontAlgn="ctr"/>
            <a:r>
              <a:rPr lang="en-US" dirty="0" smtClean="0"/>
              <a:t>Cost per person with diabetes in Nigeria is </a:t>
            </a:r>
            <a:r>
              <a:rPr lang="en-US" b="1" dirty="0" smtClean="0"/>
              <a:t>USD 178.4</a:t>
            </a:r>
            <a:r>
              <a:rPr lang="en-US" dirty="0" smtClean="0"/>
              <a:t>.</a:t>
            </a:r>
            <a:r>
              <a:rPr lang="en-US" baseline="30000" dirty="0" smtClean="0"/>
              <a:t>1</a:t>
            </a:r>
            <a:endParaRPr lang="en-US" dirty="0" smtClean="0"/>
          </a:p>
          <a:p>
            <a:pPr algn="just" fontAlgn="ctr">
              <a:buNone/>
            </a:pPr>
            <a:r>
              <a:rPr lang="en-US" dirty="0" smtClean="0"/>
              <a:t> </a:t>
            </a:r>
          </a:p>
          <a:p>
            <a:pPr lvl="0" algn="just"/>
            <a:endParaRPr lang="en-US" dirty="0" smtClean="0"/>
          </a:p>
          <a:p>
            <a:pPr lvl="0"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lvl="0" algn="just"/>
            <a:endParaRPr lang="en-US" dirty="0" smtClean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914400" y="6523038"/>
            <a:ext cx="8229600" cy="334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r"/>
            <a:r>
              <a:rPr lang="en-US" sz="1400" b="1" cap="all" dirty="0" smtClean="0"/>
              <a:t>1. IDF DIABETES ATLAS SIXTH EDITION POSTER UPDATE 2014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lum bright="36000" contrast="-40000"/>
          </a:blip>
          <a:srcRect/>
          <a:stretch>
            <a:fillRect/>
          </a:stretch>
        </p:blipFill>
        <p:spPr bwMode="auto">
          <a:xfrm>
            <a:off x="0" y="0"/>
            <a:ext cx="913403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066800"/>
            <a:ext cx="7276537" cy="495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396335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Nguyen T.T, and Bonano JA, </a:t>
            </a:r>
            <a:r>
              <a:rPr lang="en-US" sz="1200" dirty="0" smtClean="0"/>
              <a:t>Lactate-H+ Transport Is a Significant Component of the In Vivo Corneal Endothelial Pump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1200" dirty="0" smtClean="0"/>
              <a:t>(Invest Ophthalmol Vis Sci. 2012;53:2020–2029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52800" y="1447800"/>
            <a:ext cx="1143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000" b="1" dirty="0" smtClean="0">
                <a:solidFill>
                  <a:srgbClr val="FF0000"/>
                </a:solidFill>
                <a:latin typeface="Calibri Light" pitchFamily="34" charset="0"/>
                <a:cs typeface="Andalus" pitchFamily="18" charset="-78"/>
              </a:rPr>
              <a:t>X</a:t>
            </a:r>
            <a:endParaRPr lang="en-US" sz="5000" b="1" dirty="0">
              <a:solidFill>
                <a:srgbClr val="FF0000"/>
              </a:solidFill>
              <a:latin typeface="Calibri Light" pitchFamily="34" charset="0"/>
              <a:cs typeface="Andalus" pitchFamily="18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53000" y="3810000"/>
            <a:ext cx="1143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000" b="1" dirty="0" smtClean="0">
                <a:solidFill>
                  <a:srgbClr val="FF0000"/>
                </a:solidFill>
                <a:latin typeface="Calibri Light" pitchFamily="34" charset="0"/>
                <a:cs typeface="Andalus" pitchFamily="18" charset="-78"/>
              </a:rPr>
              <a:t>X</a:t>
            </a:r>
            <a:endParaRPr lang="en-US" sz="5000" b="1" dirty="0">
              <a:solidFill>
                <a:srgbClr val="FF0000"/>
              </a:solidFill>
              <a:latin typeface="Calibri Light" pitchFamily="34" charset="0"/>
              <a:cs typeface="Andalus" pitchFamily="18" charset="-78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28600" y="137011"/>
            <a:ext cx="8686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" algn="l"/>
              </a:tabLst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Carbonic Anhydrase Inhibition in Diabetes Mellitus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391400" y="2057400"/>
            <a:ext cx="381000" cy="381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lum bright="36000" contrast="-40000"/>
          </a:blip>
          <a:srcRect/>
          <a:stretch>
            <a:fillRect/>
          </a:stretch>
        </p:blipFill>
        <p:spPr bwMode="auto">
          <a:xfrm>
            <a:off x="0" y="0"/>
            <a:ext cx="913403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304800" y="152400"/>
            <a:ext cx="838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4000" dirty="0" smtClean="0"/>
              <a:t>Summary</a:t>
            </a:r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381000" y="990600"/>
            <a:ext cx="85344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According to the results obtained a remarkable increase in carbonic anhydrase activity was observed in the early stage of the disease. Untreated diabetes and its treatment with Metformin  over a long period, results in decreased carbonic anhydrase activity. </a:t>
            </a:r>
          </a:p>
          <a:p>
            <a:pPr algn="just">
              <a:lnSpc>
                <a:spcPct val="20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Inhibition of carbonic anhydrase in diabetic rats leads to increased level of both lactate and  HbA1C. 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lum bright="36000" contrast="-40000"/>
          </a:blip>
          <a:srcRect/>
          <a:stretch>
            <a:fillRect/>
          </a:stretch>
        </p:blipFill>
        <p:spPr bwMode="auto">
          <a:xfrm>
            <a:off x="0" y="0"/>
            <a:ext cx="913403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671691"/>
            <a:ext cx="8610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sz="2000" dirty="0" smtClean="0">
                <a:latin typeface="+mj-lt"/>
              </a:rPr>
              <a:t>Carbonic anhydrase inhibition may be the key factor enhancing HbA1c formation, which may be associated with increased lactic acid level. </a:t>
            </a:r>
            <a:r>
              <a:rPr lang="en-US" sz="2000" dirty="0" smtClean="0"/>
              <a:t>Disrupting the carbonic anhydrase buffering system in vivo may lead to lactate induced acidosis.</a:t>
            </a:r>
            <a:r>
              <a:rPr lang="en-US" sz="2000" dirty="0" smtClean="0">
                <a:latin typeface="+mj-lt"/>
              </a:rPr>
              <a:t> </a:t>
            </a:r>
          </a:p>
          <a:p>
            <a:pPr algn="just">
              <a:lnSpc>
                <a:spcPct val="200000"/>
              </a:lnSpc>
            </a:pPr>
            <a:r>
              <a:rPr lang="en-US" sz="2000" dirty="0" smtClean="0">
                <a:latin typeface="+mj-lt"/>
                <a:cs typeface="Times New Roman" pitchFamily="18" charset="0"/>
              </a:rPr>
              <a:t>These data may provide a new evidence that uncontrolled diabetes for a long period of time and pharmacological agents that can inhibit carbonic anhydrase, may prove harmful in protecting diabetic patients, from developing vascular complications. </a:t>
            </a:r>
            <a:endParaRPr lang="en-US" sz="2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Salihu\Pictures\CA pathways\8713735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04800" y="228600"/>
            <a:ext cx="8534400" cy="6400800"/>
          </a:xfrm>
          <a:prstGeom prst="rect">
            <a:avLst/>
          </a:prstGeom>
          <a:solidFill>
            <a:srgbClr val="33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solidFill>
                  <a:srgbClr val="FFFF00"/>
                </a:solidFill>
              </a:rPr>
              <a:t>THANK YOU </a:t>
            </a:r>
          </a:p>
          <a:p>
            <a:pPr algn="ctr"/>
            <a:r>
              <a:rPr lang="en-US" sz="9600" dirty="0" smtClean="0">
                <a:solidFill>
                  <a:srgbClr val="FFFF00"/>
                </a:solidFill>
              </a:rPr>
              <a:t>FOR LISTENING!!!</a:t>
            </a:r>
            <a:endParaRPr lang="en-US" sz="9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lum bright="36000" contrast="-40000"/>
          </a:blip>
          <a:srcRect/>
          <a:stretch>
            <a:fillRect/>
          </a:stretch>
        </p:blipFill>
        <p:spPr bwMode="auto">
          <a:xfrm>
            <a:off x="0" y="0"/>
            <a:ext cx="913403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381000"/>
            <a:ext cx="8991600" cy="6096000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en-US" dirty="0" smtClean="0"/>
              <a:t>The development of long-term complications in diabetes is influenced by hyperglycemia. </a:t>
            </a:r>
          </a:p>
          <a:p>
            <a:pPr lvl="0" algn="just"/>
            <a:endParaRPr lang="en-US" dirty="0" smtClean="0"/>
          </a:p>
          <a:p>
            <a:pPr lvl="0" algn="just"/>
            <a:r>
              <a:rPr lang="en-US" dirty="0" smtClean="0"/>
              <a:t>Poor control of hyperglycemia accelerates its progression.</a:t>
            </a:r>
          </a:p>
          <a:p>
            <a:pPr lvl="0" algn="just">
              <a:buNone/>
            </a:pPr>
            <a:r>
              <a:rPr lang="en-US" dirty="0" smtClean="0"/>
              <a:t> </a:t>
            </a:r>
          </a:p>
          <a:p>
            <a:pPr lvl="0" algn="just"/>
            <a:r>
              <a:rPr lang="en-US" dirty="0" smtClean="0"/>
              <a:t>The resulting chronic hyperglycemic condition in diabetes is associated with long term damage, dysfunction, and failure of various organs, such as eyes, kidneys, nerves, heart, and blood vessels.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</a:p>
          <a:p>
            <a:pPr lvl="0" algn="just"/>
            <a:endParaRPr lang="en-US" dirty="0" smtClean="0"/>
          </a:p>
          <a:p>
            <a:pPr lvl="0" algn="just" fontAlgn="ctr"/>
            <a:r>
              <a:rPr lang="en-US" dirty="0" smtClean="0"/>
              <a:t>To prevent complications, </a:t>
            </a:r>
            <a:r>
              <a:rPr lang="en-US" b="1" dirty="0" smtClean="0"/>
              <a:t>Good management</a:t>
            </a:r>
            <a:r>
              <a:rPr lang="en-US" dirty="0" smtClean="0"/>
              <a:t> of diabetes should be to monitor the development of such complications and to provide timely intervention.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lvl="0" algn="just"/>
            <a:endParaRPr lang="en-US" dirty="0" smtClean="0"/>
          </a:p>
        </p:txBody>
      </p:sp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524782" y="6534834"/>
            <a:ext cx="86192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  <a:tabLst>
                <a:tab pos="400050" algn="l"/>
              </a:tabLst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American Diabetes Association.</a:t>
            </a:r>
            <a:r>
              <a:rPr kumimoji="0" lang="en-US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Diagnosis and classification of diabetes mellitus. Diabetes Care, 30(Suppl. 1), S42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S47. </a:t>
            </a:r>
            <a:r>
              <a:rPr lang="en-US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(2007). 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lum bright="36000" contrast="-40000"/>
          </a:blip>
          <a:srcRect/>
          <a:stretch>
            <a:fillRect/>
          </a:stretch>
        </p:blipFill>
        <p:spPr bwMode="auto">
          <a:xfrm>
            <a:off x="0" y="0"/>
            <a:ext cx="913403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2438400" y="0"/>
            <a:ext cx="441633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Therapeutic Target</a:t>
            </a:r>
            <a:endParaRPr lang="en-US" sz="4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763000" cy="5867400"/>
          </a:xfrm>
        </p:spPr>
        <p:txBody>
          <a:bodyPr>
            <a:noAutofit/>
          </a:bodyPr>
          <a:lstStyle/>
          <a:p>
            <a:pPr lvl="0" algn="just"/>
            <a:r>
              <a:rPr lang="en-US" sz="3000" dirty="0" smtClean="0"/>
              <a:t>Inhibition of gluconeogenesis, lipolysis, and fatty acid oxidation, as well as stimulation of β3-adrenergic receptors.</a:t>
            </a:r>
            <a:r>
              <a:rPr lang="en-US" sz="3000" baseline="30000" dirty="0" smtClean="0"/>
              <a:t>3</a:t>
            </a:r>
          </a:p>
          <a:p>
            <a:pPr lvl="0" algn="just"/>
            <a:endParaRPr lang="en-US" sz="3000" baseline="30000" dirty="0" smtClean="0"/>
          </a:p>
          <a:p>
            <a:pPr lvl="0" algn="just"/>
            <a:r>
              <a:rPr lang="en-US" sz="3000" dirty="0" smtClean="0"/>
              <a:t>Diabetes is being combated through aggressive treatment directed at lowering circulating blood glucose and inhibiting postprandial hyperglycemic rise.</a:t>
            </a:r>
          </a:p>
          <a:p>
            <a:pPr lvl="0" algn="just"/>
            <a:endParaRPr lang="en-US" sz="3000" dirty="0" smtClean="0"/>
          </a:p>
          <a:p>
            <a:pPr lvl="0" algn="just"/>
            <a:r>
              <a:rPr lang="en-US" sz="3000" dirty="0" smtClean="0"/>
              <a:t>Current treatment, although provide a good glycemic control but do little in preventing complications.</a:t>
            </a:r>
            <a:r>
              <a:rPr lang="en-US" sz="3000" baseline="30000" dirty="0" smtClean="0"/>
              <a:t>4</a:t>
            </a:r>
            <a:endParaRPr lang="en-US" sz="3000" dirty="0"/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52400" y="6265530"/>
            <a:ext cx="8991600" cy="1184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3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en-US" sz="11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Moneva, M.H. and Dagogo-Jack, S. Multiple Drug Targets in the Management of Type 2 Diabetes.  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Current Drug Targets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3: pp. 203-221(2002).</a:t>
            </a:r>
          </a:p>
          <a:p>
            <a:r>
              <a:rPr lang="en-US" sz="13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. Vats, V., </a:t>
            </a:r>
            <a:r>
              <a:rPr lang="en-US" sz="1100" b="1" dirty="0" err="1" smtClean="0">
                <a:latin typeface="Times New Roman" pitchFamily="18" charset="0"/>
                <a:cs typeface="Times New Roman" pitchFamily="18" charset="0"/>
              </a:rPr>
              <a:t>Yadav</a:t>
            </a:r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, S.P. and Grover, J.K. </a:t>
            </a:r>
            <a:r>
              <a:rPr lang="en-US" sz="1100" b="1" dirty="0" err="1" smtClean="0">
                <a:latin typeface="Times New Roman" pitchFamily="18" charset="0"/>
                <a:cs typeface="Times New Roman" pitchFamily="18" charset="0"/>
              </a:rPr>
              <a:t>Ethanolic</a:t>
            </a:r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b="1" dirty="0" err="1" smtClean="0">
                <a:latin typeface="Times New Roman" pitchFamily="18" charset="0"/>
                <a:cs typeface="Times New Roman" pitchFamily="18" charset="0"/>
              </a:rPr>
              <a:t>extreact</a:t>
            </a:r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1100" b="1" i="1" dirty="0" err="1" smtClean="0">
                <a:latin typeface="Times New Roman" pitchFamily="18" charset="0"/>
                <a:cs typeface="Times New Roman" pitchFamily="18" charset="0"/>
              </a:rPr>
              <a:t>Oscimum</a:t>
            </a:r>
            <a:r>
              <a:rPr lang="en-US" sz="1100" b="1" i="1" dirty="0" smtClean="0">
                <a:latin typeface="Times New Roman" pitchFamily="18" charset="0"/>
                <a:cs typeface="Times New Roman" pitchFamily="18" charset="0"/>
              </a:rPr>
              <a:t> sanctum </a:t>
            </a:r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leaves partially attenuates </a:t>
            </a:r>
            <a:r>
              <a:rPr lang="en-US" sz="1100" b="1" dirty="0" err="1" smtClean="0">
                <a:latin typeface="Times New Roman" pitchFamily="18" charset="0"/>
                <a:cs typeface="Times New Roman" pitchFamily="18" charset="0"/>
              </a:rPr>
              <a:t>streptozotocin</a:t>
            </a:r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-induced alterations in  glycogen content and carbohydrate metabolism in rats. </a:t>
            </a:r>
            <a:r>
              <a:rPr lang="en-US" sz="1100" b="1" i="1" dirty="0" smtClean="0">
                <a:latin typeface="Times New Roman" pitchFamily="18" charset="0"/>
                <a:cs typeface="Times New Roman" pitchFamily="18" charset="0"/>
              </a:rPr>
              <a:t>Journal of </a:t>
            </a:r>
            <a:r>
              <a:rPr lang="en-US" sz="1100" b="1" i="1" dirty="0" err="1" smtClean="0">
                <a:latin typeface="Times New Roman" pitchFamily="18" charset="0"/>
                <a:cs typeface="Times New Roman" pitchFamily="18" charset="0"/>
              </a:rPr>
              <a:t>Ethnopharmacology</a:t>
            </a:r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, 91: 109-113. (2004). </a:t>
            </a:r>
          </a:p>
          <a:p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rgbClr val="365F9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lum bright="36000" contrast="-40000"/>
          </a:blip>
          <a:srcRect/>
          <a:stretch>
            <a:fillRect/>
          </a:stretch>
        </p:blipFill>
        <p:spPr bwMode="auto">
          <a:xfrm>
            <a:off x="0" y="0"/>
            <a:ext cx="913403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Current Strategies for The Treatment </a:t>
            </a:r>
            <a:r>
              <a:rPr lang="en-US" smtClean="0"/>
              <a:t>of Diabetes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500" dirty="0" smtClean="0"/>
              <a:t>Reducing insulin resistance using glitazones.</a:t>
            </a:r>
          </a:p>
          <a:p>
            <a:pPr algn="just">
              <a:lnSpc>
                <a:spcPct val="150000"/>
              </a:lnSpc>
            </a:pPr>
            <a:r>
              <a:rPr lang="en-US" sz="2500" dirty="0" smtClean="0"/>
              <a:t>Supplementing insulin supplies with exogenous insulin.</a:t>
            </a:r>
          </a:p>
          <a:p>
            <a:pPr algn="just">
              <a:lnSpc>
                <a:spcPct val="150000"/>
              </a:lnSpc>
            </a:pPr>
            <a:r>
              <a:rPr lang="en-US" sz="2500" dirty="0" smtClean="0"/>
              <a:t>Increasing endogenous insulin production with sulfonylureas and meglitinides. </a:t>
            </a:r>
          </a:p>
          <a:p>
            <a:pPr algn="just">
              <a:lnSpc>
                <a:spcPct val="150000"/>
              </a:lnSpc>
            </a:pPr>
            <a:r>
              <a:rPr lang="en-US" sz="2500" dirty="0" smtClean="0"/>
              <a:t> Stimulating insulin secretion with Gliptins. </a:t>
            </a:r>
          </a:p>
          <a:p>
            <a:pPr algn="just">
              <a:lnSpc>
                <a:spcPct val="150000"/>
              </a:lnSpc>
            </a:pPr>
            <a:r>
              <a:rPr lang="en-US" sz="2500" dirty="0" smtClean="0"/>
              <a:t>Reducing hepatic glucose production through biguanides. </a:t>
            </a:r>
          </a:p>
          <a:p>
            <a:pPr algn="just">
              <a:lnSpc>
                <a:spcPct val="150000"/>
              </a:lnSpc>
            </a:pPr>
            <a:r>
              <a:rPr lang="en-US" sz="2500" dirty="0" smtClean="0"/>
              <a:t>And limiting postprandial glucose absorption with alpha-glucosidase inhibitors. </a:t>
            </a:r>
          </a:p>
          <a:p>
            <a:pPr algn="just">
              <a:lnSpc>
                <a:spcPct val="150000"/>
              </a:lnSpc>
            </a:pPr>
            <a:endParaRPr lang="en-US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lum bright="36000" contrast="-40000"/>
          </a:blip>
          <a:srcRect/>
          <a:stretch>
            <a:fillRect/>
          </a:stretch>
        </p:blipFill>
        <p:spPr bwMode="auto">
          <a:xfrm>
            <a:off x="0" y="0"/>
            <a:ext cx="913403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Emerging Therapeutic Targets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 Insulin sensitizers including protein tyrosine phosphatase-1B (PTP-1B) and glycogen synthase kinase 3 (GSK3).</a:t>
            </a:r>
            <a:r>
              <a:rPr lang="en-US" baseline="30000" dirty="0" smtClean="0"/>
              <a:t>5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Inhibitors of gluconeogenesis like pyruvate dehydrogenase kinase (PDH) inhibitors.</a:t>
            </a:r>
            <a:r>
              <a:rPr lang="en-US" baseline="30000" dirty="0" smtClean="0"/>
              <a:t> 5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Lipolysis inhibitors.</a:t>
            </a:r>
            <a:r>
              <a:rPr lang="en-US" baseline="30000" dirty="0" smtClean="0"/>
              <a:t> 5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Fat oxidation including carnitine  palmitoyltransferase (CPT) I and II inhibitors,</a:t>
            </a:r>
            <a:r>
              <a:rPr lang="en-US" baseline="30000" dirty="0" smtClean="0"/>
              <a:t> 5</a:t>
            </a:r>
            <a:r>
              <a:rPr lang="en-US" dirty="0" smtClean="0"/>
              <a:t> and.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Energy expenditure by means of beta 3-adrenoceptor agonists.</a:t>
            </a:r>
            <a:r>
              <a:rPr lang="en-US" baseline="30000" dirty="0" smtClean="0"/>
              <a:t> 5</a:t>
            </a:r>
            <a:endParaRPr lang="en-US" dirty="0" smtClean="0"/>
          </a:p>
          <a:p>
            <a:pPr algn="just"/>
            <a:endParaRPr lang="en-US" dirty="0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533400" y="6200769"/>
            <a:ext cx="8610601" cy="800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04704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0050" algn="l"/>
              </a:tabLst>
            </a:pPr>
            <a:r>
              <a:rPr kumimoji="0" lang="en-US" sz="1300" b="1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5</a:t>
            </a:r>
            <a:r>
              <a:rPr kumimoji="0" lang="en-US" sz="1100" b="1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. Wagman A.S</a:t>
            </a:r>
            <a:r>
              <a:rPr kumimoji="0" lang="en-US" sz="1100" b="1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., </a:t>
            </a:r>
            <a:r>
              <a:rPr kumimoji="0" lang="en-US" sz="1100" b="1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4"/>
              </a:rPr>
              <a:t>Nuss J.M</a:t>
            </a:r>
            <a:r>
              <a:rPr kumimoji="0" lang="en-US" sz="1100" b="1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en-US" sz="11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1100" b="1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Current therapies and emerging targets for the treatment of diabetes. </a:t>
            </a:r>
            <a:r>
              <a:rPr kumimoji="0" lang="en-US" sz="1100" b="1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5" tooltip="Current pharmaceutical design."/>
              </a:rPr>
              <a:t>Curr. Pharm. Des.</a:t>
            </a:r>
            <a:r>
              <a:rPr kumimoji="0" lang="en-US" sz="1400" b="1" i="0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7(6):417-50.</a:t>
            </a:r>
            <a:r>
              <a:rPr kumimoji="0" lang="en-US" sz="1400" b="1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en-US" sz="1100" b="1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2001</a:t>
            </a:r>
            <a:r>
              <a:rPr kumimoji="0" lang="en-US" sz="1400" b="1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en-US" sz="1400" b="1" i="0" strike="noStrike" cap="none" normalizeH="0" baseline="0" dirty="0" smtClean="0">
              <a:ln>
                <a:noFill/>
              </a:ln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0050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lum bright="36000" contrast="-40000"/>
          </a:blip>
          <a:srcRect/>
          <a:stretch>
            <a:fillRect/>
          </a:stretch>
        </p:blipFill>
        <p:spPr bwMode="auto">
          <a:xfrm>
            <a:off x="0" y="0"/>
            <a:ext cx="913403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52400" y="457200"/>
            <a:ext cx="8763000" cy="4953000"/>
          </a:xfrm>
        </p:spPr>
        <p:txBody>
          <a:bodyPr>
            <a:noAutofit/>
          </a:bodyPr>
          <a:lstStyle/>
          <a:p>
            <a:pPr lvl="0" algn="just"/>
            <a:r>
              <a:rPr lang="en-US" dirty="0" smtClean="0"/>
              <a:t>It is well established that the risk of microvascular and macrovascular complications is related to glycemia, as measured by HbA1c; this remains a major focus of therapy.</a:t>
            </a:r>
          </a:p>
          <a:p>
            <a:pPr lvl="0" algn="just"/>
            <a:endParaRPr lang="en-US" dirty="0" smtClean="0"/>
          </a:p>
          <a:p>
            <a:pPr lvl="0" algn="just"/>
            <a:r>
              <a:rPr lang="en-US" dirty="0" smtClean="0"/>
              <a:t>Our study aimed at assessing whether carbonic anhydrase is associated with short and long term implication in diabetes mellitus.  The study aimed to provide therapeutic target at the same time a new marker to assist in identifying diabetic individuals at a high risk of developing diabetic complications.  </a:t>
            </a: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7764305</TotalTime>
  <Words>2948</Words>
  <Application>Microsoft Office PowerPoint</Application>
  <PresentationFormat>On-screen Show (4:3)</PresentationFormat>
  <Paragraphs>393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Carbonic Anhydrase: A New Therapeutic Target for Managing Diabetes   </vt:lpstr>
      <vt:lpstr>Introduction</vt:lpstr>
      <vt:lpstr>Slide 3</vt:lpstr>
      <vt:lpstr>Slide 4</vt:lpstr>
      <vt:lpstr>Slide 5</vt:lpstr>
      <vt:lpstr>Slide 6</vt:lpstr>
      <vt:lpstr>Current Strategies for The Treatment of Diabetes</vt:lpstr>
      <vt:lpstr>Emerging Therapeutic Targets  </vt:lpstr>
      <vt:lpstr>Slide 9</vt:lpstr>
      <vt:lpstr>Carbonic Anhydrase</vt:lpstr>
      <vt:lpstr>General Carbonic Anhydrase Reaction</vt:lpstr>
      <vt:lpstr>Carbonic Anhydrase Reaction in RBC</vt:lpstr>
      <vt:lpstr>Role of CA in Lactate and CO2 Transport</vt:lpstr>
      <vt:lpstr>Slide 14</vt:lpstr>
      <vt:lpstr>Slide 15</vt:lpstr>
      <vt:lpstr>INHIBITION OF CARBONIC ANHYDRASE </vt:lpstr>
      <vt:lpstr>RESEARCH DESIGN</vt:lpstr>
      <vt:lpstr>Slide 18</vt:lpstr>
      <vt:lpstr>MATERIALS AND METHODS</vt:lpstr>
      <vt:lpstr>Slide 20</vt:lpstr>
      <vt:lpstr>Slide 21</vt:lpstr>
      <vt:lpstr>Slide 22</vt:lpstr>
      <vt:lpstr>CHANGES  IN ERYTHROCYTE CARBONIC ANHYDRASE ACTIVITY IN UNTREATED DIABETIC RATS</vt:lpstr>
      <vt:lpstr>Slide 24</vt:lpstr>
      <vt:lpstr>Slide 25</vt:lpstr>
      <vt:lpstr>28 DAYS CHANGES  IN ERYTHROCYTE CARBONIC ANHYDRASE ACTIVITY IN DIABETIC RATS TREATED WITH ACETAZOLAMIDE</vt:lpstr>
      <vt:lpstr>Slide 27</vt:lpstr>
      <vt:lpstr>Slide 28</vt:lpstr>
      <vt:lpstr>28 DAYS CHANGES  IN ERYTHROCYTE CARBONIC ANHYDRASE ACTIVITY IN DIABETIC RATS TREATED WITH ACETAZOLAMIDE, METFORMIN AND METHANOL LEAF EXTRACT OF CADABA FARINOSA</vt:lpstr>
      <vt:lpstr>Slide 30</vt:lpstr>
      <vt:lpstr>Slide 31</vt:lpstr>
      <vt:lpstr>INVITRO INHIBITORY STUDY OF CRUDE EXTRACT OF CADABA FARINOSA ON CARBONIC ANHYDRASE ACTIVITY 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Conclusion</vt:lpstr>
      <vt:lpstr>Slide 43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Carbonic Anhydrase: A New Therapeutic Target for Managing Diabetes Mellitus</dc:title>
  <dc:creator>Salihu</dc:creator>
  <cp:lastModifiedBy>Salihu</cp:lastModifiedBy>
  <cp:revision>620</cp:revision>
  <dcterms:created xsi:type="dcterms:W3CDTF">2015-08-04T09:31:33Z</dcterms:created>
  <dcterms:modified xsi:type="dcterms:W3CDTF">2015-09-15T10:41:32Z</dcterms:modified>
</cp:coreProperties>
</file>