
<file path=[Content_Types].xml><?xml version="1.0" encoding="utf-8"?>
<Types xmlns="http://schemas.openxmlformats.org/package/2006/content-types">
  <Default Extension="png" ContentType="image/png"/>
  <Default Extension="jpeg" ContentType="image/jpeg"/>
  <Default Extension="wmf" ContentType="image/x-w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38" r:id="rId1"/>
  </p:sldMasterIdLst>
  <p:notesMasterIdLst>
    <p:notesMasterId r:id="rId32"/>
  </p:notesMasterIdLst>
  <p:sldIdLst>
    <p:sldId id="256" r:id="rId2"/>
    <p:sldId id="313" r:id="rId3"/>
    <p:sldId id="260" r:id="rId4"/>
    <p:sldId id="257" r:id="rId5"/>
    <p:sldId id="262" r:id="rId6"/>
    <p:sldId id="299" r:id="rId7"/>
    <p:sldId id="274" r:id="rId8"/>
    <p:sldId id="275" r:id="rId9"/>
    <p:sldId id="263" r:id="rId10"/>
    <p:sldId id="276" r:id="rId11"/>
    <p:sldId id="277" r:id="rId12"/>
    <p:sldId id="265" r:id="rId13"/>
    <p:sldId id="264" r:id="rId14"/>
    <p:sldId id="297" r:id="rId15"/>
    <p:sldId id="266" r:id="rId16"/>
    <p:sldId id="281" r:id="rId17"/>
    <p:sldId id="310" r:id="rId18"/>
    <p:sldId id="312" r:id="rId19"/>
    <p:sldId id="311" r:id="rId20"/>
    <p:sldId id="268" r:id="rId21"/>
    <p:sldId id="288" r:id="rId22"/>
    <p:sldId id="289" r:id="rId23"/>
    <p:sldId id="298" r:id="rId24"/>
    <p:sldId id="269" r:id="rId25"/>
    <p:sldId id="272" r:id="rId26"/>
    <p:sldId id="290" r:id="rId27"/>
    <p:sldId id="291" r:id="rId28"/>
    <p:sldId id="273" r:id="rId29"/>
    <p:sldId id="302" r:id="rId30"/>
    <p:sldId id="296" r:id="rId31"/>
  </p:sldIdLst>
  <p:sldSz cx="9144000" cy="6858000" type="screen4x3"/>
  <p:notesSz cx="7053263" cy="9309100"/>
  <p:defaultTextStyle>
    <a:defPPr>
      <a:defRPr lang="en-US"/>
    </a:defPPr>
    <a:lvl1pPr algn="l" rtl="0" eaLnBrk="0" fontAlgn="base" hangingPunct="0">
      <a:spcBef>
        <a:spcPct val="0"/>
      </a:spcBef>
      <a:spcAft>
        <a:spcPct val="0"/>
      </a:spcAft>
      <a:defRPr kern="1200">
        <a:solidFill>
          <a:schemeClr val="tx1"/>
        </a:solidFill>
        <a:latin typeface="Constantia" pitchFamily="18"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onstantia" pitchFamily="18"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Constantia" pitchFamily="18"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Constantia" pitchFamily="18"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Constantia" pitchFamily="18" charset="0"/>
        <a:ea typeface="+mn-ea"/>
        <a:cs typeface="Arial" pitchFamily="34" charset="0"/>
      </a:defRPr>
    </a:lvl5pPr>
    <a:lvl6pPr marL="2286000" algn="l" defTabSz="914400" rtl="0" eaLnBrk="1" latinLnBrk="0" hangingPunct="1">
      <a:defRPr kern="1200">
        <a:solidFill>
          <a:schemeClr val="tx1"/>
        </a:solidFill>
        <a:latin typeface="Constantia" pitchFamily="18" charset="0"/>
        <a:ea typeface="+mn-ea"/>
        <a:cs typeface="Arial" pitchFamily="34" charset="0"/>
      </a:defRPr>
    </a:lvl6pPr>
    <a:lvl7pPr marL="2743200" algn="l" defTabSz="914400" rtl="0" eaLnBrk="1" latinLnBrk="0" hangingPunct="1">
      <a:defRPr kern="1200">
        <a:solidFill>
          <a:schemeClr val="tx1"/>
        </a:solidFill>
        <a:latin typeface="Constantia" pitchFamily="18" charset="0"/>
        <a:ea typeface="+mn-ea"/>
        <a:cs typeface="Arial" pitchFamily="34" charset="0"/>
      </a:defRPr>
    </a:lvl7pPr>
    <a:lvl8pPr marL="3200400" algn="l" defTabSz="914400" rtl="0" eaLnBrk="1" latinLnBrk="0" hangingPunct="1">
      <a:defRPr kern="1200">
        <a:solidFill>
          <a:schemeClr val="tx1"/>
        </a:solidFill>
        <a:latin typeface="Constantia" pitchFamily="18" charset="0"/>
        <a:ea typeface="+mn-ea"/>
        <a:cs typeface="Arial" pitchFamily="34" charset="0"/>
      </a:defRPr>
    </a:lvl8pPr>
    <a:lvl9pPr marL="3657600" algn="l" defTabSz="914400" rtl="0" eaLnBrk="1" latinLnBrk="0" hangingPunct="1">
      <a:defRPr kern="1200">
        <a:solidFill>
          <a:schemeClr val="tx1"/>
        </a:solidFill>
        <a:latin typeface="Constantia"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06" autoAdjust="0"/>
    <p:restoredTop sz="63016" autoAdjust="0"/>
  </p:normalViewPr>
  <p:slideViewPr>
    <p:cSldViewPr>
      <p:cViewPr>
        <p:scale>
          <a:sx n="50" d="100"/>
          <a:sy n="50" d="100"/>
        </p:scale>
        <p:origin x="1788" y="48"/>
      </p:cViewPr>
      <p:guideLst>
        <p:guide orient="horz" pos="2160"/>
        <p:guide pos="2880"/>
      </p:guideLst>
    </p:cSldViewPr>
  </p:slideViewPr>
  <p:outlineViewPr>
    <p:cViewPr>
      <p:scale>
        <a:sx n="33" d="100"/>
        <a:sy n="33" d="100"/>
      </p:scale>
      <p:origin x="0" y="1797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image" Target="../media/image5.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eaLnBrk="0" hangingPunct="0">
              <a:defRPr sz="1200">
                <a:cs typeface="Arial" charset="0"/>
              </a:defRPr>
            </a:lvl1pPr>
          </a:lstStyle>
          <a:p>
            <a:pPr>
              <a:defRPr/>
            </a:pPr>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eaLnBrk="0" hangingPunct="0">
              <a:defRPr sz="1200">
                <a:cs typeface="Arial" charset="0"/>
              </a:defRPr>
            </a:lvl1pPr>
          </a:lstStyle>
          <a:p>
            <a:pPr>
              <a:defRPr/>
            </a:pPr>
            <a:fld id="{31234FA6-C456-48C6-AE7F-36BE19437EB9}" type="datetimeFigureOut">
              <a:rPr lang="en-US"/>
              <a:pPr>
                <a:defRPr/>
              </a:pPr>
              <a:t>12/2/2015</a:t>
            </a:fld>
            <a:endParaRPr lang="en-US"/>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pPr lvl="0"/>
            <a:endParaRPr lang="en-US" noProof="0" smtClean="0"/>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eaLnBrk="0" hangingPunct="0">
              <a:defRPr sz="1200">
                <a:cs typeface="Arial" charset="0"/>
              </a:defRPr>
            </a:lvl1pPr>
          </a:lstStyle>
          <a:p>
            <a:pPr>
              <a:defRPr/>
            </a:pPr>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wrap="square" lIns="93497" tIns="46749" rIns="93497" bIns="46749" numCol="1" anchor="b" anchorCtr="0" compatLnSpc="1">
            <a:prstTxWarp prst="textNoShape">
              <a:avLst/>
            </a:prstTxWarp>
          </a:bodyPr>
          <a:lstStyle>
            <a:lvl1pPr algn="r">
              <a:defRPr sz="1200"/>
            </a:lvl1pPr>
          </a:lstStyle>
          <a:p>
            <a:fld id="{E8C9A639-ADE6-4486-A9EB-F5F43B8FE29C}" type="slidenum">
              <a:rPr lang="en-US"/>
              <a:pPr/>
              <a:t>‹#›</a:t>
            </a:fld>
            <a:endParaRPr lang="en-US"/>
          </a:p>
        </p:txBody>
      </p:sp>
    </p:spTree>
    <p:extLst>
      <p:ext uri="{BB962C8B-B14F-4D97-AF65-F5344CB8AC3E}">
        <p14:creationId xmlns:p14="http://schemas.microsoft.com/office/powerpoint/2010/main" val="28588047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Respected Audience, Good morning</a:t>
            </a:r>
          </a:p>
          <a:p>
            <a:endParaRPr lang="en-US" dirty="0" smtClean="0"/>
          </a:p>
          <a:p>
            <a:r>
              <a:rPr lang="en-US" dirty="0" smtClean="0"/>
              <a:t>My name is </a:t>
            </a:r>
            <a:r>
              <a:rPr lang="en-US" dirty="0" err="1" smtClean="0"/>
              <a:t>Sahreen</a:t>
            </a:r>
            <a:r>
              <a:rPr lang="en-US" baseline="0" dirty="0" smtClean="0"/>
              <a:t> </a:t>
            </a:r>
            <a:r>
              <a:rPr lang="en-US" baseline="0" dirty="0" err="1" smtClean="0"/>
              <a:t>Bhanji</a:t>
            </a:r>
            <a:r>
              <a:rPr lang="en-US" baseline="0" dirty="0" smtClean="0"/>
              <a:t> </a:t>
            </a:r>
            <a:r>
              <a:rPr lang="en-US" dirty="0" smtClean="0"/>
              <a:t>and the title of my presentation is social determinants of depression among HIV positive patients in Karachi Pakistan.</a:t>
            </a:r>
          </a:p>
          <a:p>
            <a:r>
              <a:rPr lang="en-US" dirty="0" smtClean="0"/>
              <a:t>This</a:t>
            </a:r>
            <a:r>
              <a:rPr lang="en-US" baseline="0" dirty="0" smtClean="0"/>
              <a:t> presentation will summarize the findings of the research carried out as part of graduate studies. </a:t>
            </a:r>
            <a:endParaRPr lang="en-US" dirty="0" smtClean="0"/>
          </a:p>
        </p:txBody>
      </p:sp>
      <p:sp>
        <p:nvSpPr>
          <p:cNvPr id="7172" name="Slide Number Placeholder 3"/>
          <p:cNvSpPr>
            <a:spLocks noGrp="1"/>
          </p:cNvSpPr>
          <p:nvPr>
            <p:ph type="sldNum" sz="quarter" idx="5"/>
          </p:nvPr>
        </p:nvSpPr>
        <p:spPr bwMode="auto">
          <a:noFill/>
          <a:ln>
            <a:miter lim="800000"/>
            <a:headEnd/>
            <a:tailEnd/>
          </a:ln>
        </p:spPr>
        <p:txBody>
          <a:bodyPr/>
          <a:lstStyle/>
          <a:p>
            <a:fld id="{C20CD9F2-8C5E-4D5C-B463-36BBA6CA59F4}" type="slidenum">
              <a:rPr lang="en-US"/>
              <a:pPr/>
              <a:t>1</a:t>
            </a:fld>
            <a:endParaRPr lang="en-US"/>
          </a:p>
        </p:txBody>
      </p:sp>
    </p:spTree>
    <p:extLst>
      <p:ext uri="{BB962C8B-B14F-4D97-AF65-F5344CB8AC3E}">
        <p14:creationId xmlns:p14="http://schemas.microsoft.com/office/powerpoint/2010/main" val="27859553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marL="525923" indent="-525923">
              <a:buFont typeface="+mj-lt"/>
              <a:buAutoNum type="arabicPeriod"/>
              <a:defRPr/>
            </a:pPr>
            <a:r>
              <a:rPr lang="en-US" dirty="0" smtClean="0"/>
              <a:t>The present study was approved by the Ethical Review Committee (ERC) of the Aga Khan University Hospital.</a:t>
            </a:r>
            <a:r>
              <a:rPr lang="en-US" baseline="0" dirty="0" smtClean="0"/>
              <a:t> </a:t>
            </a:r>
            <a:endParaRPr lang="en-US" dirty="0" smtClean="0"/>
          </a:p>
          <a:p>
            <a:pPr marL="525923" indent="-525923">
              <a:buFont typeface="+mj-lt"/>
              <a:buNone/>
              <a:defRPr/>
            </a:pPr>
            <a:r>
              <a:rPr lang="en-US" b="1" dirty="0" smtClean="0"/>
              <a:t>Data Collection Tool</a:t>
            </a:r>
          </a:p>
          <a:p>
            <a:pPr marL="525923" indent="-525923">
              <a:buFont typeface="Arial" panose="020B0604020202020204" pitchFamily="34" charset="0"/>
              <a:buNone/>
              <a:defRPr/>
            </a:pPr>
            <a:r>
              <a:rPr lang="en-US" dirty="0" smtClean="0"/>
              <a:t>The questionnaire was divided into four sections. </a:t>
            </a:r>
          </a:p>
          <a:p>
            <a:pPr marL="525923" indent="-525923">
              <a:buFont typeface="Arial" panose="020B0604020202020204" pitchFamily="34" charset="0"/>
              <a:buNone/>
              <a:defRPr/>
            </a:pPr>
            <a:r>
              <a:rPr lang="en-US" dirty="0" smtClean="0"/>
              <a:t>The first part of the questionnaire was an investigator-designed demographic questionnaire which identified the the background variables and risk behavior assessment of the participants. </a:t>
            </a:r>
          </a:p>
          <a:p>
            <a:pPr marL="525923" indent="-525923">
              <a:buFont typeface="Arial" panose="020B0604020202020204" pitchFamily="34" charset="0"/>
              <a:buNone/>
              <a:defRPr/>
            </a:pPr>
            <a:r>
              <a:rPr lang="en-US" dirty="0" smtClean="0"/>
              <a:t>The main constructs of the study i.e., depression, stigma, and social support were measured using the (SRQ 20), BERGER HIV Stigma Scale, and Social Provisions Scale, respectively, which formed the second, third and fourth parts of the questionnaire</a:t>
            </a:r>
            <a:endParaRPr lang="en-US" dirty="0" smtClean="0">
              <a:cs typeface="Times New Roman" pitchFamily="18" charset="0"/>
            </a:endParaRPr>
          </a:p>
          <a:p>
            <a:pPr marL="175308" indent="-175308">
              <a:buFont typeface="Arial" panose="020B0604020202020204" pitchFamily="34" charset="0"/>
              <a:buChar char="•"/>
              <a:defRPr/>
            </a:pPr>
            <a:endParaRPr lang="en-US" dirty="0"/>
          </a:p>
        </p:txBody>
      </p:sp>
      <p:sp>
        <p:nvSpPr>
          <p:cNvPr id="27652" name="Slide Number Placeholder 3"/>
          <p:cNvSpPr>
            <a:spLocks noGrp="1"/>
          </p:cNvSpPr>
          <p:nvPr>
            <p:ph type="sldNum" sz="quarter" idx="5"/>
          </p:nvPr>
        </p:nvSpPr>
        <p:spPr bwMode="auto">
          <a:noFill/>
          <a:ln>
            <a:miter lim="800000"/>
            <a:headEnd/>
            <a:tailEnd/>
          </a:ln>
        </p:spPr>
        <p:txBody>
          <a:bodyPr/>
          <a:lstStyle/>
          <a:p>
            <a:fld id="{56667B9E-77D2-4ED2-97A6-CA61ACD8CAD9}" type="slidenum">
              <a:rPr lang="en-US"/>
              <a:pPr/>
              <a:t>11</a:t>
            </a:fld>
            <a:endParaRPr lang="en-US"/>
          </a:p>
        </p:txBody>
      </p:sp>
    </p:spTree>
    <p:extLst>
      <p:ext uri="{BB962C8B-B14F-4D97-AF65-F5344CB8AC3E}">
        <p14:creationId xmlns:p14="http://schemas.microsoft.com/office/powerpoint/2010/main" val="37557527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5308" indent="-175308">
              <a:buFont typeface="Arial" panose="020B0604020202020204" pitchFamily="34" charset="0"/>
              <a:buChar char="•"/>
              <a:defRPr/>
            </a:pPr>
            <a:r>
              <a:rPr lang="en-US" sz="1400" dirty="0" smtClean="0"/>
              <a:t>The first step in the process of data collection was pilot testing the translated tool. </a:t>
            </a:r>
          </a:p>
          <a:p>
            <a:pPr marL="175308" indent="-175308">
              <a:buFont typeface="Arial" panose="020B0604020202020204" pitchFamily="34" charset="0"/>
              <a:buChar char="•"/>
              <a:defRPr/>
            </a:pPr>
            <a:r>
              <a:rPr lang="en-US" sz="1400" dirty="0" smtClean="0"/>
              <a:t> The second step of data collection was administration of the questionnaire. </a:t>
            </a:r>
          </a:p>
          <a:p>
            <a:pPr>
              <a:defRPr/>
            </a:pPr>
            <a:endParaRPr lang="en-US" dirty="0" smtClean="0">
              <a:latin typeface="Times New Roman" panose="02020603050405020304" pitchFamily="18" charset="0"/>
              <a:cs typeface="Times New Roman" panose="02020603050405020304" pitchFamily="18" charset="0"/>
            </a:endParaRPr>
          </a:p>
        </p:txBody>
      </p:sp>
      <p:sp>
        <p:nvSpPr>
          <p:cNvPr id="31748" name="Slide Number Placeholder 3"/>
          <p:cNvSpPr>
            <a:spLocks noGrp="1"/>
          </p:cNvSpPr>
          <p:nvPr>
            <p:ph type="sldNum" sz="quarter" idx="5"/>
          </p:nvPr>
        </p:nvSpPr>
        <p:spPr bwMode="auto">
          <a:noFill/>
          <a:ln>
            <a:miter lim="800000"/>
            <a:headEnd/>
            <a:tailEnd/>
          </a:ln>
        </p:spPr>
        <p:txBody>
          <a:bodyPr/>
          <a:lstStyle/>
          <a:p>
            <a:fld id="{6B623127-82BC-498D-865B-BBCDEE573289}" type="slidenum">
              <a:rPr lang="en-US"/>
              <a:pPr/>
              <a:t>12</a:t>
            </a:fld>
            <a:endParaRPr lang="en-US"/>
          </a:p>
        </p:txBody>
      </p:sp>
    </p:spTree>
    <p:extLst>
      <p:ext uri="{BB962C8B-B14F-4D97-AF65-F5344CB8AC3E}">
        <p14:creationId xmlns:p14="http://schemas.microsoft.com/office/powerpoint/2010/main" val="40776846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a:defRPr/>
            </a:pPr>
            <a:r>
              <a:rPr lang="en-US" sz="1400" dirty="0" smtClean="0"/>
              <a:t>Data was double entered in the Statistical Package for Social Sciences (SPSS) version 19.</a:t>
            </a:r>
          </a:p>
          <a:p>
            <a:pPr marL="175308" indent="-175308" eaLnBrk="1" hangingPunct="1">
              <a:buFont typeface="Arial" panose="020B0604020202020204" pitchFamily="34" charset="0"/>
              <a:buChar char="•"/>
              <a:defRPr/>
            </a:pPr>
            <a:r>
              <a:rPr lang="en-US" sz="1400" dirty="0" smtClean="0">
                <a:cs typeface="Times New Roman" panose="02020603050405020304" pitchFamily="18" charset="0"/>
              </a:rPr>
              <a:t>Frequencies and percentages, logistic regression analysis</a:t>
            </a:r>
            <a:r>
              <a:rPr lang="en-US" sz="1400" baseline="0" dirty="0" smtClean="0">
                <a:cs typeface="Times New Roman" panose="02020603050405020304" pitchFamily="18" charset="0"/>
              </a:rPr>
              <a:t> and </a:t>
            </a:r>
            <a:r>
              <a:rPr lang="en-US" sz="1400" dirty="0" smtClean="0">
                <a:cs typeface="Times New Roman" panose="02020603050405020304" pitchFamily="18" charset="0"/>
              </a:rPr>
              <a:t> Chi-square test for association were used for</a:t>
            </a:r>
            <a:r>
              <a:rPr lang="en-US" sz="1400" baseline="0" dirty="0" smtClean="0">
                <a:cs typeface="Times New Roman" panose="02020603050405020304" pitchFamily="18" charset="0"/>
              </a:rPr>
              <a:t> analysis of the data. </a:t>
            </a:r>
            <a:endParaRPr lang="en-US" sz="1400" dirty="0"/>
          </a:p>
        </p:txBody>
      </p:sp>
      <p:sp>
        <p:nvSpPr>
          <p:cNvPr id="33796" name="Slide Number Placeholder 3"/>
          <p:cNvSpPr>
            <a:spLocks noGrp="1"/>
          </p:cNvSpPr>
          <p:nvPr>
            <p:ph type="sldNum" sz="quarter" idx="5"/>
          </p:nvPr>
        </p:nvSpPr>
        <p:spPr bwMode="auto">
          <a:noFill/>
          <a:ln>
            <a:miter lim="800000"/>
            <a:headEnd/>
            <a:tailEnd/>
          </a:ln>
        </p:spPr>
        <p:txBody>
          <a:bodyPr/>
          <a:lstStyle/>
          <a:p>
            <a:fld id="{782F8E10-65C9-475F-8A1A-792C92E960E8}" type="slidenum">
              <a:rPr lang="en-US"/>
              <a:pPr/>
              <a:t>13</a:t>
            </a:fld>
            <a:endParaRPr lang="en-US"/>
          </a:p>
        </p:txBody>
      </p:sp>
    </p:spTree>
    <p:extLst>
      <p:ext uri="{BB962C8B-B14F-4D97-AF65-F5344CB8AC3E}">
        <p14:creationId xmlns:p14="http://schemas.microsoft.com/office/powerpoint/2010/main" val="38736846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r>
              <a:rPr lang="en-US" dirty="0" smtClean="0"/>
              <a:t>A total of 200 people living with HIV/AIDS were interviewed. </a:t>
            </a:r>
          </a:p>
          <a:p>
            <a:pPr marL="175308" indent="-175308">
              <a:buFont typeface="Arial" panose="020B0604020202020204" pitchFamily="34" charset="0"/>
              <a:buChar char="•"/>
              <a:defRPr/>
            </a:pPr>
            <a:r>
              <a:rPr lang="en-US" dirty="0" smtClean="0"/>
              <a:t>It was found that majority of the participants </a:t>
            </a:r>
            <a:r>
              <a:rPr lang="en-US" dirty="0" err="1" smtClean="0"/>
              <a:t>ie</a:t>
            </a:r>
            <a:r>
              <a:rPr lang="en-US" dirty="0" smtClean="0"/>
              <a:t>.(82%) were males Unlike other studies  (click) . This may be due to the fact that probably men are more prone to this disease, or women in Pakistan seek healthcare less frequently due to socio-cultural barriers.</a:t>
            </a:r>
          </a:p>
          <a:p>
            <a:pPr marL="175308" indent="-175308">
              <a:buFont typeface="Arial" panose="020B0604020202020204" pitchFamily="34" charset="0"/>
              <a:buChar char="•"/>
              <a:defRPr/>
            </a:pPr>
            <a:r>
              <a:rPr lang="en-US" dirty="0" smtClean="0"/>
              <a:t> Besides, women are more likely to avoid seeking care as they are considered as a family’s honor and disclosure of the disease may threaten their respect.</a:t>
            </a:r>
          </a:p>
          <a:p>
            <a:pPr marL="175308" indent="-175308">
              <a:buFont typeface="Arial" panose="020B0604020202020204" pitchFamily="34" charset="0"/>
              <a:buChar char="•"/>
              <a:defRPr/>
            </a:pPr>
            <a:endParaRPr lang="en-US" dirty="0" smtClean="0"/>
          </a:p>
          <a:p>
            <a:pPr marL="175308" indent="-175308">
              <a:buFont typeface="Arial" panose="020B0604020202020204" pitchFamily="34" charset="0"/>
              <a:buChar char="•"/>
              <a:defRPr/>
            </a:pPr>
            <a:r>
              <a:rPr lang="en-US" dirty="0" smtClean="0"/>
              <a:t>The participants age ranged from 18 to 65 years.</a:t>
            </a:r>
            <a:r>
              <a:rPr lang="en-US" baseline="0" dirty="0" smtClean="0"/>
              <a:t> </a:t>
            </a:r>
            <a:r>
              <a:rPr lang="en-US" dirty="0" smtClean="0"/>
              <a:t>A similar age group was found to be affected by HIV virus in another study ( click). The possible reason of high rate of HIV among this age group could be the risk-taking behavior in terms of having multiple sex partners and the use of drugs. </a:t>
            </a:r>
          </a:p>
          <a:p>
            <a:pPr marL="175308" indent="-175308">
              <a:buFont typeface="Arial" panose="020B0604020202020204" pitchFamily="34" charset="0"/>
              <a:buChar char="•"/>
              <a:defRPr/>
            </a:pPr>
            <a:endParaRPr lang="en-US" dirty="0" smtClean="0"/>
          </a:p>
          <a:p>
            <a:pPr marL="175308" indent="-175308">
              <a:buFont typeface="Arial" panose="020B0604020202020204" pitchFamily="34" charset="0"/>
              <a:buChar char="•"/>
              <a:defRPr/>
            </a:pPr>
            <a:r>
              <a:rPr lang="en-US" dirty="0" smtClean="0"/>
              <a:t>(54%) of the participants were married at the time of interview (Click)</a:t>
            </a:r>
            <a:r>
              <a:rPr lang="en-US" baseline="0" dirty="0" smtClean="0"/>
              <a:t> </a:t>
            </a:r>
            <a:r>
              <a:rPr lang="en-US" dirty="0" smtClean="0"/>
              <a:t>which could be explained by the fact that unmarried HIV positive people may not seek health care, as disclosure of their diagnosis may risk their prospects for marriage.</a:t>
            </a:r>
          </a:p>
          <a:p>
            <a:pPr marL="175308" indent="-175308">
              <a:buFont typeface="Arial" panose="020B0604020202020204" pitchFamily="34" charset="0"/>
              <a:buChar char="•"/>
              <a:defRPr/>
            </a:pPr>
            <a:endParaRPr lang="en-US" dirty="0" smtClean="0"/>
          </a:p>
        </p:txBody>
      </p:sp>
      <p:sp>
        <p:nvSpPr>
          <p:cNvPr id="36868" name="Slide Number Placeholder 3"/>
          <p:cNvSpPr>
            <a:spLocks noGrp="1"/>
          </p:cNvSpPr>
          <p:nvPr>
            <p:ph type="sldNum" sz="quarter" idx="5"/>
          </p:nvPr>
        </p:nvSpPr>
        <p:spPr bwMode="auto">
          <a:noFill/>
          <a:ln>
            <a:miter lim="800000"/>
            <a:headEnd/>
            <a:tailEnd/>
          </a:ln>
        </p:spPr>
        <p:txBody>
          <a:bodyPr/>
          <a:lstStyle/>
          <a:p>
            <a:fld id="{BA917507-9870-476B-878D-5CE46F034077}" type="slidenum">
              <a:rPr lang="en-US"/>
              <a:pPr/>
              <a:t>15</a:t>
            </a:fld>
            <a:endParaRPr lang="en-US"/>
          </a:p>
        </p:txBody>
      </p:sp>
    </p:spTree>
    <p:extLst>
      <p:ext uri="{BB962C8B-B14F-4D97-AF65-F5344CB8AC3E}">
        <p14:creationId xmlns:p14="http://schemas.microsoft.com/office/powerpoint/2010/main" val="7978468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marL="175308" indent="-175308">
              <a:buFontTx/>
              <a:buChar char="•"/>
            </a:pPr>
            <a:endParaRPr lang="en-US" sz="1400" dirty="0" smtClean="0"/>
          </a:p>
          <a:p>
            <a:pPr marL="175308" indent="-175308">
              <a:buFontTx/>
              <a:buChar char="•"/>
            </a:pPr>
            <a:r>
              <a:rPr lang="en-US" sz="1400" dirty="0" smtClean="0"/>
              <a:t>It was found that (60%) of the participants were involved in some form of substance abuse,</a:t>
            </a:r>
            <a:r>
              <a:rPr lang="en-US" sz="1400" baseline="0" dirty="0" smtClean="0"/>
              <a:t> </a:t>
            </a:r>
            <a:r>
              <a:rPr lang="en-US" sz="1400" dirty="0" smtClean="0"/>
              <a:t>a finding similar to that of an Indian study (click).</a:t>
            </a:r>
            <a:r>
              <a:rPr lang="en-US" sz="1400" dirty="0" err="1" smtClean="0"/>
              <a:t>ome</a:t>
            </a:r>
            <a:endParaRPr lang="en-US" sz="1400" dirty="0" smtClean="0"/>
          </a:p>
          <a:p>
            <a:pPr marL="175308" indent="-175308">
              <a:buFontTx/>
              <a:buChar char="•"/>
            </a:pPr>
            <a:endParaRPr lang="en-US" sz="1400" dirty="0" smtClean="0"/>
          </a:p>
          <a:p>
            <a:pPr marL="175308" indent="-175308">
              <a:buFontTx/>
              <a:buChar char="•"/>
            </a:pPr>
            <a:r>
              <a:rPr lang="en-US" sz="1400" dirty="0" smtClean="0"/>
              <a:t>As far as the family history of any psychiatric disorder was concerned, a wide majority of the participants (85.5%) revealed no history of such conditions</a:t>
            </a:r>
          </a:p>
          <a:p>
            <a:pPr marL="175308" indent="-175308">
              <a:buFontTx/>
              <a:buChar char="•"/>
            </a:pPr>
            <a:endParaRPr lang="en-US" sz="1400" dirty="0" smtClean="0"/>
          </a:p>
        </p:txBody>
      </p:sp>
      <p:sp>
        <p:nvSpPr>
          <p:cNvPr id="38916" name="Slide Number Placeholder 3"/>
          <p:cNvSpPr>
            <a:spLocks noGrp="1"/>
          </p:cNvSpPr>
          <p:nvPr>
            <p:ph type="sldNum" sz="quarter" idx="5"/>
          </p:nvPr>
        </p:nvSpPr>
        <p:spPr bwMode="auto">
          <a:noFill/>
          <a:ln>
            <a:miter lim="800000"/>
            <a:headEnd/>
            <a:tailEnd/>
          </a:ln>
        </p:spPr>
        <p:txBody>
          <a:bodyPr/>
          <a:lstStyle/>
          <a:p>
            <a:fld id="{8F5D060B-E1EF-4CDB-A18E-74F3275E8A4B}" type="slidenum">
              <a:rPr lang="en-US"/>
              <a:pPr/>
              <a:t>16</a:t>
            </a:fld>
            <a:endParaRPr lang="en-US"/>
          </a:p>
        </p:txBody>
      </p:sp>
    </p:spTree>
    <p:extLst>
      <p:ext uri="{BB962C8B-B14F-4D97-AF65-F5344CB8AC3E}">
        <p14:creationId xmlns:p14="http://schemas.microsoft.com/office/powerpoint/2010/main" val="29314793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marL="175308" indent="-175308">
              <a:buFont typeface="Arial" pitchFamily="34" charset="0"/>
              <a:buChar char="•"/>
              <a:defRPr/>
            </a:pPr>
            <a:r>
              <a:rPr lang="en-US" sz="1400" dirty="0" smtClean="0"/>
              <a:t>The study participants were also asked about the cause of their HIV infection, which indicated that a wide number of participants (42%) contracted the HIV virus due to injecting drug use.</a:t>
            </a:r>
          </a:p>
          <a:p>
            <a:pPr>
              <a:defRPr/>
            </a:pPr>
            <a:endParaRPr lang="en-US" sz="1400" dirty="0" smtClean="0"/>
          </a:p>
          <a:p>
            <a:pPr>
              <a:defRPr/>
            </a:pPr>
            <a:endParaRPr lang="en-US" dirty="0"/>
          </a:p>
        </p:txBody>
      </p:sp>
      <p:sp>
        <p:nvSpPr>
          <p:cNvPr id="40964" name="Slide Number Placeholder 3"/>
          <p:cNvSpPr>
            <a:spLocks noGrp="1"/>
          </p:cNvSpPr>
          <p:nvPr>
            <p:ph type="sldNum" sz="quarter" idx="5"/>
          </p:nvPr>
        </p:nvSpPr>
        <p:spPr bwMode="auto">
          <a:noFill/>
          <a:ln>
            <a:miter lim="800000"/>
            <a:headEnd/>
            <a:tailEnd/>
          </a:ln>
        </p:spPr>
        <p:txBody>
          <a:bodyPr/>
          <a:lstStyle/>
          <a:p>
            <a:fld id="{55BE2F19-5628-4D69-BA3F-1A20CECE29AF}" type="slidenum">
              <a:rPr lang="en-US"/>
              <a:pPr/>
              <a:t>17</a:t>
            </a:fld>
            <a:endParaRPr lang="en-US"/>
          </a:p>
        </p:txBody>
      </p:sp>
    </p:spTree>
    <p:extLst>
      <p:ext uri="{BB962C8B-B14F-4D97-AF65-F5344CB8AC3E}">
        <p14:creationId xmlns:p14="http://schemas.microsoft.com/office/powerpoint/2010/main" val="22398163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marL="175308" indent="-175308">
              <a:buFontTx/>
              <a:buChar char="•"/>
              <a:defRPr/>
            </a:pPr>
            <a:r>
              <a:rPr lang="en-US" sz="1400" dirty="0" smtClean="0"/>
              <a:t>Out of a total of 200 participants, 116 scored eight or more on the SRQ 20 and were labeled as depressive patients</a:t>
            </a:r>
            <a:r>
              <a:rPr lang="en-US" sz="1400" baseline="0" dirty="0" smtClean="0"/>
              <a:t> presenting </a:t>
            </a:r>
            <a:r>
              <a:rPr lang="en-US" sz="1400" dirty="0" smtClean="0"/>
              <a:t>an overall high prevalence of depression </a:t>
            </a:r>
            <a:r>
              <a:rPr lang="en-US" sz="1400" dirty="0" err="1" smtClean="0"/>
              <a:t>i,.e</a:t>
            </a:r>
            <a:r>
              <a:rPr lang="en-US" sz="1400" dirty="0" smtClean="0"/>
              <a:t> (58%) in this region.  (click) similar prevalence was reported in different </a:t>
            </a:r>
            <a:r>
              <a:rPr lang="en-US" sz="1400" dirty="0" err="1" smtClean="0"/>
              <a:t>Hiv</a:t>
            </a:r>
            <a:r>
              <a:rPr lang="en-US" sz="1400" dirty="0" smtClean="0"/>
              <a:t> studies.</a:t>
            </a:r>
          </a:p>
          <a:p>
            <a:pPr marL="175308" indent="-175308">
              <a:buFontTx/>
              <a:buChar char="•"/>
              <a:defRPr/>
            </a:pPr>
            <a:endParaRPr lang="en-US" sz="1400" dirty="0" smtClean="0"/>
          </a:p>
          <a:p>
            <a:pPr marL="175308" indent="-175308">
              <a:buFontTx/>
              <a:buChar char="•"/>
              <a:defRPr/>
            </a:pPr>
            <a:r>
              <a:rPr lang="en-US" sz="1400" dirty="0" smtClean="0"/>
              <a:t>It was found that (49.5%) of the participants missed social support from families and friends while (50.5%) participants appreciated the presence of social support from their families, friends, and society. </a:t>
            </a:r>
          </a:p>
          <a:p>
            <a:pPr marL="175308" indent="-175308">
              <a:buFontTx/>
              <a:buChar char="•"/>
              <a:defRPr/>
            </a:pPr>
            <a:endParaRPr lang="en-US" sz="1400" dirty="0" smtClean="0"/>
          </a:p>
          <a:p>
            <a:pPr marL="175308" indent="-175308">
              <a:buFontTx/>
              <a:buChar char="•"/>
              <a:defRPr/>
            </a:pPr>
            <a:r>
              <a:rPr lang="en-US" sz="1400" dirty="0" smtClean="0"/>
              <a:t>A</a:t>
            </a:r>
            <a:r>
              <a:rPr lang="en-US" sz="1400" baseline="0" dirty="0" smtClean="0"/>
              <a:t> </a:t>
            </a:r>
            <a:r>
              <a:rPr lang="en-US" sz="1400" dirty="0" smtClean="0"/>
              <a:t>majority of the participants (76%) felt stigmatized while only a few (24%) never felt stigmatized or humiliated for being HIV positive.</a:t>
            </a:r>
          </a:p>
          <a:p>
            <a:pPr>
              <a:defRPr/>
            </a:pPr>
            <a:endParaRPr lang="en-US" sz="1400" dirty="0"/>
          </a:p>
        </p:txBody>
      </p:sp>
      <p:sp>
        <p:nvSpPr>
          <p:cNvPr id="43012" name="Slide Number Placeholder 3"/>
          <p:cNvSpPr>
            <a:spLocks noGrp="1"/>
          </p:cNvSpPr>
          <p:nvPr>
            <p:ph type="sldNum" sz="quarter" idx="5"/>
          </p:nvPr>
        </p:nvSpPr>
        <p:spPr bwMode="auto">
          <a:noFill/>
          <a:ln>
            <a:miter lim="800000"/>
            <a:headEnd/>
            <a:tailEnd/>
          </a:ln>
        </p:spPr>
        <p:txBody>
          <a:bodyPr/>
          <a:lstStyle/>
          <a:p>
            <a:fld id="{A61598EF-28C0-4C25-93B2-866AC2304DA4}" type="slidenum">
              <a:rPr lang="en-US"/>
              <a:pPr/>
              <a:t>18</a:t>
            </a:fld>
            <a:endParaRPr lang="en-US"/>
          </a:p>
        </p:txBody>
      </p:sp>
    </p:spTree>
    <p:extLst>
      <p:ext uri="{BB962C8B-B14F-4D97-AF65-F5344CB8AC3E}">
        <p14:creationId xmlns:p14="http://schemas.microsoft.com/office/powerpoint/2010/main" val="27646145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175308" indent="-175308">
              <a:buFontTx/>
              <a:buChar char="•"/>
            </a:pPr>
            <a:r>
              <a:rPr lang="en-US" sz="1400" dirty="0" smtClean="0">
                <a:cs typeface="Calibri" pitchFamily="34" charset="0"/>
              </a:rPr>
              <a:t>The following socio-demographic characteristics of </a:t>
            </a:r>
            <a:r>
              <a:rPr lang="en-US" sz="1400" dirty="0" smtClean="0">
                <a:cs typeface="Times New Roman" pitchFamily="18" charset="0"/>
              </a:rPr>
              <a:t>Age, Gender, Marital Status, socio-economic status, family type, duration of </a:t>
            </a:r>
            <a:r>
              <a:rPr lang="en-US" sz="1400" dirty="0" err="1" smtClean="0">
                <a:cs typeface="Times New Roman" pitchFamily="18" charset="0"/>
              </a:rPr>
              <a:t>hiv</a:t>
            </a:r>
            <a:r>
              <a:rPr lang="en-US" sz="1400" dirty="0" smtClean="0">
                <a:cs typeface="Times New Roman" pitchFamily="18" charset="0"/>
              </a:rPr>
              <a:t> diagnosis, use of ART drugs, family relations, history of substance abuse, </a:t>
            </a:r>
            <a:r>
              <a:rPr lang="en-US" sz="1400" dirty="0" smtClean="0">
                <a:ea typeface="Calibri" pitchFamily="34" charset="0"/>
                <a:cs typeface="Times New Roman" pitchFamily="18" charset="0"/>
              </a:rPr>
              <a:t>Level of Education, and</a:t>
            </a:r>
            <a:r>
              <a:rPr lang="en-US" sz="1400" b="1" dirty="0" smtClean="0">
                <a:ea typeface="Calibri" pitchFamily="34" charset="0"/>
                <a:cs typeface="Times New Roman" pitchFamily="18" charset="0"/>
              </a:rPr>
              <a:t>,</a:t>
            </a:r>
            <a:r>
              <a:rPr lang="en-US" sz="1400" dirty="0" smtClean="0">
                <a:ea typeface="Calibri" pitchFamily="34" charset="0"/>
                <a:cs typeface="Times New Roman" pitchFamily="18" charset="0"/>
              </a:rPr>
              <a:t> Employment Status were compared, in relation to the outcome of depression through the </a:t>
            </a:r>
            <a:r>
              <a:rPr lang="en-US" sz="1400" dirty="0" err="1" smtClean="0">
                <a:ea typeface="Calibri" pitchFamily="34" charset="0"/>
                <a:cs typeface="Times New Roman" pitchFamily="18" charset="0"/>
              </a:rPr>
              <a:t>Univariate</a:t>
            </a:r>
            <a:r>
              <a:rPr lang="en-US" sz="1400" dirty="0" smtClean="0">
                <a:ea typeface="Calibri" pitchFamily="34" charset="0"/>
                <a:cs typeface="Times New Roman" pitchFamily="18" charset="0"/>
              </a:rPr>
              <a:t> logistic regression analysis.</a:t>
            </a:r>
          </a:p>
          <a:p>
            <a:pPr marL="175308" indent="-175308">
              <a:buFontTx/>
              <a:buChar char="•"/>
            </a:pPr>
            <a:r>
              <a:rPr lang="en-US" sz="1400" dirty="0" smtClean="0">
                <a:ea typeface="Calibri" pitchFamily="34" charset="0"/>
                <a:cs typeface="Times New Roman" pitchFamily="18" charset="0"/>
              </a:rPr>
              <a:t>The </a:t>
            </a:r>
            <a:r>
              <a:rPr lang="en-US" sz="1400" dirty="0" err="1" smtClean="0">
                <a:ea typeface="Calibri" pitchFamily="34" charset="0"/>
                <a:cs typeface="Times New Roman" pitchFamily="18" charset="0"/>
              </a:rPr>
              <a:t>univariate</a:t>
            </a:r>
            <a:r>
              <a:rPr lang="en-US" sz="1400" dirty="0" smtClean="0">
                <a:ea typeface="Calibri" pitchFamily="34" charset="0"/>
                <a:cs typeface="Times New Roman" pitchFamily="18" charset="0"/>
              </a:rPr>
              <a:t> analysis indicated a significant association between depression and socio-economic status, duration of HIV diagnosis , history of substance abuse, and employment status.</a:t>
            </a:r>
          </a:p>
          <a:p>
            <a:pPr marL="175308" indent="-175308">
              <a:buFontTx/>
              <a:buChar char="•"/>
            </a:pPr>
            <a:r>
              <a:rPr lang="en-US" sz="1400" dirty="0" smtClean="0">
                <a:ea typeface="Calibri" pitchFamily="34" charset="0"/>
                <a:cs typeface="Times New Roman" pitchFamily="18" charset="0"/>
              </a:rPr>
              <a:t>Factors that were found to be associated with increased odds of depression were female gender, being single or widowed/divorced and belonging to the lower socio-economic class, </a:t>
            </a:r>
          </a:p>
          <a:p>
            <a:pPr marL="175308" indent="-175308">
              <a:buFontTx/>
              <a:buNone/>
            </a:pPr>
            <a:endParaRPr lang="en-US" sz="1400" dirty="0" smtClean="0">
              <a:ea typeface="Calibri" pitchFamily="34" charset="0"/>
              <a:cs typeface="Times New Roman" pitchFamily="18" charset="0"/>
            </a:endParaRPr>
          </a:p>
          <a:p>
            <a:pPr marL="175308" indent="-175308">
              <a:buFontTx/>
              <a:buChar char="•"/>
            </a:pPr>
            <a:endParaRPr lang="en-US" dirty="0" smtClean="0">
              <a:latin typeface="Times New Roman" pitchFamily="18" charset="0"/>
              <a:ea typeface="Calibri" pitchFamily="34" charset="0"/>
              <a:cs typeface="Times New Roman" pitchFamily="18" charset="0"/>
            </a:endParaRPr>
          </a:p>
        </p:txBody>
      </p:sp>
      <p:sp>
        <p:nvSpPr>
          <p:cNvPr id="46084" name="Slide Number Placeholder 3"/>
          <p:cNvSpPr>
            <a:spLocks noGrp="1"/>
          </p:cNvSpPr>
          <p:nvPr>
            <p:ph type="sldNum" sz="quarter" idx="5"/>
          </p:nvPr>
        </p:nvSpPr>
        <p:spPr bwMode="auto">
          <a:noFill/>
          <a:ln>
            <a:miter lim="800000"/>
            <a:headEnd/>
            <a:tailEnd/>
          </a:ln>
        </p:spPr>
        <p:txBody>
          <a:bodyPr/>
          <a:lstStyle/>
          <a:p>
            <a:fld id="{FC5D5451-AC68-4823-99AD-139CC710D2FB}" type="slidenum">
              <a:rPr lang="en-US"/>
              <a:pPr/>
              <a:t>20</a:t>
            </a:fld>
            <a:endParaRPr lang="en-US"/>
          </a:p>
        </p:txBody>
      </p:sp>
    </p:spTree>
    <p:extLst>
      <p:ext uri="{BB962C8B-B14F-4D97-AF65-F5344CB8AC3E}">
        <p14:creationId xmlns:p14="http://schemas.microsoft.com/office/powerpoint/2010/main" val="34191478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marL="175308" indent="-175308">
              <a:buFontTx/>
              <a:buChar char="•"/>
            </a:pPr>
            <a:r>
              <a:rPr lang="en-US" dirty="0" smtClean="0"/>
              <a:t>All the factors explored in the </a:t>
            </a:r>
            <a:r>
              <a:rPr lang="en-US" dirty="0" err="1" smtClean="0"/>
              <a:t>univariate</a:t>
            </a:r>
            <a:r>
              <a:rPr lang="en-US" dirty="0" smtClean="0"/>
              <a:t> model that yielded significant results were then considered in the final multivariate model. </a:t>
            </a:r>
          </a:p>
          <a:p>
            <a:pPr marL="175308" indent="-175308">
              <a:buFontTx/>
              <a:buChar char="•"/>
            </a:pPr>
            <a:r>
              <a:rPr lang="en-US" dirty="0" smtClean="0"/>
              <a:t>The multivariate analysis showed that almost all the items in the </a:t>
            </a:r>
            <a:r>
              <a:rPr lang="en-US" dirty="0" err="1" smtClean="0"/>
              <a:t>Univariate</a:t>
            </a:r>
            <a:r>
              <a:rPr lang="en-US" dirty="0" smtClean="0"/>
              <a:t> analysis remained significant except age and the duration of HIV diagnosis. </a:t>
            </a:r>
          </a:p>
          <a:p>
            <a:pPr marL="175308" indent="-175308">
              <a:buFontTx/>
              <a:buChar char="•"/>
            </a:pPr>
            <a:r>
              <a:rPr lang="en-US" dirty="0" smtClean="0"/>
              <a:t>Though depression was widely prevalent in both groups, the odds of being depressed were 3.03 times more amongst females as compared to males which was revealed in a</a:t>
            </a:r>
            <a:r>
              <a:rPr lang="en-US" baseline="0" dirty="0" smtClean="0"/>
              <a:t> similar Indian study (click)</a:t>
            </a:r>
            <a:r>
              <a:rPr lang="en-US" dirty="0" smtClean="0"/>
              <a:t>.</a:t>
            </a:r>
            <a:r>
              <a:rPr lang="en-US" baseline="0" dirty="0" smtClean="0"/>
              <a:t> </a:t>
            </a:r>
            <a:endParaRPr lang="en-US" dirty="0" smtClean="0"/>
          </a:p>
          <a:p>
            <a:pPr marL="175308" indent="-175308">
              <a:buFontTx/>
              <a:buChar char="•"/>
            </a:pPr>
            <a:r>
              <a:rPr lang="en-US" dirty="0" smtClean="0"/>
              <a:t> (click)The Depression in women may be attributed to the biological and emotional characteristics of women, </a:t>
            </a:r>
            <a:r>
              <a:rPr lang="en-US" baseline="0" dirty="0" smtClean="0"/>
              <a:t>along with </a:t>
            </a:r>
            <a:r>
              <a:rPr lang="en-US" dirty="0" smtClean="0"/>
              <a:t>The psycho-social risk factors such</a:t>
            </a:r>
            <a:r>
              <a:rPr lang="en-US" baseline="0" dirty="0" smtClean="0"/>
              <a:t> as </a:t>
            </a:r>
            <a:r>
              <a:rPr lang="en-US" dirty="0" smtClean="0"/>
              <a:t>early marriages, unreceptive in-laws, and lack of an intimate and confiding relationship with the husband which may also put women at the risk of developing depression.</a:t>
            </a:r>
          </a:p>
          <a:p>
            <a:pPr marL="175308" indent="-175308">
              <a:buFontTx/>
              <a:buChar char="•"/>
            </a:pPr>
            <a:endParaRPr lang="en-US" dirty="0" smtClean="0"/>
          </a:p>
          <a:p>
            <a:pPr marL="175308" indent="-175308">
              <a:buFontTx/>
              <a:buChar char="•"/>
            </a:pPr>
            <a:r>
              <a:rPr lang="en-US" dirty="0" smtClean="0"/>
              <a:t>The findings of the study revealed that belonging to the lower socio-economic class was associated 3.10 times more with depression than belonging to the upper or middle class (Click) </a:t>
            </a:r>
            <a:r>
              <a:rPr lang="en-US" baseline="0" dirty="0" smtClean="0"/>
              <a:t> </a:t>
            </a:r>
            <a:r>
              <a:rPr lang="en-US" dirty="0" smtClean="0"/>
              <a:t>This may be due to the fact that emotional distress due to the disease, combined with socio-economic instability, affects people’s ability to cope with the HIV infection. </a:t>
            </a:r>
          </a:p>
          <a:p>
            <a:pPr marL="175308" indent="-175308">
              <a:buFontTx/>
              <a:buChar char="•"/>
            </a:pPr>
            <a:endParaRPr lang="en-US" dirty="0" smtClean="0"/>
          </a:p>
        </p:txBody>
      </p:sp>
      <p:sp>
        <p:nvSpPr>
          <p:cNvPr id="48132" name="Slide Number Placeholder 3"/>
          <p:cNvSpPr>
            <a:spLocks noGrp="1"/>
          </p:cNvSpPr>
          <p:nvPr>
            <p:ph type="sldNum" sz="quarter" idx="5"/>
          </p:nvPr>
        </p:nvSpPr>
        <p:spPr bwMode="auto">
          <a:noFill/>
          <a:ln>
            <a:miter lim="800000"/>
            <a:headEnd/>
            <a:tailEnd/>
          </a:ln>
        </p:spPr>
        <p:txBody>
          <a:bodyPr/>
          <a:lstStyle/>
          <a:p>
            <a:fld id="{0FC31733-85DE-4006-80F1-57B47AB6ED60}" type="slidenum">
              <a:rPr lang="en-US"/>
              <a:pPr/>
              <a:t>21</a:t>
            </a:fld>
            <a:endParaRPr lang="en-US"/>
          </a:p>
        </p:txBody>
      </p:sp>
    </p:spTree>
    <p:extLst>
      <p:ext uri="{BB962C8B-B14F-4D97-AF65-F5344CB8AC3E}">
        <p14:creationId xmlns:p14="http://schemas.microsoft.com/office/powerpoint/2010/main" val="5738898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marL="175308" indent="-175308">
              <a:buFont typeface="Arial" pitchFamily="34" charset="0"/>
              <a:buChar char="•"/>
              <a:defRPr/>
            </a:pPr>
            <a:r>
              <a:rPr lang="en-US" dirty="0" smtClean="0"/>
              <a:t>A strong association was found between the history of use of substance abuse and depression</a:t>
            </a:r>
            <a:r>
              <a:rPr lang="en-US" baseline="0" dirty="0" smtClean="0"/>
              <a:t> the</a:t>
            </a:r>
            <a:r>
              <a:rPr lang="en-US" dirty="0" smtClean="0"/>
              <a:t> results which were consistent with (click) studies conducted in Nepal, Australia, Yaoundé; Cameroon and India.</a:t>
            </a:r>
          </a:p>
          <a:p>
            <a:pPr marL="175308" indent="-175308">
              <a:buFont typeface="Arial" pitchFamily="34" charset="0"/>
              <a:buChar char="•"/>
              <a:defRPr/>
            </a:pPr>
            <a:endParaRPr lang="en-US" dirty="0" smtClean="0"/>
          </a:p>
          <a:p>
            <a:pPr marL="175308" indent="-175308">
              <a:buFont typeface="Arial" pitchFamily="34" charset="0"/>
              <a:buChar char="•"/>
              <a:defRPr/>
            </a:pPr>
            <a:r>
              <a:rPr lang="en-US" dirty="0" smtClean="0"/>
              <a:t>An interesting correlate of the finding of the present study where substance abuse was found to be a major associate of depression, it was also found that the most common mode of HIV transmission among our study population was injecting drug use.(click) The findings from one of the studies also suggest that depression may also precede the onset of injecting drug use and substance use at an early age has been linked to injecting drug use in adulthood, which is one of the strong risk factors for contracting HIV. </a:t>
            </a:r>
          </a:p>
          <a:p>
            <a:pPr marL="175308" indent="-175308">
              <a:buFont typeface="Arial" pitchFamily="34" charset="0"/>
              <a:buChar char="•"/>
              <a:defRPr/>
            </a:pPr>
            <a:endParaRPr lang="en-US" dirty="0" smtClean="0"/>
          </a:p>
          <a:p>
            <a:pPr marL="175308" indent="-175308">
              <a:buFont typeface="Arial" pitchFamily="34" charset="0"/>
              <a:buChar char="•"/>
              <a:defRPr/>
            </a:pPr>
            <a:r>
              <a:rPr lang="en-US" dirty="0" smtClean="0"/>
              <a:t>In the present study, unemployment was also found to be a strong contributing factor towards depression.</a:t>
            </a:r>
            <a:r>
              <a:rPr lang="en-US" baseline="0" dirty="0" smtClean="0"/>
              <a:t> </a:t>
            </a:r>
            <a:r>
              <a:rPr lang="en-US" dirty="0" smtClean="0"/>
              <a:t>This finding adds to the rich evidence reported by (click) several researchers who believe that those HIV positive people who are employed maintain a sense of self-reliance which enables them to care for themselves and their families. Whereas, those who lose their jobs due to contracting HIV, suffer from mental agony and feel socially isolated and stigmatized.</a:t>
            </a:r>
          </a:p>
          <a:p>
            <a:pPr>
              <a:defRPr/>
            </a:pPr>
            <a:endParaRPr lang="en-US" dirty="0" smtClean="0"/>
          </a:p>
          <a:p>
            <a:pPr>
              <a:defRPr/>
            </a:pPr>
            <a:endParaRPr lang="en-US" dirty="0"/>
          </a:p>
        </p:txBody>
      </p:sp>
      <p:sp>
        <p:nvSpPr>
          <p:cNvPr id="50180" name="Slide Number Placeholder 3"/>
          <p:cNvSpPr>
            <a:spLocks noGrp="1"/>
          </p:cNvSpPr>
          <p:nvPr>
            <p:ph type="sldNum" sz="quarter" idx="5"/>
          </p:nvPr>
        </p:nvSpPr>
        <p:spPr bwMode="auto">
          <a:noFill/>
          <a:ln>
            <a:miter lim="800000"/>
            <a:headEnd/>
            <a:tailEnd/>
          </a:ln>
        </p:spPr>
        <p:txBody>
          <a:bodyPr/>
          <a:lstStyle/>
          <a:p>
            <a:fld id="{55AE7D2E-6A14-420C-BAF7-30AFEB960219}" type="slidenum">
              <a:rPr lang="en-US"/>
              <a:pPr/>
              <a:t>22</a:t>
            </a:fld>
            <a:endParaRPr lang="en-US"/>
          </a:p>
        </p:txBody>
      </p:sp>
    </p:spTree>
    <p:extLst>
      <p:ext uri="{BB962C8B-B14F-4D97-AF65-F5344CB8AC3E}">
        <p14:creationId xmlns:p14="http://schemas.microsoft.com/office/powerpoint/2010/main" val="1461095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p:spPr>
      </p:sp>
      <p:sp>
        <p:nvSpPr>
          <p:cNvPr id="921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In this presentation, I will discuss the background, significance and purpose, Methodology, the results and discussion of the study.</a:t>
            </a:r>
          </a:p>
        </p:txBody>
      </p:sp>
      <p:sp>
        <p:nvSpPr>
          <p:cNvPr id="9220" name="Slide Number Placeholder 3"/>
          <p:cNvSpPr>
            <a:spLocks noGrp="1"/>
          </p:cNvSpPr>
          <p:nvPr>
            <p:ph type="sldNum" sz="quarter" idx="5"/>
          </p:nvPr>
        </p:nvSpPr>
        <p:spPr bwMode="auto">
          <a:noFill/>
          <a:ln>
            <a:miter lim="800000"/>
            <a:headEnd/>
            <a:tailEnd/>
          </a:ln>
        </p:spPr>
        <p:txBody>
          <a:bodyPr/>
          <a:lstStyle/>
          <a:p>
            <a:fld id="{6E877E45-EF49-4944-9A96-5BE5DA069431}" type="slidenum">
              <a:rPr lang="en-US"/>
              <a:pPr/>
              <a:t>3</a:t>
            </a:fld>
            <a:endParaRPr lang="en-US"/>
          </a:p>
        </p:txBody>
      </p:sp>
    </p:spTree>
    <p:extLst>
      <p:ext uri="{BB962C8B-B14F-4D97-AF65-F5344CB8AC3E}">
        <p14:creationId xmlns:p14="http://schemas.microsoft.com/office/powerpoint/2010/main" val="34657851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marL="175308" indent="-175308">
              <a:buFont typeface="Arial" pitchFamily="34" charset="0"/>
              <a:buChar char="•"/>
              <a:defRPr/>
            </a:pPr>
            <a:r>
              <a:rPr lang="en-US" dirty="0" smtClean="0">
                <a:solidFill>
                  <a:prstClr val="black"/>
                </a:solidFill>
              </a:rPr>
              <a:t>The study findings also revealed a significant association between the presence of social support and depression.</a:t>
            </a:r>
          </a:p>
          <a:p>
            <a:pPr marL="175308" indent="-175308">
              <a:buFont typeface="Arial" pitchFamily="34" charset="0"/>
              <a:buChar char="•"/>
              <a:defRPr/>
            </a:pPr>
            <a:r>
              <a:rPr lang="en-US" dirty="0" smtClean="0"/>
              <a:t>While, it was found that depression came out to be almost equally positive among the participants, irrespective of the presence or absence of social support, a significant number of participants (N=65) who lacked social support were found to be depressed.  The results are consistent with (click) other HIV studies. </a:t>
            </a:r>
          </a:p>
          <a:p>
            <a:pPr marL="175308" indent="-175308">
              <a:buFont typeface="Arial" pitchFamily="34" charset="0"/>
              <a:buChar char="•"/>
              <a:defRPr/>
            </a:pPr>
            <a:endParaRPr lang="en-US" dirty="0" smtClean="0"/>
          </a:p>
          <a:p>
            <a:pPr marL="175308" indent="-175308">
              <a:buFont typeface="Arial" pitchFamily="34" charset="0"/>
              <a:buChar char="•"/>
              <a:defRPr/>
            </a:pPr>
            <a:r>
              <a:rPr lang="en-US" dirty="0" smtClean="0"/>
              <a:t>This indicates that social support may have positive implications for the psychological well-being of men and women living with HIV</a:t>
            </a:r>
            <a:r>
              <a:rPr lang="en-US" baseline="0" dirty="0" smtClean="0"/>
              <a:t> </a:t>
            </a:r>
            <a:r>
              <a:rPr lang="en-US" dirty="0" smtClean="0"/>
              <a:t>(click) </a:t>
            </a:r>
            <a:r>
              <a:rPr lang="en-US" baseline="0" dirty="0" smtClean="0"/>
              <a:t>and </a:t>
            </a:r>
            <a:r>
              <a:rPr lang="en-US" dirty="0" smtClean="0"/>
              <a:t>it can be assumed that lack of positive social relationships leads to negative psychological states such as depression. </a:t>
            </a:r>
          </a:p>
          <a:p>
            <a:pPr>
              <a:defRPr/>
            </a:pPr>
            <a:endParaRPr lang="en-US" sz="1400" dirty="0"/>
          </a:p>
        </p:txBody>
      </p:sp>
      <p:sp>
        <p:nvSpPr>
          <p:cNvPr id="52228" name="Slide Number Placeholder 3"/>
          <p:cNvSpPr>
            <a:spLocks noGrp="1"/>
          </p:cNvSpPr>
          <p:nvPr>
            <p:ph type="sldNum" sz="quarter" idx="5"/>
          </p:nvPr>
        </p:nvSpPr>
        <p:spPr bwMode="auto">
          <a:noFill/>
          <a:ln>
            <a:miter lim="800000"/>
            <a:headEnd/>
            <a:tailEnd/>
          </a:ln>
        </p:spPr>
        <p:txBody>
          <a:bodyPr/>
          <a:lstStyle/>
          <a:p>
            <a:fld id="{AF2D87E1-1600-4925-9069-19D29361EA79}" type="slidenum">
              <a:rPr lang="en-US"/>
              <a:pPr/>
              <a:t>23</a:t>
            </a:fld>
            <a:endParaRPr lang="en-US"/>
          </a:p>
        </p:txBody>
      </p:sp>
    </p:spTree>
    <p:extLst>
      <p:ext uri="{BB962C8B-B14F-4D97-AF65-F5344CB8AC3E}">
        <p14:creationId xmlns:p14="http://schemas.microsoft.com/office/powerpoint/2010/main" val="25320053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marL="175308" indent="-175308">
              <a:buFontTx/>
              <a:buChar char="•"/>
            </a:pPr>
            <a:r>
              <a:rPr lang="en-US" dirty="0" smtClean="0"/>
              <a:t>As far as the</a:t>
            </a:r>
            <a:r>
              <a:rPr lang="en-US" baseline="0" dirty="0" smtClean="0"/>
              <a:t> association of depression with </a:t>
            </a:r>
            <a:r>
              <a:rPr lang="en-US" dirty="0" smtClean="0"/>
              <a:t>stigma is concerned</a:t>
            </a:r>
            <a:r>
              <a:rPr lang="en-US" baseline="0" dirty="0" smtClean="0"/>
              <a:t>, </a:t>
            </a:r>
            <a:r>
              <a:rPr lang="en-US" sz="1200" kern="1200" dirty="0" smtClean="0">
                <a:solidFill>
                  <a:schemeClr val="tx1"/>
                </a:solidFill>
                <a:latin typeface="+mn-lt"/>
                <a:ea typeface="+mn-ea"/>
                <a:cs typeface="+mn-cs"/>
              </a:rPr>
              <a:t>It was found that a significant number of participants (n= 71, 84.5%) screened negative for depression despite facing stigma, which was one of the striking finding of the study and inconsistent with the findings of other study (</a:t>
            </a:r>
            <a:r>
              <a:rPr lang="en-US" sz="1200" kern="1200" dirty="0" err="1" smtClean="0">
                <a:solidFill>
                  <a:schemeClr val="tx1"/>
                </a:solidFill>
                <a:latin typeface="+mn-lt"/>
                <a:ea typeface="+mn-ea"/>
                <a:cs typeface="+mn-cs"/>
              </a:rPr>
              <a:t>clicK</a:t>
            </a:r>
            <a:r>
              <a:rPr lang="en-US" sz="1200" kern="1200" dirty="0" smtClean="0">
                <a:solidFill>
                  <a:schemeClr val="tx1"/>
                </a:solidFill>
                <a:latin typeface="+mn-lt"/>
                <a:ea typeface="+mn-ea"/>
                <a:cs typeface="+mn-cs"/>
              </a:rPr>
              <a:t>). The absence of depression among the stigmatized patients could be attributed to the strong family relationships and spouse support among the extended family system in Pakistan. </a:t>
            </a:r>
            <a:endParaRPr lang="en-US" dirty="0" smtClean="0"/>
          </a:p>
          <a:p>
            <a:pPr marL="175308" indent="-175308">
              <a:buFontTx/>
              <a:buChar char="•"/>
            </a:pPr>
            <a:r>
              <a:rPr lang="en-US" dirty="0" smtClean="0"/>
              <a:t>However, One of the several reasons of this perceived stigma can be internalized shame, that cause patients to have feelings of disgrace about having a condition whose primary modes of transmission includes sexual contact and drug use. </a:t>
            </a:r>
          </a:p>
          <a:p>
            <a:pPr marL="175308" indent="-175308">
              <a:buFontTx/>
              <a:buChar char="•"/>
            </a:pPr>
            <a:endParaRPr lang="en-US" dirty="0" smtClean="0"/>
          </a:p>
        </p:txBody>
      </p:sp>
      <p:sp>
        <p:nvSpPr>
          <p:cNvPr id="54276" name="Slide Number Placeholder 3"/>
          <p:cNvSpPr>
            <a:spLocks noGrp="1"/>
          </p:cNvSpPr>
          <p:nvPr>
            <p:ph type="sldNum" sz="quarter" idx="5"/>
          </p:nvPr>
        </p:nvSpPr>
        <p:spPr bwMode="auto">
          <a:noFill/>
          <a:ln>
            <a:miter lim="800000"/>
            <a:headEnd/>
            <a:tailEnd/>
          </a:ln>
        </p:spPr>
        <p:txBody>
          <a:bodyPr/>
          <a:lstStyle/>
          <a:p>
            <a:fld id="{E2FDE228-6397-42C7-A8AF-CCA0D42EEE56}" type="slidenum">
              <a:rPr lang="en-US"/>
              <a:pPr/>
              <a:t>24</a:t>
            </a:fld>
            <a:endParaRPr lang="en-US"/>
          </a:p>
        </p:txBody>
      </p:sp>
    </p:spTree>
    <p:extLst>
      <p:ext uri="{BB962C8B-B14F-4D97-AF65-F5344CB8AC3E}">
        <p14:creationId xmlns:p14="http://schemas.microsoft.com/office/powerpoint/2010/main" val="10725356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r>
              <a:rPr lang="en-US" sz="1400" dirty="0" smtClean="0"/>
              <a:t>Based on the findings drawn from the present study the recommendations related to health, education, and research are offered</a:t>
            </a:r>
          </a:p>
          <a:p>
            <a:pPr marL="233744" indent="-233744">
              <a:buFont typeface="+mj-lt"/>
              <a:buAutoNum type="arabicPeriod"/>
              <a:defRPr/>
            </a:pPr>
            <a:r>
              <a:rPr lang="en-US" sz="1400" dirty="0" smtClean="0">
                <a:cs typeface="Times New Roman" pitchFamily="18" charset="0"/>
              </a:rPr>
              <a:t>HIV Treatment centers and outpatient clinics should make extra efforts to adequately diagnose depression</a:t>
            </a:r>
            <a:r>
              <a:rPr lang="en-US" sz="1400" baseline="0" dirty="0" smtClean="0">
                <a:cs typeface="Times New Roman" pitchFamily="18" charset="0"/>
              </a:rPr>
              <a:t> and</a:t>
            </a:r>
            <a:r>
              <a:rPr lang="en-US" sz="1400" dirty="0" smtClean="0">
                <a:cs typeface="Times New Roman" pitchFamily="18" charset="0"/>
              </a:rPr>
              <a:t> reinforce ART adherence, subsequently enhancing the physical as well as psychological health and  quality of life; preventing long-term depression among this high risk group.</a:t>
            </a:r>
          </a:p>
          <a:p>
            <a:pPr marL="233744" indent="-233744">
              <a:buFont typeface="+mj-lt"/>
              <a:buAutoNum type="arabicPeriod"/>
              <a:defRPr/>
            </a:pPr>
            <a:endParaRPr lang="en-US" sz="1400" dirty="0" smtClean="0">
              <a:cs typeface="Times New Roman" pitchFamily="18" charset="0"/>
            </a:endParaRPr>
          </a:p>
          <a:p>
            <a:pPr marL="233744" indent="-233744">
              <a:buFont typeface="+mj-lt"/>
              <a:buAutoNum type="arabicPeriod"/>
              <a:defRPr/>
            </a:pPr>
            <a:r>
              <a:rPr lang="en-US" sz="1400" dirty="0" smtClean="0"/>
              <a:t>Healthcare facilities should Integrate services to address substance and illicit drug use disorders, which are identified as the primary source of HIV infection and significant factors contributing towards depression</a:t>
            </a:r>
          </a:p>
          <a:p>
            <a:pPr>
              <a:defRPr/>
            </a:pPr>
            <a:endParaRPr lang="en-US" sz="1400" dirty="0" smtClean="0">
              <a:cs typeface="Times New Roman" pitchFamily="18" charset="0"/>
            </a:endParaRPr>
          </a:p>
          <a:p>
            <a:pPr marL="233744" indent="-233744">
              <a:buFont typeface="+mj-lt"/>
              <a:buAutoNum type="arabicPeriod"/>
              <a:defRPr/>
            </a:pPr>
            <a:endParaRPr lang="en-US" sz="1400" dirty="0" smtClean="0"/>
          </a:p>
        </p:txBody>
      </p:sp>
      <p:sp>
        <p:nvSpPr>
          <p:cNvPr id="56324" name="Slide Number Placeholder 3"/>
          <p:cNvSpPr>
            <a:spLocks noGrp="1"/>
          </p:cNvSpPr>
          <p:nvPr>
            <p:ph type="sldNum" sz="quarter" idx="5"/>
          </p:nvPr>
        </p:nvSpPr>
        <p:spPr bwMode="auto">
          <a:noFill/>
          <a:ln>
            <a:miter lim="800000"/>
            <a:headEnd/>
            <a:tailEnd/>
          </a:ln>
        </p:spPr>
        <p:txBody>
          <a:bodyPr/>
          <a:lstStyle/>
          <a:p>
            <a:fld id="{8F0240A3-A5B4-464D-BA6C-6309A6D01400}" type="slidenum">
              <a:rPr lang="en-US"/>
              <a:pPr/>
              <a:t>25</a:t>
            </a:fld>
            <a:endParaRPr lang="en-US"/>
          </a:p>
        </p:txBody>
      </p:sp>
    </p:spTree>
    <p:extLst>
      <p:ext uri="{BB962C8B-B14F-4D97-AF65-F5344CB8AC3E}">
        <p14:creationId xmlns:p14="http://schemas.microsoft.com/office/powerpoint/2010/main" val="8164227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marL="175308" indent="-175308">
              <a:buFontTx/>
              <a:buChar char="•"/>
            </a:pPr>
            <a:r>
              <a:rPr lang="en-US" sz="1400" dirty="0" smtClean="0"/>
              <a:t>Educational sessions regarding awareness about HIV should be arranged for patients and their families, to reduce their misconceptions regarding HIV, thereby reducing stigma and strengthening social support for this population.</a:t>
            </a:r>
          </a:p>
          <a:p>
            <a:pPr marL="175308" indent="-175308">
              <a:buFontTx/>
              <a:buChar char="•"/>
            </a:pPr>
            <a:endParaRPr lang="en-US" sz="1400" dirty="0" smtClean="0"/>
          </a:p>
          <a:p>
            <a:pPr marL="175308" indent="-175308">
              <a:buFontTx/>
              <a:buChar char="•"/>
            </a:pPr>
            <a:endParaRPr lang="en-US" sz="1400" dirty="0" smtClean="0"/>
          </a:p>
        </p:txBody>
      </p:sp>
      <p:sp>
        <p:nvSpPr>
          <p:cNvPr id="58372" name="Slide Number Placeholder 3"/>
          <p:cNvSpPr>
            <a:spLocks noGrp="1"/>
          </p:cNvSpPr>
          <p:nvPr>
            <p:ph type="sldNum" sz="quarter" idx="5"/>
          </p:nvPr>
        </p:nvSpPr>
        <p:spPr bwMode="auto">
          <a:noFill/>
          <a:ln>
            <a:miter lim="800000"/>
            <a:headEnd/>
            <a:tailEnd/>
          </a:ln>
        </p:spPr>
        <p:txBody>
          <a:bodyPr/>
          <a:lstStyle/>
          <a:p>
            <a:fld id="{01149260-BFE8-441C-A6E1-DE5558A96363}" type="slidenum">
              <a:rPr lang="en-US"/>
              <a:pPr/>
              <a:t>26</a:t>
            </a:fld>
            <a:endParaRPr lang="en-US"/>
          </a:p>
        </p:txBody>
      </p:sp>
    </p:spTree>
    <p:extLst>
      <p:ext uri="{BB962C8B-B14F-4D97-AF65-F5344CB8AC3E}">
        <p14:creationId xmlns:p14="http://schemas.microsoft.com/office/powerpoint/2010/main" val="8597430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marL="175308" indent="-175308">
              <a:buFontTx/>
              <a:buChar char="•"/>
            </a:pPr>
            <a:r>
              <a:rPr lang="en-US" sz="1400" dirty="0" smtClean="0"/>
              <a:t>This study provides a basis for planning qualitative studies for an in-depth understanding of the present phenomenon and to identify the experiences of being HIV positive and being stigmatized so that specific areas could be dealt with, in terms of planning interventions for this high risk group.</a:t>
            </a:r>
          </a:p>
          <a:p>
            <a:pPr marL="175308" indent="-175308">
              <a:buFontTx/>
              <a:buChar char="•"/>
            </a:pPr>
            <a:endParaRPr lang="en-US" sz="1400" dirty="0" smtClean="0"/>
          </a:p>
          <a:p>
            <a:pPr marL="175308" indent="-175308">
              <a:buFontTx/>
              <a:buChar char="•"/>
            </a:pPr>
            <a:r>
              <a:rPr lang="en-US" sz="1400" dirty="0" smtClean="0"/>
              <a:t>This study provides a basis for planning interventional studies aimed at testing interventions to improve the level of awareness about HIV and for improving the psychological health of the HIV infected population.</a:t>
            </a:r>
          </a:p>
          <a:p>
            <a:pPr marL="175308" indent="-175308" eaLnBrk="1" hangingPunct="1">
              <a:spcBef>
                <a:spcPct val="0"/>
              </a:spcBef>
              <a:buFontTx/>
              <a:buChar char="•"/>
            </a:pPr>
            <a:endParaRPr lang="en-US" sz="1400" dirty="0" smtClean="0"/>
          </a:p>
        </p:txBody>
      </p:sp>
      <p:sp>
        <p:nvSpPr>
          <p:cNvPr id="60420" name="Slide Number Placeholder 3"/>
          <p:cNvSpPr>
            <a:spLocks noGrp="1"/>
          </p:cNvSpPr>
          <p:nvPr>
            <p:ph type="sldNum" sz="quarter" idx="5"/>
          </p:nvPr>
        </p:nvSpPr>
        <p:spPr bwMode="auto">
          <a:noFill/>
          <a:ln>
            <a:miter lim="800000"/>
            <a:headEnd/>
            <a:tailEnd/>
          </a:ln>
        </p:spPr>
        <p:txBody>
          <a:bodyPr/>
          <a:lstStyle/>
          <a:p>
            <a:fld id="{0633125D-46A1-4B6F-A6D6-6F39F6C1D507}" type="slidenum">
              <a:rPr lang="en-US"/>
              <a:pPr/>
              <a:t>27</a:t>
            </a:fld>
            <a:endParaRPr lang="en-US"/>
          </a:p>
        </p:txBody>
      </p:sp>
    </p:spTree>
    <p:extLst>
      <p:ext uri="{BB962C8B-B14F-4D97-AF65-F5344CB8AC3E}">
        <p14:creationId xmlns:p14="http://schemas.microsoft.com/office/powerpoint/2010/main" val="26553985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400" dirty="0" smtClean="0">
                <a:cs typeface="Times New Roman" pitchFamily="18" charset="0"/>
              </a:rPr>
              <a:t>The findings from our study confirm an association between HIV-related stigma, social support and depression. Thus, the findings of the present study suggest identification and treatment of such mental disorders as an integral part of HIV prevention and treatment strategies for HIV positive populations</a:t>
            </a:r>
            <a:r>
              <a:rPr lang="en-US" sz="1400" dirty="0" smtClean="0">
                <a:solidFill>
                  <a:srgbClr val="FF0000"/>
                </a:solidFill>
                <a:cs typeface="Times New Roman" pitchFamily="18" charset="0"/>
              </a:rPr>
              <a:t>.</a:t>
            </a:r>
          </a:p>
          <a:p>
            <a:endParaRPr lang="en-US" sz="1400" dirty="0" smtClean="0"/>
          </a:p>
        </p:txBody>
      </p:sp>
      <p:sp>
        <p:nvSpPr>
          <p:cNvPr id="66564" name="Slide Number Placeholder 3"/>
          <p:cNvSpPr>
            <a:spLocks noGrp="1"/>
          </p:cNvSpPr>
          <p:nvPr>
            <p:ph type="sldNum" sz="quarter" idx="5"/>
          </p:nvPr>
        </p:nvSpPr>
        <p:spPr bwMode="auto">
          <a:noFill/>
          <a:ln>
            <a:miter lim="800000"/>
            <a:headEnd/>
            <a:tailEnd/>
          </a:ln>
        </p:spPr>
        <p:txBody>
          <a:bodyPr/>
          <a:lstStyle/>
          <a:p>
            <a:fld id="{105E823A-8630-42DE-8957-D70AB9935AAE}" type="slidenum">
              <a:rPr lang="en-US"/>
              <a:pPr/>
              <a:t>28</a:t>
            </a:fld>
            <a:endParaRPr lang="en-US"/>
          </a:p>
        </p:txBody>
      </p:sp>
    </p:spTree>
    <p:extLst>
      <p:ext uri="{BB962C8B-B14F-4D97-AF65-F5344CB8AC3E}">
        <p14:creationId xmlns:p14="http://schemas.microsoft.com/office/powerpoint/2010/main" val="17910363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At the end, I would like to acknowledge all those who supported me throughout my study </a:t>
            </a:r>
          </a:p>
          <a:p>
            <a:endParaRPr lang="en-US" dirty="0" smtClean="0"/>
          </a:p>
        </p:txBody>
      </p:sp>
      <p:sp>
        <p:nvSpPr>
          <p:cNvPr id="68612" name="Slide Number Placeholder 3"/>
          <p:cNvSpPr>
            <a:spLocks noGrp="1"/>
          </p:cNvSpPr>
          <p:nvPr>
            <p:ph type="sldNum" sz="quarter" idx="5"/>
          </p:nvPr>
        </p:nvSpPr>
        <p:spPr bwMode="auto">
          <a:noFill/>
          <a:ln>
            <a:miter lim="800000"/>
            <a:headEnd/>
            <a:tailEnd/>
          </a:ln>
        </p:spPr>
        <p:txBody>
          <a:bodyPr/>
          <a:lstStyle/>
          <a:p>
            <a:fld id="{75320EDA-05C1-44A5-974D-BE38FE1F05E0}" type="slidenum">
              <a:rPr lang="en-US"/>
              <a:pPr/>
              <a:t>29</a:t>
            </a:fld>
            <a:endParaRPr lang="en-US"/>
          </a:p>
        </p:txBody>
      </p:sp>
    </p:spTree>
    <p:extLst>
      <p:ext uri="{BB962C8B-B14F-4D97-AF65-F5344CB8AC3E}">
        <p14:creationId xmlns:p14="http://schemas.microsoft.com/office/powerpoint/2010/main" val="143525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wrap="square" numCol="1" anchor="t" anchorCtr="0" compatLnSpc="1">
            <a:prstTxWarp prst="textNoShape">
              <a:avLst/>
            </a:prstTxWarp>
          </a:bodyPr>
          <a:lstStyle/>
          <a:p>
            <a:pPr marL="175308" indent="-175308">
              <a:buFontTx/>
              <a:buChar char="•"/>
            </a:pPr>
            <a:r>
              <a:rPr lang="en-US" dirty="0" smtClean="0"/>
              <a:t>According to the latest reports, the number of HIV/Aids cases in Pakistan is estimated to be over 100,000</a:t>
            </a:r>
            <a:r>
              <a:rPr lang="en-US" baseline="0" dirty="0" smtClean="0"/>
              <a:t> , the majority of which are not registered. </a:t>
            </a:r>
          </a:p>
          <a:p>
            <a:pPr marL="175308" indent="-175308">
              <a:buFontTx/>
              <a:buChar char="•"/>
            </a:pPr>
            <a:endParaRPr lang="en-US" dirty="0" smtClean="0"/>
          </a:p>
          <a:p>
            <a:pPr marL="175308" indent="-175308">
              <a:buFontTx/>
              <a:buChar char="•"/>
            </a:pPr>
            <a:r>
              <a:rPr lang="en-US" dirty="0" smtClean="0"/>
              <a:t>The prevalence of depression in HIV/AIDS patients has been reported in different studies ranging from 22%–45%, which suggests that depression is widely prevalent among HIV-positive patients. </a:t>
            </a:r>
            <a:endParaRPr lang="en-US" strike="sngStrike" dirty="0" smtClean="0"/>
          </a:p>
        </p:txBody>
      </p:sp>
      <p:sp>
        <p:nvSpPr>
          <p:cNvPr id="11268" name="Slide Number Placeholder 3"/>
          <p:cNvSpPr>
            <a:spLocks noGrp="1"/>
          </p:cNvSpPr>
          <p:nvPr>
            <p:ph type="sldNum" sz="quarter" idx="5"/>
          </p:nvPr>
        </p:nvSpPr>
        <p:spPr bwMode="auto">
          <a:noFill/>
          <a:ln>
            <a:miter lim="800000"/>
            <a:headEnd/>
            <a:tailEnd/>
          </a:ln>
        </p:spPr>
        <p:txBody>
          <a:bodyPr/>
          <a:lstStyle/>
          <a:p>
            <a:fld id="{5B9DB86E-F64A-44CE-820A-6CD1EE1059FC}" type="slidenum">
              <a:rPr lang="en-US"/>
              <a:pPr/>
              <a:t>4</a:t>
            </a:fld>
            <a:endParaRPr lang="en-US"/>
          </a:p>
        </p:txBody>
      </p:sp>
    </p:spTree>
    <p:extLst>
      <p:ext uri="{BB962C8B-B14F-4D97-AF65-F5344CB8AC3E}">
        <p14:creationId xmlns:p14="http://schemas.microsoft.com/office/powerpoint/2010/main" val="4174303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marL="175308" indent="-175308">
              <a:buFontTx/>
              <a:buChar char="•"/>
            </a:pPr>
            <a:r>
              <a:rPr lang="en-US" sz="1400" dirty="0" smtClean="0"/>
              <a:t>HIV/AIDS is now being increasingly recognized as a social problem rather than merely a medical problem. people living with HIV/AIDS continue to face a number of social challenges, like physical discomfort and disability, stigma and discrimination and socio-cultural marginalization which have a significant impact on the health and wellbeing of these people. These social determinants influence the person’s risk of spreading the infection, progression of infection to AIDS, and the person’s ability to manage and live with HIV/AIDS.</a:t>
            </a:r>
          </a:p>
          <a:p>
            <a:pPr marL="175308" indent="-175308">
              <a:buFontTx/>
              <a:buChar char="•"/>
            </a:pPr>
            <a:r>
              <a:rPr lang="en-US" sz="1400" dirty="0" smtClean="0">
                <a:solidFill>
                  <a:srgbClr val="000000"/>
                </a:solidFill>
                <a:cs typeface="Times New Roman" pitchFamily="18" charset="0"/>
              </a:rPr>
              <a:t> Moreover,</a:t>
            </a:r>
            <a:r>
              <a:rPr lang="en-US" sz="1400" baseline="0" dirty="0" smtClean="0">
                <a:solidFill>
                  <a:srgbClr val="000000"/>
                </a:solidFill>
                <a:cs typeface="Times New Roman" pitchFamily="18" charset="0"/>
              </a:rPr>
              <a:t> </a:t>
            </a:r>
            <a:r>
              <a:rPr lang="en-US" sz="1400" dirty="0" smtClean="0">
                <a:cs typeface="Times New Roman" pitchFamily="18" charset="0"/>
              </a:rPr>
              <a:t>discrimination and stigma play a central and defining role in the progression of HIV/AIDS and may lead to negative health outcomes in the form of mental health issues like depression, substance abuse, and ineffective coping </a:t>
            </a:r>
            <a:r>
              <a:rPr lang="en-US" sz="1400" dirty="0" smtClean="0"/>
              <a:t>.</a:t>
            </a:r>
          </a:p>
        </p:txBody>
      </p:sp>
      <p:sp>
        <p:nvSpPr>
          <p:cNvPr id="13316" name="Slide Number Placeholder 3"/>
          <p:cNvSpPr>
            <a:spLocks noGrp="1"/>
          </p:cNvSpPr>
          <p:nvPr>
            <p:ph type="sldNum" sz="quarter" idx="5"/>
          </p:nvPr>
        </p:nvSpPr>
        <p:spPr bwMode="auto">
          <a:noFill/>
          <a:ln>
            <a:miter lim="800000"/>
            <a:headEnd/>
            <a:tailEnd/>
          </a:ln>
        </p:spPr>
        <p:txBody>
          <a:bodyPr/>
          <a:lstStyle/>
          <a:p>
            <a:fld id="{34A15ACA-C755-486E-A338-FE3167B5C03E}" type="slidenum">
              <a:rPr lang="en-US"/>
              <a:pPr/>
              <a:t>5</a:t>
            </a:fld>
            <a:endParaRPr lang="en-US"/>
          </a:p>
        </p:txBody>
      </p:sp>
    </p:spTree>
    <p:extLst>
      <p:ext uri="{BB962C8B-B14F-4D97-AF65-F5344CB8AC3E}">
        <p14:creationId xmlns:p14="http://schemas.microsoft.com/office/powerpoint/2010/main" val="3651572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marL="175308" indent="-175308">
              <a:buFontTx/>
              <a:buChar char="•"/>
            </a:pPr>
            <a:r>
              <a:rPr lang="en-US" sz="1400" dirty="0" smtClean="0"/>
              <a:t>So far, most studies in HIV/AIDS have explored HIV in terms of epidemiology and disease prevalence</a:t>
            </a:r>
            <a:r>
              <a:rPr lang="en-US" sz="1400" baseline="0" dirty="0" smtClean="0"/>
              <a:t> </a:t>
            </a:r>
            <a:r>
              <a:rPr lang="en-US" sz="1400" dirty="0" smtClean="0"/>
              <a:t>Whereas, the area of discussion on mental health issues like depression among HIV/AIDS needs to be widened, as it is closely linked with the social context.</a:t>
            </a:r>
          </a:p>
        </p:txBody>
      </p:sp>
      <p:sp>
        <p:nvSpPr>
          <p:cNvPr id="17412" name="Slide Number Placeholder 3"/>
          <p:cNvSpPr>
            <a:spLocks noGrp="1"/>
          </p:cNvSpPr>
          <p:nvPr>
            <p:ph type="sldNum" sz="quarter" idx="5"/>
          </p:nvPr>
        </p:nvSpPr>
        <p:spPr bwMode="auto">
          <a:noFill/>
          <a:ln>
            <a:miter lim="800000"/>
            <a:headEnd/>
            <a:tailEnd/>
          </a:ln>
        </p:spPr>
        <p:txBody>
          <a:bodyPr/>
          <a:lstStyle/>
          <a:p>
            <a:fld id="{773BE21D-EB09-43D8-A478-0AB46F15E01D}" type="slidenum">
              <a:rPr lang="en-US"/>
              <a:pPr/>
              <a:t>6</a:t>
            </a:fld>
            <a:endParaRPr lang="en-US" dirty="0"/>
          </a:p>
        </p:txBody>
      </p:sp>
    </p:spTree>
    <p:extLst>
      <p:ext uri="{BB962C8B-B14F-4D97-AF65-F5344CB8AC3E}">
        <p14:creationId xmlns:p14="http://schemas.microsoft.com/office/powerpoint/2010/main" val="3785409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a:p>
            <a:r>
              <a:rPr lang="en-US" sz="1400" dirty="0" smtClean="0">
                <a:solidFill>
                  <a:srgbClr val="000000"/>
                </a:solidFill>
                <a:cs typeface="Times New Roman" pitchFamily="18" charset="0"/>
              </a:rPr>
              <a:t>Therefore, the present study aimed to identify the association between the social determinants (stigma and social support) and depression among HIV positive patients in Karachi Pakistan.</a:t>
            </a:r>
            <a:endParaRPr lang="en-US" sz="1400" dirty="0" smtClean="0"/>
          </a:p>
        </p:txBody>
      </p:sp>
      <p:sp>
        <p:nvSpPr>
          <p:cNvPr id="19460" name="Slide Number Placeholder 3"/>
          <p:cNvSpPr>
            <a:spLocks noGrp="1"/>
          </p:cNvSpPr>
          <p:nvPr>
            <p:ph type="sldNum" sz="quarter" idx="5"/>
          </p:nvPr>
        </p:nvSpPr>
        <p:spPr bwMode="auto">
          <a:noFill/>
          <a:ln>
            <a:miter lim="800000"/>
            <a:headEnd/>
            <a:tailEnd/>
          </a:ln>
        </p:spPr>
        <p:txBody>
          <a:bodyPr/>
          <a:lstStyle/>
          <a:p>
            <a:fld id="{14167176-037A-45D5-854F-9F3BF772AD16}" type="slidenum">
              <a:rPr lang="en-US"/>
              <a:pPr/>
              <a:t>7</a:t>
            </a:fld>
            <a:endParaRPr lang="en-US" dirty="0"/>
          </a:p>
        </p:txBody>
      </p:sp>
    </p:spTree>
    <p:extLst>
      <p:ext uri="{BB962C8B-B14F-4D97-AF65-F5344CB8AC3E}">
        <p14:creationId xmlns:p14="http://schemas.microsoft.com/office/powerpoint/2010/main" val="3255145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a:defRPr/>
            </a:pPr>
            <a:r>
              <a:rPr lang="en-US" sz="1400" dirty="0" smtClean="0"/>
              <a:t>Based on the research purpose the study aimed to answer following questions: </a:t>
            </a:r>
          </a:p>
          <a:p>
            <a:pPr marL="467487" indent="-467487" eaLnBrk="1" hangingPunct="1">
              <a:buFont typeface="+mj-lt"/>
              <a:buAutoNum type="arabicPeriod"/>
              <a:defRPr/>
            </a:pPr>
            <a:r>
              <a:rPr lang="en-US" sz="1400" dirty="0" smtClean="0">
                <a:cs typeface="Times New Roman" pitchFamily="18" charset="0"/>
              </a:rPr>
              <a:t>What is the estimated proportion of depression ,stigma and social support among </a:t>
            </a:r>
            <a:r>
              <a:rPr lang="en-US" sz="1400" dirty="0" err="1" smtClean="0">
                <a:cs typeface="Times New Roman" pitchFamily="18" charset="0"/>
              </a:rPr>
              <a:t>Hiv</a:t>
            </a:r>
            <a:r>
              <a:rPr lang="en-US" sz="1400" dirty="0" smtClean="0">
                <a:cs typeface="Times New Roman" pitchFamily="18" charset="0"/>
              </a:rPr>
              <a:t> positive patients.</a:t>
            </a:r>
          </a:p>
          <a:p>
            <a:pPr marL="467487" indent="-467487" eaLnBrk="1" hangingPunct="1">
              <a:buFont typeface="+mj-lt"/>
              <a:buAutoNum type="arabicPeriod"/>
              <a:defRPr/>
            </a:pPr>
            <a:endParaRPr lang="en-US" sz="1400" dirty="0" smtClean="0">
              <a:cs typeface="Times New Roman" pitchFamily="18" charset="0"/>
            </a:endParaRPr>
          </a:p>
          <a:p>
            <a:pPr marL="467487" indent="-467487" eaLnBrk="1" hangingPunct="1">
              <a:buFont typeface="+mj-lt"/>
              <a:buAutoNum type="arabicPeriod"/>
              <a:defRPr/>
            </a:pPr>
            <a:r>
              <a:rPr lang="en-US" sz="1400" dirty="0" smtClean="0">
                <a:cs typeface="Times New Roman" pitchFamily="18" charset="0"/>
              </a:rPr>
              <a:t>Is there any association between participants’ socio-demographic characteristics with depression and </a:t>
            </a:r>
          </a:p>
          <a:p>
            <a:pPr marL="467487" indent="-467487" eaLnBrk="1" hangingPunct="1">
              <a:buFont typeface="+mj-lt"/>
              <a:buAutoNum type="arabicPeriod"/>
              <a:defRPr/>
            </a:pPr>
            <a:r>
              <a:rPr lang="en-US" sz="1400" dirty="0" smtClean="0">
                <a:cs typeface="Times New Roman" pitchFamily="18" charset="0"/>
              </a:rPr>
              <a:t>Is there any association between the social determinants like (stigma, and social support) and depression among HIV positive patients?</a:t>
            </a:r>
          </a:p>
          <a:p>
            <a:pPr>
              <a:defRPr/>
            </a:pPr>
            <a:endParaRPr lang="en-US" sz="1400" dirty="0"/>
          </a:p>
        </p:txBody>
      </p:sp>
      <p:sp>
        <p:nvSpPr>
          <p:cNvPr id="21508" name="Slide Number Placeholder 3"/>
          <p:cNvSpPr>
            <a:spLocks noGrp="1"/>
          </p:cNvSpPr>
          <p:nvPr>
            <p:ph type="sldNum" sz="quarter" idx="5"/>
          </p:nvPr>
        </p:nvSpPr>
        <p:spPr bwMode="auto">
          <a:noFill/>
          <a:ln>
            <a:miter lim="800000"/>
            <a:headEnd/>
            <a:tailEnd/>
          </a:ln>
        </p:spPr>
        <p:txBody>
          <a:bodyPr/>
          <a:lstStyle/>
          <a:p>
            <a:fld id="{8BEA6002-9D7C-4067-BD87-041E3DA16182}" type="slidenum">
              <a:rPr lang="en-US"/>
              <a:pPr/>
              <a:t>8</a:t>
            </a:fld>
            <a:endParaRPr lang="en-US"/>
          </a:p>
        </p:txBody>
      </p:sp>
    </p:spTree>
    <p:extLst>
      <p:ext uri="{BB962C8B-B14F-4D97-AF65-F5344CB8AC3E}">
        <p14:creationId xmlns:p14="http://schemas.microsoft.com/office/powerpoint/2010/main" val="254282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marL="175308" indent="-175308">
              <a:buFontTx/>
              <a:buChar char="•"/>
            </a:pPr>
            <a:r>
              <a:rPr lang="en-US" sz="1400" dirty="0" smtClean="0"/>
              <a:t>A quantitative research approach, utilizing an analytical cross-sectional study design, was used.</a:t>
            </a:r>
          </a:p>
          <a:p>
            <a:pPr marL="175308" indent="-175308">
              <a:buFontTx/>
              <a:buChar char="•"/>
            </a:pPr>
            <a:r>
              <a:rPr lang="en-US" sz="1400" dirty="0" smtClean="0"/>
              <a:t>The study setting was The </a:t>
            </a:r>
            <a:r>
              <a:rPr lang="en-US" sz="1400" dirty="0" err="1" smtClean="0"/>
              <a:t>Sindh</a:t>
            </a:r>
            <a:r>
              <a:rPr lang="en-US" sz="1400" dirty="0" smtClean="0"/>
              <a:t> Aids Control Program (SACP) Treatment Center, Civil Hospital Karachi. </a:t>
            </a:r>
          </a:p>
          <a:p>
            <a:pPr marL="175308" indent="-175308">
              <a:buFontTx/>
              <a:buChar char="•"/>
            </a:pPr>
            <a:r>
              <a:rPr lang="en-US" sz="1400" dirty="0" smtClean="0"/>
              <a:t>A non-probability consecutive sampling technique was used for the present study. </a:t>
            </a:r>
          </a:p>
          <a:p>
            <a:pPr marL="175308" indent="-175308">
              <a:buFontTx/>
              <a:buChar char="•"/>
            </a:pPr>
            <a:endParaRPr lang="en-US" sz="1400" dirty="0" smtClean="0"/>
          </a:p>
          <a:p>
            <a:pPr marL="175308" indent="-175308">
              <a:buFontTx/>
              <a:buNone/>
            </a:pPr>
            <a:endParaRPr lang="en-US" dirty="0" smtClean="0"/>
          </a:p>
        </p:txBody>
      </p:sp>
      <p:sp>
        <p:nvSpPr>
          <p:cNvPr id="23556" name="Slide Number Placeholder 3"/>
          <p:cNvSpPr>
            <a:spLocks noGrp="1"/>
          </p:cNvSpPr>
          <p:nvPr>
            <p:ph type="sldNum" sz="quarter" idx="5"/>
          </p:nvPr>
        </p:nvSpPr>
        <p:spPr bwMode="auto">
          <a:noFill/>
          <a:ln>
            <a:miter lim="800000"/>
            <a:headEnd/>
            <a:tailEnd/>
          </a:ln>
        </p:spPr>
        <p:txBody>
          <a:bodyPr/>
          <a:lstStyle/>
          <a:p>
            <a:fld id="{02852588-20B9-4FEC-801A-584DF37288B9}" type="slidenum">
              <a:rPr lang="en-US"/>
              <a:pPr/>
              <a:t>9</a:t>
            </a:fld>
            <a:endParaRPr lang="en-US"/>
          </a:p>
        </p:txBody>
      </p:sp>
    </p:spTree>
    <p:extLst>
      <p:ext uri="{BB962C8B-B14F-4D97-AF65-F5344CB8AC3E}">
        <p14:creationId xmlns:p14="http://schemas.microsoft.com/office/powerpoint/2010/main" val="18809225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a:defRPr/>
            </a:pPr>
            <a:r>
              <a:rPr lang="en-US" sz="1400" dirty="0" smtClean="0"/>
              <a:t>Strict Eligibility criteria was formed and those patients who were able to give the consent to participate were</a:t>
            </a:r>
            <a:r>
              <a:rPr lang="en-US" sz="1400" baseline="0" dirty="0" smtClean="0"/>
              <a:t> </a:t>
            </a:r>
            <a:r>
              <a:rPr lang="en-US" sz="1400" dirty="0" smtClean="0"/>
              <a:t>recruited for </a:t>
            </a:r>
            <a:r>
              <a:rPr lang="en-US" sz="1400" baseline="0" dirty="0" smtClean="0"/>
              <a:t>the study.</a:t>
            </a:r>
          </a:p>
          <a:p>
            <a:pPr>
              <a:defRPr/>
            </a:pPr>
            <a:endParaRPr lang="en-US" sz="1400" dirty="0" smtClean="0"/>
          </a:p>
          <a:p>
            <a:pPr>
              <a:buFont typeface="+mj-lt"/>
              <a:buNone/>
              <a:defRPr/>
            </a:pPr>
            <a:r>
              <a:rPr lang="en-US" sz="1400" dirty="0" smtClean="0"/>
              <a:t>While those</a:t>
            </a:r>
            <a:r>
              <a:rPr lang="en-US" sz="1400" baseline="0" dirty="0" smtClean="0"/>
              <a:t> </a:t>
            </a:r>
            <a:r>
              <a:rPr lang="en-US" sz="1400" dirty="0" smtClean="0">
                <a:cs typeface="Times New Roman" pitchFamily="18" charset="0"/>
              </a:rPr>
              <a:t>Patients with cognitive derangements and unable to give consent were excluded from the study.</a:t>
            </a:r>
          </a:p>
          <a:p>
            <a:pPr marL="525923" indent="-525923">
              <a:buFont typeface="+mj-lt"/>
              <a:buAutoNum type="arabicPeriod"/>
              <a:defRPr/>
            </a:pPr>
            <a:endParaRPr lang="en-US" dirty="0" smtClean="0"/>
          </a:p>
          <a:p>
            <a:pPr>
              <a:defRPr/>
            </a:pPr>
            <a:endParaRPr lang="en-US" dirty="0"/>
          </a:p>
        </p:txBody>
      </p:sp>
      <p:sp>
        <p:nvSpPr>
          <p:cNvPr id="25604" name="Slide Number Placeholder 3"/>
          <p:cNvSpPr>
            <a:spLocks noGrp="1"/>
          </p:cNvSpPr>
          <p:nvPr>
            <p:ph type="sldNum" sz="quarter" idx="5"/>
          </p:nvPr>
        </p:nvSpPr>
        <p:spPr bwMode="auto">
          <a:noFill/>
          <a:ln>
            <a:miter lim="800000"/>
            <a:headEnd/>
            <a:tailEnd/>
          </a:ln>
        </p:spPr>
        <p:txBody>
          <a:bodyPr/>
          <a:lstStyle/>
          <a:p>
            <a:fld id="{127EA4BE-7F3A-4234-97B0-0D1E4CC0A895}" type="slidenum">
              <a:rPr lang="en-US"/>
              <a:pPr/>
              <a:t>10</a:t>
            </a:fld>
            <a:endParaRPr lang="en-US"/>
          </a:p>
        </p:txBody>
      </p:sp>
    </p:spTree>
    <p:extLst>
      <p:ext uri="{BB962C8B-B14F-4D97-AF65-F5344CB8AC3E}">
        <p14:creationId xmlns:p14="http://schemas.microsoft.com/office/powerpoint/2010/main" val="16191034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A3B3F9B2-61B8-45DE-BC19-505A0F804779}" type="datetime1">
              <a:rPr lang="en-US"/>
              <a:pPr>
                <a:defRPr/>
              </a:pPr>
              <a:t>12/2/2015</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solidFill>
                  <a:srgbClr val="D1EAEE"/>
                </a:solidFill>
              </a:defRPr>
            </a:lvl1pPr>
          </a:lstStyle>
          <a:p>
            <a:fld id="{6223BEC0-275E-4ED9-8ED1-37E098B712CD}" type="slidenum">
              <a:rPr lang="en-US"/>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FD6BDD4-4E05-4D17-8497-5779D6E30AE4}" type="datetime1">
              <a:rPr lang="en-US"/>
              <a:pPr>
                <a:defRPr/>
              </a:pPr>
              <a:t>12/2/2015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71D81850-0EBC-4CC9-A3E8-C150F404035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B4AA599-43D7-426D-AC9E-F56809FB08BF}" type="datetime1">
              <a:rPr lang="en-US"/>
              <a:pPr>
                <a:defRPr/>
              </a:pPr>
              <a:t>12/2/2015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206429BE-83EC-4EED-B84E-A0ADC5C5AB3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87E1C69-793E-4577-96DA-FED90AB8A3BF}" type="datetime1">
              <a:rPr lang="en-US"/>
              <a:pPr>
                <a:defRPr/>
              </a:pPr>
              <a:t>12/2/2015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E94ACE97-D745-451E-A3C7-C87AF874F3C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4AC33F5-1B32-47F7-9ED4-868E4E8CED9B}" type="datetime1">
              <a:rPr lang="en-US"/>
              <a:pPr>
                <a:defRPr/>
              </a:pPr>
              <a:t>12/2/2015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D1EAEE"/>
                </a:solidFill>
              </a:defRPr>
            </a:lvl1pPr>
          </a:lstStyle>
          <a:p>
            <a:fld id="{157613D2-1C0D-4C11-9C78-9E0FBCE42DA7}" type="slidenum">
              <a:rPr lang="en-US"/>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BEDA4F82-AD57-4F6F-86D7-7098B9F5C897}" type="datetime1">
              <a:rPr lang="en-US"/>
              <a:pPr>
                <a:defRPr/>
              </a:pPr>
              <a:t>12/2/2015</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fld id="{52D6C038-2CA8-42DB-90F2-AB47BF2A91C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D10BB602-560C-4F15-87DF-407EC84F6F5D}" type="datetime1">
              <a:rPr lang="en-US"/>
              <a:pPr>
                <a:defRPr/>
              </a:pPr>
              <a:t>12/2/2015</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fld id="{B51B2081-1B6B-42E3-826A-D565155081F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559CB1E5-053D-4AB4-960B-A54138A1C87E}" type="datetime1">
              <a:rPr lang="en-US"/>
              <a:pPr>
                <a:defRPr/>
              </a:pPr>
              <a:t>12/2/2015</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fld id="{35B87554-184A-4BCE-97FE-00C87ABA242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4EAE079C-C8F6-44B9-94F3-080FBB6C2871}" type="datetime1">
              <a:rPr lang="en-US"/>
              <a:pPr>
                <a:defRPr/>
              </a:pPr>
              <a:t>12/2/2015</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fld id="{0F6766AA-C4E2-437F-AB5C-31F82C2B594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A301C39-7E77-4B41-A032-4083FB3B6718}" type="datetime1">
              <a:rPr lang="en-US"/>
              <a:pPr>
                <a:defRPr/>
              </a:pPr>
              <a:t>12/2/2015</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fld id="{76C2C860-3E3A-41A1-80E2-E7EC6770696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5174A630-AFEB-4D6A-A882-89341D819F80}" type="datetime1">
              <a:rPr lang="en-US"/>
              <a:pPr>
                <a:defRPr/>
              </a:pPr>
              <a:t>12/2/2015</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220C2447-29E1-462D-9BFE-9F248D7B027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8F9CEC99-79C4-4BD9-9119-8765E03F2E4D}" type="datetime1">
              <a:rPr lang="en-US"/>
              <a:pPr>
                <a:defRPr/>
              </a:pPr>
              <a:t>12/2/2015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defRPr>
            </a:lvl1pPr>
          </a:lstStyle>
          <a:p>
            <a:fld id="{59226C52-AB04-4332-B69A-AC0F5B5B266D}" type="slidenum">
              <a:rPr lang="en-US"/>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713" r:id="rId1"/>
    <p:sldLayoutId id="2147484705" r:id="rId2"/>
    <p:sldLayoutId id="2147484714" r:id="rId3"/>
    <p:sldLayoutId id="2147484706" r:id="rId4"/>
    <p:sldLayoutId id="2147484707" r:id="rId5"/>
    <p:sldLayoutId id="2147484708" r:id="rId6"/>
    <p:sldLayoutId id="2147484709" r:id="rId7"/>
    <p:sldLayoutId id="2147484710" r:id="rId8"/>
    <p:sldLayoutId id="2147484715" r:id="rId9"/>
    <p:sldLayoutId id="2147484711" r:id="rId10"/>
    <p:sldLayoutId id="2147484712" r:id="rId11"/>
  </p:sldLayoutIdLst>
  <p:hf hdr="0" ftr="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Microsoft_Excel_97-2003_Worksheet3.xls"/><Relationship Id="rId3" Type="http://schemas.openxmlformats.org/officeDocument/2006/relationships/notesSlide" Target="../notesSlides/notesSlide13.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Excel_97-2003_Worksheet2.xls"/><Relationship Id="rId5" Type="http://schemas.openxmlformats.org/officeDocument/2006/relationships/image" Target="../media/image2.wmf"/><Relationship Id="rId4" Type="http://schemas.openxmlformats.org/officeDocument/2006/relationships/oleObject" Target="../embeddings/Microsoft_Excel_97-2003_Worksheet1.xls"/><Relationship Id="rId9" Type="http://schemas.openxmlformats.org/officeDocument/2006/relationships/image" Target="../media/image4.w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Microsoft_Excel_97-2003_Worksheet5.xls"/><Relationship Id="rId5" Type="http://schemas.openxmlformats.org/officeDocument/2006/relationships/image" Target="../media/image5.png"/><Relationship Id="rId4" Type="http://schemas.openxmlformats.org/officeDocument/2006/relationships/oleObject" Target="../embeddings/Microsoft_Excel_97-2003_Worksheet4.xls"/></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7.png"/><Relationship Id="rId4" Type="http://schemas.openxmlformats.org/officeDocument/2006/relationships/oleObject" Target="../embeddings/Microsoft_Excel_97-2003_Worksheet6.xls"/></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8.png"/><Relationship Id="rId4" Type="http://schemas.openxmlformats.org/officeDocument/2006/relationships/oleObject" Target="../embeddings/Microsoft_Excel_97-2003_Worksheet7.xls"/></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09600"/>
            <a:ext cx="8153400" cy="294530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algn="ctr" eaLnBrk="1" fontAlgn="auto" hangingPunct="1">
              <a:spcAft>
                <a:spcPts val="0"/>
              </a:spcAft>
              <a:defRPr/>
            </a:pPr>
            <a:r>
              <a:rPr lang="en-US" sz="4600" dirty="0" smtClean="0">
                <a:solidFill>
                  <a:schemeClr val="tx1"/>
                </a:solidFill>
                <a:effectLst/>
                <a:latin typeface="Times New Roman" pitchFamily="18" charset="0"/>
                <a:cs typeface="Times New Roman" pitchFamily="18" charset="0"/>
              </a:rPr>
              <a:t>Social Determinants of Depression among HIV Positive Patients in Karachi, Pakistan.</a:t>
            </a:r>
            <a:endParaRPr lang="en-US" sz="4600" dirty="0">
              <a:solidFill>
                <a:schemeClr val="tx1"/>
              </a:solidFill>
              <a:effectLst/>
              <a:latin typeface="Times New Roman" pitchFamily="18" charset="0"/>
              <a:cs typeface="Times New Roman" pitchFamily="18" charset="0"/>
            </a:endParaRPr>
          </a:p>
        </p:txBody>
      </p:sp>
      <p:sp>
        <p:nvSpPr>
          <p:cNvPr id="5123" name="Subtitle 2"/>
          <p:cNvSpPr>
            <a:spLocks noGrp="1"/>
          </p:cNvSpPr>
          <p:nvPr>
            <p:ph type="subTitle" idx="1"/>
          </p:nvPr>
        </p:nvSpPr>
        <p:spPr>
          <a:xfrm>
            <a:off x="685800" y="3429000"/>
            <a:ext cx="7854950" cy="1447800"/>
          </a:xfrm>
        </p:spPr>
        <p:txBody>
          <a:bodyPr>
            <a:noAutofit/>
          </a:bodyPr>
          <a:lstStyle/>
          <a:p>
            <a:pPr marR="0" algn="ctr" eaLnBrk="1" fontAlgn="auto" hangingPunct="1">
              <a:spcAft>
                <a:spcPts val="0"/>
              </a:spcAft>
              <a:buClr>
                <a:schemeClr val="accent3"/>
              </a:buClr>
              <a:buFont typeface="Wingdings 2"/>
              <a:buNone/>
              <a:defRPr/>
            </a:pPr>
            <a:endParaRPr lang="en-US" sz="2400" dirty="0" smtClean="0">
              <a:latin typeface="Times New Roman" pitchFamily="18" charset="0"/>
              <a:cs typeface="Times New Roman" pitchFamily="18" charset="0"/>
            </a:endParaRPr>
          </a:p>
          <a:p>
            <a:pPr marR="0" algn="ctr" eaLnBrk="1" fontAlgn="auto" hangingPunct="1">
              <a:spcAft>
                <a:spcPts val="0"/>
              </a:spcAft>
              <a:buClr>
                <a:schemeClr val="accent3"/>
              </a:buClr>
              <a:buFont typeface="Wingdings 2"/>
              <a:buNone/>
              <a:defRPr/>
            </a:pPr>
            <a:r>
              <a:rPr lang="en-US" sz="2400" b="1" dirty="0" smtClean="0">
                <a:latin typeface="Times New Roman" pitchFamily="18" charset="0"/>
                <a:cs typeface="Times New Roman" pitchFamily="18" charset="0"/>
              </a:rPr>
              <a:t>By</a:t>
            </a:r>
          </a:p>
          <a:p>
            <a:pPr marR="0" algn="ctr" eaLnBrk="1" fontAlgn="auto" hangingPunct="1">
              <a:spcAft>
                <a:spcPts val="0"/>
              </a:spcAft>
              <a:buClr>
                <a:schemeClr val="accent3"/>
              </a:buClr>
              <a:buFont typeface="Wingdings 2"/>
              <a:buNone/>
              <a:defRPr/>
            </a:pPr>
            <a:r>
              <a:rPr lang="en-US" sz="2400" b="1" dirty="0" err="1" smtClean="0">
                <a:latin typeface="Times New Roman" pitchFamily="18" charset="0"/>
                <a:cs typeface="Times New Roman" pitchFamily="18" charset="0"/>
              </a:rPr>
              <a:t>Sahreen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Bhanji</a:t>
            </a:r>
            <a:endParaRPr lang="en-US" sz="2400" b="1" dirty="0" smtClean="0">
              <a:latin typeface="Times New Roman" pitchFamily="18" charset="0"/>
              <a:cs typeface="Times New Roman" pitchFamily="18" charset="0"/>
            </a:endParaRPr>
          </a:p>
          <a:p>
            <a:pPr marL="26988" marR="0" algn="ctr" eaLnBrk="1" fontAlgn="auto" hangingPunct="1">
              <a:spcBef>
                <a:spcPts val="600"/>
              </a:spcBef>
              <a:spcAft>
                <a:spcPts val="0"/>
              </a:spcAft>
              <a:buClr>
                <a:srgbClr val="3891A7"/>
              </a:buClr>
              <a:buSzPct val="80000"/>
              <a:buFont typeface="Wingdings 2"/>
              <a:buNone/>
              <a:defRPr/>
            </a:pPr>
            <a:r>
              <a:rPr lang="en-US" sz="2400" b="1" dirty="0" err="1" smtClean="0">
                <a:latin typeface="Times New Roman" pitchFamily="18" charset="0"/>
                <a:cs typeface="Times New Roman" pitchFamily="18" charset="0"/>
              </a:rPr>
              <a:t>MScN</a:t>
            </a:r>
            <a:r>
              <a:rPr lang="en-US" sz="2400" b="1" dirty="0" smtClean="0">
                <a:latin typeface="Times New Roman" pitchFamily="18" charset="0"/>
                <a:cs typeface="Times New Roman" pitchFamily="18" charset="0"/>
              </a:rPr>
              <a:t>, BScN </a:t>
            </a:r>
          </a:p>
          <a:p>
            <a:pPr marL="26988" marR="0" algn="ctr" eaLnBrk="1" fontAlgn="auto" hangingPunct="1">
              <a:spcBef>
                <a:spcPts val="600"/>
              </a:spcBef>
              <a:spcAft>
                <a:spcPts val="0"/>
              </a:spcAft>
              <a:buClr>
                <a:srgbClr val="3891A7"/>
              </a:buClr>
              <a:buSzPct val="80000"/>
              <a:buFont typeface="Wingdings 2"/>
              <a:buNone/>
              <a:defRPr/>
            </a:pPr>
            <a:r>
              <a:rPr lang="en-US" sz="2400" b="1" dirty="0" smtClean="0">
                <a:latin typeface="Times New Roman" pitchFamily="18" charset="0"/>
                <a:cs typeface="Times New Roman" pitchFamily="18" charset="0"/>
              </a:rPr>
              <a:t>(Aga Khan University School of  Nursing and  Midwifery)</a:t>
            </a:r>
          </a:p>
          <a:p>
            <a:pPr marL="26988" marR="0" algn="ctr" eaLnBrk="1" fontAlgn="auto" hangingPunct="1">
              <a:spcBef>
                <a:spcPts val="600"/>
              </a:spcBef>
              <a:spcAft>
                <a:spcPts val="0"/>
              </a:spcAft>
              <a:buClr>
                <a:srgbClr val="3891A7"/>
              </a:buClr>
              <a:buSzPct val="80000"/>
              <a:buFont typeface="Wingdings 2"/>
              <a:buNone/>
              <a:defRPr/>
            </a:pPr>
            <a:r>
              <a:rPr lang="en-US" sz="2400" b="1" dirty="0" smtClean="0">
                <a:latin typeface="Times New Roman" pitchFamily="18" charset="0"/>
                <a:cs typeface="Times New Roman" pitchFamily="18" charset="0"/>
              </a:rPr>
              <a:t>Senior Lecturer </a:t>
            </a:r>
          </a:p>
          <a:p>
            <a:pPr marL="26988" marR="0" algn="ctr" eaLnBrk="1" fontAlgn="auto" hangingPunct="1">
              <a:spcBef>
                <a:spcPts val="600"/>
              </a:spcBef>
              <a:spcAft>
                <a:spcPts val="0"/>
              </a:spcAft>
              <a:buClr>
                <a:srgbClr val="3891A7"/>
              </a:buClr>
              <a:buSzPct val="80000"/>
              <a:buFont typeface="Wingdings 2"/>
              <a:buNone/>
              <a:defRPr/>
            </a:pP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Liaquat</a:t>
            </a:r>
            <a:r>
              <a:rPr lang="en-US" sz="2400" b="1" dirty="0" smtClean="0">
                <a:latin typeface="Times New Roman" pitchFamily="18" charset="0"/>
                <a:cs typeface="Times New Roman" pitchFamily="18" charset="0"/>
              </a:rPr>
              <a:t> National College </a:t>
            </a:r>
            <a:r>
              <a:rPr lang="en-US" sz="2400" b="1" smtClean="0">
                <a:latin typeface="Times New Roman" pitchFamily="18" charset="0"/>
                <a:cs typeface="Times New Roman" pitchFamily="18" charset="0"/>
              </a:rPr>
              <a:t>of Nursing)</a:t>
            </a:r>
            <a:endParaRPr lang="en-US" sz="2400" b="1" dirty="0" smtClean="0">
              <a:latin typeface="Times New Roman" pitchFamily="18" charset="0"/>
              <a:cs typeface="Times New Roman" pitchFamily="18" charset="0"/>
            </a:endParaRPr>
          </a:p>
        </p:txBody>
      </p:sp>
      <p:sp>
        <p:nvSpPr>
          <p:cNvPr id="3" name="Date Placeholder 2"/>
          <p:cNvSpPr>
            <a:spLocks noGrp="1"/>
          </p:cNvSpPr>
          <p:nvPr>
            <p:ph type="dt" sz="quarter" idx="10"/>
          </p:nvPr>
        </p:nvSpPr>
        <p:spPr/>
        <p:txBody>
          <a:bodyPr/>
          <a:lstStyle/>
          <a:p>
            <a:pPr>
              <a:defRPr/>
            </a:pPr>
            <a:fld id="{22AAA403-E8D9-4CC8-A63D-BC55C646E387}" type="datetime1">
              <a:rPr lang="en-US"/>
              <a:pPr>
                <a:defRPr/>
              </a:pPr>
              <a:t>12/2/2015</a:t>
            </a:fld>
            <a:endParaRPr lang="en-US"/>
          </a:p>
        </p:txBody>
      </p:sp>
      <p:sp>
        <p:nvSpPr>
          <p:cNvPr id="6149" name="Slide Number Placeholder 3"/>
          <p:cNvSpPr>
            <a:spLocks noGrp="1"/>
          </p:cNvSpPr>
          <p:nvPr>
            <p:ph type="sldNum" sz="quarter" idx="12"/>
          </p:nvPr>
        </p:nvSpPr>
        <p:spPr bwMode="auto">
          <a:noFill/>
          <a:ln>
            <a:miter lim="800000"/>
            <a:headEnd/>
            <a:tailEnd/>
          </a:ln>
        </p:spPr>
        <p:txBody>
          <a:bodyPr/>
          <a:lstStyle/>
          <a:p>
            <a:fld id="{E99E6784-250D-4804-BEC2-862ED4A93681}" type="slidenum">
              <a:rPr lang="en-US"/>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85800" y="457200"/>
            <a:ext cx="8305800" cy="887413"/>
          </a:xfrm>
        </p:spPr>
        <p:txBody>
          <a:bodyPr/>
          <a:lstStyle/>
          <a:p>
            <a:pPr algn="r" eaLnBrk="1" hangingPunct="1"/>
            <a:r>
              <a:rPr lang="en-US" sz="4400" b="1" smtClean="0">
                <a:latin typeface="Times New Roman" pitchFamily="18" charset="0"/>
                <a:cs typeface="Times New Roman" pitchFamily="18" charset="0"/>
              </a:rPr>
              <a:t>Methodology        Cont…</a:t>
            </a:r>
          </a:p>
        </p:txBody>
      </p:sp>
      <p:sp>
        <p:nvSpPr>
          <p:cNvPr id="3" name="Content Placeholder 2"/>
          <p:cNvSpPr>
            <a:spLocks noGrp="1"/>
          </p:cNvSpPr>
          <p:nvPr>
            <p:ph idx="1"/>
          </p:nvPr>
        </p:nvSpPr>
        <p:spPr>
          <a:xfrm>
            <a:off x="152400" y="1676400"/>
            <a:ext cx="8839200" cy="4800600"/>
          </a:xfrm>
        </p:spPr>
        <p:txBody>
          <a:bodyPr>
            <a:normAutofit lnSpcReduction="10000"/>
          </a:bodyPr>
          <a:lstStyle/>
          <a:p>
            <a:pPr marL="274320" indent="-274320" eaLnBrk="1" fontAlgn="auto" hangingPunct="1">
              <a:spcAft>
                <a:spcPts val="0"/>
              </a:spcAft>
              <a:buClr>
                <a:schemeClr val="accent3"/>
              </a:buClr>
              <a:buFont typeface="Wingdings 2"/>
              <a:buChar char=""/>
              <a:defRPr/>
            </a:pPr>
            <a:r>
              <a:rPr lang="en-US" sz="2400" b="1" dirty="0" smtClean="0">
                <a:latin typeface="Times New Roman" pitchFamily="18" charset="0"/>
                <a:cs typeface="Times New Roman" pitchFamily="18" charset="0"/>
              </a:rPr>
              <a:t>Eligibility Criteria:</a:t>
            </a:r>
          </a:p>
          <a:p>
            <a:pPr marL="0" indent="0" eaLnBrk="1" fontAlgn="auto" hangingPunct="1">
              <a:spcAft>
                <a:spcPts val="0"/>
              </a:spcAft>
              <a:buClr>
                <a:schemeClr val="accent3"/>
              </a:buClr>
              <a:buFont typeface="Wingdings 2" pitchFamily="18" charset="2"/>
              <a:buNone/>
              <a:defRPr/>
            </a:pPr>
            <a:r>
              <a:rPr lang="en-US" sz="2400" u="sng" dirty="0" smtClean="0">
                <a:latin typeface="Times New Roman" pitchFamily="18" charset="0"/>
                <a:cs typeface="Times New Roman" pitchFamily="18" charset="0"/>
              </a:rPr>
              <a:t>Inclusion Criteria</a:t>
            </a:r>
          </a:p>
          <a:p>
            <a:pPr marL="514350" indent="-514350" eaLnBrk="1" fontAlgn="auto" hangingPunct="1">
              <a:spcAft>
                <a:spcPts val="0"/>
              </a:spcAft>
              <a:buClr>
                <a:schemeClr val="accent3"/>
              </a:buClr>
              <a:buFont typeface="+mj-lt"/>
              <a:buAutoNum type="arabicPeriod"/>
              <a:defRPr/>
            </a:pPr>
            <a:r>
              <a:rPr lang="en-US" sz="2400" dirty="0" smtClean="0">
                <a:latin typeface="Times New Roman" pitchFamily="18" charset="0"/>
                <a:cs typeface="Times New Roman" pitchFamily="18" charset="0"/>
              </a:rPr>
              <a:t>Diagnosed as HIV positive cases on the basis of confirmatory test (ELISA)</a:t>
            </a:r>
          </a:p>
          <a:p>
            <a:pPr marL="514350" indent="-514350" eaLnBrk="1" fontAlgn="auto" hangingPunct="1">
              <a:spcAft>
                <a:spcPts val="0"/>
              </a:spcAft>
              <a:buClr>
                <a:schemeClr val="accent3"/>
              </a:buClr>
              <a:buFont typeface="+mj-lt"/>
              <a:buAutoNum type="arabicPeriod"/>
              <a:defRPr/>
            </a:pPr>
            <a:r>
              <a:rPr lang="en-US" sz="2400" dirty="0">
                <a:latin typeface="Times New Roman" pitchFamily="18" charset="0"/>
                <a:cs typeface="Times New Roman" pitchFamily="18" charset="0"/>
              </a:rPr>
              <a:t>E</a:t>
            </a:r>
            <a:r>
              <a:rPr lang="en-US" sz="2400" dirty="0" smtClean="0">
                <a:latin typeface="Times New Roman" pitchFamily="18" charset="0"/>
                <a:cs typeface="Times New Roman" pitchFamily="18" charset="0"/>
              </a:rPr>
              <a:t>ighteen years of age or above</a:t>
            </a:r>
          </a:p>
          <a:p>
            <a:pPr marL="514350" indent="-514350" eaLnBrk="1" fontAlgn="auto" hangingPunct="1">
              <a:spcAft>
                <a:spcPts val="0"/>
              </a:spcAft>
              <a:buClr>
                <a:schemeClr val="accent3"/>
              </a:buClr>
              <a:buFont typeface="+mj-lt"/>
              <a:buAutoNum type="arabicPeriod"/>
              <a:defRPr/>
            </a:pPr>
            <a:r>
              <a:rPr lang="en-US" sz="2400" dirty="0">
                <a:latin typeface="Times New Roman" pitchFamily="18" charset="0"/>
                <a:cs typeface="Times New Roman" pitchFamily="18" charset="0"/>
              </a:rPr>
              <a:t>E</a:t>
            </a:r>
            <a:r>
              <a:rPr lang="en-US" sz="2400" dirty="0" smtClean="0">
                <a:latin typeface="Times New Roman" pitchFamily="18" charset="0"/>
                <a:cs typeface="Times New Roman" pitchFamily="18" charset="0"/>
              </a:rPr>
              <a:t>ither male or female</a:t>
            </a:r>
          </a:p>
          <a:p>
            <a:pPr marL="514350" indent="-514350" eaLnBrk="1" fontAlgn="auto" hangingPunct="1">
              <a:spcAft>
                <a:spcPts val="0"/>
              </a:spcAft>
              <a:buClr>
                <a:schemeClr val="accent3"/>
              </a:buClr>
              <a:buFont typeface="+mj-lt"/>
              <a:buAutoNum type="arabicPeriod"/>
              <a:defRPr/>
            </a:pPr>
            <a:r>
              <a:rPr lang="en-US" sz="2400" dirty="0">
                <a:latin typeface="Times New Roman" pitchFamily="18" charset="0"/>
                <a:cs typeface="Times New Roman" pitchFamily="18" charset="0"/>
              </a:rPr>
              <a:t>A</a:t>
            </a:r>
            <a:r>
              <a:rPr lang="en-US" sz="2400" dirty="0" smtClean="0">
                <a:latin typeface="Times New Roman" pitchFamily="18" charset="0"/>
                <a:cs typeface="Times New Roman" pitchFamily="18" charset="0"/>
              </a:rPr>
              <a:t>ble to understand and communicate in Urdu or English </a:t>
            </a:r>
          </a:p>
          <a:p>
            <a:pPr marL="514350" indent="-514350" eaLnBrk="1" fontAlgn="auto" hangingPunct="1">
              <a:spcAft>
                <a:spcPts val="0"/>
              </a:spcAft>
              <a:buClr>
                <a:schemeClr val="accent3"/>
              </a:buClr>
              <a:buFont typeface="+mj-lt"/>
              <a:buAutoNum type="arabicPeriod"/>
              <a:defRPr/>
            </a:pPr>
            <a:r>
              <a:rPr lang="en-US" sz="2400" dirty="0">
                <a:latin typeface="Times New Roman" pitchFamily="18" charset="0"/>
                <a:cs typeface="Times New Roman" pitchFamily="18" charset="0"/>
              </a:rPr>
              <a:t>C</a:t>
            </a:r>
            <a:r>
              <a:rPr lang="en-US" sz="2400" dirty="0" smtClean="0">
                <a:latin typeface="Times New Roman" pitchFamily="18" charset="0"/>
                <a:cs typeface="Times New Roman" pitchFamily="18" charset="0"/>
              </a:rPr>
              <a:t>linically in a stable condition</a:t>
            </a:r>
          </a:p>
          <a:p>
            <a:pPr marL="0" indent="0" eaLnBrk="1" fontAlgn="auto" hangingPunct="1">
              <a:spcAft>
                <a:spcPts val="0"/>
              </a:spcAft>
              <a:buClr>
                <a:schemeClr val="accent3"/>
              </a:buClr>
              <a:buFont typeface="Wingdings 2" pitchFamily="18" charset="2"/>
              <a:buNone/>
              <a:defRPr/>
            </a:pPr>
            <a:endParaRPr lang="en-US" sz="2400" dirty="0" smtClean="0">
              <a:latin typeface="Times New Roman" pitchFamily="18" charset="0"/>
              <a:cs typeface="Times New Roman" pitchFamily="18" charset="0"/>
            </a:endParaRPr>
          </a:p>
          <a:p>
            <a:pPr marL="0" indent="0" eaLnBrk="1" fontAlgn="auto" hangingPunct="1">
              <a:spcAft>
                <a:spcPts val="0"/>
              </a:spcAft>
              <a:buClr>
                <a:schemeClr val="accent3"/>
              </a:buClr>
              <a:buFont typeface="Wingdings 2" pitchFamily="18" charset="2"/>
              <a:buNone/>
              <a:defRPr/>
            </a:pPr>
            <a:r>
              <a:rPr lang="en-US" sz="2400" u="sng" dirty="0" smtClean="0">
                <a:latin typeface="Times New Roman" pitchFamily="18" charset="0"/>
                <a:cs typeface="Times New Roman" pitchFamily="18" charset="0"/>
              </a:rPr>
              <a:t>Exclusion criteria</a:t>
            </a:r>
          </a:p>
          <a:p>
            <a:pPr marL="514350" indent="-514350" eaLnBrk="1" fontAlgn="auto" hangingPunct="1">
              <a:spcAft>
                <a:spcPts val="0"/>
              </a:spcAft>
              <a:buClr>
                <a:schemeClr val="accent3"/>
              </a:buClr>
              <a:buFont typeface="+mj-lt"/>
              <a:buAutoNum type="arabicPeriod"/>
              <a:defRPr/>
            </a:pPr>
            <a:r>
              <a:rPr lang="en-US" sz="2400" dirty="0" smtClean="0">
                <a:latin typeface="Times New Roman" pitchFamily="18" charset="0"/>
                <a:cs typeface="Times New Roman" pitchFamily="18" charset="0"/>
              </a:rPr>
              <a:t>Patients with cognitive derangements and unable to give consent were excluded from the study</a:t>
            </a:r>
          </a:p>
          <a:p>
            <a:pPr marL="514350" indent="-514350" eaLnBrk="1" fontAlgn="auto" hangingPunct="1">
              <a:spcAft>
                <a:spcPts val="0"/>
              </a:spcAft>
              <a:buClr>
                <a:schemeClr val="accent3"/>
              </a:buClr>
              <a:buFont typeface="+mj-lt"/>
              <a:buAutoNum type="arabicPeriod"/>
              <a:defRPr/>
            </a:pPr>
            <a:endParaRPr lang="en-US" dirty="0" smtClean="0"/>
          </a:p>
          <a:p>
            <a:pPr marL="274320" indent="-274320" eaLnBrk="1" fontAlgn="auto" hangingPunct="1">
              <a:spcAft>
                <a:spcPts val="0"/>
              </a:spcAft>
              <a:buClr>
                <a:schemeClr val="accent3"/>
              </a:buClr>
              <a:buFont typeface="Wingdings 2"/>
              <a:buChar char=""/>
              <a:defRPr/>
            </a:pPr>
            <a:endParaRPr lang="en-US" dirty="0" smtClean="0"/>
          </a:p>
        </p:txBody>
      </p:sp>
      <p:sp>
        <p:nvSpPr>
          <p:cNvPr id="2" name="Date Placeholder 1"/>
          <p:cNvSpPr>
            <a:spLocks noGrp="1"/>
          </p:cNvSpPr>
          <p:nvPr>
            <p:ph type="dt" sz="quarter" idx="10"/>
          </p:nvPr>
        </p:nvSpPr>
        <p:spPr/>
        <p:txBody>
          <a:bodyPr/>
          <a:lstStyle/>
          <a:p>
            <a:pPr>
              <a:defRPr/>
            </a:pPr>
            <a:fld id="{8547F650-4F43-4AF9-ABCC-EE3C05A15AFC}" type="datetime1">
              <a:rPr lang="en-US"/>
              <a:pPr>
                <a:defRPr/>
              </a:pPr>
              <a:t>12/2/2015</a:t>
            </a:fld>
            <a:endParaRPr lang="en-US"/>
          </a:p>
        </p:txBody>
      </p:sp>
      <p:sp>
        <p:nvSpPr>
          <p:cNvPr id="24581" name="Slide Number Placeholder 3"/>
          <p:cNvSpPr>
            <a:spLocks noGrp="1"/>
          </p:cNvSpPr>
          <p:nvPr>
            <p:ph type="sldNum" sz="quarter" idx="12"/>
          </p:nvPr>
        </p:nvSpPr>
        <p:spPr bwMode="auto">
          <a:noFill/>
          <a:ln>
            <a:miter lim="800000"/>
            <a:headEnd/>
            <a:tailEnd/>
          </a:ln>
        </p:spPr>
        <p:txBody>
          <a:bodyPr/>
          <a:lstStyle/>
          <a:p>
            <a:fld id="{5B970341-0384-495F-B978-00A8C546736C}" type="slidenum">
              <a:rPr lang="en-US"/>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533400" y="457200"/>
            <a:ext cx="8305800" cy="887413"/>
          </a:xfrm>
        </p:spPr>
        <p:txBody>
          <a:bodyPr/>
          <a:lstStyle/>
          <a:p>
            <a:pPr algn="r" eaLnBrk="1" hangingPunct="1"/>
            <a:r>
              <a:rPr lang="en-US" sz="4400" b="1" smtClean="0">
                <a:latin typeface="Times New Roman" pitchFamily="18" charset="0"/>
                <a:cs typeface="Times New Roman" pitchFamily="18" charset="0"/>
              </a:rPr>
              <a:t>Methodology        Cont…</a:t>
            </a:r>
          </a:p>
        </p:txBody>
      </p:sp>
      <p:sp>
        <p:nvSpPr>
          <p:cNvPr id="3" name="Content Placeholder 2"/>
          <p:cNvSpPr>
            <a:spLocks noGrp="1"/>
          </p:cNvSpPr>
          <p:nvPr>
            <p:ph idx="1"/>
          </p:nvPr>
        </p:nvSpPr>
        <p:spPr>
          <a:xfrm>
            <a:off x="304800" y="1752600"/>
            <a:ext cx="8229600" cy="4389438"/>
          </a:xfrm>
        </p:spPr>
        <p:txBody>
          <a:bodyPr>
            <a:normAutofit fontScale="92500" lnSpcReduction="20000"/>
          </a:bodyPr>
          <a:lstStyle/>
          <a:p>
            <a:pPr marL="274320" indent="-274320" eaLnBrk="1" fontAlgn="auto" hangingPunct="1">
              <a:spcAft>
                <a:spcPts val="0"/>
              </a:spcAft>
              <a:buClr>
                <a:schemeClr val="accent3"/>
              </a:buClr>
              <a:buFont typeface="Wingdings 2"/>
              <a:buChar char=""/>
              <a:defRPr/>
            </a:pPr>
            <a:r>
              <a:rPr lang="en-US" sz="2400" b="1" dirty="0" smtClean="0">
                <a:latin typeface="Times New Roman" pitchFamily="18" charset="0"/>
                <a:cs typeface="Times New Roman" pitchFamily="18" charset="0"/>
              </a:rPr>
              <a:t>Ethical Considerations:</a:t>
            </a:r>
          </a:p>
          <a:p>
            <a:pPr marL="514350" indent="-514350" eaLnBrk="1" fontAlgn="auto" hangingPunct="1">
              <a:spcAft>
                <a:spcPts val="0"/>
              </a:spcAft>
              <a:buClr>
                <a:schemeClr val="accent3"/>
              </a:buClr>
              <a:buFont typeface="+mj-lt"/>
              <a:buAutoNum type="arabicPeriod"/>
              <a:defRPr/>
            </a:pPr>
            <a:r>
              <a:rPr lang="en-US" sz="2400" dirty="0" smtClean="0">
                <a:latin typeface="Times New Roman" pitchFamily="18" charset="0"/>
                <a:cs typeface="Times New Roman" pitchFamily="18" charset="0"/>
              </a:rPr>
              <a:t>Permission from AKU ERC and SACP</a:t>
            </a:r>
          </a:p>
          <a:p>
            <a:pPr marL="514350" indent="-514350" eaLnBrk="1" fontAlgn="auto" hangingPunct="1">
              <a:spcAft>
                <a:spcPts val="0"/>
              </a:spcAft>
              <a:buClr>
                <a:schemeClr val="accent3"/>
              </a:buClr>
              <a:buFont typeface="+mj-lt"/>
              <a:buAutoNum type="arabicPeriod"/>
              <a:defRPr/>
            </a:pPr>
            <a:r>
              <a:rPr lang="en-US" sz="2400" dirty="0">
                <a:latin typeface="Times New Roman" pitchFamily="18" charset="0"/>
                <a:cs typeface="Times New Roman" pitchFamily="18" charset="0"/>
              </a:rPr>
              <a:t>Informed Consent</a:t>
            </a:r>
          </a:p>
          <a:p>
            <a:pPr marL="514350" indent="-514350" eaLnBrk="1" fontAlgn="auto" hangingPunct="1">
              <a:spcAft>
                <a:spcPts val="0"/>
              </a:spcAft>
              <a:buClr>
                <a:schemeClr val="accent3"/>
              </a:buClr>
              <a:buFont typeface="+mj-lt"/>
              <a:buAutoNum type="arabicPeriod"/>
              <a:defRPr/>
            </a:pPr>
            <a:r>
              <a:rPr lang="en-US" sz="2400" dirty="0" smtClean="0">
                <a:latin typeface="Times New Roman" pitchFamily="18" charset="0"/>
                <a:cs typeface="Times New Roman" pitchFamily="18" charset="0"/>
              </a:rPr>
              <a:t>Right to Anonymity and Confidentiality</a:t>
            </a:r>
          </a:p>
          <a:p>
            <a:pPr marL="514350" indent="-514350" eaLnBrk="1" fontAlgn="auto" hangingPunct="1">
              <a:spcAft>
                <a:spcPts val="0"/>
              </a:spcAft>
              <a:buClr>
                <a:schemeClr val="accent3"/>
              </a:buClr>
              <a:buFont typeface="+mj-lt"/>
              <a:buAutoNum type="arabicPeriod"/>
              <a:defRPr/>
            </a:pPr>
            <a:r>
              <a:rPr lang="en-US" sz="2400" dirty="0" smtClean="0">
                <a:latin typeface="Times New Roman" pitchFamily="18" charset="0"/>
                <a:cs typeface="Times New Roman" pitchFamily="18" charset="0"/>
              </a:rPr>
              <a:t>Respect for Human Dignity</a:t>
            </a:r>
          </a:p>
          <a:p>
            <a:pPr marL="514350" indent="-514350" eaLnBrk="1" fontAlgn="auto" hangingPunct="1">
              <a:spcAft>
                <a:spcPts val="0"/>
              </a:spcAft>
              <a:buClr>
                <a:schemeClr val="accent3"/>
              </a:buClr>
              <a:buFont typeface="+mj-lt"/>
              <a:buAutoNum type="arabicPeriod"/>
              <a:defRPr/>
            </a:pPr>
            <a:r>
              <a:rPr lang="en-US" sz="2400" dirty="0" smtClean="0">
                <a:latin typeface="Times New Roman" pitchFamily="18" charset="0"/>
                <a:cs typeface="Times New Roman" pitchFamily="18" charset="0"/>
              </a:rPr>
              <a:t>Risk Minimization</a:t>
            </a:r>
          </a:p>
          <a:p>
            <a:pPr marL="0" indent="0" eaLnBrk="1" fontAlgn="auto" hangingPunct="1">
              <a:spcAft>
                <a:spcPts val="0"/>
              </a:spcAft>
              <a:buClr>
                <a:schemeClr val="accent3"/>
              </a:buClr>
              <a:buFont typeface="Wingdings 2" pitchFamily="18" charset="2"/>
              <a:buNone/>
              <a:defRPr/>
            </a:pPr>
            <a:endParaRPr lang="en-US" sz="2400" dirty="0" smtClean="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en-US" sz="2400" b="1" dirty="0" smtClean="0">
                <a:latin typeface="Times New Roman" pitchFamily="18" charset="0"/>
                <a:cs typeface="Times New Roman" pitchFamily="18" charset="0"/>
              </a:rPr>
              <a:t>Data Collection Tool:</a:t>
            </a:r>
          </a:p>
          <a:p>
            <a:pPr marL="0" indent="0" eaLnBrk="1" fontAlgn="auto" hangingPunct="1">
              <a:spcAft>
                <a:spcPts val="0"/>
              </a:spcAft>
              <a:buClr>
                <a:schemeClr val="accent3"/>
              </a:buClr>
              <a:buFont typeface="Wingdings 2" pitchFamily="18" charset="2"/>
              <a:buNone/>
              <a:defRPr/>
            </a:pPr>
            <a:r>
              <a:rPr lang="en-US" sz="2400" dirty="0" smtClean="0">
                <a:latin typeface="Times New Roman" pitchFamily="18" charset="0"/>
                <a:cs typeface="Times New Roman" pitchFamily="18" charset="0"/>
              </a:rPr>
              <a:t>The questionnaire was divided into four sections: </a:t>
            </a:r>
          </a:p>
          <a:p>
            <a:pPr marL="514350" indent="-514350" eaLnBrk="1" fontAlgn="auto" hangingPunct="1">
              <a:spcAft>
                <a:spcPts val="0"/>
              </a:spcAft>
              <a:buClr>
                <a:schemeClr val="accent3"/>
              </a:buClr>
              <a:buFont typeface="+mj-lt"/>
              <a:buAutoNum type="arabicPeriod"/>
              <a:defRPr/>
            </a:pPr>
            <a:r>
              <a:rPr lang="en-US" sz="2400" dirty="0" smtClean="0">
                <a:latin typeface="Times New Roman" pitchFamily="18" charset="0"/>
                <a:cs typeface="Times New Roman" pitchFamily="18" charset="0"/>
              </a:rPr>
              <a:t>Demographic Form</a:t>
            </a:r>
          </a:p>
          <a:p>
            <a:pPr marL="514350" indent="-514350" eaLnBrk="1" fontAlgn="auto" hangingPunct="1">
              <a:spcAft>
                <a:spcPts val="0"/>
              </a:spcAft>
              <a:buClr>
                <a:schemeClr val="accent3"/>
              </a:buClr>
              <a:buFont typeface="+mj-lt"/>
              <a:buAutoNum type="arabicPeriod"/>
              <a:defRPr/>
            </a:pPr>
            <a:r>
              <a:rPr lang="en-US" sz="2400" dirty="0" smtClean="0">
                <a:latin typeface="Times New Roman" pitchFamily="18" charset="0"/>
                <a:cs typeface="Times New Roman" pitchFamily="18" charset="0"/>
              </a:rPr>
              <a:t>Self-Reporting Questionnaire (SRQ 20)</a:t>
            </a:r>
          </a:p>
          <a:p>
            <a:pPr marL="514350" indent="-514350" eaLnBrk="1" fontAlgn="auto" hangingPunct="1">
              <a:spcAft>
                <a:spcPts val="0"/>
              </a:spcAft>
              <a:buClr>
                <a:schemeClr val="accent3"/>
              </a:buClr>
              <a:buFont typeface="+mj-lt"/>
              <a:buAutoNum type="arabicPeriod"/>
              <a:defRPr/>
            </a:pPr>
            <a:r>
              <a:rPr lang="en-US" sz="2400" dirty="0" smtClean="0">
                <a:latin typeface="Times New Roman" pitchFamily="18" charset="0"/>
                <a:cs typeface="Times New Roman" pitchFamily="18" charset="0"/>
              </a:rPr>
              <a:t>Social Provisions Scale</a:t>
            </a:r>
          </a:p>
          <a:p>
            <a:pPr marL="514350" indent="-514350" eaLnBrk="1" fontAlgn="auto" hangingPunct="1">
              <a:spcAft>
                <a:spcPts val="0"/>
              </a:spcAft>
              <a:buClr>
                <a:schemeClr val="accent3"/>
              </a:buClr>
              <a:buFont typeface="+mj-lt"/>
              <a:buAutoNum type="arabicPeriod"/>
              <a:defRPr/>
            </a:pPr>
            <a:r>
              <a:rPr lang="en-US" sz="2400" dirty="0" smtClean="0">
                <a:latin typeface="Times New Roman" pitchFamily="18" charset="0"/>
                <a:cs typeface="Times New Roman" pitchFamily="18" charset="0"/>
              </a:rPr>
              <a:t>BERGER HIV Stigma Scale</a:t>
            </a:r>
          </a:p>
          <a:p>
            <a:pPr marL="274320" indent="-274320" eaLnBrk="1" fontAlgn="auto" hangingPunct="1">
              <a:spcAft>
                <a:spcPts val="0"/>
              </a:spcAft>
              <a:buClr>
                <a:schemeClr val="accent3"/>
              </a:buClr>
              <a:buFont typeface="Wingdings 2"/>
              <a:buChar char=""/>
              <a:defRPr/>
            </a:pPr>
            <a:endParaRPr lang="en-US" sz="2400" dirty="0">
              <a:latin typeface="Times New Roman" pitchFamily="18" charset="0"/>
              <a:cs typeface="Times New Roman" pitchFamily="18" charset="0"/>
            </a:endParaRPr>
          </a:p>
        </p:txBody>
      </p:sp>
      <p:sp>
        <p:nvSpPr>
          <p:cNvPr id="2" name="Date Placeholder 1"/>
          <p:cNvSpPr>
            <a:spLocks noGrp="1"/>
          </p:cNvSpPr>
          <p:nvPr>
            <p:ph type="dt" sz="quarter" idx="10"/>
          </p:nvPr>
        </p:nvSpPr>
        <p:spPr/>
        <p:txBody>
          <a:bodyPr/>
          <a:lstStyle/>
          <a:p>
            <a:pPr>
              <a:defRPr/>
            </a:pPr>
            <a:fld id="{67E3CE08-E007-48A8-9344-8C8F67848ECB}" type="datetime1">
              <a:rPr lang="en-US"/>
              <a:pPr>
                <a:defRPr/>
              </a:pPr>
              <a:t>12/2/2015</a:t>
            </a:fld>
            <a:endParaRPr lang="en-US"/>
          </a:p>
        </p:txBody>
      </p:sp>
      <p:sp>
        <p:nvSpPr>
          <p:cNvPr id="26629" name="Slide Number Placeholder 3"/>
          <p:cNvSpPr>
            <a:spLocks noGrp="1"/>
          </p:cNvSpPr>
          <p:nvPr>
            <p:ph type="sldNum" sz="quarter" idx="12"/>
          </p:nvPr>
        </p:nvSpPr>
        <p:spPr bwMode="auto">
          <a:noFill/>
          <a:ln>
            <a:miter lim="800000"/>
            <a:headEnd/>
            <a:tailEnd/>
          </a:ln>
        </p:spPr>
        <p:txBody>
          <a:bodyPr/>
          <a:lstStyle/>
          <a:p>
            <a:fld id="{BF8F2D1B-E56A-4DE4-BDBD-E240D9D17CB1}" type="slidenum">
              <a:rPr lang="en-US"/>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685800" y="609600"/>
            <a:ext cx="8229600" cy="838200"/>
          </a:xfrm>
        </p:spPr>
        <p:txBody>
          <a:bodyPr/>
          <a:lstStyle/>
          <a:p>
            <a:pPr algn="ctr" eaLnBrk="1" hangingPunct="1"/>
            <a:r>
              <a:rPr lang="en-US" sz="4400" b="1" smtClean="0">
                <a:latin typeface="Times New Roman" pitchFamily="18" charset="0"/>
                <a:cs typeface="Times New Roman" pitchFamily="18" charset="0"/>
              </a:rPr>
              <a:t>Data Collection</a:t>
            </a:r>
          </a:p>
        </p:txBody>
      </p:sp>
      <p:sp>
        <p:nvSpPr>
          <p:cNvPr id="15363" name="Content Placeholder 2"/>
          <p:cNvSpPr>
            <a:spLocks noGrp="1"/>
          </p:cNvSpPr>
          <p:nvPr>
            <p:ph idx="1"/>
          </p:nvPr>
        </p:nvSpPr>
        <p:spPr>
          <a:xfrm>
            <a:off x="381000" y="2057400"/>
            <a:ext cx="8229600" cy="4389438"/>
          </a:xfrm>
        </p:spPr>
        <p:txBody>
          <a:bodyPr>
            <a:normAutofit/>
          </a:bodyPr>
          <a:lstStyle/>
          <a:p>
            <a:pPr marL="274320" indent="-274320" eaLnBrk="1" fontAlgn="auto" hangingPunct="1">
              <a:spcAft>
                <a:spcPts val="0"/>
              </a:spcAft>
              <a:buClr>
                <a:schemeClr val="accent3"/>
              </a:buClr>
              <a:buFont typeface="Wingdings 2"/>
              <a:buChar char=""/>
              <a:defRPr/>
            </a:pPr>
            <a:r>
              <a:rPr lang="en-US" sz="2400" dirty="0" smtClean="0">
                <a:latin typeface="Times New Roman" pitchFamily="18" charset="0"/>
                <a:cs typeface="Times New Roman" pitchFamily="18" charset="0"/>
              </a:rPr>
              <a:t>Pilot testing of the translated tool</a:t>
            </a:r>
          </a:p>
          <a:p>
            <a:pPr marL="274320" indent="-274320" eaLnBrk="1" fontAlgn="auto" hangingPunct="1">
              <a:spcAft>
                <a:spcPts val="0"/>
              </a:spcAft>
              <a:buClr>
                <a:schemeClr val="accent3"/>
              </a:buClr>
              <a:buFont typeface="Wingdings 2"/>
              <a:buChar char=""/>
              <a:defRPr/>
            </a:pPr>
            <a:r>
              <a:rPr lang="en-US" sz="2400" dirty="0">
                <a:latin typeface="Times New Roman" pitchFamily="18" charset="0"/>
                <a:cs typeface="Times New Roman" pitchFamily="18" charset="0"/>
              </a:rPr>
              <a:t>A</a:t>
            </a:r>
            <a:r>
              <a:rPr lang="en-US" sz="2400" dirty="0" smtClean="0">
                <a:latin typeface="Times New Roman" pitchFamily="18" charset="0"/>
                <a:cs typeface="Times New Roman" pitchFamily="18" charset="0"/>
              </a:rPr>
              <a:t>ctual data collection</a:t>
            </a:r>
          </a:p>
          <a:p>
            <a:pPr marL="0" indent="0" eaLnBrk="1" fontAlgn="auto" hangingPunct="1">
              <a:spcAft>
                <a:spcPts val="0"/>
              </a:spcAft>
              <a:buClr>
                <a:schemeClr val="accent3"/>
              </a:buClr>
              <a:buFont typeface="Wingdings 2" pitchFamily="18" charset="2"/>
              <a:buNone/>
              <a:defRPr/>
            </a:pPr>
            <a:endParaRPr lang="en-US" sz="2400" dirty="0" smtClean="0">
              <a:latin typeface="Times New Roman" pitchFamily="18" charset="0"/>
              <a:cs typeface="Times New Roman" pitchFamily="18" charset="0"/>
            </a:endParaRPr>
          </a:p>
          <a:p>
            <a:pPr marL="514350" indent="-514350" eaLnBrk="1" fontAlgn="auto" hangingPunct="1">
              <a:spcAft>
                <a:spcPts val="0"/>
              </a:spcAft>
              <a:buClr>
                <a:schemeClr val="accent3"/>
              </a:buClr>
              <a:buFont typeface="+mj-lt"/>
              <a:buAutoNum type="arabicPeriod"/>
              <a:defRPr/>
            </a:pPr>
            <a:r>
              <a:rPr lang="en-US" sz="2400" dirty="0" smtClean="0">
                <a:latin typeface="Times New Roman" pitchFamily="18" charset="0"/>
                <a:cs typeface="Times New Roman" pitchFamily="18" charset="0"/>
              </a:rPr>
              <a:t>Determination of eligibility</a:t>
            </a:r>
          </a:p>
          <a:p>
            <a:pPr marL="514350" indent="-514350" eaLnBrk="1" fontAlgn="auto" hangingPunct="1">
              <a:spcAft>
                <a:spcPts val="0"/>
              </a:spcAft>
              <a:buClr>
                <a:schemeClr val="accent3"/>
              </a:buClr>
              <a:buFont typeface="+mj-lt"/>
              <a:buAutoNum type="arabicPeriod"/>
              <a:defRPr/>
            </a:pPr>
            <a:r>
              <a:rPr lang="en-US" sz="2400" dirty="0" smtClean="0">
                <a:latin typeface="Times New Roman" pitchFamily="18" charset="0"/>
                <a:cs typeface="Times New Roman" pitchFamily="18" charset="0"/>
              </a:rPr>
              <a:t>Informed Consent</a:t>
            </a:r>
          </a:p>
          <a:p>
            <a:pPr marL="514350" indent="-514350" eaLnBrk="1" fontAlgn="auto" hangingPunct="1">
              <a:spcAft>
                <a:spcPts val="0"/>
              </a:spcAft>
              <a:buClr>
                <a:schemeClr val="accent3"/>
              </a:buClr>
              <a:buFont typeface="+mj-lt"/>
              <a:buAutoNum type="arabicPeriod"/>
              <a:defRPr/>
            </a:pPr>
            <a:r>
              <a:rPr lang="en-US" sz="2400" dirty="0" smtClean="0">
                <a:latin typeface="Times New Roman" pitchFamily="18" charset="0"/>
                <a:cs typeface="Times New Roman" pitchFamily="18" charset="0"/>
              </a:rPr>
              <a:t>Maximum privacy to the participants</a:t>
            </a:r>
            <a:endParaRPr lang="en-US" sz="2400" dirty="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endParaRPr lang="en-US" sz="2400" dirty="0" smtClean="0">
              <a:latin typeface="Times New Roman" pitchFamily="18" charset="0"/>
              <a:cs typeface="Times New Roman" pitchFamily="18" charset="0"/>
            </a:endParaRPr>
          </a:p>
        </p:txBody>
      </p:sp>
      <p:sp>
        <p:nvSpPr>
          <p:cNvPr id="2" name="Date Placeholder 1"/>
          <p:cNvSpPr>
            <a:spLocks noGrp="1"/>
          </p:cNvSpPr>
          <p:nvPr>
            <p:ph type="dt" sz="quarter" idx="10"/>
          </p:nvPr>
        </p:nvSpPr>
        <p:spPr/>
        <p:txBody>
          <a:bodyPr/>
          <a:lstStyle/>
          <a:p>
            <a:pPr>
              <a:defRPr/>
            </a:pPr>
            <a:fld id="{83A4925B-54F8-4AAB-8795-F2065BC24D88}" type="datetime1">
              <a:rPr lang="en-US"/>
              <a:pPr>
                <a:defRPr/>
              </a:pPr>
              <a:t>12/2/2015</a:t>
            </a:fld>
            <a:endParaRPr lang="en-US"/>
          </a:p>
        </p:txBody>
      </p:sp>
      <p:sp>
        <p:nvSpPr>
          <p:cNvPr id="30725" name="Slide Number Placeholder 2"/>
          <p:cNvSpPr>
            <a:spLocks noGrp="1"/>
          </p:cNvSpPr>
          <p:nvPr>
            <p:ph type="sldNum" sz="quarter" idx="12"/>
          </p:nvPr>
        </p:nvSpPr>
        <p:spPr bwMode="auto">
          <a:noFill/>
          <a:ln>
            <a:miter lim="800000"/>
            <a:headEnd/>
            <a:tailEnd/>
          </a:ln>
        </p:spPr>
        <p:txBody>
          <a:bodyPr/>
          <a:lstStyle/>
          <a:p>
            <a:fld id="{D8255865-943F-473C-80D8-825027E78689}" type="slidenum">
              <a:rPr lang="en-US"/>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95300" y="212725"/>
            <a:ext cx="8229600" cy="1143000"/>
          </a:xfrm>
        </p:spPr>
        <p:txBody>
          <a:bodyPr/>
          <a:lstStyle/>
          <a:p>
            <a:pPr algn="ctr" eaLnBrk="1" hangingPunct="1"/>
            <a:r>
              <a:rPr lang="en-US" sz="4400" b="1" smtClean="0">
                <a:latin typeface="Times New Roman" pitchFamily="18" charset="0"/>
                <a:cs typeface="Times New Roman" pitchFamily="18" charset="0"/>
              </a:rPr>
              <a:t>Data Analysis</a:t>
            </a:r>
          </a:p>
        </p:txBody>
      </p:sp>
      <p:sp>
        <p:nvSpPr>
          <p:cNvPr id="32771" name="Content Placeholder 2"/>
          <p:cNvSpPr>
            <a:spLocks noGrp="1"/>
          </p:cNvSpPr>
          <p:nvPr>
            <p:ph idx="1"/>
          </p:nvPr>
        </p:nvSpPr>
        <p:spPr>
          <a:xfrm>
            <a:off x="228600" y="1524000"/>
            <a:ext cx="8763000" cy="5029200"/>
          </a:xfrm>
        </p:spPr>
        <p:txBody>
          <a:bodyPr/>
          <a:lstStyle/>
          <a:p>
            <a:pPr eaLnBrk="1" hangingPunct="1"/>
            <a:endParaRPr lang="en-US" sz="2400" smtClean="0">
              <a:latin typeface="Times New Roman" pitchFamily="18" charset="0"/>
              <a:cs typeface="Times New Roman" pitchFamily="18" charset="0"/>
            </a:endParaRPr>
          </a:p>
          <a:p>
            <a:pPr eaLnBrk="1" hangingPunct="1"/>
            <a:r>
              <a:rPr lang="en-US" sz="2400" smtClean="0">
                <a:latin typeface="Times New Roman" pitchFamily="18" charset="0"/>
                <a:cs typeface="Times New Roman" pitchFamily="18" charset="0"/>
              </a:rPr>
              <a:t>Double entry in the Statistical Package for Social Sciences (SPSS) version 19.</a:t>
            </a:r>
          </a:p>
          <a:p>
            <a:pPr eaLnBrk="1" hangingPunct="1"/>
            <a:r>
              <a:rPr lang="en-US" sz="2400" smtClean="0">
                <a:latin typeface="Times New Roman" pitchFamily="18" charset="0"/>
                <a:cs typeface="Times New Roman" pitchFamily="18" charset="0"/>
              </a:rPr>
              <a:t>Frequencies and Percentages : Socio-demographic characteristics.</a:t>
            </a:r>
          </a:p>
          <a:p>
            <a:pPr eaLnBrk="1" hangingPunct="1"/>
            <a:r>
              <a:rPr lang="en-US" sz="2400" smtClean="0">
                <a:latin typeface="Times New Roman" pitchFamily="18" charset="0"/>
                <a:cs typeface="Times New Roman" pitchFamily="18" charset="0"/>
              </a:rPr>
              <a:t>Frequencies and percentages: Self Reporting Questionnaire (SRQ 20), Berger HIV stigma scale and Social Provisions Scale.</a:t>
            </a:r>
          </a:p>
          <a:p>
            <a:pPr eaLnBrk="1" hangingPunct="1"/>
            <a:r>
              <a:rPr lang="en-US" sz="2400" smtClean="0">
                <a:latin typeface="Times New Roman" pitchFamily="18" charset="0"/>
                <a:cs typeface="Times New Roman" pitchFamily="18" charset="0"/>
              </a:rPr>
              <a:t>Logistic regression analysis: Socio-demographic characteristics with depression.</a:t>
            </a:r>
          </a:p>
          <a:p>
            <a:pPr eaLnBrk="1" hangingPunct="1"/>
            <a:r>
              <a:rPr lang="en-US" sz="2400" smtClean="0">
                <a:latin typeface="Times New Roman" pitchFamily="18" charset="0"/>
                <a:cs typeface="Times New Roman" pitchFamily="18" charset="0"/>
              </a:rPr>
              <a:t>Chi-square test: Association between stigma, social support and depression.</a:t>
            </a:r>
          </a:p>
          <a:p>
            <a:pPr eaLnBrk="1" hangingPunct="1"/>
            <a:endParaRPr lang="en-US" sz="2400" smtClean="0">
              <a:latin typeface="Times New Roman" pitchFamily="18" charset="0"/>
              <a:cs typeface="Times New Roman" pitchFamily="18" charset="0"/>
            </a:endParaRPr>
          </a:p>
        </p:txBody>
      </p:sp>
      <p:sp>
        <p:nvSpPr>
          <p:cNvPr id="2" name="Date Placeholder 1"/>
          <p:cNvSpPr>
            <a:spLocks noGrp="1"/>
          </p:cNvSpPr>
          <p:nvPr>
            <p:ph type="dt" sz="quarter" idx="10"/>
          </p:nvPr>
        </p:nvSpPr>
        <p:spPr/>
        <p:txBody>
          <a:bodyPr/>
          <a:lstStyle/>
          <a:p>
            <a:pPr>
              <a:defRPr/>
            </a:pPr>
            <a:fld id="{98055302-4D97-44B3-9E26-E41903914C7B}" type="datetime1">
              <a:rPr lang="en-US"/>
              <a:pPr>
                <a:defRPr/>
              </a:pPr>
              <a:t>12/2/2015</a:t>
            </a:fld>
            <a:endParaRPr lang="en-US"/>
          </a:p>
        </p:txBody>
      </p:sp>
      <p:sp>
        <p:nvSpPr>
          <p:cNvPr id="32773" name="Slide Number Placeholder 2"/>
          <p:cNvSpPr>
            <a:spLocks noGrp="1"/>
          </p:cNvSpPr>
          <p:nvPr>
            <p:ph type="sldNum" sz="quarter" idx="12"/>
          </p:nvPr>
        </p:nvSpPr>
        <p:spPr bwMode="auto">
          <a:noFill/>
          <a:ln>
            <a:miter lim="800000"/>
            <a:headEnd/>
            <a:tailEnd/>
          </a:ln>
        </p:spPr>
        <p:txBody>
          <a:bodyPr/>
          <a:lstStyle/>
          <a:p>
            <a:fld id="{69946CED-A524-4574-9B47-C93EF1500069}" type="slidenum">
              <a:rPr lang="en-US"/>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533400" y="3657600"/>
            <a:ext cx="8229600" cy="1143000"/>
          </a:xfrm>
        </p:spPr>
        <p:txBody>
          <a:bodyPr>
            <a:normAutofit fontScale="90000"/>
          </a:bodyPr>
          <a:lstStyle/>
          <a:p>
            <a:pPr algn="ctr" eaLnBrk="1" fontAlgn="auto" hangingPunct="1">
              <a:spcAft>
                <a:spcPts val="0"/>
              </a:spcAft>
              <a:defRPr/>
            </a:pPr>
            <a:r>
              <a:rPr lang="en-US" sz="9600" smtClean="0">
                <a:latin typeface="Times New Roman" pitchFamily="18" charset="0"/>
                <a:cs typeface="Times New Roman" pitchFamily="18" charset="0"/>
              </a:rPr>
              <a:t>Results and Discussion</a:t>
            </a:r>
          </a:p>
        </p:txBody>
      </p:sp>
      <p:sp>
        <p:nvSpPr>
          <p:cNvPr id="2" name="Date Placeholder 1"/>
          <p:cNvSpPr>
            <a:spLocks noGrp="1"/>
          </p:cNvSpPr>
          <p:nvPr>
            <p:ph type="dt" sz="quarter" idx="10"/>
          </p:nvPr>
        </p:nvSpPr>
        <p:spPr/>
        <p:txBody>
          <a:bodyPr/>
          <a:lstStyle/>
          <a:p>
            <a:pPr>
              <a:defRPr/>
            </a:pPr>
            <a:fld id="{0FDE7E04-95B1-437D-9441-046398A7135E}" type="datetime1">
              <a:rPr lang="en-US"/>
              <a:pPr>
                <a:defRPr/>
              </a:pPr>
              <a:t>12/2/2015</a:t>
            </a:fld>
            <a:endParaRPr lang="en-US"/>
          </a:p>
        </p:txBody>
      </p:sp>
      <p:sp>
        <p:nvSpPr>
          <p:cNvPr id="34820" name="Slide Number Placeholder 2"/>
          <p:cNvSpPr>
            <a:spLocks noGrp="1"/>
          </p:cNvSpPr>
          <p:nvPr>
            <p:ph type="sldNum" sz="quarter" idx="12"/>
          </p:nvPr>
        </p:nvSpPr>
        <p:spPr bwMode="auto">
          <a:noFill/>
          <a:ln>
            <a:miter lim="800000"/>
            <a:headEnd/>
            <a:tailEnd/>
          </a:ln>
        </p:spPr>
        <p:txBody>
          <a:bodyPr/>
          <a:lstStyle/>
          <a:p>
            <a:fld id="{9A5E1F8D-5D24-41C7-B259-773FFF760B9F}" type="slidenum">
              <a:rPr lang="en-US"/>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50800" y="914400"/>
            <a:ext cx="8839200" cy="4710113"/>
          </a:xfrm>
        </p:spPr>
        <p:txBody>
          <a:bodyPr/>
          <a:lstStyle/>
          <a:p>
            <a:pPr marL="0" indent="0" algn="ctr" eaLnBrk="1" hangingPunct="1">
              <a:buFont typeface="Wingdings 2" pitchFamily="18" charset="2"/>
              <a:buNone/>
            </a:pPr>
            <a:r>
              <a:rPr lang="en-US" sz="2800" b="1" smtClean="0">
                <a:latin typeface="Times New Roman" pitchFamily="18" charset="0"/>
                <a:cs typeface="Times New Roman" pitchFamily="18" charset="0"/>
              </a:rPr>
              <a:t>Socio-demographic Characteristics and Background Information of the Participants</a:t>
            </a:r>
          </a:p>
        </p:txBody>
      </p:sp>
      <p:graphicFrame>
        <p:nvGraphicFramePr>
          <p:cNvPr id="35843" name="Chart 5"/>
          <p:cNvGraphicFramePr>
            <a:graphicFrameLocks/>
          </p:cNvGraphicFramePr>
          <p:nvPr/>
        </p:nvGraphicFramePr>
        <p:xfrm>
          <a:off x="304800" y="2643188"/>
          <a:ext cx="2944813" cy="3197225"/>
        </p:xfrm>
        <a:graphic>
          <a:graphicData uri="http://schemas.openxmlformats.org/presentationml/2006/ole">
            <mc:AlternateContent xmlns:mc="http://schemas.openxmlformats.org/markup-compatibility/2006">
              <mc:Choice xmlns:v="urn:schemas-microsoft-com:vml" Requires="v">
                <p:oleObj spid="_x0000_s35849" name="Worksheet" r:id="rId4" imgW="4305300" imgH="4533900" progId="Excel.Sheet.8">
                  <p:embed/>
                </p:oleObj>
              </mc:Choice>
              <mc:Fallback>
                <p:oleObj name="Worksheet" r:id="rId4" imgW="4305300" imgH="4533900" progId="Excel.Sheet.8">
                  <p:embed/>
                  <p:pic>
                    <p:nvPicPr>
                      <p:cNvPr id="0" name="Chart 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2643188"/>
                        <a:ext cx="2944813" cy="3197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844" name="Chart 6"/>
          <p:cNvGraphicFramePr>
            <a:graphicFrameLocks/>
          </p:cNvGraphicFramePr>
          <p:nvPr/>
        </p:nvGraphicFramePr>
        <p:xfrm>
          <a:off x="3011488" y="2616200"/>
          <a:ext cx="2943225" cy="3251200"/>
        </p:xfrm>
        <a:graphic>
          <a:graphicData uri="http://schemas.openxmlformats.org/presentationml/2006/ole">
            <mc:AlternateContent xmlns:mc="http://schemas.openxmlformats.org/markup-compatibility/2006">
              <mc:Choice xmlns:v="urn:schemas-microsoft-com:vml" Requires="v">
                <p:oleObj spid="_x0000_s35850" name="Worksheet" r:id="rId6" imgW="4533900" imgH="4610100" progId="Excel.Sheet.8">
                  <p:embed/>
                </p:oleObj>
              </mc:Choice>
              <mc:Fallback>
                <p:oleObj name="Worksheet" r:id="rId6" imgW="4533900" imgH="4610100" progId="Excel.Sheet.8">
                  <p:embed/>
                  <p:pic>
                    <p:nvPicPr>
                      <p:cNvPr id="0" name="Chart 6"/>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11488" y="2616200"/>
                        <a:ext cx="2943225" cy="3251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845" name="Object 1"/>
          <p:cNvGraphicFramePr>
            <a:graphicFrameLocks noGrp="1"/>
          </p:cNvGraphicFramePr>
          <p:nvPr/>
        </p:nvGraphicFramePr>
        <p:xfrm>
          <a:off x="5957888" y="2655888"/>
          <a:ext cx="2865437" cy="3552825"/>
        </p:xfrm>
        <a:graphic>
          <a:graphicData uri="http://schemas.openxmlformats.org/presentationml/2006/ole">
            <mc:AlternateContent xmlns:mc="http://schemas.openxmlformats.org/markup-compatibility/2006">
              <mc:Choice xmlns:v="urn:schemas-microsoft-com:vml" Requires="v">
                <p:oleObj spid="_x0000_s35851" name="Worksheet" r:id="rId8" imgW="4076700" imgH="4991100" progId="Excel.Sheet.8">
                  <p:embed/>
                </p:oleObj>
              </mc:Choice>
              <mc:Fallback>
                <p:oleObj name="Worksheet" r:id="rId8" imgW="4076700" imgH="4991100" progId="Excel.Sheet.8">
                  <p:embed/>
                  <p:pic>
                    <p:nvPicPr>
                      <p:cNvPr id="0" name="Object 1"/>
                      <p:cNvPicPr>
                        <a:picLocks noGrp="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57888" y="2655888"/>
                        <a:ext cx="2865437" cy="3552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5846" name="Rectangle 1"/>
          <p:cNvSpPr>
            <a:spLocks noChangeArrowheads="1"/>
          </p:cNvSpPr>
          <p:nvPr/>
        </p:nvSpPr>
        <p:spPr bwMode="auto">
          <a:xfrm>
            <a:off x="990600" y="3429000"/>
            <a:ext cx="762000" cy="369888"/>
          </a:xfrm>
          <a:prstGeom prst="rect">
            <a:avLst/>
          </a:prstGeom>
          <a:noFill/>
          <a:ln w="9525">
            <a:noFill/>
            <a:miter lim="800000"/>
            <a:headEnd/>
            <a:tailEnd/>
          </a:ln>
        </p:spPr>
        <p:txBody>
          <a:bodyPr>
            <a:spAutoFit/>
          </a:bodyPr>
          <a:lstStyle/>
          <a:p>
            <a:r>
              <a:rPr lang="en-US">
                <a:solidFill>
                  <a:srgbClr val="000000"/>
                </a:solidFill>
                <a:latin typeface="Times New Roman" pitchFamily="18" charset="0"/>
                <a:cs typeface="Times New Roman" pitchFamily="18" charset="0"/>
              </a:rPr>
              <a:t>18% </a:t>
            </a:r>
            <a:endParaRPr lang="en-US">
              <a:latin typeface="Times New Roman" pitchFamily="18" charset="0"/>
              <a:cs typeface="Times New Roman" pitchFamily="18" charset="0"/>
            </a:endParaRPr>
          </a:p>
        </p:txBody>
      </p:sp>
      <p:sp>
        <p:nvSpPr>
          <p:cNvPr id="35847" name="Rectangle 6"/>
          <p:cNvSpPr>
            <a:spLocks noChangeArrowheads="1"/>
          </p:cNvSpPr>
          <p:nvPr/>
        </p:nvSpPr>
        <p:spPr bwMode="auto">
          <a:xfrm>
            <a:off x="1752600" y="4572000"/>
            <a:ext cx="762000" cy="369888"/>
          </a:xfrm>
          <a:prstGeom prst="rect">
            <a:avLst/>
          </a:prstGeom>
          <a:noFill/>
          <a:ln w="9525">
            <a:noFill/>
            <a:miter lim="800000"/>
            <a:headEnd/>
            <a:tailEnd/>
          </a:ln>
        </p:spPr>
        <p:txBody>
          <a:bodyPr>
            <a:spAutoFit/>
          </a:bodyPr>
          <a:lstStyle/>
          <a:p>
            <a:r>
              <a:rPr lang="en-US">
                <a:solidFill>
                  <a:srgbClr val="000000"/>
                </a:solidFill>
                <a:latin typeface="Times New Roman" pitchFamily="18" charset="0"/>
                <a:cs typeface="Times New Roman" pitchFamily="18" charset="0"/>
              </a:rPr>
              <a:t>82%</a:t>
            </a:r>
            <a:endParaRPr lang="en-US">
              <a:latin typeface="Times New Roman" pitchFamily="18" charset="0"/>
              <a:cs typeface="Times New Roman" pitchFamily="18" charset="0"/>
            </a:endParaRPr>
          </a:p>
        </p:txBody>
      </p:sp>
      <p:sp>
        <p:nvSpPr>
          <p:cNvPr id="35848" name="Rectangle 2"/>
          <p:cNvSpPr>
            <a:spLocks noChangeArrowheads="1"/>
          </p:cNvSpPr>
          <p:nvPr/>
        </p:nvSpPr>
        <p:spPr bwMode="auto">
          <a:xfrm>
            <a:off x="3689350" y="4038600"/>
            <a:ext cx="781050" cy="369888"/>
          </a:xfrm>
          <a:prstGeom prst="rect">
            <a:avLst/>
          </a:prstGeom>
          <a:noFill/>
          <a:ln w="9525">
            <a:noFill/>
            <a:miter lim="800000"/>
            <a:headEnd/>
            <a:tailEnd/>
          </a:ln>
        </p:spPr>
        <p:txBody>
          <a:bodyPr wrap="none">
            <a:spAutoFit/>
          </a:bodyPr>
          <a:lstStyle/>
          <a:p>
            <a:r>
              <a:rPr lang="en-US">
                <a:latin typeface="Times New Roman" pitchFamily="18" charset="0"/>
              </a:rPr>
              <a:t>47.0%</a:t>
            </a:r>
            <a:endParaRPr lang="en-US"/>
          </a:p>
        </p:txBody>
      </p:sp>
      <p:sp>
        <p:nvSpPr>
          <p:cNvPr id="35849" name="Rectangle 4"/>
          <p:cNvSpPr>
            <a:spLocks noChangeArrowheads="1"/>
          </p:cNvSpPr>
          <p:nvPr/>
        </p:nvSpPr>
        <p:spPr bwMode="auto">
          <a:xfrm>
            <a:off x="4503738" y="4408488"/>
            <a:ext cx="781050" cy="384175"/>
          </a:xfrm>
          <a:prstGeom prst="rect">
            <a:avLst/>
          </a:prstGeom>
          <a:noFill/>
          <a:ln w="9525">
            <a:noFill/>
            <a:miter lim="800000"/>
            <a:headEnd/>
            <a:tailEnd/>
          </a:ln>
        </p:spPr>
        <p:txBody>
          <a:bodyPr wrap="none">
            <a:spAutoFit/>
          </a:bodyPr>
          <a:lstStyle/>
          <a:p>
            <a:pPr algn="ctr">
              <a:lnSpc>
                <a:spcPct val="115000"/>
              </a:lnSpc>
              <a:spcAft>
                <a:spcPts val="1000"/>
              </a:spcAft>
            </a:pPr>
            <a:r>
              <a:rPr lang="en-US">
                <a:latin typeface="Times New Roman" pitchFamily="18" charset="0"/>
                <a:ea typeface="Calibri" pitchFamily="34" charset="0"/>
                <a:cs typeface="Times New Roman" pitchFamily="18" charset="0"/>
              </a:rPr>
              <a:t>27.5%</a:t>
            </a:r>
            <a:endParaRPr lang="en-US" sz="1600">
              <a:latin typeface="Calibri" pitchFamily="34" charset="0"/>
              <a:ea typeface="Calibri" pitchFamily="34" charset="0"/>
              <a:cs typeface="Times New Roman" pitchFamily="18" charset="0"/>
            </a:endParaRPr>
          </a:p>
        </p:txBody>
      </p:sp>
      <p:sp>
        <p:nvSpPr>
          <p:cNvPr id="35850" name="Rectangle 5"/>
          <p:cNvSpPr>
            <a:spLocks noChangeArrowheads="1"/>
          </p:cNvSpPr>
          <p:nvPr/>
        </p:nvSpPr>
        <p:spPr bwMode="auto">
          <a:xfrm>
            <a:off x="4572000" y="3605213"/>
            <a:ext cx="781050" cy="385762"/>
          </a:xfrm>
          <a:prstGeom prst="rect">
            <a:avLst/>
          </a:prstGeom>
          <a:noFill/>
          <a:ln w="9525">
            <a:noFill/>
            <a:miter lim="800000"/>
            <a:headEnd/>
            <a:tailEnd/>
          </a:ln>
        </p:spPr>
        <p:txBody>
          <a:bodyPr wrap="none">
            <a:spAutoFit/>
          </a:bodyPr>
          <a:lstStyle/>
          <a:p>
            <a:pPr algn="ctr">
              <a:lnSpc>
                <a:spcPct val="115000"/>
              </a:lnSpc>
              <a:spcAft>
                <a:spcPts val="1000"/>
              </a:spcAft>
            </a:pPr>
            <a:r>
              <a:rPr lang="en-US">
                <a:latin typeface="Times New Roman" pitchFamily="18" charset="0"/>
                <a:ea typeface="Calibri" pitchFamily="34" charset="0"/>
                <a:cs typeface="Times New Roman" pitchFamily="18" charset="0"/>
              </a:rPr>
              <a:t>25.5%</a:t>
            </a:r>
            <a:endParaRPr lang="en-US" sz="1600">
              <a:latin typeface="Calibri" pitchFamily="34" charset="0"/>
              <a:ea typeface="Calibri" pitchFamily="34" charset="0"/>
              <a:cs typeface="Times New Roman" pitchFamily="18" charset="0"/>
            </a:endParaRPr>
          </a:p>
        </p:txBody>
      </p:sp>
      <p:sp>
        <p:nvSpPr>
          <p:cNvPr id="35851" name="Rectangle 7"/>
          <p:cNvSpPr>
            <a:spLocks noChangeArrowheads="1"/>
          </p:cNvSpPr>
          <p:nvPr/>
        </p:nvSpPr>
        <p:spPr bwMode="auto">
          <a:xfrm>
            <a:off x="7599363" y="4038600"/>
            <a:ext cx="781050" cy="385763"/>
          </a:xfrm>
          <a:prstGeom prst="rect">
            <a:avLst/>
          </a:prstGeom>
          <a:noFill/>
          <a:ln w="9525">
            <a:noFill/>
            <a:miter lim="800000"/>
            <a:headEnd/>
            <a:tailEnd/>
          </a:ln>
        </p:spPr>
        <p:txBody>
          <a:bodyPr wrap="none">
            <a:spAutoFit/>
          </a:bodyPr>
          <a:lstStyle/>
          <a:p>
            <a:pPr algn="ctr">
              <a:lnSpc>
                <a:spcPct val="115000"/>
              </a:lnSpc>
              <a:spcAft>
                <a:spcPts val="1000"/>
              </a:spcAft>
            </a:pPr>
            <a:r>
              <a:rPr lang="en-US">
                <a:latin typeface="Times New Roman" pitchFamily="18" charset="0"/>
                <a:ea typeface="Calibri" pitchFamily="34" charset="0"/>
                <a:cs typeface="Times New Roman" pitchFamily="18" charset="0"/>
              </a:rPr>
              <a:t>54.0%</a:t>
            </a:r>
            <a:endParaRPr lang="en-US" sz="1600">
              <a:latin typeface="Calibri" pitchFamily="34" charset="0"/>
              <a:ea typeface="Calibri" pitchFamily="34" charset="0"/>
              <a:cs typeface="Times New Roman" pitchFamily="18" charset="0"/>
            </a:endParaRPr>
          </a:p>
        </p:txBody>
      </p:sp>
      <p:sp>
        <p:nvSpPr>
          <p:cNvPr id="35852" name="Rectangle 8"/>
          <p:cNvSpPr>
            <a:spLocks noChangeArrowheads="1"/>
          </p:cNvSpPr>
          <p:nvPr/>
        </p:nvSpPr>
        <p:spPr bwMode="auto">
          <a:xfrm>
            <a:off x="6629400" y="4159250"/>
            <a:ext cx="588963" cy="409575"/>
          </a:xfrm>
          <a:prstGeom prst="rect">
            <a:avLst/>
          </a:prstGeom>
          <a:noFill/>
          <a:ln w="9525">
            <a:noFill/>
            <a:miter lim="800000"/>
            <a:headEnd/>
            <a:tailEnd/>
          </a:ln>
        </p:spPr>
        <p:txBody>
          <a:bodyPr wrap="none">
            <a:spAutoFit/>
          </a:bodyPr>
          <a:lstStyle/>
          <a:p>
            <a:pPr algn="ctr">
              <a:lnSpc>
                <a:spcPct val="115000"/>
              </a:lnSpc>
              <a:spcAft>
                <a:spcPts val="1000"/>
              </a:spcAft>
            </a:pPr>
            <a:r>
              <a:rPr lang="en-US">
                <a:latin typeface="Times New Roman" pitchFamily="18" charset="0"/>
                <a:ea typeface="Calibri" pitchFamily="34" charset="0"/>
                <a:cs typeface="Times New Roman" pitchFamily="18" charset="0"/>
              </a:rPr>
              <a:t>36.0</a:t>
            </a:r>
            <a:endParaRPr lang="en-US" sz="1600">
              <a:latin typeface="Calibri" pitchFamily="34" charset="0"/>
              <a:ea typeface="Calibri" pitchFamily="34" charset="0"/>
              <a:cs typeface="Times New Roman" pitchFamily="18" charset="0"/>
            </a:endParaRPr>
          </a:p>
        </p:txBody>
      </p:sp>
      <p:sp>
        <p:nvSpPr>
          <p:cNvPr id="35853" name="Rectangle 9"/>
          <p:cNvSpPr>
            <a:spLocks noChangeArrowheads="1"/>
          </p:cNvSpPr>
          <p:nvPr/>
        </p:nvSpPr>
        <p:spPr bwMode="auto">
          <a:xfrm>
            <a:off x="6646863" y="3200400"/>
            <a:ext cx="781050" cy="369888"/>
          </a:xfrm>
          <a:prstGeom prst="rect">
            <a:avLst/>
          </a:prstGeom>
          <a:noFill/>
          <a:ln w="9525">
            <a:noFill/>
            <a:miter lim="800000"/>
            <a:headEnd/>
            <a:tailEnd/>
          </a:ln>
        </p:spPr>
        <p:txBody>
          <a:bodyPr wrap="none">
            <a:spAutoFit/>
          </a:bodyPr>
          <a:lstStyle/>
          <a:p>
            <a:r>
              <a:rPr lang="en-US">
                <a:latin typeface="Times New Roman" pitchFamily="18" charset="0"/>
              </a:rPr>
              <a:t>10.0%</a:t>
            </a:r>
            <a:endParaRPr lang="en-US"/>
          </a:p>
        </p:txBody>
      </p:sp>
      <p:sp>
        <p:nvSpPr>
          <p:cNvPr id="2" name="Rectangular Callout 1"/>
          <p:cNvSpPr/>
          <p:nvPr/>
        </p:nvSpPr>
        <p:spPr>
          <a:xfrm>
            <a:off x="381000" y="2143125"/>
            <a:ext cx="2870200" cy="1619250"/>
          </a:xfrm>
          <a:prstGeom prst="wedgeRectCallout">
            <a:avLst/>
          </a:prstGeom>
        </p:spPr>
        <p:style>
          <a:lnRef idx="2">
            <a:schemeClr val="accent6"/>
          </a:lnRef>
          <a:fillRef idx="1">
            <a:schemeClr val="lt1"/>
          </a:fillRef>
          <a:effectRef idx="0">
            <a:schemeClr val="accent6"/>
          </a:effectRef>
          <a:fontRef idx="minor">
            <a:schemeClr val="dk1"/>
          </a:fontRef>
        </p:style>
        <p:txBody>
          <a:bodyPr anchor="ctr"/>
          <a:lstStyle/>
          <a:p>
            <a:pPr>
              <a:defRPr/>
            </a:pPr>
            <a:r>
              <a:rPr lang="en-US" sz="2200" dirty="0">
                <a:latin typeface="Times New Roman" panose="02020603050405020304" pitchFamily="18" charset="0"/>
                <a:cs typeface="Times New Roman" panose="02020603050405020304" pitchFamily="18" charset="0"/>
              </a:rPr>
              <a:t>(Amiya et al., 2014; </a:t>
            </a:r>
            <a:r>
              <a:rPr lang="en-US" sz="2200" dirty="0" err="1">
                <a:latin typeface="Times New Roman" panose="02020603050405020304" pitchFamily="18" charset="0"/>
                <a:cs typeface="Times New Roman" panose="02020603050405020304" pitchFamily="18" charset="0"/>
              </a:rPr>
              <a:t>Komiti</a:t>
            </a:r>
            <a:r>
              <a:rPr lang="en-US" sz="2200" dirty="0">
                <a:latin typeface="Times New Roman" panose="02020603050405020304" pitchFamily="18" charset="0"/>
                <a:cs typeface="Times New Roman" panose="02020603050405020304" pitchFamily="18" charset="0"/>
              </a:rPr>
              <a:t> et al., 2003; </a:t>
            </a:r>
            <a:r>
              <a:rPr lang="en-US" sz="2200" dirty="0" err="1">
                <a:latin typeface="Times New Roman" panose="02020603050405020304" pitchFamily="18" charset="0"/>
                <a:cs typeface="Times New Roman" panose="02020603050405020304" pitchFamily="18" charset="0"/>
              </a:rPr>
              <a:t>Akani</a:t>
            </a:r>
            <a:r>
              <a:rPr lang="en-US" sz="2200" dirty="0">
                <a:latin typeface="Times New Roman" panose="02020603050405020304" pitchFamily="18" charset="0"/>
                <a:cs typeface="Times New Roman" panose="02020603050405020304" pitchFamily="18" charset="0"/>
              </a:rPr>
              <a:t> &amp; </a:t>
            </a:r>
            <a:r>
              <a:rPr lang="en-US" sz="2200" dirty="0" err="1">
                <a:latin typeface="Times New Roman" panose="02020603050405020304" pitchFamily="18" charset="0"/>
                <a:cs typeface="Times New Roman" panose="02020603050405020304" pitchFamily="18" charset="0"/>
              </a:rPr>
              <a:t>Erhabor</a:t>
            </a:r>
            <a:r>
              <a:rPr lang="en-US" sz="2200" dirty="0">
                <a:latin typeface="Times New Roman" panose="02020603050405020304" pitchFamily="18" charset="0"/>
                <a:cs typeface="Times New Roman" panose="02020603050405020304" pitchFamily="18" charset="0"/>
              </a:rPr>
              <a:t>, 2006)</a:t>
            </a:r>
          </a:p>
        </p:txBody>
      </p:sp>
      <p:sp>
        <p:nvSpPr>
          <p:cNvPr id="16" name="Rectangular Callout 15"/>
          <p:cNvSpPr/>
          <p:nvPr/>
        </p:nvSpPr>
        <p:spPr>
          <a:xfrm>
            <a:off x="6451600" y="2179638"/>
            <a:ext cx="2692400" cy="1619250"/>
          </a:xfrm>
          <a:prstGeom prst="wedgeRectCallout">
            <a:avLst/>
          </a:prstGeom>
        </p:spPr>
        <p:style>
          <a:lnRef idx="2">
            <a:schemeClr val="accent6"/>
          </a:lnRef>
          <a:fillRef idx="1">
            <a:schemeClr val="lt1"/>
          </a:fillRef>
          <a:effectRef idx="0">
            <a:schemeClr val="accent6"/>
          </a:effectRef>
          <a:fontRef idx="minor">
            <a:schemeClr val="dk1"/>
          </a:fontRef>
        </p:style>
        <p:txBody>
          <a:bodyPr anchor="ctr"/>
          <a:lstStyle/>
          <a:p>
            <a:pPr>
              <a:defRPr/>
            </a:pPr>
            <a:r>
              <a:rPr lang="en-US" sz="2200" dirty="0" err="1">
                <a:latin typeface="Times New Roman" panose="02020603050405020304" pitchFamily="18" charset="0"/>
                <a:cs typeface="Times New Roman" panose="02020603050405020304" pitchFamily="18" charset="0"/>
              </a:rPr>
              <a:t>Talukdar</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Talukdar</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Ghosal</a:t>
            </a:r>
            <a:r>
              <a:rPr lang="en-US" sz="2200" dirty="0">
                <a:latin typeface="Times New Roman" panose="02020603050405020304" pitchFamily="18" charset="0"/>
                <a:cs typeface="Times New Roman" panose="02020603050405020304" pitchFamily="18" charset="0"/>
              </a:rPr>
              <a:t>, Bal, Ghosh, &amp; </a:t>
            </a:r>
            <a:r>
              <a:rPr lang="en-US" sz="2200" dirty="0" err="1">
                <a:latin typeface="Times New Roman" panose="02020603050405020304" pitchFamily="18" charset="0"/>
                <a:cs typeface="Times New Roman" panose="02020603050405020304" pitchFamily="18" charset="0"/>
              </a:rPr>
              <a:t>Goswami</a:t>
            </a:r>
            <a:r>
              <a:rPr lang="en-US" sz="2200" dirty="0">
                <a:latin typeface="Times New Roman" panose="02020603050405020304" pitchFamily="18" charset="0"/>
                <a:cs typeface="Times New Roman" panose="02020603050405020304" pitchFamily="18" charset="0"/>
              </a:rPr>
              <a:t>, 2012)</a:t>
            </a:r>
          </a:p>
        </p:txBody>
      </p:sp>
      <p:sp>
        <p:nvSpPr>
          <p:cNvPr id="17" name="Rectangular Callout 16"/>
          <p:cNvSpPr/>
          <p:nvPr/>
        </p:nvSpPr>
        <p:spPr>
          <a:xfrm>
            <a:off x="3570288" y="2179638"/>
            <a:ext cx="2692400" cy="1619250"/>
          </a:xfrm>
          <a:prstGeom prst="wedgeRectCallout">
            <a:avLst/>
          </a:prstGeom>
        </p:spPr>
        <p:style>
          <a:lnRef idx="2">
            <a:schemeClr val="accent6"/>
          </a:lnRef>
          <a:fillRef idx="1">
            <a:schemeClr val="lt1"/>
          </a:fillRef>
          <a:effectRef idx="0">
            <a:schemeClr val="accent6"/>
          </a:effectRef>
          <a:fontRef idx="minor">
            <a:schemeClr val="dk1"/>
          </a:fontRef>
        </p:style>
        <p:txBody>
          <a:bodyPr anchor="ctr"/>
          <a:lstStyle/>
          <a:p>
            <a:pPr>
              <a:defRPr/>
            </a:pPr>
            <a:r>
              <a:rPr lang="en-US" sz="2200" dirty="0">
                <a:latin typeface="Times New Roman" panose="02020603050405020304" pitchFamily="18" charset="0"/>
                <a:cs typeface="Times New Roman" panose="02020603050405020304" pitchFamily="18" charset="0"/>
              </a:rPr>
              <a:t>(Charles, </a:t>
            </a:r>
            <a:r>
              <a:rPr lang="en-US" sz="2200" dirty="0" err="1">
                <a:latin typeface="Times New Roman" panose="02020603050405020304" pitchFamily="18" charset="0"/>
                <a:cs typeface="Times New Roman" panose="02020603050405020304" pitchFamily="18" charset="0"/>
              </a:rPr>
              <a:t>Jeyaseelan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Pandian</a:t>
            </a:r>
            <a:r>
              <a:rPr lang="en-US" sz="2200" dirty="0">
                <a:latin typeface="Times New Roman" panose="02020603050405020304" pitchFamily="18" charset="0"/>
                <a:cs typeface="Times New Roman" panose="02020603050405020304" pitchFamily="18" charset="0"/>
              </a:rPr>
              <a:t>, Sam, </a:t>
            </a:r>
            <a:r>
              <a:rPr lang="en-US" sz="2200" dirty="0" err="1">
                <a:latin typeface="Times New Roman" panose="02020603050405020304" pitchFamily="18" charset="0"/>
                <a:cs typeface="Times New Roman" panose="02020603050405020304" pitchFamily="18" charset="0"/>
              </a:rPr>
              <a:t>Thenmozhi</a:t>
            </a:r>
            <a:r>
              <a:rPr lang="en-US" sz="2200" dirty="0">
                <a:latin typeface="Times New Roman" panose="02020603050405020304" pitchFamily="18" charset="0"/>
                <a:cs typeface="Times New Roman" panose="02020603050405020304" pitchFamily="18" charset="0"/>
              </a:rPr>
              <a:t>, &amp; </a:t>
            </a:r>
            <a:r>
              <a:rPr lang="en-US" sz="2200" dirty="0" err="1">
                <a:latin typeface="Times New Roman" panose="02020603050405020304" pitchFamily="18" charset="0"/>
                <a:cs typeface="Times New Roman" panose="02020603050405020304" pitchFamily="18" charset="0"/>
              </a:rPr>
              <a:t>Jayaseelan</a:t>
            </a:r>
            <a:r>
              <a:rPr lang="en-US" sz="2200" dirty="0">
                <a:latin typeface="Times New Roman" panose="02020603050405020304" pitchFamily="18" charset="0"/>
                <a:cs typeface="Times New Roman" panose="02020603050405020304" pitchFamily="18" charset="0"/>
              </a:rPr>
              <a:t>, 2012; Pittman, 2003)</a:t>
            </a:r>
          </a:p>
        </p:txBody>
      </p:sp>
      <p:sp>
        <p:nvSpPr>
          <p:cNvPr id="3" name="Date Placeholder 2"/>
          <p:cNvSpPr>
            <a:spLocks noGrp="1"/>
          </p:cNvSpPr>
          <p:nvPr>
            <p:ph type="dt" sz="quarter" idx="10"/>
          </p:nvPr>
        </p:nvSpPr>
        <p:spPr/>
        <p:txBody>
          <a:bodyPr/>
          <a:lstStyle/>
          <a:p>
            <a:pPr>
              <a:defRPr/>
            </a:pPr>
            <a:fld id="{7453E344-E112-4975-9E39-A7E83721A05A}" type="datetime1">
              <a:rPr lang="en-US"/>
              <a:pPr>
                <a:defRPr/>
              </a:pPr>
              <a:t>12/2/2015</a:t>
            </a:fld>
            <a:endParaRPr lang="en-US"/>
          </a:p>
        </p:txBody>
      </p:sp>
      <p:sp>
        <p:nvSpPr>
          <p:cNvPr id="35858" name="Slide Number Placeholder 3"/>
          <p:cNvSpPr>
            <a:spLocks noGrp="1"/>
          </p:cNvSpPr>
          <p:nvPr>
            <p:ph type="sldNum" sz="quarter" idx="12"/>
          </p:nvPr>
        </p:nvSpPr>
        <p:spPr bwMode="auto">
          <a:noFill/>
          <a:ln>
            <a:miter lim="800000"/>
            <a:headEnd/>
            <a:tailEnd/>
          </a:ln>
        </p:spPr>
        <p:txBody>
          <a:bodyPr/>
          <a:lstStyle/>
          <a:p>
            <a:fld id="{5014F141-B2FF-4CDC-A565-142D4E458F5E}" type="slidenum">
              <a:rPr lang="en-US"/>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6" grpId="0" animBg="1"/>
      <p:bldP spid="1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1"/>
          <p:cNvSpPr>
            <a:spLocks noChangeArrowheads="1"/>
          </p:cNvSpPr>
          <p:nvPr/>
        </p:nvSpPr>
        <p:spPr bwMode="auto">
          <a:xfrm>
            <a:off x="76200" y="833438"/>
            <a:ext cx="8915400" cy="954087"/>
          </a:xfrm>
          <a:prstGeom prst="rect">
            <a:avLst/>
          </a:prstGeom>
          <a:noFill/>
          <a:ln w="9525">
            <a:noFill/>
            <a:miter lim="800000"/>
            <a:headEnd/>
            <a:tailEnd/>
          </a:ln>
        </p:spPr>
        <p:txBody>
          <a:bodyPr>
            <a:spAutoFit/>
          </a:bodyPr>
          <a:lstStyle/>
          <a:p>
            <a:pPr algn="ctr" eaLnBrk="1" hangingPunct="1">
              <a:buFont typeface="Wingdings 2" pitchFamily="18" charset="2"/>
              <a:buNone/>
            </a:pPr>
            <a:r>
              <a:rPr lang="en-US" sz="2800" b="1">
                <a:latin typeface="Times New Roman" pitchFamily="18" charset="0"/>
                <a:cs typeface="Times New Roman" pitchFamily="18" charset="0"/>
              </a:rPr>
              <a:t>Socio-demographic Characteristics and Background Information of the Participants</a:t>
            </a:r>
          </a:p>
        </p:txBody>
      </p:sp>
      <p:graphicFrame>
        <p:nvGraphicFramePr>
          <p:cNvPr id="37895" name="Object 1"/>
          <p:cNvGraphicFramePr>
            <a:graphicFrameLocks/>
          </p:cNvGraphicFramePr>
          <p:nvPr/>
        </p:nvGraphicFramePr>
        <p:xfrm>
          <a:off x="457200" y="1828800"/>
          <a:ext cx="2667000" cy="4470400"/>
        </p:xfrm>
        <a:graphic>
          <a:graphicData uri="http://schemas.openxmlformats.org/presentationml/2006/ole">
            <mc:AlternateContent xmlns:mc="http://schemas.openxmlformats.org/markup-compatibility/2006">
              <mc:Choice xmlns:v="urn:schemas-microsoft-com:vml" Requires="v">
                <p:oleObj spid="_x0000_s37902" name="Chart" r:id="rId4" imgW="3609145" imgH="5749026" progId="Excel.Sheet.8">
                  <p:embed/>
                </p:oleObj>
              </mc:Choice>
              <mc:Fallback>
                <p:oleObj name="Chart" r:id="rId4" imgW="3609145" imgH="5749026" progId="Excel.Sheet.8">
                  <p:embed/>
                  <p:pic>
                    <p:nvPicPr>
                      <p:cNvPr id="0" name="Object 1"/>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828800"/>
                        <a:ext cx="2667000" cy="4470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7896" name="Rectangle 2"/>
          <p:cNvSpPr>
            <a:spLocks noChangeArrowheads="1"/>
          </p:cNvSpPr>
          <p:nvPr/>
        </p:nvSpPr>
        <p:spPr bwMode="auto">
          <a:xfrm>
            <a:off x="762000" y="4038600"/>
            <a:ext cx="781050" cy="371475"/>
          </a:xfrm>
          <a:prstGeom prst="rect">
            <a:avLst/>
          </a:prstGeom>
          <a:noFill/>
          <a:ln w="9525">
            <a:noFill/>
            <a:miter lim="800000"/>
            <a:headEnd/>
            <a:tailEnd/>
          </a:ln>
        </p:spPr>
        <p:txBody>
          <a:bodyPr wrap="none">
            <a:spAutoFit/>
          </a:bodyPr>
          <a:lstStyle/>
          <a:p>
            <a:r>
              <a:rPr lang="en-US" dirty="0">
                <a:latin typeface="Times New Roman" pitchFamily="18" charset="0"/>
              </a:rPr>
              <a:t>40.0%</a:t>
            </a:r>
            <a:endParaRPr lang="en-US" dirty="0"/>
          </a:p>
        </p:txBody>
      </p:sp>
      <p:sp>
        <p:nvSpPr>
          <p:cNvPr id="37897" name="Rectangle 1"/>
          <p:cNvSpPr>
            <a:spLocks noChangeArrowheads="1"/>
          </p:cNvSpPr>
          <p:nvPr/>
        </p:nvSpPr>
        <p:spPr bwMode="auto">
          <a:xfrm>
            <a:off x="1981200" y="4038600"/>
            <a:ext cx="781050" cy="385763"/>
          </a:xfrm>
          <a:prstGeom prst="rect">
            <a:avLst/>
          </a:prstGeom>
          <a:noFill/>
          <a:ln w="9525">
            <a:noFill/>
            <a:miter lim="800000"/>
            <a:headEnd/>
            <a:tailEnd/>
          </a:ln>
        </p:spPr>
        <p:txBody>
          <a:bodyPr wrap="none">
            <a:spAutoFit/>
          </a:bodyPr>
          <a:lstStyle/>
          <a:p>
            <a:pPr algn="ctr">
              <a:lnSpc>
                <a:spcPct val="115000"/>
              </a:lnSpc>
              <a:spcAft>
                <a:spcPts val="1000"/>
              </a:spcAft>
            </a:pPr>
            <a:r>
              <a:rPr lang="en-US" dirty="0">
                <a:latin typeface="Times New Roman" pitchFamily="18" charset="0"/>
                <a:ea typeface="Calibri" pitchFamily="34" charset="0"/>
                <a:cs typeface="Times New Roman" pitchFamily="18" charset="0"/>
              </a:rPr>
              <a:t>60.0%</a:t>
            </a:r>
            <a:endParaRPr lang="en-US" sz="1600" dirty="0">
              <a:latin typeface="Calibri" pitchFamily="34" charset="0"/>
              <a:ea typeface="Calibri" pitchFamily="34" charset="0"/>
              <a:cs typeface="Times New Roman" pitchFamily="18" charset="0"/>
            </a:endParaRPr>
          </a:p>
        </p:txBody>
      </p:sp>
      <p:sp>
        <p:nvSpPr>
          <p:cNvPr id="22" name="Rectangular Callout 21"/>
          <p:cNvSpPr/>
          <p:nvPr/>
        </p:nvSpPr>
        <p:spPr>
          <a:xfrm>
            <a:off x="1219200" y="2514600"/>
            <a:ext cx="1866900" cy="1143000"/>
          </a:xfrm>
          <a:prstGeom prst="wedge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err="1">
                <a:solidFill>
                  <a:schemeClr val="tx1"/>
                </a:solidFill>
                <a:latin typeface="Times New Roman" pitchFamily="18" charset="0"/>
                <a:cs typeface="Times New Roman" pitchFamily="18" charset="0"/>
              </a:rPr>
              <a:t>Talukdar</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Talukdar</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Ghosal</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Bal</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Ghosh</a:t>
            </a:r>
            <a:r>
              <a:rPr lang="en-US" dirty="0">
                <a:solidFill>
                  <a:schemeClr val="tx1"/>
                </a:solidFill>
                <a:latin typeface="Times New Roman" pitchFamily="18" charset="0"/>
                <a:cs typeface="Times New Roman" pitchFamily="18" charset="0"/>
              </a:rPr>
              <a:t>, and </a:t>
            </a:r>
            <a:r>
              <a:rPr lang="en-US" dirty="0" err="1">
                <a:solidFill>
                  <a:schemeClr val="tx1"/>
                </a:solidFill>
                <a:latin typeface="Times New Roman" pitchFamily="18" charset="0"/>
                <a:cs typeface="Times New Roman" pitchFamily="18" charset="0"/>
              </a:rPr>
              <a:t>Goswami</a:t>
            </a:r>
            <a:r>
              <a:rPr lang="en-US" dirty="0">
                <a:solidFill>
                  <a:schemeClr val="tx1"/>
                </a:solidFill>
                <a:latin typeface="Times New Roman" pitchFamily="18" charset="0"/>
                <a:cs typeface="Times New Roman" pitchFamily="18" charset="0"/>
              </a:rPr>
              <a:t> (2012)</a:t>
            </a:r>
            <a:endParaRPr lang="en-US" dirty="0">
              <a:latin typeface="Times New Roman" pitchFamily="18" charset="0"/>
              <a:cs typeface="Times New Roman" pitchFamily="18" charset="0"/>
            </a:endParaRPr>
          </a:p>
        </p:txBody>
      </p:sp>
      <p:graphicFrame>
        <p:nvGraphicFramePr>
          <p:cNvPr id="37899" name="Object 2"/>
          <p:cNvGraphicFramePr>
            <a:graphicFrameLocks/>
          </p:cNvGraphicFramePr>
          <p:nvPr/>
        </p:nvGraphicFramePr>
        <p:xfrm>
          <a:off x="5410200" y="2286000"/>
          <a:ext cx="2971800" cy="3657600"/>
        </p:xfrm>
        <a:graphic>
          <a:graphicData uri="http://schemas.openxmlformats.org/presentationml/2006/ole">
            <mc:AlternateContent xmlns:mc="http://schemas.openxmlformats.org/markup-compatibility/2006">
              <mc:Choice xmlns:v="urn:schemas-microsoft-com:vml" Requires="v">
                <p:oleObj spid="_x0000_s37903" name="Chart" r:id="rId6" imgW="3920068" imgH="4834547" progId="Excel.Sheet.8">
                  <p:embed/>
                </p:oleObj>
              </mc:Choice>
              <mc:Fallback>
                <p:oleObj name="Chart" r:id="rId6" imgW="3920068" imgH="4834547" progId="Excel.Sheet.8">
                  <p:embed/>
                  <p:pic>
                    <p:nvPicPr>
                      <p:cNvPr id="0" name="Object 2"/>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10200" y="2286000"/>
                        <a:ext cx="2971800" cy="365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7900" name="Rectangle 5"/>
          <p:cNvSpPr>
            <a:spLocks noChangeArrowheads="1"/>
          </p:cNvSpPr>
          <p:nvPr/>
        </p:nvSpPr>
        <p:spPr bwMode="auto">
          <a:xfrm>
            <a:off x="6934200" y="3276600"/>
            <a:ext cx="781050" cy="385763"/>
          </a:xfrm>
          <a:prstGeom prst="rect">
            <a:avLst/>
          </a:prstGeom>
          <a:noFill/>
          <a:ln w="9525">
            <a:noFill/>
            <a:miter lim="800000"/>
            <a:headEnd/>
            <a:tailEnd/>
          </a:ln>
        </p:spPr>
        <p:txBody>
          <a:bodyPr wrap="none">
            <a:spAutoFit/>
          </a:bodyPr>
          <a:lstStyle/>
          <a:p>
            <a:pPr algn="ctr">
              <a:lnSpc>
                <a:spcPct val="115000"/>
              </a:lnSpc>
              <a:spcAft>
                <a:spcPts val="1000"/>
              </a:spcAft>
            </a:pPr>
            <a:r>
              <a:rPr lang="en-US" dirty="0">
                <a:latin typeface="Times New Roman" pitchFamily="18" charset="0"/>
                <a:ea typeface="Calibri" pitchFamily="34" charset="0"/>
                <a:cs typeface="Times New Roman" pitchFamily="18" charset="0"/>
              </a:rPr>
              <a:t>14.5%</a:t>
            </a:r>
            <a:endParaRPr lang="en-US" sz="1600" dirty="0">
              <a:latin typeface="Calibri" pitchFamily="34" charset="0"/>
              <a:ea typeface="Calibri" pitchFamily="34" charset="0"/>
              <a:cs typeface="Times New Roman" pitchFamily="18" charset="0"/>
            </a:endParaRPr>
          </a:p>
        </p:txBody>
      </p:sp>
      <p:sp>
        <p:nvSpPr>
          <p:cNvPr id="37901" name="Rectangle 6"/>
          <p:cNvSpPr>
            <a:spLocks noChangeArrowheads="1"/>
          </p:cNvSpPr>
          <p:nvPr/>
        </p:nvSpPr>
        <p:spPr bwMode="auto">
          <a:xfrm>
            <a:off x="6705600" y="4419600"/>
            <a:ext cx="781050" cy="368300"/>
          </a:xfrm>
          <a:prstGeom prst="rect">
            <a:avLst/>
          </a:prstGeom>
          <a:noFill/>
          <a:ln w="9525">
            <a:noFill/>
            <a:miter lim="800000"/>
            <a:headEnd/>
            <a:tailEnd/>
          </a:ln>
        </p:spPr>
        <p:txBody>
          <a:bodyPr wrap="none">
            <a:spAutoFit/>
          </a:bodyPr>
          <a:lstStyle/>
          <a:p>
            <a:r>
              <a:rPr lang="en-US" dirty="0">
                <a:latin typeface="Times New Roman" pitchFamily="18" charset="0"/>
              </a:rPr>
              <a:t>85.5%</a:t>
            </a:r>
            <a:endParaRPr lang="en-US" dirty="0"/>
          </a:p>
        </p:txBody>
      </p:sp>
      <p:sp>
        <p:nvSpPr>
          <p:cNvPr id="2" name="Date Placeholder 1"/>
          <p:cNvSpPr>
            <a:spLocks noGrp="1"/>
          </p:cNvSpPr>
          <p:nvPr>
            <p:ph type="dt" sz="quarter" idx="10"/>
          </p:nvPr>
        </p:nvSpPr>
        <p:spPr/>
        <p:txBody>
          <a:bodyPr/>
          <a:lstStyle/>
          <a:p>
            <a:pPr>
              <a:defRPr/>
            </a:pPr>
            <a:fld id="{777B4004-4F32-4C47-B864-8E130995FF08}" type="datetime1">
              <a:rPr lang="en-US"/>
              <a:pPr>
                <a:defRPr/>
              </a:pPr>
              <a:t>12/2/2015</a:t>
            </a:fld>
            <a:endParaRPr lang="en-US"/>
          </a:p>
        </p:txBody>
      </p:sp>
      <p:sp>
        <p:nvSpPr>
          <p:cNvPr id="37903" name="Slide Number Placeholder 2"/>
          <p:cNvSpPr>
            <a:spLocks noGrp="1"/>
          </p:cNvSpPr>
          <p:nvPr>
            <p:ph type="sldNum" sz="quarter" idx="12"/>
          </p:nvPr>
        </p:nvSpPr>
        <p:spPr bwMode="auto">
          <a:noFill/>
          <a:ln>
            <a:miter lim="800000"/>
            <a:headEnd/>
            <a:tailEnd/>
          </a:ln>
        </p:spPr>
        <p:txBody>
          <a:bodyPr/>
          <a:lstStyle/>
          <a:p>
            <a:fld id="{BBB00CFC-26AC-4FB2-8AEB-64DF9C7EA628}" type="slidenum">
              <a:rPr lang="en-US"/>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381000"/>
            <a:ext cx="8229600" cy="1143000"/>
          </a:xfrm>
        </p:spPr>
        <p:txBody>
          <a:bodyPr/>
          <a:lstStyle/>
          <a:p>
            <a:pPr algn="ctr"/>
            <a:r>
              <a:rPr lang="en-US" sz="4400" b="1" smtClean="0">
                <a:latin typeface="Times New Roman" pitchFamily="18" charset="0"/>
                <a:cs typeface="Times New Roman" pitchFamily="18" charset="0"/>
              </a:rPr>
              <a:t>Mode of HIV Transmission</a:t>
            </a:r>
          </a:p>
        </p:txBody>
      </p:sp>
      <p:graphicFrame>
        <p:nvGraphicFramePr>
          <p:cNvPr id="39939" name="Content Placeholder 3"/>
          <p:cNvGraphicFramePr>
            <a:graphicFrameLocks noGrp="1"/>
          </p:cNvGraphicFramePr>
          <p:nvPr>
            <p:ph idx="1"/>
          </p:nvPr>
        </p:nvGraphicFramePr>
        <p:xfrm>
          <a:off x="2152650" y="1935163"/>
          <a:ext cx="4933950" cy="4465637"/>
        </p:xfrm>
        <a:graphic>
          <a:graphicData uri="http://schemas.openxmlformats.org/presentationml/2006/ole">
            <mc:AlternateContent xmlns:mc="http://schemas.openxmlformats.org/markup-compatibility/2006">
              <mc:Choice xmlns:v="urn:schemas-microsoft-com:vml" Requires="v">
                <p:oleObj spid="_x0000_s39941" name="Chart" r:id="rId4" imgW="6584251" imgH="5974598" progId="Excel.Sheet.8">
                  <p:embed/>
                </p:oleObj>
              </mc:Choice>
              <mc:Fallback>
                <p:oleObj name="Chart" r:id="rId4" imgW="6584251" imgH="5974598" progId="Excel.Sheet.8">
                  <p:embed/>
                  <p:pic>
                    <p:nvPicPr>
                      <p:cNvPr id="0" name="Content Placeholder 3"/>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2650" y="1935163"/>
                        <a:ext cx="4933950" cy="4465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Date Placeholder 1"/>
          <p:cNvSpPr>
            <a:spLocks noGrp="1"/>
          </p:cNvSpPr>
          <p:nvPr>
            <p:ph type="dt" sz="quarter" idx="10"/>
          </p:nvPr>
        </p:nvSpPr>
        <p:spPr/>
        <p:txBody>
          <a:bodyPr/>
          <a:lstStyle/>
          <a:p>
            <a:pPr>
              <a:defRPr/>
            </a:pPr>
            <a:fld id="{D408CB84-E3D4-4941-BA44-68318BD67E68}" type="datetime1">
              <a:rPr lang="en-US"/>
              <a:pPr>
                <a:defRPr/>
              </a:pPr>
              <a:t>12/2/2015</a:t>
            </a:fld>
            <a:endParaRPr lang="en-US"/>
          </a:p>
        </p:txBody>
      </p:sp>
      <p:sp>
        <p:nvSpPr>
          <p:cNvPr id="39941" name="Slide Number Placeholder 2"/>
          <p:cNvSpPr>
            <a:spLocks noGrp="1"/>
          </p:cNvSpPr>
          <p:nvPr>
            <p:ph type="sldNum" sz="quarter" idx="12"/>
          </p:nvPr>
        </p:nvSpPr>
        <p:spPr bwMode="auto">
          <a:noFill/>
          <a:ln>
            <a:miter lim="800000"/>
            <a:headEnd/>
            <a:tailEnd/>
          </a:ln>
        </p:spPr>
        <p:txBody>
          <a:bodyPr/>
          <a:lstStyle/>
          <a:p>
            <a:fld id="{898E0EF6-5189-411F-A300-C6AA42B7A128}" type="slidenum">
              <a:rPr lang="en-US"/>
              <a:pPr/>
              <a:t>17</a:t>
            </a:fld>
            <a:endParaRPr lang="en-US"/>
          </a:p>
        </p:txBody>
      </p:sp>
      <p:sp>
        <p:nvSpPr>
          <p:cNvPr id="39942" name="TextBox 2"/>
          <p:cNvSpPr txBox="1">
            <a:spLocks noChangeArrowheads="1"/>
          </p:cNvSpPr>
          <p:nvPr/>
        </p:nvSpPr>
        <p:spPr bwMode="auto">
          <a:xfrm>
            <a:off x="4891088" y="3149600"/>
            <a:ext cx="804862" cy="400050"/>
          </a:xfrm>
          <a:prstGeom prst="rect">
            <a:avLst/>
          </a:prstGeom>
          <a:noFill/>
          <a:ln w="9525">
            <a:noFill/>
            <a:miter lim="800000"/>
            <a:headEnd/>
            <a:tailEnd/>
          </a:ln>
        </p:spPr>
        <p:txBody>
          <a:bodyPr>
            <a:spAutoFit/>
          </a:bodyPr>
          <a:lstStyle/>
          <a:p>
            <a:r>
              <a:rPr lang="en-US" sz="2000">
                <a:latin typeface="Times New Roman" pitchFamily="18" charset="0"/>
                <a:cs typeface="Times New Roman" pitchFamily="18" charset="0"/>
              </a:rPr>
              <a:t>42%</a:t>
            </a:r>
          </a:p>
        </p:txBody>
      </p:sp>
      <p:sp>
        <p:nvSpPr>
          <p:cNvPr id="39943" name="TextBox 7"/>
          <p:cNvSpPr txBox="1">
            <a:spLocks noChangeArrowheads="1"/>
          </p:cNvSpPr>
          <p:nvPr/>
        </p:nvSpPr>
        <p:spPr bwMode="auto">
          <a:xfrm>
            <a:off x="4357688" y="4191000"/>
            <a:ext cx="747712" cy="400050"/>
          </a:xfrm>
          <a:prstGeom prst="rect">
            <a:avLst/>
          </a:prstGeom>
          <a:noFill/>
          <a:ln w="9525">
            <a:noFill/>
            <a:miter lim="800000"/>
            <a:headEnd/>
            <a:tailEnd/>
          </a:ln>
        </p:spPr>
        <p:txBody>
          <a:bodyPr>
            <a:spAutoFit/>
          </a:bodyPr>
          <a:lstStyle/>
          <a:p>
            <a:r>
              <a:rPr lang="en-US" sz="2000">
                <a:latin typeface="Times New Roman" pitchFamily="18" charset="0"/>
                <a:cs typeface="Times New Roman" pitchFamily="18" charset="0"/>
              </a:rPr>
              <a:t>16%</a:t>
            </a:r>
          </a:p>
        </p:txBody>
      </p:sp>
      <p:sp>
        <p:nvSpPr>
          <p:cNvPr id="39944" name="TextBox 8"/>
          <p:cNvSpPr txBox="1">
            <a:spLocks noChangeArrowheads="1"/>
          </p:cNvSpPr>
          <p:nvPr/>
        </p:nvSpPr>
        <p:spPr bwMode="auto">
          <a:xfrm>
            <a:off x="3819525" y="4003675"/>
            <a:ext cx="533400" cy="400050"/>
          </a:xfrm>
          <a:prstGeom prst="rect">
            <a:avLst/>
          </a:prstGeom>
          <a:noFill/>
          <a:ln w="9525">
            <a:noFill/>
            <a:miter lim="800000"/>
            <a:headEnd/>
            <a:tailEnd/>
          </a:ln>
        </p:spPr>
        <p:txBody>
          <a:bodyPr>
            <a:spAutoFit/>
          </a:bodyPr>
          <a:lstStyle/>
          <a:p>
            <a:r>
              <a:rPr lang="en-US" sz="2000">
                <a:latin typeface="Times New Roman" pitchFamily="18" charset="0"/>
                <a:cs typeface="Times New Roman" pitchFamily="18" charset="0"/>
              </a:rPr>
              <a:t>9%</a:t>
            </a:r>
          </a:p>
        </p:txBody>
      </p:sp>
      <p:sp>
        <p:nvSpPr>
          <p:cNvPr id="39945" name="TextBox 9"/>
          <p:cNvSpPr txBox="1">
            <a:spLocks noChangeArrowheads="1"/>
          </p:cNvSpPr>
          <p:nvPr/>
        </p:nvSpPr>
        <p:spPr bwMode="auto">
          <a:xfrm>
            <a:off x="3657600" y="3429000"/>
            <a:ext cx="695325" cy="400050"/>
          </a:xfrm>
          <a:prstGeom prst="rect">
            <a:avLst/>
          </a:prstGeom>
          <a:noFill/>
          <a:ln w="9525">
            <a:noFill/>
            <a:miter lim="800000"/>
            <a:headEnd/>
            <a:tailEnd/>
          </a:ln>
        </p:spPr>
        <p:txBody>
          <a:bodyPr>
            <a:spAutoFit/>
          </a:bodyPr>
          <a:lstStyle/>
          <a:p>
            <a:r>
              <a:rPr lang="en-US" sz="2000">
                <a:latin typeface="Times New Roman" pitchFamily="18" charset="0"/>
                <a:cs typeface="Times New Roman" pitchFamily="18" charset="0"/>
              </a:rPr>
              <a:t>21%</a:t>
            </a:r>
          </a:p>
        </p:txBody>
      </p:sp>
      <p:sp>
        <p:nvSpPr>
          <p:cNvPr id="39946" name="TextBox 10"/>
          <p:cNvSpPr txBox="1">
            <a:spLocks noChangeArrowheads="1"/>
          </p:cNvSpPr>
          <p:nvPr/>
        </p:nvSpPr>
        <p:spPr bwMode="auto">
          <a:xfrm>
            <a:off x="3952875" y="2587625"/>
            <a:ext cx="800100" cy="400050"/>
          </a:xfrm>
          <a:prstGeom prst="rect">
            <a:avLst/>
          </a:prstGeom>
          <a:noFill/>
          <a:ln w="9525">
            <a:noFill/>
            <a:miter lim="800000"/>
            <a:headEnd/>
            <a:tailEnd/>
          </a:ln>
        </p:spPr>
        <p:txBody>
          <a:bodyPr>
            <a:spAutoFit/>
          </a:bodyPr>
          <a:lstStyle/>
          <a:p>
            <a:r>
              <a:rPr lang="en-US" sz="2000">
                <a:latin typeface="Times New Roman" pitchFamily="18" charset="0"/>
                <a:cs typeface="Times New Roman" pitchFamily="18" charset="0"/>
              </a:rPr>
              <a:t>12%</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762000" y="1600200"/>
            <a:ext cx="8229600" cy="762000"/>
          </a:xfrm>
        </p:spPr>
        <p:txBody>
          <a:bodyPr/>
          <a:lstStyle/>
          <a:p>
            <a:pPr algn="ctr" eaLnBrk="1" hangingPunct="1"/>
            <a:r>
              <a:rPr lang="en-US" sz="2800" b="1" smtClean="0">
                <a:solidFill>
                  <a:schemeClr val="tx1"/>
                </a:solidFill>
                <a:latin typeface="Times New Roman" pitchFamily="18" charset="0"/>
                <a:cs typeface="Times New Roman" pitchFamily="18" charset="0"/>
              </a:rPr>
              <a:t>Proportion of Depression, Social Support and Stigma</a:t>
            </a:r>
            <a:br>
              <a:rPr lang="en-US" sz="2800" b="1" smtClean="0">
                <a:solidFill>
                  <a:schemeClr val="tx1"/>
                </a:solidFill>
                <a:latin typeface="Times New Roman" pitchFamily="18" charset="0"/>
                <a:cs typeface="Times New Roman" pitchFamily="18" charset="0"/>
              </a:rPr>
            </a:br>
            <a:r>
              <a:rPr lang="en-US" sz="2800" b="1" smtClean="0">
                <a:solidFill>
                  <a:schemeClr val="tx1"/>
                </a:solidFill>
                <a:latin typeface="Times New Roman" pitchFamily="18" charset="0"/>
                <a:cs typeface="Times New Roman" pitchFamily="18" charset="0"/>
              </a:rPr>
              <a:t>N=200 </a:t>
            </a:r>
            <a:r>
              <a:rPr lang="en-US" sz="5400" b="1" smtClean="0">
                <a:latin typeface="Times New Roman" pitchFamily="18" charset="0"/>
                <a:cs typeface="Times New Roman" pitchFamily="18" charset="0"/>
              </a:rPr>
              <a:t/>
            </a:r>
            <a:br>
              <a:rPr lang="en-US" sz="5400" b="1" smtClean="0">
                <a:latin typeface="Times New Roman" pitchFamily="18" charset="0"/>
                <a:cs typeface="Times New Roman" pitchFamily="18" charset="0"/>
              </a:rPr>
            </a:br>
            <a:endParaRPr lang="en-US" smtClean="0"/>
          </a:p>
        </p:txBody>
      </p:sp>
      <p:sp>
        <p:nvSpPr>
          <p:cNvPr id="4" name="Date Placeholder 3"/>
          <p:cNvSpPr>
            <a:spLocks noGrp="1"/>
          </p:cNvSpPr>
          <p:nvPr>
            <p:ph type="dt" sz="quarter" idx="10"/>
          </p:nvPr>
        </p:nvSpPr>
        <p:spPr>
          <a:xfrm>
            <a:off x="457200" y="6372225"/>
            <a:ext cx="2133600" cy="365125"/>
          </a:xfrm>
        </p:spPr>
        <p:txBody>
          <a:bodyPr/>
          <a:lstStyle/>
          <a:p>
            <a:pPr>
              <a:defRPr/>
            </a:pPr>
            <a:fld id="{B02A7E92-263D-4E97-AA5F-76F229674264}" type="datetime1">
              <a:rPr lang="en-US" smtClean="0"/>
              <a:pPr>
                <a:defRPr/>
              </a:pPr>
              <a:t>12/2/2015</a:t>
            </a:fld>
            <a:endParaRPr lang="en-US" dirty="0"/>
          </a:p>
        </p:txBody>
      </p:sp>
      <p:sp>
        <p:nvSpPr>
          <p:cNvPr id="41988" name="Slide Number Placeholder 4"/>
          <p:cNvSpPr>
            <a:spLocks noGrp="1"/>
          </p:cNvSpPr>
          <p:nvPr>
            <p:ph type="sldNum" sz="quarter" idx="12"/>
          </p:nvPr>
        </p:nvSpPr>
        <p:spPr bwMode="auto">
          <a:noFill/>
          <a:ln>
            <a:miter lim="800000"/>
            <a:headEnd/>
            <a:tailEnd/>
          </a:ln>
        </p:spPr>
        <p:txBody>
          <a:bodyPr/>
          <a:lstStyle/>
          <a:p>
            <a:fld id="{C6D5AEB9-9730-49F8-9A16-B6551EEF5852}" type="slidenum">
              <a:rPr lang="en-US"/>
              <a:pPr/>
              <a:t>18</a:t>
            </a:fld>
            <a:endParaRPr lang="en-US"/>
          </a:p>
        </p:txBody>
      </p:sp>
      <p:graphicFrame>
        <p:nvGraphicFramePr>
          <p:cNvPr id="41989" name="Content Placeholder 9"/>
          <p:cNvGraphicFramePr>
            <a:graphicFrameLocks noGrp="1"/>
          </p:cNvGraphicFramePr>
          <p:nvPr>
            <p:ph idx="1"/>
          </p:nvPr>
        </p:nvGraphicFramePr>
        <p:xfrm>
          <a:off x="25400" y="1549400"/>
          <a:ext cx="9017000" cy="5040313"/>
        </p:xfrm>
        <a:graphic>
          <a:graphicData uri="http://schemas.openxmlformats.org/presentationml/2006/ole">
            <mc:AlternateContent xmlns:mc="http://schemas.openxmlformats.org/markup-compatibility/2006">
              <mc:Choice xmlns:v="urn:schemas-microsoft-com:vml" Requires="v">
                <p:oleObj spid="_x0000_s41991" name="Chart" r:id="rId4" imgW="9022862" imgH="5041829" progId="Excel.Sheet.8">
                  <p:embed/>
                </p:oleObj>
              </mc:Choice>
              <mc:Fallback>
                <p:oleObj name="Chart" r:id="rId4" imgW="9022862" imgH="5041829" progId="Excel.Sheet.8">
                  <p:embed/>
                  <p:pic>
                    <p:nvPicPr>
                      <p:cNvPr id="0" name="Content Placeholder 9"/>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400" y="1549400"/>
                        <a:ext cx="9017000" cy="5040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Rectangular Callout 1"/>
          <p:cNvSpPr/>
          <p:nvPr/>
        </p:nvSpPr>
        <p:spPr>
          <a:xfrm>
            <a:off x="609600" y="1544320"/>
            <a:ext cx="3429000" cy="1346200"/>
          </a:xfrm>
          <a:prstGeom prst="wedge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err="1">
                <a:solidFill>
                  <a:schemeClr val="tx1"/>
                </a:solidFill>
                <a:latin typeface="Times New Roman" panose="02020603050405020304" pitchFamily="18" charset="0"/>
                <a:cs typeface="Times New Roman" panose="02020603050405020304" pitchFamily="18" charset="0"/>
              </a:rPr>
              <a:t>Komiti</a:t>
            </a:r>
            <a:r>
              <a:rPr lang="en-US" sz="2000" dirty="0">
                <a:solidFill>
                  <a:schemeClr val="tx1"/>
                </a:solidFill>
                <a:latin typeface="Times New Roman" panose="02020603050405020304" pitchFamily="18" charset="0"/>
                <a:cs typeface="Times New Roman" panose="02020603050405020304" pitchFamily="18" charset="0"/>
              </a:rPr>
              <a:t> et al., 2003; </a:t>
            </a:r>
            <a:r>
              <a:rPr lang="en-US" sz="2000" dirty="0" err="1">
                <a:solidFill>
                  <a:schemeClr val="tx1"/>
                </a:solidFill>
                <a:latin typeface="Times New Roman" panose="02020603050405020304" pitchFamily="18" charset="0"/>
                <a:cs typeface="Times New Roman" panose="02020603050405020304" pitchFamily="18" charset="0"/>
              </a:rPr>
              <a:t>Nyamathi</a:t>
            </a:r>
            <a:r>
              <a:rPr lang="en-US" sz="2000" dirty="0">
                <a:solidFill>
                  <a:schemeClr val="tx1"/>
                </a:solidFill>
                <a:latin typeface="Times New Roman" panose="02020603050405020304" pitchFamily="18" charset="0"/>
                <a:cs typeface="Times New Roman" panose="02020603050405020304" pitchFamily="18" charset="0"/>
              </a:rPr>
              <a:t> et al., 2011; </a:t>
            </a:r>
            <a:r>
              <a:rPr lang="en-US" sz="2000" dirty="0" err="1">
                <a:solidFill>
                  <a:schemeClr val="tx1"/>
                </a:solidFill>
                <a:latin typeface="Times New Roman" panose="02020603050405020304" pitchFamily="18" charset="0"/>
                <a:cs typeface="Times New Roman" panose="02020603050405020304" pitchFamily="18" charset="0"/>
              </a:rPr>
              <a:t>Talukdar</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Talukdar</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err="1">
                <a:solidFill>
                  <a:schemeClr val="tx1"/>
                </a:solidFill>
                <a:latin typeface="Times New Roman" panose="02020603050405020304" pitchFamily="18" charset="0"/>
                <a:cs typeface="Times New Roman" panose="02020603050405020304" pitchFamily="18" charset="0"/>
              </a:rPr>
              <a:t>Ghosal</a:t>
            </a:r>
            <a:r>
              <a:rPr lang="en-US" sz="2000" dirty="0">
                <a:solidFill>
                  <a:schemeClr val="tx1"/>
                </a:solidFill>
                <a:latin typeface="Times New Roman" panose="02020603050405020304" pitchFamily="18" charset="0"/>
                <a:cs typeface="Times New Roman" panose="02020603050405020304" pitchFamily="18" charset="0"/>
              </a:rPr>
              <a:t>, Bal, Ghosh, &amp; </a:t>
            </a:r>
            <a:r>
              <a:rPr lang="en-US" sz="2000" dirty="0" err="1">
                <a:solidFill>
                  <a:schemeClr val="tx1"/>
                </a:solidFill>
                <a:latin typeface="Times New Roman" panose="02020603050405020304" pitchFamily="18" charset="0"/>
                <a:cs typeface="Times New Roman" panose="02020603050405020304" pitchFamily="18" charset="0"/>
              </a:rPr>
              <a:t>Goswami</a:t>
            </a:r>
            <a:r>
              <a:rPr lang="en-US" sz="2000" dirty="0">
                <a:solidFill>
                  <a:schemeClr val="tx1"/>
                </a:solidFill>
                <a:latin typeface="Times New Roman" panose="02020603050405020304" pitchFamily="18" charset="0"/>
                <a:cs typeface="Times New Roman" panose="02020603050405020304" pitchFamily="18" charset="0"/>
              </a:rPr>
              <a:t>, 2012</a:t>
            </a:r>
            <a:endParaRPr lang="en-US" sz="2000" dirty="0">
              <a:ln>
                <a:solidFill>
                  <a:schemeClr val="tx1"/>
                </a:solidFill>
              </a:ln>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
          <p:cNvSpPr>
            <a:spLocks noGrp="1" noChangeArrowheads="1"/>
          </p:cNvSpPr>
          <p:nvPr>
            <p:ph type="title"/>
          </p:nvPr>
        </p:nvSpPr>
        <p:spPr>
          <a:xfrm>
            <a:off x="304800" y="2036763"/>
            <a:ext cx="8229600" cy="2078037"/>
          </a:xfrm>
          <a:noFill/>
        </p:spPr>
        <p:txBody>
          <a:bodyPr>
            <a:spAutoFit/>
          </a:bodyPr>
          <a:lstStyle/>
          <a:p>
            <a:pPr algn="ctr"/>
            <a:r>
              <a:rPr lang="en-US" sz="4400" b="1" smtClean="0">
                <a:latin typeface="Times New Roman" pitchFamily="18" charset="0"/>
                <a:cs typeface="Times New Roman" pitchFamily="18" charset="0"/>
              </a:rPr>
              <a:t>Univariate Association between Demographic Variables and Depression</a:t>
            </a:r>
            <a:endParaRPr lang="en-US" sz="4400" smtClean="0">
              <a:latin typeface="Times New Roman" pitchFamily="18" charset="0"/>
              <a:cs typeface="Times New Roman" pitchFamily="18" charset="0"/>
            </a:endParaRPr>
          </a:p>
        </p:txBody>
      </p:sp>
      <p:sp>
        <p:nvSpPr>
          <p:cNvPr id="2" name="Date Placeholder 1"/>
          <p:cNvSpPr>
            <a:spLocks noGrp="1"/>
          </p:cNvSpPr>
          <p:nvPr>
            <p:ph type="dt" sz="quarter" idx="10"/>
          </p:nvPr>
        </p:nvSpPr>
        <p:spPr/>
        <p:txBody>
          <a:bodyPr/>
          <a:lstStyle/>
          <a:p>
            <a:pPr>
              <a:defRPr/>
            </a:pPr>
            <a:fld id="{6F8B5962-461E-490B-8AFE-A025DBCBC1CE}" type="datetime1">
              <a:rPr lang="en-US"/>
              <a:pPr>
                <a:defRPr/>
              </a:pPr>
              <a:t>12/2/2015</a:t>
            </a:fld>
            <a:endParaRPr lang="en-US"/>
          </a:p>
        </p:txBody>
      </p:sp>
      <p:sp>
        <p:nvSpPr>
          <p:cNvPr id="44036" name="Slide Number Placeholder 2"/>
          <p:cNvSpPr>
            <a:spLocks noGrp="1"/>
          </p:cNvSpPr>
          <p:nvPr>
            <p:ph type="sldNum" sz="quarter" idx="12"/>
          </p:nvPr>
        </p:nvSpPr>
        <p:spPr bwMode="auto">
          <a:noFill/>
          <a:ln>
            <a:miter lim="800000"/>
            <a:headEnd/>
            <a:tailEnd/>
          </a:ln>
        </p:spPr>
        <p:txBody>
          <a:bodyPr/>
          <a:lstStyle/>
          <a:p>
            <a:fld id="{3302F051-5A50-468F-AB23-2634D6E1CAB3}" type="slidenum">
              <a:rPr lang="en-US"/>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628650"/>
          </a:xfrm>
        </p:spPr>
        <p:txBody>
          <a:bodyPr/>
          <a:lstStyle/>
          <a:p>
            <a:pPr algn="ctr"/>
            <a:r>
              <a:rPr lang="en-US" sz="4400" b="1" dirty="0" smtClean="0">
                <a:latin typeface="Times New Roman" pitchFamily="18" charset="0"/>
                <a:cs typeface="Times New Roman" pitchFamily="18" charset="0"/>
              </a:rPr>
              <a:t>Disclosure</a:t>
            </a:r>
            <a:endParaRPr lang="en-US" sz="4400" b="1" dirty="0">
              <a:latin typeface="Times New Roman" pitchFamily="18" charset="0"/>
              <a:cs typeface="Times New Roman" pitchFamily="18" charset="0"/>
            </a:endParaRPr>
          </a:p>
        </p:txBody>
      </p:sp>
      <p:sp>
        <p:nvSpPr>
          <p:cNvPr id="3" name="Content Placeholder 2"/>
          <p:cNvSpPr>
            <a:spLocks noGrp="1"/>
          </p:cNvSpPr>
          <p:nvPr>
            <p:ph idx="1"/>
          </p:nvPr>
        </p:nvSpPr>
        <p:spPr>
          <a:xfrm>
            <a:off x="381000" y="2209800"/>
            <a:ext cx="8382000" cy="2133600"/>
          </a:xfrm>
        </p:spPr>
        <p:txBody>
          <a:bodyPr/>
          <a:lstStyle/>
          <a:p>
            <a:pPr algn="ctr">
              <a:buNone/>
            </a:pPr>
            <a:r>
              <a:rPr lang="en-US" sz="2400" dirty="0" smtClean="0">
                <a:latin typeface="Times New Roman" pitchFamily="18" charset="0"/>
                <a:cs typeface="Times New Roman" pitchFamily="18" charset="0"/>
              </a:rPr>
              <a:t>This study was carried out as part of the graduate studies. The author below certify that they have NO affiliations with or involvement in any organization or entity with any financial or non-financial interest (such as personal or professional relationships, affiliations, knowledge or beliefs) in the subject matter or materials discussed in this manuscript.</a:t>
            </a: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defRPr/>
            </a:pPr>
            <a:fld id="{987E1C69-793E-4577-96DA-FED90AB8A3BF}" type="datetime1">
              <a:rPr lang="en-US" smtClean="0"/>
              <a:pPr>
                <a:defRPr/>
              </a:pPr>
              <a:t>12/2/2015</a:t>
            </a:fld>
            <a:endParaRPr lang="en-US"/>
          </a:p>
        </p:txBody>
      </p:sp>
      <p:sp>
        <p:nvSpPr>
          <p:cNvPr id="5" name="Slide Number Placeholder 4"/>
          <p:cNvSpPr>
            <a:spLocks noGrp="1"/>
          </p:cNvSpPr>
          <p:nvPr>
            <p:ph type="sldNum" sz="quarter" idx="12"/>
          </p:nvPr>
        </p:nvSpPr>
        <p:spPr/>
        <p:txBody>
          <a:bodyPr/>
          <a:lstStyle/>
          <a:p>
            <a:fld id="{E94ACE97-D745-451E-A3C7-C87AF874F3C1}"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0" y="0"/>
          <a:ext cx="9144000" cy="6858001"/>
        </p:xfrm>
        <a:graphic>
          <a:graphicData uri="http://schemas.openxmlformats.org/drawingml/2006/table">
            <a:tbl>
              <a:tblPr firstRow="1" firstCol="1" bandRow="1">
                <a:tableStyleId>{5C22544A-7EE6-4342-B048-85BDC9FD1C3A}</a:tableStyleId>
              </a:tblPr>
              <a:tblGrid>
                <a:gridCol w="3691979"/>
                <a:gridCol w="1722240"/>
                <a:gridCol w="1850973"/>
                <a:gridCol w="1878808"/>
              </a:tblGrid>
              <a:tr h="712638">
                <a:tc>
                  <a:txBody>
                    <a:bodyPr/>
                    <a:lstStyle/>
                    <a:p>
                      <a:pPr marL="0" marR="0">
                        <a:lnSpc>
                          <a:spcPct val="115000"/>
                        </a:lnSpc>
                        <a:spcBef>
                          <a:spcPts val="0"/>
                        </a:spcBef>
                        <a:spcAft>
                          <a:spcPts val="0"/>
                        </a:spcAft>
                      </a:pPr>
                      <a:r>
                        <a:rPr lang="en-US" sz="2200" dirty="0">
                          <a:solidFill>
                            <a:schemeClr val="tx1"/>
                          </a:solidFill>
                          <a:effectLst/>
                          <a:latin typeface="Times New Roman" panose="02020603050405020304" pitchFamily="18" charset="0"/>
                          <a:cs typeface="Times New Roman" panose="02020603050405020304" pitchFamily="18" charset="0"/>
                        </a:rPr>
                        <a:t>Characteristics</a:t>
                      </a:r>
                      <a:endPar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200" dirty="0">
                          <a:solidFill>
                            <a:schemeClr val="tx1"/>
                          </a:solidFill>
                          <a:effectLst/>
                          <a:latin typeface="Times New Roman" panose="02020603050405020304" pitchFamily="18" charset="0"/>
                          <a:cs typeface="Times New Roman" panose="02020603050405020304" pitchFamily="18" charset="0"/>
                        </a:rPr>
                        <a:t>Crude OR</a:t>
                      </a:r>
                      <a:endPar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gridSpan="2">
                  <a:txBody>
                    <a:bodyPr/>
                    <a:lstStyle/>
                    <a:p>
                      <a:pPr marL="0" marR="0" algn="ctr">
                        <a:lnSpc>
                          <a:spcPct val="115000"/>
                        </a:lnSpc>
                        <a:spcBef>
                          <a:spcPts val="0"/>
                        </a:spcBef>
                        <a:spcAft>
                          <a:spcPts val="0"/>
                        </a:spcAft>
                      </a:pPr>
                      <a:r>
                        <a:rPr lang="en-US" sz="2200" dirty="0">
                          <a:solidFill>
                            <a:schemeClr val="tx1"/>
                          </a:solidFill>
                          <a:effectLst/>
                          <a:latin typeface="Times New Roman" panose="02020603050405020304" pitchFamily="18" charset="0"/>
                          <a:cs typeface="Times New Roman" panose="02020603050405020304" pitchFamily="18" charset="0"/>
                        </a:rPr>
                        <a:t>Confidence Interval</a:t>
                      </a:r>
                      <a:endPar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hMerge="1">
                  <a:txBody>
                    <a:bodyPr/>
                    <a:lstStyle/>
                    <a:p>
                      <a:endParaRPr lang="en-US"/>
                    </a:p>
                  </a:txBody>
                  <a:tcPr/>
                </a:tc>
              </a:tr>
              <a:tr h="438955">
                <a:tc>
                  <a:txBody>
                    <a:bodyPr/>
                    <a:lstStyle/>
                    <a:p>
                      <a:pPr marL="0" marR="0">
                        <a:lnSpc>
                          <a:spcPct val="115000"/>
                        </a:lnSpc>
                        <a:spcBef>
                          <a:spcPts val="0"/>
                        </a:spcBef>
                        <a:spcAft>
                          <a:spcPts val="0"/>
                        </a:spcAft>
                      </a:pPr>
                      <a:r>
                        <a:rPr lang="en-US" sz="2200" dirty="0">
                          <a:solidFill>
                            <a:schemeClr val="tx1"/>
                          </a:solidFill>
                          <a:effectLst/>
                          <a:latin typeface="Times New Roman" panose="02020603050405020304" pitchFamily="18" charset="0"/>
                          <a:cs typeface="Times New Roman" panose="02020603050405020304" pitchFamily="18" charset="0"/>
                        </a:rPr>
                        <a:t> </a:t>
                      </a:r>
                      <a:endPar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a:lnSpc>
                          <a:spcPct val="115000"/>
                        </a:lnSpc>
                        <a:spcBef>
                          <a:spcPts val="0"/>
                        </a:spcBef>
                        <a:spcAft>
                          <a:spcPts val="0"/>
                        </a:spcAft>
                      </a:pPr>
                      <a:r>
                        <a:rPr lang="en-US" sz="2200" dirty="0">
                          <a:solidFill>
                            <a:schemeClr val="tx1"/>
                          </a:solidFill>
                          <a:effectLst/>
                          <a:latin typeface="Times New Roman" panose="02020603050405020304" pitchFamily="18" charset="0"/>
                          <a:cs typeface="Times New Roman" panose="02020603050405020304" pitchFamily="18" charset="0"/>
                        </a:rPr>
                        <a:t> </a:t>
                      </a:r>
                      <a:endPar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200" dirty="0">
                          <a:solidFill>
                            <a:schemeClr val="tx1"/>
                          </a:solidFill>
                          <a:effectLst/>
                          <a:latin typeface="Times New Roman" panose="02020603050405020304" pitchFamily="18" charset="0"/>
                          <a:cs typeface="Times New Roman" panose="02020603050405020304" pitchFamily="18" charset="0"/>
                        </a:rPr>
                        <a:t>Lower limit</a:t>
                      </a:r>
                      <a:endParaRPr lang="en-US" sz="22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200" dirty="0">
                          <a:solidFill>
                            <a:schemeClr val="tx1"/>
                          </a:solidFill>
                          <a:effectLst/>
                          <a:latin typeface="Times New Roman" panose="02020603050405020304" pitchFamily="18" charset="0"/>
                          <a:cs typeface="Times New Roman" panose="02020603050405020304" pitchFamily="18" charset="0"/>
                        </a:rPr>
                        <a:t>Upper </a:t>
                      </a:r>
                      <a:r>
                        <a:rPr lang="en-US" sz="2200" dirty="0" smtClean="0">
                          <a:solidFill>
                            <a:schemeClr val="tx1"/>
                          </a:solidFill>
                          <a:effectLst/>
                          <a:latin typeface="Times New Roman" panose="02020603050405020304" pitchFamily="18" charset="0"/>
                          <a:cs typeface="Times New Roman" panose="02020603050405020304" pitchFamily="18" charset="0"/>
                        </a:rPr>
                        <a:t>limit</a:t>
                      </a:r>
                      <a:endParaRPr lang="en-US" sz="22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solidFill>
                      <a:schemeClr val="accent1">
                        <a:lumMod val="20000"/>
                        <a:lumOff val="80000"/>
                      </a:schemeClr>
                    </a:solidFill>
                  </a:tcPr>
                </a:tc>
              </a:tr>
              <a:tr h="1755816">
                <a:tc>
                  <a:txBody>
                    <a:bodyPr/>
                    <a:lstStyle/>
                    <a:p>
                      <a:pPr marL="0" marR="0">
                        <a:lnSpc>
                          <a:spcPct val="115000"/>
                        </a:lnSpc>
                        <a:spcBef>
                          <a:spcPts val="0"/>
                        </a:spcBef>
                        <a:spcAft>
                          <a:spcPts val="0"/>
                        </a:spcAft>
                      </a:pPr>
                      <a:r>
                        <a:rPr lang="en-US" sz="2200" b="1"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Socio-economic </a:t>
                      </a:r>
                    </a:p>
                    <a:p>
                      <a:pPr marL="0" marR="0">
                        <a:lnSpc>
                          <a:spcPct val="115000"/>
                        </a:lnSpc>
                        <a:spcBef>
                          <a:spcPts val="0"/>
                        </a:spcBef>
                        <a:spcAft>
                          <a:spcPts val="0"/>
                        </a:spcAft>
                      </a:pPr>
                      <a:r>
                        <a:rPr lang="en-US" sz="2200" b="1"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Status</a:t>
                      </a:r>
                    </a:p>
                    <a:p>
                      <a:pPr marL="0" marR="0">
                        <a:lnSpc>
                          <a:spcPct val="115000"/>
                        </a:lnSpc>
                        <a:spcBef>
                          <a:spcPts val="0"/>
                        </a:spcBef>
                        <a:spcAft>
                          <a:spcPts val="0"/>
                        </a:spcAft>
                      </a:pPr>
                      <a:r>
                        <a:rPr lang="en-US" sz="22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Upper/Middle Class</a:t>
                      </a:r>
                    </a:p>
                    <a:p>
                      <a:pPr marL="0" marR="0">
                        <a:lnSpc>
                          <a:spcPct val="115000"/>
                        </a:lnSpc>
                        <a:spcBef>
                          <a:spcPts val="0"/>
                        </a:spcBef>
                        <a:spcAft>
                          <a:spcPts val="0"/>
                        </a:spcAft>
                      </a:pPr>
                      <a:r>
                        <a:rPr lang="en-US" sz="22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Lower Class </a:t>
                      </a:r>
                    </a:p>
                  </a:txBody>
                  <a:tcPr marL="68580" marR="68580"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2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2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200" b="1" dirty="0">
                          <a:solidFill>
                            <a:schemeClr val="tx1"/>
                          </a:solidFill>
                          <a:effectLst/>
                          <a:latin typeface="Times New Roman" panose="02020603050405020304" pitchFamily="18" charset="0"/>
                          <a:cs typeface="Times New Roman" panose="02020603050405020304" pitchFamily="18" charset="0"/>
                        </a:rPr>
                        <a:t> </a:t>
                      </a:r>
                      <a:r>
                        <a:rPr lang="en-US" sz="2200" b="1" dirty="0" smtClean="0">
                          <a:solidFill>
                            <a:schemeClr val="tx1"/>
                          </a:solidFill>
                          <a:effectLst/>
                          <a:latin typeface="Times New Roman" panose="02020603050405020304" pitchFamily="18" charset="0"/>
                          <a:cs typeface="Times New Roman" panose="02020603050405020304" pitchFamily="18" charset="0"/>
                        </a:rPr>
                        <a:t>1</a:t>
                      </a:r>
                      <a:endParaRPr lang="en-US" sz="2200" b="1" dirty="0">
                        <a:solidFill>
                          <a:schemeClr val="tx1"/>
                        </a:solidFill>
                        <a:effectLst/>
                        <a:latin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2200" b="1" dirty="0" smtClean="0">
                          <a:solidFill>
                            <a:schemeClr val="tx1"/>
                          </a:solidFill>
                          <a:effectLst/>
                          <a:latin typeface="Times New Roman" panose="02020603050405020304" pitchFamily="18" charset="0"/>
                          <a:cs typeface="Times New Roman" panose="02020603050405020304" pitchFamily="18" charset="0"/>
                        </a:rPr>
                        <a:t>2.61</a:t>
                      </a:r>
                      <a:endParaRPr lang="en-US" sz="2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32" marR="62232"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2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2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2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200" b="1" dirty="0">
                          <a:solidFill>
                            <a:schemeClr val="tx1"/>
                          </a:solidFill>
                          <a:effectLst/>
                          <a:latin typeface="Times New Roman" panose="02020603050405020304" pitchFamily="18" charset="0"/>
                          <a:cs typeface="Times New Roman" panose="02020603050405020304" pitchFamily="18" charset="0"/>
                        </a:rPr>
                        <a:t> </a:t>
                      </a:r>
                      <a:r>
                        <a:rPr lang="en-US" sz="2200" b="1" dirty="0" smtClean="0">
                          <a:solidFill>
                            <a:schemeClr val="tx1"/>
                          </a:solidFill>
                          <a:effectLst/>
                          <a:latin typeface="Times New Roman" panose="02020603050405020304" pitchFamily="18" charset="0"/>
                          <a:cs typeface="Times New Roman" panose="02020603050405020304" pitchFamily="18" charset="0"/>
                        </a:rPr>
                        <a:t>1.41</a:t>
                      </a:r>
                      <a:endParaRPr lang="en-US" sz="2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32" marR="62232"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2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2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2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200" b="1" dirty="0">
                          <a:solidFill>
                            <a:schemeClr val="tx1"/>
                          </a:solidFill>
                          <a:effectLst/>
                          <a:latin typeface="Times New Roman" panose="02020603050405020304" pitchFamily="18" charset="0"/>
                          <a:cs typeface="Times New Roman" panose="02020603050405020304" pitchFamily="18" charset="0"/>
                        </a:rPr>
                        <a:t> </a:t>
                      </a:r>
                      <a:r>
                        <a:rPr lang="en-US" sz="2200" b="1" dirty="0" smtClean="0">
                          <a:solidFill>
                            <a:schemeClr val="tx1"/>
                          </a:solidFill>
                          <a:effectLst/>
                          <a:latin typeface="Times New Roman" panose="02020603050405020304" pitchFamily="18" charset="0"/>
                          <a:cs typeface="Times New Roman" panose="02020603050405020304" pitchFamily="18" charset="0"/>
                        </a:rPr>
                        <a:t>4.83</a:t>
                      </a:r>
                      <a:endParaRPr lang="en-US" sz="2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32" marR="62232" marT="0" marB="0">
                    <a:solidFill>
                      <a:schemeClr val="accent1">
                        <a:lumMod val="20000"/>
                        <a:lumOff val="80000"/>
                      </a:schemeClr>
                    </a:solidFill>
                  </a:tcPr>
                </a:tc>
              </a:tr>
              <a:tr h="1316864">
                <a:tc>
                  <a:txBody>
                    <a:bodyPr/>
                    <a:lstStyle/>
                    <a:p>
                      <a:pPr marL="0" marR="0">
                        <a:lnSpc>
                          <a:spcPct val="115000"/>
                        </a:lnSpc>
                        <a:spcBef>
                          <a:spcPts val="0"/>
                        </a:spcBef>
                        <a:spcAft>
                          <a:spcPts val="0"/>
                        </a:spcAft>
                      </a:pPr>
                      <a:r>
                        <a:rPr lang="en-US" sz="2200" b="1" dirty="0" smtClean="0">
                          <a:solidFill>
                            <a:schemeClr val="tx1"/>
                          </a:solidFill>
                          <a:effectLst/>
                          <a:latin typeface="Times New Roman" panose="02020603050405020304" pitchFamily="18" charset="0"/>
                          <a:cs typeface="Times New Roman" panose="02020603050405020304" pitchFamily="18" charset="0"/>
                        </a:rPr>
                        <a:t>Duration of HIV Diagnosis</a:t>
                      </a:r>
                    </a:p>
                    <a:p>
                      <a:pPr marL="0" marR="0">
                        <a:lnSpc>
                          <a:spcPct val="115000"/>
                        </a:lnSpc>
                        <a:spcBef>
                          <a:spcPts val="0"/>
                        </a:spcBef>
                        <a:spcAft>
                          <a:spcPts val="0"/>
                        </a:spcAft>
                      </a:pPr>
                      <a:r>
                        <a:rPr lang="en-US" sz="2200" b="0" dirty="0" smtClean="0">
                          <a:solidFill>
                            <a:schemeClr val="tx1"/>
                          </a:solidFill>
                          <a:effectLst/>
                          <a:latin typeface="Times New Roman" panose="02020603050405020304" pitchFamily="18" charset="0"/>
                          <a:cs typeface="Times New Roman" panose="02020603050405020304" pitchFamily="18" charset="0"/>
                        </a:rPr>
                        <a:t>&lt;1 year</a:t>
                      </a:r>
                    </a:p>
                    <a:p>
                      <a:pPr marL="0" marR="0">
                        <a:lnSpc>
                          <a:spcPct val="115000"/>
                        </a:lnSpc>
                        <a:spcBef>
                          <a:spcPts val="0"/>
                        </a:spcBef>
                        <a:spcAft>
                          <a:spcPts val="0"/>
                        </a:spcAft>
                      </a:pPr>
                      <a:r>
                        <a:rPr lang="en-US" sz="2200" b="0" dirty="0" smtClean="0">
                          <a:solidFill>
                            <a:schemeClr val="tx1"/>
                          </a:solidFill>
                          <a:effectLst/>
                          <a:latin typeface="Times New Roman" panose="02020603050405020304" pitchFamily="18" charset="0"/>
                          <a:cs typeface="Times New Roman" panose="02020603050405020304" pitchFamily="18" charset="0"/>
                        </a:rPr>
                        <a:t>&gt;1 year </a:t>
                      </a:r>
                      <a:endParaRPr lang="en-US"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32" marR="62232"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2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200" b="1" dirty="0">
                          <a:solidFill>
                            <a:schemeClr val="tx1"/>
                          </a:solidFill>
                          <a:effectLst/>
                          <a:latin typeface="Times New Roman" panose="02020603050405020304" pitchFamily="18" charset="0"/>
                          <a:cs typeface="Times New Roman" panose="02020603050405020304" pitchFamily="18" charset="0"/>
                        </a:rPr>
                        <a:t> </a:t>
                      </a:r>
                      <a:r>
                        <a:rPr lang="en-US" sz="2200" b="1" dirty="0" smtClean="0">
                          <a:solidFill>
                            <a:schemeClr val="tx1"/>
                          </a:solidFill>
                          <a:effectLst/>
                          <a:latin typeface="Times New Roman" panose="02020603050405020304" pitchFamily="18" charset="0"/>
                          <a:cs typeface="Times New Roman" panose="02020603050405020304" pitchFamily="18" charset="0"/>
                        </a:rPr>
                        <a:t>1</a:t>
                      </a:r>
                      <a:endParaRPr lang="en-US" sz="2200" b="1" dirty="0">
                        <a:solidFill>
                          <a:schemeClr val="tx1"/>
                        </a:solidFill>
                        <a:effectLst/>
                        <a:latin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2200" b="1" dirty="0">
                          <a:solidFill>
                            <a:schemeClr val="tx1"/>
                          </a:solidFill>
                          <a:effectLst/>
                          <a:latin typeface="Times New Roman" panose="02020603050405020304" pitchFamily="18" charset="0"/>
                          <a:cs typeface="Times New Roman" panose="02020603050405020304" pitchFamily="18" charset="0"/>
                        </a:rPr>
                        <a:t>0.53</a:t>
                      </a:r>
                      <a:endParaRPr lang="en-US" sz="2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32" marR="62232"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2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2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200" b="1" dirty="0">
                          <a:solidFill>
                            <a:schemeClr val="tx1"/>
                          </a:solidFill>
                          <a:effectLst/>
                          <a:latin typeface="Times New Roman" panose="02020603050405020304" pitchFamily="18" charset="0"/>
                          <a:cs typeface="Times New Roman" panose="02020603050405020304" pitchFamily="18" charset="0"/>
                        </a:rPr>
                        <a:t> </a:t>
                      </a:r>
                      <a:r>
                        <a:rPr lang="en-US" sz="2200" b="1" dirty="0" smtClean="0">
                          <a:solidFill>
                            <a:schemeClr val="tx1"/>
                          </a:solidFill>
                          <a:effectLst/>
                          <a:latin typeface="Times New Roman" panose="02020603050405020304" pitchFamily="18" charset="0"/>
                          <a:cs typeface="Times New Roman" panose="02020603050405020304" pitchFamily="18" charset="0"/>
                        </a:rPr>
                        <a:t>0.30</a:t>
                      </a:r>
                      <a:endParaRPr lang="en-US" sz="2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232" marR="62232"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2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2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200" b="1" dirty="0">
                          <a:solidFill>
                            <a:schemeClr val="tx1"/>
                          </a:solidFill>
                          <a:effectLst/>
                          <a:latin typeface="Times New Roman" panose="02020603050405020304" pitchFamily="18" charset="0"/>
                          <a:cs typeface="Times New Roman" panose="02020603050405020304" pitchFamily="18" charset="0"/>
                        </a:rPr>
                        <a:t> </a:t>
                      </a:r>
                      <a:r>
                        <a:rPr lang="en-US" sz="2200" b="1" dirty="0" smtClean="0">
                          <a:solidFill>
                            <a:schemeClr val="tx1"/>
                          </a:solidFill>
                          <a:effectLst/>
                          <a:latin typeface="Times New Roman" panose="02020603050405020304" pitchFamily="18" charset="0"/>
                          <a:cs typeface="Times New Roman" panose="02020603050405020304" pitchFamily="18" charset="0"/>
                        </a:rPr>
                        <a:t>0.94</a:t>
                      </a:r>
                    </a:p>
                  </a:txBody>
                  <a:tcPr marL="62232" marR="62232" marT="0" marB="0">
                    <a:solidFill>
                      <a:schemeClr val="accent1">
                        <a:lumMod val="20000"/>
                        <a:lumOff val="80000"/>
                      </a:schemeClr>
                    </a:solidFill>
                  </a:tcPr>
                </a:tc>
              </a:tr>
              <a:tr h="1316864">
                <a:tc>
                  <a:txBody>
                    <a:bodyPr/>
                    <a:lstStyle/>
                    <a:p>
                      <a:pPr marL="0" marR="0">
                        <a:lnSpc>
                          <a:spcPct val="115000"/>
                        </a:lnSpc>
                        <a:spcBef>
                          <a:spcPts val="0"/>
                        </a:spcBef>
                        <a:spcAft>
                          <a:spcPts val="0"/>
                        </a:spcAft>
                      </a:pPr>
                      <a:r>
                        <a:rPr lang="en-US" sz="2200" b="1" dirty="0">
                          <a:solidFill>
                            <a:schemeClr val="tx1"/>
                          </a:solidFill>
                          <a:effectLst/>
                          <a:latin typeface="Times New Roman" panose="02020603050405020304" pitchFamily="18" charset="0"/>
                          <a:cs typeface="Times New Roman" panose="02020603050405020304" pitchFamily="18" charset="0"/>
                        </a:rPr>
                        <a:t>History of Substance Abuse</a:t>
                      </a:r>
                    </a:p>
                    <a:p>
                      <a:pPr marL="0" marR="0">
                        <a:lnSpc>
                          <a:spcPct val="115000"/>
                        </a:lnSpc>
                        <a:spcBef>
                          <a:spcPts val="0"/>
                        </a:spcBef>
                        <a:spcAft>
                          <a:spcPts val="0"/>
                        </a:spcAft>
                      </a:pPr>
                      <a:r>
                        <a:rPr lang="en-US" sz="2200" b="0" dirty="0" smtClean="0">
                          <a:solidFill>
                            <a:schemeClr val="tx1"/>
                          </a:solidFill>
                          <a:effectLst/>
                          <a:latin typeface="Times New Roman" panose="02020603050405020304" pitchFamily="18" charset="0"/>
                          <a:cs typeface="Times New Roman" panose="02020603050405020304" pitchFamily="18" charset="0"/>
                        </a:rPr>
                        <a:t>No</a:t>
                      </a:r>
                      <a:endParaRPr lang="en-US" sz="2200" b="0" dirty="0">
                        <a:solidFill>
                          <a:schemeClr val="tx1"/>
                        </a:solidFill>
                        <a:effectLst/>
                        <a:latin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2200" b="0" dirty="0">
                          <a:solidFill>
                            <a:schemeClr val="tx1"/>
                          </a:solidFill>
                          <a:effectLst/>
                          <a:latin typeface="Times New Roman" panose="02020603050405020304" pitchFamily="18" charset="0"/>
                          <a:cs typeface="Times New Roman" panose="02020603050405020304" pitchFamily="18" charset="0"/>
                        </a:rPr>
                        <a:t>Yes </a:t>
                      </a:r>
                      <a:endParaRPr lang="en-US"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062" marR="65062"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2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200" b="1" dirty="0">
                          <a:solidFill>
                            <a:schemeClr val="tx1"/>
                          </a:solidFill>
                          <a:effectLst/>
                          <a:latin typeface="Times New Roman" panose="02020603050405020304" pitchFamily="18" charset="0"/>
                          <a:cs typeface="Times New Roman" panose="02020603050405020304" pitchFamily="18" charset="0"/>
                        </a:rPr>
                        <a:t> </a:t>
                      </a:r>
                      <a:r>
                        <a:rPr lang="en-US" sz="2200" b="1" dirty="0" smtClean="0">
                          <a:solidFill>
                            <a:schemeClr val="tx1"/>
                          </a:solidFill>
                          <a:effectLst/>
                          <a:latin typeface="Times New Roman" panose="02020603050405020304" pitchFamily="18" charset="0"/>
                          <a:cs typeface="Times New Roman" panose="02020603050405020304" pitchFamily="18" charset="0"/>
                        </a:rPr>
                        <a:t>1</a:t>
                      </a:r>
                      <a:endParaRPr lang="en-US" sz="2200" b="1" dirty="0">
                        <a:solidFill>
                          <a:schemeClr val="tx1"/>
                        </a:solidFill>
                        <a:effectLst/>
                        <a:latin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2200" b="1" dirty="0">
                          <a:solidFill>
                            <a:schemeClr val="tx1"/>
                          </a:solidFill>
                          <a:effectLst/>
                          <a:latin typeface="Times New Roman" panose="02020603050405020304" pitchFamily="18" charset="0"/>
                          <a:cs typeface="Times New Roman" panose="02020603050405020304" pitchFamily="18" charset="0"/>
                        </a:rPr>
                        <a:t>2.24</a:t>
                      </a:r>
                      <a:endParaRPr lang="en-US" sz="2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062" marR="65062"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2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2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200" b="1" dirty="0" smtClean="0">
                          <a:solidFill>
                            <a:schemeClr val="tx1"/>
                          </a:solidFill>
                          <a:effectLst/>
                          <a:latin typeface="Times New Roman" panose="02020603050405020304" pitchFamily="18" charset="0"/>
                          <a:cs typeface="Times New Roman" panose="02020603050405020304" pitchFamily="18" charset="0"/>
                        </a:rPr>
                        <a:t>1.26</a:t>
                      </a:r>
                      <a:endParaRPr lang="en-US" sz="2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062" marR="65062"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2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2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200" b="1" dirty="0">
                          <a:solidFill>
                            <a:schemeClr val="tx1"/>
                          </a:solidFill>
                          <a:effectLst/>
                          <a:latin typeface="Times New Roman" panose="02020603050405020304" pitchFamily="18" charset="0"/>
                          <a:cs typeface="Times New Roman" panose="02020603050405020304" pitchFamily="18" charset="0"/>
                        </a:rPr>
                        <a:t> </a:t>
                      </a:r>
                      <a:r>
                        <a:rPr lang="en-US" sz="2200" b="1" dirty="0" smtClean="0">
                          <a:solidFill>
                            <a:schemeClr val="tx1"/>
                          </a:solidFill>
                          <a:effectLst/>
                          <a:latin typeface="Times New Roman" panose="02020603050405020304" pitchFamily="18" charset="0"/>
                          <a:cs typeface="Times New Roman" panose="02020603050405020304" pitchFamily="18" charset="0"/>
                        </a:rPr>
                        <a:t>4.00</a:t>
                      </a:r>
                      <a:endParaRPr lang="en-US" sz="2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062" marR="65062" marT="0" marB="0">
                    <a:solidFill>
                      <a:schemeClr val="accent1">
                        <a:lumMod val="20000"/>
                        <a:lumOff val="80000"/>
                      </a:schemeClr>
                    </a:solidFill>
                  </a:tcPr>
                </a:tc>
              </a:tr>
              <a:tr h="1316864">
                <a:tc>
                  <a:txBody>
                    <a:bodyPr/>
                    <a:lstStyle/>
                    <a:p>
                      <a:pPr marL="0" marR="0">
                        <a:lnSpc>
                          <a:spcPct val="115000"/>
                        </a:lnSpc>
                        <a:spcBef>
                          <a:spcPts val="0"/>
                        </a:spcBef>
                        <a:spcAft>
                          <a:spcPts val="0"/>
                        </a:spcAft>
                      </a:pPr>
                      <a:r>
                        <a:rPr lang="en-US" sz="2200" b="1"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Employment Status</a:t>
                      </a:r>
                    </a:p>
                    <a:p>
                      <a:pPr marL="0" marR="0">
                        <a:lnSpc>
                          <a:spcPct val="115000"/>
                        </a:lnSpc>
                        <a:spcBef>
                          <a:spcPts val="0"/>
                        </a:spcBef>
                        <a:spcAft>
                          <a:spcPts val="0"/>
                        </a:spcAft>
                      </a:pPr>
                      <a:r>
                        <a:rPr lang="en-US" sz="22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Working</a:t>
                      </a:r>
                    </a:p>
                    <a:p>
                      <a:pPr marL="0" marR="0">
                        <a:lnSpc>
                          <a:spcPct val="115000"/>
                        </a:lnSpc>
                        <a:spcBef>
                          <a:spcPts val="0"/>
                        </a:spcBef>
                        <a:spcAft>
                          <a:spcPts val="0"/>
                        </a:spcAft>
                      </a:pPr>
                      <a:r>
                        <a:rPr lang="en-US" sz="22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Not Working </a:t>
                      </a:r>
                    </a:p>
                  </a:txBody>
                  <a:tcPr marL="65057" marR="65057"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2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200" b="1" dirty="0">
                          <a:solidFill>
                            <a:schemeClr val="tx1"/>
                          </a:solidFill>
                          <a:effectLst/>
                          <a:latin typeface="Times New Roman" panose="02020603050405020304" pitchFamily="18" charset="0"/>
                          <a:cs typeface="Times New Roman" panose="02020603050405020304" pitchFamily="18" charset="0"/>
                        </a:rPr>
                        <a:t>  </a:t>
                      </a:r>
                      <a:r>
                        <a:rPr lang="en-US" sz="2200" b="1" dirty="0" smtClean="0">
                          <a:solidFill>
                            <a:schemeClr val="tx1"/>
                          </a:solidFill>
                          <a:effectLst/>
                          <a:latin typeface="Times New Roman" panose="02020603050405020304" pitchFamily="18" charset="0"/>
                          <a:cs typeface="Times New Roman" panose="02020603050405020304" pitchFamily="18" charset="0"/>
                        </a:rPr>
                        <a:t>0.34</a:t>
                      </a:r>
                      <a:endParaRPr lang="en-US" sz="2200" b="1" dirty="0">
                        <a:solidFill>
                          <a:schemeClr val="tx1"/>
                        </a:solidFill>
                        <a:effectLst/>
                        <a:latin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2200" b="1" dirty="0">
                          <a:solidFill>
                            <a:schemeClr val="tx1"/>
                          </a:solidFill>
                          <a:effectLst/>
                          <a:latin typeface="Times New Roman" panose="02020603050405020304" pitchFamily="18" charset="0"/>
                          <a:cs typeface="Times New Roman" panose="02020603050405020304" pitchFamily="18" charset="0"/>
                        </a:rPr>
                        <a:t>1</a:t>
                      </a:r>
                      <a:endParaRPr lang="en-US" sz="2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057" marR="65057"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2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200" b="1" dirty="0">
                          <a:solidFill>
                            <a:schemeClr val="tx1"/>
                          </a:solidFill>
                          <a:effectLst/>
                          <a:latin typeface="Times New Roman" panose="02020603050405020304" pitchFamily="18" charset="0"/>
                          <a:cs typeface="Times New Roman" panose="02020603050405020304" pitchFamily="18" charset="0"/>
                        </a:rPr>
                        <a:t> </a:t>
                      </a:r>
                      <a:r>
                        <a:rPr lang="en-US" sz="2200" b="1" dirty="0" smtClean="0">
                          <a:solidFill>
                            <a:schemeClr val="tx1"/>
                          </a:solidFill>
                          <a:effectLst/>
                          <a:latin typeface="Times New Roman" panose="02020603050405020304" pitchFamily="18" charset="0"/>
                          <a:cs typeface="Times New Roman" panose="02020603050405020304" pitchFamily="18" charset="0"/>
                        </a:rPr>
                        <a:t>0.19</a:t>
                      </a:r>
                      <a:endParaRPr lang="en-US" sz="2200" b="1" dirty="0">
                        <a:solidFill>
                          <a:schemeClr val="tx1"/>
                        </a:solidFill>
                        <a:effectLst/>
                        <a:latin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2200" b="1" dirty="0">
                          <a:solidFill>
                            <a:schemeClr val="tx1"/>
                          </a:solidFill>
                          <a:effectLst/>
                          <a:latin typeface="Times New Roman" panose="02020603050405020304" pitchFamily="18" charset="0"/>
                          <a:cs typeface="Times New Roman" panose="02020603050405020304" pitchFamily="18" charset="0"/>
                        </a:rPr>
                        <a:t> </a:t>
                      </a:r>
                      <a:endParaRPr lang="en-US" sz="2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057" marR="65057"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2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200" b="1" dirty="0">
                          <a:solidFill>
                            <a:schemeClr val="tx1"/>
                          </a:solidFill>
                          <a:effectLst/>
                          <a:latin typeface="Times New Roman" panose="02020603050405020304" pitchFamily="18" charset="0"/>
                          <a:cs typeface="Times New Roman" panose="02020603050405020304" pitchFamily="18" charset="0"/>
                        </a:rPr>
                        <a:t>  </a:t>
                      </a:r>
                      <a:r>
                        <a:rPr lang="en-US" sz="2200" b="1" dirty="0" smtClean="0">
                          <a:solidFill>
                            <a:schemeClr val="tx1"/>
                          </a:solidFill>
                          <a:effectLst/>
                          <a:latin typeface="Times New Roman" panose="02020603050405020304" pitchFamily="18" charset="0"/>
                          <a:cs typeface="Times New Roman" panose="02020603050405020304" pitchFamily="18" charset="0"/>
                        </a:rPr>
                        <a:t>0.60</a:t>
                      </a:r>
                      <a:endParaRPr lang="en-US" sz="2200" b="1" dirty="0">
                        <a:solidFill>
                          <a:schemeClr val="tx1"/>
                        </a:solidFill>
                        <a:effectLst/>
                        <a:latin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2200" b="1" dirty="0">
                          <a:solidFill>
                            <a:schemeClr val="tx1"/>
                          </a:solidFill>
                          <a:effectLst/>
                          <a:latin typeface="Times New Roman" panose="02020603050405020304" pitchFamily="18" charset="0"/>
                          <a:cs typeface="Times New Roman" panose="02020603050405020304" pitchFamily="18" charset="0"/>
                        </a:rPr>
                        <a:t> </a:t>
                      </a:r>
                      <a:endParaRPr lang="en-US" sz="22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5057" marR="65057" marT="0" marB="0">
                    <a:solidFill>
                      <a:schemeClr val="accent1">
                        <a:lumMod val="20000"/>
                        <a:lumOff val="80000"/>
                      </a:schemeClr>
                    </a:solidFill>
                  </a:tcPr>
                </a:tc>
              </a:tr>
            </a:tbl>
          </a:graphicData>
        </a:graphic>
      </p:graphicFrame>
      <p:sp>
        <p:nvSpPr>
          <p:cNvPr id="2" name="Date Placeholder 1"/>
          <p:cNvSpPr>
            <a:spLocks noGrp="1"/>
          </p:cNvSpPr>
          <p:nvPr>
            <p:ph type="dt" sz="quarter" idx="10"/>
          </p:nvPr>
        </p:nvSpPr>
        <p:spPr>
          <a:xfrm>
            <a:off x="533400" y="6492875"/>
            <a:ext cx="2133600" cy="365125"/>
          </a:xfrm>
        </p:spPr>
        <p:txBody>
          <a:bodyPr/>
          <a:lstStyle/>
          <a:p>
            <a:pPr>
              <a:defRPr/>
            </a:pPr>
            <a:fld id="{88E0DEAF-320F-498D-8BC0-3A4DA48E78DE}" type="datetime1">
              <a:rPr lang="en-US"/>
              <a:pPr>
                <a:defRPr/>
              </a:pPr>
              <a:t>12/2/2015</a:t>
            </a:fld>
            <a:endParaRPr lang="en-US"/>
          </a:p>
        </p:txBody>
      </p:sp>
      <p:sp>
        <p:nvSpPr>
          <p:cNvPr id="45095" name="Slide Number Placeholder 2"/>
          <p:cNvSpPr>
            <a:spLocks noGrp="1"/>
          </p:cNvSpPr>
          <p:nvPr>
            <p:ph type="sldNum" sz="quarter" idx="12"/>
          </p:nvPr>
        </p:nvSpPr>
        <p:spPr bwMode="auto">
          <a:noFill/>
          <a:ln>
            <a:miter lim="800000"/>
            <a:headEnd/>
            <a:tailEnd/>
          </a:ln>
        </p:spPr>
        <p:txBody>
          <a:bodyPr/>
          <a:lstStyle/>
          <a:p>
            <a:fld id="{7EB73964-75FD-4E96-8705-70D79CA71D83}" type="slidenum">
              <a:rPr lang="en-US"/>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17475" y="1708150"/>
          <a:ext cx="8839200" cy="4714907"/>
        </p:xfrm>
        <a:graphic>
          <a:graphicData uri="http://schemas.openxmlformats.org/drawingml/2006/table">
            <a:tbl>
              <a:tblPr firstRow="1" firstCol="1" bandRow="1">
                <a:tableStyleId>{5C22544A-7EE6-4342-B048-85BDC9FD1C3A}</a:tableStyleId>
              </a:tblPr>
              <a:tblGrid>
                <a:gridCol w="3317359"/>
                <a:gridCol w="1513366"/>
                <a:gridCol w="2055628"/>
                <a:gridCol w="1952847"/>
              </a:tblGrid>
              <a:tr h="885265">
                <a:tc>
                  <a:txBody>
                    <a:bodyPr/>
                    <a:lstStyle/>
                    <a:p>
                      <a:pPr marL="0" marR="0" algn="ctr">
                        <a:lnSpc>
                          <a:spcPct val="115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Characteristics</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013" marR="53013"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Adjusted OR</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013" marR="53013" marT="0" marB="0">
                    <a:solidFill>
                      <a:schemeClr val="accent1">
                        <a:lumMod val="20000"/>
                        <a:lumOff val="80000"/>
                      </a:schemeClr>
                    </a:solidFill>
                  </a:tcPr>
                </a:tc>
                <a:tc gridSpan="2">
                  <a:txBody>
                    <a:bodyPr/>
                    <a:lstStyle/>
                    <a:p>
                      <a:pPr marL="0" marR="0" algn="ctr">
                        <a:lnSpc>
                          <a:spcPct val="115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Confidence </a:t>
                      </a:r>
                      <a:r>
                        <a:rPr lang="en-US" sz="2400" dirty="0" smtClean="0">
                          <a:solidFill>
                            <a:schemeClr val="tx1"/>
                          </a:solidFill>
                          <a:effectLst/>
                          <a:latin typeface="Times New Roman" panose="02020603050405020304" pitchFamily="18" charset="0"/>
                          <a:cs typeface="Times New Roman" panose="02020603050405020304" pitchFamily="18" charset="0"/>
                        </a:rPr>
                        <a:t>Interval</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013" marR="53013" marT="0" marB="0">
                    <a:solidFill>
                      <a:schemeClr val="accent1">
                        <a:lumMod val="20000"/>
                        <a:lumOff val="80000"/>
                      </a:schemeClr>
                    </a:solidFill>
                  </a:tcPr>
                </a:tc>
                <a:tc hMerge="1">
                  <a:txBody>
                    <a:bodyPr/>
                    <a:lstStyle/>
                    <a:p>
                      <a:endParaRPr lang="en-US"/>
                    </a:p>
                  </a:txBody>
                  <a:tcPr/>
                </a:tc>
              </a:tr>
              <a:tr h="442637">
                <a:tc>
                  <a:txBody>
                    <a:bodyPr/>
                    <a:lstStyle/>
                    <a:p>
                      <a:pPr marL="0" marR="0">
                        <a:lnSpc>
                          <a:spcPct val="115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 </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013" marR="53013" marT="0" marB="0">
                    <a:solidFill>
                      <a:schemeClr val="accent1">
                        <a:lumMod val="20000"/>
                        <a:lumOff val="80000"/>
                      </a:schemeClr>
                    </a:solidFill>
                  </a:tcPr>
                </a:tc>
                <a:tc>
                  <a:txBody>
                    <a:bodyPr/>
                    <a:lstStyle/>
                    <a:p>
                      <a:pPr marL="0" marR="0">
                        <a:lnSpc>
                          <a:spcPct val="115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 </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013" marR="53013"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400" dirty="0" smtClean="0">
                          <a:solidFill>
                            <a:schemeClr val="tx1"/>
                          </a:solidFill>
                          <a:effectLst/>
                          <a:latin typeface="Times New Roman" panose="02020603050405020304" pitchFamily="18" charset="0"/>
                          <a:cs typeface="Times New Roman" panose="02020603050405020304" pitchFamily="18" charset="0"/>
                        </a:rPr>
                        <a:t>Lower limit</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013" marR="53013"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Upper limit</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013" marR="53013" marT="0" marB="0">
                    <a:solidFill>
                      <a:schemeClr val="accent1">
                        <a:lumMod val="20000"/>
                        <a:lumOff val="80000"/>
                      </a:schemeClr>
                    </a:solidFill>
                  </a:tcPr>
                </a:tc>
              </a:tr>
              <a:tr h="442637">
                <a:tc>
                  <a:txBody>
                    <a:bodyPr/>
                    <a:lstStyle/>
                    <a:p>
                      <a:pPr marL="0" marR="0">
                        <a:lnSpc>
                          <a:spcPct val="115000"/>
                        </a:lnSpc>
                        <a:spcBef>
                          <a:spcPts val="0"/>
                        </a:spcBef>
                        <a:spcAft>
                          <a:spcPts val="0"/>
                        </a:spcAft>
                      </a:pPr>
                      <a:r>
                        <a:rPr lang="en-US" sz="2400" b="0" dirty="0">
                          <a:solidFill>
                            <a:schemeClr val="tx1"/>
                          </a:solidFill>
                          <a:effectLst/>
                          <a:latin typeface="Times New Roman" panose="02020603050405020304" pitchFamily="18" charset="0"/>
                          <a:cs typeface="Times New Roman" panose="02020603050405020304" pitchFamily="18" charset="0"/>
                        </a:rPr>
                        <a:t>Age</a:t>
                      </a:r>
                      <a:r>
                        <a:rPr lang="en-US" sz="2400" dirty="0">
                          <a:solidFill>
                            <a:schemeClr val="tx1"/>
                          </a:solidFill>
                          <a:effectLst/>
                          <a:latin typeface="Times New Roman" panose="02020603050405020304" pitchFamily="18" charset="0"/>
                          <a:cs typeface="Times New Roman" panose="02020603050405020304" pitchFamily="18" charset="0"/>
                        </a:rPr>
                        <a:t> </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013" marR="53013"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1.00</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013" marR="53013"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0.96</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013" marR="53013"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1.02</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013" marR="53013" marT="0" marB="0">
                    <a:solidFill>
                      <a:schemeClr val="accent1">
                        <a:lumMod val="20000"/>
                        <a:lumOff val="80000"/>
                      </a:schemeClr>
                    </a:solidFill>
                  </a:tcPr>
                </a:tc>
              </a:tr>
              <a:tr h="1261858">
                <a:tc>
                  <a:txBody>
                    <a:bodyPr/>
                    <a:lstStyle/>
                    <a:p>
                      <a:pPr marL="0" marR="0">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Gender </a:t>
                      </a:r>
                    </a:p>
                    <a:p>
                      <a:pPr marL="0" marR="0">
                        <a:lnSpc>
                          <a:spcPct val="115000"/>
                        </a:lnSpc>
                        <a:spcBef>
                          <a:spcPts val="0"/>
                        </a:spcBef>
                        <a:spcAft>
                          <a:spcPts val="0"/>
                        </a:spcAft>
                      </a:pPr>
                      <a:r>
                        <a:rPr lang="en-US" sz="2400" b="0" dirty="0" smtClean="0">
                          <a:solidFill>
                            <a:schemeClr val="tx1"/>
                          </a:solidFill>
                          <a:effectLst/>
                          <a:latin typeface="Times New Roman" panose="02020603050405020304" pitchFamily="18" charset="0"/>
                          <a:cs typeface="Times New Roman" panose="02020603050405020304" pitchFamily="18" charset="0"/>
                        </a:rPr>
                        <a:t>Male</a:t>
                      </a:r>
                      <a:endParaRPr lang="en-US" sz="2400" b="0" dirty="0">
                        <a:solidFill>
                          <a:schemeClr val="tx1"/>
                        </a:solidFill>
                        <a:effectLst/>
                        <a:latin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2400" b="0" dirty="0">
                          <a:solidFill>
                            <a:schemeClr val="tx1"/>
                          </a:solidFill>
                          <a:effectLst/>
                          <a:latin typeface="Times New Roman" panose="02020603050405020304" pitchFamily="18" charset="0"/>
                          <a:cs typeface="Times New Roman" panose="02020603050405020304" pitchFamily="18" charset="0"/>
                        </a:rPr>
                        <a:t>Female </a:t>
                      </a:r>
                      <a:endParaRPr lang="en-US" sz="2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013" marR="53013"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 </a:t>
                      </a:r>
                      <a:r>
                        <a:rPr lang="en-US" sz="2400" b="1" dirty="0" smtClean="0">
                          <a:solidFill>
                            <a:schemeClr val="tx1"/>
                          </a:solidFill>
                          <a:effectLst/>
                          <a:latin typeface="Times New Roman" panose="02020603050405020304" pitchFamily="18" charset="0"/>
                          <a:cs typeface="Times New Roman" panose="02020603050405020304" pitchFamily="18" charset="0"/>
                        </a:rPr>
                        <a:t>1</a:t>
                      </a:r>
                      <a:endParaRPr lang="en-US" sz="2400" b="1" dirty="0">
                        <a:solidFill>
                          <a:schemeClr val="tx1"/>
                        </a:solidFill>
                        <a:effectLst/>
                        <a:latin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3.03</a:t>
                      </a:r>
                      <a:endPar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013" marR="53013"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 </a:t>
                      </a:r>
                      <a:r>
                        <a:rPr lang="en-US" sz="2400" b="1" dirty="0" smtClean="0">
                          <a:solidFill>
                            <a:schemeClr val="tx1"/>
                          </a:solidFill>
                          <a:effectLst/>
                          <a:latin typeface="Times New Roman" panose="02020603050405020304" pitchFamily="18" charset="0"/>
                          <a:cs typeface="Times New Roman" panose="02020603050405020304" pitchFamily="18" charset="0"/>
                        </a:rPr>
                        <a:t>1.10</a:t>
                      </a:r>
                      <a:endPar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013" marR="53013"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 </a:t>
                      </a:r>
                      <a:r>
                        <a:rPr lang="en-US" sz="2400" b="1" dirty="0" smtClean="0">
                          <a:solidFill>
                            <a:schemeClr val="tx1"/>
                          </a:solidFill>
                          <a:effectLst/>
                          <a:latin typeface="Times New Roman" panose="02020603050405020304" pitchFamily="18" charset="0"/>
                          <a:cs typeface="Times New Roman" panose="02020603050405020304" pitchFamily="18" charset="0"/>
                        </a:rPr>
                        <a:t>8.42</a:t>
                      </a:r>
                      <a:endPar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013" marR="53013" marT="0" marB="0">
                    <a:solidFill>
                      <a:schemeClr val="accent1">
                        <a:lumMod val="20000"/>
                        <a:lumOff val="80000"/>
                      </a:schemeClr>
                    </a:solidFill>
                  </a:tcPr>
                </a:tc>
              </a:tr>
              <a:tr h="1682477">
                <a:tc>
                  <a:txBody>
                    <a:bodyPr/>
                    <a:lstStyle/>
                    <a:p>
                      <a:pPr marL="0" marR="0">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Socio-economic </a:t>
                      </a:r>
                    </a:p>
                    <a:p>
                      <a:pPr marL="0" marR="0">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Status</a:t>
                      </a:r>
                    </a:p>
                    <a:p>
                      <a:pPr marL="0" marR="0">
                        <a:lnSpc>
                          <a:spcPct val="115000"/>
                        </a:lnSpc>
                        <a:spcBef>
                          <a:spcPts val="0"/>
                        </a:spcBef>
                        <a:spcAft>
                          <a:spcPts val="0"/>
                        </a:spcAft>
                      </a:pPr>
                      <a:r>
                        <a:rPr lang="en-US" sz="2400" b="0" dirty="0" smtClean="0">
                          <a:solidFill>
                            <a:schemeClr val="tx1"/>
                          </a:solidFill>
                          <a:effectLst/>
                          <a:latin typeface="Times New Roman" panose="02020603050405020304" pitchFamily="18" charset="0"/>
                          <a:cs typeface="Times New Roman" panose="02020603050405020304" pitchFamily="18" charset="0"/>
                        </a:rPr>
                        <a:t>Upper</a:t>
                      </a:r>
                      <a:r>
                        <a:rPr lang="en-US" sz="2400" b="0" dirty="0">
                          <a:solidFill>
                            <a:schemeClr val="tx1"/>
                          </a:solidFill>
                          <a:effectLst/>
                          <a:latin typeface="Times New Roman" panose="02020603050405020304" pitchFamily="18" charset="0"/>
                          <a:cs typeface="Times New Roman" panose="02020603050405020304" pitchFamily="18" charset="0"/>
                        </a:rPr>
                        <a:t>/ Middle Class</a:t>
                      </a:r>
                    </a:p>
                    <a:p>
                      <a:pPr marL="0" marR="0">
                        <a:lnSpc>
                          <a:spcPct val="115000"/>
                        </a:lnSpc>
                        <a:spcBef>
                          <a:spcPts val="0"/>
                        </a:spcBef>
                        <a:spcAft>
                          <a:spcPts val="0"/>
                        </a:spcAft>
                      </a:pPr>
                      <a:r>
                        <a:rPr lang="en-US" sz="2400" b="0" dirty="0">
                          <a:solidFill>
                            <a:schemeClr val="tx1"/>
                          </a:solidFill>
                          <a:effectLst/>
                          <a:latin typeface="Times New Roman" panose="02020603050405020304" pitchFamily="18" charset="0"/>
                          <a:cs typeface="Times New Roman" panose="02020603050405020304" pitchFamily="18" charset="0"/>
                        </a:rPr>
                        <a:t>Lower Class</a:t>
                      </a:r>
                      <a:endParaRPr lang="en-US" sz="2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013" marR="53013"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 </a:t>
                      </a:r>
                      <a:r>
                        <a:rPr lang="en-US" sz="2400" b="1" dirty="0" smtClean="0">
                          <a:solidFill>
                            <a:schemeClr val="tx1"/>
                          </a:solidFill>
                          <a:effectLst/>
                          <a:latin typeface="Times New Roman" panose="02020603050405020304" pitchFamily="18" charset="0"/>
                          <a:cs typeface="Times New Roman" panose="02020603050405020304" pitchFamily="18" charset="0"/>
                        </a:rPr>
                        <a:t>1</a:t>
                      </a:r>
                      <a:endParaRPr lang="en-US" sz="2400" b="1" dirty="0">
                        <a:solidFill>
                          <a:schemeClr val="tx1"/>
                        </a:solidFill>
                        <a:effectLst/>
                        <a:latin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3.10</a:t>
                      </a:r>
                      <a:endPar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013" marR="53013"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 </a:t>
                      </a:r>
                      <a:r>
                        <a:rPr lang="en-US" sz="2400" b="1" dirty="0" smtClean="0">
                          <a:solidFill>
                            <a:schemeClr val="tx1"/>
                          </a:solidFill>
                          <a:effectLst/>
                          <a:latin typeface="Times New Roman" panose="02020603050405020304" pitchFamily="18" charset="0"/>
                          <a:cs typeface="Times New Roman" panose="02020603050405020304" pitchFamily="18" charset="0"/>
                        </a:rPr>
                        <a:t>1.54</a:t>
                      </a:r>
                      <a:endPar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013" marR="53013"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 </a:t>
                      </a:r>
                      <a:r>
                        <a:rPr lang="en-US" sz="2400" b="1" dirty="0" smtClean="0">
                          <a:solidFill>
                            <a:schemeClr val="tx1"/>
                          </a:solidFill>
                          <a:effectLst/>
                          <a:latin typeface="Times New Roman" panose="02020603050405020304" pitchFamily="18" charset="0"/>
                          <a:cs typeface="Times New Roman" panose="02020603050405020304" pitchFamily="18" charset="0"/>
                        </a:rPr>
                        <a:t>6.11</a:t>
                      </a:r>
                      <a:endPar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013" marR="53013" marT="0" marB="0">
                    <a:solidFill>
                      <a:schemeClr val="accent1">
                        <a:lumMod val="20000"/>
                        <a:lumOff val="80000"/>
                      </a:schemeClr>
                    </a:solidFill>
                  </a:tcPr>
                </a:tc>
              </a:tr>
            </a:tbl>
          </a:graphicData>
        </a:graphic>
      </p:graphicFrame>
      <p:sp>
        <p:nvSpPr>
          <p:cNvPr id="47137" name="Rectangle 1"/>
          <p:cNvSpPr>
            <a:spLocks noChangeArrowheads="1"/>
          </p:cNvSpPr>
          <p:nvPr/>
        </p:nvSpPr>
        <p:spPr bwMode="auto">
          <a:xfrm>
            <a:off x="1476375" y="6351588"/>
            <a:ext cx="2030413" cy="369887"/>
          </a:xfrm>
          <a:prstGeom prst="rect">
            <a:avLst/>
          </a:prstGeom>
          <a:noFill/>
          <a:ln w="9525">
            <a:noFill/>
            <a:miter lim="800000"/>
            <a:headEnd/>
            <a:tailEnd/>
          </a:ln>
        </p:spPr>
        <p:txBody>
          <a:bodyPr>
            <a:spAutoFit/>
          </a:bodyPr>
          <a:lstStyle/>
          <a:p>
            <a:r>
              <a:rPr lang="en-US"/>
              <a:t>R</a:t>
            </a:r>
            <a:r>
              <a:rPr lang="en-US" baseline="30000"/>
              <a:t>2</a:t>
            </a:r>
            <a:r>
              <a:rPr lang="en-US"/>
              <a:t>=0.271</a:t>
            </a:r>
          </a:p>
        </p:txBody>
      </p:sp>
      <p:sp>
        <p:nvSpPr>
          <p:cNvPr id="2" name="Rectangular Callout 1"/>
          <p:cNvSpPr/>
          <p:nvPr/>
        </p:nvSpPr>
        <p:spPr>
          <a:xfrm>
            <a:off x="3506788" y="3048000"/>
            <a:ext cx="1751012" cy="685800"/>
          </a:xfrm>
          <a:prstGeom prst="wedge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solidFill>
                  <a:schemeClr val="tx1"/>
                </a:solidFill>
                <a:latin typeface="Times New Roman" pitchFamily="18" charset="0"/>
                <a:cs typeface="Times New Roman" pitchFamily="18" charset="0"/>
              </a:rPr>
              <a:t>(</a:t>
            </a:r>
            <a:r>
              <a:rPr lang="en-US" sz="2000" dirty="0" err="1">
                <a:solidFill>
                  <a:schemeClr val="tx1"/>
                </a:solidFill>
                <a:latin typeface="Times New Roman" pitchFamily="18" charset="0"/>
                <a:cs typeface="Times New Roman" pitchFamily="18" charset="0"/>
              </a:rPr>
              <a:t>Talukdar</a:t>
            </a:r>
            <a:r>
              <a:rPr lang="en-US" sz="2000" dirty="0">
                <a:solidFill>
                  <a:schemeClr val="tx1"/>
                </a:solidFill>
                <a:latin typeface="Times New Roman" pitchFamily="18" charset="0"/>
                <a:cs typeface="Times New Roman" pitchFamily="18" charset="0"/>
              </a:rPr>
              <a:t> et al., 2012)</a:t>
            </a:r>
          </a:p>
        </p:txBody>
      </p:sp>
      <p:sp>
        <p:nvSpPr>
          <p:cNvPr id="3" name="Rectangular Callout 2"/>
          <p:cNvSpPr/>
          <p:nvPr/>
        </p:nvSpPr>
        <p:spPr>
          <a:xfrm>
            <a:off x="3505200" y="2362200"/>
            <a:ext cx="2132012" cy="1600200"/>
          </a:xfrm>
          <a:prstGeom prst="wedge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000" dirty="0">
                <a:solidFill>
                  <a:schemeClr val="tx1"/>
                </a:solidFill>
                <a:latin typeface="Times New Roman" pitchFamily="18" charset="0"/>
                <a:cs typeface="Times New Roman" pitchFamily="18" charset="0"/>
              </a:rPr>
              <a:t>(Ali, </a:t>
            </a:r>
            <a:r>
              <a:rPr lang="en-US" sz="2000" dirty="0" err="1">
                <a:solidFill>
                  <a:schemeClr val="tx1"/>
                </a:solidFill>
                <a:latin typeface="Times New Roman" pitchFamily="18" charset="0"/>
                <a:cs typeface="Times New Roman" pitchFamily="18" charset="0"/>
              </a:rPr>
              <a:t>Rahbar</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Tareen</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Gui</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Samad</a:t>
            </a:r>
            <a:r>
              <a:rPr lang="en-US" sz="2000" dirty="0">
                <a:solidFill>
                  <a:schemeClr val="tx1"/>
                </a:solidFill>
                <a:latin typeface="Times New Roman" pitchFamily="18" charset="0"/>
                <a:cs typeface="Times New Roman" pitchFamily="18" charset="0"/>
              </a:rPr>
              <a:t>, &amp; </a:t>
            </a:r>
            <a:r>
              <a:rPr lang="en-US" sz="2000" dirty="0" err="1">
                <a:solidFill>
                  <a:schemeClr val="tx1"/>
                </a:solidFill>
                <a:latin typeface="Times New Roman" pitchFamily="18" charset="0"/>
                <a:cs typeface="Times New Roman" pitchFamily="18" charset="0"/>
              </a:rPr>
              <a:t>Naeem</a:t>
            </a:r>
            <a:r>
              <a:rPr lang="en-US" sz="2000" dirty="0">
                <a:solidFill>
                  <a:schemeClr val="tx1"/>
                </a:solidFill>
                <a:latin typeface="Times New Roman" pitchFamily="18" charset="0"/>
                <a:cs typeface="Times New Roman" pitchFamily="18" charset="0"/>
              </a:rPr>
              <a:t>, 2002; Ali et al., 2002) </a:t>
            </a:r>
          </a:p>
        </p:txBody>
      </p:sp>
      <p:sp>
        <p:nvSpPr>
          <p:cNvPr id="6" name="Rectangular Callout 5"/>
          <p:cNvSpPr/>
          <p:nvPr/>
        </p:nvSpPr>
        <p:spPr>
          <a:xfrm>
            <a:off x="3733800" y="4648200"/>
            <a:ext cx="1189038" cy="1066800"/>
          </a:xfrm>
          <a:prstGeom prst="wedge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solidFill>
                  <a:schemeClr val="tx1"/>
                </a:solidFill>
                <a:latin typeface="Times New Roman" pitchFamily="18" charset="0"/>
                <a:cs typeface="Times New Roman" pitchFamily="18" charset="0"/>
              </a:rPr>
              <a:t>(Shin et al., 2011)</a:t>
            </a:r>
            <a:endParaRPr lang="en-US" sz="2000" dirty="0">
              <a:latin typeface="Times New Roman" pitchFamily="18" charset="0"/>
              <a:cs typeface="Times New Roman" pitchFamily="18" charset="0"/>
            </a:endParaRPr>
          </a:p>
        </p:txBody>
      </p:sp>
      <p:sp>
        <p:nvSpPr>
          <p:cNvPr id="47141" name="Rectangle 4"/>
          <p:cNvSpPr>
            <a:spLocks noGrp="1" noChangeArrowheads="1"/>
          </p:cNvSpPr>
          <p:nvPr>
            <p:ph type="title"/>
          </p:nvPr>
        </p:nvSpPr>
        <p:spPr>
          <a:xfrm>
            <a:off x="687388" y="739775"/>
            <a:ext cx="8229600" cy="784225"/>
          </a:xfrm>
          <a:noFill/>
        </p:spPr>
        <p:txBody>
          <a:bodyPr>
            <a:spAutoFit/>
          </a:bodyPr>
          <a:lstStyle/>
          <a:p>
            <a:pPr algn="ctr"/>
            <a:r>
              <a:rPr lang="en-US" sz="2400" b="1" smtClean="0">
                <a:solidFill>
                  <a:schemeClr val="tx1"/>
                </a:solidFill>
                <a:latin typeface="Times New Roman" pitchFamily="18" charset="0"/>
                <a:ea typeface="Calibri" pitchFamily="34" charset="0"/>
                <a:cs typeface="Times New Roman" pitchFamily="18" charset="0"/>
              </a:rPr>
              <a:t>Multivariate logistic Regression Analysis of the Demographic Factors Associated with Depression</a:t>
            </a:r>
            <a:endParaRPr lang="en-US" sz="2400" smtClean="0">
              <a:solidFill>
                <a:schemeClr val="tx1"/>
              </a:solidFill>
              <a:latin typeface="Times New Roman" pitchFamily="18" charset="0"/>
              <a:ea typeface="Calibri" pitchFamily="34" charset="0"/>
              <a:cs typeface="Times New Roman" pitchFamily="18" charset="0"/>
            </a:endParaRPr>
          </a:p>
        </p:txBody>
      </p:sp>
      <p:sp>
        <p:nvSpPr>
          <p:cNvPr id="5" name="Date Placeholder 4"/>
          <p:cNvSpPr>
            <a:spLocks noGrp="1"/>
          </p:cNvSpPr>
          <p:nvPr>
            <p:ph type="dt" sz="quarter" idx="10"/>
          </p:nvPr>
        </p:nvSpPr>
        <p:spPr/>
        <p:txBody>
          <a:bodyPr/>
          <a:lstStyle/>
          <a:p>
            <a:pPr>
              <a:defRPr/>
            </a:pPr>
            <a:fld id="{120B73D8-5B8E-4116-8CC6-E24C8E27629E}" type="datetime1">
              <a:rPr lang="en-US"/>
              <a:pPr>
                <a:defRPr/>
              </a:pPr>
              <a:t>12/2/2015</a:t>
            </a:fld>
            <a:endParaRPr lang="en-US"/>
          </a:p>
        </p:txBody>
      </p:sp>
      <p:sp>
        <p:nvSpPr>
          <p:cNvPr id="47143" name="Slide Number Placeholder 6"/>
          <p:cNvSpPr>
            <a:spLocks noGrp="1"/>
          </p:cNvSpPr>
          <p:nvPr>
            <p:ph type="sldNum" sz="quarter" idx="12"/>
          </p:nvPr>
        </p:nvSpPr>
        <p:spPr bwMode="auto">
          <a:noFill/>
          <a:ln>
            <a:miter lim="800000"/>
            <a:headEnd/>
            <a:tailEnd/>
          </a:ln>
        </p:spPr>
        <p:txBody>
          <a:bodyPr/>
          <a:lstStyle/>
          <a:p>
            <a:fld id="{C11122D0-6688-4C49-A6CB-770079284BE2}" type="slidenum">
              <a:rPr lang="en-US"/>
              <a:pPr/>
              <a:t>21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p:cNvGraphicFramePr>
          <p:nvPr/>
        </p:nvGraphicFramePr>
        <p:xfrm>
          <a:off x="228600" y="1828800"/>
          <a:ext cx="8839200" cy="4206875"/>
        </p:xfrm>
        <a:graphic>
          <a:graphicData uri="http://schemas.openxmlformats.org/drawingml/2006/table">
            <a:tbl>
              <a:tblPr firstRow="1" firstCol="1" bandRow="1">
                <a:tableStyleId>{5C22544A-7EE6-4342-B048-85BDC9FD1C3A}</a:tableStyleId>
              </a:tblPr>
              <a:tblGrid>
                <a:gridCol w="3409507"/>
                <a:gridCol w="1421220"/>
                <a:gridCol w="2055628"/>
                <a:gridCol w="1952845"/>
              </a:tblGrid>
              <a:tr h="841375">
                <a:tc>
                  <a:txBody>
                    <a:bodyPr/>
                    <a:lstStyle/>
                    <a:p>
                      <a:pPr marL="0" marR="0" algn="ctr">
                        <a:lnSpc>
                          <a:spcPct val="115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Characteristics</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013" marR="53013"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Adjusted OR</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013" marR="53013" marT="0" marB="0">
                    <a:solidFill>
                      <a:schemeClr val="accent1">
                        <a:lumMod val="20000"/>
                        <a:lumOff val="80000"/>
                      </a:schemeClr>
                    </a:solidFill>
                  </a:tcPr>
                </a:tc>
                <a:tc gridSpan="2">
                  <a:txBody>
                    <a:bodyPr/>
                    <a:lstStyle/>
                    <a:p>
                      <a:pPr marL="0" marR="0" algn="ctr">
                        <a:lnSpc>
                          <a:spcPct val="115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Confidence </a:t>
                      </a:r>
                      <a:r>
                        <a:rPr lang="en-US" sz="2400" dirty="0" smtClean="0">
                          <a:solidFill>
                            <a:schemeClr val="tx1"/>
                          </a:solidFill>
                          <a:effectLst/>
                          <a:latin typeface="Times New Roman" panose="02020603050405020304" pitchFamily="18" charset="0"/>
                          <a:cs typeface="Times New Roman" panose="02020603050405020304" pitchFamily="18" charset="0"/>
                        </a:rPr>
                        <a:t>Interval</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013" marR="53013" marT="0" marB="0">
                    <a:solidFill>
                      <a:schemeClr val="accent1">
                        <a:lumMod val="20000"/>
                        <a:lumOff val="80000"/>
                      </a:schemeClr>
                    </a:solidFill>
                  </a:tcPr>
                </a:tc>
                <a:tc hMerge="1">
                  <a:txBody>
                    <a:bodyPr/>
                    <a:lstStyle/>
                    <a:p>
                      <a:endParaRPr lang="en-US" dirty="0"/>
                    </a:p>
                  </a:txBody>
                  <a:tcPr/>
                </a:tc>
              </a:tr>
              <a:tr h="420687">
                <a:tc>
                  <a:txBody>
                    <a:bodyPr/>
                    <a:lstStyle/>
                    <a:p>
                      <a:pPr marL="0" marR="0" algn="ctr">
                        <a:lnSpc>
                          <a:spcPct val="115000"/>
                        </a:lnSpc>
                        <a:spcBef>
                          <a:spcPts val="0"/>
                        </a:spcBef>
                        <a:spcAft>
                          <a:spcPts val="0"/>
                        </a:spcAft>
                      </a:pP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013" marR="53013" marT="0" marB="0">
                    <a:solidFill>
                      <a:schemeClr val="accent1">
                        <a:lumMod val="20000"/>
                        <a:lumOff val="80000"/>
                      </a:schemeClr>
                    </a:solidFill>
                  </a:tcPr>
                </a:tc>
                <a:tc>
                  <a:txBody>
                    <a:bodyPr/>
                    <a:lstStyle/>
                    <a:p>
                      <a:pPr marL="0" marR="0" algn="ctr">
                        <a:lnSpc>
                          <a:spcPct val="115000"/>
                        </a:lnSpc>
                        <a:spcBef>
                          <a:spcPts val="0"/>
                        </a:spcBef>
                        <a:spcAft>
                          <a:spcPts val="0"/>
                        </a:spcAft>
                      </a:pP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013" marR="53013"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400" dirty="0" smtClean="0">
                          <a:solidFill>
                            <a:schemeClr val="tx1"/>
                          </a:solidFill>
                          <a:effectLst/>
                          <a:latin typeface="Times New Roman" panose="02020603050405020304" pitchFamily="18" charset="0"/>
                          <a:cs typeface="Times New Roman" panose="02020603050405020304" pitchFamily="18" charset="0"/>
                        </a:rPr>
                        <a:t>Lower limit</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013" marR="53013"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Upper limit</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013" marR="53013" marT="0" marB="0">
                    <a:solidFill>
                      <a:schemeClr val="accent1">
                        <a:lumMod val="20000"/>
                        <a:lumOff val="80000"/>
                      </a:schemeClr>
                    </a:solidFill>
                  </a:tcPr>
                </a:tc>
              </a:tr>
              <a:tr h="1682750">
                <a:tc>
                  <a:txBody>
                    <a:bodyPr/>
                    <a:lstStyle/>
                    <a:p>
                      <a:pPr marL="0" marR="0">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History of Substance Abuse</a:t>
                      </a:r>
                    </a:p>
                    <a:p>
                      <a:pPr marL="0" marR="0">
                        <a:lnSpc>
                          <a:spcPct val="115000"/>
                        </a:lnSpc>
                        <a:spcBef>
                          <a:spcPts val="0"/>
                        </a:spcBef>
                        <a:spcAft>
                          <a:spcPts val="0"/>
                        </a:spcAft>
                      </a:pPr>
                      <a:r>
                        <a:rPr lang="en-US" sz="2400" b="0" dirty="0" smtClean="0">
                          <a:solidFill>
                            <a:schemeClr val="tx1"/>
                          </a:solidFill>
                          <a:effectLst/>
                          <a:latin typeface="Times New Roman" panose="02020603050405020304" pitchFamily="18" charset="0"/>
                          <a:cs typeface="Times New Roman" panose="02020603050405020304" pitchFamily="18" charset="0"/>
                        </a:rPr>
                        <a:t>No</a:t>
                      </a:r>
                      <a:endParaRPr lang="en-US" sz="2400" b="0" dirty="0">
                        <a:solidFill>
                          <a:schemeClr val="tx1"/>
                        </a:solidFill>
                        <a:effectLst/>
                        <a:latin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2400" b="0" dirty="0">
                          <a:solidFill>
                            <a:schemeClr val="tx1"/>
                          </a:solidFill>
                          <a:effectLst/>
                          <a:latin typeface="Times New Roman" panose="02020603050405020304" pitchFamily="18" charset="0"/>
                          <a:cs typeface="Times New Roman" panose="02020603050405020304" pitchFamily="18" charset="0"/>
                        </a:rPr>
                        <a:t>Yes </a:t>
                      </a:r>
                      <a:endParaRPr lang="en-US" sz="2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75" marR="68575"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 </a:t>
                      </a:r>
                      <a:r>
                        <a:rPr lang="en-US" sz="2400" b="1" dirty="0" smtClean="0">
                          <a:solidFill>
                            <a:schemeClr val="tx1"/>
                          </a:solidFill>
                          <a:effectLst/>
                          <a:latin typeface="Times New Roman" panose="02020603050405020304" pitchFamily="18" charset="0"/>
                          <a:cs typeface="Times New Roman" panose="02020603050405020304" pitchFamily="18" charset="0"/>
                        </a:rPr>
                        <a:t>1</a:t>
                      </a:r>
                      <a:endParaRPr lang="en-US" sz="2400" b="1" dirty="0">
                        <a:solidFill>
                          <a:schemeClr val="tx1"/>
                        </a:solidFill>
                        <a:effectLst/>
                        <a:latin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4.64</a:t>
                      </a:r>
                      <a:endPar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75" marR="68575"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 </a:t>
                      </a:r>
                      <a:r>
                        <a:rPr lang="en-US" sz="2400" b="1" dirty="0" smtClean="0">
                          <a:solidFill>
                            <a:schemeClr val="tx1"/>
                          </a:solidFill>
                          <a:effectLst/>
                          <a:latin typeface="Times New Roman" panose="02020603050405020304" pitchFamily="18" charset="0"/>
                          <a:cs typeface="Times New Roman" panose="02020603050405020304" pitchFamily="18" charset="0"/>
                        </a:rPr>
                        <a:t>2.10</a:t>
                      </a:r>
                      <a:endPar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75" marR="68575"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 </a:t>
                      </a:r>
                      <a:r>
                        <a:rPr lang="en-US" sz="2400" b="1" dirty="0" smtClean="0">
                          <a:solidFill>
                            <a:schemeClr val="tx1"/>
                          </a:solidFill>
                          <a:effectLst/>
                          <a:latin typeface="Times New Roman" panose="02020603050405020304" pitchFamily="18" charset="0"/>
                          <a:cs typeface="Times New Roman" panose="02020603050405020304" pitchFamily="18" charset="0"/>
                        </a:rPr>
                        <a:t>10.32</a:t>
                      </a:r>
                      <a:endPar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75" marR="68575" marT="0" marB="0">
                    <a:solidFill>
                      <a:schemeClr val="accent1">
                        <a:lumMod val="20000"/>
                        <a:lumOff val="80000"/>
                      </a:schemeClr>
                    </a:solidFill>
                  </a:tcPr>
                </a:tc>
              </a:tr>
              <a:tr h="1262063">
                <a:tc>
                  <a:txBody>
                    <a:bodyPr/>
                    <a:lstStyle/>
                    <a:p>
                      <a:pPr marL="0" marR="0">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Employment Status</a:t>
                      </a:r>
                    </a:p>
                    <a:p>
                      <a:pPr marL="0" marR="0">
                        <a:lnSpc>
                          <a:spcPct val="115000"/>
                        </a:lnSpc>
                        <a:spcBef>
                          <a:spcPts val="0"/>
                        </a:spcBef>
                        <a:spcAft>
                          <a:spcPts val="0"/>
                        </a:spcAft>
                      </a:pPr>
                      <a:r>
                        <a:rPr lang="en-US" sz="2400" b="0" dirty="0" smtClean="0">
                          <a:solidFill>
                            <a:schemeClr val="tx1"/>
                          </a:solidFill>
                          <a:effectLst/>
                          <a:latin typeface="Times New Roman" panose="02020603050405020304" pitchFamily="18" charset="0"/>
                          <a:cs typeface="Times New Roman" panose="02020603050405020304" pitchFamily="18" charset="0"/>
                        </a:rPr>
                        <a:t>Not </a:t>
                      </a:r>
                      <a:r>
                        <a:rPr lang="en-US" sz="2400" b="0" dirty="0">
                          <a:solidFill>
                            <a:schemeClr val="tx1"/>
                          </a:solidFill>
                          <a:effectLst/>
                          <a:latin typeface="Times New Roman" panose="02020603050405020304" pitchFamily="18" charset="0"/>
                          <a:cs typeface="Times New Roman" panose="02020603050405020304" pitchFamily="18" charset="0"/>
                        </a:rPr>
                        <a:t>Working </a:t>
                      </a:r>
                    </a:p>
                    <a:p>
                      <a:pPr marL="0" marR="0">
                        <a:lnSpc>
                          <a:spcPct val="115000"/>
                        </a:lnSpc>
                        <a:spcBef>
                          <a:spcPts val="0"/>
                        </a:spcBef>
                        <a:spcAft>
                          <a:spcPts val="0"/>
                        </a:spcAft>
                      </a:pPr>
                      <a:r>
                        <a:rPr lang="en-US" sz="2400" b="0" dirty="0">
                          <a:solidFill>
                            <a:schemeClr val="tx1"/>
                          </a:solidFill>
                          <a:effectLst/>
                          <a:latin typeface="Times New Roman" panose="02020603050405020304" pitchFamily="18" charset="0"/>
                          <a:cs typeface="Times New Roman" panose="02020603050405020304" pitchFamily="18" charset="0"/>
                        </a:rPr>
                        <a:t>Working</a:t>
                      </a:r>
                      <a:endParaRPr lang="en-US" sz="2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75" marR="68575"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 </a:t>
                      </a:r>
                      <a:r>
                        <a:rPr lang="en-US" sz="2400" b="1" dirty="0" smtClean="0">
                          <a:solidFill>
                            <a:schemeClr val="tx1"/>
                          </a:solidFill>
                          <a:effectLst/>
                          <a:latin typeface="Times New Roman" panose="02020603050405020304" pitchFamily="18" charset="0"/>
                          <a:cs typeface="Times New Roman" panose="02020603050405020304" pitchFamily="18" charset="0"/>
                        </a:rPr>
                        <a:t>1</a:t>
                      </a:r>
                      <a:endParaRPr lang="en-US" sz="2400" b="1" dirty="0">
                        <a:solidFill>
                          <a:schemeClr val="tx1"/>
                        </a:solidFill>
                        <a:effectLst/>
                        <a:latin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0.32</a:t>
                      </a:r>
                      <a:endPar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75" marR="68575"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 </a:t>
                      </a:r>
                      <a:r>
                        <a:rPr lang="en-US" sz="2400" b="1" dirty="0" smtClean="0">
                          <a:solidFill>
                            <a:schemeClr val="tx1"/>
                          </a:solidFill>
                          <a:effectLst/>
                          <a:latin typeface="Times New Roman" panose="02020603050405020304" pitchFamily="18" charset="0"/>
                          <a:cs typeface="Times New Roman" panose="02020603050405020304" pitchFamily="18" charset="0"/>
                        </a:rPr>
                        <a:t>0.17</a:t>
                      </a:r>
                      <a:endPar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75" marR="68575"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400" b="1" dirty="0">
                          <a:solidFill>
                            <a:schemeClr val="tx1"/>
                          </a:solidFill>
                          <a:effectLst/>
                          <a:latin typeface="Times New Roman" panose="02020603050405020304" pitchFamily="18" charset="0"/>
                          <a:cs typeface="Times New Roman" panose="02020603050405020304" pitchFamily="18" charset="0"/>
                        </a:rPr>
                        <a:t> </a:t>
                      </a:r>
                      <a:r>
                        <a:rPr lang="en-US" sz="2400" b="1" dirty="0" smtClean="0">
                          <a:solidFill>
                            <a:schemeClr val="tx1"/>
                          </a:solidFill>
                          <a:effectLst/>
                          <a:latin typeface="Times New Roman" panose="02020603050405020304" pitchFamily="18" charset="0"/>
                          <a:cs typeface="Times New Roman" panose="02020603050405020304" pitchFamily="18" charset="0"/>
                        </a:rPr>
                        <a:t>0.63</a:t>
                      </a:r>
                      <a:endParaRPr lang="en-US"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75" marR="68575" marT="0" marB="0">
                    <a:solidFill>
                      <a:schemeClr val="accent1">
                        <a:lumMod val="20000"/>
                        <a:lumOff val="80000"/>
                      </a:schemeClr>
                    </a:solidFill>
                  </a:tcPr>
                </a:tc>
              </a:tr>
            </a:tbl>
          </a:graphicData>
        </a:graphic>
      </p:graphicFrame>
      <p:sp>
        <p:nvSpPr>
          <p:cNvPr id="49180" name="Rectangle 4"/>
          <p:cNvSpPr>
            <a:spLocks noChangeArrowheads="1"/>
          </p:cNvSpPr>
          <p:nvPr/>
        </p:nvSpPr>
        <p:spPr bwMode="auto">
          <a:xfrm>
            <a:off x="195263" y="838200"/>
            <a:ext cx="8915400" cy="830263"/>
          </a:xfrm>
          <a:prstGeom prst="rect">
            <a:avLst/>
          </a:prstGeom>
          <a:noFill/>
          <a:ln w="9525">
            <a:noFill/>
            <a:miter lim="800000"/>
            <a:headEnd/>
            <a:tailEnd/>
          </a:ln>
        </p:spPr>
        <p:txBody>
          <a:bodyPr>
            <a:spAutoFit/>
          </a:bodyPr>
          <a:lstStyle/>
          <a:p>
            <a:pPr algn="ctr" eaLnBrk="1" hangingPunct="1"/>
            <a:r>
              <a:rPr lang="en-US" sz="2400" b="1">
                <a:latin typeface="Times New Roman" pitchFamily="18" charset="0"/>
                <a:ea typeface="Calibri" pitchFamily="34" charset="0"/>
                <a:cs typeface="Times New Roman" pitchFamily="18" charset="0"/>
              </a:rPr>
              <a:t>Multivariate logistic Regression Analysis of the Demographic Factors Associated with Depression</a:t>
            </a:r>
            <a:endParaRPr lang="en-US" sz="2400">
              <a:latin typeface="Times New Roman" pitchFamily="18" charset="0"/>
              <a:ea typeface="Calibri" pitchFamily="34" charset="0"/>
              <a:cs typeface="Times New Roman" pitchFamily="18" charset="0"/>
            </a:endParaRPr>
          </a:p>
        </p:txBody>
      </p:sp>
      <p:sp>
        <p:nvSpPr>
          <p:cNvPr id="49181" name="Rectangle 3"/>
          <p:cNvSpPr>
            <a:spLocks noChangeArrowheads="1"/>
          </p:cNvSpPr>
          <p:nvPr/>
        </p:nvSpPr>
        <p:spPr bwMode="auto">
          <a:xfrm>
            <a:off x="1320800" y="5986463"/>
            <a:ext cx="2030413" cy="369887"/>
          </a:xfrm>
          <a:prstGeom prst="rect">
            <a:avLst/>
          </a:prstGeom>
          <a:noFill/>
          <a:ln w="9525">
            <a:noFill/>
            <a:miter lim="800000"/>
            <a:headEnd/>
            <a:tailEnd/>
          </a:ln>
        </p:spPr>
        <p:txBody>
          <a:bodyPr>
            <a:spAutoFit/>
          </a:bodyPr>
          <a:lstStyle/>
          <a:p>
            <a:r>
              <a:rPr lang="en-US"/>
              <a:t>R</a:t>
            </a:r>
            <a:r>
              <a:rPr lang="en-US" baseline="30000"/>
              <a:t>2</a:t>
            </a:r>
            <a:r>
              <a:rPr lang="en-US"/>
              <a:t>=0.271</a:t>
            </a:r>
          </a:p>
        </p:txBody>
      </p:sp>
      <p:sp>
        <p:nvSpPr>
          <p:cNvPr id="2" name="Rectangular Callout 1"/>
          <p:cNvSpPr/>
          <p:nvPr/>
        </p:nvSpPr>
        <p:spPr>
          <a:xfrm>
            <a:off x="3775075" y="2209800"/>
            <a:ext cx="4495800" cy="1600200"/>
          </a:xfrm>
          <a:prstGeom prst="wedge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solidFill>
                  <a:schemeClr val="tx1"/>
                </a:solidFill>
                <a:latin typeface="Times New Roman" pitchFamily="18" charset="0"/>
                <a:cs typeface="Times New Roman" pitchFamily="18" charset="0"/>
              </a:rPr>
              <a:t>(</a:t>
            </a:r>
            <a:r>
              <a:rPr lang="en-US" sz="2000" dirty="0" err="1">
                <a:solidFill>
                  <a:schemeClr val="tx1"/>
                </a:solidFill>
                <a:latin typeface="Times New Roman" pitchFamily="18" charset="0"/>
                <a:cs typeface="Times New Roman" pitchFamily="18" charset="0"/>
              </a:rPr>
              <a:t>Amiya</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Poudel</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Poudel-Tandukar</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Pandey</a:t>
            </a:r>
            <a:r>
              <a:rPr lang="en-US" sz="2000" dirty="0">
                <a:solidFill>
                  <a:schemeClr val="tx1"/>
                </a:solidFill>
                <a:latin typeface="Times New Roman" pitchFamily="18" charset="0"/>
                <a:cs typeface="Times New Roman" pitchFamily="18" charset="0"/>
              </a:rPr>
              <a:t>, &amp; </a:t>
            </a:r>
            <a:r>
              <a:rPr lang="en-US" sz="2000" dirty="0" err="1">
                <a:solidFill>
                  <a:schemeClr val="tx1"/>
                </a:solidFill>
                <a:latin typeface="Times New Roman" pitchFamily="18" charset="0"/>
                <a:cs typeface="Times New Roman" pitchFamily="18" charset="0"/>
              </a:rPr>
              <a:t>Jimba</a:t>
            </a:r>
            <a:r>
              <a:rPr lang="en-US" sz="2000" dirty="0">
                <a:solidFill>
                  <a:schemeClr val="tx1"/>
                </a:solidFill>
                <a:latin typeface="Times New Roman" pitchFamily="18" charset="0"/>
                <a:cs typeface="Times New Roman" pitchFamily="18" charset="0"/>
              </a:rPr>
              <a:t>, 2014; </a:t>
            </a:r>
            <a:r>
              <a:rPr lang="en-US" sz="2000" dirty="0" err="1">
                <a:solidFill>
                  <a:schemeClr val="tx1"/>
                </a:solidFill>
                <a:latin typeface="Times New Roman" pitchFamily="18" charset="0"/>
                <a:cs typeface="Times New Roman" pitchFamily="18" charset="0"/>
              </a:rPr>
              <a:t>Komiti</a:t>
            </a:r>
            <a:r>
              <a:rPr lang="en-US" sz="2000" dirty="0">
                <a:solidFill>
                  <a:schemeClr val="tx1"/>
                </a:solidFill>
                <a:latin typeface="Times New Roman" pitchFamily="18" charset="0"/>
                <a:cs typeface="Times New Roman" pitchFamily="18" charset="0"/>
              </a:rPr>
              <a:t> et al., 2003; </a:t>
            </a:r>
            <a:r>
              <a:rPr lang="en-US" sz="2000" dirty="0" err="1">
                <a:solidFill>
                  <a:schemeClr val="tx1"/>
                </a:solidFill>
                <a:latin typeface="Times New Roman" pitchFamily="18" charset="0"/>
                <a:cs typeface="Times New Roman" pitchFamily="18" charset="0"/>
              </a:rPr>
              <a:t>L’akoa</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Noubiap</a:t>
            </a:r>
            <a:r>
              <a:rPr lang="en-US" sz="2000" dirty="0">
                <a:solidFill>
                  <a:schemeClr val="tx1"/>
                </a:solidFill>
                <a:latin typeface="Times New Roman" pitchFamily="18" charset="0"/>
                <a:cs typeface="Times New Roman" pitchFamily="18" charset="0"/>
              </a:rPr>
              <a:t>, Fang, </a:t>
            </a:r>
            <a:r>
              <a:rPr lang="en-US" sz="2000" dirty="0" err="1">
                <a:solidFill>
                  <a:schemeClr val="tx1"/>
                </a:solidFill>
                <a:latin typeface="Times New Roman" pitchFamily="18" charset="0"/>
                <a:cs typeface="Times New Roman" pitchFamily="18" charset="0"/>
              </a:rPr>
              <a:t>Ntone</a:t>
            </a:r>
            <a:r>
              <a:rPr lang="en-US" sz="2000" dirty="0">
                <a:solidFill>
                  <a:schemeClr val="tx1"/>
                </a:solidFill>
                <a:latin typeface="Times New Roman" pitchFamily="18" charset="0"/>
                <a:cs typeface="Times New Roman" pitchFamily="18" charset="0"/>
              </a:rPr>
              <a:t>, &amp; </a:t>
            </a:r>
            <a:r>
              <a:rPr lang="en-US" sz="2000" dirty="0" err="1">
                <a:solidFill>
                  <a:schemeClr val="tx1"/>
                </a:solidFill>
                <a:latin typeface="Times New Roman" pitchFamily="18" charset="0"/>
                <a:cs typeface="Times New Roman" pitchFamily="18" charset="0"/>
              </a:rPr>
              <a:t>Kuaban</a:t>
            </a:r>
            <a:r>
              <a:rPr lang="en-US" sz="2000" dirty="0">
                <a:solidFill>
                  <a:schemeClr val="tx1"/>
                </a:solidFill>
                <a:latin typeface="Times New Roman" pitchFamily="18" charset="0"/>
                <a:cs typeface="Times New Roman" pitchFamily="18" charset="0"/>
              </a:rPr>
              <a:t>, 2013; </a:t>
            </a:r>
            <a:r>
              <a:rPr lang="en-US" sz="2000" dirty="0" err="1">
                <a:solidFill>
                  <a:schemeClr val="tx1"/>
                </a:solidFill>
                <a:latin typeface="Times New Roman" pitchFamily="18" charset="0"/>
                <a:cs typeface="Times New Roman" pitchFamily="18" charset="0"/>
              </a:rPr>
              <a:t>Talukdar</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Talukdar</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Ghosal</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Bal</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Ghosh</a:t>
            </a:r>
            <a:r>
              <a:rPr lang="en-US" sz="2000" dirty="0">
                <a:solidFill>
                  <a:schemeClr val="tx1"/>
                </a:solidFill>
                <a:latin typeface="Times New Roman" pitchFamily="18" charset="0"/>
                <a:cs typeface="Times New Roman" pitchFamily="18" charset="0"/>
              </a:rPr>
              <a:t>, &amp; </a:t>
            </a:r>
            <a:r>
              <a:rPr lang="en-US" sz="2000" dirty="0" err="1">
                <a:solidFill>
                  <a:schemeClr val="tx1"/>
                </a:solidFill>
                <a:latin typeface="Times New Roman" pitchFamily="18" charset="0"/>
                <a:cs typeface="Times New Roman" pitchFamily="18" charset="0"/>
              </a:rPr>
              <a:t>Goswami</a:t>
            </a:r>
            <a:r>
              <a:rPr lang="en-US" sz="2000" dirty="0">
                <a:solidFill>
                  <a:schemeClr val="tx1"/>
                </a:solidFill>
                <a:latin typeface="Times New Roman" pitchFamily="18" charset="0"/>
                <a:cs typeface="Times New Roman" pitchFamily="18" charset="0"/>
              </a:rPr>
              <a:t>, 2012). </a:t>
            </a:r>
          </a:p>
        </p:txBody>
      </p:sp>
      <p:sp>
        <p:nvSpPr>
          <p:cNvPr id="3" name="Rectangular Callout 2"/>
          <p:cNvSpPr/>
          <p:nvPr/>
        </p:nvSpPr>
        <p:spPr>
          <a:xfrm>
            <a:off x="4419600" y="2362200"/>
            <a:ext cx="3178175" cy="1143000"/>
          </a:xfrm>
          <a:prstGeom prst="wedge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a:t>
            </a:r>
            <a:r>
              <a:rPr lang="en-US" sz="2000" dirty="0">
                <a:solidFill>
                  <a:schemeClr val="tx1"/>
                </a:solidFill>
                <a:latin typeface="Times New Roman" pitchFamily="18" charset="0"/>
                <a:cs typeface="Times New Roman" pitchFamily="18" charset="0"/>
              </a:rPr>
              <a:t>Buckingham, Schrage, &amp; </a:t>
            </a:r>
            <a:r>
              <a:rPr lang="en-US" sz="2000" dirty="0" err="1">
                <a:solidFill>
                  <a:schemeClr val="tx1"/>
                </a:solidFill>
                <a:latin typeface="Times New Roman" pitchFamily="18" charset="0"/>
                <a:cs typeface="Times New Roman" pitchFamily="18" charset="0"/>
              </a:rPr>
              <a:t>Cournos</a:t>
            </a:r>
            <a:r>
              <a:rPr lang="en-US" sz="2000" dirty="0">
                <a:solidFill>
                  <a:schemeClr val="tx1"/>
                </a:solidFill>
                <a:latin typeface="Times New Roman" pitchFamily="18" charset="0"/>
                <a:cs typeface="Times New Roman" pitchFamily="18" charset="0"/>
              </a:rPr>
              <a:t>, 2013)</a:t>
            </a:r>
          </a:p>
        </p:txBody>
      </p:sp>
      <p:sp>
        <p:nvSpPr>
          <p:cNvPr id="4" name="Rectangular Callout 3"/>
          <p:cNvSpPr/>
          <p:nvPr/>
        </p:nvSpPr>
        <p:spPr>
          <a:xfrm>
            <a:off x="4003675" y="4114800"/>
            <a:ext cx="4835525" cy="1371600"/>
          </a:xfrm>
          <a:prstGeom prst="wedge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a:t>
            </a:r>
            <a:r>
              <a:rPr lang="en-US" sz="2000" dirty="0" err="1">
                <a:solidFill>
                  <a:schemeClr val="tx1"/>
                </a:solidFill>
                <a:latin typeface="Times New Roman" pitchFamily="18" charset="0"/>
                <a:cs typeface="Times New Roman" pitchFamily="18" charset="0"/>
              </a:rPr>
              <a:t>Amiya</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Poudel</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Poudel-Tandukar</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Pandey</a:t>
            </a:r>
            <a:r>
              <a:rPr lang="en-US" sz="2000" dirty="0">
                <a:solidFill>
                  <a:schemeClr val="tx1"/>
                </a:solidFill>
                <a:latin typeface="Times New Roman" pitchFamily="18" charset="0"/>
                <a:cs typeface="Times New Roman" pitchFamily="18" charset="0"/>
              </a:rPr>
              <a:t>, &amp; </a:t>
            </a:r>
            <a:r>
              <a:rPr lang="en-US" sz="2000" dirty="0" err="1">
                <a:solidFill>
                  <a:schemeClr val="tx1"/>
                </a:solidFill>
                <a:latin typeface="Times New Roman" pitchFamily="18" charset="0"/>
                <a:cs typeface="Times New Roman" pitchFamily="18" charset="0"/>
              </a:rPr>
              <a:t>Jimba</a:t>
            </a:r>
            <a:r>
              <a:rPr lang="en-US" sz="2000" dirty="0">
                <a:solidFill>
                  <a:schemeClr val="tx1"/>
                </a:solidFill>
                <a:latin typeface="Times New Roman" pitchFamily="18" charset="0"/>
                <a:cs typeface="Times New Roman" pitchFamily="18" charset="0"/>
              </a:rPr>
              <a:t>, 2014; </a:t>
            </a:r>
            <a:r>
              <a:rPr lang="en-US" sz="2000" dirty="0" err="1">
                <a:solidFill>
                  <a:schemeClr val="tx1"/>
                </a:solidFill>
                <a:latin typeface="Times New Roman" pitchFamily="18" charset="0"/>
                <a:cs typeface="Times New Roman" pitchFamily="18" charset="0"/>
              </a:rPr>
              <a:t>Nyamathi</a:t>
            </a:r>
            <a:r>
              <a:rPr lang="en-US" sz="2000" dirty="0">
                <a:solidFill>
                  <a:schemeClr val="tx1"/>
                </a:solidFill>
                <a:latin typeface="Times New Roman" pitchFamily="18" charset="0"/>
                <a:cs typeface="Times New Roman" pitchFamily="18" charset="0"/>
              </a:rPr>
              <a:t>, et al., 2011; </a:t>
            </a:r>
            <a:r>
              <a:rPr lang="en-US" sz="2000" dirty="0" err="1">
                <a:solidFill>
                  <a:schemeClr val="tx1"/>
                </a:solidFill>
                <a:latin typeface="Times New Roman" pitchFamily="18" charset="0"/>
                <a:cs typeface="Times New Roman" pitchFamily="18" charset="0"/>
              </a:rPr>
              <a:t>Rao</a:t>
            </a:r>
            <a:r>
              <a:rPr lang="en-US" sz="2000" dirty="0">
                <a:solidFill>
                  <a:schemeClr val="tx1"/>
                </a:solidFill>
                <a:latin typeface="Times New Roman" pitchFamily="18" charset="0"/>
                <a:cs typeface="Times New Roman" pitchFamily="18" charset="0"/>
              </a:rPr>
              <a:t>, Chen, Pearson, </a:t>
            </a:r>
            <a:r>
              <a:rPr lang="en-US" sz="2000" dirty="0" err="1">
                <a:solidFill>
                  <a:schemeClr val="tx1"/>
                </a:solidFill>
                <a:latin typeface="Times New Roman" pitchFamily="18" charset="0"/>
                <a:cs typeface="Times New Roman" pitchFamily="18" charset="0"/>
              </a:rPr>
              <a:t>Simoni</a:t>
            </a:r>
            <a:r>
              <a:rPr lang="en-US" sz="2000" dirty="0">
                <a:solidFill>
                  <a:schemeClr val="tx1"/>
                </a:solidFill>
                <a:latin typeface="Times New Roman" pitchFamily="18" charset="0"/>
                <a:cs typeface="Times New Roman" pitchFamily="18" charset="0"/>
              </a:rPr>
              <a:t>, </a:t>
            </a:r>
            <a:r>
              <a:rPr lang="en-US" sz="2000" dirty="0" err="1">
                <a:solidFill>
                  <a:schemeClr val="tx1"/>
                </a:solidFill>
                <a:latin typeface="Times New Roman" pitchFamily="18" charset="0"/>
                <a:cs typeface="Times New Roman" pitchFamily="18" charset="0"/>
              </a:rPr>
              <a:t>Fredriksen-Goldsen</a:t>
            </a:r>
            <a:r>
              <a:rPr lang="en-US" sz="2000" dirty="0">
                <a:solidFill>
                  <a:schemeClr val="tx1"/>
                </a:solidFill>
                <a:latin typeface="Times New Roman" pitchFamily="18" charset="0"/>
                <a:cs typeface="Times New Roman" pitchFamily="18" charset="0"/>
              </a:rPr>
              <a:t>, Nelson, Zhao, &amp; Zhang, 2012)</a:t>
            </a:r>
          </a:p>
        </p:txBody>
      </p:sp>
      <p:sp>
        <p:nvSpPr>
          <p:cNvPr id="6" name="Date Placeholder 5"/>
          <p:cNvSpPr>
            <a:spLocks noGrp="1"/>
          </p:cNvSpPr>
          <p:nvPr>
            <p:ph type="dt" sz="quarter" idx="10"/>
          </p:nvPr>
        </p:nvSpPr>
        <p:spPr>
          <a:xfrm>
            <a:off x="254000" y="6492875"/>
            <a:ext cx="2133600" cy="365125"/>
          </a:xfrm>
        </p:spPr>
        <p:txBody>
          <a:bodyPr/>
          <a:lstStyle/>
          <a:p>
            <a:pPr>
              <a:defRPr/>
            </a:pPr>
            <a:fld id="{180B52E4-9880-492A-A8E3-AB4E410442A2}" type="datetime1">
              <a:rPr lang="en-US"/>
              <a:pPr>
                <a:defRPr/>
              </a:pPr>
              <a:t>12/2/2015</a:t>
            </a:fld>
            <a:endParaRPr lang="en-US" dirty="0"/>
          </a:p>
        </p:txBody>
      </p:sp>
      <p:sp>
        <p:nvSpPr>
          <p:cNvPr id="49186" name="Slide Number Placeholder 6"/>
          <p:cNvSpPr>
            <a:spLocks noGrp="1"/>
          </p:cNvSpPr>
          <p:nvPr>
            <p:ph type="sldNum" sz="quarter" idx="12"/>
          </p:nvPr>
        </p:nvSpPr>
        <p:spPr bwMode="auto">
          <a:noFill/>
          <a:ln>
            <a:miter lim="800000"/>
            <a:headEnd/>
            <a:tailEnd/>
          </a:ln>
        </p:spPr>
        <p:txBody>
          <a:bodyPr/>
          <a:lstStyle/>
          <a:p>
            <a:fld id="{9A83EE83-0EF8-43DA-AA47-9943CA3E8A17}" type="slidenum">
              <a:rPr lang="en-US"/>
              <a:pPr/>
              <a:t>22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 y="2209800"/>
          <a:ext cx="8772525" cy="3786189"/>
        </p:xfrm>
        <a:graphic>
          <a:graphicData uri="http://schemas.openxmlformats.org/drawingml/2006/table">
            <a:tbl>
              <a:tblPr firstRow="1" firstCol="1" bandRow="1">
                <a:tableStyleId>{5C22544A-7EE6-4342-B048-85BDC9FD1C3A}</a:tableStyleId>
              </a:tblPr>
              <a:tblGrid>
                <a:gridCol w="3123946"/>
                <a:gridCol w="2133427"/>
                <a:gridCol w="2070066"/>
                <a:gridCol w="1445086"/>
              </a:tblGrid>
              <a:tr h="1262063">
                <a:tc>
                  <a:txBody>
                    <a:bodyPr/>
                    <a:lstStyle/>
                    <a:p>
                      <a:pPr marL="0" marR="0" algn="ctr">
                        <a:lnSpc>
                          <a:spcPct val="115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 </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74" marR="68574"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Depression (Present) </a:t>
                      </a:r>
                    </a:p>
                    <a:p>
                      <a:pPr marL="0" marR="0" algn="ctr">
                        <a:lnSpc>
                          <a:spcPct val="115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n (%)</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74" marR="68574"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400">
                          <a:solidFill>
                            <a:schemeClr val="tx1"/>
                          </a:solidFill>
                          <a:effectLst/>
                          <a:latin typeface="Times New Roman" panose="02020603050405020304" pitchFamily="18" charset="0"/>
                          <a:cs typeface="Times New Roman" panose="02020603050405020304" pitchFamily="18" charset="0"/>
                        </a:rPr>
                        <a:t>Depression (Absent) </a:t>
                      </a:r>
                    </a:p>
                    <a:p>
                      <a:pPr marL="0" marR="0" algn="ctr">
                        <a:lnSpc>
                          <a:spcPct val="115000"/>
                        </a:lnSpc>
                        <a:spcBef>
                          <a:spcPts val="0"/>
                        </a:spcBef>
                        <a:spcAft>
                          <a:spcPts val="0"/>
                        </a:spcAft>
                      </a:pPr>
                      <a:r>
                        <a:rPr lang="en-US" sz="2400">
                          <a:solidFill>
                            <a:schemeClr val="tx1"/>
                          </a:solidFill>
                          <a:effectLst/>
                          <a:latin typeface="Times New Roman" panose="02020603050405020304" pitchFamily="18" charset="0"/>
                          <a:cs typeface="Times New Roman" panose="02020603050405020304" pitchFamily="18" charset="0"/>
                        </a:rPr>
                        <a:t>n (%)</a:t>
                      </a:r>
                      <a:endParaRPr lang="en-US"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74" marR="68574"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400">
                          <a:solidFill>
                            <a:schemeClr val="tx1"/>
                          </a:solidFill>
                          <a:effectLst/>
                          <a:latin typeface="Times New Roman" panose="02020603050405020304" pitchFamily="18" charset="0"/>
                          <a:cs typeface="Times New Roman" panose="02020603050405020304" pitchFamily="18" charset="0"/>
                        </a:rPr>
                        <a:t>P-Value</a:t>
                      </a:r>
                      <a:endParaRPr lang="en-US"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74" marR="68574" marT="0" marB="0">
                    <a:solidFill>
                      <a:schemeClr val="accent1">
                        <a:lumMod val="20000"/>
                        <a:lumOff val="80000"/>
                      </a:schemeClr>
                    </a:solidFill>
                  </a:tcPr>
                </a:tc>
              </a:tr>
              <a:tr h="1262063">
                <a:tc>
                  <a:txBody>
                    <a:bodyPr/>
                    <a:lstStyle/>
                    <a:p>
                      <a:pPr marL="0" marR="0" algn="ctr">
                        <a:lnSpc>
                          <a:spcPct val="115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Social </a:t>
                      </a:r>
                      <a:r>
                        <a:rPr lang="en-US" sz="2400" dirty="0" smtClean="0">
                          <a:solidFill>
                            <a:schemeClr val="tx1"/>
                          </a:solidFill>
                          <a:effectLst/>
                          <a:latin typeface="Times New Roman" panose="02020603050405020304" pitchFamily="18" charset="0"/>
                          <a:cs typeface="Times New Roman" panose="02020603050405020304" pitchFamily="18" charset="0"/>
                        </a:rPr>
                        <a:t>Support</a:t>
                      </a:r>
                      <a:r>
                        <a:rPr lang="en-US" sz="2400" baseline="0" dirty="0" smtClean="0">
                          <a:solidFill>
                            <a:schemeClr val="tx1"/>
                          </a:solidFill>
                          <a:effectLst/>
                          <a:latin typeface="Times New Roman" panose="02020603050405020304" pitchFamily="18" charset="0"/>
                          <a:cs typeface="Times New Roman" panose="02020603050405020304" pitchFamily="18" charset="0"/>
                        </a:rPr>
                        <a:t> </a:t>
                      </a:r>
                      <a:r>
                        <a:rPr lang="en-US" sz="2400" dirty="0" smtClean="0">
                          <a:solidFill>
                            <a:schemeClr val="tx1"/>
                          </a:solidFill>
                          <a:effectLst/>
                          <a:latin typeface="Times New Roman" panose="02020603050405020304" pitchFamily="18" charset="0"/>
                          <a:cs typeface="Times New Roman" panose="02020603050405020304" pitchFamily="18" charset="0"/>
                        </a:rPr>
                        <a:t>(present</a:t>
                      </a:r>
                      <a:r>
                        <a:rPr lang="en-US" sz="2400" dirty="0">
                          <a:solidFill>
                            <a:schemeClr val="tx1"/>
                          </a:solidFill>
                          <a:effectLst/>
                          <a:latin typeface="Times New Roman" panose="02020603050405020304" pitchFamily="18" charset="0"/>
                          <a:cs typeface="Times New Roman" panose="02020603050405020304" pitchFamily="18" charset="0"/>
                        </a:rPr>
                        <a:t>)</a:t>
                      </a:r>
                    </a:p>
                    <a:p>
                      <a:pPr marL="0" marR="0" algn="ctr">
                        <a:lnSpc>
                          <a:spcPct val="115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n (%)</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74" marR="68574"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51 (44.0)</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74" marR="68574"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50 (59.5)</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74" marR="68574" marT="0" marB="0">
                    <a:solidFill>
                      <a:schemeClr val="accent1">
                        <a:lumMod val="20000"/>
                        <a:lumOff val="80000"/>
                      </a:schemeClr>
                    </a:solidFill>
                  </a:tcPr>
                </a:tc>
                <a:tc rowSpan="2">
                  <a:txBody>
                    <a:bodyPr/>
                    <a:lstStyle/>
                    <a:p>
                      <a:pPr marL="0" marR="0" algn="ctr">
                        <a:lnSpc>
                          <a:spcPct val="115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0.030</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74" marR="68574" marT="0" marB="0">
                    <a:solidFill>
                      <a:schemeClr val="accent1">
                        <a:lumMod val="20000"/>
                        <a:lumOff val="80000"/>
                      </a:schemeClr>
                    </a:solidFill>
                  </a:tcPr>
                </a:tc>
              </a:tr>
              <a:tr h="1262063">
                <a:tc>
                  <a:txBody>
                    <a:bodyPr/>
                    <a:lstStyle/>
                    <a:p>
                      <a:pPr marL="0" marR="0" algn="ctr">
                        <a:lnSpc>
                          <a:spcPct val="115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Social Support (Absent)</a:t>
                      </a:r>
                    </a:p>
                    <a:p>
                      <a:pPr marL="0" marR="0" algn="ctr">
                        <a:lnSpc>
                          <a:spcPct val="115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n (%)</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74" marR="68574"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65 (56.0)</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74" marR="68574"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34 (40.5)</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74" marR="68574" marT="0" marB="0">
                    <a:solidFill>
                      <a:schemeClr val="accent1">
                        <a:lumMod val="20000"/>
                        <a:lumOff val="80000"/>
                      </a:schemeClr>
                    </a:solidFill>
                  </a:tcPr>
                </a:tc>
                <a:tc vMerge="1">
                  <a:txBody>
                    <a:bodyPr/>
                    <a:lstStyle/>
                    <a:p>
                      <a:endParaRPr lang="en-US"/>
                    </a:p>
                  </a:txBody>
                  <a:tcPr/>
                </a:tc>
              </a:tr>
            </a:tbl>
          </a:graphicData>
        </a:graphic>
      </p:graphicFrame>
      <p:sp>
        <p:nvSpPr>
          <p:cNvPr id="51223" name="Content Placeholder 2"/>
          <p:cNvSpPr>
            <a:spLocks noGrp="1"/>
          </p:cNvSpPr>
          <p:nvPr>
            <p:ph idx="1"/>
          </p:nvPr>
        </p:nvSpPr>
        <p:spPr>
          <a:xfrm>
            <a:off x="533400" y="914400"/>
            <a:ext cx="8229600" cy="1219200"/>
          </a:xfrm>
        </p:spPr>
        <p:txBody>
          <a:bodyPr/>
          <a:lstStyle/>
          <a:p>
            <a:pPr marL="0" indent="0" algn="ctr" eaLnBrk="1" hangingPunct="1">
              <a:buFont typeface="Wingdings 2" pitchFamily="18" charset="2"/>
              <a:buNone/>
            </a:pPr>
            <a:r>
              <a:rPr lang="en-US" sz="2400" b="1" smtClean="0">
                <a:latin typeface="Times New Roman" pitchFamily="18" charset="0"/>
                <a:cs typeface="Times New Roman" pitchFamily="18" charset="0"/>
              </a:rPr>
              <a:t>Association between Social Support and Depression among HIV Positive Patients</a:t>
            </a:r>
          </a:p>
        </p:txBody>
      </p:sp>
      <p:sp>
        <p:nvSpPr>
          <p:cNvPr id="2" name="Rectangular Callout 1"/>
          <p:cNvSpPr/>
          <p:nvPr/>
        </p:nvSpPr>
        <p:spPr>
          <a:xfrm>
            <a:off x="762000" y="5202238"/>
            <a:ext cx="2133600" cy="1295400"/>
          </a:xfrm>
          <a:prstGeom prst="wedge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Asante, 2012; Li et al. 2009 </a:t>
            </a:r>
          </a:p>
        </p:txBody>
      </p:sp>
      <p:sp>
        <p:nvSpPr>
          <p:cNvPr id="3" name="Rectangular Callout 2"/>
          <p:cNvSpPr/>
          <p:nvPr/>
        </p:nvSpPr>
        <p:spPr>
          <a:xfrm>
            <a:off x="3581400" y="5181600"/>
            <a:ext cx="2057400" cy="1295400"/>
          </a:xfrm>
          <a:prstGeom prst="wedge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err="1">
                <a:solidFill>
                  <a:schemeClr val="tx1"/>
                </a:solidFill>
                <a:latin typeface="Times New Roman" pitchFamily="18" charset="0"/>
                <a:cs typeface="Times New Roman" pitchFamily="18" charset="0"/>
              </a:rPr>
              <a:t>Jagannath</a:t>
            </a:r>
            <a:r>
              <a:rPr lang="en-US" dirty="0">
                <a:solidFill>
                  <a:schemeClr val="tx1"/>
                </a:solidFill>
                <a:latin typeface="Times New Roman" pitchFamily="18" charset="0"/>
                <a:cs typeface="Times New Roman" pitchFamily="18" charset="0"/>
              </a:rPr>
              <a:t> et al. (2011) </a:t>
            </a:r>
          </a:p>
        </p:txBody>
      </p:sp>
      <p:sp>
        <p:nvSpPr>
          <p:cNvPr id="5" name="Date Placeholder 4"/>
          <p:cNvSpPr>
            <a:spLocks noGrp="1"/>
          </p:cNvSpPr>
          <p:nvPr>
            <p:ph type="dt" sz="quarter" idx="10"/>
          </p:nvPr>
        </p:nvSpPr>
        <p:spPr/>
        <p:txBody>
          <a:bodyPr/>
          <a:lstStyle/>
          <a:p>
            <a:pPr>
              <a:defRPr/>
            </a:pPr>
            <a:fld id="{5E8562EE-4989-4EAE-A75C-DBB45F346D1F}" type="datetime1">
              <a:rPr lang="en-US"/>
              <a:pPr>
                <a:defRPr/>
              </a:pPr>
              <a:t>12/2/2015</a:t>
            </a:fld>
            <a:endParaRPr lang="en-US"/>
          </a:p>
        </p:txBody>
      </p:sp>
      <p:sp>
        <p:nvSpPr>
          <p:cNvPr id="51227" name="Slide Number Placeholder 5"/>
          <p:cNvSpPr>
            <a:spLocks noGrp="1"/>
          </p:cNvSpPr>
          <p:nvPr>
            <p:ph type="sldNum" sz="quarter" idx="12"/>
          </p:nvPr>
        </p:nvSpPr>
        <p:spPr bwMode="auto">
          <a:noFill/>
          <a:ln>
            <a:miter lim="800000"/>
            <a:headEnd/>
            <a:tailEnd/>
          </a:ln>
        </p:spPr>
        <p:txBody>
          <a:bodyPr/>
          <a:lstStyle/>
          <a:p>
            <a:fld id="{0ABE6FC9-A22D-4323-9D46-DF1C4D2E57BC}" type="slidenum">
              <a:rPr lang="en-US"/>
              <a:pPr/>
              <a:t>23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ontent Placeholder 2"/>
          <p:cNvSpPr>
            <a:spLocks noGrp="1"/>
          </p:cNvSpPr>
          <p:nvPr>
            <p:ph idx="1"/>
          </p:nvPr>
        </p:nvSpPr>
        <p:spPr>
          <a:xfrm>
            <a:off x="609600" y="838200"/>
            <a:ext cx="8229600" cy="1219200"/>
          </a:xfrm>
        </p:spPr>
        <p:txBody>
          <a:bodyPr/>
          <a:lstStyle/>
          <a:p>
            <a:pPr marL="0" indent="0" algn="ctr" eaLnBrk="1" hangingPunct="1">
              <a:buFont typeface="Wingdings 2" pitchFamily="18" charset="2"/>
              <a:buNone/>
            </a:pPr>
            <a:r>
              <a:rPr lang="en-US" sz="2400" b="1" smtClean="0">
                <a:latin typeface="Times New Roman" pitchFamily="18" charset="0"/>
                <a:cs typeface="Times New Roman" pitchFamily="18" charset="0"/>
              </a:rPr>
              <a:t>Association between stigma and Depression among HIV Positive Patients</a:t>
            </a:r>
          </a:p>
        </p:txBody>
      </p:sp>
      <p:graphicFrame>
        <p:nvGraphicFramePr>
          <p:cNvPr id="4" name="Table 3"/>
          <p:cNvGraphicFramePr>
            <a:graphicFrameLocks noGrp="1"/>
          </p:cNvGraphicFramePr>
          <p:nvPr/>
        </p:nvGraphicFramePr>
        <p:xfrm>
          <a:off x="282575" y="2286000"/>
          <a:ext cx="8556624" cy="2944813"/>
        </p:xfrm>
        <a:graphic>
          <a:graphicData uri="http://schemas.openxmlformats.org/drawingml/2006/table">
            <a:tbl>
              <a:tblPr firstRow="1" firstCol="1" bandRow="1">
                <a:tableStyleId>{5C22544A-7EE6-4342-B048-85BDC9FD1C3A}</a:tableStyleId>
              </a:tblPr>
              <a:tblGrid>
                <a:gridCol w="2669799"/>
                <a:gridCol w="2238652"/>
                <a:gridCol w="2238652"/>
                <a:gridCol w="1409521"/>
              </a:tblGrid>
              <a:tr h="1262063">
                <a:tc>
                  <a:txBody>
                    <a:bodyPr/>
                    <a:lstStyle/>
                    <a:p>
                      <a:pPr marL="0" marR="0" algn="ctr">
                        <a:lnSpc>
                          <a:spcPct val="115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 </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74" marR="68574"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Depression (Present)</a:t>
                      </a:r>
                    </a:p>
                    <a:p>
                      <a:pPr marL="0" marR="0" algn="ctr">
                        <a:lnSpc>
                          <a:spcPct val="115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n (%)</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74" marR="68574"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Depression (Absent)</a:t>
                      </a:r>
                    </a:p>
                    <a:p>
                      <a:pPr marL="0" marR="0" algn="ctr">
                        <a:lnSpc>
                          <a:spcPct val="115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n (%)</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74" marR="68574"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400">
                          <a:solidFill>
                            <a:schemeClr val="tx1"/>
                          </a:solidFill>
                          <a:effectLst/>
                          <a:latin typeface="Times New Roman" panose="02020603050405020304" pitchFamily="18" charset="0"/>
                          <a:cs typeface="Times New Roman" panose="02020603050405020304" pitchFamily="18" charset="0"/>
                        </a:rPr>
                        <a:t>P-Value</a:t>
                      </a:r>
                      <a:endParaRPr lang="en-US"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74" marR="68574" marT="0" marB="0">
                    <a:solidFill>
                      <a:schemeClr val="accent1">
                        <a:lumMod val="20000"/>
                        <a:lumOff val="80000"/>
                      </a:schemeClr>
                    </a:solidFill>
                  </a:tcPr>
                </a:tc>
              </a:tr>
              <a:tr h="841375">
                <a:tc>
                  <a:txBody>
                    <a:bodyPr/>
                    <a:lstStyle/>
                    <a:p>
                      <a:pPr marL="0" marR="0" algn="ctr">
                        <a:lnSpc>
                          <a:spcPct val="115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Stigma (present)</a:t>
                      </a:r>
                    </a:p>
                    <a:p>
                      <a:pPr marL="0" marR="0" algn="ctr">
                        <a:lnSpc>
                          <a:spcPct val="115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n (%)</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74" marR="68574"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81 (69.8%)</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74" marR="68574"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71 (84.5)</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74" marR="68574" marT="0" marB="0">
                    <a:solidFill>
                      <a:schemeClr val="accent1">
                        <a:lumMod val="20000"/>
                        <a:lumOff val="80000"/>
                      </a:schemeClr>
                    </a:solidFill>
                  </a:tcPr>
                </a:tc>
                <a:tc rowSpan="2">
                  <a:txBody>
                    <a:bodyPr/>
                    <a:lstStyle/>
                    <a:p>
                      <a:pPr marL="0" marR="0">
                        <a:lnSpc>
                          <a:spcPct val="115000"/>
                        </a:lnSpc>
                        <a:spcBef>
                          <a:spcPts val="0"/>
                        </a:spcBef>
                        <a:spcAft>
                          <a:spcPts val="0"/>
                        </a:spcAft>
                        <a:tabLst>
                          <a:tab pos="333375" algn="l"/>
                          <a:tab pos="417195" algn="ctr"/>
                        </a:tabLst>
                      </a:pPr>
                      <a:r>
                        <a:rPr lang="en-US" sz="240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400">
                          <a:solidFill>
                            <a:schemeClr val="tx1"/>
                          </a:solidFill>
                          <a:effectLst/>
                          <a:latin typeface="Times New Roman" panose="02020603050405020304" pitchFamily="18" charset="0"/>
                          <a:cs typeface="Times New Roman" panose="02020603050405020304" pitchFamily="18" charset="0"/>
                        </a:rPr>
                        <a:t> </a:t>
                      </a:r>
                    </a:p>
                    <a:p>
                      <a:pPr marL="0" marR="0" algn="ctr">
                        <a:lnSpc>
                          <a:spcPct val="115000"/>
                        </a:lnSpc>
                        <a:spcBef>
                          <a:spcPts val="0"/>
                        </a:spcBef>
                        <a:spcAft>
                          <a:spcPts val="0"/>
                        </a:spcAft>
                      </a:pPr>
                      <a:r>
                        <a:rPr lang="en-US" sz="2400">
                          <a:solidFill>
                            <a:schemeClr val="tx1"/>
                          </a:solidFill>
                          <a:effectLst/>
                          <a:latin typeface="Times New Roman" panose="02020603050405020304" pitchFamily="18" charset="0"/>
                          <a:cs typeface="Times New Roman" panose="02020603050405020304" pitchFamily="18" charset="0"/>
                        </a:rPr>
                        <a:t>0.016</a:t>
                      </a:r>
                      <a:endParaRPr lang="en-US"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74" marR="68574" marT="0" marB="0">
                    <a:solidFill>
                      <a:schemeClr val="accent1">
                        <a:lumMod val="20000"/>
                        <a:lumOff val="80000"/>
                      </a:schemeClr>
                    </a:solidFill>
                  </a:tcPr>
                </a:tc>
              </a:tr>
              <a:tr h="841375">
                <a:tc>
                  <a:txBody>
                    <a:bodyPr/>
                    <a:lstStyle/>
                    <a:p>
                      <a:pPr marL="0" marR="0" algn="ctr">
                        <a:lnSpc>
                          <a:spcPct val="115000"/>
                        </a:lnSpc>
                        <a:spcBef>
                          <a:spcPts val="0"/>
                        </a:spcBef>
                        <a:spcAft>
                          <a:spcPts val="0"/>
                        </a:spcAft>
                      </a:pPr>
                      <a:r>
                        <a:rPr lang="en-US" sz="2400">
                          <a:solidFill>
                            <a:schemeClr val="tx1"/>
                          </a:solidFill>
                          <a:effectLst/>
                          <a:latin typeface="Times New Roman" panose="02020603050405020304" pitchFamily="18" charset="0"/>
                          <a:cs typeface="Times New Roman" panose="02020603050405020304" pitchFamily="18" charset="0"/>
                        </a:rPr>
                        <a:t>Stigma (Absent)</a:t>
                      </a:r>
                    </a:p>
                    <a:p>
                      <a:pPr marL="0" marR="0" algn="ctr">
                        <a:lnSpc>
                          <a:spcPct val="115000"/>
                        </a:lnSpc>
                        <a:spcBef>
                          <a:spcPts val="0"/>
                        </a:spcBef>
                        <a:spcAft>
                          <a:spcPts val="0"/>
                        </a:spcAft>
                      </a:pPr>
                      <a:r>
                        <a:rPr lang="en-US" sz="2400">
                          <a:solidFill>
                            <a:schemeClr val="tx1"/>
                          </a:solidFill>
                          <a:effectLst/>
                          <a:latin typeface="Times New Roman" panose="02020603050405020304" pitchFamily="18" charset="0"/>
                          <a:cs typeface="Times New Roman" panose="02020603050405020304" pitchFamily="18" charset="0"/>
                        </a:rPr>
                        <a:t>n (%)</a:t>
                      </a:r>
                      <a:endParaRPr lang="en-US" sz="2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74" marR="68574"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35 (30.2%)</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74" marR="68574" marT="0" marB="0">
                    <a:solidFill>
                      <a:schemeClr val="accent1">
                        <a:lumMod val="20000"/>
                        <a:lumOff val="80000"/>
                      </a:schemeClr>
                    </a:solidFill>
                  </a:tcPr>
                </a:tc>
                <a:tc>
                  <a:txBody>
                    <a:bodyPr/>
                    <a:lstStyle/>
                    <a:p>
                      <a:pPr marL="0" marR="0" algn="ctr">
                        <a:lnSpc>
                          <a:spcPct val="115000"/>
                        </a:lnSpc>
                        <a:spcBef>
                          <a:spcPts val="0"/>
                        </a:spcBef>
                        <a:spcAft>
                          <a:spcPts val="0"/>
                        </a:spcAft>
                      </a:pPr>
                      <a:r>
                        <a:rPr lang="en-US" sz="2400" dirty="0">
                          <a:solidFill>
                            <a:schemeClr val="tx1"/>
                          </a:solidFill>
                          <a:effectLst/>
                          <a:latin typeface="Times New Roman" panose="02020603050405020304" pitchFamily="18" charset="0"/>
                          <a:cs typeface="Times New Roman" panose="02020603050405020304" pitchFamily="18" charset="0"/>
                        </a:rPr>
                        <a:t>13 (15.5)</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74" marR="68574" marT="0" marB="0">
                    <a:solidFill>
                      <a:schemeClr val="accent1">
                        <a:lumMod val="20000"/>
                        <a:lumOff val="80000"/>
                      </a:schemeClr>
                    </a:solidFill>
                  </a:tcPr>
                </a:tc>
                <a:tc vMerge="1">
                  <a:txBody>
                    <a:bodyPr/>
                    <a:lstStyle/>
                    <a:p>
                      <a:endParaRPr lang="en-US"/>
                    </a:p>
                  </a:txBody>
                  <a:tcPr/>
                </a:tc>
              </a:tr>
            </a:tbl>
          </a:graphicData>
        </a:graphic>
      </p:graphicFrame>
      <p:sp>
        <p:nvSpPr>
          <p:cNvPr id="2" name="Rectangular Callout 1"/>
          <p:cNvSpPr/>
          <p:nvPr/>
        </p:nvSpPr>
        <p:spPr>
          <a:xfrm>
            <a:off x="6934200" y="2743200"/>
            <a:ext cx="1828800" cy="990600"/>
          </a:xfrm>
          <a:prstGeom prst="wedge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a:ea typeface="Calibri"/>
              </a:rPr>
              <a:t>(</a:t>
            </a:r>
            <a:r>
              <a:rPr lang="en-US" dirty="0" err="1">
                <a:solidFill>
                  <a:schemeClr val="tx1"/>
                </a:solidFill>
                <a:latin typeface="Times New Roman"/>
                <a:ea typeface="Calibri"/>
              </a:rPr>
              <a:t>Rao</a:t>
            </a:r>
            <a:r>
              <a:rPr lang="en-US" dirty="0">
                <a:solidFill>
                  <a:schemeClr val="tx1"/>
                </a:solidFill>
                <a:latin typeface="Times New Roman"/>
                <a:ea typeface="Calibri"/>
              </a:rPr>
              <a:t> et al., 2012), </a:t>
            </a:r>
            <a:endParaRPr lang="en-US" dirty="0">
              <a:solidFill>
                <a:schemeClr val="tx1"/>
              </a:solidFill>
            </a:endParaRPr>
          </a:p>
        </p:txBody>
      </p:sp>
      <p:sp>
        <p:nvSpPr>
          <p:cNvPr id="3" name="Date Placeholder 2"/>
          <p:cNvSpPr>
            <a:spLocks noGrp="1"/>
          </p:cNvSpPr>
          <p:nvPr>
            <p:ph type="dt" sz="quarter" idx="10"/>
          </p:nvPr>
        </p:nvSpPr>
        <p:spPr/>
        <p:txBody>
          <a:bodyPr/>
          <a:lstStyle/>
          <a:p>
            <a:pPr>
              <a:defRPr/>
            </a:pPr>
            <a:fld id="{9F2BE723-BDDB-476C-BA0F-BCDFAD7E0471}" type="datetime1">
              <a:rPr lang="en-US"/>
              <a:pPr>
                <a:defRPr/>
              </a:pPr>
              <a:t>12/2/2015</a:t>
            </a:fld>
            <a:endParaRPr lang="en-US"/>
          </a:p>
        </p:txBody>
      </p:sp>
      <p:sp>
        <p:nvSpPr>
          <p:cNvPr id="53275" name="Slide Number Placeholder 5"/>
          <p:cNvSpPr>
            <a:spLocks noGrp="1"/>
          </p:cNvSpPr>
          <p:nvPr>
            <p:ph type="sldNum" sz="quarter" idx="12"/>
          </p:nvPr>
        </p:nvSpPr>
        <p:spPr bwMode="auto">
          <a:noFill/>
          <a:ln>
            <a:miter lim="800000"/>
            <a:headEnd/>
            <a:tailEnd/>
          </a:ln>
        </p:spPr>
        <p:txBody>
          <a:bodyPr/>
          <a:lstStyle/>
          <a:p>
            <a:fld id="{9CCF4090-1DAF-45CB-AC42-399C81D5FFB2}" type="slidenum">
              <a:rPr lang="en-US"/>
              <a:pPr/>
              <a:t>24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609600" y="533400"/>
            <a:ext cx="8229600" cy="788988"/>
          </a:xfrm>
        </p:spPr>
        <p:txBody>
          <a:bodyPr/>
          <a:lstStyle/>
          <a:p>
            <a:pPr algn="ctr" eaLnBrk="1" hangingPunct="1"/>
            <a:r>
              <a:rPr lang="en-US" sz="4600" b="1" smtClean="0">
                <a:latin typeface="Times New Roman" pitchFamily="18" charset="0"/>
                <a:cs typeface="Times New Roman" pitchFamily="18" charset="0"/>
              </a:rPr>
              <a:t>Recommendations</a:t>
            </a:r>
          </a:p>
        </p:txBody>
      </p:sp>
      <p:sp>
        <p:nvSpPr>
          <p:cNvPr id="36867" name="Content Placeholder 2"/>
          <p:cNvSpPr>
            <a:spLocks noGrp="1"/>
          </p:cNvSpPr>
          <p:nvPr>
            <p:ph idx="1"/>
          </p:nvPr>
        </p:nvSpPr>
        <p:spPr>
          <a:xfrm>
            <a:off x="152400" y="1447800"/>
            <a:ext cx="8839200" cy="5257800"/>
          </a:xfrm>
        </p:spPr>
        <p:txBody>
          <a:bodyPr>
            <a:normAutofit/>
          </a:bodyPr>
          <a:lstStyle/>
          <a:p>
            <a:pPr marL="0" indent="0" eaLnBrk="1" fontAlgn="auto" hangingPunct="1">
              <a:spcAft>
                <a:spcPts val="0"/>
              </a:spcAft>
              <a:buClr>
                <a:schemeClr val="accent3"/>
              </a:buClr>
              <a:buFont typeface="Wingdings 2" pitchFamily="18" charset="2"/>
              <a:buNone/>
              <a:defRPr/>
            </a:pPr>
            <a:r>
              <a:rPr lang="en-US" sz="2400" b="1" dirty="0" smtClean="0">
                <a:solidFill>
                  <a:schemeClr val="accent1"/>
                </a:solidFill>
                <a:latin typeface="Times New Roman" pitchFamily="18" charset="0"/>
                <a:cs typeface="Times New Roman" pitchFamily="18" charset="0"/>
              </a:rPr>
              <a:t>Healthcare</a:t>
            </a:r>
          </a:p>
          <a:p>
            <a:pPr marL="0" indent="0" eaLnBrk="1" fontAlgn="auto" hangingPunct="1">
              <a:spcAft>
                <a:spcPts val="0"/>
              </a:spcAft>
              <a:buClr>
                <a:schemeClr val="accent3"/>
              </a:buClr>
              <a:buFont typeface="Wingdings 2" pitchFamily="18" charset="2"/>
              <a:buNone/>
              <a:defRPr/>
            </a:pPr>
            <a:endParaRPr lang="en-US" sz="2400" b="1" dirty="0" smtClean="0">
              <a:solidFill>
                <a:schemeClr val="accent1"/>
              </a:solidFill>
              <a:latin typeface="Times New Roman" pitchFamily="18" charset="0"/>
              <a:cs typeface="Times New Roman" pitchFamily="18" charset="0"/>
            </a:endParaRPr>
          </a:p>
          <a:p>
            <a:pPr eaLnBrk="1" fontAlgn="auto" hangingPunct="1">
              <a:spcAft>
                <a:spcPts val="0"/>
              </a:spcAft>
              <a:buClr>
                <a:schemeClr val="accent3"/>
              </a:buClr>
              <a:defRPr/>
            </a:pPr>
            <a:r>
              <a:rPr lang="en-US" sz="2200" dirty="0" smtClean="0">
                <a:latin typeface="Times New Roman" pitchFamily="18" charset="0"/>
                <a:cs typeface="Times New Roman" pitchFamily="18" charset="0"/>
              </a:rPr>
              <a:t>Adequate diagnoses </a:t>
            </a:r>
            <a:r>
              <a:rPr lang="en-US" sz="2200" dirty="0">
                <a:latin typeface="Times New Roman" pitchFamily="18" charset="0"/>
                <a:cs typeface="Times New Roman" pitchFamily="18" charset="0"/>
              </a:rPr>
              <a:t>and </a:t>
            </a:r>
            <a:r>
              <a:rPr lang="en-US" sz="2200" dirty="0" smtClean="0">
                <a:latin typeface="Times New Roman" pitchFamily="18" charset="0"/>
                <a:cs typeface="Times New Roman" pitchFamily="18" charset="0"/>
              </a:rPr>
              <a:t>treatment of depression</a:t>
            </a:r>
          </a:p>
          <a:p>
            <a:pPr eaLnBrk="1" fontAlgn="auto" hangingPunct="1">
              <a:spcAft>
                <a:spcPts val="0"/>
              </a:spcAft>
              <a:buClr>
                <a:schemeClr val="accent3"/>
              </a:buClr>
              <a:defRPr/>
            </a:pPr>
            <a:endParaRPr lang="en-US" sz="2200" dirty="0" smtClean="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en-US" sz="2200" dirty="0" smtClean="0">
                <a:latin typeface="Times New Roman" pitchFamily="18" charset="0"/>
                <a:cs typeface="Times New Roman" pitchFamily="18" charset="0"/>
              </a:rPr>
              <a:t>Referral </a:t>
            </a:r>
            <a:r>
              <a:rPr lang="en-US" sz="2200" dirty="0">
                <a:latin typeface="Times New Roman" pitchFamily="18" charset="0"/>
                <a:cs typeface="Times New Roman" pitchFamily="18" charset="0"/>
              </a:rPr>
              <a:t>pathways and specialist mental health services </a:t>
            </a:r>
            <a:r>
              <a:rPr lang="en-US" sz="2200" dirty="0" smtClean="0">
                <a:latin typeface="Times New Roman" pitchFamily="18" charset="0"/>
                <a:cs typeface="Times New Roman" pitchFamily="18" charset="0"/>
              </a:rPr>
              <a:t>to be </a:t>
            </a:r>
            <a:r>
              <a:rPr lang="en-US" sz="2200" dirty="0">
                <a:latin typeface="Times New Roman" pitchFamily="18" charset="0"/>
                <a:cs typeface="Times New Roman" pitchFamily="18" charset="0"/>
              </a:rPr>
              <a:t>made accessible to HIV positive patients</a:t>
            </a:r>
            <a:r>
              <a:rPr lang="en-US" sz="2200" dirty="0" smtClean="0">
                <a:latin typeface="Times New Roman" pitchFamily="18" charset="0"/>
                <a:cs typeface="Times New Roman" pitchFamily="18" charset="0"/>
              </a:rPr>
              <a:t>.</a:t>
            </a:r>
          </a:p>
          <a:p>
            <a:pPr marL="274320" indent="-274320" eaLnBrk="1" fontAlgn="auto" hangingPunct="1">
              <a:spcAft>
                <a:spcPts val="0"/>
              </a:spcAft>
              <a:buClr>
                <a:schemeClr val="accent3"/>
              </a:buClr>
              <a:buFont typeface="Wingdings 2"/>
              <a:buChar char=""/>
              <a:defRPr/>
            </a:pPr>
            <a:endParaRPr lang="en-US" sz="2200" dirty="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en-US" sz="2200" dirty="0" smtClean="0">
                <a:latin typeface="Times New Roman" pitchFamily="18" charset="0"/>
                <a:cs typeface="Times New Roman" pitchFamily="18" charset="0"/>
              </a:rPr>
              <a:t>Integration of  </a:t>
            </a:r>
            <a:r>
              <a:rPr lang="en-US" sz="2200" dirty="0">
                <a:latin typeface="Times New Roman" pitchFamily="18" charset="0"/>
                <a:cs typeface="Times New Roman" pitchFamily="18" charset="0"/>
              </a:rPr>
              <a:t>services to address substance and illicit drug use </a:t>
            </a:r>
            <a:r>
              <a:rPr lang="en-US" sz="2200" dirty="0" smtClean="0">
                <a:latin typeface="Times New Roman" pitchFamily="18" charset="0"/>
                <a:cs typeface="Times New Roman" pitchFamily="18" charset="0"/>
              </a:rPr>
              <a:t>disorders</a:t>
            </a:r>
          </a:p>
          <a:p>
            <a:pPr marL="274320" indent="-274320" eaLnBrk="1" fontAlgn="auto" hangingPunct="1">
              <a:spcAft>
                <a:spcPts val="0"/>
              </a:spcAft>
              <a:buClr>
                <a:schemeClr val="accent3"/>
              </a:buClr>
              <a:buFont typeface="Wingdings 2"/>
              <a:buChar char=""/>
              <a:defRPr/>
            </a:pPr>
            <a:endParaRPr lang="en-US" sz="2200" dirty="0" smtClean="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en-US" sz="2200" dirty="0" smtClean="0">
                <a:latin typeface="Times New Roman" pitchFamily="18" charset="0"/>
                <a:cs typeface="Times New Roman" pitchFamily="18" charset="0"/>
              </a:rPr>
              <a:t>Strengthening of social support networks and programs for people living with HIV</a:t>
            </a:r>
          </a:p>
          <a:p>
            <a:pPr marL="0" indent="0" eaLnBrk="1" fontAlgn="auto" hangingPunct="1">
              <a:spcAft>
                <a:spcPts val="0"/>
              </a:spcAft>
              <a:buClr>
                <a:schemeClr val="accent3"/>
              </a:buClr>
              <a:buFont typeface="Wingdings 2" pitchFamily="18" charset="2"/>
              <a:buNone/>
              <a:defRPr/>
            </a:pPr>
            <a:endParaRPr lang="en-US" sz="2200" b="1" dirty="0" smtClean="0">
              <a:solidFill>
                <a:schemeClr val="accent1"/>
              </a:solidFill>
              <a:latin typeface="Times New Roman" pitchFamily="18" charset="0"/>
              <a:cs typeface="Times New Roman" pitchFamily="18" charset="0"/>
            </a:endParaRPr>
          </a:p>
        </p:txBody>
      </p:sp>
      <p:sp>
        <p:nvSpPr>
          <p:cNvPr id="2" name="Date Placeholder 1"/>
          <p:cNvSpPr>
            <a:spLocks noGrp="1"/>
          </p:cNvSpPr>
          <p:nvPr>
            <p:ph type="dt" sz="quarter" idx="10"/>
          </p:nvPr>
        </p:nvSpPr>
        <p:spPr/>
        <p:txBody>
          <a:bodyPr/>
          <a:lstStyle/>
          <a:p>
            <a:pPr>
              <a:defRPr/>
            </a:pPr>
            <a:fld id="{B1435A95-007A-4F4B-BB82-814EEEF0C181}" type="datetime1">
              <a:rPr lang="en-US"/>
              <a:pPr>
                <a:defRPr/>
              </a:pPr>
              <a:t>12/2/2015</a:t>
            </a:fld>
            <a:endParaRPr lang="en-US"/>
          </a:p>
        </p:txBody>
      </p:sp>
      <p:sp>
        <p:nvSpPr>
          <p:cNvPr id="55301" name="Slide Number Placeholder 2"/>
          <p:cNvSpPr>
            <a:spLocks noGrp="1"/>
          </p:cNvSpPr>
          <p:nvPr>
            <p:ph type="sldNum" sz="quarter" idx="12"/>
          </p:nvPr>
        </p:nvSpPr>
        <p:spPr bwMode="auto">
          <a:noFill/>
          <a:ln>
            <a:miter lim="800000"/>
            <a:headEnd/>
            <a:tailEnd/>
          </a:ln>
        </p:spPr>
        <p:txBody>
          <a:bodyPr/>
          <a:lstStyle/>
          <a:p>
            <a:fld id="{01B1A272-04F9-4938-A830-1C831381B652}" type="slidenum">
              <a:rPr lang="en-US"/>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609600" y="685800"/>
            <a:ext cx="8229600" cy="788988"/>
          </a:xfrm>
        </p:spPr>
        <p:txBody>
          <a:bodyPr/>
          <a:lstStyle/>
          <a:p>
            <a:pPr algn="ctr" eaLnBrk="1" hangingPunct="1"/>
            <a:r>
              <a:rPr lang="en-US" sz="4600" b="1" smtClean="0">
                <a:latin typeface="Times New Roman" pitchFamily="18" charset="0"/>
                <a:cs typeface="Times New Roman" pitchFamily="18" charset="0"/>
              </a:rPr>
              <a:t>Recommendations</a:t>
            </a:r>
          </a:p>
        </p:txBody>
      </p:sp>
      <p:sp>
        <p:nvSpPr>
          <p:cNvPr id="3" name="Content Placeholder 2"/>
          <p:cNvSpPr>
            <a:spLocks noGrp="1"/>
          </p:cNvSpPr>
          <p:nvPr>
            <p:ph idx="1"/>
          </p:nvPr>
        </p:nvSpPr>
        <p:spPr>
          <a:xfrm>
            <a:off x="228600" y="1735138"/>
            <a:ext cx="8610600" cy="4621212"/>
          </a:xfrm>
        </p:spPr>
        <p:txBody>
          <a:bodyPr>
            <a:normAutofit/>
          </a:bodyPr>
          <a:lstStyle/>
          <a:p>
            <a:pPr marL="0" indent="0" eaLnBrk="1" fontAlgn="auto" hangingPunct="1">
              <a:spcAft>
                <a:spcPts val="0"/>
              </a:spcAft>
              <a:buClr>
                <a:schemeClr val="accent3"/>
              </a:buClr>
              <a:buFont typeface="Wingdings 2" pitchFamily="18" charset="2"/>
              <a:buNone/>
              <a:defRPr/>
            </a:pPr>
            <a:r>
              <a:rPr lang="en-US" sz="2400" b="1" dirty="0" smtClean="0">
                <a:solidFill>
                  <a:schemeClr val="accent1"/>
                </a:solidFill>
                <a:latin typeface="Times New Roman" pitchFamily="18" charset="0"/>
                <a:cs typeface="Times New Roman" pitchFamily="18" charset="0"/>
              </a:rPr>
              <a:t>Education</a:t>
            </a:r>
          </a:p>
          <a:p>
            <a:pPr marL="514350" indent="-514350" eaLnBrk="1" fontAlgn="auto" hangingPunct="1">
              <a:spcAft>
                <a:spcPts val="0"/>
              </a:spcAft>
              <a:buClr>
                <a:schemeClr val="accent3"/>
              </a:buClr>
              <a:buFont typeface="+mj-lt"/>
              <a:buAutoNum type="arabicPeriod"/>
              <a:defRPr/>
            </a:pPr>
            <a:endParaRPr lang="en-US" sz="2200" dirty="0">
              <a:latin typeface="Times New Roman" pitchFamily="18" charset="0"/>
              <a:cs typeface="Times New Roman" pitchFamily="18" charset="0"/>
            </a:endParaRPr>
          </a:p>
          <a:p>
            <a:pPr marL="514350" indent="-514350" eaLnBrk="1" fontAlgn="auto" hangingPunct="1">
              <a:spcAft>
                <a:spcPts val="0"/>
              </a:spcAft>
              <a:buClr>
                <a:schemeClr val="accent3"/>
              </a:buClr>
              <a:buFont typeface="+mj-lt"/>
              <a:buAutoNum type="arabicPeriod"/>
              <a:defRPr/>
            </a:pPr>
            <a:r>
              <a:rPr lang="en-US" sz="2400" dirty="0" smtClean="0">
                <a:latin typeface="Times New Roman" pitchFamily="18" charset="0"/>
                <a:cs typeface="Times New Roman" pitchFamily="18" charset="0"/>
              </a:rPr>
              <a:t>Awareness sessions about misconceptions regarding HIV for patients and their families.</a:t>
            </a:r>
          </a:p>
          <a:p>
            <a:pPr marL="514350" indent="-514350" eaLnBrk="1" fontAlgn="auto" hangingPunct="1">
              <a:spcAft>
                <a:spcPts val="0"/>
              </a:spcAft>
              <a:buClr>
                <a:schemeClr val="accent3"/>
              </a:buClr>
              <a:buFont typeface="+mj-lt"/>
              <a:buAutoNum type="arabicPeriod"/>
              <a:defRPr/>
            </a:pPr>
            <a:endParaRPr lang="en-US" sz="2400">
              <a:latin typeface="Times New Roman" pitchFamily="18" charset="0"/>
              <a:cs typeface="Times New Roman" pitchFamily="18" charset="0"/>
            </a:endParaRPr>
          </a:p>
          <a:p>
            <a:pPr marL="514350" indent="-514350" eaLnBrk="1" fontAlgn="auto" hangingPunct="1">
              <a:spcAft>
                <a:spcPts val="0"/>
              </a:spcAft>
              <a:buClr>
                <a:schemeClr val="accent3"/>
              </a:buClr>
              <a:buFont typeface="+mj-lt"/>
              <a:buAutoNum type="arabicPeriod"/>
              <a:defRPr/>
            </a:pPr>
            <a:r>
              <a:rPr lang="en-US" sz="2400" smtClean="0">
                <a:latin typeface="Times New Roman" pitchFamily="18" charset="0"/>
                <a:cs typeface="Times New Roman" pitchFamily="18" charset="0"/>
              </a:rPr>
              <a:t>Incorporation </a:t>
            </a:r>
            <a:r>
              <a:rPr lang="en-US" sz="2400" dirty="0" smtClean="0">
                <a:latin typeface="Times New Roman" pitchFamily="18" charset="0"/>
                <a:cs typeface="Times New Roman" pitchFamily="18" charset="0"/>
              </a:rPr>
              <a:t>of study findings in nursing and medical curriculum to raise awareness among future nurses and physicians about the mental health issues and their management among HIV positive patients</a:t>
            </a:r>
            <a:r>
              <a:rPr lang="en-US" sz="2200" dirty="0" smtClean="0">
                <a:latin typeface="Times New Roman" pitchFamily="18" charset="0"/>
                <a:cs typeface="Times New Roman" pitchFamily="18" charset="0"/>
              </a:rPr>
              <a:t>.</a:t>
            </a:r>
          </a:p>
          <a:p>
            <a:pPr marL="274320" indent="-274320" eaLnBrk="1" fontAlgn="auto" hangingPunct="1">
              <a:spcAft>
                <a:spcPts val="0"/>
              </a:spcAft>
              <a:buClr>
                <a:schemeClr val="accent3"/>
              </a:buClr>
              <a:buFont typeface="Wingdings 2"/>
              <a:buChar char=""/>
              <a:defRPr/>
            </a:pPr>
            <a:endParaRPr lang="en-US" dirty="0"/>
          </a:p>
        </p:txBody>
      </p:sp>
      <p:sp>
        <p:nvSpPr>
          <p:cNvPr id="2" name="Date Placeholder 1"/>
          <p:cNvSpPr>
            <a:spLocks noGrp="1"/>
          </p:cNvSpPr>
          <p:nvPr>
            <p:ph type="dt" sz="quarter" idx="10"/>
          </p:nvPr>
        </p:nvSpPr>
        <p:spPr/>
        <p:txBody>
          <a:bodyPr/>
          <a:lstStyle/>
          <a:p>
            <a:pPr>
              <a:defRPr/>
            </a:pPr>
            <a:fld id="{7AD893C8-CA83-4EB4-833C-1C51896B8AA9}" type="datetime1">
              <a:rPr lang="en-US"/>
              <a:pPr>
                <a:defRPr/>
              </a:pPr>
              <a:t>12/2/2015</a:t>
            </a:fld>
            <a:endParaRPr lang="en-US"/>
          </a:p>
        </p:txBody>
      </p:sp>
      <p:sp>
        <p:nvSpPr>
          <p:cNvPr id="57349" name="Slide Number Placeholder 3"/>
          <p:cNvSpPr>
            <a:spLocks noGrp="1"/>
          </p:cNvSpPr>
          <p:nvPr>
            <p:ph type="sldNum" sz="quarter" idx="12"/>
          </p:nvPr>
        </p:nvSpPr>
        <p:spPr bwMode="auto">
          <a:noFill/>
          <a:ln>
            <a:miter lim="800000"/>
            <a:headEnd/>
            <a:tailEnd/>
          </a:ln>
        </p:spPr>
        <p:txBody>
          <a:bodyPr/>
          <a:lstStyle/>
          <a:p>
            <a:fld id="{65B172AC-4E6E-48E0-BC56-685507CFE05B}" type="slidenum">
              <a:rPr lang="en-US"/>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609600" y="609600"/>
            <a:ext cx="8229600" cy="788988"/>
          </a:xfrm>
        </p:spPr>
        <p:txBody>
          <a:bodyPr/>
          <a:lstStyle/>
          <a:p>
            <a:pPr algn="ctr" eaLnBrk="1" hangingPunct="1"/>
            <a:r>
              <a:rPr lang="en-US" sz="4600" b="1" smtClean="0">
                <a:latin typeface="Times New Roman" pitchFamily="18" charset="0"/>
                <a:cs typeface="Times New Roman" pitchFamily="18" charset="0"/>
              </a:rPr>
              <a:t>Recommendations</a:t>
            </a:r>
          </a:p>
        </p:txBody>
      </p:sp>
      <p:sp>
        <p:nvSpPr>
          <p:cNvPr id="3" name="Content Placeholder 2"/>
          <p:cNvSpPr>
            <a:spLocks noGrp="1"/>
          </p:cNvSpPr>
          <p:nvPr>
            <p:ph idx="1"/>
          </p:nvPr>
        </p:nvSpPr>
        <p:spPr>
          <a:xfrm>
            <a:off x="304800" y="1447800"/>
            <a:ext cx="8534400" cy="4419600"/>
          </a:xfrm>
        </p:spPr>
        <p:txBody>
          <a:bodyPr>
            <a:normAutofit/>
          </a:bodyPr>
          <a:lstStyle/>
          <a:p>
            <a:pPr marL="0" indent="0" eaLnBrk="1" fontAlgn="auto" hangingPunct="1">
              <a:spcAft>
                <a:spcPts val="0"/>
              </a:spcAft>
              <a:buClr>
                <a:schemeClr val="accent3"/>
              </a:buClr>
              <a:buFont typeface="Wingdings 2" pitchFamily="18" charset="2"/>
              <a:buNone/>
              <a:defRPr/>
            </a:pPr>
            <a:r>
              <a:rPr lang="en-US" sz="2400" b="1" dirty="0" smtClean="0">
                <a:solidFill>
                  <a:schemeClr val="accent1"/>
                </a:solidFill>
                <a:latin typeface="Times New Roman" pitchFamily="18" charset="0"/>
                <a:cs typeface="Times New Roman" pitchFamily="18" charset="0"/>
              </a:rPr>
              <a:t>Research</a:t>
            </a:r>
          </a:p>
          <a:p>
            <a:pPr marL="514350" indent="-514350" eaLnBrk="1" fontAlgn="auto" hangingPunct="1">
              <a:spcAft>
                <a:spcPts val="0"/>
              </a:spcAft>
              <a:buClr>
                <a:schemeClr val="accent3"/>
              </a:buClr>
              <a:buFont typeface="+mj-lt"/>
              <a:buAutoNum type="arabicPeriod"/>
              <a:defRPr/>
            </a:pPr>
            <a:endParaRPr lang="en-US" sz="2200" dirty="0" smtClean="0">
              <a:latin typeface="Times New Roman" pitchFamily="18" charset="0"/>
              <a:cs typeface="Times New Roman" pitchFamily="18" charset="0"/>
            </a:endParaRPr>
          </a:p>
          <a:p>
            <a:pPr marL="514350" indent="-514350" eaLnBrk="1" fontAlgn="auto" hangingPunct="1">
              <a:spcAft>
                <a:spcPts val="0"/>
              </a:spcAft>
              <a:buClr>
                <a:schemeClr val="accent3"/>
              </a:buClr>
              <a:buFont typeface="+mj-lt"/>
              <a:buAutoNum type="arabicPeriod"/>
              <a:defRPr/>
            </a:pPr>
            <a:r>
              <a:rPr lang="en-US" sz="2200" dirty="0" smtClean="0">
                <a:latin typeface="Times New Roman" pitchFamily="18" charset="0"/>
                <a:cs typeface="Times New Roman" pitchFamily="18" charset="0"/>
              </a:rPr>
              <a:t>A qualitative study </a:t>
            </a:r>
            <a:r>
              <a:rPr lang="en-US" sz="2200" dirty="0">
                <a:latin typeface="Times New Roman" pitchFamily="18" charset="0"/>
                <a:cs typeface="Times New Roman" pitchFamily="18" charset="0"/>
              </a:rPr>
              <a:t>for an in-depth understanding of the present </a:t>
            </a:r>
            <a:r>
              <a:rPr lang="en-US" sz="2200" dirty="0" smtClean="0">
                <a:latin typeface="Times New Roman" pitchFamily="18" charset="0"/>
                <a:cs typeface="Times New Roman" pitchFamily="18" charset="0"/>
              </a:rPr>
              <a:t>phenomenon and to identify </a:t>
            </a:r>
            <a:r>
              <a:rPr lang="en-US" sz="2200" dirty="0">
                <a:latin typeface="Times New Roman" pitchFamily="18" charset="0"/>
                <a:cs typeface="Times New Roman" pitchFamily="18" charset="0"/>
              </a:rPr>
              <a:t>individual experiences related to </a:t>
            </a:r>
            <a:r>
              <a:rPr lang="en-US" sz="2200" dirty="0" smtClean="0">
                <a:latin typeface="Times New Roman" pitchFamily="18" charset="0"/>
                <a:cs typeface="Times New Roman" pitchFamily="18" charset="0"/>
              </a:rPr>
              <a:t>stigmatization. </a:t>
            </a:r>
            <a:endParaRPr lang="en-US" sz="2200" dirty="0">
              <a:latin typeface="Times New Roman" pitchFamily="18" charset="0"/>
              <a:cs typeface="Times New Roman" pitchFamily="18" charset="0"/>
            </a:endParaRPr>
          </a:p>
          <a:p>
            <a:pPr marL="514350" indent="-514350" eaLnBrk="1" fontAlgn="auto" hangingPunct="1">
              <a:spcAft>
                <a:spcPts val="0"/>
              </a:spcAft>
              <a:buClr>
                <a:schemeClr val="accent3"/>
              </a:buClr>
              <a:buFont typeface="+mj-lt"/>
              <a:buAutoNum type="arabicPeriod"/>
              <a:defRPr/>
            </a:pPr>
            <a:endParaRPr lang="en-US" sz="2200" dirty="0" smtClean="0">
              <a:latin typeface="Times New Roman" pitchFamily="18" charset="0"/>
              <a:cs typeface="Times New Roman" pitchFamily="18" charset="0"/>
            </a:endParaRPr>
          </a:p>
          <a:p>
            <a:pPr marL="514350" indent="-514350" eaLnBrk="1" fontAlgn="auto" hangingPunct="1">
              <a:spcAft>
                <a:spcPts val="0"/>
              </a:spcAft>
              <a:buClr>
                <a:schemeClr val="accent3"/>
              </a:buClr>
              <a:buFont typeface="+mj-lt"/>
              <a:buAutoNum type="arabicPeriod"/>
              <a:defRPr/>
            </a:pPr>
            <a:r>
              <a:rPr lang="en-US" sz="2200" dirty="0" smtClean="0">
                <a:latin typeface="Times New Roman" pitchFamily="18" charset="0"/>
                <a:cs typeface="Times New Roman" pitchFamily="18" charset="0"/>
              </a:rPr>
              <a:t>Interventional studies aimed to test interventions to improve level of knowledge about HIV and psychological health of the HIV infected population.</a:t>
            </a:r>
          </a:p>
          <a:p>
            <a:pPr marL="274320" indent="-274320" eaLnBrk="1" fontAlgn="auto" hangingPunct="1">
              <a:spcAft>
                <a:spcPts val="0"/>
              </a:spcAft>
              <a:buClr>
                <a:schemeClr val="accent3"/>
              </a:buClr>
              <a:buFont typeface="Wingdings 2"/>
              <a:buChar char=""/>
              <a:defRPr/>
            </a:pPr>
            <a:endParaRPr lang="en-US" sz="2200" dirty="0">
              <a:latin typeface="Times New Roman" pitchFamily="18" charset="0"/>
              <a:cs typeface="Times New Roman" pitchFamily="18" charset="0"/>
            </a:endParaRPr>
          </a:p>
        </p:txBody>
      </p:sp>
      <p:sp>
        <p:nvSpPr>
          <p:cNvPr id="2" name="Date Placeholder 1"/>
          <p:cNvSpPr>
            <a:spLocks noGrp="1"/>
          </p:cNvSpPr>
          <p:nvPr>
            <p:ph type="dt" sz="quarter" idx="10"/>
          </p:nvPr>
        </p:nvSpPr>
        <p:spPr/>
        <p:txBody>
          <a:bodyPr/>
          <a:lstStyle/>
          <a:p>
            <a:pPr>
              <a:defRPr/>
            </a:pPr>
            <a:fld id="{F1B77A67-CFB0-4D56-8525-E51ABF092C51}" type="datetime1">
              <a:rPr lang="en-US"/>
              <a:pPr>
                <a:defRPr/>
              </a:pPr>
              <a:t>12/2/2015</a:t>
            </a:fld>
            <a:endParaRPr lang="en-US"/>
          </a:p>
        </p:txBody>
      </p:sp>
      <p:sp>
        <p:nvSpPr>
          <p:cNvPr id="59397" name="Slide Number Placeholder 3"/>
          <p:cNvSpPr>
            <a:spLocks noGrp="1"/>
          </p:cNvSpPr>
          <p:nvPr>
            <p:ph type="sldNum" sz="quarter" idx="12"/>
          </p:nvPr>
        </p:nvSpPr>
        <p:spPr bwMode="auto">
          <a:noFill/>
          <a:ln>
            <a:miter lim="800000"/>
            <a:headEnd/>
            <a:tailEnd/>
          </a:ln>
        </p:spPr>
        <p:txBody>
          <a:bodyPr/>
          <a:lstStyle/>
          <a:p>
            <a:fld id="{821DABCC-1F8E-4AD9-BB76-AFACF7CBC743}" type="slidenum">
              <a:rPr lang="en-US"/>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609600" y="457200"/>
            <a:ext cx="8229600" cy="1143000"/>
          </a:xfrm>
        </p:spPr>
        <p:txBody>
          <a:bodyPr/>
          <a:lstStyle/>
          <a:p>
            <a:pPr algn="ctr" eaLnBrk="1" hangingPunct="1"/>
            <a:r>
              <a:rPr lang="en-US" sz="4600" b="1" smtClean="0">
                <a:latin typeface="Times New Roman" pitchFamily="18" charset="0"/>
                <a:cs typeface="Times New Roman" pitchFamily="18" charset="0"/>
              </a:rPr>
              <a:t>Conclusion</a:t>
            </a:r>
          </a:p>
        </p:txBody>
      </p:sp>
      <p:sp>
        <p:nvSpPr>
          <p:cNvPr id="65539" name="Content Placeholder 2"/>
          <p:cNvSpPr>
            <a:spLocks noGrp="1"/>
          </p:cNvSpPr>
          <p:nvPr>
            <p:ph idx="1"/>
          </p:nvPr>
        </p:nvSpPr>
        <p:spPr>
          <a:xfrm>
            <a:off x="533400" y="2057400"/>
            <a:ext cx="8229600" cy="4024313"/>
          </a:xfrm>
        </p:spPr>
        <p:txBody>
          <a:bodyPr/>
          <a:lstStyle/>
          <a:p>
            <a:pPr marL="0" indent="0" algn="ctr" eaLnBrk="1" hangingPunct="1">
              <a:buFont typeface="Wingdings 2" pitchFamily="18" charset="2"/>
              <a:buNone/>
            </a:pPr>
            <a:r>
              <a:rPr lang="en-US" smtClean="0"/>
              <a:t> </a:t>
            </a:r>
            <a:r>
              <a:rPr lang="en-US" sz="2400" smtClean="0">
                <a:latin typeface="Times New Roman" pitchFamily="18" charset="0"/>
                <a:cs typeface="Times New Roman" pitchFamily="18" charset="0"/>
              </a:rPr>
              <a:t>The findings from our study confirm an association between HIV-related stigma, social support and depression. Thus, the findings of the present study suggest identification and treatment of such mental disorders as an integral part of HIV prevention and treatment strategies for HIV positive populations</a:t>
            </a:r>
            <a:r>
              <a:rPr lang="en-US" sz="2400" smtClean="0">
                <a:solidFill>
                  <a:srgbClr val="FF0000"/>
                </a:solidFill>
                <a:latin typeface="Times New Roman" pitchFamily="18" charset="0"/>
                <a:cs typeface="Times New Roman" pitchFamily="18" charset="0"/>
              </a:rPr>
              <a:t>.</a:t>
            </a:r>
          </a:p>
        </p:txBody>
      </p:sp>
      <p:sp>
        <p:nvSpPr>
          <p:cNvPr id="2" name="Date Placeholder 1"/>
          <p:cNvSpPr>
            <a:spLocks noGrp="1"/>
          </p:cNvSpPr>
          <p:nvPr>
            <p:ph type="dt" sz="quarter" idx="10"/>
          </p:nvPr>
        </p:nvSpPr>
        <p:spPr/>
        <p:txBody>
          <a:bodyPr/>
          <a:lstStyle/>
          <a:p>
            <a:pPr>
              <a:defRPr/>
            </a:pPr>
            <a:fld id="{600B5F43-6C2C-4D45-8BA9-59023412DB56}" type="datetime1">
              <a:rPr lang="en-US"/>
              <a:pPr>
                <a:defRPr/>
              </a:pPr>
              <a:t>12/2/2015</a:t>
            </a:fld>
            <a:endParaRPr lang="en-US"/>
          </a:p>
        </p:txBody>
      </p:sp>
      <p:sp>
        <p:nvSpPr>
          <p:cNvPr id="65541" name="Slide Number Placeholder 2"/>
          <p:cNvSpPr>
            <a:spLocks noGrp="1"/>
          </p:cNvSpPr>
          <p:nvPr>
            <p:ph type="sldNum" sz="quarter" idx="12"/>
          </p:nvPr>
        </p:nvSpPr>
        <p:spPr bwMode="auto">
          <a:noFill/>
          <a:ln>
            <a:miter lim="800000"/>
            <a:headEnd/>
            <a:tailEnd/>
          </a:ln>
        </p:spPr>
        <p:txBody>
          <a:bodyPr/>
          <a:lstStyle/>
          <a:p>
            <a:fld id="{DBF44C4B-15AC-4E67-9233-4CE4E1253246}" type="slidenum">
              <a:rPr lang="en-US"/>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533400" y="304800"/>
            <a:ext cx="8229600" cy="1143000"/>
          </a:xfrm>
        </p:spPr>
        <p:txBody>
          <a:bodyPr/>
          <a:lstStyle/>
          <a:p>
            <a:pPr algn="ctr" eaLnBrk="1" hangingPunct="1"/>
            <a:r>
              <a:rPr lang="en-US" sz="4600" b="1" dirty="0" smtClean="0">
                <a:latin typeface="Times New Roman" pitchFamily="18" charset="0"/>
                <a:cs typeface="Times New Roman" pitchFamily="18" charset="0"/>
              </a:rPr>
              <a:t>Acknowledgment</a:t>
            </a:r>
          </a:p>
        </p:txBody>
      </p:sp>
      <p:sp>
        <p:nvSpPr>
          <p:cNvPr id="67587" name="Content Placeholder 2"/>
          <p:cNvSpPr>
            <a:spLocks noGrp="1"/>
          </p:cNvSpPr>
          <p:nvPr>
            <p:ph idx="1"/>
          </p:nvPr>
        </p:nvSpPr>
        <p:spPr>
          <a:xfrm>
            <a:off x="304800" y="1676400"/>
            <a:ext cx="8610600" cy="4389438"/>
          </a:xfrm>
        </p:spPr>
        <p:txBody>
          <a:bodyPr/>
          <a:lstStyle/>
          <a:p>
            <a:pPr eaLnBrk="1" hangingPunct="1"/>
            <a:endParaRPr lang="en-US" sz="2400" b="1" dirty="0" smtClean="0">
              <a:latin typeface="Times New Roman" pitchFamily="18" charset="0"/>
              <a:cs typeface="Times New Roman" pitchFamily="18" charset="0"/>
            </a:endParaRPr>
          </a:p>
          <a:p>
            <a:pPr eaLnBrk="1" hangingPunct="1"/>
            <a:r>
              <a:rPr lang="en-US" sz="2400" dirty="0" smtClean="0">
                <a:latin typeface="Times New Roman" pitchFamily="18" charset="0"/>
                <a:cs typeface="Times New Roman" pitchFamily="18" charset="0"/>
              </a:rPr>
              <a:t>Family Members</a:t>
            </a:r>
          </a:p>
          <a:p>
            <a:pPr eaLnBrk="1" hangingPunct="1"/>
            <a:r>
              <a:rPr lang="en-US" sz="2400" dirty="0" smtClean="0">
                <a:latin typeface="Times New Roman" pitchFamily="18" charset="0"/>
                <a:cs typeface="Times New Roman" pitchFamily="18" charset="0"/>
              </a:rPr>
              <a:t>Thesis Supervisor</a:t>
            </a:r>
          </a:p>
          <a:p>
            <a:pPr eaLnBrk="1" hangingPunct="1"/>
            <a:r>
              <a:rPr lang="en-US" sz="2400" dirty="0" smtClean="0">
                <a:latin typeface="Times New Roman" pitchFamily="18" charset="0"/>
                <a:cs typeface="Times New Roman" pitchFamily="18" charset="0"/>
              </a:rPr>
              <a:t>Committee Members</a:t>
            </a:r>
          </a:p>
          <a:p>
            <a:pPr eaLnBrk="1" hangingPunct="1"/>
            <a:r>
              <a:rPr lang="en-US" sz="2400" dirty="0" smtClean="0">
                <a:latin typeface="Times New Roman" pitchFamily="18" charset="0"/>
                <a:cs typeface="Times New Roman" pitchFamily="18" charset="0"/>
              </a:rPr>
              <a:t>Study participants</a:t>
            </a:r>
          </a:p>
          <a:p>
            <a:pPr eaLnBrk="1" hangingPunct="1"/>
            <a:r>
              <a:rPr lang="en-US" sz="2400" dirty="0" smtClean="0">
                <a:latin typeface="Times New Roman" pitchFamily="18" charset="0"/>
                <a:cs typeface="Times New Roman" pitchFamily="18" charset="0"/>
              </a:rPr>
              <a:t>My colleagues</a:t>
            </a:r>
          </a:p>
        </p:txBody>
      </p:sp>
      <p:sp>
        <p:nvSpPr>
          <p:cNvPr id="2" name="Date Placeholder 1"/>
          <p:cNvSpPr>
            <a:spLocks noGrp="1"/>
          </p:cNvSpPr>
          <p:nvPr>
            <p:ph type="dt" sz="quarter" idx="10"/>
          </p:nvPr>
        </p:nvSpPr>
        <p:spPr/>
        <p:txBody>
          <a:bodyPr/>
          <a:lstStyle/>
          <a:p>
            <a:pPr>
              <a:defRPr/>
            </a:pPr>
            <a:fld id="{2CB08330-8591-4D85-9ED3-A94975D32229}" type="datetime1">
              <a:rPr lang="en-US"/>
              <a:pPr>
                <a:defRPr/>
              </a:pPr>
              <a:t>12/2/2015</a:t>
            </a:fld>
            <a:endParaRPr lang="en-US"/>
          </a:p>
        </p:txBody>
      </p:sp>
      <p:sp>
        <p:nvSpPr>
          <p:cNvPr id="67589" name="Slide Number Placeholder 2"/>
          <p:cNvSpPr>
            <a:spLocks noGrp="1"/>
          </p:cNvSpPr>
          <p:nvPr>
            <p:ph type="sldNum" sz="quarter" idx="12"/>
          </p:nvPr>
        </p:nvSpPr>
        <p:spPr bwMode="auto">
          <a:noFill/>
          <a:ln>
            <a:miter lim="800000"/>
            <a:headEnd/>
            <a:tailEnd/>
          </a:ln>
        </p:spPr>
        <p:txBody>
          <a:bodyPr/>
          <a:lstStyle/>
          <a:p>
            <a:fld id="{E95DA956-DFDD-4A95-BF4E-91564A14ED16}" type="slidenum">
              <a:rPr lang="en-US"/>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09600" y="304800"/>
            <a:ext cx="8229600" cy="1143000"/>
          </a:xfrm>
        </p:spPr>
        <p:txBody>
          <a:bodyPr/>
          <a:lstStyle/>
          <a:p>
            <a:pPr algn="ctr" eaLnBrk="1" hangingPunct="1"/>
            <a:r>
              <a:rPr lang="en-US" sz="4400" b="1" smtClean="0">
                <a:latin typeface="Times New Roman" pitchFamily="18" charset="0"/>
                <a:cs typeface="Times New Roman" pitchFamily="18" charset="0"/>
              </a:rPr>
              <a:t>Outline</a:t>
            </a:r>
          </a:p>
        </p:txBody>
      </p:sp>
      <p:sp>
        <p:nvSpPr>
          <p:cNvPr id="8195" name="Content Placeholder 1"/>
          <p:cNvSpPr>
            <a:spLocks noGrp="1"/>
          </p:cNvSpPr>
          <p:nvPr>
            <p:ph idx="1"/>
          </p:nvPr>
        </p:nvSpPr>
        <p:spPr>
          <a:xfrm>
            <a:off x="457200" y="1676400"/>
            <a:ext cx="8382000" cy="4389438"/>
          </a:xfrm>
        </p:spPr>
        <p:txBody>
          <a:bodyPr/>
          <a:lstStyle/>
          <a:p>
            <a:pPr eaLnBrk="1" hangingPunct="1"/>
            <a:r>
              <a:rPr lang="en-US" sz="2200" dirty="0" smtClean="0">
                <a:latin typeface="Times New Roman" pitchFamily="18" charset="0"/>
                <a:cs typeface="Times New Roman" pitchFamily="18" charset="0"/>
              </a:rPr>
              <a:t>Background </a:t>
            </a:r>
          </a:p>
          <a:p>
            <a:pPr eaLnBrk="1" hangingPunct="1"/>
            <a:r>
              <a:rPr lang="en-US" sz="2200" dirty="0" smtClean="0">
                <a:latin typeface="Times New Roman" pitchFamily="18" charset="0"/>
                <a:cs typeface="Times New Roman" pitchFamily="18" charset="0"/>
              </a:rPr>
              <a:t>Significance and purpose of the study</a:t>
            </a:r>
          </a:p>
          <a:p>
            <a:pPr eaLnBrk="1" hangingPunct="1"/>
            <a:r>
              <a:rPr lang="en-US" sz="2200" dirty="0" smtClean="0">
                <a:latin typeface="Times New Roman" pitchFamily="18" charset="0"/>
                <a:cs typeface="Times New Roman" pitchFamily="18" charset="0"/>
              </a:rPr>
              <a:t>Methodology</a:t>
            </a:r>
          </a:p>
          <a:p>
            <a:pPr eaLnBrk="1" hangingPunct="1"/>
            <a:r>
              <a:rPr lang="en-US" sz="2200" dirty="0" smtClean="0">
                <a:latin typeface="Times New Roman" pitchFamily="18" charset="0"/>
                <a:cs typeface="Times New Roman" pitchFamily="18" charset="0"/>
              </a:rPr>
              <a:t>Results and discussion</a:t>
            </a:r>
          </a:p>
          <a:p>
            <a:pPr eaLnBrk="1" hangingPunct="1"/>
            <a:r>
              <a:rPr lang="en-US" sz="2200" dirty="0" smtClean="0">
                <a:latin typeface="Times New Roman" pitchFamily="18" charset="0"/>
                <a:cs typeface="Times New Roman" pitchFamily="18" charset="0"/>
              </a:rPr>
              <a:t>Strengths and Limitations</a:t>
            </a:r>
          </a:p>
          <a:p>
            <a:pPr eaLnBrk="1" hangingPunct="1"/>
            <a:r>
              <a:rPr lang="en-US" sz="2200" dirty="0" smtClean="0">
                <a:latin typeface="Times New Roman" pitchFamily="18" charset="0"/>
                <a:cs typeface="Times New Roman" pitchFamily="18" charset="0"/>
              </a:rPr>
              <a:t>Recommendations</a:t>
            </a:r>
          </a:p>
          <a:p>
            <a:pPr eaLnBrk="1" hangingPunct="1"/>
            <a:r>
              <a:rPr lang="en-US" sz="2200" dirty="0" smtClean="0">
                <a:latin typeface="Times New Roman" pitchFamily="18" charset="0"/>
                <a:cs typeface="Times New Roman" pitchFamily="18" charset="0"/>
              </a:rPr>
              <a:t>Conclusion</a:t>
            </a:r>
          </a:p>
          <a:p>
            <a:pPr eaLnBrk="1" hangingPunct="1"/>
            <a:r>
              <a:rPr lang="en-US" sz="2200" dirty="0" smtClean="0">
                <a:latin typeface="Times New Roman" pitchFamily="18" charset="0"/>
                <a:cs typeface="Times New Roman" pitchFamily="18" charset="0"/>
              </a:rPr>
              <a:t>Acknowledgement</a:t>
            </a:r>
          </a:p>
          <a:p>
            <a:pPr eaLnBrk="1" hangingPunct="1"/>
            <a:r>
              <a:rPr lang="en-US" sz="2200" dirty="0" smtClean="0">
                <a:latin typeface="Times New Roman" pitchFamily="18" charset="0"/>
                <a:cs typeface="Times New Roman" pitchFamily="18" charset="0"/>
              </a:rPr>
              <a:t>References</a:t>
            </a:r>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p:txBody>
      </p:sp>
      <p:sp>
        <p:nvSpPr>
          <p:cNvPr id="2" name="Date Placeholder 1"/>
          <p:cNvSpPr>
            <a:spLocks noGrp="1"/>
          </p:cNvSpPr>
          <p:nvPr>
            <p:ph type="dt" sz="quarter" idx="10"/>
          </p:nvPr>
        </p:nvSpPr>
        <p:spPr/>
        <p:txBody>
          <a:bodyPr/>
          <a:lstStyle/>
          <a:p>
            <a:pPr>
              <a:defRPr/>
            </a:pPr>
            <a:fld id="{9FD88E40-6C47-44C2-A865-64FD277BA07D}" type="datetime1">
              <a:rPr lang="en-US"/>
              <a:pPr>
                <a:defRPr/>
              </a:pPr>
              <a:t>12/2/2015</a:t>
            </a:fld>
            <a:endParaRPr lang="en-US"/>
          </a:p>
        </p:txBody>
      </p:sp>
      <p:sp>
        <p:nvSpPr>
          <p:cNvPr id="8197" name="Slide Number Placeholder 2"/>
          <p:cNvSpPr>
            <a:spLocks noGrp="1"/>
          </p:cNvSpPr>
          <p:nvPr>
            <p:ph type="sldNum" sz="quarter" idx="12"/>
          </p:nvPr>
        </p:nvSpPr>
        <p:spPr bwMode="auto">
          <a:noFill/>
          <a:ln>
            <a:miter lim="800000"/>
            <a:headEnd/>
            <a:tailEnd/>
          </a:ln>
        </p:spPr>
        <p:txBody>
          <a:bodyPr/>
          <a:lstStyle/>
          <a:p>
            <a:fld id="{14F749B1-82C2-40CE-9B18-D4A30F1D2918}" type="slidenum">
              <a:rPr lang="en-US"/>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28600" y="3657600"/>
            <a:ext cx="8686800" cy="1143000"/>
          </a:xfrm>
        </p:spPr>
        <p:txBody>
          <a:bodyPr>
            <a:normAutofit fontScale="90000"/>
          </a:bodyPr>
          <a:lstStyle/>
          <a:p>
            <a:pPr algn="ctr" eaLnBrk="1" fontAlgn="auto" hangingPunct="1">
              <a:spcAft>
                <a:spcPts val="0"/>
              </a:spcAft>
              <a:defRPr/>
            </a:pPr>
            <a:r>
              <a:rPr lang="en-US" sz="9600" smtClean="0">
                <a:latin typeface="Times New Roman" pitchFamily="18" charset="0"/>
                <a:cs typeface="Times New Roman" pitchFamily="18" charset="0"/>
              </a:rPr>
              <a:t/>
            </a:r>
            <a:br>
              <a:rPr lang="en-US" sz="9600" smtClean="0">
                <a:latin typeface="Times New Roman" pitchFamily="18" charset="0"/>
                <a:cs typeface="Times New Roman" pitchFamily="18" charset="0"/>
              </a:rPr>
            </a:br>
            <a:r>
              <a:rPr lang="en-US" sz="9600" smtClean="0">
                <a:latin typeface="Times New Roman" pitchFamily="18" charset="0"/>
                <a:cs typeface="Times New Roman" pitchFamily="18" charset="0"/>
              </a:rPr>
              <a:t/>
            </a:r>
            <a:br>
              <a:rPr lang="en-US" sz="9600" smtClean="0">
                <a:latin typeface="Times New Roman" pitchFamily="18" charset="0"/>
                <a:cs typeface="Times New Roman" pitchFamily="18" charset="0"/>
              </a:rPr>
            </a:br>
            <a:r>
              <a:rPr lang="en-US" sz="9600" smtClean="0">
                <a:latin typeface="Times New Roman" pitchFamily="18" charset="0"/>
                <a:cs typeface="Times New Roman" pitchFamily="18" charset="0"/>
              </a:rPr>
              <a:t/>
            </a:r>
            <a:br>
              <a:rPr lang="en-US" sz="9600" smtClean="0">
                <a:latin typeface="Times New Roman" pitchFamily="18" charset="0"/>
                <a:cs typeface="Times New Roman" pitchFamily="18" charset="0"/>
              </a:rPr>
            </a:br>
            <a:r>
              <a:rPr lang="en-US" sz="9600" smtClean="0">
                <a:latin typeface="Times New Roman" pitchFamily="18" charset="0"/>
                <a:cs typeface="Times New Roman" pitchFamily="18" charset="0"/>
              </a:rPr>
              <a:t/>
            </a:r>
            <a:br>
              <a:rPr lang="en-US" sz="9600" smtClean="0">
                <a:latin typeface="Times New Roman" pitchFamily="18" charset="0"/>
                <a:cs typeface="Times New Roman" pitchFamily="18" charset="0"/>
              </a:rPr>
            </a:br>
            <a:r>
              <a:rPr lang="en-US" sz="9600" smtClean="0">
                <a:latin typeface="Times New Roman" pitchFamily="18" charset="0"/>
                <a:cs typeface="Times New Roman" pitchFamily="18" charset="0"/>
              </a:rPr>
              <a:t/>
            </a:r>
            <a:br>
              <a:rPr lang="en-US" sz="9600" smtClean="0">
                <a:latin typeface="Times New Roman" pitchFamily="18" charset="0"/>
                <a:cs typeface="Times New Roman" pitchFamily="18" charset="0"/>
              </a:rPr>
            </a:br>
            <a:r>
              <a:rPr lang="en-US" sz="9600" smtClean="0">
                <a:latin typeface="Times New Roman" pitchFamily="18" charset="0"/>
                <a:cs typeface="Times New Roman" pitchFamily="18" charset="0"/>
              </a:rPr>
              <a:t/>
            </a:r>
            <a:br>
              <a:rPr lang="en-US" sz="9600" smtClean="0">
                <a:latin typeface="Times New Roman" pitchFamily="18" charset="0"/>
                <a:cs typeface="Times New Roman" pitchFamily="18" charset="0"/>
              </a:rPr>
            </a:br>
            <a:r>
              <a:rPr lang="en-US" sz="9600" smtClean="0">
                <a:latin typeface="Times New Roman" pitchFamily="18" charset="0"/>
                <a:cs typeface="Times New Roman" pitchFamily="18" charset="0"/>
              </a:rPr>
              <a:t/>
            </a:r>
            <a:br>
              <a:rPr lang="en-US" sz="9600" smtClean="0">
                <a:latin typeface="Times New Roman" pitchFamily="18" charset="0"/>
                <a:cs typeface="Times New Roman" pitchFamily="18" charset="0"/>
              </a:rPr>
            </a:br>
            <a:r>
              <a:rPr lang="en-US" sz="9600" smtClean="0">
                <a:latin typeface="Times New Roman" pitchFamily="18" charset="0"/>
                <a:cs typeface="Times New Roman" pitchFamily="18" charset="0"/>
              </a:rPr>
              <a:t/>
            </a:r>
            <a:br>
              <a:rPr lang="en-US" sz="9600" smtClean="0">
                <a:latin typeface="Times New Roman" pitchFamily="18" charset="0"/>
                <a:cs typeface="Times New Roman" pitchFamily="18" charset="0"/>
              </a:rPr>
            </a:br>
            <a:r>
              <a:rPr lang="en-US" sz="9600" smtClean="0">
                <a:latin typeface="Times New Roman" pitchFamily="18" charset="0"/>
                <a:cs typeface="Times New Roman" pitchFamily="18" charset="0"/>
              </a:rPr>
              <a:t>Thank </a:t>
            </a:r>
            <a:br>
              <a:rPr lang="en-US" sz="9600" smtClean="0">
                <a:latin typeface="Times New Roman" pitchFamily="18" charset="0"/>
                <a:cs typeface="Times New Roman" pitchFamily="18" charset="0"/>
              </a:rPr>
            </a:br>
            <a:r>
              <a:rPr lang="en-US" sz="9600" smtClean="0">
                <a:latin typeface="Times New Roman" pitchFamily="18" charset="0"/>
                <a:cs typeface="Times New Roman" pitchFamily="18" charset="0"/>
              </a:rPr>
              <a:t>You</a:t>
            </a:r>
          </a:p>
        </p:txBody>
      </p:sp>
      <p:sp>
        <p:nvSpPr>
          <p:cNvPr id="2" name="Date Placeholder 1"/>
          <p:cNvSpPr>
            <a:spLocks noGrp="1"/>
          </p:cNvSpPr>
          <p:nvPr>
            <p:ph type="dt" sz="quarter" idx="10"/>
          </p:nvPr>
        </p:nvSpPr>
        <p:spPr/>
        <p:txBody>
          <a:bodyPr/>
          <a:lstStyle/>
          <a:p>
            <a:pPr>
              <a:defRPr/>
            </a:pPr>
            <a:fld id="{1100198A-961E-41FD-8BF1-4C389FC8BF6E}" type="datetime1">
              <a:rPr lang="en-US"/>
              <a:pPr>
                <a:defRPr/>
              </a:pPr>
              <a:t>12/2/2015</a:t>
            </a:fld>
            <a:endParaRPr lang="en-US"/>
          </a:p>
        </p:txBody>
      </p:sp>
      <p:sp>
        <p:nvSpPr>
          <p:cNvPr id="75780" name="Slide Number Placeholder 2"/>
          <p:cNvSpPr>
            <a:spLocks noGrp="1"/>
          </p:cNvSpPr>
          <p:nvPr>
            <p:ph type="sldNum" sz="quarter" idx="12"/>
          </p:nvPr>
        </p:nvSpPr>
        <p:spPr bwMode="auto">
          <a:noFill/>
          <a:ln>
            <a:miter lim="800000"/>
            <a:headEnd/>
            <a:tailEnd/>
          </a:ln>
        </p:spPr>
        <p:txBody>
          <a:bodyPr/>
          <a:lstStyle/>
          <a:p>
            <a:fld id="{FF4E607C-CEF9-4DC4-A042-68163FD3BC4D}" type="slidenum">
              <a:rPr lang="en-US"/>
              <a:pPr/>
              <a:t>30</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09600" y="304800"/>
            <a:ext cx="8229600" cy="1143000"/>
          </a:xfrm>
        </p:spPr>
        <p:txBody>
          <a:bodyPr/>
          <a:lstStyle/>
          <a:p>
            <a:pPr algn="ctr" eaLnBrk="1" hangingPunct="1"/>
            <a:r>
              <a:rPr lang="en-US" sz="4400" b="1" smtClean="0">
                <a:latin typeface="Times New Roman" pitchFamily="18" charset="0"/>
                <a:cs typeface="Times New Roman" pitchFamily="18" charset="0"/>
              </a:rPr>
              <a:t>Background of the Study</a:t>
            </a:r>
          </a:p>
        </p:txBody>
      </p:sp>
      <p:sp>
        <p:nvSpPr>
          <p:cNvPr id="10243" name="Content Placeholder 2"/>
          <p:cNvSpPr>
            <a:spLocks noGrp="1"/>
          </p:cNvSpPr>
          <p:nvPr>
            <p:ph idx="1"/>
          </p:nvPr>
        </p:nvSpPr>
        <p:spPr>
          <a:xfrm>
            <a:off x="166688" y="1639888"/>
            <a:ext cx="8839200" cy="4389437"/>
          </a:xfrm>
        </p:spPr>
        <p:txBody>
          <a:bodyPr/>
          <a:lstStyle/>
          <a:p>
            <a:pPr eaLnBrk="1" hangingPunct="1"/>
            <a:endParaRPr lang="en-US" sz="2200" smtClean="0">
              <a:latin typeface="Times New Roman" pitchFamily="18" charset="0"/>
              <a:cs typeface="Times New Roman" pitchFamily="18" charset="0"/>
            </a:endParaRPr>
          </a:p>
          <a:p>
            <a:pPr eaLnBrk="1" hangingPunct="1"/>
            <a:r>
              <a:rPr lang="en-US" sz="2200" smtClean="0">
                <a:latin typeface="Times New Roman" pitchFamily="18" charset="0"/>
                <a:cs typeface="Times New Roman" pitchFamily="18" charset="0"/>
              </a:rPr>
              <a:t>Human Immuno Deficiency Virus (HIV)  affects human beings and weakens their immune system.</a:t>
            </a:r>
          </a:p>
          <a:p>
            <a:pPr eaLnBrk="1" hangingPunct="1"/>
            <a:r>
              <a:rPr lang="en-US" sz="2200" smtClean="0">
                <a:latin typeface="Times New Roman" pitchFamily="18" charset="0"/>
                <a:cs typeface="Times New Roman" pitchFamily="18" charset="0"/>
              </a:rPr>
              <a:t>Prevalence of HIV</a:t>
            </a:r>
          </a:p>
          <a:p>
            <a:pPr lvl="1" eaLnBrk="1" hangingPunct="1"/>
            <a:r>
              <a:rPr lang="en-US" sz="2200" smtClean="0">
                <a:latin typeface="Times New Roman" pitchFamily="18" charset="0"/>
                <a:cs typeface="Times New Roman" pitchFamily="18" charset="0"/>
              </a:rPr>
              <a:t>Advancement in treatment regimens, in the form of various anti-retroviral treatments (ART) </a:t>
            </a:r>
          </a:p>
          <a:p>
            <a:pPr eaLnBrk="1" hangingPunct="1"/>
            <a:r>
              <a:rPr lang="en-US" sz="2200" smtClean="0">
                <a:latin typeface="Times New Roman" pitchFamily="18" charset="0"/>
                <a:cs typeface="Times New Roman" pitchFamily="18" charset="0"/>
              </a:rPr>
              <a:t>Challenge is to live a mentally healthy life</a:t>
            </a:r>
          </a:p>
          <a:p>
            <a:pPr lvl="1" eaLnBrk="1" hangingPunct="1"/>
            <a:r>
              <a:rPr lang="en-US" sz="2200" smtClean="0">
                <a:latin typeface="Times New Roman" pitchFamily="18" charset="0"/>
                <a:cs typeface="Times New Roman" pitchFamily="18" charset="0"/>
              </a:rPr>
              <a:t>Prevalence of depression in HIV/AIDS patients: 22%–45% </a:t>
            </a:r>
          </a:p>
          <a:p>
            <a:pPr eaLnBrk="1" hangingPunct="1"/>
            <a:r>
              <a:rPr lang="en-US" sz="2200" smtClean="0">
                <a:latin typeface="Times New Roman" pitchFamily="18" charset="0"/>
                <a:cs typeface="Times New Roman" pitchFamily="18" charset="0"/>
              </a:rPr>
              <a:t>Risk behaviors associated with depression</a:t>
            </a:r>
          </a:p>
          <a:p>
            <a:pPr eaLnBrk="1" hangingPunct="1"/>
            <a:endParaRPr lang="en-US" sz="2400" smtClean="0">
              <a:latin typeface="Times New Roman" pitchFamily="18" charset="0"/>
              <a:cs typeface="Times New Roman" pitchFamily="18" charset="0"/>
            </a:endParaRPr>
          </a:p>
          <a:p>
            <a:pPr eaLnBrk="1" hangingPunct="1"/>
            <a:endParaRPr lang="en-US" sz="2400" smtClean="0">
              <a:latin typeface="Times New Roman" pitchFamily="18" charset="0"/>
              <a:cs typeface="Times New Roman" pitchFamily="18" charset="0"/>
            </a:endParaRPr>
          </a:p>
          <a:p>
            <a:pPr eaLnBrk="1" hangingPunct="1"/>
            <a:endParaRPr lang="en-US" sz="2400" smtClean="0">
              <a:latin typeface="Times New Roman" pitchFamily="18" charset="0"/>
              <a:cs typeface="Times New Roman" pitchFamily="18" charset="0"/>
            </a:endParaRPr>
          </a:p>
        </p:txBody>
      </p:sp>
      <p:sp>
        <p:nvSpPr>
          <p:cNvPr id="10244" name="TextBox 1"/>
          <p:cNvSpPr txBox="1">
            <a:spLocks noChangeArrowheads="1"/>
          </p:cNvSpPr>
          <p:nvPr/>
        </p:nvSpPr>
        <p:spPr bwMode="auto">
          <a:xfrm>
            <a:off x="166688" y="5894388"/>
            <a:ext cx="8839200" cy="923925"/>
          </a:xfrm>
          <a:prstGeom prst="rect">
            <a:avLst/>
          </a:prstGeom>
          <a:noFill/>
          <a:ln w="9525">
            <a:noFill/>
            <a:miter lim="800000"/>
            <a:headEnd/>
            <a:tailEnd/>
          </a:ln>
        </p:spPr>
        <p:txBody>
          <a:bodyPr>
            <a:spAutoFit/>
          </a:bodyPr>
          <a:lstStyle/>
          <a:p>
            <a:pPr eaLnBrk="1" hangingPunct="1"/>
            <a:r>
              <a:rPr lang="en-US">
                <a:latin typeface="Times New Roman" pitchFamily="18" charset="0"/>
                <a:cs typeface="Times New Roman" pitchFamily="18" charset="0"/>
              </a:rPr>
              <a:t>(Biswas, 2007; Buckingham, Schrage, &amp; Cournos, 2013; Kilmarx, 2009; Mello, Segurado, &amp; Malbergier, 2010; Vyavaharkar et al., 2010)</a:t>
            </a:r>
          </a:p>
          <a:p>
            <a:pPr eaLnBrk="1" hangingPunct="1"/>
            <a:endParaRPr lang="en-US"/>
          </a:p>
        </p:txBody>
      </p:sp>
      <p:sp>
        <p:nvSpPr>
          <p:cNvPr id="2" name="Date Placeholder 1"/>
          <p:cNvSpPr>
            <a:spLocks noGrp="1"/>
          </p:cNvSpPr>
          <p:nvPr>
            <p:ph type="dt" sz="quarter" idx="10"/>
          </p:nvPr>
        </p:nvSpPr>
        <p:spPr/>
        <p:txBody>
          <a:bodyPr/>
          <a:lstStyle/>
          <a:p>
            <a:pPr>
              <a:defRPr/>
            </a:pPr>
            <a:fld id="{CDE262D5-1BE7-4F1F-957F-ACC1852644E8}" type="datetime1">
              <a:rPr lang="en-US"/>
              <a:pPr>
                <a:defRPr/>
              </a:pPr>
              <a:t>12/2/2015</a:t>
            </a:fld>
            <a:endParaRPr lang="en-US"/>
          </a:p>
        </p:txBody>
      </p:sp>
      <p:sp>
        <p:nvSpPr>
          <p:cNvPr id="10246" name="Slide Number Placeholder 2"/>
          <p:cNvSpPr>
            <a:spLocks noGrp="1"/>
          </p:cNvSpPr>
          <p:nvPr>
            <p:ph type="sldNum" sz="quarter" idx="12"/>
          </p:nvPr>
        </p:nvSpPr>
        <p:spPr bwMode="auto">
          <a:noFill/>
          <a:ln>
            <a:miter lim="800000"/>
            <a:headEnd/>
            <a:tailEnd/>
          </a:ln>
        </p:spPr>
        <p:txBody>
          <a:bodyPr/>
          <a:lstStyle/>
          <a:p>
            <a:fld id="{BF0B6F59-5AAF-4962-AC68-367DA4EF8B4B}" type="slidenum">
              <a:rPr lang="en-US"/>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28600" y="304800"/>
            <a:ext cx="8915400" cy="1295400"/>
          </a:xfrm>
        </p:spPr>
        <p:txBody>
          <a:bodyPr/>
          <a:lstStyle/>
          <a:p>
            <a:pPr algn="ctr" eaLnBrk="1" hangingPunct="1"/>
            <a:r>
              <a:rPr lang="en-US" sz="4400" b="1" smtClean="0">
                <a:latin typeface="Times New Roman" pitchFamily="18" charset="0"/>
                <a:cs typeface="Times New Roman" pitchFamily="18" charset="0"/>
              </a:rPr>
              <a:t>Social Determinants of Depression </a:t>
            </a:r>
          </a:p>
        </p:txBody>
      </p:sp>
      <p:sp>
        <p:nvSpPr>
          <p:cNvPr id="8195" name="Content Placeholder 2"/>
          <p:cNvSpPr>
            <a:spLocks noGrp="1"/>
          </p:cNvSpPr>
          <p:nvPr>
            <p:ph idx="1"/>
          </p:nvPr>
        </p:nvSpPr>
        <p:spPr>
          <a:xfrm>
            <a:off x="419100" y="1779588"/>
            <a:ext cx="8534400" cy="4648200"/>
          </a:xfrm>
        </p:spPr>
        <p:txBody>
          <a:bodyPr/>
          <a:lstStyle/>
          <a:p>
            <a:pPr eaLnBrk="1" hangingPunct="1">
              <a:defRPr/>
            </a:pPr>
            <a:r>
              <a:rPr lang="en-US" sz="2200" dirty="0" smtClean="0">
                <a:solidFill>
                  <a:srgbClr val="000000"/>
                </a:solidFill>
                <a:latin typeface="Times New Roman" pitchFamily="18" charset="0"/>
                <a:cs typeface="Times New Roman" pitchFamily="18" charset="0"/>
              </a:rPr>
              <a:t>HIV/AIDS is now being recognized as a social problem </a:t>
            </a:r>
          </a:p>
          <a:p>
            <a:pPr marL="0" indent="0" algn="r" eaLnBrk="1" hangingPunct="1">
              <a:buFont typeface="Wingdings 2" pitchFamily="18" charset="2"/>
              <a:buNone/>
              <a:defRPr/>
            </a:pPr>
            <a:r>
              <a:rPr lang="en-US" sz="2000" dirty="0" smtClean="0">
                <a:latin typeface="Times New Roman" pitchFamily="18" charset="0"/>
                <a:cs typeface="Times New Roman" pitchFamily="18" charset="0"/>
              </a:rPr>
              <a:t>(</a:t>
            </a:r>
            <a:r>
              <a:rPr lang="en-US" sz="2000" dirty="0" err="1">
                <a:latin typeface="Times New Roman" pitchFamily="18" charset="0"/>
                <a:cs typeface="Times New Roman" pitchFamily="18" charset="0"/>
              </a:rPr>
              <a:t>Palella</a:t>
            </a:r>
            <a:r>
              <a:rPr lang="en-US" sz="2000" dirty="0">
                <a:latin typeface="Times New Roman" pitchFamily="18" charset="0"/>
                <a:cs typeface="Times New Roman" pitchFamily="18" charset="0"/>
              </a:rPr>
              <a:t> et al, 2006</a:t>
            </a:r>
            <a:r>
              <a:rPr lang="en-US" sz="2000" dirty="0" smtClean="0">
                <a:latin typeface="Times New Roman" pitchFamily="18" charset="0"/>
                <a:cs typeface="Times New Roman" pitchFamily="18" charset="0"/>
              </a:rPr>
              <a:t>) </a:t>
            </a:r>
            <a:endParaRPr lang="en-US" sz="2000" dirty="0" smtClean="0">
              <a:solidFill>
                <a:srgbClr val="000000"/>
              </a:solidFill>
              <a:latin typeface="Times New Roman" pitchFamily="18" charset="0"/>
              <a:cs typeface="Times New Roman" pitchFamily="18" charset="0"/>
            </a:endParaRPr>
          </a:p>
          <a:p>
            <a:pPr eaLnBrk="1" hangingPunct="1">
              <a:defRPr/>
            </a:pPr>
            <a:endParaRPr lang="en-US" sz="2200" dirty="0" smtClean="0">
              <a:solidFill>
                <a:srgbClr val="000000"/>
              </a:solidFill>
              <a:latin typeface="Times New Roman" pitchFamily="18" charset="0"/>
              <a:cs typeface="Times New Roman" pitchFamily="18" charset="0"/>
            </a:endParaRPr>
          </a:p>
          <a:p>
            <a:pPr eaLnBrk="1" hangingPunct="1">
              <a:defRPr/>
            </a:pPr>
            <a:r>
              <a:rPr lang="en-US" sz="2200" dirty="0" smtClean="0">
                <a:solidFill>
                  <a:srgbClr val="000000"/>
                </a:solidFill>
                <a:latin typeface="Times New Roman" pitchFamily="18" charset="0"/>
                <a:cs typeface="Times New Roman" pitchFamily="18" charset="0"/>
              </a:rPr>
              <a:t>Social challenges to the patients are:</a:t>
            </a:r>
          </a:p>
          <a:p>
            <a:pPr eaLnBrk="1" hangingPunct="1">
              <a:buFont typeface="Calibri" pitchFamily="34" charset="0"/>
              <a:buAutoNum type="arabicPeriod"/>
              <a:defRPr/>
            </a:pPr>
            <a:r>
              <a:rPr lang="en-US" sz="2200" dirty="0" smtClean="0">
                <a:solidFill>
                  <a:srgbClr val="000000"/>
                </a:solidFill>
                <a:latin typeface="Times New Roman" pitchFamily="18" charset="0"/>
                <a:cs typeface="Times New Roman" pitchFamily="18" charset="0"/>
              </a:rPr>
              <a:t>physical discomfort and disability, </a:t>
            </a:r>
          </a:p>
          <a:p>
            <a:pPr eaLnBrk="1" hangingPunct="1">
              <a:buFont typeface="Calibri" pitchFamily="34" charset="0"/>
              <a:buAutoNum type="arabicPeriod"/>
              <a:defRPr/>
            </a:pPr>
            <a:r>
              <a:rPr lang="en-US" sz="2200" dirty="0" smtClean="0">
                <a:solidFill>
                  <a:srgbClr val="000000"/>
                </a:solidFill>
                <a:latin typeface="Times New Roman" pitchFamily="18" charset="0"/>
                <a:cs typeface="Times New Roman" pitchFamily="18" charset="0"/>
              </a:rPr>
              <a:t>stigma and discrimination and </a:t>
            </a:r>
          </a:p>
          <a:p>
            <a:pPr eaLnBrk="1" hangingPunct="1">
              <a:buFont typeface="Calibri" pitchFamily="34" charset="0"/>
              <a:buAutoNum type="arabicPeriod"/>
              <a:defRPr/>
            </a:pPr>
            <a:r>
              <a:rPr lang="en-US" sz="2200" dirty="0" smtClean="0">
                <a:solidFill>
                  <a:srgbClr val="000000"/>
                </a:solidFill>
                <a:latin typeface="Times New Roman" pitchFamily="18" charset="0"/>
                <a:cs typeface="Times New Roman" pitchFamily="18" charset="0"/>
              </a:rPr>
              <a:t>lack of social support</a:t>
            </a:r>
          </a:p>
          <a:p>
            <a:pPr marL="0" indent="0" algn="r" eaLnBrk="1" hangingPunct="1">
              <a:buFont typeface="Wingdings 2" pitchFamily="18" charset="2"/>
              <a:buNone/>
              <a:defRPr/>
            </a:pPr>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Vyavaharkar</a:t>
            </a:r>
            <a:r>
              <a:rPr lang="en-US" sz="2000" dirty="0">
                <a:latin typeface="Times New Roman" pitchFamily="18" charset="0"/>
                <a:cs typeface="Times New Roman" pitchFamily="18" charset="0"/>
              </a:rPr>
              <a:t> et al., 2010</a:t>
            </a:r>
            <a:r>
              <a:rPr lang="en-US" sz="2000" dirty="0" smtClean="0">
                <a:latin typeface="Times New Roman" pitchFamily="18" charset="0"/>
                <a:cs typeface="Times New Roman" pitchFamily="18" charset="0"/>
              </a:rPr>
              <a:t>)</a:t>
            </a:r>
          </a:p>
          <a:p>
            <a:pPr marL="0" indent="0" algn="r" eaLnBrk="1" hangingPunct="1">
              <a:buFont typeface="Wingdings 2" pitchFamily="18" charset="2"/>
              <a:buNone/>
              <a:defRPr/>
            </a:pPr>
            <a:r>
              <a:rPr lang="en-US" sz="2000" dirty="0" smtClean="0">
                <a:latin typeface="Times New Roman" pitchFamily="18" charset="0"/>
                <a:cs typeface="Times New Roman" pitchFamily="18" charset="0"/>
              </a:rPr>
              <a:t> </a:t>
            </a:r>
            <a:endParaRPr lang="en-US" sz="2000" dirty="0" smtClean="0">
              <a:solidFill>
                <a:srgbClr val="000000"/>
              </a:solidFill>
              <a:latin typeface="Times New Roman" pitchFamily="18" charset="0"/>
              <a:cs typeface="Times New Roman" pitchFamily="18" charset="0"/>
            </a:endParaRPr>
          </a:p>
          <a:p>
            <a:pPr eaLnBrk="1" hangingPunct="1">
              <a:defRPr/>
            </a:pPr>
            <a:r>
              <a:rPr lang="en-US" sz="2200" dirty="0" smtClean="0">
                <a:latin typeface="Times New Roman" pitchFamily="18" charset="0"/>
                <a:cs typeface="Times New Roman" pitchFamily="18" charset="0"/>
              </a:rPr>
              <a:t>Challenges have significant impact on</a:t>
            </a:r>
            <a:r>
              <a:rPr lang="en-US" sz="2200" dirty="0" smtClean="0">
                <a:solidFill>
                  <a:srgbClr val="000000"/>
                </a:solidFill>
                <a:latin typeface="Times New Roman" pitchFamily="18" charset="0"/>
                <a:cs typeface="Times New Roman" pitchFamily="18" charset="0"/>
              </a:rPr>
              <a:t> the </a:t>
            </a:r>
            <a:r>
              <a:rPr lang="en-US" sz="2200" dirty="0" smtClean="0">
                <a:latin typeface="Times New Roman" pitchFamily="18" charset="0"/>
                <a:cs typeface="Times New Roman" pitchFamily="18" charset="0"/>
              </a:rPr>
              <a:t>health and wellbeing and may lead to negative health outcomes like depression.</a:t>
            </a:r>
          </a:p>
          <a:p>
            <a:pPr marL="0" indent="0" algn="r" eaLnBrk="1" hangingPunct="1">
              <a:buFont typeface="Wingdings 2" pitchFamily="18" charset="2"/>
              <a:buNone/>
              <a:defRPr/>
            </a:pPr>
            <a:r>
              <a:rPr lang="en-US" sz="2000" dirty="0">
                <a:latin typeface="Times New Roman" pitchFamily="18" charset="0"/>
                <a:cs typeface="Times New Roman" pitchFamily="18" charset="0"/>
              </a:rPr>
              <a:t>(Patel, Peterson, &amp; Kimmel, 2005)</a:t>
            </a:r>
            <a:endParaRPr lang="en-US" sz="2000" dirty="0" smtClean="0">
              <a:latin typeface="Times New Roman" pitchFamily="18" charset="0"/>
              <a:cs typeface="Times New Roman" pitchFamily="18" charset="0"/>
            </a:endParaRPr>
          </a:p>
        </p:txBody>
      </p:sp>
      <p:sp>
        <p:nvSpPr>
          <p:cNvPr id="2" name="Date Placeholder 1"/>
          <p:cNvSpPr>
            <a:spLocks noGrp="1"/>
          </p:cNvSpPr>
          <p:nvPr>
            <p:ph type="dt" sz="quarter" idx="10"/>
          </p:nvPr>
        </p:nvSpPr>
        <p:spPr/>
        <p:txBody>
          <a:bodyPr/>
          <a:lstStyle/>
          <a:p>
            <a:pPr>
              <a:defRPr/>
            </a:pPr>
            <a:fld id="{CC0AEE35-24B2-405C-9D83-C4DBAF06BDDB}" type="datetime1">
              <a:rPr lang="en-US"/>
              <a:pPr>
                <a:defRPr/>
              </a:pPr>
              <a:t>12/2/2015</a:t>
            </a:fld>
            <a:endParaRPr lang="en-US"/>
          </a:p>
        </p:txBody>
      </p:sp>
      <p:sp>
        <p:nvSpPr>
          <p:cNvPr id="12293" name="Slide Number Placeholder 2"/>
          <p:cNvSpPr>
            <a:spLocks noGrp="1"/>
          </p:cNvSpPr>
          <p:nvPr>
            <p:ph type="sldNum" sz="quarter" idx="12"/>
          </p:nvPr>
        </p:nvSpPr>
        <p:spPr bwMode="auto">
          <a:noFill/>
          <a:ln>
            <a:miter lim="800000"/>
            <a:headEnd/>
            <a:tailEnd/>
          </a:ln>
        </p:spPr>
        <p:txBody>
          <a:bodyPr/>
          <a:lstStyle/>
          <a:p>
            <a:fld id="{441A6D17-3428-4917-8631-54DA26AB131C}" type="slidenum">
              <a:rPr lang="en-US"/>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381000"/>
            <a:ext cx="8229600" cy="1143000"/>
          </a:xfrm>
        </p:spPr>
        <p:txBody>
          <a:bodyPr/>
          <a:lstStyle/>
          <a:p>
            <a:pPr algn="ctr" eaLnBrk="1" hangingPunct="1"/>
            <a:r>
              <a:rPr lang="en-US" sz="4400" b="1" dirty="0" smtClean="0">
                <a:latin typeface="Times New Roman" pitchFamily="18" charset="0"/>
                <a:cs typeface="Times New Roman" pitchFamily="18" charset="0"/>
              </a:rPr>
              <a:t>Significance of the Study</a:t>
            </a:r>
          </a:p>
        </p:txBody>
      </p:sp>
      <p:sp>
        <p:nvSpPr>
          <p:cNvPr id="9219" name="Content Placeholder 2"/>
          <p:cNvSpPr>
            <a:spLocks noGrp="1"/>
          </p:cNvSpPr>
          <p:nvPr>
            <p:ph idx="1"/>
          </p:nvPr>
        </p:nvSpPr>
        <p:spPr>
          <a:xfrm>
            <a:off x="914400" y="2057400"/>
            <a:ext cx="7162800" cy="3703638"/>
          </a:xfrm>
        </p:spPr>
        <p:txBody>
          <a:bodyPr>
            <a:normAutofit/>
          </a:bodyPr>
          <a:lstStyle/>
          <a:p>
            <a:pPr marL="0" indent="0" algn="ctr" eaLnBrk="1" fontAlgn="auto" hangingPunct="1">
              <a:spcAft>
                <a:spcPts val="0"/>
              </a:spcAft>
              <a:buClr>
                <a:schemeClr val="accent3"/>
              </a:buClr>
              <a:buFont typeface="Wingdings 2" pitchFamily="18" charset="2"/>
              <a:buNone/>
              <a:defRPr/>
            </a:pPr>
            <a:endParaRPr lang="en-US" sz="2400" b="1" dirty="0" smtClean="0">
              <a:latin typeface="Times New Roman" panose="02020603050405020304" pitchFamily="18" charset="0"/>
              <a:cs typeface="Times New Roman" panose="02020603050405020304" pitchFamily="18" charset="0"/>
            </a:endParaRPr>
          </a:p>
          <a:p>
            <a:pPr marL="0" indent="0" algn="ctr" eaLnBrk="1" fontAlgn="auto" hangingPunct="1">
              <a:spcAft>
                <a:spcPts val="0"/>
              </a:spcAft>
              <a:buClr>
                <a:schemeClr val="accent3"/>
              </a:buClr>
              <a:buFont typeface="Wingdings 2" pitchFamily="18" charset="2"/>
              <a:buNone/>
              <a:defRPr/>
            </a:pPr>
            <a:r>
              <a:rPr lang="en-US" sz="2400" dirty="0" smtClean="0">
                <a:latin typeface="Times New Roman" panose="02020603050405020304" pitchFamily="18" charset="0"/>
                <a:cs typeface="Times New Roman" panose="02020603050405020304" pitchFamily="18" charset="0"/>
              </a:rPr>
              <a:t>To </a:t>
            </a:r>
            <a:r>
              <a:rPr lang="en-US" sz="2400" dirty="0">
                <a:latin typeface="Times New Roman" panose="02020603050405020304" pitchFamily="18" charset="0"/>
                <a:cs typeface="Times New Roman" panose="02020603050405020304" pitchFamily="18" charset="0"/>
              </a:rPr>
              <a:t>the best of my knowledge </a:t>
            </a:r>
            <a:r>
              <a:rPr lang="en-US" sz="2400" dirty="0" smtClean="0">
                <a:latin typeface="Times New Roman" panose="02020603050405020304" pitchFamily="18" charset="0"/>
                <a:cs typeface="Times New Roman" panose="02020603050405020304" pitchFamily="18" charset="0"/>
              </a:rPr>
              <a:t>no study is conducted in Pakistan to identify the presence of depression among HIV positive patients and its association with social determinants like stigma and social support.</a:t>
            </a:r>
          </a:p>
          <a:p>
            <a:pPr marL="274320" indent="-274320" eaLnBrk="1" fontAlgn="auto" hangingPunct="1">
              <a:spcAft>
                <a:spcPts val="0"/>
              </a:spcAft>
              <a:buClr>
                <a:schemeClr val="accent3"/>
              </a:buClr>
              <a:buFont typeface="Wingdings 2"/>
              <a:buChar char=""/>
              <a:defRPr/>
            </a:pPr>
            <a:endParaRPr lang="en-US" sz="2400" dirty="0" smtClean="0">
              <a:latin typeface="Times New Roman" panose="02020603050405020304" pitchFamily="18" charset="0"/>
              <a:cs typeface="Times New Roman" panose="02020603050405020304" pitchFamily="18" charset="0"/>
            </a:endParaRPr>
          </a:p>
          <a:p>
            <a:pPr marL="274320" indent="-274320" eaLnBrk="1" fontAlgn="auto" hangingPunct="1">
              <a:spcAft>
                <a:spcPts val="0"/>
              </a:spcAft>
              <a:buClr>
                <a:schemeClr val="accent3"/>
              </a:buClr>
              <a:buFont typeface="Wingdings 2"/>
              <a:buChar char=""/>
              <a:defRPr/>
            </a:pPr>
            <a:endParaRPr lang="en-US" sz="2400" dirty="0" smtClean="0">
              <a:latin typeface="Times New Roman" panose="02020603050405020304" pitchFamily="18" charset="0"/>
              <a:cs typeface="Times New Roman" panose="02020603050405020304" pitchFamily="18" charset="0"/>
            </a:endParaRPr>
          </a:p>
          <a:p>
            <a:pPr marL="274320" indent="-274320" eaLnBrk="1" fontAlgn="auto" hangingPunct="1">
              <a:spcAft>
                <a:spcPts val="0"/>
              </a:spcAft>
              <a:buClr>
                <a:schemeClr val="accent3"/>
              </a:buClr>
              <a:buFont typeface="Wingdings 2"/>
              <a:buChar char=""/>
              <a:defRPr/>
            </a:pPr>
            <a:endParaRPr lang="en-US" sz="2400" dirty="0" smtClean="0">
              <a:latin typeface="Times New Roman" panose="02020603050405020304" pitchFamily="18" charset="0"/>
              <a:cs typeface="Times New Roman" panose="02020603050405020304" pitchFamily="18" charset="0"/>
            </a:endParaRPr>
          </a:p>
        </p:txBody>
      </p:sp>
      <p:sp>
        <p:nvSpPr>
          <p:cNvPr id="2" name="Date Placeholder 1"/>
          <p:cNvSpPr>
            <a:spLocks noGrp="1"/>
          </p:cNvSpPr>
          <p:nvPr>
            <p:ph type="dt" sz="quarter" idx="10"/>
          </p:nvPr>
        </p:nvSpPr>
        <p:spPr/>
        <p:txBody>
          <a:bodyPr/>
          <a:lstStyle/>
          <a:p>
            <a:pPr>
              <a:defRPr/>
            </a:pPr>
            <a:fld id="{E3A7413C-BB0A-4B87-A455-20DEE5458A1F}" type="datetime1">
              <a:rPr lang="en-US"/>
              <a:pPr>
                <a:defRPr/>
              </a:pPr>
              <a:t>12/2/2015</a:t>
            </a:fld>
            <a:endParaRPr lang="en-US" dirty="0"/>
          </a:p>
        </p:txBody>
      </p:sp>
      <p:sp>
        <p:nvSpPr>
          <p:cNvPr id="16389" name="Slide Number Placeholder 2"/>
          <p:cNvSpPr>
            <a:spLocks noGrp="1"/>
          </p:cNvSpPr>
          <p:nvPr>
            <p:ph type="sldNum" sz="quarter" idx="12"/>
          </p:nvPr>
        </p:nvSpPr>
        <p:spPr bwMode="auto">
          <a:noFill/>
          <a:ln>
            <a:miter lim="800000"/>
            <a:headEnd/>
            <a:tailEnd/>
          </a:ln>
        </p:spPr>
        <p:txBody>
          <a:bodyPr/>
          <a:lstStyle/>
          <a:p>
            <a:fld id="{4DEF2A4C-1A27-4023-AABC-73FA1F4B4EC2}" type="slidenum">
              <a:rPr lang="en-US"/>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533400"/>
            <a:ext cx="8229600" cy="1143000"/>
          </a:xfrm>
        </p:spPr>
        <p:txBody>
          <a:bodyPr/>
          <a:lstStyle/>
          <a:p>
            <a:pPr algn="ctr" eaLnBrk="1" hangingPunct="1"/>
            <a:r>
              <a:rPr lang="en-US" sz="4800" b="1" dirty="0" smtClean="0">
                <a:latin typeface="Times New Roman" pitchFamily="18" charset="0"/>
                <a:cs typeface="Times New Roman" pitchFamily="18" charset="0"/>
              </a:rPr>
              <a:t>Aim of the Study</a:t>
            </a:r>
          </a:p>
        </p:txBody>
      </p:sp>
      <p:sp>
        <p:nvSpPr>
          <p:cNvPr id="18435" name="Content Placeholder 2"/>
          <p:cNvSpPr>
            <a:spLocks noGrp="1"/>
          </p:cNvSpPr>
          <p:nvPr>
            <p:ph idx="1"/>
          </p:nvPr>
        </p:nvSpPr>
        <p:spPr>
          <a:xfrm>
            <a:off x="228600" y="1600200"/>
            <a:ext cx="8686800" cy="4724400"/>
          </a:xfrm>
        </p:spPr>
        <p:txBody>
          <a:bodyPr/>
          <a:lstStyle/>
          <a:p>
            <a:pPr marL="0" indent="0" algn="ctr" eaLnBrk="1" hangingPunct="1">
              <a:buFont typeface="Wingdings 2" pitchFamily="18" charset="2"/>
              <a:buNone/>
            </a:pPr>
            <a:endParaRPr lang="en-US" sz="2400" dirty="0" smtClean="0">
              <a:latin typeface="Times New Roman" pitchFamily="18" charset="0"/>
              <a:cs typeface="Times New Roman" pitchFamily="18" charset="0"/>
            </a:endParaRPr>
          </a:p>
          <a:p>
            <a:pPr marL="0" indent="0" algn="ctr" eaLnBrk="1" hangingPunct="1">
              <a:lnSpc>
                <a:spcPct val="150000"/>
              </a:lnSpc>
              <a:buFont typeface="Wingdings 2" pitchFamily="18" charset="2"/>
              <a:buNone/>
            </a:pPr>
            <a:r>
              <a:rPr lang="en-US" sz="2400" dirty="0" smtClean="0">
                <a:latin typeface="Times New Roman" pitchFamily="18" charset="0"/>
                <a:cs typeface="Times New Roman" pitchFamily="18" charset="0"/>
              </a:rPr>
              <a:t>The present study aims at identifying the association between the social determinants (stigma and social support) and depression among HIV positive patients in Karachi Pakistan.</a:t>
            </a:r>
          </a:p>
        </p:txBody>
      </p:sp>
      <p:sp>
        <p:nvSpPr>
          <p:cNvPr id="2" name="Date Placeholder 1"/>
          <p:cNvSpPr>
            <a:spLocks noGrp="1"/>
          </p:cNvSpPr>
          <p:nvPr>
            <p:ph type="dt" sz="quarter" idx="10"/>
          </p:nvPr>
        </p:nvSpPr>
        <p:spPr/>
        <p:txBody>
          <a:bodyPr/>
          <a:lstStyle/>
          <a:p>
            <a:pPr>
              <a:defRPr/>
            </a:pPr>
            <a:fld id="{0DD7CD31-D751-4069-BF1C-15C1C78320ED}" type="datetime1">
              <a:rPr lang="en-US"/>
              <a:pPr>
                <a:defRPr/>
              </a:pPr>
              <a:t>12/2/2015</a:t>
            </a:fld>
            <a:endParaRPr lang="en-US" dirty="0"/>
          </a:p>
        </p:txBody>
      </p:sp>
      <p:sp>
        <p:nvSpPr>
          <p:cNvPr id="18437" name="Slide Number Placeholder 2"/>
          <p:cNvSpPr>
            <a:spLocks noGrp="1"/>
          </p:cNvSpPr>
          <p:nvPr>
            <p:ph type="sldNum" sz="quarter" idx="12"/>
          </p:nvPr>
        </p:nvSpPr>
        <p:spPr bwMode="auto">
          <a:noFill/>
          <a:ln>
            <a:miter lim="800000"/>
            <a:headEnd/>
            <a:tailEnd/>
          </a:ln>
        </p:spPr>
        <p:txBody>
          <a:bodyPr/>
          <a:lstStyle/>
          <a:p>
            <a:fld id="{5DD6AE77-DF59-45BE-999D-744F15A80F0E}" type="slidenum">
              <a:rPr lang="en-US"/>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533400" y="152400"/>
            <a:ext cx="8229600" cy="1143000"/>
          </a:xfrm>
        </p:spPr>
        <p:txBody>
          <a:bodyPr/>
          <a:lstStyle/>
          <a:p>
            <a:pPr algn="ctr" eaLnBrk="1" hangingPunct="1"/>
            <a:r>
              <a:rPr lang="en-US" sz="4400" b="1" dirty="0" smtClean="0">
                <a:latin typeface="Times New Roman" pitchFamily="18" charset="0"/>
                <a:cs typeface="Times New Roman" pitchFamily="18" charset="0"/>
              </a:rPr>
              <a:t>Study Questions</a:t>
            </a:r>
          </a:p>
        </p:txBody>
      </p:sp>
      <p:sp>
        <p:nvSpPr>
          <p:cNvPr id="3" name="Content Placeholder 2"/>
          <p:cNvSpPr>
            <a:spLocks noGrp="1"/>
          </p:cNvSpPr>
          <p:nvPr>
            <p:ph idx="1"/>
          </p:nvPr>
        </p:nvSpPr>
        <p:spPr>
          <a:xfrm>
            <a:off x="152400" y="1524000"/>
            <a:ext cx="8839200" cy="5029200"/>
          </a:xfrm>
        </p:spPr>
        <p:txBody>
          <a:bodyPr>
            <a:normAutofit fontScale="92500"/>
          </a:bodyPr>
          <a:lstStyle/>
          <a:p>
            <a:pPr marL="457200" indent="-457200" eaLnBrk="1" fontAlgn="auto" hangingPunct="1">
              <a:spcAft>
                <a:spcPts val="0"/>
              </a:spcAft>
              <a:buClr>
                <a:schemeClr val="accent3"/>
              </a:buClr>
              <a:buFont typeface="+mj-lt"/>
              <a:buAutoNum type="arabicPeriod"/>
              <a:defRPr/>
            </a:pPr>
            <a:r>
              <a:rPr lang="en-US" sz="2200" dirty="0" smtClean="0">
                <a:latin typeface="Times New Roman" pitchFamily="18" charset="0"/>
                <a:cs typeface="Times New Roman" pitchFamily="18" charset="0"/>
              </a:rPr>
              <a:t>What is the estimated proportion of depression among HIV positive patients according to the Self-Reporting Questionnaire (SRQ 20)?</a:t>
            </a:r>
          </a:p>
          <a:p>
            <a:pPr marL="457200" indent="-457200" eaLnBrk="1" fontAlgn="auto" hangingPunct="1">
              <a:spcAft>
                <a:spcPts val="0"/>
              </a:spcAft>
              <a:buClr>
                <a:schemeClr val="accent3"/>
              </a:buClr>
              <a:buFont typeface="+mj-lt"/>
              <a:buAutoNum type="arabicPeriod"/>
              <a:defRPr/>
            </a:pPr>
            <a:endParaRPr lang="en-US" sz="2200" dirty="0" smtClean="0">
              <a:latin typeface="Times New Roman" pitchFamily="18" charset="0"/>
              <a:cs typeface="Times New Roman" pitchFamily="18" charset="0"/>
            </a:endParaRPr>
          </a:p>
          <a:p>
            <a:pPr marL="457200" indent="-457200" eaLnBrk="1" fontAlgn="auto" hangingPunct="1">
              <a:spcAft>
                <a:spcPts val="0"/>
              </a:spcAft>
              <a:buClr>
                <a:schemeClr val="accent3"/>
              </a:buClr>
              <a:buFont typeface="+mj-lt"/>
              <a:buAutoNum type="arabicPeriod"/>
              <a:defRPr/>
            </a:pPr>
            <a:r>
              <a:rPr lang="en-US" sz="2200" dirty="0" smtClean="0">
                <a:latin typeface="Times New Roman" pitchFamily="18" charset="0"/>
                <a:cs typeface="Times New Roman" pitchFamily="18" charset="0"/>
              </a:rPr>
              <a:t>What is the estimated proportion of stigma among HIV positive patients according to the BERGER HIV Stigma Scale?</a:t>
            </a:r>
          </a:p>
          <a:p>
            <a:pPr marL="457200" indent="-457200" eaLnBrk="1" fontAlgn="auto" hangingPunct="1">
              <a:spcAft>
                <a:spcPts val="0"/>
              </a:spcAft>
              <a:buClr>
                <a:schemeClr val="accent3"/>
              </a:buClr>
              <a:buFont typeface="+mj-lt"/>
              <a:buAutoNum type="arabicPeriod"/>
              <a:defRPr/>
            </a:pPr>
            <a:endParaRPr lang="en-US" sz="2200" dirty="0" smtClean="0">
              <a:latin typeface="Times New Roman" pitchFamily="18" charset="0"/>
              <a:cs typeface="Times New Roman" pitchFamily="18" charset="0"/>
            </a:endParaRPr>
          </a:p>
          <a:p>
            <a:pPr marL="457200" indent="-457200" eaLnBrk="1" fontAlgn="auto" hangingPunct="1">
              <a:spcAft>
                <a:spcPts val="0"/>
              </a:spcAft>
              <a:buClr>
                <a:schemeClr val="accent3"/>
              </a:buClr>
              <a:buFont typeface="+mj-lt"/>
              <a:buAutoNum type="arabicPeriod"/>
              <a:defRPr/>
            </a:pPr>
            <a:r>
              <a:rPr lang="en-US" sz="2200" dirty="0" smtClean="0">
                <a:latin typeface="Times New Roman" pitchFamily="18" charset="0"/>
                <a:cs typeface="Times New Roman" pitchFamily="18" charset="0"/>
              </a:rPr>
              <a:t>What is the estimated proportion of social support among HIV positive patients according to Social Provisions Scale?</a:t>
            </a:r>
          </a:p>
          <a:p>
            <a:pPr marL="457200" indent="-457200" eaLnBrk="1" fontAlgn="auto" hangingPunct="1">
              <a:spcAft>
                <a:spcPts val="0"/>
              </a:spcAft>
              <a:buClr>
                <a:schemeClr val="accent3"/>
              </a:buClr>
              <a:buFont typeface="+mj-lt"/>
              <a:buAutoNum type="arabicPeriod"/>
              <a:defRPr/>
            </a:pPr>
            <a:endParaRPr lang="en-US" sz="2200" dirty="0" smtClean="0">
              <a:latin typeface="Times New Roman" pitchFamily="18" charset="0"/>
              <a:cs typeface="Times New Roman" pitchFamily="18" charset="0"/>
            </a:endParaRPr>
          </a:p>
          <a:p>
            <a:pPr marL="457200" indent="-457200" eaLnBrk="1" fontAlgn="auto" hangingPunct="1">
              <a:spcAft>
                <a:spcPts val="0"/>
              </a:spcAft>
              <a:buClr>
                <a:schemeClr val="accent3"/>
              </a:buClr>
              <a:buFont typeface="+mj-lt"/>
              <a:buAutoNum type="arabicPeriod"/>
              <a:defRPr/>
            </a:pPr>
            <a:r>
              <a:rPr lang="en-US" sz="2200" dirty="0" smtClean="0">
                <a:latin typeface="Times New Roman" pitchFamily="18" charset="0"/>
                <a:cs typeface="Times New Roman" pitchFamily="18" charset="0"/>
              </a:rPr>
              <a:t>Is there any association between participants’ socio-demographic characteristics with depression among HIV positive patients?</a:t>
            </a:r>
          </a:p>
          <a:p>
            <a:pPr marL="457200" indent="-457200" eaLnBrk="1" fontAlgn="auto" hangingPunct="1">
              <a:spcAft>
                <a:spcPts val="0"/>
              </a:spcAft>
              <a:buClr>
                <a:schemeClr val="accent3"/>
              </a:buClr>
              <a:buFont typeface="+mj-lt"/>
              <a:buAutoNum type="arabicPeriod"/>
              <a:defRPr/>
            </a:pPr>
            <a:endParaRPr lang="en-US" sz="2200" dirty="0" smtClean="0">
              <a:latin typeface="Times New Roman" pitchFamily="18" charset="0"/>
              <a:cs typeface="Times New Roman" pitchFamily="18" charset="0"/>
            </a:endParaRPr>
          </a:p>
          <a:p>
            <a:pPr marL="457200" indent="-457200" eaLnBrk="1" fontAlgn="auto" hangingPunct="1">
              <a:spcAft>
                <a:spcPts val="0"/>
              </a:spcAft>
              <a:buClr>
                <a:schemeClr val="accent3"/>
              </a:buClr>
              <a:buFont typeface="+mj-lt"/>
              <a:buAutoNum type="arabicPeriod"/>
              <a:defRPr/>
            </a:pPr>
            <a:r>
              <a:rPr lang="en-US" sz="2200" dirty="0" smtClean="0">
                <a:latin typeface="Times New Roman" pitchFamily="18" charset="0"/>
                <a:cs typeface="Times New Roman" pitchFamily="18" charset="0"/>
              </a:rPr>
              <a:t>Is there any association between the presence of these social determinants (stigma, and social support) and depression among HIV positive patients?</a:t>
            </a:r>
          </a:p>
          <a:p>
            <a:pPr marL="274320" indent="-274320" eaLnBrk="1" fontAlgn="auto" hangingPunct="1">
              <a:spcAft>
                <a:spcPts val="0"/>
              </a:spcAft>
              <a:buClr>
                <a:schemeClr val="accent3"/>
              </a:buClr>
              <a:buFont typeface="Wingdings 2"/>
              <a:buChar char=""/>
              <a:defRPr/>
            </a:pPr>
            <a:endParaRPr lang="en-US" dirty="0"/>
          </a:p>
        </p:txBody>
      </p:sp>
      <p:sp>
        <p:nvSpPr>
          <p:cNvPr id="2" name="Date Placeholder 1"/>
          <p:cNvSpPr>
            <a:spLocks noGrp="1"/>
          </p:cNvSpPr>
          <p:nvPr>
            <p:ph type="dt" sz="quarter" idx="10"/>
          </p:nvPr>
        </p:nvSpPr>
        <p:spPr/>
        <p:txBody>
          <a:bodyPr/>
          <a:lstStyle/>
          <a:p>
            <a:pPr>
              <a:defRPr/>
            </a:pPr>
            <a:fld id="{17AD64BD-C9AE-4347-B239-BC64206E24CD}" type="datetime1">
              <a:rPr lang="en-US"/>
              <a:pPr>
                <a:defRPr/>
              </a:pPr>
              <a:t>12/2/2015</a:t>
            </a:fld>
            <a:endParaRPr lang="en-US" dirty="0"/>
          </a:p>
        </p:txBody>
      </p:sp>
      <p:sp>
        <p:nvSpPr>
          <p:cNvPr id="20485" name="Slide Number Placeholder 3"/>
          <p:cNvSpPr>
            <a:spLocks noGrp="1"/>
          </p:cNvSpPr>
          <p:nvPr>
            <p:ph type="sldNum" sz="quarter" idx="12"/>
          </p:nvPr>
        </p:nvSpPr>
        <p:spPr bwMode="auto">
          <a:noFill/>
          <a:ln>
            <a:miter lim="800000"/>
            <a:headEnd/>
            <a:tailEnd/>
          </a:ln>
        </p:spPr>
        <p:txBody>
          <a:bodyPr/>
          <a:lstStyle/>
          <a:p>
            <a:fld id="{DFB44D50-FAF9-4634-836C-5962255FF2B0}" type="slidenum">
              <a:rPr lang="en-US"/>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533400" y="228600"/>
            <a:ext cx="8229600" cy="1143000"/>
          </a:xfrm>
        </p:spPr>
        <p:txBody>
          <a:bodyPr/>
          <a:lstStyle/>
          <a:p>
            <a:pPr algn="ctr" eaLnBrk="1" hangingPunct="1"/>
            <a:r>
              <a:rPr lang="en-US" sz="4400" b="1" smtClean="0">
                <a:latin typeface="Times New Roman" pitchFamily="18" charset="0"/>
                <a:cs typeface="Times New Roman" pitchFamily="18" charset="0"/>
              </a:rPr>
              <a:t>Methodology</a:t>
            </a:r>
          </a:p>
        </p:txBody>
      </p:sp>
      <p:sp>
        <p:nvSpPr>
          <p:cNvPr id="22531" name="Content Placeholder 2"/>
          <p:cNvSpPr>
            <a:spLocks noGrp="1"/>
          </p:cNvSpPr>
          <p:nvPr>
            <p:ph idx="1"/>
          </p:nvPr>
        </p:nvSpPr>
        <p:spPr>
          <a:xfrm>
            <a:off x="152400" y="1752600"/>
            <a:ext cx="8839200" cy="4389438"/>
          </a:xfrm>
        </p:spPr>
        <p:txBody>
          <a:bodyPr/>
          <a:lstStyle/>
          <a:p>
            <a:pPr eaLnBrk="1" hangingPunct="1"/>
            <a:r>
              <a:rPr lang="en-US" sz="2400" b="1" smtClean="0">
                <a:latin typeface="Times New Roman" pitchFamily="18" charset="0"/>
                <a:cs typeface="Times New Roman" pitchFamily="18" charset="0"/>
              </a:rPr>
              <a:t>Study Design</a:t>
            </a:r>
            <a:r>
              <a:rPr lang="en-US" sz="2400" smtClean="0">
                <a:latin typeface="Times New Roman" pitchFamily="18" charset="0"/>
                <a:cs typeface="Times New Roman" pitchFamily="18" charset="0"/>
              </a:rPr>
              <a:t>: Quantitative research approach- utilizing an analytical cross-sectional study design.</a:t>
            </a:r>
          </a:p>
          <a:p>
            <a:pPr eaLnBrk="1" hangingPunct="1"/>
            <a:endParaRPr lang="en-US" sz="2400" b="1" smtClean="0">
              <a:latin typeface="Times New Roman" pitchFamily="18" charset="0"/>
              <a:cs typeface="Times New Roman" pitchFamily="18" charset="0"/>
            </a:endParaRPr>
          </a:p>
          <a:p>
            <a:pPr eaLnBrk="1" hangingPunct="1"/>
            <a:r>
              <a:rPr lang="en-US" sz="2400" b="1" smtClean="0">
                <a:latin typeface="Times New Roman" pitchFamily="18" charset="0"/>
                <a:cs typeface="Times New Roman" pitchFamily="18" charset="0"/>
              </a:rPr>
              <a:t>Study Population and Setting</a:t>
            </a:r>
            <a:r>
              <a:rPr lang="en-US" sz="2400" smtClean="0">
                <a:latin typeface="Times New Roman" pitchFamily="18" charset="0"/>
                <a:cs typeface="Times New Roman" pitchFamily="18" charset="0"/>
              </a:rPr>
              <a:t>: All adult HIV positive men and women registered with the Sindh Aids Control Program (SACP) Treatment Center, Civil Hospital Karachi, Pakistan.</a:t>
            </a:r>
          </a:p>
          <a:p>
            <a:pPr eaLnBrk="1" hangingPunct="1"/>
            <a:endParaRPr lang="en-US" sz="2400" smtClean="0">
              <a:latin typeface="Times New Roman" pitchFamily="18" charset="0"/>
              <a:cs typeface="Times New Roman" pitchFamily="18" charset="0"/>
            </a:endParaRPr>
          </a:p>
          <a:p>
            <a:pPr eaLnBrk="1" hangingPunct="1"/>
            <a:r>
              <a:rPr lang="en-US" sz="2400" b="1" smtClean="0">
                <a:latin typeface="Times New Roman" pitchFamily="18" charset="0"/>
                <a:cs typeface="Times New Roman" pitchFamily="18" charset="0"/>
              </a:rPr>
              <a:t>Sample and Sampling</a:t>
            </a:r>
            <a:r>
              <a:rPr lang="en-US" sz="2400" smtClean="0">
                <a:latin typeface="Times New Roman" pitchFamily="18" charset="0"/>
                <a:cs typeface="Times New Roman" pitchFamily="18" charset="0"/>
              </a:rPr>
              <a:t>: A non-probability consecutive sampling technique was used.</a:t>
            </a:r>
          </a:p>
          <a:p>
            <a:pPr eaLnBrk="1" hangingPunct="1"/>
            <a:endParaRPr lang="en-US" sz="2400" smtClean="0">
              <a:latin typeface="Times New Roman" pitchFamily="18" charset="0"/>
              <a:cs typeface="Times New Roman" pitchFamily="18" charset="0"/>
            </a:endParaRPr>
          </a:p>
        </p:txBody>
      </p:sp>
      <p:sp>
        <p:nvSpPr>
          <p:cNvPr id="2" name="Date Placeholder 1"/>
          <p:cNvSpPr>
            <a:spLocks noGrp="1"/>
          </p:cNvSpPr>
          <p:nvPr>
            <p:ph type="dt" sz="quarter" idx="10"/>
          </p:nvPr>
        </p:nvSpPr>
        <p:spPr/>
        <p:txBody>
          <a:bodyPr/>
          <a:lstStyle/>
          <a:p>
            <a:pPr>
              <a:defRPr/>
            </a:pPr>
            <a:fld id="{E17D5775-1CB1-4333-B82C-928EA06E3569}" type="datetime1">
              <a:rPr lang="en-US"/>
              <a:pPr>
                <a:defRPr/>
              </a:pPr>
              <a:t>12/2/2015</a:t>
            </a:fld>
            <a:endParaRPr lang="en-US"/>
          </a:p>
        </p:txBody>
      </p:sp>
      <p:sp>
        <p:nvSpPr>
          <p:cNvPr id="22533" name="Slide Number Placeholder 2"/>
          <p:cNvSpPr>
            <a:spLocks noGrp="1"/>
          </p:cNvSpPr>
          <p:nvPr>
            <p:ph type="sldNum" sz="quarter" idx="12"/>
          </p:nvPr>
        </p:nvSpPr>
        <p:spPr bwMode="auto">
          <a:noFill/>
          <a:ln>
            <a:miter lim="800000"/>
            <a:headEnd/>
            <a:tailEnd/>
          </a:ln>
        </p:spPr>
        <p:txBody>
          <a:bodyPr/>
          <a:lstStyle/>
          <a:p>
            <a:fld id="{941D369C-D8FE-47AD-8FBF-766384FE7D98}" type="slidenum">
              <a:rPr lang="en-US"/>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2729</TotalTime>
  <Words>3479</Words>
  <Application>Microsoft Office PowerPoint</Application>
  <PresentationFormat>On-screen Show (4:3)</PresentationFormat>
  <Paragraphs>512</Paragraphs>
  <Slides>30</Slides>
  <Notes>26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38" baseType="lpstr">
      <vt:lpstr>Arial</vt:lpstr>
      <vt:lpstr>Calibri</vt:lpstr>
      <vt:lpstr>Constantia</vt:lpstr>
      <vt:lpstr>Times New Roman</vt:lpstr>
      <vt:lpstr>Wingdings 2</vt:lpstr>
      <vt:lpstr>Flow</vt:lpstr>
      <vt:lpstr>Worksheet</vt:lpstr>
      <vt:lpstr>Chart</vt:lpstr>
      <vt:lpstr>Social Determinants of Depression among HIV Positive Patients in Karachi, Pakistan.</vt:lpstr>
      <vt:lpstr>Disclosure</vt:lpstr>
      <vt:lpstr>Outline</vt:lpstr>
      <vt:lpstr>Background of the Study</vt:lpstr>
      <vt:lpstr>Social Determinants of Depression </vt:lpstr>
      <vt:lpstr>Significance of the Study</vt:lpstr>
      <vt:lpstr>Aim of the Study</vt:lpstr>
      <vt:lpstr>Study Questions</vt:lpstr>
      <vt:lpstr>Methodology</vt:lpstr>
      <vt:lpstr>Methodology        Cont…</vt:lpstr>
      <vt:lpstr>Methodology        Cont…</vt:lpstr>
      <vt:lpstr>Data Collection</vt:lpstr>
      <vt:lpstr>Data Analysis</vt:lpstr>
      <vt:lpstr>Results and Discussion</vt:lpstr>
      <vt:lpstr>PowerPoint Presentation</vt:lpstr>
      <vt:lpstr>PowerPoint Presentation</vt:lpstr>
      <vt:lpstr>Mode of HIV Transmission</vt:lpstr>
      <vt:lpstr>Proportion of Depression, Social Support and Stigma N=200  </vt:lpstr>
      <vt:lpstr>Univariate Association between Demographic Variables and Depression</vt:lpstr>
      <vt:lpstr>PowerPoint Presentation</vt:lpstr>
      <vt:lpstr>Multivariate logistic Regression Analysis of the Demographic Factors Associated with Depression</vt:lpstr>
      <vt:lpstr>PowerPoint Presentation</vt:lpstr>
      <vt:lpstr>PowerPoint Presentation</vt:lpstr>
      <vt:lpstr>PowerPoint Presentation</vt:lpstr>
      <vt:lpstr>Recommendations</vt:lpstr>
      <vt:lpstr>Recommendations</vt:lpstr>
      <vt:lpstr>Recommendations</vt:lpstr>
      <vt:lpstr>Conclusion</vt:lpstr>
      <vt:lpstr>Acknowledgment</vt:lpstr>
      <vt:lpstr>        Thank  You</vt:lpstr>
    </vt:vector>
  </TitlesOfParts>
  <Company>Aga Khan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sahreen.siraj.mn12@student.aku.edu</dc:creator>
  <cp:lastModifiedBy>Siraj Nathani</cp:lastModifiedBy>
  <cp:revision>541</cp:revision>
  <dcterms:created xsi:type="dcterms:W3CDTF">2014-08-13T07:47:02Z</dcterms:created>
  <dcterms:modified xsi:type="dcterms:W3CDTF">2015-12-01T23:05:32Z</dcterms:modified>
</cp:coreProperties>
</file>