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8" r:id="rId2"/>
    <p:sldId id="259" r:id="rId3"/>
    <p:sldId id="279" r:id="rId4"/>
    <p:sldId id="261" r:id="rId5"/>
    <p:sldId id="274" r:id="rId6"/>
    <p:sldId id="263" r:id="rId7"/>
    <p:sldId id="264" r:id="rId8"/>
    <p:sldId id="275" r:id="rId9"/>
    <p:sldId id="265" r:id="rId10"/>
    <p:sldId id="276" r:id="rId11"/>
    <p:sldId id="266" r:id="rId12"/>
    <p:sldId id="277" r:id="rId13"/>
    <p:sldId id="271" r:id="rId14"/>
    <p:sldId id="272"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36" autoAdjust="0"/>
  </p:normalViewPr>
  <p:slideViewPr>
    <p:cSldViewPr>
      <p:cViewPr varScale="1">
        <p:scale>
          <a:sx n="79" d="100"/>
          <a:sy n="79" d="100"/>
        </p:scale>
        <p:origin x="-1494" y="-96"/>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870C7E-7D23-4E8A-8E19-F58652D5772E}" type="datetimeFigureOut">
              <a:rPr lang="en-US" smtClean="0"/>
              <a:pPr/>
              <a:t>10/28/2014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E11B20-DD73-48C7-B26E-A449426749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E11B20-DD73-48C7-B26E-A4494267497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17AAAC7-C550-42EF-9D76-4DEF4F959FF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17AAAC7-C550-42EF-9D76-4DEF4F959FF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AAAC7-C550-42EF-9D76-4DEF4F959FF5}" type="slidenum">
              <a:rPr lang="en-US" smtClean="0"/>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B58B666-8ED3-4D6D-AB0D-94D83FE7F00A}"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7AAAC7-C550-42EF-9D76-4DEF4F959FF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B58B666-8ED3-4D6D-AB0D-94D83FE7F00A}" type="datetimeFigureOut">
              <a:rPr lang="en-US" smtClean="0"/>
              <a:pPr/>
              <a:t>10/28/2014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17AAAC7-C550-42EF-9D76-4DEF4F959FF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wedg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725192"/>
          </a:xfrm>
          <a:prstGeom prst="rect">
            <a:avLst/>
          </a:prstGeom>
        </p:spPr>
        <p:txBody>
          <a:bodyPr wrap="square">
            <a:spAutoFit/>
          </a:bodyPr>
          <a:lstStyle/>
          <a:p>
            <a:pPr algn="ctr"/>
            <a:r>
              <a:rPr lang="en-US" sz="4000" b="1" dirty="0" smtClean="0"/>
              <a:t>Socio-economic Factors influencing the use of coping strategies among Conflict Actors (Farmers and Herders) in </a:t>
            </a:r>
            <a:r>
              <a:rPr lang="en-US" sz="4000" b="1" dirty="0" err="1" smtClean="0"/>
              <a:t>Giron</a:t>
            </a:r>
            <a:r>
              <a:rPr lang="en-US" sz="4000" b="1" dirty="0" smtClean="0"/>
              <a:t> </a:t>
            </a:r>
            <a:r>
              <a:rPr lang="en-US" sz="4000" b="1" dirty="0" err="1" smtClean="0"/>
              <a:t>Masa</a:t>
            </a:r>
            <a:r>
              <a:rPr lang="en-US" sz="4000" b="1" dirty="0" smtClean="0"/>
              <a:t> Village, </a:t>
            </a:r>
            <a:r>
              <a:rPr lang="en-US" sz="4000" b="1" dirty="0" err="1" smtClean="0"/>
              <a:t>Kebbi</a:t>
            </a:r>
            <a:r>
              <a:rPr lang="en-US" sz="4000" b="1" dirty="0" smtClean="0"/>
              <a:t> State, Nigeria</a:t>
            </a:r>
          </a:p>
          <a:p>
            <a:pPr algn="ctr"/>
            <a:r>
              <a:rPr lang="en-US" sz="4000" b="1" dirty="0" smtClean="0"/>
              <a:t/>
            </a:r>
            <a:br>
              <a:rPr lang="en-US" sz="4000" b="1" dirty="0" smtClean="0"/>
            </a:br>
            <a:r>
              <a:rPr lang="en-US" sz="3200" b="1" baseline="30000" dirty="0" smtClean="0"/>
              <a:t>1</a:t>
            </a:r>
            <a:r>
              <a:rPr lang="en-US" sz="3200" b="1" dirty="0" smtClean="0"/>
              <a:t>Umar, S. and </a:t>
            </a:r>
            <a:r>
              <a:rPr lang="en-US" sz="3200" b="1" baseline="30000" dirty="0" smtClean="0"/>
              <a:t>2</a:t>
            </a:r>
            <a:r>
              <a:rPr lang="en-US" sz="3200" b="1" dirty="0" smtClean="0"/>
              <a:t>B.F. </a:t>
            </a:r>
            <a:r>
              <a:rPr lang="en-US" sz="3200" b="1" dirty="0" err="1" smtClean="0"/>
              <a:t>Umar</a:t>
            </a:r>
            <a:endParaRPr lang="en-US" sz="3200" b="1" dirty="0" smtClean="0"/>
          </a:p>
          <a:p>
            <a:endParaRPr lang="en-US" sz="2400" b="1" dirty="0"/>
          </a:p>
          <a:p>
            <a:pPr marL="457200" lvl="0" indent="-457200">
              <a:buAutoNum type="arabicPeriod"/>
            </a:pPr>
            <a:r>
              <a:rPr lang="en-US" sz="2400" dirty="0" smtClean="0"/>
              <a:t>Department </a:t>
            </a:r>
            <a:r>
              <a:rPr lang="en-US" sz="2400" dirty="0"/>
              <a:t>of Agricultural Economics and Extension, </a:t>
            </a:r>
            <a:r>
              <a:rPr lang="en-US" sz="2400" dirty="0" err="1"/>
              <a:t>Kebbi</a:t>
            </a:r>
            <a:r>
              <a:rPr lang="en-US" sz="2400" dirty="0"/>
              <a:t> State University of Science and Technology, </a:t>
            </a:r>
            <a:r>
              <a:rPr lang="en-US" sz="2400" dirty="0" err="1" smtClean="0"/>
              <a:t>Aliero</a:t>
            </a:r>
            <a:endParaRPr lang="en-US" sz="2400" dirty="0" smtClean="0"/>
          </a:p>
          <a:p>
            <a:pPr marL="457200" lvl="0" indent="-457200"/>
            <a:endParaRPr lang="en-US" sz="2400" dirty="0"/>
          </a:p>
          <a:p>
            <a:pPr lvl="0"/>
            <a:r>
              <a:rPr lang="en-US" sz="2400" dirty="0" smtClean="0"/>
              <a:t>2. Department </a:t>
            </a:r>
            <a:r>
              <a:rPr lang="en-US" sz="2400" dirty="0"/>
              <a:t>of Agricultural Extension and Rural Development, Usmanu Danfodiyo University, Sokoto</a:t>
            </a:r>
          </a:p>
          <a:p>
            <a:r>
              <a:rPr lang="en-US" sz="2400" dirty="0"/>
              <a:t/>
            </a:r>
            <a:br>
              <a:rPr lang="en-US" sz="2400" dirty="0"/>
            </a:br>
            <a:r>
              <a:rPr lang="en-US" sz="2400" b="1" dirty="0" smtClean="0"/>
              <a:t/>
            </a:r>
            <a:br>
              <a:rPr lang="en-US" sz="2400" b="1" dirty="0" smtClean="0"/>
            </a:br>
            <a:endParaRPr lang="en-US" sz="2400" b="1" dirty="0"/>
          </a:p>
        </p:txBody>
      </p:sp>
    </p:spTree>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88419"/>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1600" b="1" dirty="0" smtClean="0">
                <a:latin typeface="Times New Roman" pitchFamily="18" charset="0"/>
                <a:ea typeface="Times New Roman" pitchFamily="18" charset="0"/>
                <a:cs typeface="Times New Roman" pitchFamily="18" charset="0"/>
              </a:rPr>
              <a:t>Table II continued’</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600" b="1" dirty="0" smtClean="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Significant at p=0.05</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LR statistic (10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df</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Farmers= 20.422; Herders= 21.624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Probability (LR stat): Farmers= 0.0024; Herders= 0.034;</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McFadden R² (collective): Farmers= 0.3126; Herders= 0.6412;</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1300" b="1" dirty="0" smtClean="0"/>
              <a:t>Table III: Distribution of Conflict Actors according to Socioeconomic Factors influencing the use of Social Support </a:t>
            </a:r>
            <a:r>
              <a:rPr lang="en-US" sz="1200" b="1" dirty="0" smtClean="0"/>
              <a:t>Coping Strategies</a:t>
            </a:r>
            <a:endParaRPr lang="en-US" sz="1200" dirty="0"/>
          </a:p>
        </p:txBody>
      </p:sp>
      <p:graphicFrame>
        <p:nvGraphicFramePr>
          <p:cNvPr id="4" name="Content Placeholder 3"/>
          <p:cNvGraphicFramePr>
            <a:graphicFrameLocks noGrp="1"/>
          </p:cNvGraphicFramePr>
          <p:nvPr>
            <p:ph idx="1"/>
          </p:nvPr>
        </p:nvGraphicFramePr>
        <p:xfrm>
          <a:off x="0" y="838206"/>
          <a:ext cx="9144000" cy="6774937"/>
        </p:xfrm>
        <a:graphic>
          <a:graphicData uri="http://schemas.openxmlformats.org/drawingml/2006/table">
            <a:tbl>
              <a:tblPr firstRow="1" bandRow="1">
                <a:tableStyleId>{5C22544A-7EE6-4342-B048-85BDC9FD1C3A}</a:tableStyleId>
              </a:tblPr>
              <a:tblGrid>
                <a:gridCol w="1604211"/>
                <a:gridCol w="1443789"/>
                <a:gridCol w="1524000"/>
                <a:gridCol w="1524000"/>
                <a:gridCol w="1524000"/>
                <a:gridCol w="1524000"/>
              </a:tblGrid>
              <a:tr h="195243">
                <a:tc>
                  <a:txBody>
                    <a:bodyPr/>
                    <a:lstStyle/>
                    <a:p>
                      <a:pPr algn="just">
                        <a:lnSpc>
                          <a:spcPct val="115000"/>
                        </a:lnSpc>
                        <a:spcAft>
                          <a:spcPts val="0"/>
                        </a:spcAft>
                        <a:tabLst>
                          <a:tab pos="1948180" algn="r"/>
                        </a:tabLst>
                      </a:pPr>
                      <a:r>
                        <a:rPr lang="en-US" sz="1000" b="1" dirty="0">
                          <a:latin typeface="Times New Roman"/>
                          <a:ea typeface="Times New Roman"/>
                          <a:cs typeface="Times New Roman"/>
                        </a:rPr>
                        <a:t>Independent Variables	</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Coefficient</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Standard Error</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dirty="0">
                          <a:latin typeface="Times New Roman"/>
                          <a:ea typeface="Times New Roman"/>
                          <a:cs typeface="Times New Roman"/>
                        </a:rPr>
                        <a:t>P</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R²</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Remarks</a:t>
                      </a:r>
                      <a:endParaRPr lang="en-US" sz="1100">
                        <a:latin typeface="Cambria"/>
                        <a:ea typeface="Times New Roman"/>
                        <a:cs typeface="Times New Roman"/>
                      </a:endParaRPr>
                    </a:p>
                  </a:txBody>
                  <a:tcPr marL="68580" marR="68580" marT="0" marB="0"/>
                </a:tc>
              </a:tr>
              <a:tr h="214768">
                <a:tc>
                  <a:txBody>
                    <a:bodyPr/>
                    <a:lstStyle/>
                    <a:p>
                      <a:pPr algn="just">
                        <a:lnSpc>
                          <a:spcPct val="115000"/>
                        </a:lnSpc>
                        <a:spcAft>
                          <a:spcPts val="0"/>
                        </a:spcAft>
                      </a:pPr>
                      <a:r>
                        <a:rPr lang="en-US" sz="1000" b="1">
                          <a:latin typeface="Times New Roman"/>
                          <a:ea typeface="Times New Roman"/>
                          <a:cs typeface="Times New Roman"/>
                        </a:rPr>
                        <a:t>Age</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214768">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0.363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0.810</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214768">
                <a:tc>
                  <a:txBody>
                    <a:bodyPr/>
                    <a:lstStyle/>
                    <a:p>
                      <a:pPr algn="just">
                        <a:lnSpc>
                          <a:spcPct val="115000"/>
                        </a:lnSpc>
                        <a:spcAft>
                          <a:spcPts val="0"/>
                        </a:spcAf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0.611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214768">
                <a:tc>
                  <a:txBody>
                    <a:bodyPr/>
                    <a:lstStyle/>
                    <a:p>
                      <a:pPr algn="just">
                        <a:lnSpc>
                          <a:spcPct val="115000"/>
                        </a:lnSpc>
                        <a:spcAft>
                          <a:spcPts val="0"/>
                        </a:spcAft>
                      </a:pPr>
                      <a:r>
                        <a:rPr lang="en-US" sz="1000" b="1">
                          <a:latin typeface="Times New Roman"/>
                          <a:ea typeface="Times New Roman"/>
                          <a:cs typeface="Times New Roman"/>
                        </a:rPr>
                        <a:t>Gender</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214768">
                <a:tc>
                  <a:txBody>
                    <a:bodyPr/>
                    <a:lstStyle/>
                    <a:p>
                      <a:pPr algn="just">
                        <a:lnSpc>
                          <a:spcPct val="115000"/>
                        </a:lnSpc>
                        <a:spcAft>
                          <a:spcPts val="0"/>
                        </a:spcAf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0.212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0.20</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smtClean="0">
                          <a:latin typeface="Times New Roman"/>
                          <a:ea typeface="Times New Roman"/>
                          <a:cs typeface="Times New Roman"/>
                        </a:rPr>
                        <a:t>0.42</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0.834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214768">
                <a:tc>
                  <a:txBody>
                    <a:bodyPr/>
                    <a:lstStyle/>
                    <a:p>
                      <a:pPr algn="just">
                        <a:lnSpc>
                          <a:spcPct val="115000"/>
                        </a:lnSpc>
                        <a:spcAft>
                          <a:spcPts val="0"/>
                        </a:spcAf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0.019</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smtClean="0">
                          <a:latin typeface="Times New Roman"/>
                          <a:ea typeface="Times New Roman"/>
                          <a:cs typeface="Times New Roman"/>
                        </a:rPr>
                        <a:t>0.36</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0,807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214768">
                <a:tc>
                  <a:txBody>
                    <a:bodyPr/>
                    <a:lstStyle/>
                    <a:p>
                      <a:pPr algn="just">
                        <a:lnSpc>
                          <a:spcPct val="115000"/>
                        </a:lnSpc>
                        <a:spcAft>
                          <a:spcPts val="0"/>
                        </a:spcAft>
                        <a:tabLst>
                          <a:tab pos="1371600" algn="l"/>
                        </a:tabLst>
                      </a:pPr>
                      <a:r>
                        <a:rPr lang="en-US" sz="1000" b="1">
                          <a:latin typeface="Times New Roman"/>
                          <a:ea typeface="Times New Roman"/>
                          <a:cs typeface="Times New Roman"/>
                        </a:rPr>
                        <a:t>Educational level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2.17x10</a:t>
                      </a:r>
                      <a:r>
                        <a:rPr lang="en-US" sz="1000" baseline="30000">
                          <a:latin typeface="Times New Roman"/>
                          <a:ea typeface="Times New Roman"/>
                          <a:cs typeface="Times New Roman"/>
                        </a:rPr>
                        <a:t>-6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9.66x10ֿ</a:t>
                      </a:r>
                      <a:r>
                        <a:rPr lang="en-US" sz="1000" baseline="30000">
                          <a:latin typeface="Times New Roman"/>
                          <a:ea typeface="Times New Roman"/>
                          <a:cs typeface="Times New Roman"/>
                        </a:rPr>
                        <a:t>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0.665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a:t>
                      </a:r>
                      <a:endParaRPr lang="en-US" sz="1100">
                        <a:latin typeface="Cambria"/>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0.02x10ֿ</a:t>
                      </a:r>
                      <a:r>
                        <a:rPr lang="en-US" sz="1000" baseline="30000">
                          <a:latin typeface="Times New Roman"/>
                          <a:ea typeface="Times New Roman"/>
                          <a:cs typeface="Times New Roman"/>
                        </a:rPr>
                        <a:t>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0.221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0.418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b="1">
                          <a:latin typeface="Times New Roman"/>
                          <a:ea typeface="Times New Roman"/>
                          <a:cs typeface="Times New Roman"/>
                        </a:rPr>
                        <a:t>Annual income</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-6.5x10</a:t>
                      </a:r>
                      <a:r>
                        <a:rPr lang="en-US" sz="1000" baseline="30000">
                          <a:latin typeface="Times New Roman"/>
                          <a:ea typeface="Times New Roman"/>
                          <a:cs typeface="Times New Roman"/>
                        </a:rPr>
                        <a:t>-6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2.25x10</a:t>
                      </a:r>
                      <a:r>
                        <a:rPr lang="en-US" sz="1000" baseline="30000">
                          <a:latin typeface="Times New Roman"/>
                          <a:ea typeface="Times New Roman"/>
                          <a:cs typeface="Times New Roman"/>
                        </a:rPr>
                        <a:t>ֿ1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0.783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0.861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b="1">
                          <a:latin typeface="Times New Roman"/>
                          <a:ea typeface="Times New Roman"/>
                          <a:cs typeface="Times New Roman"/>
                        </a:rPr>
                        <a:t>Household size</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0.462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0.69</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0.902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0.253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0.795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b="1">
                          <a:latin typeface="Times New Roman"/>
                          <a:ea typeface="Times New Roman"/>
                          <a:cs typeface="Times New Roman"/>
                        </a:rPr>
                        <a:t>Size of enterprise</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0.234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0.614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a:t>
                      </a:r>
                      <a:endParaRPr lang="en-US" sz="1100">
                        <a:latin typeface="Cambria"/>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0.811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b="1">
                          <a:latin typeface="Times New Roman"/>
                          <a:ea typeface="Times New Roman"/>
                          <a:cs typeface="Times New Roman"/>
                        </a:rPr>
                        <a:t>Production system</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0.911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2.7x10ֿ</a:t>
                      </a:r>
                      <a:r>
                        <a:rPr lang="en-US" sz="1000" baseline="30000">
                          <a:latin typeface="Times New Roman"/>
                          <a:ea typeface="Times New Roman"/>
                          <a:cs typeface="Times New Roman"/>
                        </a:rPr>
                        <a:t>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9.3x10ֿ</a:t>
                      </a:r>
                      <a:r>
                        <a:rPr lang="en-US" sz="1000" baseline="30000">
                          <a:latin typeface="Times New Roman"/>
                          <a:ea typeface="Times New Roman"/>
                          <a:cs typeface="Times New Roman"/>
                        </a:rPr>
                        <a:t>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0.843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b="1">
                          <a:latin typeface="Times New Roman"/>
                          <a:ea typeface="Times New Roman"/>
                          <a:cs typeface="Times New Roman"/>
                        </a:rPr>
                        <a:t>Production motive</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0.019</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0.872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0.714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b="1">
                          <a:latin typeface="Times New Roman"/>
                          <a:ea typeface="Times New Roman"/>
                          <a:cs typeface="Times New Roman"/>
                        </a:rPr>
                        <a:t>Occupation experience</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0.327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0.009</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0.863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a:t>
                      </a:r>
                      <a:endParaRPr lang="en-US" sz="1100">
                        <a:latin typeface="Cambria"/>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0.610</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0.772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b="1">
                          <a:latin typeface="Times New Roman"/>
                          <a:ea typeface="Times New Roman"/>
                          <a:cs typeface="Times New Roman"/>
                        </a:rPr>
                        <a:t>Tenure arrangement</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smtClean="0">
                          <a:latin typeface="Times New Roman"/>
                          <a:ea typeface="Times New Roman"/>
                          <a:cs typeface="Times New Roman"/>
                        </a:rPr>
                        <a:t>0.21</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0.913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0.53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0.877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b="1">
                          <a:latin typeface="Times New Roman"/>
                          <a:ea typeface="Times New Roman"/>
                          <a:cs typeface="Times New Roman"/>
                        </a:rPr>
                        <a:t>Constant</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0.513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0.921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195243">
                <a:tc>
                  <a:txBody>
                    <a:bodyPr/>
                    <a:lstStyle/>
                    <a:p>
                      <a:pPr algn="just">
                        <a:lnSpc>
                          <a:spcPct val="115000"/>
                        </a:lnSpc>
                        <a:spcAft>
                          <a:spcPts val="0"/>
                        </a:spcAft>
                        <a:tabLst>
                          <a:tab pos="2496185" algn="l"/>
                        </a:tabLs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-0.690</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a:latin typeface="Times New Roman"/>
                          <a:ea typeface="Times New Roman"/>
                          <a:cs typeface="Times New Roman"/>
                        </a:rPr>
                        <a:t>0.318</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0.906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dirty="0">
                        <a:latin typeface="Times New Roman"/>
                        <a:ea typeface="Times New Roman"/>
                        <a:cs typeface="Times New Roman"/>
                      </a:endParaRPr>
                    </a:p>
                  </a:txBody>
                  <a:tcPr marL="68580" marR="68580" marT="0" marB="0"/>
                </a:tc>
              </a:tr>
            </a:tbl>
          </a:graphicData>
        </a:graphic>
      </p:graphicFrame>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139175"/>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lang="en-US" sz="1600" b="1" dirty="0" smtClean="0">
                <a:latin typeface="Times New Roman" pitchFamily="18" charset="0"/>
                <a:ea typeface="Times New Roman" pitchFamily="18" charset="0"/>
                <a:cs typeface="Times New Roman" pitchFamily="18" charset="0"/>
              </a:rPr>
              <a:t>Table III continued’</a:t>
            </a:r>
          </a:p>
          <a:p>
            <a:pPr lvl="0" algn="just" fontAlgn="base">
              <a:lnSpc>
                <a:spcPct val="150000"/>
              </a:lnSpc>
              <a:spcBef>
                <a:spcPct val="0"/>
              </a:spcBef>
              <a:spcAft>
                <a:spcPct val="0"/>
              </a:spcAft>
            </a:pPr>
            <a:endParaRPr lang="en-US" sz="1600" b="1" dirty="0" smtClean="0">
              <a:latin typeface="Times New Roman" pitchFamily="18" charset="0"/>
              <a:ea typeface="Times New Roman" pitchFamily="18" charset="0"/>
              <a:cs typeface="Times New Roman" pitchFamily="18" charset="0"/>
            </a:endParaRPr>
          </a:p>
          <a:p>
            <a:pPr lvl="0" algn="just" fontAlgn="base">
              <a:lnSpc>
                <a:spcPct val="150000"/>
              </a:lnSpc>
              <a:spcBef>
                <a:spcPct val="0"/>
              </a:spcBef>
              <a:spcAft>
                <a:spcPct val="0"/>
              </a:spcAft>
            </a:pPr>
            <a:r>
              <a:rPr lang="en-US" sz="1600" dirty="0" smtClean="0">
                <a:latin typeface="Times New Roman" pitchFamily="18"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Significant at p=0.05 </a:t>
            </a:r>
          </a:p>
          <a:p>
            <a:pPr marL="0" marR="0" lvl="0" indent="0" algn="just" defTabSz="914400" rtl="0" eaLnBrk="1" fontAlgn="base" latinLnBrk="0" hangingPunct="1">
              <a:lnSpc>
                <a:spcPct val="15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LR statistic (10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df</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Farmers= 19.213; Herders= 17.243 </a:t>
            </a:r>
          </a:p>
          <a:p>
            <a:pPr marL="0" marR="0" lvl="0" indent="0" algn="just" defTabSz="914400" rtl="0" eaLnBrk="1" fontAlgn="base" latinLnBrk="0" hangingPunct="1">
              <a:lnSpc>
                <a:spcPct val="15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Probability (LR stat): Farmers= 0.0028; Herders= 0.0613 </a:t>
            </a:r>
          </a:p>
          <a:p>
            <a:pPr marL="0" marR="0" lvl="0" indent="0" algn="just" defTabSz="914400" rtl="0" eaLnBrk="1" fontAlgn="base" latinLnBrk="0" hangingPunct="1">
              <a:lnSpc>
                <a:spcPct val="15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McFadden R² (collective): Farmers= 0.4522; Herders= 0.342</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76944"/>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CONCLUSION</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This research has attempted to broaden an understanding of various coping employed by farmers and herders during post-conflict situation to restore psychological intactness.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en-US" sz="2000" dirty="0" smtClean="0">
                <a:latin typeface="Cambria" pitchFamily="18" charset="0"/>
                <a:ea typeface="Calibri" pitchFamily="34" charset="0"/>
                <a:cs typeface="Times New Roman" pitchFamily="18" charset="0"/>
              </a:rPr>
              <a:t>It was observed that conflict actors</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attempt to relieve stress by solving the problem at hand or regulate their emotional responses, or by avoiding thinking about the event all together.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The study </a:t>
            </a:r>
            <a:r>
              <a:rPr lang="en-US" sz="2000" dirty="0" smtClean="0">
                <a:latin typeface="Cambria" pitchFamily="18" charset="0"/>
                <a:ea typeface="Calibri" pitchFamily="34" charset="0"/>
                <a:cs typeface="Times New Roman" pitchFamily="18" charset="0"/>
              </a:rPr>
              <a:t>also indicated</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that some of the coping strategies most often employed by the conflict actors do not adequately favor production systems of the conflict actors.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For example, some conflict actors have the competence to ask for social support from their relatives or friends,</a:t>
            </a:r>
            <a:r>
              <a:rPr kumimoji="0" lang="en-US" sz="20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bu</a:t>
            </a:r>
            <a:r>
              <a:rPr lang="en-US" sz="2000" dirty="0" smtClean="0">
                <a:latin typeface="Cambria" pitchFamily="18" charset="0"/>
                <a:ea typeface="Calibri" pitchFamily="34" charset="0"/>
                <a:cs typeface="Times New Roman" pitchFamily="18" charset="0"/>
              </a:rPr>
              <a:t>t the response </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depends</a:t>
            </a:r>
            <a:r>
              <a:rPr kumimoji="0" lang="en-US" sz="20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on certain factors</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such as prior relationship and the kind of resources available within the social support network.</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8991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RECOMMENDATIONS</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The study recommends a need</a:t>
            </a:r>
            <a:r>
              <a:rPr kumimoji="0" lang="en-US" sz="20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of</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forming common goals among the conflict actors as an initial stage in the proactive coping process. </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lang="en-US" sz="2000" dirty="0" smtClean="0">
                <a:latin typeface="Cambria" pitchFamily="18" charset="0"/>
                <a:ea typeface="Calibri" pitchFamily="34" charset="0"/>
                <a:cs typeface="Times New Roman" pitchFamily="18" charset="0"/>
              </a:rPr>
              <a:t>Farmers and herders must form cooperatives and mobilize resources</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to address unforeseen potential stressors along the way.</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lang="en-US" sz="2000" dirty="0" smtClean="0">
                <a:latin typeface="Cambria" pitchFamily="18" charset="0"/>
                <a:cs typeface="Times New Roman" pitchFamily="18" charset="0"/>
              </a:rPr>
              <a:t>Educational intervention should be encouraged by governmental and non-governmental organizations.</a:t>
            </a:r>
            <a:endParaRPr lang="en-US" sz="2000" dirty="0" smtClean="0">
              <a:latin typeface="Arial" pitchFamily="34" charset="0"/>
            </a:endParaRP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lang="en-US" sz="2000" dirty="0" smtClean="0">
                <a:latin typeface="Cambria" pitchFamily="18" charset="0"/>
                <a:ea typeface="Calibri" pitchFamily="34" charset="0"/>
                <a:cs typeface="Times New Roman" pitchFamily="18" charset="0"/>
              </a:rPr>
              <a:t>Government at all levels should encourage r</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eligious and community leaders to sensitize</a:t>
            </a:r>
            <a:r>
              <a:rPr kumimoji="0" lang="en-US" sz="20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the conflict actors on</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effective coping mechanisms.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3785652"/>
          </a:xfrm>
          <a:prstGeom prst="rect">
            <a:avLst/>
          </a:prstGeom>
        </p:spPr>
        <p:txBody>
          <a:bodyPr wrap="square">
            <a:spAutoFit/>
          </a:bodyPr>
          <a:lstStyle/>
          <a:p>
            <a:pPr algn="ctr"/>
            <a:endParaRPr lang="en-US" sz="4800" b="1" dirty="0" smtClean="0">
              <a:latin typeface="Tahoma" pitchFamily="34" charset="0"/>
              <a:cs typeface="Tahoma" pitchFamily="34" charset="0"/>
            </a:endParaRPr>
          </a:p>
          <a:p>
            <a:pPr algn="ctr"/>
            <a:endParaRPr lang="en-US" sz="4800" b="1" dirty="0" smtClean="0">
              <a:latin typeface="Tahoma" pitchFamily="34" charset="0"/>
              <a:cs typeface="Tahoma" pitchFamily="34" charset="0"/>
            </a:endParaRPr>
          </a:p>
          <a:p>
            <a:pPr algn="ctr"/>
            <a:endParaRPr lang="en-US" sz="4800" b="1" dirty="0" smtClean="0">
              <a:latin typeface="Tahoma" pitchFamily="34" charset="0"/>
              <a:cs typeface="Tahoma" pitchFamily="34" charset="0"/>
            </a:endParaRPr>
          </a:p>
          <a:p>
            <a:pPr algn="ctr"/>
            <a:endParaRPr lang="en-US" sz="4800" b="1" dirty="0" smtClean="0">
              <a:latin typeface="Tahoma" pitchFamily="34" charset="0"/>
              <a:cs typeface="Tahoma" pitchFamily="34" charset="0"/>
            </a:endParaRPr>
          </a:p>
          <a:p>
            <a:pPr algn="ctr"/>
            <a:r>
              <a:rPr lang="en-US" sz="4800" b="1" dirty="0" smtClean="0">
                <a:latin typeface="Tahoma" pitchFamily="34" charset="0"/>
                <a:cs typeface="Tahoma" pitchFamily="34" charset="0"/>
              </a:rPr>
              <a:t>Thank you all for listening</a:t>
            </a:r>
            <a:endParaRPr lang="en-US" sz="4800" b="1" dirty="0">
              <a:latin typeface="Tahoma" pitchFamily="34" charset="0"/>
              <a:cs typeface="Tahoma" pitchFamily="34" charset="0"/>
            </a:endParaRPr>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just"/>
            <a:r>
              <a:rPr lang="en-US" sz="2000" b="1" cap="none" dirty="0" smtClean="0"/>
              <a:t>Abstract</a:t>
            </a:r>
            <a:r>
              <a:rPr lang="en-US" sz="2000" cap="none" dirty="0" smtClean="0"/>
              <a:t> - This study was conducted at </a:t>
            </a:r>
            <a:r>
              <a:rPr lang="en-US" sz="2000" cap="none" dirty="0" err="1" smtClean="0"/>
              <a:t>Giron</a:t>
            </a:r>
            <a:r>
              <a:rPr lang="en-US" sz="2000" cap="none" dirty="0" smtClean="0"/>
              <a:t> </a:t>
            </a:r>
            <a:r>
              <a:rPr lang="en-US" sz="2000" cap="none" dirty="0" err="1" smtClean="0"/>
              <a:t>Masa</a:t>
            </a:r>
            <a:r>
              <a:rPr lang="en-US" sz="2000" cap="none" dirty="0" smtClean="0"/>
              <a:t> village, located 30km from </a:t>
            </a:r>
            <a:r>
              <a:rPr lang="en-US" sz="2000" cap="none" dirty="0" err="1" smtClean="0"/>
              <a:t>Yauri</a:t>
            </a:r>
            <a:r>
              <a:rPr lang="en-US" sz="2000" cap="none" dirty="0" smtClean="0"/>
              <a:t> Town. The study determines the socio-economic factors influencing the use of coping strategies among farmers and herders during post-conflict situation. simple random sampling was employed to select one hundred respondents (50 farmers and 50 herders) from the study area. Logistic regression analysis (</a:t>
            </a:r>
            <a:r>
              <a:rPr lang="en-US" sz="2000" cap="none" dirty="0" err="1" smtClean="0"/>
              <a:t>lr</a:t>
            </a:r>
            <a:r>
              <a:rPr lang="en-US" sz="2000" cap="none" dirty="0" smtClean="0"/>
              <a:t>) was used to ascertain the socioeconomic variables that influenced the use of the coping strategies. The results of the study shows that age, income, family size and farming experience were individually significant and thus influenced the use of POCS by farmers.  annual income and production system influenced the use of POCS by herders. age, farm size and farming experience were found to be individually significant in influencing the use of EOCS among farmers. specifically, years of occupation experience among the herders increased the use of emotion oriented coping strategies among herders. The use of SSCS among farmers was influenced by educational level; farm size and farming experience, while the variables are not collectively significant in influencing the use of SSCS among the herders. the research recommends a need to adopt the strategy of community coping to cope with stress.</a:t>
            </a:r>
            <a:br>
              <a:rPr lang="en-US" sz="2000" cap="none" dirty="0" smtClean="0"/>
            </a:br>
            <a:endParaRPr lang="en-US" sz="2000" cap="none"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654"/>
            <a:ext cx="9144000" cy="5324535"/>
          </a:xfrm>
          <a:prstGeom prst="rect">
            <a:avLst/>
          </a:prstGeom>
        </p:spPr>
        <p:txBody>
          <a:bodyPr wrap="square">
            <a:spAutoFit/>
          </a:bodyPr>
          <a:lstStyle/>
          <a:p>
            <a:pPr algn="just"/>
            <a:r>
              <a:rPr lang="en-US" sz="2000" dirty="0" smtClean="0"/>
              <a:t>I. INTRODUCTION</a:t>
            </a:r>
            <a:endParaRPr lang="en-US" sz="2000" dirty="0" smtClean="0"/>
          </a:p>
          <a:p>
            <a:pPr algn="just">
              <a:buFont typeface="Wingdings" pitchFamily="2" charset="2"/>
              <a:buChar char="Ø"/>
            </a:pPr>
            <a:r>
              <a:rPr lang="en-US" sz="2000" dirty="0" smtClean="0"/>
              <a:t>Conflicts </a:t>
            </a:r>
            <a:r>
              <a:rPr lang="en-US" sz="2000" dirty="0" smtClean="0"/>
              <a:t>actors employ coping strategies in order to protect their psychological intactness. </a:t>
            </a:r>
            <a:endParaRPr lang="en-US" sz="2000" dirty="0" smtClean="0"/>
          </a:p>
          <a:p>
            <a:pPr algn="just">
              <a:buFont typeface="Wingdings" pitchFamily="2" charset="2"/>
              <a:buChar char="Ø"/>
            </a:pPr>
            <a:r>
              <a:rPr lang="en-US" sz="2000" dirty="0" smtClean="0"/>
              <a:t>Effective </a:t>
            </a:r>
            <a:r>
              <a:rPr lang="en-US" sz="2000" dirty="0" smtClean="0"/>
              <a:t>strategies should enhance their psychological adaptation despite the traumatic stress. Research has not, however, provided a generally valid differentiation between effective and ineffective coping strategies. </a:t>
            </a:r>
            <a:endParaRPr lang="en-US" sz="2000" dirty="0" smtClean="0"/>
          </a:p>
          <a:p>
            <a:pPr algn="just">
              <a:buFont typeface="Wingdings" pitchFamily="2" charset="2"/>
              <a:buChar char="Ø"/>
            </a:pPr>
            <a:r>
              <a:rPr lang="en-US" sz="2000" dirty="0" smtClean="0"/>
              <a:t>Some </a:t>
            </a:r>
            <a:r>
              <a:rPr lang="en-US" sz="2000" dirty="0" smtClean="0"/>
              <a:t>evidence shows that problem-focused and active coping correlates negatively, and emotion-focused coping correlates positively, emotional and behavioral </a:t>
            </a:r>
            <a:r>
              <a:rPr lang="en-US" sz="2000" dirty="0" smtClean="0"/>
              <a:t>problems. </a:t>
            </a:r>
          </a:p>
          <a:p>
            <a:pPr algn="just">
              <a:buFont typeface="Wingdings" pitchFamily="2" charset="2"/>
              <a:buChar char="Ø"/>
            </a:pPr>
            <a:r>
              <a:rPr lang="en-US" sz="2000" dirty="0" smtClean="0"/>
              <a:t>Yet </a:t>
            </a:r>
            <a:r>
              <a:rPr lang="en-US" sz="2000" dirty="0" smtClean="0"/>
              <a:t>others have not found beneficial effects of problem-focused and active coping in predicting psychological </a:t>
            </a:r>
            <a:r>
              <a:rPr lang="en-US" sz="2000" dirty="0" smtClean="0"/>
              <a:t>adjustment. </a:t>
            </a:r>
          </a:p>
          <a:p>
            <a:pPr algn="just">
              <a:buFont typeface="Wingdings" pitchFamily="2" charset="2"/>
              <a:buChar char="Ø"/>
            </a:pPr>
            <a:r>
              <a:rPr lang="en-US" sz="2000" dirty="0" smtClean="0"/>
              <a:t>Similarly</a:t>
            </a:r>
            <a:r>
              <a:rPr lang="en-US" sz="2000" dirty="0" smtClean="0"/>
              <a:t>, the findings on the role of avoidance versus approach coping in enhancing psychological adjustment are somewhat mixed. </a:t>
            </a:r>
            <a:endParaRPr lang="en-US" sz="2000" smtClean="0"/>
          </a:p>
          <a:p>
            <a:pPr algn="just">
              <a:buFont typeface="Wingdings" pitchFamily="2" charset="2"/>
              <a:buChar char="Ø"/>
            </a:pPr>
            <a:r>
              <a:rPr lang="en-US" sz="2000" smtClean="0"/>
              <a:t>Some </a:t>
            </a:r>
            <a:r>
              <a:rPr lang="en-US" sz="2000" dirty="0" smtClean="0"/>
              <a:t>researchers obtained evidence that avoidance coping strategies, especially denial and distraction, are associated with poor psychological and social </a:t>
            </a:r>
            <a:r>
              <a:rPr lang="en-US" sz="2000" dirty="0" smtClean="0"/>
              <a:t>adjustment, </a:t>
            </a:r>
            <a:r>
              <a:rPr lang="en-US" sz="2000" dirty="0" smtClean="0"/>
              <a:t>while others maintain that coping effectiveness depends on the nature of </a:t>
            </a:r>
            <a:r>
              <a:rPr lang="en-US" sz="2000" dirty="0" smtClean="0"/>
              <a:t>stress. </a:t>
            </a:r>
            <a:endParaRPr lang="en-US" sz="2000" dirty="0"/>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METHODOLOGY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0" y="0"/>
            <a:ext cx="9144000" cy="7432804"/>
          </a:xfrm>
          <a:prstGeom prst="rect">
            <a:avLst/>
          </a:prstGeom>
        </p:spPr>
        <p:txBody>
          <a:bodyPr wrap="square">
            <a:spAutoFit/>
          </a:bodyPr>
          <a:lstStyle/>
          <a:p>
            <a:pPr algn="just">
              <a:lnSpc>
                <a:spcPct val="150000"/>
              </a:lnSpc>
            </a:pPr>
            <a:endParaRPr lang="en-US" dirty="0" smtClean="0"/>
          </a:p>
          <a:p>
            <a:pPr algn="just">
              <a:lnSpc>
                <a:spcPct val="150000"/>
              </a:lnSpc>
              <a:buFont typeface="Wingdings" pitchFamily="2" charset="2"/>
              <a:buChar char="Ø"/>
            </a:pPr>
            <a:r>
              <a:rPr lang="en-US" sz="2000" dirty="0" smtClean="0"/>
              <a:t>The </a:t>
            </a:r>
            <a:r>
              <a:rPr lang="en-US" sz="2000" dirty="0"/>
              <a:t>study was conducted at </a:t>
            </a:r>
            <a:r>
              <a:rPr lang="en-US" sz="2000" dirty="0" err="1"/>
              <a:t>Giron</a:t>
            </a:r>
            <a:r>
              <a:rPr lang="en-US" sz="2000" dirty="0"/>
              <a:t>  </a:t>
            </a:r>
            <a:r>
              <a:rPr lang="en-US" sz="2000" dirty="0" err="1"/>
              <a:t>Masa</a:t>
            </a:r>
            <a:r>
              <a:rPr lang="en-US" sz="2000" dirty="0"/>
              <a:t> </a:t>
            </a:r>
            <a:r>
              <a:rPr lang="en-US" sz="2000" dirty="0" smtClean="0"/>
              <a:t>village.</a:t>
            </a:r>
          </a:p>
          <a:p>
            <a:pPr algn="just">
              <a:lnSpc>
                <a:spcPct val="150000"/>
              </a:lnSpc>
              <a:buFont typeface="Wingdings" pitchFamily="2" charset="2"/>
              <a:buChar char="Ø"/>
            </a:pPr>
            <a:r>
              <a:rPr lang="en-US" sz="2000" dirty="0" smtClean="0"/>
              <a:t>The </a:t>
            </a:r>
            <a:r>
              <a:rPr lang="en-US" sz="2000" dirty="0"/>
              <a:t>reserve lies between latitude </a:t>
            </a:r>
            <a:r>
              <a:rPr lang="en-US" sz="2000" dirty="0" smtClean="0"/>
              <a:t>11°06</a:t>
            </a:r>
            <a:r>
              <a:rPr lang="en-US" sz="2000" baseline="30000" dirty="0" smtClean="0"/>
              <a:t>1</a:t>
            </a:r>
            <a:r>
              <a:rPr lang="en-US" sz="2000" dirty="0" smtClean="0"/>
              <a:t>,483” N </a:t>
            </a:r>
            <a:r>
              <a:rPr lang="en-US" sz="2000" dirty="0"/>
              <a:t>and longitude 04°42’, 356” </a:t>
            </a:r>
            <a:r>
              <a:rPr lang="en-US" sz="2000" dirty="0" smtClean="0"/>
              <a:t>E.</a:t>
            </a:r>
          </a:p>
          <a:p>
            <a:pPr algn="just">
              <a:lnSpc>
                <a:spcPct val="150000"/>
              </a:lnSpc>
              <a:buFont typeface="Wingdings" pitchFamily="2" charset="2"/>
              <a:buChar char="Ø"/>
            </a:pPr>
            <a:r>
              <a:rPr lang="en-US" sz="2000" dirty="0"/>
              <a:t>The people of </a:t>
            </a:r>
            <a:r>
              <a:rPr lang="en-US" sz="2000" dirty="0" err="1"/>
              <a:t>Giron</a:t>
            </a:r>
            <a:r>
              <a:rPr lang="en-US" sz="2000" dirty="0"/>
              <a:t> </a:t>
            </a:r>
            <a:r>
              <a:rPr lang="en-US" sz="2000" dirty="0" err="1"/>
              <a:t>Masa</a:t>
            </a:r>
            <a:r>
              <a:rPr lang="en-US" sz="2000" dirty="0"/>
              <a:t> village are predominantly farmers and herders</a:t>
            </a:r>
            <a:r>
              <a:rPr lang="en-US" sz="2000" dirty="0" smtClean="0"/>
              <a:t>.</a:t>
            </a:r>
          </a:p>
          <a:p>
            <a:pPr algn="just">
              <a:lnSpc>
                <a:spcPct val="150000"/>
              </a:lnSpc>
              <a:buFont typeface="Wingdings" pitchFamily="2" charset="2"/>
              <a:buChar char="Ø"/>
            </a:pPr>
            <a:r>
              <a:rPr lang="en-US" sz="2000" dirty="0"/>
              <a:t>Interview schedules were used to collect relevant </a:t>
            </a:r>
            <a:r>
              <a:rPr lang="en-US" sz="2000" dirty="0" smtClean="0"/>
              <a:t>data.</a:t>
            </a:r>
          </a:p>
          <a:p>
            <a:pPr algn="just">
              <a:lnSpc>
                <a:spcPct val="150000"/>
              </a:lnSpc>
              <a:buFont typeface="Wingdings" pitchFamily="2" charset="2"/>
              <a:buChar char="Ø"/>
            </a:pPr>
            <a:r>
              <a:rPr lang="en-US" sz="2000" dirty="0"/>
              <a:t>Simple random sampling was employed to select One </a:t>
            </a:r>
            <a:r>
              <a:rPr lang="en-US" sz="2000" dirty="0" smtClean="0"/>
              <a:t>hundred (100) </a:t>
            </a:r>
            <a:r>
              <a:rPr lang="en-US" sz="2000" dirty="0"/>
              <a:t>respondents (50 farmers and 50 herders</a:t>
            </a:r>
            <a:r>
              <a:rPr lang="en-US" sz="2000" dirty="0" smtClean="0"/>
              <a:t>).</a:t>
            </a:r>
          </a:p>
          <a:p>
            <a:pPr algn="just">
              <a:lnSpc>
                <a:spcPct val="150000"/>
              </a:lnSpc>
              <a:buFont typeface="Wingdings" pitchFamily="2" charset="2"/>
              <a:buChar char="Ø"/>
            </a:pPr>
            <a:r>
              <a:rPr lang="en-US" sz="2000" dirty="0"/>
              <a:t>Logistic regression analysis (LR) was used to ascertain the socioeconomic variables that influenced the use of the </a:t>
            </a:r>
            <a:r>
              <a:rPr lang="en-US" sz="2000" dirty="0" smtClean="0"/>
              <a:t>3 categories of coping strategies.</a:t>
            </a:r>
          </a:p>
          <a:p>
            <a:pPr algn="just">
              <a:lnSpc>
                <a:spcPct val="150000"/>
              </a:lnSpc>
              <a:buFont typeface="Wingdings" pitchFamily="2" charset="2"/>
              <a:buChar char="Ø"/>
            </a:pPr>
            <a:r>
              <a:rPr lang="en-US" sz="2000" dirty="0" smtClean="0"/>
              <a:t>Linear regression models provide a popular device for organizing data analysis in which researchers focus on the explanation of a dependent variable, Y, as a function of multiple independent variables, from X1 to X</a:t>
            </a:r>
            <a:r>
              <a:rPr lang="en-US" sz="2000" baseline="-25000" dirty="0" smtClean="0"/>
              <a:t>K</a:t>
            </a:r>
            <a:r>
              <a:rPr lang="en-US" sz="2000" dirty="0" smtClean="0"/>
              <a:t>. </a:t>
            </a:r>
          </a:p>
          <a:p>
            <a:pPr algn="just">
              <a:lnSpc>
                <a:spcPct val="150000"/>
              </a:lnSpc>
              <a:buFont typeface="Wingdings" pitchFamily="2" charset="2"/>
              <a:buChar char="Ø"/>
            </a:pPr>
            <a:r>
              <a:rPr lang="en-US" sz="2000" dirty="0" smtClean="0"/>
              <a:t>Logistic regression analysis examines the influence of various factors on a dichotomous outcome by estimating the probability of the event’s occurrence. </a:t>
            </a:r>
          </a:p>
          <a:p>
            <a:pPr algn="just">
              <a:lnSpc>
                <a:spcPct val="150000"/>
              </a:lnSpc>
            </a:pPr>
            <a:endParaRPr lang="en-US" sz="2000" dirty="0"/>
          </a:p>
          <a:p>
            <a:pPr algn="just">
              <a:lnSpc>
                <a:spcPct val="150000"/>
              </a:lnSpc>
              <a:buFont typeface="Wingdings" pitchFamily="2" charset="2"/>
              <a:buChar char="Ø"/>
            </a:pPr>
            <a:endParaRPr lang="en-US" sz="2000" dirty="0"/>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939814"/>
          </a:xfrm>
          <a:prstGeom prst="rect">
            <a:avLst/>
          </a:prstGeom>
        </p:spPr>
        <p:txBody>
          <a:bodyPr wrap="square">
            <a:spAutoFit/>
          </a:bodyPr>
          <a:lstStyle/>
          <a:p>
            <a:pPr algn="just">
              <a:buFont typeface="Wingdings" pitchFamily="2" charset="2"/>
              <a:buChar char="Ø"/>
            </a:pPr>
            <a:r>
              <a:rPr lang="en-US" dirty="0" smtClean="0"/>
              <a:t>The use of the log odds ratio in logistic regression provides a more simplistic description of the probabilistic relationship of the variables and the outcome in comparison to a linear regression by which linear relationships and more rich information can be drawn.</a:t>
            </a:r>
          </a:p>
          <a:p>
            <a:pPr algn="just">
              <a:buFont typeface="Wingdings" pitchFamily="2" charset="2"/>
              <a:buChar char="Ø"/>
            </a:pPr>
            <a:r>
              <a:rPr lang="en-US" dirty="0" smtClean="0"/>
              <a:t>It examines the relationship between one or more independent variables and the log odds of the dichotomous outcome by calculating changes in the log odds of the dependent variable itself. </a:t>
            </a:r>
          </a:p>
          <a:p>
            <a:pPr algn="just">
              <a:buFont typeface="Wingdings" pitchFamily="2" charset="2"/>
              <a:buChar char="Ø"/>
            </a:pPr>
            <a:r>
              <a:rPr lang="en-US" dirty="0" smtClean="0"/>
              <a:t>There are two models of logistic regression to include </a:t>
            </a:r>
            <a:r>
              <a:rPr lang="en-US" i="1" dirty="0" smtClean="0"/>
              <a:t>binomial/binary logistic regression </a:t>
            </a:r>
            <a:r>
              <a:rPr lang="en-US" dirty="0" smtClean="0"/>
              <a:t>and </a:t>
            </a:r>
            <a:r>
              <a:rPr lang="en-US" i="1" dirty="0" smtClean="0"/>
              <a:t>multinomial</a:t>
            </a:r>
            <a:r>
              <a:rPr lang="en-US" dirty="0" smtClean="0"/>
              <a:t> </a:t>
            </a:r>
            <a:r>
              <a:rPr lang="en-US" i="1" dirty="0" smtClean="0"/>
              <a:t>logistic regression</a:t>
            </a:r>
            <a:r>
              <a:rPr lang="en-US" dirty="0" smtClean="0"/>
              <a:t>. Binomial/binary logistic regression is typically used when the dependent variable is dichotomous and the independent variables are either continuous or categorical variables. </a:t>
            </a:r>
          </a:p>
          <a:p>
            <a:pPr algn="just">
              <a:buFont typeface="Wingdings" pitchFamily="2" charset="2"/>
              <a:buChar char="Ø"/>
            </a:pPr>
            <a:r>
              <a:rPr lang="en-US" dirty="0" smtClean="0"/>
              <a:t>When the dependent variable is not dichotomous and is comprised of more than two cases, a multinomial logistic regression can be employed. </a:t>
            </a:r>
          </a:p>
          <a:p>
            <a:pPr algn="just">
              <a:lnSpc>
                <a:spcPct val="150000"/>
              </a:lnSpc>
              <a:buFont typeface="Wingdings" pitchFamily="2" charset="2"/>
              <a:buChar char="Ø"/>
            </a:pPr>
            <a:r>
              <a:rPr lang="en-US" dirty="0" smtClean="0"/>
              <a:t>At degree of freedom 10, the critical LR statistic (R²) is 18.037 at 0.05 probability level. </a:t>
            </a:r>
          </a:p>
          <a:p>
            <a:pPr lvl="0" algn="just">
              <a:lnSpc>
                <a:spcPct val="150000"/>
              </a:lnSpc>
              <a:buFont typeface="Wingdings" pitchFamily="2" charset="2"/>
              <a:buChar char="Ø"/>
            </a:pPr>
            <a:r>
              <a:rPr lang="en-US" dirty="0" smtClean="0">
                <a:latin typeface="Times New Roman" pitchFamily="18" charset="0"/>
                <a:ea typeface="Times New Roman" pitchFamily="18" charset="0"/>
                <a:cs typeface="Times New Roman" pitchFamily="18" charset="0"/>
              </a:rPr>
              <a:t>Calculated LR statistic must be higher than 18.0370 for logistic regression to be statistically significant at 0.05 probability level.</a:t>
            </a:r>
            <a:endParaRPr lang="en-US" dirty="0" smtClean="0"/>
          </a:p>
          <a:p>
            <a:pPr algn="just">
              <a:buFont typeface="Wingdings" pitchFamily="2" charset="2"/>
              <a:buChar char="Ø"/>
            </a:pPr>
            <a:endParaRPr lang="en-US" dirty="0" smtClean="0"/>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RESULTS </a:t>
            </a:r>
            <a:r>
              <a:rPr lang="en-US" sz="2000" dirty="0" smtClean="0">
                <a:latin typeface="Times New Roman" pitchFamily="18" charset="0"/>
                <a:ea typeface="Times New Roman" pitchFamily="18" charset="0"/>
                <a:cs typeface="Times New Roman" pitchFamily="18" charset="0"/>
              </a:rPr>
              <a:t>OF THE STUDY</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 fontAlgn="base">
              <a:lnSpc>
                <a:spcPct val="150000"/>
              </a:lnSpc>
              <a:spcBef>
                <a:spcPct val="0"/>
              </a:spcBef>
              <a:spcAft>
                <a:spcPct val="0"/>
              </a:spcAft>
              <a:buFont typeface="Wingdings" pitchFamily="2" charset="2"/>
              <a:buChar char="Ø"/>
            </a:pPr>
            <a:r>
              <a:rPr lang="en-US" sz="2000" dirty="0" smtClean="0"/>
              <a:t>The Logistic regression analyses of socioeconomic variables influencing the use of each of the farmers and herders were presented in Tables I-III. </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algn="just"/>
            <a:endParaRPr lang="en-US" sz="2000" b="1" dirty="0" smtClean="0"/>
          </a:p>
          <a:p>
            <a:pPr algn="just"/>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US" sz="1100" b="1" dirty="0" smtClean="0">
                <a:latin typeface="Times New Roman" pitchFamily="18" charset="0"/>
                <a:cs typeface="Times New Roman" pitchFamily="18" charset="0"/>
              </a:rPr>
              <a:t/>
            </a:r>
            <a:br>
              <a:rPr lang="en-US" sz="1100" b="1" dirty="0" smtClean="0">
                <a:latin typeface="Times New Roman" pitchFamily="18" charset="0"/>
                <a:cs typeface="Times New Roman" pitchFamily="18" charset="0"/>
              </a:rPr>
            </a:br>
            <a:r>
              <a:rPr lang="en-US" sz="1100" b="1" dirty="0" smtClean="0">
                <a:latin typeface="Times New Roman" pitchFamily="18" charset="0"/>
                <a:cs typeface="Times New Roman" pitchFamily="18" charset="0"/>
              </a:rPr>
              <a:t/>
            </a:r>
            <a:br>
              <a:rPr lang="en-US" sz="1100" b="1" dirty="0" smtClean="0">
                <a:latin typeface="Times New Roman" pitchFamily="18" charset="0"/>
                <a:cs typeface="Times New Roman" pitchFamily="18" charset="0"/>
              </a:rPr>
            </a:br>
            <a:r>
              <a:rPr lang="en-US" sz="1100" b="1" dirty="0" smtClean="0">
                <a:latin typeface="Times New Roman" pitchFamily="18" charset="0"/>
                <a:cs typeface="Times New Roman" pitchFamily="18" charset="0"/>
              </a:rPr>
              <a:t/>
            </a:r>
            <a:br>
              <a:rPr lang="en-US" sz="1100" b="1" dirty="0" smtClean="0">
                <a:latin typeface="Times New Roman" pitchFamily="18" charset="0"/>
                <a:cs typeface="Times New Roman" pitchFamily="18" charset="0"/>
              </a:rPr>
            </a:br>
            <a:r>
              <a:rPr lang="en-US" sz="1300" b="1" dirty="0" smtClean="0">
                <a:latin typeface="Times New Roman" pitchFamily="18" charset="0"/>
                <a:cs typeface="Times New Roman" pitchFamily="18" charset="0"/>
              </a:rPr>
              <a:t>Table I: Distribution of Conflict Actors (Farmers and Herders) according to Socio-economic Factors influencing the use of Problem-oriented Coping Strategies</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endParaRPr lang="en-US" sz="13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914400"/>
          <a:ext cx="9144000" cy="5923951"/>
        </p:xfrm>
        <a:graphic>
          <a:graphicData uri="http://schemas.openxmlformats.org/drawingml/2006/table">
            <a:tbl>
              <a:tblPr firstRow="1" bandRow="1">
                <a:tableStyleId>{5C22544A-7EE6-4342-B048-85BDC9FD1C3A}</a:tableStyleId>
              </a:tblPr>
              <a:tblGrid>
                <a:gridCol w="1549400"/>
                <a:gridCol w="1549400"/>
                <a:gridCol w="1549400"/>
                <a:gridCol w="1549400"/>
                <a:gridCol w="1549400"/>
                <a:gridCol w="1397000"/>
              </a:tblGrid>
              <a:tr h="396221">
                <a:tc>
                  <a:txBody>
                    <a:bodyPr/>
                    <a:lstStyle/>
                    <a:p>
                      <a:pPr algn="just">
                        <a:lnSpc>
                          <a:spcPct val="100000"/>
                        </a:lnSpc>
                        <a:spcAft>
                          <a:spcPts val="0"/>
                        </a:spcAft>
                      </a:pPr>
                      <a:r>
                        <a:rPr lang="en-US" sz="900" b="1" dirty="0">
                          <a:latin typeface="Times New Roman"/>
                          <a:ea typeface="Times New Roman"/>
                          <a:cs typeface="Times New Roman"/>
                        </a:rPr>
                        <a:t>Independent Variables  </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b="1">
                          <a:latin typeface="Times New Roman"/>
                          <a:ea typeface="Times New Roman"/>
                          <a:cs typeface="Times New Roman"/>
                        </a:rPr>
                        <a:t>Coefficient</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b="1">
                          <a:latin typeface="Times New Roman"/>
                          <a:ea typeface="Times New Roman"/>
                          <a:cs typeface="Times New Roman"/>
                        </a:rPr>
                        <a:t>Standard Error</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b="1" dirty="0">
                          <a:latin typeface="Times New Roman"/>
                          <a:ea typeface="Times New Roman"/>
                          <a:cs typeface="Times New Roman"/>
                        </a:rPr>
                        <a:t>P</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b="1">
                          <a:latin typeface="Times New Roman"/>
                          <a:ea typeface="Times New Roman"/>
                          <a:cs typeface="Times New Roman"/>
                        </a:rPr>
                        <a:t>R²</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b="1">
                          <a:latin typeface="Times New Roman"/>
                          <a:ea typeface="Times New Roman"/>
                          <a:cs typeface="Times New Roman"/>
                        </a:rPr>
                        <a:t>Remarks</a:t>
                      </a:r>
                      <a:endParaRPr lang="en-US" sz="90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b="1" dirty="0">
                          <a:latin typeface="Times New Roman"/>
                          <a:ea typeface="Times New Roman"/>
                          <a:cs typeface="Times New Roman"/>
                        </a:rPr>
                        <a:t>Age</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dirty="0">
                          <a:latin typeface="Times New Roman"/>
                          <a:ea typeface="Times New Roman"/>
                          <a:cs typeface="Times New Roman"/>
                        </a:rPr>
                        <a:t>Farmers</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0.26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0.009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0.793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a:t>
                      </a:r>
                      <a:endParaRPr lang="en-US" sz="90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dirty="0">
                          <a:latin typeface="Times New Roman"/>
                          <a:ea typeface="Times New Roman"/>
                          <a:cs typeface="Times New Roman"/>
                        </a:rPr>
                        <a:t>Herders</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0.27</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0.33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0.22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0.582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b="1" dirty="0">
                          <a:latin typeface="Times New Roman"/>
                          <a:ea typeface="Times New Roman"/>
                          <a:cs typeface="Times New Roman"/>
                        </a:rPr>
                        <a:t>Gender</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dirty="0">
                          <a:latin typeface="Times New Roman"/>
                          <a:ea typeface="Times New Roman"/>
                          <a:cs typeface="Times New Roman"/>
                        </a:rPr>
                        <a:t>Farmers</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0.08</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0.795</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dirty="0">
                          <a:latin typeface="Times New Roman"/>
                          <a:ea typeface="Times New Roman"/>
                          <a:cs typeface="Times New Roman"/>
                        </a:rPr>
                        <a:t>Herders</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0.04</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0.001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0.46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0.763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221053">
                <a:tc>
                  <a:txBody>
                    <a:bodyPr/>
                    <a:lstStyle/>
                    <a:p>
                      <a:pPr algn="just">
                        <a:lnSpc>
                          <a:spcPct val="100000"/>
                        </a:lnSpc>
                        <a:spcAft>
                          <a:spcPts val="0"/>
                        </a:spcAft>
                      </a:pPr>
                      <a:r>
                        <a:rPr lang="en-US" sz="900" b="1" dirty="0">
                          <a:latin typeface="Times New Roman"/>
                          <a:ea typeface="Times New Roman"/>
                          <a:cs typeface="Times New Roman"/>
                        </a:rPr>
                        <a:t>Education level</a:t>
                      </a:r>
                      <a:r>
                        <a:rPr lang="en-US" sz="900" dirty="0">
                          <a:latin typeface="Times New Roman"/>
                          <a:ea typeface="Times New Roman"/>
                          <a:cs typeface="Times New Roman"/>
                        </a:rPr>
                        <a:t>                       </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0.008</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0.015</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0.874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0.004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0.013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0.52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0.648</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Annual income</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2.1x10ֿ</a:t>
                      </a:r>
                      <a:r>
                        <a:rPr lang="en-US" sz="900" baseline="30000">
                          <a:latin typeface="Times New Roman"/>
                          <a:ea typeface="Times New Roman"/>
                          <a:cs typeface="Times New Roman"/>
                        </a:rPr>
                        <a:t>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5.62x10</a:t>
                      </a:r>
                      <a:r>
                        <a:rPr lang="en-US" sz="900" baseline="30000">
                          <a:latin typeface="Times New Roman"/>
                          <a:ea typeface="Times New Roman"/>
                          <a:cs typeface="Times New Roman"/>
                        </a:rPr>
                        <a:t>-7</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0.026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0.722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a:t>
                      </a:r>
                      <a:endParaRPr lang="en-US" sz="900" dirty="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0.189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0.032ֿ</a:t>
                      </a:r>
                      <a:r>
                        <a:rPr lang="en-US" sz="900" baseline="30000">
                          <a:latin typeface="Times New Roman"/>
                          <a:ea typeface="Times New Roman"/>
                          <a:cs typeface="Times New Roman"/>
                        </a:rPr>
                        <a:t>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0.023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0.634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a:t>
                      </a:r>
                      <a:endParaRPr lang="en-US" sz="900" dirty="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Household size</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dirty="0">
                          <a:latin typeface="Times New Roman"/>
                          <a:ea typeface="Times New Roman"/>
                          <a:cs typeface="Times New Roman"/>
                        </a:rPr>
                        <a:t>Farmers</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0.34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0.019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0.027</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0.618</a:t>
                      </a:r>
                      <a:endParaRPr lang="en-US" sz="900">
                        <a:latin typeface="Cambria"/>
                        <a:ea typeface="Times New Roman"/>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Times New Roman"/>
                          <a:ea typeface="Times New Roman"/>
                          <a:cs typeface="Times New Roman"/>
                        </a:rPr>
                        <a:t>*</a:t>
                      </a:r>
                      <a:endParaRPr lang="en-US" sz="900" dirty="0" smtClean="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-0.012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0.44</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0.803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Production system</a:t>
                      </a:r>
                      <a:r>
                        <a:rPr lang="en-US" sz="900">
                          <a:latin typeface="Times New Roman"/>
                          <a:ea typeface="Times New Roman"/>
                          <a:cs typeface="Times New Roman"/>
                        </a:rPr>
                        <a:t>    </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62977">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0.008</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0.003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0.118</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0.909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0.046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0.025</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0.712</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a:t>
                      </a:r>
                      <a:endParaRPr lang="en-US" sz="900" dirty="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Size of enterprise          </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59247">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6.65x10</a:t>
                      </a:r>
                      <a:r>
                        <a:rPr lang="en-US" sz="900" baseline="30000">
                          <a:latin typeface="Times New Roman"/>
                          <a:ea typeface="Times New Roman"/>
                          <a:cs typeface="Times New Roman"/>
                        </a:rPr>
                        <a:t>-6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2.5x10</a:t>
                      </a:r>
                      <a:r>
                        <a:rPr lang="en-US" sz="900" baseline="30000">
                          <a:latin typeface="Times New Roman"/>
                          <a:ea typeface="Times New Roman"/>
                          <a:cs typeface="Times New Roman"/>
                        </a:rPr>
                        <a:t>-6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smtClean="0">
                          <a:latin typeface="Times New Roman"/>
                          <a:ea typeface="Times New Roman"/>
                          <a:cs typeface="Times New Roman"/>
                        </a:rPr>
                        <a:t>0.25</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0.902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0.006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0.022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0.19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0.811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Production motive </a:t>
                      </a:r>
                      <a:r>
                        <a:rPr lang="en-US" sz="900">
                          <a:latin typeface="Times New Roman"/>
                          <a:ea typeface="Times New Roman"/>
                          <a:cs typeface="Times New Roman"/>
                        </a:rPr>
                        <a:t>   </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0.032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0.233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o.911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7168">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3.39x10</a:t>
                      </a:r>
                      <a:r>
                        <a:rPr lang="en-US" sz="900" baseline="30000" dirty="0">
                          <a:latin typeface="Times New Roman"/>
                          <a:ea typeface="Times New Roman"/>
                          <a:cs typeface="Times New Roman"/>
                        </a:rPr>
                        <a:t>-6</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5.2x10</a:t>
                      </a:r>
                      <a:r>
                        <a:rPr lang="en-US" sz="900" baseline="30000">
                          <a:latin typeface="Times New Roman"/>
                          <a:ea typeface="Times New Roman"/>
                          <a:cs typeface="Times New Roman"/>
                        </a:rPr>
                        <a:t>-6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0.61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0.762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Occupation experience      </a:t>
                      </a:r>
                      <a:r>
                        <a:rPr lang="en-US" sz="900">
                          <a:latin typeface="Times New Roman"/>
                          <a:ea typeface="Times New Roman"/>
                          <a:cs typeface="Times New Roman"/>
                        </a:rPr>
                        <a:t>   </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-0.049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0.021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smtClean="0">
                          <a:latin typeface="Times New Roman"/>
                          <a:ea typeface="Times New Roman"/>
                          <a:cs typeface="Times New Roman"/>
                        </a:rPr>
                        <a:t>0.0061</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0.831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a:t>
                      </a:r>
                      <a:endParaRPr lang="en-US" sz="900" dirty="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0.051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0.011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0.721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0.813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Tenure arrangement               </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Cambria"/>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-0.008</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0.22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0.496</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0.933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a:latin typeface="Times New Roman"/>
                          <a:ea typeface="Times New Roman"/>
                          <a:cs typeface="Times New Roman"/>
                        </a:rPr>
                        <a:t>Herders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-7.12x10</a:t>
                      </a:r>
                      <a:r>
                        <a:rPr lang="en-US" sz="900" baseline="30000">
                          <a:latin typeface="Times New Roman"/>
                          <a:ea typeface="Times New Roman"/>
                          <a:cs typeface="Times New Roman"/>
                        </a:rPr>
                        <a:t>-4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2.36x10</a:t>
                      </a:r>
                      <a:r>
                        <a:rPr lang="en-US" sz="900" baseline="30000">
                          <a:latin typeface="Times New Roman"/>
                          <a:ea typeface="Times New Roman"/>
                          <a:cs typeface="Times New Roman"/>
                        </a:rPr>
                        <a:t>-4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0.571</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0.912</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r>
              <a:tr h="156806">
                <a:tc>
                  <a:txBody>
                    <a:bodyPr/>
                    <a:lstStyle/>
                    <a:p>
                      <a:pPr algn="just">
                        <a:lnSpc>
                          <a:spcPct val="100000"/>
                        </a:lnSpc>
                        <a:spcAft>
                          <a:spcPts val="0"/>
                        </a:spcAft>
                      </a:pPr>
                      <a:r>
                        <a:rPr lang="en-US" sz="900" b="1">
                          <a:latin typeface="Times New Roman"/>
                          <a:ea typeface="Times New Roman"/>
                          <a:cs typeface="Times New Roman"/>
                        </a:rPr>
                        <a:t>Constant</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r>
              <a:tr h="191652">
                <a:tc>
                  <a:txBody>
                    <a:bodyPr/>
                    <a:lstStyle/>
                    <a:p>
                      <a:pPr algn="just">
                        <a:lnSpc>
                          <a:spcPct val="100000"/>
                        </a:lnSpc>
                        <a:spcAft>
                          <a:spcPts val="0"/>
                        </a:spcAft>
                      </a:pPr>
                      <a:r>
                        <a:rPr lang="en-US" sz="900">
                          <a:latin typeface="Times New Roman"/>
                          <a:ea typeface="Times New Roman"/>
                          <a:cs typeface="Times New Roman"/>
                        </a:rPr>
                        <a:t>Farmers</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-0.057</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0.349</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0.714</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r>
              <a:tr h="423958">
                <a:tc>
                  <a:txBody>
                    <a:bodyPr/>
                    <a:lstStyle/>
                    <a:p>
                      <a:pPr algn="just">
                        <a:lnSpc>
                          <a:spcPct val="100000"/>
                        </a:lnSpc>
                        <a:spcAft>
                          <a:spcPts val="0"/>
                        </a:spcAft>
                      </a:pPr>
                      <a:r>
                        <a:rPr lang="en-US" sz="900" dirty="0" smtClean="0">
                          <a:latin typeface="Times New Roman"/>
                          <a:ea typeface="Times New Roman"/>
                          <a:cs typeface="Times New Roman"/>
                        </a:rPr>
                        <a:t>Herders</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-0.073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a:latin typeface="Times New Roman"/>
                          <a:ea typeface="Times New Roman"/>
                          <a:cs typeface="Times New Roman"/>
                        </a:rPr>
                        <a:t>0.543</a:t>
                      </a:r>
                      <a:endParaRPr lang="en-US" sz="900">
                        <a:latin typeface="Cambria"/>
                        <a:ea typeface="Times New Roman"/>
                        <a:cs typeface="Times New Roman"/>
                      </a:endParaRPr>
                    </a:p>
                  </a:txBody>
                  <a:tcPr marL="68580" marR="68580" marT="0" marB="0"/>
                </a:tc>
                <a:tc>
                  <a:txBody>
                    <a:bodyPr/>
                    <a:lstStyle/>
                    <a:p>
                      <a:pPr algn="ctr">
                        <a:lnSpc>
                          <a:spcPct val="100000"/>
                        </a:lnSpc>
                        <a:spcAft>
                          <a:spcPts val="0"/>
                        </a:spcAft>
                      </a:pPr>
                      <a:r>
                        <a:rPr lang="en-US" sz="900" dirty="0">
                          <a:latin typeface="Times New Roman"/>
                          <a:ea typeface="Times New Roman"/>
                          <a:cs typeface="Times New Roman"/>
                        </a:rPr>
                        <a:t>0.816</a:t>
                      </a:r>
                      <a:endParaRPr lang="en-US" sz="900" dirty="0">
                        <a:latin typeface="Cambria"/>
                        <a:ea typeface="Times New Roman"/>
                        <a:cs typeface="Times New Roman"/>
                      </a:endParaRPr>
                    </a:p>
                  </a:txBody>
                  <a:tcPr marL="68580" marR="68580" marT="0" marB="0"/>
                </a:tc>
                <a:tc>
                  <a:txBody>
                    <a:bodyPr/>
                    <a:lstStyle/>
                    <a:p>
                      <a:pPr algn="ctr">
                        <a:lnSpc>
                          <a:spcPct val="100000"/>
                        </a:lnSpc>
                        <a:spcAft>
                          <a:spcPts val="0"/>
                        </a:spcAft>
                      </a:pPr>
                      <a:endParaRPr lang="en-US" sz="900">
                        <a:latin typeface="Times New Roman"/>
                        <a:ea typeface="Times New Roman"/>
                        <a:cs typeface="Times New Roman"/>
                      </a:endParaRPr>
                    </a:p>
                  </a:txBody>
                  <a:tcPr marL="68580" marR="68580" marT="0" marB="0"/>
                </a:tc>
                <a:tc>
                  <a:txBody>
                    <a:bodyPr/>
                    <a:lstStyle/>
                    <a:p>
                      <a:pPr algn="ctr">
                        <a:lnSpc>
                          <a:spcPct val="100000"/>
                        </a:lnSpc>
                        <a:spcAft>
                          <a:spcPts val="0"/>
                        </a:spcAft>
                      </a:pPr>
                      <a:endParaRPr lang="en-US" sz="900" dirty="0">
                        <a:latin typeface="Times New Roman"/>
                        <a:ea typeface="Times New Roman"/>
                        <a:cs typeface="Times New Roman"/>
                      </a:endParaRPr>
                    </a:p>
                  </a:txBody>
                  <a:tcPr marL="68580" marR="68580" marT="0" marB="0"/>
                </a:tc>
              </a:tr>
            </a:tbl>
          </a:graphicData>
        </a:graphic>
      </p:graphicFrame>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1643"/>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lang="en-US" sz="1600" b="1" dirty="0" smtClean="0">
                <a:latin typeface="Times New Roman" pitchFamily="18" charset="0"/>
                <a:ea typeface="Times New Roman" pitchFamily="18" charset="0"/>
                <a:cs typeface="Times New Roman" pitchFamily="18" charset="0"/>
              </a:rPr>
              <a:t>Table I continued’</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Significant at p=0.05</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LR statistic (10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df</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Farmers= 23.244; Herders= 20.623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Probability (LR stat): Farmers= 0.0154; Herders= 0.0141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McFadden R² (collective): Farmers= 0.4523; Herders= 0.4159</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042"/>
            <a:ext cx="9144000" cy="914400"/>
          </a:xfrm>
        </p:spPr>
        <p:txBody>
          <a:bodyPr>
            <a:normAutofit/>
          </a:bodyPr>
          <a:lstStyle/>
          <a:p>
            <a:r>
              <a:rPr lang="en-US" sz="1000" b="1" dirty="0" smtClean="0">
                <a:latin typeface="Times New Roman" pitchFamily="18" charset="0"/>
                <a:cs typeface="Times New Roman" pitchFamily="18" charset="0"/>
              </a:rPr>
              <a:t/>
            </a:r>
            <a:br>
              <a:rPr lang="en-US" sz="1000" b="1" dirty="0" smtClean="0">
                <a:latin typeface="Times New Roman" pitchFamily="18" charset="0"/>
                <a:cs typeface="Times New Roman" pitchFamily="18" charset="0"/>
              </a:rPr>
            </a:br>
            <a:r>
              <a:rPr lang="en-US" sz="1000" b="1" dirty="0" smtClean="0">
                <a:latin typeface="Times New Roman" pitchFamily="18" charset="0"/>
                <a:cs typeface="Times New Roman" pitchFamily="18" charset="0"/>
              </a:rPr>
              <a:t/>
            </a:r>
            <a:br>
              <a:rPr lang="en-US" sz="1000" b="1" dirty="0" smtClean="0">
                <a:latin typeface="Times New Roman" pitchFamily="18" charset="0"/>
                <a:cs typeface="Times New Roman" pitchFamily="18" charset="0"/>
              </a:rPr>
            </a:br>
            <a:r>
              <a:rPr lang="en-US" sz="1000" b="1" dirty="0" smtClean="0">
                <a:latin typeface="Times New Roman" pitchFamily="18" charset="0"/>
                <a:cs typeface="Times New Roman" pitchFamily="18" charset="0"/>
              </a:rPr>
              <a:t>Table II: Distribution of Conflict Actors (Farmers and Herders) according to Socio-economic Factors influencing the use of Emotion-oriented Coping Strategies</a:t>
            </a:r>
            <a:r>
              <a:rPr lang="en-US" sz="1000" dirty="0" smtClean="0">
                <a:latin typeface="Times New Roman" pitchFamily="18" charset="0"/>
                <a:cs typeface="Times New Roman" pitchFamily="18" charset="0"/>
              </a:rPr>
              <a:t/>
            </a:r>
            <a:br>
              <a:rPr lang="en-US" sz="1000" dirty="0" smtClean="0">
                <a:latin typeface="Times New Roman" pitchFamily="18" charset="0"/>
                <a:cs typeface="Times New Roman" pitchFamily="18" charset="0"/>
              </a:rPr>
            </a:br>
            <a:endParaRPr lang="en-US" sz="10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533400"/>
          <a:ext cx="9144000" cy="6186678"/>
        </p:xfrm>
        <a:graphic>
          <a:graphicData uri="http://schemas.openxmlformats.org/drawingml/2006/table">
            <a:tbl>
              <a:tblPr firstRow="1" bandRow="1">
                <a:tableStyleId>{5C22544A-7EE6-4342-B048-85BDC9FD1C3A}</a:tableStyleId>
              </a:tblPr>
              <a:tblGrid>
                <a:gridCol w="1905000"/>
                <a:gridCol w="1447800"/>
                <a:gridCol w="1447800"/>
                <a:gridCol w="1447800"/>
                <a:gridCol w="1447800"/>
                <a:gridCol w="1447800"/>
              </a:tblGrid>
              <a:tr h="0">
                <a:tc>
                  <a:txBody>
                    <a:bodyPr/>
                    <a:lstStyle/>
                    <a:p>
                      <a:pPr algn="just">
                        <a:lnSpc>
                          <a:spcPct val="115000"/>
                        </a:lnSpc>
                        <a:spcAft>
                          <a:spcPts val="0"/>
                        </a:spcAft>
                      </a:pPr>
                      <a:r>
                        <a:rPr lang="en-US" sz="1000" b="1" dirty="0" smtClean="0">
                          <a:latin typeface="Times New Roman"/>
                          <a:ea typeface="Times New Roman"/>
                          <a:cs typeface="Times New Roman"/>
                        </a:rPr>
                        <a:t>Independent </a:t>
                      </a:r>
                      <a:r>
                        <a:rPr lang="en-US" sz="1000" b="1" dirty="0">
                          <a:latin typeface="Times New Roman"/>
                          <a:ea typeface="Times New Roman"/>
                          <a:cs typeface="Times New Roman"/>
                        </a:rPr>
                        <a:t>Variables                       </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Coefficient</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Standard Error</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P</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R²</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b="1">
                          <a:latin typeface="Times New Roman"/>
                          <a:ea typeface="Times New Roman"/>
                          <a:cs typeface="Times New Roman"/>
                        </a:rPr>
                        <a:t>Remarks</a:t>
                      </a:r>
                      <a:endParaRPr lang="en-US" sz="1100">
                        <a:latin typeface="Cambria"/>
                        <a:ea typeface="Times New Roman"/>
                        <a:cs typeface="Times New Roman"/>
                      </a:endParaRPr>
                    </a:p>
                  </a:txBody>
                  <a:tcPr marL="68580" marR="68580" marT="0" marB="0"/>
                </a:tc>
              </a:tr>
              <a:tr h="0">
                <a:tc>
                  <a:txBody>
                    <a:bodyPr/>
                    <a:lstStyle/>
                    <a:p>
                      <a:pPr algn="just">
                        <a:lnSpc>
                          <a:spcPct val="115000"/>
                        </a:lnSpc>
                        <a:spcAft>
                          <a:spcPts val="0"/>
                        </a:spcAft>
                      </a:pPr>
                      <a:r>
                        <a:rPr lang="en-US" sz="1000" b="1">
                          <a:latin typeface="Times New Roman"/>
                          <a:ea typeface="Times New Roman"/>
                          <a:cs typeface="Times New Roman"/>
                        </a:rPr>
                        <a:t>Age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100">
                        <a:latin typeface="Cambria"/>
                        <a:ea typeface="Times New Roman"/>
                        <a:cs typeface="Times New Roman"/>
                      </a:endParaRPr>
                    </a:p>
                  </a:txBody>
                  <a:tcPr marL="68580" marR="68580" marT="0" marB="0"/>
                </a:tc>
              </a:tr>
              <a:tr h="0">
                <a:tc>
                  <a:txBody>
                    <a:bodyPr/>
                    <a:lstStyle/>
                    <a:p>
                      <a:pPr algn="just">
                        <a:lnSpc>
                          <a:spcPct val="115000"/>
                        </a:lnSpc>
                        <a:spcAft>
                          <a:spcPts val="0"/>
                        </a:spcAft>
                      </a:pPr>
                      <a:r>
                        <a:rPr lang="en-US" sz="1000" dirty="0">
                          <a:latin typeface="Times New Roman"/>
                          <a:ea typeface="Times New Roman"/>
                          <a:cs typeface="Times New Roman"/>
                        </a:rPr>
                        <a:t>Farmers</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0.212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0.524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a:t>
                      </a:r>
                      <a:endParaRPr lang="en-US" sz="1100">
                        <a:latin typeface="Cambria"/>
                        <a:ea typeface="Times New Roman"/>
                        <a:cs typeface="Times New Roman"/>
                      </a:endParaRPr>
                    </a:p>
                  </a:txBody>
                  <a:tcPr marL="68580" marR="68580" marT="0" marB="0"/>
                </a:tc>
              </a:tr>
              <a:tr h="27685">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smtClean="0">
                          <a:latin typeface="Times New Roman"/>
                          <a:ea typeface="Times New Roman"/>
                          <a:cs typeface="Times New Roman"/>
                        </a:rPr>
                        <a:t>0.003</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0.913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a:t>
                      </a:r>
                      <a:endParaRPr lang="en-US" sz="1100">
                        <a:latin typeface="Cambria"/>
                        <a:ea typeface="Times New Roman"/>
                        <a:cs typeface="Times New Roman"/>
                      </a:endParaRPr>
                    </a:p>
                  </a:txBody>
                  <a:tcPr marL="68580" marR="68580" marT="0" marB="0"/>
                </a:tc>
              </a:tr>
              <a:tr h="57658">
                <a:tc>
                  <a:txBody>
                    <a:bodyPr/>
                    <a:lstStyle/>
                    <a:p>
                      <a:pPr algn="just">
                        <a:lnSpc>
                          <a:spcPct val="115000"/>
                        </a:lnSpc>
                        <a:spcAft>
                          <a:spcPts val="0"/>
                        </a:spcAft>
                      </a:pPr>
                      <a:r>
                        <a:rPr lang="en-US" sz="1000" b="1">
                          <a:latin typeface="Times New Roman"/>
                          <a:ea typeface="Times New Roman"/>
                          <a:cs typeface="Times New Roman"/>
                        </a:rPr>
                        <a:t>Gender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dirty="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dirty="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just">
                        <a:lnSpc>
                          <a:spcPct val="115000"/>
                        </a:lnSpc>
                        <a:spcAft>
                          <a:spcPts val="0"/>
                        </a:spcAft>
                      </a:pPr>
                      <a:endParaRPr lang="en-US" sz="1200">
                        <a:latin typeface="Times New Roman"/>
                        <a:ea typeface="Times New Roman"/>
                        <a:cs typeface="Times New Roman"/>
                      </a:endParaRPr>
                    </a:p>
                  </a:txBody>
                  <a:tcPr marL="68580" marR="68580" marT="0" marB="0"/>
                </a:tc>
              </a:tr>
              <a:tr h="43179">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0.09</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a:latin typeface="Times New Roman"/>
                          <a:ea typeface="Times New Roman"/>
                          <a:cs typeface="Times New Roman"/>
                        </a:rPr>
                        <a:t>0.45</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0.812</a:t>
                      </a:r>
                      <a:endParaRPr lang="en-US" sz="1100">
                        <a:latin typeface="Cambria"/>
                        <a:ea typeface="Times New Roman"/>
                        <a:cs typeface="Times New Roman"/>
                      </a:endParaRPr>
                    </a:p>
                  </a:txBody>
                  <a:tcPr marL="68580" marR="68580" marT="0" marB="0"/>
                </a:tc>
                <a:tc>
                  <a:txBody>
                    <a:bodyPr/>
                    <a:lstStyle/>
                    <a:p>
                      <a:pPr algn="just">
                        <a:lnSpc>
                          <a:spcPct val="115000"/>
                        </a:lnSpc>
                        <a:spcAft>
                          <a:spcPts val="0"/>
                        </a:spcAft>
                      </a:pPr>
                      <a:endParaRPr lang="en-US" sz="1200">
                        <a:latin typeface="Times New Roman"/>
                        <a:ea typeface="Times New Roman"/>
                        <a:cs typeface="Times New Roman"/>
                      </a:endParaRPr>
                    </a:p>
                  </a:txBody>
                  <a:tcPr marL="68580" marR="68580" marT="0" marB="0"/>
                </a:tc>
              </a:tr>
              <a:tr h="53339">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0.19</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0.922</a:t>
                      </a:r>
                      <a:endParaRPr lang="en-US" sz="1100">
                        <a:latin typeface="Cambria"/>
                        <a:ea typeface="Times New Roman"/>
                        <a:cs typeface="Times New Roman"/>
                      </a:endParaRPr>
                    </a:p>
                  </a:txBody>
                  <a:tcPr marL="68580" marR="68580" marT="0" marB="0"/>
                </a:tc>
                <a:tc>
                  <a:txBody>
                    <a:bodyPr/>
                    <a:lstStyle/>
                    <a:p>
                      <a:pPr algn="just">
                        <a:lnSpc>
                          <a:spcPct val="115000"/>
                        </a:lnSpc>
                        <a:spcAft>
                          <a:spcPts val="0"/>
                        </a:spcAft>
                      </a:pPr>
                      <a:endParaRPr lang="en-US" sz="1200">
                        <a:latin typeface="Times New Roman"/>
                        <a:ea typeface="Times New Roman"/>
                        <a:cs typeface="Times New Roman"/>
                      </a:endParaRPr>
                    </a:p>
                  </a:txBody>
                  <a:tcPr marL="68580" marR="68580" marT="0" marB="0"/>
                </a:tc>
              </a:tr>
              <a:tr h="63499">
                <a:tc>
                  <a:txBody>
                    <a:bodyPr/>
                    <a:lstStyle/>
                    <a:p>
                      <a:pPr algn="just">
                        <a:lnSpc>
                          <a:spcPct val="115000"/>
                        </a:lnSpc>
                        <a:spcAft>
                          <a:spcPts val="0"/>
                        </a:spcAft>
                      </a:pPr>
                      <a:r>
                        <a:rPr lang="en-US" sz="1000" b="1">
                          <a:latin typeface="Times New Roman"/>
                          <a:ea typeface="Times New Roman"/>
                          <a:cs typeface="Times New Roman"/>
                        </a:rPr>
                        <a:t>Educational level</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dirty="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just">
                        <a:lnSpc>
                          <a:spcPct val="115000"/>
                        </a:lnSpc>
                        <a:spcAft>
                          <a:spcPts val="0"/>
                        </a:spcAft>
                      </a:pPr>
                      <a:endParaRPr lang="en-US" sz="1200">
                        <a:latin typeface="Times New Roman"/>
                        <a:ea typeface="Times New Roman"/>
                        <a:cs typeface="Times New Roman"/>
                      </a:endParaRPr>
                    </a:p>
                  </a:txBody>
                  <a:tcPr marL="68580" marR="68580" marT="0" marB="0"/>
                </a:tc>
              </a:tr>
              <a:tr h="54610">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0.786</a:t>
                      </a:r>
                      <a:endParaRPr lang="en-US" sz="1100">
                        <a:latin typeface="Cambria"/>
                        <a:ea typeface="Times New Roman"/>
                        <a:cs typeface="Times New Roman"/>
                      </a:endParaRPr>
                    </a:p>
                  </a:txBody>
                  <a:tcPr marL="68580" marR="68580" marT="0" marB="0"/>
                </a:tc>
                <a:tc>
                  <a:txBody>
                    <a:bodyPr/>
                    <a:lstStyle/>
                    <a:p>
                      <a:pPr algn="just">
                        <a:lnSpc>
                          <a:spcPct val="115000"/>
                        </a:lnSpc>
                        <a:spcAft>
                          <a:spcPts val="0"/>
                        </a:spcAft>
                      </a:pPr>
                      <a:endParaRPr lang="en-US" sz="12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0.904</a:t>
                      </a:r>
                      <a:endParaRPr lang="en-US" sz="1100">
                        <a:latin typeface="Cambria"/>
                        <a:ea typeface="Times New Roman"/>
                        <a:cs typeface="Times New Roman"/>
                      </a:endParaRPr>
                    </a:p>
                  </a:txBody>
                  <a:tcPr marL="68580" marR="68580" marT="0" marB="0"/>
                </a:tc>
                <a:tc>
                  <a:txBody>
                    <a:bodyPr/>
                    <a:lstStyle/>
                    <a:p>
                      <a:pPr algn="just">
                        <a:lnSpc>
                          <a:spcPct val="115000"/>
                        </a:lnSpc>
                        <a:spcAft>
                          <a:spcPts val="0"/>
                        </a:spcAft>
                      </a:pPr>
                      <a:endParaRPr lang="en-US" sz="12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b="1">
                          <a:latin typeface="Times New Roman"/>
                          <a:ea typeface="Times New Roman"/>
                          <a:cs typeface="Times New Roman"/>
                        </a:rPr>
                        <a:t>Annual income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27939">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6.2x10</a:t>
                      </a:r>
                      <a:r>
                        <a:rPr lang="en-US" sz="1000" baseline="30000">
                          <a:latin typeface="Times New Roman"/>
                          <a:ea typeface="Times New Roman"/>
                          <a:cs typeface="Times New Roman"/>
                        </a:rPr>
                        <a:t>-7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2.38x10</a:t>
                      </a:r>
                      <a:r>
                        <a:rPr lang="en-US" sz="1000" baseline="30000">
                          <a:latin typeface="Times New Roman"/>
                          <a:ea typeface="Times New Roman"/>
                          <a:cs typeface="Times New Roman"/>
                        </a:rPr>
                        <a:t>-6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0.39</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0.824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38099">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2.20x10</a:t>
                      </a:r>
                      <a:r>
                        <a:rPr lang="en-US" sz="1000" baseline="30000">
                          <a:latin typeface="Times New Roman"/>
                          <a:ea typeface="Times New Roman"/>
                          <a:cs typeface="Times New Roman"/>
                        </a:rPr>
                        <a:t>-6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6.21x10</a:t>
                      </a:r>
                      <a:r>
                        <a:rPr lang="en-US" sz="1000" baseline="30000">
                          <a:latin typeface="Times New Roman"/>
                          <a:ea typeface="Times New Roman"/>
                          <a:cs typeface="Times New Roman"/>
                        </a:rPr>
                        <a:t>-6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0.17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0.844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48259">
                <a:tc>
                  <a:txBody>
                    <a:bodyPr/>
                    <a:lstStyle/>
                    <a:p>
                      <a:pPr algn="just">
                        <a:lnSpc>
                          <a:spcPct val="115000"/>
                        </a:lnSpc>
                        <a:spcAft>
                          <a:spcPts val="0"/>
                        </a:spcAft>
                      </a:pPr>
                      <a:r>
                        <a:rPr lang="en-US" sz="1000" b="1">
                          <a:latin typeface="Times New Roman"/>
                          <a:ea typeface="Times New Roman"/>
                          <a:cs typeface="Times New Roman"/>
                        </a:rPr>
                        <a:t>Household size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58419">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0.861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b="1">
                          <a:latin typeface="Times New Roman"/>
                          <a:ea typeface="Times New Roman"/>
                          <a:cs typeface="Times New Roman"/>
                        </a:rPr>
                        <a:t>Size of enterprise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2.60x10</a:t>
                      </a:r>
                      <a:r>
                        <a:rPr lang="en-US" sz="1000" baseline="30000">
                          <a:latin typeface="Times New Roman"/>
                          <a:ea typeface="Times New Roman"/>
                          <a:cs typeface="Times New Roman"/>
                        </a:rPr>
                        <a:t>-6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9.52x10ֿ</a:t>
                      </a:r>
                      <a:r>
                        <a:rPr lang="en-US" sz="1000" baseline="30000">
                          <a:latin typeface="Times New Roman"/>
                          <a:ea typeface="Times New Roman"/>
                          <a:cs typeface="Times New Roman"/>
                        </a:rPr>
                        <a:t>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0.618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smtClean="0">
                          <a:latin typeface="Times New Roman"/>
                          <a:ea typeface="Times New Roman"/>
                          <a:cs typeface="Times New Roman"/>
                        </a:rPr>
                        <a:t>*</a:t>
                      </a:r>
                      <a:endParaRPr lang="en-US" sz="1100" dirty="0">
                        <a:latin typeface="Cambria"/>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0.053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0.624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33019">
                <a:tc>
                  <a:txBody>
                    <a:bodyPr/>
                    <a:lstStyle/>
                    <a:p>
                      <a:pPr algn="just">
                        <a:lnSpc>
                          <a:spcPct val="115000"/>
                        </a:lnSpc>
                        <a:spcAft>
                          <a:spcPts val="0"/>
                        </a:spcAft>
                      </a:pPr>
                      <a:r>
                        <a:rPr lang="en-US" sz="1000" b="1">
                          <a:latin typeface="Times New Roman"/>
                          <a:ea typeface="Times New Roman"/>
                          <a:cs typeface="Times New Roman"/>
                        </a:rPr>
                        <a:t>Production system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43179">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0.326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0.52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0.861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53339">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9.1x10</a:t>
                      </a:r>
                      <a:r>
                        <a:rPr lang="en-US" sz="1000" baseline="30000">
                          <a:latin typeface="Times New Roman"/>
                          <a:ea typeface="Times New Roman"/>
                          <a:cs typeface="Times New Roman"/>
                        </a:rPr>
                        <a:t>-7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2.4x10</a:t>
                      </a:r>
                      <a:r>
                        <a:rPr lang="en-US" sz="1000" baseline="30000">
                          <a:latin typeface="Times New Roman"/>
                          <a:ea typeface="Times New Roman"/>
                          <a:cs typeface="Times New Roman"/>
                        </a:rPr>
                        <a:t>-6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0.66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0.861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63499">
                <a:tc>
                  <a:txBody>
                    <a:bodyPr/>
                    <a:lstStyle/>
                    <a:p>
                      <a:pPr algn="just">
                        <a:lnSpc>
                          <a:spcPct val="115000"/>
                        </a:lnSpc>
                        <a:spcAft>
                          <a:spcPts val="0"/>
                        </a:spcAft>
                        <a:tabLst>
                          <a:tab pos="1010920" algn="l"/>
                        </a:tabLst>
                      </a:pPr>
                      <a:r>
                        <a:rPr lang="en-US" sz="1000" b="1">
                          <a:latin typeface="Times New Roman"/>
                          <a:ea typeface="Times New Roman"/>
                          <a:cs typeface="Times New Roman"/>
                        </a:rPr>
                        <a:t>Production motive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0.050</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0.901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0.32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0.925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b="1">
                          <a:latin typeface="Times New Roman"/>
                          <a:ea typeface="Times New Roman"/>
                          <a:cs typeface="Times New Roman"/>
                        </a:rPr>
                        <a:t>Occupation experience</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27939">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0.043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0.775</a:t>
                      </a:r>
                      <a:endParaRPr lang="en-US" sz="1100">
                        <a:latin typeface="Cambria"/>
                        <a:ea typeface="Times New Roman"/>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00" dirty="0" smtClean="0">
                          <a:latin typeface="Times New Roman"/>
                          <a:ea typeface="Times New Roman"/>
                          <a:cs typeface="Times New Roman"/>
                        </a:rPr>
                        <a:t>*</a:t>
                      </a:r>
                      <a:endParaRPr lang="en-US" sz="1000" dirty="0" smtClean="0">
                        <a:latin typeface="Cambria"/>
                        <a:ea typeface="Times New Roman"/>
                        <a:cs typeface="Times New Roman"/>
                      </a:endParaRPr>
                    </a:p>
                  </a:txBody>
                  <a:tcPr marL="68580" marR="68580" marT="0" marB="0"/>
                </a:tc>
              </a:tr>
              <a:tr h="38099">
                <a:tc>
                  <a:txBody>
                    <a:bodyPr/>
                    <a:lstStyle/>
                    <a:p>
                      <a:pPr algn="just">
                        <a:lnSpc>
                          <a:spcPct val="115000"/>
                        </a:lnSpc>
                        <a:spcAft>
                          <a:spcPts val="0"/>
                        </a:spcAft>
                      </a:pPr>
                      <a:r>
                        <a:rPr lang="en-US" sz="1000">
                          <a:latin typeface="Times New Roman"/>
                          <a:ea typeface="Times New Roman"/>
                          <a:cs typeface="Times New Roman"/>
                        </a:rPr>
                        <a:t>Herders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-0.037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0.832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smtClean="0">
                          <a:latin typeface="Times New Roman"/>
                          <a:ea typeface="Times New Roman"/>
                          <a:cs typeface="Times New Roman"/>
                        </a:rPr>
                        <a:t>*</a:t>
                      </a:r>
                      <a:endParaRPr lang="en-US" sz="1100" dirty="0">
                        <a:latin typeface="Cambria"/>
                        <a:ea typeface="Times New Roman"/>
                        <a:cs typeface="Times New Roman"/>
                      </a:endParaRPr>
                    </a:p>
                  </a:txBody>
                  <a:tcPr marL="68580" marR="68580" marT="0" marB="0"/>
                </a:tc>
              </a:tr>
              <a:tr h="48259">
                <a:tc>
                  <a:txBody>
                    <a:bodyPr/>
                    <a:lstStyle/>
                    <a:p>
                      <a:pPr algn="just">
                        <a:lnSpc>
                          <a:spcPct val="115000"/>
                        </a:lnSpc>
                        <a:spcAft>
                          <a:spcPts val="0"/>
                        </a:spcAft>
                      </a:pPr>
                      <a:r>
                        <a:rPr lang="en-US" sz="1000" b="1">
                          <a:latin typeface="Times New Roman"/>
                          <a:ea typeface="Times New Roman"/>
                          <a:cs typeface="Times New Roman"/>
                        </a:rPr>
                        <a:t>Tenure arrangement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58419">
                <a:tc>
                  <a:txBody>
                    <a:bodyPr/>
                    <a:lstStyle/>
                    <a:p>
                      <a:pPr algn="just">
                        <a:lnSpc>
                          <a:spcPct val="115000"/>
                        </a:lnSpc>
                        <a:spcAft>
                          <a:spcPts val="0"/>
                        </a:spcAft>
                      </a:pPr>
                      <a:r>
                        <a:rPr lang="en-US" sz="1000">
                          <a:latin typeface="Times New Roman"/>
                          <a:ea typeface="Times New Roman"/>
                          <a:cs typeface="Times New Roman"/>
                        </a:rPr>
                        <a:t>Farmers</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0.001</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0.026</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0.83</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0.914</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Herders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0.015</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0.242</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0.907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b="1">
                          <a:latin typeface="Times New Roman"/>
                          <a:ea typeface="Times New Roman"/>
                          <a:cs typeface="Times New Roman"/>
                        </a:rPr>
                        <a:t>Constant  </a:t>
                      </a:r>
                      <a:r>
                        <a:rPr lang="en-US" sz="1000">
                          <a:latin typeface="Times New Roman"/>
                          <a:ea typeface="Times New Roman"/>
                          <a:cs typeface="Times New Roman"/>
                        </a:rPr>
                        <a:t>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0">
                <a:tc>
                  <a:txBody>
                    <a:bodyPr/>
                    <a:lstStyle/>
                    <a:p>
                      <a:pPr algn="just">
                        <a:lnSpc>
                          <a:spcPct val="115000"/>
                        </a:lnSpc>
                        <a:spcAft>
                          <a:spcPts val="0"/>
                        </a:spcAft>
                      </a:pPr>
                      <a:r>
                        <a:rPr lang="en-US" sz="1000">
                          <a:latin typeface="Times New Roman"/>
                          <a:ea typeface="Times New Roman"/>
                          <a:cs typeface="Times New Roman"/>
                        </a:rPr>
                        <a:t>Farmers                                   </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-0.057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0.488</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a:latin typeface="Times New Roman"/>
                          <a:ea typeface="Times New Roman"/>
                          <a:cs typeface="Times New Roman"/>
                        </a:rPr>
                        <a:t>0.847</a:t>
                      </a:r>
                      <a:endParaRPr lang="en-US" sz="110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r>
              <a:tr h="76517">
                <a:tc>
                  <a:txBody>
                    <a:bodyPr/>
                    <a:lstStyle/>
                    <a:p>
                      <a:pPr algn="just">
                        <a:lnSpc>
                          <a:spcPct val="115000"/>
                        </a:lnSpc>
                        <a:spcAft>
                          <a:spcPts val="0"/>
                        </a:spcAft>
                      </a:pPr>
                      <a:r>
                        <a:rPr lang="en-US" sz="1000" dirty="0">
                          <a:latin typeface="Times New Roman"/>
                          <a:ea typeface="Times New Roman"/>
                          <a:cs typeface="Times New Roman"/>
                        </a:rPr>
                        <a:t>Herders  </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a:latin typeface="Times New Roman"/>
                          <a:ea typeface="Times New Roman"/>
                          <a:cs typeface="Times New Roman"/>
                        </a:rPr>
                        <a:t>-0.561</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a:latin typeface="Times New Roman"/>
                          <a:ea typeface="Times New Roman"/>
                          <a:cs typeface="Times New Roman"/>
                        </a:rPr>
                        <a:t>0.323</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r>
                        <a:rPr lang="en-US" sz="1000" dirty="0">
                          <a:latin typeface="Times New Roman"/>
                          <a:ea typeface="Times New Roman"/>
                          <a:cs typeface="Times New Roman"/>
                        </a:rPr>
                        <a:t>0.79</a:t>
                      </a:r>
                      <a:endParaRPr lang="en-US" sz="1100" dirty="0">
                        <a:latin typeface="Cambria"/>
                        <a:ea typeface="Times New Roman"/>
                        <a:cs typeface="Times New Roman"/>
                      </a:endParaRPr>
                    </a:p>
                  </a:txBody>
                  <a:tcPr marL="68580" marR="68580" marT="0" marB="0"/>
                </a:tc>
                <a:tc>
                  <a:txBody>
                    <a:bodyPr/>
                    <a:lstStyle/>
                    <a:p>
                      <a:pPr algn="ctr">
                        <a:lnSpc>
                          <a:spcPct val="115000"/>
                        </a:lnSpc>
                        <a:spcAft>
                          <a:spcPts val="0"/>
                        </a:spcAft>
                      </a:pPr>
                      <a:endParaRPr lang="en-US" sz="1000">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en-US" sz="1000" dirty="0">
                        <a:latin typeface="Times New Roman"/>
                        <a:ea typeface="Times New Roman"/>
                        <a:cs typeface="Times New Roman"/>
                      </a:endParaRPr>
                    </a:p>
                  </a:txBody>
                  <a:tcPr marL="68580" marR="68580" marT="0" marB="0"/>
                </a:tc>
              </a:tr>
            </a:tbl>
          </a:graphicData>
        </a:graphic>
      </p:graphicFrame>
    </p:spTree>
  </p:cSld>
  <p:clrMapOvr>
    <a:masterClrMapping/>
  </p:clrMapOvr>
  <p:transition spd="slow">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354</TotalTime>
  <Words>1560</Words>
  <Application>Microsoft Office PowerPoint</Application>
  <PresentationFormat>On-screen Show (4:3)</PresentationFormat>
  <Paragraphs>476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Slide 1</vt:lpstr>
      <vt:lpstr>Abstract - This study was conducted at Giron Masa village, located 30km from Yauri Town. The study determines the socio-economic factors influencing the use of coping strategies among farmers and herders during post-conflict situation. simple random sampling was employed to select one hundred respondents (50 farmers and 50 herders) from the study area. Logistic regression analysis (lr) was used to ascertain the socioeconomic variables that influenced the use of the coping strategies. The results of the study shows that age, income, family size and farming experience were individually significant and thus influenced the use of POCS by farmers.  annual income and production system influenced the use of POCS by herders. age, farm size and farming experience were found to be individually significant in influencing the use of EOCS among farmers. specifically, years of occupation experience among the herders increased the use of emotion oriented coping strategies among herders. The use of SSCS among farmers was influenced by educational level; farm size and farming experience, while the variables are not collectively significant in influencing the use of SSCS among the herders. the research recommends a need to adopt the strategy of community coping to cope with stress. </vt:lpstr>
      <vt:lpstr>Slide 3</vt:lpstr>
      <vt:lpstr>Slide 4</vt:lpstr>
      <vt:lpstr>Slide 5</vt:lpstr>
      <vt:lpstr>Slide 6</vt:lpstr>
      <vt:lpstr>   Table I: Distribution of Conflict Actors (Farmers and Herders) according to Socio-economic Factors influencing the use of Problem-oriented Coping Strategies </vt:lpstr>
      <vt:lpstr>Slide 8</vt:lpstr>
      <vt:lpstr>  Table II: Distribution of Conflict Actors (Farmers and Herders) according to Socio-economic Factors influencing the use of Emotion-oriented Coping Strategies </vt:lpstr>
      <vt:lpstr>Slide 10</vt:lpstr>
      <vt:lpstr>Table III: Distribution of Conflict Actors according to Socioeconomic Factors influencing the use of Social Support Coping Strategies</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SA`ADU UMAR BIRNIN YAURI</dc:creator>
  <cp:lastModifiedBy>SA`ADU UMAR BIRNIN YAURI</cp:lastModifiedBy>
  <cp:revision>40</cp:revision>
  <dcterms:created xsi:type="dcterms:W3CDTF">2014-10-25T05:27:40Z</dcterms:created>
  <dcterms:modified xsi:type="dcterms:W3CDTF">2014-10-28T06:12:00Z</dcterms:modified>
</cp:coreProperties>
</file>