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8"/>
  </p:notesMasterIdLst>
  <p:sldIdLst>
    <p:sldId id="256" r:id="rId2"/>
    <p:sldId id="284" r:id="rId3"/>
    <p:sldId id="285" r:id="rId4"/>
    <p:sldId id="286" r:id="rId5"/>
    <p:sldId id="287" r:id="rId6"/>
    <p:sldId id="288" r:id="rId7"/>
    <p:sldId id="289" r:id="rId8"/>
    <p:sldId id="291" r:id="rId9"/>
    <p:sldId id="293" r:id="rId10"/>
    <p:sldId id="295" r:id="rId11"/>
    <p:sldId id="297" r:id="rId12"/>
    <p:sldId id="299" r:id="rId13"/>
    <p:sldId id="301" r:id="rId14"/>
    <p:sldId id="307" r:id="rId15"/>
    <p:sldId id="303" r:id="rId16"/>
    <p:sldId id="309" r:id="rId17"/>
  </p:sldIdLst>
  <p:sldSz cx="9144000" cy="6858000" type="screen4x3"/>
  <p:notesSz cx="6858000" cy="9144000"/>
  <p:defaultTextStyle>
    <a:defPPr>
      <a:defRPr lang="en-IN"/>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3548" autoAdjust="0"/>
  </p:normalViewPr>
  <p:slideViewPr>
    <p:cSldViewPr>
      <p:cViewPr varScale="1">
        <p:scale>
          <a:sx n="64" d="100"/>
          <a:sy n="64" d="100"/>
        </p:scale>
        <p:origin x="-222"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130D88BF-74E2-48AB-B32A-EDA6BA8648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3" descr="Logo_Ani"/>
          <p:cNvPicPr>
            <a:picLocks noChangeAspect="1" noChangeArrowheads="1" noCrop="1"/>
          </p:cNvPicPr>
          <p:nvPr/>
        </p:nvPicPr>
        <p:blipFill>
          <a:blip r:embed="rId2"/>
          <a:srcRect/>
          <a:stretch>
            <a:fillRect/>
          </a:stretch>
        </p:blipFill>
        <p:spPr bwMode="auto">
          <a:xfrm>
            <a:off x="7643834" y="0"/>
            <a:ext cx="1619229" cy="1214422"/>
          </a:xfrm>
          <a:prstGeom prst="rect">
            <a:avLst/>
          </a:prstGeom>
          <a:noFill/>
          <a:ln w="9525">
            <a:noFill/>
            <a:miter lim="800000"/>
            <a:headEnd/>
            <a:tailEnd/>
          </a:ln>
        </p:spPr>
      </p:pic>
      <p:sp>
        <p:nvSpPr>
          <p:cNvPr id="75779" name="Rectangle 3"/>
          <p:cNvSpPr>
            <a:spLocks noGrp="1" noChangeArrowheads="1"/>
          </p:cNvSpPr>
          <p:nvPr>
            <p:ph type="subTitle" idx="1"/>
          </p:nvPr>
        </p:nvSpPr>
        <p:spPr>
          <a:xfrm>
            <a:off x="1714480" y="1785926"/>
            <a:ext cx="6248400" cy="533400"/>
          </a:xfrm>
        </p:spPr>
        <p:txBody>
          <a:bodyPr/>
          <a:lstStyle>
            <a:lvl1pPr marL="0" indent="0">
              <a:buFont typeface="Wingdings" pitchFamily="2" charset="2"/>
              <a:buNone/>
              <a:defRPr sz="1200" b="1">
                <a:solidFill>
                  <a:schemeClr val="bg1"/>
                </a:solidFill>
              </a:defRPr>
            </a:lvl1pPr>
          </a:lstStyle>
          <a:p>
            <a:r>
              <a:rPr lang="en-US" dirty="0" smtClean="0"/>
              <a:t>Click to edit Master subtitle style</a:t>
            </a:r>
            <a:endParaRPr lang="en-US" dirty="0"/>
          </a:p>
        </p:txBody>
      </p:sp>
      <p:pic>
        <p:nvPicPr>
          <p:cNvPr id="17411" name="Picture 3" descr="C:\Users\hp\Desktop\DTP Matter office 06.08.2013\ISSS Web Site\Web site materials\Images\Design Seed Flower Leaf\Seed Flower Leave tsrip Final 1.png"/>
          <p:cNvPicPr>
            <a:picLocks noChangeAspect="1" noChangeArrowheads="1"/>
          </p:cNvPicPr>
          <p:nvPr userDrawn="1"/>
        </p:nvPicPr>
        <p:blipFill>
          <a:blip r:embed="rId3"/>
          <a:srcRect/>
          <a:stretch>
            <a:fillRect/>
          </a:stretch>
        </p:blipFill>
        <p:spPr bwMode="auto">
          <a:xfrm>
            <a:off x="0" y="4357694"/>
            <a:ext cx="9143999" cy="2573150"/>
          </a:xfrm>
          <a:prstGeom prst="rect">
            <a:avLst/>
          </a:prstGeom>
          <a:noFill/>
        </p:spPr>
      </p:pic>
      <p:pic>
        <p:nvPicPr>
          <p:cNvPr id="2050" name="Picture 2" descr="C:\Users\hp\Desktop\NRCSS logo.jpg"/>
          <p:cNvPicPr>
            <a:picLocks noChangeAspect="1" noChangeArrowheads="1"/>
          </p:cNvPicPr>
          <p:nvPr userDrawn="1"/>
        </p:nvPicPr>
        <p:blipFill>
          <a:blip r:embed="rId4"/>
          <a:srcRect/>
          <a:stretch>
            <a:fillRect/>
          </a:stretch>
        </p:blipFill>
        <p:spPr bwMode="auto">
          <a:xfrm>
            <a:off x="-1" y="0"/>
            <a:ext cx="860853" cy="1000108"/>
          </a:xfrm>
          <a:prstGeom prst="rect">
            <a:avLst/>
          </a:prstGeom>
          <a:noFill/>
        </p:spPr>
      </p:pic>
      <p:cxnSp>
        <p:nvCxnSpPr>
          <p:cNvPr id="8" name="Straight Connector 7"/>
          <p:cNvCxnSpPr/>
          <p:nvPr userDrawn="1"/>
        </p:nvCxnSpPr>
        <p:spPr bwMode="auto">
          <a:xfrm>
            <a:off x="1071538" y="714356"/>
            <a:ext cx="4643470" cy="2143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userDrawn="1"/>
        </p:nvCxnSpPr>
        <p:spPr bwMode="auto">
          <a:xfrm>
            <a:off x="1000100" y="714356"/>
            <a:ext cx="6929486" cy="1588"/>
          </a:xfrm>
          <a:prstGeom prst="line">
            <a:avLst/>
          </a:prstGeom>
          <a:solidFill>
            <a:schemeClr val="accent1"/>
          </a:solidFill>
          <a:ln w="25400" cap="flat" cmpd="sng" algn="ctr">
            <a:solidFill>
              <a:schemeClr val="bg1">
                <a:lumMod val="60000"/>
                <a:lumOff val="40000"/>
              </a:schemeClr>
            </a:solidFill>
            <a:prstDash val="solid"/>
            <a:round/>
            <a:headEnd type="none" w="med" len="med"/>
            <a:tailEnd type="none" w="med" len="med"/>
          </a:ln>
          <a:effectLst/>
        </p:spPr>
      </p:cxnSp>
      <p:sp>
        <p:nvSpPr>
          <p:cNvPr id="13" name="Rectangle 2"/>
          <p:cNvSpPr txBox="1">
            <a:spLocks noChangeArrowheads="1"/>
          </p:cNvSpPr>
          <p:nvPr userDrawn="1"/>
        </p:nvSpPr>
        <p:spPr bwMode="auto">
          <a:xfrm>
            <a:off x="897068" y="-71462"/>
            <a:ext cx="7429552"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2400" b="1" baseline="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j-lt"/>
                <a:ea typeface="+mj-ea"/>
                <a:cs typeface="+mj-cs"/>
              </a:rPr>
              <a:t>National Research Centre on Seed Spices </a:t>
            </a:r>
            <a:endParaRPr kumimoji="0" lang="en-US"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304800"/>
            <a:ext cx="1695450" cy="6019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905000" y="304800"/>
            <a:ext cx="49339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905000" y="1752600"/>
            <a:ext cx="3314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372100" y="1752600"/>
            <a:ext cx="3314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143108" y="0"/>
            <a:ext cx="6670675"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IN" smtClean="0"/>
          </a:p>
        </p:txBody>
      </p:sp>
      <p:sp>
        <p:nvSpPr>
          <p:cNvPr id="1028" name="Rectangle 3"/>
          <p:cNvSpPr>
            <a:spLocks noGrp="1" noChangeArrowheads="1"/>
          </p:cNvSpPr>
          <p:nvPr>
            <p:ph type="body" idx="1"/>
          </p:nvPr>
        </p:nvSpPr>
        <p:spPr bwMode="auto">
          <a:xfrm>
            <a:off x="1905000" y="1752600"/>
            <a:ext cx="6781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74756" name="AutoShape 4"/>
          <p:cNvSpPr>
            <a:spLocks noChangeArrowheads="1"/>
          </p:cNvSpPr>
          <p:nvPr/>
        </p:nvSpPr>
        <p:spPr bwMode="auto">
          <a:xfrm>
            <a:off x="1643042" y="1214422"/>
            <a:ext cx="7358114" cy="71438"/>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008000"/>
          </a:solidFill>
          <a:ln w="9525">
            <a:solidFill>
              <a:schemeClr val="accent2"/>
            </a:solidFill>
            <a:round/>
            <a:headEnd/>
            <a:tailEnd/>
          </a:ln>
        </p:spPr>
        <p:txBody>
          <a:bodyPr/>
          <a:lstStyle/>
          <a:p>
            <a:pPr eaLnBrk="1" hangingPunct="1">
              <a:defRPr/>
            </a:pPr>
            <a:endParaRPr lang="en-US" sz="2400">
              <a:latin typeface="Times New Roman" pitchFamily="18" charset="0"/>
            </a:endParaRPr>
          </a:p>
        </p:txBody>
      </p:sp>
      <p:sp>
        <p:nvSpPr>
          <p:cNvPr id="74757" name="Line 5"/>
          <p:cNvSpPr>
            <a:spLocks noChangeShapeType="1"/>
          </p:cNvSpPr>
          <p:nvPr/>
        </p:nvSpPr>
        <p:spPr bwMode="auto">
          <a:xfrm flipV="1">
            <a:off x="1928794" y="6643710"/>
            <a:ext cx="6781800" cy="0"/>
          </a:xfrm>
          <a:prstGeom prst="line">
            <a:avLst/>
          </a:prstGeom>
          <a:noFill/>
          <a:ln w="3175">
            <a:solidFill>
              <a:schemeClr val="accent2"/>
            </a:solidFill>
            <a:round/>
            <a:headEnd/>
            <a:tailEnd/>
          </a:ln>
          <a:effectLst/>
        </p:spPr>
        <p:txBody>
          <a:bodyPr/>
          <a:lstStyle/>
          <a:p>
            <a:pPr>
              <a:defRPr/>
            </a:pPr>
            <a:endParaRPr lang="en-IN"/>
          </a:p>
        </p:txBody>
      </p:sp>
      <p:pic>
        <p:nvPicPr>
          <p:cNvPr id="1031" name="Picture 16" descr="Logo_still"/>
          <p:cNvPicPr>
            <a:picLocks noChangeAspect="1" noChangeArrowheads="1"/>
          </p:cNvPicPr>
          <p:nvPr/>
        </p:nvPicPr>
        <p:blipFill>
          <a:blip r:embed="rId13" cstate="print"/>
          <a:srcRect/>
          <a:stretch>
            <a:fillRect/>
          </a:stretch>
        </p:blipFill>
        <p:spPr bwMode="auto">
          <a:xfrm>
            <a:off x="8568050" y="0"/>
            <a:ext cx="575950" cy="714356"/>
          </a:xfrm>
          <a:prstGeom prst="rect">
            <a:avLst/>
          </a:prstGeom>
          <a:noFill/>
          <a:ln w="9525">
            <a:noFill/>
            <a:miter lim="800000"/>
            <a:headEnd/>
            <a:tailEnd/>
          </a:ln>
        </p:spPr>
      </p:pic>
      <p:pic>
        <p:nvPicPr>
          <p:cNvPr id="8" name="Picture 3" descr="C:\Users\hp\Desktop\DTP Matter office 06.08.2013\ISSS Web Site\Web site materials\Images\Design Seed Flower Leaf\Seed Flower Leave tsrip Final 1.png"/>
          <p:cNvPicPr>
            <a:picLocks noChangeAspect="1" noChangeArrowheads="1"/>
          </p:cNvPicPr>
          <p:nvPr userDrawn="1"/>
        </p:nvPicPr>
        <p:blipFill>
          <a:blip r:embed="rId14"/>
          <a:srcRect/>
          <a:stretch>
            <a:fillRect/>
          </a:stretch>
        </p:blipFill>
        <p:spPr bwMode="auto">
          <a:xfrm rot="5400000">
            <a:off x="-2607479" y="2607479"/>
            <a:ext cx="6858000" cy="1643042"/>
          </a:xfrm>
          <a:prstGeom prst="rect">
            <a:avLst/>
          </a:prstGeom>
          <a:noFill/>
        </p:spPr>
      </p:pic>
      <p:pic>
        <p:nvPicPr>
          <p:cNvPr id="1026" name="Picture 2" descr="C:\Users\hp\Desktop\NRCSS logo.jpg"/>
          <p:cNvPicPr>
            <a:picLocks noChangeAspect="1" noChangeArrowheads="1"/>
          </p:cNvPicPr>
          <p:nvPr userDrawn="1"/>
        </p:nvPicPr>
        <p:blipFill>
          <a:blip r:embed="rId15"/>
          <a:srcRect/>
          <a:stretch>
            <a:fillRect/>
          </a:stretch>
        </p:blipFill>
        <p:spPr bwMode="auto">
          <a:xfrm>
            <a:off x="1643042" y="0"/>
            <a:ext cx="642942" cy="714356"/>
          </a:xfrm>
          <a:prstGeom prst="rect">
            <a:avLst/>
          </a:prstGeom>
          <a:noFill/>
        </p:spPr>
      </p:pic>
      <p:sp>
        <p:nvSpPr>
          <p:cNvPr id="10" name="Rectangle 9"/>
          <p:cNvSpPr/>
          <p:nvPr userDrawn="1"/>
        </p:nvSpPr>
        <p:spPr>
          <a:xfrm>
            <a:off x="1928794" y="6649921"/>
            <a:ext cx="6858048" cy="253916"/>
          </a:xfrm>
          <a:prstGeom prst="rect">
            <a:avLst/>
          </a:prstGeom>
        </p:spPr>
        <p:txBody>
          <a:bodyPr wrap="square">
            <a:spAutoFit/>
          </a:bodyPr>
          <a:lstStyle/>
          <a:p>
            <a:r>
              <a:rPr lang="en-US" sz="1050" b="1" dirty="0" smtClean="0">
                <a:solidFill>
                  <a:srgbClr val="080808"/>
                </a:solidFill>
              </a:rPr>
              <a:t>Copyright National Research Centre on Seed Spices, Tabiji, Ajmer - 305206</a:t>
            </a:r>
            <a:endParaRPr lang="en-IN" sz="1050" b="1" dirty="0">
              <a:solidFill>
                <a:srgbClr val="080808"/>
              </a:solidFill>
            </a:endParaRPr>
          </a:p>
        </p:txBody>
      </p:sp>
    </p:spTree>
  </p:cSld>
  <p:clrMap bg1="dk2" tx1="lt1" bg2="dk1" tx2="lt2" accent1="accent1" accent2="accent2" accent3="accent3" accent4="accent4" accent5="accent5" accent6="accent6" hlink="hlink" folHlink="folHlink"/>
  <p:sldLayoutIdLst>
    <p:sldLayoutId id="2147483730"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000">
          <a:solidFill>
            <a:schemeClr val="bg1"/>
          </a:solidFill>
          <a:latin typeface="+mj-lt"/>
          <a:ea typeface="+mj-ea"/>
          <a:cs typeface="+mj-cs"/>
        </a:defRPr>
      </a:lvl1pPr>
      <a:lvl2pPr algn="l" rtl="0" eaLnBrk="1" fontAlgn="base" hangingPunct="1">
        <a:spcBef>
          <a:spcPct val="0"/>
        </a:spcBef>
        <a:spcAft>
          <a:spcPct val="0"/>
        </a:spcAft>
        <a:defRPr sz="2000">
          <a:solidFill>
            <a:schemeClr val="bg1"/>
          </a:solidFill>
          <a:latin typeface="Verdana" pitchFamily="34" charset="0"/>
        </a:defRPr>
      </a:lvl2pPr>
      <a:lvl3pPr algn="l" rtl="0" eaLnBrk="1" fontAlgn="base" hangingPunct="1">
        <a:spcBef>
          <a:spcPct val="0"/>
        </a:spcBef>
        <a:spcAft>
          <a:spcPct val="0"/>
        </a:spcAft>
        <a:defRPr sz="2000">
          <a:solidFill>
            <a:schemeClr val="bg1"/>
          </a:solidFill>
          <a:latin typeface="Verdana" pitchFamily="34" charset="0"/>
        </a:defRPr>
      </a:lvl3pPr>
      <a:lvl4pPr algn="l" rtl="0" eaLnBrk="1" fontAlgn="base" hangingPunct="1">
        <a:spcBef>
          <a:spcPct val="0"/>
        </a:spcBef>
        <a:spcAft>
          <a:spcPct val="0"/>
        </a:spcAft>
        <a:defRPr sz="2000">
          <a:solidFill>
            <a:schemeClr val="bg1"/>
          </a:solidFill>
          <a:latin typeface="Verdana" pitchFamily="34" charset="0"/>
        </a:defRPr>
      </a:lvl4pPr>
      <a:lvl5pPr algn="l" rtl="0" eaLnBrk="1" fontAlgn="base" hangingPunct="1">
        <a:spcBef>
          <a:spcPct val="0"/>
        </a:spcBef>
        <a:spcAft>
          <a:spcPct val="0"/>
        </a:spcAft>
        <a:defRPr sz="2000">
          <a:solidFill>
            <a:schemeClr val="bg1"/>
          </a:solidFill>
          <a:latin typeface="Verdana" pitchFamily="34" charset="0"/>
        </a:defRPr>
      </a:lvl5pPr>
      <a:lvl6pPr marL="457200" algn="l" rtl="0" eaLnBrk="1" fontAlgn="base" hangingPunct="1">
        <a:spcBef>
          <a:spcPct val="0"/>
        </a:spcBef>
        <a:spcAft>
          <a:spcPct val="0"/>
        </a:spcAft>
        <a:defRPr sz="2000">
          <a:solidFill>
            <a:schemeClr val="bg1"/>
          </a:solidFill>
          <a:latin typeface="Verdana" pitchFamily="34" charset="0"/>
        </a:defRPr>
      </a:lvl6pPr>
      <a:lvl7pPr marL="914400" algn="l" rtl="0" eaLnBrk="1" fontAlgn="base" hangingPunct="1">
        <a:spcBef>
          <a:spcPct val="0"/>
        </a:spcBef>
        <a:spcAft>
          <a:spcPct val="0"/>
        </a:spcAft>
        <a:defRPr sz="2000">
          <a:solidFill>
            <a:schemeClr val="bg1"/>
          </a:solidFill>
          <a:latin typeface="Verdana" pitchFamily="34" charset="0"/>
        </a:defRPr>
      </a:lvl7pPr>
      <a:lvl8pPr marL="1371600" algn="l" rtl="0" eaLnBrk="1" fontAlgn="base" hangingPunct="1">
        <a:spcBef>
          <a:spcPct val="0"/>
        </a:spcBef>
        <a:spcAft>
          <a:spcPct val="0"/>
        </a:spcAft>
        <a:defRPr sz="2000">
          <a:solidFill>
            <a:schemeClr val="bg1"/>
          </a:solidFill>
          <a:latin typeface="Verdana" pitchFamily="34" charset="0"/>
        </a:defRPr>
      </a:lvl8pPr>
      <a:lvl9pPr marL="1828800" algn="l" rtl="0" eaLnBrk="1" fontAlgn="base" hangingPunct="1">
        <a:spcBef>
          <a:spcPct val="0"/>
        </a:spcBef>
        <a:spcAft>
          <a:spcPct val="0"/>
        </a:spcAft>
        <a:defRPr sz="2000">
          <a:solidFill>
            <a:schemeClr val="bg1"/>
          </a:solidFill>
          <a:latin typeface="Verdana" pitchFamily="34" charset="0"/>
        </a:defRPr>
      </a:lvl9pPr>
    </p:titleStyle>
    <p:bodyStyle>
      <a:lvl1pPr marL="469900" indent="-469900" algn="l" rtl="0" eaLnBrk="1" fontAlgn="base" hangingPunct="1">
        <a:spcBef>
          <a:spcPct val="20000"/>
        </a:spcBef>
        <a:spcAft>
          <a:spcPct val="0"/>
        </a:spcAft>
        <a:buClr>
          <a:schemeClr val="accent2"/>
        </a:buClr>
        <a:buFont typeface="Wingdings" pitchFamily="2" charset="2"/>
        <a:buChar char="o"/>
        <a:defRPr sz="3200">
          <a:solidFill>
            <a:srgbClr val="080808"/>
          </a:solidFill>
          <a:latin typeface="+mn-lt"/>
          <a:ea typeface="+mn-ea"/>
          <a:cs typeface="+mn-cs"/>
        </a:defRPr>
      </a:lvl1pPr>
      <a:lvl2pPr marL="908050" indent="-436563" algn="l" rtl="0" eaLnBrk="1" fontAlgn="base" hangingPunct="1">
        <a:spcBef>
          <a:spcPct val="20000"/>
        </a:spcBef>
        <a:spcAft>
          <a:spcPct val="0"/>
        </a:spcAft>
        <a:buClr>
          <a:schemeClr val="accent2"/>
        </a:buClr>
        <a:buFont typeface="Wingdings" pitchFamily="2" charset="2"/>
        <a:buChar char="n"/>
        <a:defRPr sz="1600">
          <a:solidFill>
            <a:srgbClr val="080808"/>
          </a:solidFill>
          <a:latin typeface="+mn-lt"/>
        </a:defRPr>
      </a:lvl2pPr>
      <a:lvl3pPr marL="1304925" indent="-395288" algn="l" rtl="0" eaLnBrk="1" fontAlgn="base" hangingPunct="1">
        <a:spcBef>
          <a:spcPct val="20000"/>
        </a:spcBef>
        <a:spcAft>
          <a:spcPct val="0"/>
        </a:spcAft>
        <a:buClr>
          <a:schemeClr val="accent2"/>
        </a:buClr>
        <a:buFont typeface="Wingdings" pitchFamily="2" charset="2"/>
        <a:buChar char="o"/>
        <a:defRPr sz="1400">
          <a:solidFill>
            <a:srgbClr val="080808"/>
          </a:solidFill>
          <a:latin typeface="+mn-lt"/>
        </a:defRPr>
      </a:lvl3pPr>
      <a:lvl4pPr marL="1693863" indent="-387350" algn="l" rtl="0" eaLnBrk="1" fontAlgn="base" hangingPunct="1">
        <a:spcBef>
          <a:spcPct val="20000"/>
        </a:spcBef>
        <a:spcAft>
          <a:spcPct val="0"/>
        </a:spcAft>
        <a:buClr>
          <a:schemeClr val="accent2"/>
        </a:buClr>
        <a:buFont typeface="Wingdings" pitchFamily="2" charset="2"/>
        <a:buChar char="n"/>
        <a:defRPr sz="1200">
          <a:solidFill>
            <a:srgbClr val="080808"/>
          </a:solidFill>
          <a:latin typeface="+mn-lt"/>
        </a:defRPr>
      </a:lvl4pPr>
      <a:lvl5pPr marL="2093913" indent="-398463" algn="l" rtl="0" eaLnBrk="1" fontAlgn="base" hangingPunct="1">
        <a:spcBef>
          <a:spcPct val="25000"/>
        </a:spcBef>
        <a:spcAft>
          <a:spcPct val="0"/>
        </a:spcAft>
        <a:buClr>
          <a:schemeClr val="accent2"/>
        </a:buClr>
        <a:buFont typeface="Wingdings" pitchFamily="2" charset="2"/>
        <a:buChar char="§"/>
        <a:defRPr sz="1100">
          <a:solidFill>
            <a:srgbClr val="080808"/>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1100">
          <a:solidFill>
            <a:srgbClr val="080808"/>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1100">
          <a:solidFill>
            <a:srgbClr val="080808"/>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1100">
          <a:solidFill>
            <a:srgbClr val="080808"/>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11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a:xfrm>
            <a:off x="533400" y="2643182"/>
            <a:ext cx="8229600" cy="1714512"/>
          </a:xfrm>
          <a:prstGeom prst="rect">
            <a:avLst/>
          </a:prstGeom>
        </p:spPr>
        <p:txBody>
          <a:bodyPr lIns="45720" tIns="0" rIns="45720" bIns="0" anchor="b">
            <a:normAutofit fontScale="90000"/>
            <a:scene3d>
              <a:camera prst="orthographicFront"/>
              <a:lightRig rig="soft" dir="t">
                <a:rot lat="0" lon="0" rev="17220000"/>
              </a:lightRig>
            </a:scene3d>
            <a:sp3d prstMaterial="softEdge">
              <a:bevelT w="38100" h="38100"/>
            </a:sp3d>
          </a:bodyPr>
          <a:lstStyle/>
          <a:p>
            <a:pPr algn="ctr" fontAlgn="auto">
              <a:spcAft>
                <a:spcPts val="0"/>
              </a:spcAft>
              <a:defRPr/>
            </a:pPr>
            <a:r>
              <a:rPr lang="en-US" sz="3200" b="1" cap="all" dirty="0">
                <a:ln w="6350">
                  <a:noFill/>
                </a:ln>
                <a:solidFill>
                  <a:srgbClr val="0070C0"/>
                </a:solidFill>
                <a:latin typeface="+mj-lt"/>
                <a:ea typeface="+mj-ea"/>
                <a:cs typeface="+mj-cs"/>
              </a:rPr>
              <a:t>Dr. S.S. Meena</a:t>
            </a:r>
          </a:p>
          <a:p>
            <a:pPr algn="ctr" fontAlgn="auto">
              <a:spcAft>
                <a:spcPts val="0"/>
              </a:spcAft>
              <a:defRPr/>
            </a:pPr>
            <a:endParaRPr lang="en-US" sz="3200" b="1" cap="all" dirty="0">
              <a:ln w="6350">
                <a:noFill/>
              </a:ln>
              <a:solidFill>
                <a:schemeClr val="accent3"/>
              </a:solidFill>
              <a:effectLst>
                <a:outerShdw blurRad="127000" dist="200000" dir="2700000" algn="tl" rotWithShape="0">
                  <a:srgbClr val="000000">
                    <a:alpha val="30000"/>
                  </a:srgbClr>
                </a:outerShdw>
              </a:effectLst>
              <a:latin typeface="+mj-lt"/>
              <a:ea typeface="+mj-ea"/>
              <a:cs typeface="+mj-cs"/>
            </a:endParaRPr>
          </a:p>
          <a:p>
            <a:pPr algn="ctr" fontAlgn="auto">
              <a:spcAft>
                <a:spcPts val="0"/>
              </a:spcAft>
              <a:defRPr/>
            </a:pPr>
            <a:r>
              <a:rPr lang="en-IN" sz="2500" b="1" dirty="0">
                <a:solidFill>
                  <a:srgbClr val="080808"/>
                </a:solidFill>
              </a:rPr>
              <a:t>ICAR-National Research Centre on Seed Spices, </a:t>
            </a:r>
          </a:p>
          <a:p>
            <a:pPr algn="ctr" fontAlgn="auto">
              <a:spcAft>
                <a:spcPts val="0"/>
              </a:spcAft>
              <a:defRPr/>
            </a:pPr>
            <a:r>
              <a:rPr lang="en-IN" sz="2500" b="1" dirty="0" err="1">
                <a:solidFill>
                  <a:srgbClr val="080808"/>
                </a:solidFill>
              </a:rPr>
              <a:t>Tabiji</a:t>
            </a:r>
            <a:r>
              <a:rPr lang="en-IN" sz="2500" b="1" dirty="0">
                <a:solidFill>
                  <a:srgbClr val="080808"/>
                </a:solidFill>
              </a:rPr>
              <a:t>, Ajmer (Rajasthan)-305206,</a:t>
            </a:r>
            <a:r>
              <a:rPr lang="en-IN" sz="2500" i="1" dirty="0">
                <a:solidFill>
                  <a:srgbClr val="080808"/>
                </a:solidFill>
              </a:rPr>
              <a:t>India</a:t>
            </a:r>
            <a:endParaRPr lang="en-US" sz="2500" b="1" cap="all" dirty="0">
              <a:ln w="6350">
                <a:noFill/>
              </a:ln>
              <a:solidFill>
                <a:srgbClr val="080808"/>
              </a:solidFill>
              <a:effectLst>
                <a:outerShdw blurRad="127000" dist="200000" dir="2700000" algn="tl" rotWithShape="0">
                  <a:srgbClr val="000000">
                    <a:alpha val="30000"/>
                  </a:srgbClr>
                </a:outerShdw>
              </a:effectLst>
              <a:latin typeface="+mj-lt"/>
              <a:ea typeface="+mj-ea"/>
              <a:cs typeface="+mj-cs"/>
            </a:endParaRPr>
          </a:p>
        </p:txBody>
      </p:sp>
      <p:sp>
        <p:nvSpPr>
          <p:cNvPr id="5" name="Title 1"/>
          <p:cNvSpPr txBox="1">
            <a:spLocks/>
          </p:cNvSpPr>
          <p:nvPr/>
        </p:nvSpPr>
        <p:spPr>
          <a:xfrm>
            <a:off x="714348" y="2643182"/>
            <a:ext cx="8229600" cy="762000"/>
          </a:xfrm>
          <a:prstGeom prst="rect">
            <a:avLst/>
          </a:prstGeom>
        </p:spPr>
        <p:txBody>
          <a:bodyPr lIns="45720" tIns="0" rIns="45720" bIns="0" anchor="b">
            <a:normAutofit/>
            <a:scene3d>
              <a:camera prst="orthographicFront"/>
              <a:lightRig rig="soft" dir="t">
                <a:rot lat="0" lon="0" rev="17220000"/>
              </a:lightRig>
            </a:scene3d>
            <a:sp3d prstMaterial="softEdge">
              <a:bevelT w="38100" h="38100"/>
            </a:sp3d>
          </a:bodyPr>
          <a:lstStyle/>
          <a:p>
            <a:pPr algn="ctr" fontAlgn="auto">
              <a:spcAft>
                <a:spcPts val="0"/>
              </a:spcAft>
              <a:defRPr/>
            </a:pPr>
            <a:endParaRPr lang="en-IN" sz="4000" b="1" cap="all" dirty="0">
              <a:ln w="6350">
                <a:noFill/>
              </a:ln>
              <a:solidFill>
                <a:schemeClr val="accent1">
                  <a:lumMod val="75000"/>
                </a:schemeClr>
              </a:solidFill>
              <a:effectLst>
                <a:outerShdw blurRad="127000" dist="200000" dir="2700000" algn="tl" rotWithShape="0">
                  <a:srgbClr val="000000">
                    <a:alpha val="30000"/>
                  </a:srgbClr>
                </a:outerShdw>
              </a:effectLst>
              <a:latin typeface="+mj-lt"/>
              <a:ea typeface="+mj-ea"/>
              <a:cs typeface="+mj-cs"/>
            </a:endParaRPr>
          </a:p>
        </p:txBody>
      </p:sp>
      <p:sp>
        <p:nvSpPr>
          <p:cNvPr id="6" name="Title 5"/>
          <p:cNvSpPr txBox="1">
            <a:spLocks/>
          </p:cNvSpPr>
          <p:nvPr/>
        </p:nvSpPr>
        <p:spPr>
          <a:xfrm>
            <a:off x="0" y="928670"/>
            <a:ext cx="9144000" cy="1500198"/>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36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Growth and seed </a:t>
            </a:r>
            <a:r>
              <a:rPr kumimoji="0" lang="en-IN" sz="32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yield of fenugreek </a:t>
            </a:r>
            <a:br>
              <a:rPr kumimoji="0" lang="en-IN" sz="32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IN" sz="32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a:t>
            </a:r>
            <a:r>
              <a:rPr kumimoji="0" lang="en-IN" sz="3200" b="1" i="1"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Trigonella foenum-graecum</a:t>
            </a:r>
            <a:r>
              <a:rPr kumimoji="0" lang="en-IN" sz="32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 L.) as influenced </a:t>
            </a:r>
            <a:br>
              <a:rPr kumimoji="0" lang="en-IN" sz="32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br>
            <a:r>
              <a:rPr kumimoji="0" lang="en-IN" sz="3200" b="1"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by plant growth regulators and bio-fertilizers </a:t>
            </a:r>
            <a:endParaRPr kumimoji="0" lang="en-IN" sz="32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5984" y="214290"/>
            <a:ext cx="6629416" cy="785818"/>
          </a:xfrm>
          <a:prstGeom prst="rect">
            <a:avLst/>
          </a:prstGeom>
        </p:spPr>
        <p:txBody>
          <a:bodyPr anchor="ctr">
            <a:scene3d>
              <a:camera prst="orthographicFront"/>
              <a:lightRig rig="soft" dir="t">
                <a:rot lat="0" lon="0" rev="16800000"/>
              </a:lightRig>
            </a:scene3d>
            <a:sp3d prstMaterial="softEdge">
              <a:bevelT w="38100" h="38100"/>
            </a:sp3d>
          </a:bodyPr>
          <a:lstStyle/>
          <a:p>
            <a:pPr eaLnBrk="0" hangingPunct="0">
              <a:defRPr/>
            </a:pPr>
            <a:r>
              <a:rPr lang="en-IN" sz="1600" b="1" dirty="0">
                <a:solidFill>
                  <a:srgbClr val="7030A0"/>
                </a:solidFill>
              </a:rPr>
              <a:t>Table 1.Effect of bio-fertilizers and plant growth </a:t>
            </a:r>
          </a:p>
          <a:p>
            <a:pPr eaLnBrk="0" hangingPunct="0">
              <a:defRPr/>
            </a:pPr>
            <a:r>
              <a:rPr lang="en-IN" sz="1600" b="1" dirty="0">
                <a:solidFill>
                  <a:srgbClr val="7030A0"/>
                </a:solidFill>
              </a:rPr>
              <a:t>             regulators on growth attributes of fenugreek</a:t>
            </a:r>
            <a:r>
              <a:rPr lang="en-US" sz="1600" b="1" dirty="0">
                <a:ln w="6350">
                  <a:noFill/>
                </a:ln>
                <a:solidFill>
                  <a:srgbClr val="002060"/>
                </a:solidFill>
                <a:effectLst>
                  <a:outerShdw blurRad="114300" dist="101600" dir="2700000" algn="tl" rotWithShape="0">
                    <a:srgbClr val="000000">
                      <a:alpha val="40000"/>
                    </a:srgbClr>
                  </a:outerShdw>
                </a:effectLst>
                <a:latin typeface="Times New Roman" pitchFamily="18" charset="0"/>
                <a:ea typeface="+mj-ea"/>
                <a:cs typeface="Times New Roman" pitchFamily="18" charset="0"/>
              </a:rPr>
              <a:t/>
            </a:r>
            <a:br>
              <a:rPr lang="en-US" sz="1600" b="1" dirty="0">
                <a:ln w="6350">
                  <a:noFill/>
                </a:ln>
                <a:solidFill>
                  <a:srgbClr val="002060"/>
                </a:solidFill>
                <a:effectLst>
                  <a:outerShdw blurRad="114300" dist="101600" dir="2700000" algn="tl" rotWithShape="0">
                    <a:srgbClr val="000000">
                      <a:alpha val="40000"/>
                    </a:srgbClr>
                  </a:outerShdw>
                </a:effectLst>
                <a:latin typeface="Times New Roman" pitchFamily="18" charset="0"/>
                <a:ea typeface="+mj-ea"/>
                <a:cs typeface="Times New Roman" pitchFamily="18" charset="0"/>
              </a:rPr>
            </a:br>
            <a:endParaRPr lang="en-US" sz="1600" b="1" dirty="0">
              <a:ln w="6350">
                <a:noFill/>
              </a:ln>
              <a:solidFill>
                <a:srgbClr val="002060"/>
              </a:solidFill>
              <a:effectLst>
                <a:outerShdw blurRad="114300" dist="101600" dir="2700000" algn="tl" rotWithShape="0">
                  <a:srgbClr val="000000">
                    <a:alpha val="40000"/>
                  </a:srgbClr>
                </a:outerShdw>
              </a:effectLst>
              <a:latin typeface="Times New Roman" pitchFamily="18" charset="0"/>
              <a:ea typeface="+mj-ea"/>
              <a:cs typeface="Times New Roman" pitchFamily="18" charset="0"/>
            </a:endParaRPr>
          </a:p>
        </p:txBody>
      </p:sp>
      <p:sp>
        <p:nvSpPr>
          <p:cNvPr id="12291" name="TextBox 4"/>
          <p:cNvSpPr txBox="1">
            <a:spLocks noChangeArrowheads="1"/>
          </p:cNvSpPr>
          <p:nvPr/>
        </p:nvSpPr>
        <p:spPr bwMode="auto">
          <a:xfrm>
            <a:off x="1704975" y="1905000"/>
            <a:ext cx="6677025" cy="369888"/>
          </a:xfrm>
          <a:prstGeom prst="rect">
            <a:avLst/>
          </a:prstGeom>
          <a:noFill/>
          <a:ln w="9525">
            <a:noFill/>
            <a:miter lim="800000"/>
            <a:headEnd/>
            <a:tailEnd/>
          </a:ln>
        </p:spPr>
        <p:txBody>
          <a:bodyPr>
            <a:spAutoFit/>
          </a:bodyPr>
          <a:lstStyle/>
          <a:p>
            <a:endParaRPr lang="en-US"/>
          </a:p>
        </p:txBody>
      </p:sp>
      <p:graphicFrame>
        <p:nvGraphicFramePr>
          <p:cNvPr id="6" name="Table 5"/>
          <p:cNvGraphicFramePr>
            <a:graphicFrameLocks noGrp="1"/>
          </p:cNvGraphicFramePr>
          <p:nvPr/>
        </p:nvGraphicFramePr>
        <p:xfrm>
          <a:off x="1785918" y="1357297"/>
          <a:ext cx="7129482" cy="5225520"/>
        </p:xfrm>
        <a:graphic>
          <a:graphicData uri="http://schemas.openxmlformats.org/drawingml/2006/table">
            <a:tbl>
              <a:tblPr/>
              <a:tblGrid>
                <a:gridCol w="1832899"/>
                <a:gridCol w="984334"/>
                <a:gridCol w="1421729"/>
                <a:gridCol w="984334"/>
                <a:gridCol w="983564"/>
                <a:gridCol w="922622"/>
              </a:tblGrid>
              <a:tr h="1143009">
                <a:tc>
                  <a:txBody>
                    <a:bodyPr/>
                    <a:lstStyle/>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Treatment</a:t>
                      </a:r>
                      <a:endParaRPr lang="en-US" sz="1800" b="1" dirty="0">
                        <a:solidFill>
                          <a:srgbClr val="002060"/>
                        </a:solidFill>
                        <a:latin typeface="Times New Roman" pitchFamily="18" charset="0"/>
                        <a:ea typeface="Calibri"/>
                        <a:cs typeface="Times New Roman" pitchFamily="18" charset="0"/>
                      </a:endParaRPr>
                    </a:p>
                  </a:txBody>
                  <a:tcPr marL="44671" marR="44671"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Plant  height at harvest</a:t>
                      </a:r>
                      <a:endParaRPr lang="en-US" sz="1800" b="1" dirty="0">
                        <a:solidFill>
                          <a:srgbClr val="002060"/>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(cm.)</a:t>
                      </a:r>
                      <a:endParaRPr lang="en-US" sz="1800" b="1" dirty="0">
                        <a:solidFill>
                          <a:srgbClr val="002060"/>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Dry matter accumulation/ plant at harvest (mg.)</a:t>
                      </a:r>
                      <a:endParaRPr lang="en-US" sz="1800" b="1" dirty="0">
                        <a:solidFill>
                          <a:srgbClr val="002060"/>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No. of  primary branches/ plant</a:t>
                      </a:r>
                      <a:endParaRPr lang="en-US" sz="1800" b="1" dirty="0">
                        <a:solidFill>
                          <a:srgbClr val="002060"/>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No. of nodules /plant</a:t>
                      </a:r>
                      <a:endParaRPr lang="en-US" sz="1800" b="1" dirty="0">
                        <a:solidFill>
                          <a:srgbClr val="002060"/>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02060"/>
                          </a:solidFill>
                          <a:latin typeface="Times New Roman" pitchFamily="18" charset="0"/>
                          <a:ea typeface="Calibri"/>
                          <a:cs typeface="Times New Roman" pitchFamily="18" charset="0"/>
                        </a:rPr>
                        <a:t>Dry weight of nodules/plant(g)</a:t>
                      </a:r>
                      <a:endParaRPr lang="en-US" sz="1800" b="1" dirty="0">
                        <a:solidFill>
                          <a:srgbClr val="002060"/>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gridSpan="6">
                  <a:txBody>
                    <a:bodyPr/>
                    <a:lstStyle/>
                    <a:p>
                      <a:pPr marL="0" marR="0">
                        <a:lnSpc>
                          <a:spcPct val="100000"/>
                        </a:lnSpc>
                        <a:spcBef>
                          <a:spcPts val="0"/>
                        </a:spcBef>
                        <a:spcAft>
                          <a:spcPts val="0"/>
                        </a:spcAft>
                      </a:pPr>
                      <a:r>
                        <a:rPr lang="en-IN" sz="1800" b="1" dirty="0" smtClean="0">
                          <a:solidFill>
                            <a:srgbClr val="080808"/>
                          </a:solidFill>
                          <a:latin typeface="Times New Roman" pitchFamily="18" charset="0"/>
                          <a:ea typeface="Calibri"/>
                          <a:cs typeface="Times New Roman" pitchFamily="18" charset="0"/>
                        </a:rPr>
                        <a:t>Bio-fertilizers  </a:t>
                      </a:r>
                      <a:endParaRPr lang="en-US" sz="1800" b="1" dirty="0">
                        <a:solidFill>
                          <a:srgbClr val="080808"/>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353">
                <a:tc>
                  <a:txBody>
                    <a:bodyPr/>
                    <a:lstStyle/>
                    <a:p>
                      <a:pPr marL="0" marR="0" indent="0" algn="just">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Control </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effectLst/>
                          <a:latin typeface="Times New Roman" pitchFamily="18" charset="0"/>
                          <a:ea typeface="Times New Roman"/>
                          <a:cs typeface="Times New Roman" pitchFamily="18" charset="0"/>
                        </a:rPr>
                        <a:t>85.75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296.40</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6.60</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17.07</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Arial Unicode MS"/>
                          <a:cs typeface="Times New Roman" pitchFamily="18" charset="0"/>
                        </a:rPr>
                        <a:t>0.07</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i="1" dirty="0">
                          <a:solidFill>
                            <a:srgbClr val="080808"/>
                          </a:solidFill>
                          <a:latin typeface="Times New Roman" pitchFamily="18" charset="0"/>
                          <a:ea typeface="Times New Roman"/>
                          <a:cs typeface="Times New Roman" pitchFamily="18" charset="0"/>
                        </a:rPr>
                        <a:t>Rhizobium </a:t>
                      </a:r>
                      <a:endParaRPr lang="en-US" sz="1800" b="1" dirty="0">
                        <a:solidFill>
                          <a:srgbClr val="080808"/>
                        </a:solidFill>
                        <a:latin typeface="Times New Roman" pitchFamily="18" charset="0"/>
                        <a:ea typeface="Times New Roman"/>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86.45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331.27</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6.67</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21.13</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0.12</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PSB</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85.79</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333.41</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6.61</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20.20</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0.11</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453684">
                <a:tc>
                  <a:txBody>
                    <a:bodyPr/>
                    <a:lstStyle/>
                    <a:p>
                      <a:pPr marL="0" marR="0" indent="0" algn="just">
                        <a:lnSpc>
                          <a:spcPct val="100000"/>
                        </a:lnSpc>
                        <a:spcBef>
                          <a:spcPts val="0"/>
                        </a:spcBef>
                        <a:spcAft>
                          <a:spcPts val="0"/>
                        </a:spcAft>
                      </a:pPr>
                      <a:r>
                        <a:rPr lang="en-US" sz="1800" b="1" i="1" dirty="0" err="1">
                          <a:solidFill>
                            <a:srgbClr val="080808"/>
                          </a:solidFill>
                          <a:latin typeface="Times New Roman" pitchFamily="18" charset="0"/>
                          <a:ea typeface="Times New Roman"/>
                          <a:cs typeface="Times New Roman" pitchFamily="18" charset="0"/>
                        </a:rPr>
                        <a:t>Rhizobium</a:t>
                      </a:r>
                      <a:r>
                        <a:rPr lang="en-US" sz="1800" b="1" dirty="0">
                          <a:solidFill>
                            <a:srgbClr val="080808"/>
                          </a:solidFill>
                          <a:latin typeface="Times New Roman" pitchFamily="18" charset="0"/>
                          <a:ea typeface="Times New Roman"/>
                          <a:cs typeface="Times New Roman" pitchFamily="18" charset="0"/>
                        </a:rPr>
                        <a:t> + PSB</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89.91</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337.35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6.68</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24.35</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0.16</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CD (P = 0.05)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0.33</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30.96</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0.44</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1.31</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0.01</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gridSpan="6">
                  <a:txBody>
                    <a:bodyPr/>
                    <a:lstStyle/>
                    <a:p>
                      <a:pPr marL="0" marR="0">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Plant growth regulators  </a:t>
                      </a:r>
                      <a:endParaRPr lang="en-US" sz="1800" b="1" dirty="0">
                        <a:solidFill>
                          <a:srgbClr val="080808"/>
                        </a:solidFill>
                        <a:latin typeface="Times New Roman" pitchFamily="18" charset="0"/>
                        <a:ea typeface="Calibri"/>
                        <a:cs typeface="Times New Roman" pitchFamily="18" charset="0"/>
                      </a:endParaRP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3353">
                <a:tc>
                  <a:txBody>
                    <a:bodyPr/>
                    <a:lstStyle/>
                    <a:p>
                      <a:pPr marL="0" marR="0" indent="0" algn="just">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Water spray </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82.01</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311.44</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6.32</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18.33</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0.12</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GA</a:t>
                      </a:r>
                      <a:r>
                        <a:rPr lang="en-US" sz="1800" b="1" baseline="-25000">
                          <a:solidFill>
                            <a:srgbClr val="080808"/>
                          </a:solidFill>
                          <a:latin typeface="Times New Roman" pitchFamily="18" charset="0"/>
                          <a:ea typeface="Times New Roman"/>
                          <a:cs typeface="Times New Roman" pitchFamily="18" charset="0"/>
                        </a:rPr>
                        <a:t>3 </a:t>
                      </a:r>
                      <a:r>
                        <a:rPr lang="en-US" sz="1800" b="1">
                          <a:solidFill>
                            <a:srgbClr val="080808"/>
                          </a:solidFill>
                          <a:latin typeface="Times New Roman" pitchFamily="18" charset="0"/>
                          <a:ea typeface="Times New Roman"/>
                          <a:cs typeface="Times New Roman" pitchFamily="18" charset="0"/>
                        </a:rPr>
                        <a:t>50 ppm</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89.27</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326.15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6.75</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20.33</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0.14</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GA</a:t>
                      </a:r>
                      <a:r>
                        <a:rPr lang="en-US" sz="1800" b="1" baseline="-25000">
                          <a:solidFill>
                            <a:srgbClr val="080808"/>
                          </a:solidFill>
                          <a:latin typeface="Times New Roman" pitchFamily="18" charset="0"/>
                          <a:ea typeface="Times New Roman"/>
                          <a:cs typeface="Times New Roman" pitchFamily="18" charset="0"/>
                        </a:rPr>
                        <a:t>3 </a:t>
                      </a:r>
                      <a:r>
                        <a:rPr lang="en-US" sz="1800" b="1">
                          <a:solidFill>
                            <a:srgbClr val="080808"/>
                          </a:solidFill>
                          <a:latin typeface="Times New Roman" pitchFamily="18" charset="0"/>
                          <a:ea typeface="Times New Roman"/>
                          <a:cs typeface="Times New Roman" pitchFamily="18" charset="0"/>
                        </a:rPr>
                        <a:t>100 ppm</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90.98</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327.52</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6.80</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20.94</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0.12</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NAA 10 ppm</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89.85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328.40</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a:solidFill>
                            <a:srgbClr val="080808"/>
                          </a:solidFill>
                          <a:latin typeface="Times New Roman" pitchFamily="18" charset="0"/>
                          <a:ea typeface="Calibri"/>
                          <a:cs typeface="Times New Roman" pitchFamily="18" charset="0"/>
                        </a:rPr>
                        <a:t>6.65</a:t>
                      </a:r>
                      <a:endParaRPr lang="en-US" sz="1800" b="1">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21.08</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0.12</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NAA 20 ppm</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82.77</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329.54</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6.66</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22.08</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0.08</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83353">
                <a:tc>
                  <a:txBody>
                    <a:bodyPr/>
                    <a:lstStyle/>
                    <a:p>
                      <a:pPr marL="0" marR="0" indent="0" algn="just">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CD (P = 0.05)</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a:solidFill>
                            <a:srgbClr val="080808"/>
                          </a:solidFill>
                          <a:latin typeface="Times New Roman" pitchFamily="18" charset="0"/>
                          <a:ea typeface="Times New Roman"/>
                          <a:cs typeface="Times New Roman" pitchFamily="18" charset="0"/>
                        </a:rPr>
                        <a:t>0.30</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1800" b="1" dirty="0">
                          <a:solidFill>
                            <a:srgbClr val="080808"/>
                          </a:solidFill>
                          <a:latin typeface="Times New Roman" pitchFamily="18" charset="0"/>
                          <a:ea typeface="Times New Roman"/>
                          <a:cs typeface="Times New Roman" pitchFamily="18" charset="0"/>
                        </a:rPr>
                        <a:t>27.69</a:t>
                      </a:r>
                    </a:p>
                  </a:txBody>
                  <a:tcPr marL="44671" marR="44671"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0.39</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1.18</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1800" b="1" dirty="0">
                          <a:solidFill>
                            <a:srgbClr val="080808"/>
                          </a:solidFill>
                          <a:latin typeface="Times New Roman" pitchFamily="18" charset="0"/>
                          <a:ea typeface="Calibri"/>
                          <a:cs typeface="Times New Roman" pitchFamily="18" charset="0"/>
                        </a:rPr>
                        <a:t>0.01</a:t>
                      </a:r>
                      <a:endParaRPr lang="en-US" sz="1800" b="1" dirty="0">
                        <a:solidFill>
                          <a:srgbClr val="080808"/>
                        </a:solidFill>
                        <a:latin typeface="Times New Roman" pitchFamily="18" charset="0"/>
                        <a:ea typeface="Calibri"/>
                        <a:cs typeface="Times New Roman" pitchFamily="18" charset="0"/>
                      </a:endParaRPr>
                    </a:p>
                  </a:txBody>
                  <a:tcPr marL="44671" marR="44671"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5984" y="214290"/>
            <a:ext cx="6858016" cy="776310"/>
          </a:xfrm>
        </p:spPr>
        <p:txBody>
          <a:bodyPr/>
          <a:lstStyle/>
          <a:p>
            <a:pPr algn="l">
              <a:defRPr/>
            </a:pPr>
            <a:r>
              <a:rPr lang="en-IN" b="1" dirty="0" smtClean="0">
                <a:solidFill>
                  <a:srgbClr val="7030A0"/>
                </a:solidFill>
                <a:latin typeface="Times New Roman" pitchFamily="18" charset="0"/>
                <a:cs typeface="Times New Roman" pitchFamily="18" charset="0"/>
              </a:rPr>
              <a:t>Table 2- Effect of bio-fertilizers and plant growth regulators    </a:t>
            </a:r>
            <a:br>
              <a:rPr lang="en-IN" b="1" dirty="0" smtClean="0">
                <a:solidFill>
                  <a:srgbClr val="7030A0"/>
                </a:solidFill>
                <a:latin typeface="Times New Roman" pitchFamily="18" charset="0"/>
                <a:cs typeface="Times New Roman" pitchFamily="18" charset="0"/>
              </a:rPr>
            </a:br>
            <a:r>
              <a:rPr lang="en-IN" b="1" dirty="0" smtClean="0">
                <a:solidFill>
                  <a:srgbClr val="7030A0"/>
                </a:solidFill>
                <a:latin typeface="Times New Roman" pitchFamily="18" charset="0"/>
                <a:cs typeface="Times New Roman" pitchFamily="18" charset="0"/>
              </a:rPr>
              <a:t>               on growth attributes of fenugreek</a:t>
            </a:r>
            <a:endParaRPr lang="en-US" b="1" dirty="0" smtClean="0">
              <a:solidFill>
                <a:srgbClr val="7030A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714478" y="1284796"/>
          <a:ext cx="7429521" cy="5192204"/>
        </p:xfrm>
        <a:graphic>
          <a:graphicData uri="http://schemas.openxmlformats.org/drawingml/2006/table">
            <a:tbl>
              <a:tblPr/>
              <a:tblGrid>
                <a:gridCol w="1659018"/>
                <a:gridCol w="1081969"/>
                <a:gridCol w="1081969"/>
                <a:gridCol w="937707"/>
                <a:gridCol w="1009839"/>
                <a:gridCol w="793444"/>
                <a:gridCol w="865575"/>
              </a:tblGrid>
              <a:tr h="878804">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Calibri"/>
                          <a:cs typeface="Times New Roman" pitchFamily="18" charset="0"/>
                        </a:rPr>
                        <a:t>Treatment</a:t>
                      </a:r>
                      <a:endParaRPr lang="en-US" sz="2000" b="1" dirty="0">
                        <a:solidFill>
                          <a:srgbClr val="002060"/>
                        </a:solidFill>
                        <a:latin typeface="Times New Roman" pitchFamily="18" charset="0"/>
                        <a:ea typeface="Calibri"/>
                        <a:cs typeface="Times New Roman" pitchFamily="18" charset="0"/>
                      </a:endParaRPr>
                    </a:p>
                  </a:txBody>
                  <a:tcPr marL="10484" marR="10484"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Number of pods/ plant</a:t>
                      </a:r>
                      <a:endParaRPr lang="en-US" sz="2000" b="1" dirty="0">
                        <a:solidFill>
                          <a:srgbClr val="002060"/>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Pod length</a:t>
                      </a:r>
                      <a:endParaRPr lang="en-US" sz="2000" b="1" dirty="0">
                        <a:solidFill>
                          <a:srgbClr val="002060"/>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(cm.)</a:t>
                      </a:r>
                      <a:endParaRPr lang="en-US" sz="2000" b="1" dirty="0">
                        <a:solidFill>
                          <a:srgbClr val="002060"/>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Pod weight</a:t>
                      </a:r>
                      <a:endParaRPr lang="en-US" sz="2000" b="1" dirty="0">
                        <a:solidFill>
                          <a:srgbClr val="002060"/>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(mg.)</a:t>
                      </a:r>
                      <a:endParaRPr lang="en-US" sz="2000" b="1" dirty="0">
                        <a:solidFill>
                          <a:srgbClr val="002060"/>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Number of seeds/ pod </a:t>
                      </a:r>
                      <a:endParaRPr lang="en-US" sz="2000" b="1" dirty="0">
                        <a:solidFill>
                          <a:srgbClr val="002060"/>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Seed yield</a:t>
                      </a:r>
                      <a:endParaRPr lang="en-US" sz="2000" b="1" dirty="0">
                        <a:solidFill>
                          <a:srgbClr val="002060"/>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q ha</a:t>
                      </a:r>
                      <a:r>
                        <a:rPr lang="en-IN" sz="2000" b="1" baseline="30000" dirty="0">
                          <a:solidFill>
                            <a:srgbClr val="002060"/>
                          </a:solidFill>
                          <a:latin typeface="Times New Roman" pitchFamily="18" charset="0"/>
                          <a:ea typeface="Times New Roman"/>
                          <a:cs typeface="Times New Roman" pitchFamily="18" charset="0"/>
                        </a:rPr>
                        <a:t>-1</a:t>
                      </a:r>
                      <a:endParaRPr lang="en-US" sz="2000" b="1" dirty="0">
                        <a:solidFill>
                          <a:srgbClr val="002060"/>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Straw yield</a:t>
                      </a:r>
                      <a:endParaRPr lang="en-US" sz="2000" b="1" dirty="0">
                        <a:solidFill>
                          <a:srgbClr val="002060"/>
                        </a:solidFill>
                        <a:latin typeface="Times New Roman" pitchFamily="18" charset="0"/>
                        <a:ea typeface="Calibri"/>
                        <a:cs typeface="Times New Roman" pitchFamily="18" charset="0"/>
                      </a:endParaRPr>
                    </a:p>
                    <a:p>
                      <a:pPr marL="0" marR="0" algn="ctr">
                        <a:lnSpc>
                          <a:spcPct val="100000"/>
                        </a:lnSpc>
                        <a:spcBef>
                          <a:spcPts val="0"/>
                        </a:spcBef>
                        <a:spcAft>
                          <a:spcPts val="0"/>
                        </a:spcAft>
                      </a:pPr>
                      <a:r>
                        <a:rPr lang="en-IN" sz="2000" b="1" dirty="0">
                          <a:solidFill>
                            <a:srgbClr val="002060"/>
                          </a:solidFill>
                          <a:latin typeface="Times New Roman" pitchFamily="18" charset="0"/>
                          <a:ea typeface="Times New Roman"/>
                          <a:cs typeface="Times New Roman" pitchFamily="18" charset="0"/>
                        </a:rPr>
                        <a:t> q ha</a:t>
                      </a:r>
                      <a:r>
                        <a:rPr lang="en-IN" sz="2000" b="1" baseline="30000" dirty="0">
                          <a:solidFill>
                            <a:srgbClr val="002060"/>
                          </a:solidFill>
                          <a:latin typeface="Times New Roman" pitchFamily="18" charset="0"/>
                          <a:ea typeface="Times New Roman"/>
                          <a:cs typeface="Times New Roman" pitchFamily="18" charset="0"/>
                        </a:rPr>
                        <a:t>-1</a:t>
                      </a:r>
                      <a:endParaRPr lang="en-US" sz="2000" b="1" dirty="0">
                        <a:solidFill>
                          <a:srgbClr val="002060"/>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gridSpan="7">
                  <a:txBody>
                    <a:bodyPr/>
                    <a:lstStyle/>
                    <a:p>
                      <a:pPr marL="0" marR="0" indent="0" algn="just">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Bio-fertilizers  </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dirty="0"/>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dirty="0"/>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dirty="0"/>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dirty="0"/>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dirty="0"/>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dirty="0"/>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Control </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Arial Unicode MS"/>
                          <a:cs typeface="Times New Roman" pitchFamily="18" charset="0"/>
                        </a:rPr>
                        <a:t>76.55</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11.40</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4.53</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16.99</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13.89</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42.62</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i="1" dirty="0">
                          <a:solidFill>
                            <a:srgbClr val="080808"/>
                          </a:solidFill>
                          <a:latin typeface="Times New Roman" pitchFamily="18" charset="0"/>
                          <a:ea typeface="Times New Roman"/>
                          <a:cs typeface="Times New Roman" pitchFamily="18" charset="0"/>
                        </a:rPr>
                        <a:t>Rhizobium </a:t>
                      </a:r>
                      <a:endParaRPr lang="en-US" sz="2000" b="1" dirty="0">
                        <a:solidFill>
                          <a:srgbClr val="080808"/>
                        </a:solidFill>
                        <a:latin typeface="Times New Roman" pitchFamily="18" charset="0"/>
                        <a:ea typeface="Times New Roman"/>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85.24</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11.87</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4.68</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17.68</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Calibri"/>
                          <a:cs typeface="Times New Roman" pitchFamily="18" charset="0"/>
                        </a:rPr>
                        <a:t>16.07</a:t>
                      </a: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44.54</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PSB</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85.23</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11.85</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4.63</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17.60</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16.31</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55.27</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84561">
                <a:tc>
                  <a:txBody>
                    <a:bodyPr/>
                    <a:lstStyle/>
                    <a:p>
                      <a:pPr marL="0" marR="0" indent="0" algn="just">
                        <a:lnSpc>
                          <a:spcPct val="100000"/>
                        </a:lnSpc>
                        <a:spcBef>
                          <a:spcPts val="0"/>
                        </a:spcBef>
                        <a:spcAft>
                          <a:spcPts val="0"/>
                        </a:spcAft>
                      </a:pPr>
                      <a:r>
                        <a:rPr lang="en-US" sz="2000" b="1" i="1" dirty="0" err="1">
                          <a:solidFill>
                            <a:srgbClr val="080808"/>
                          </a:solidFill>
                          <a:latin typeface="Times New Roman" pitchFamily="18" charset="0"/>
                          <a:ea typeface="Times New Roman"/>
                          <a:cs typeface="Times New Roman" pitchFamily="18" charset="0"/>
                        </a:rPr>
                        <a:t>Rhizobium</a:t>
                      </a:r>
                      <a:r>
                        <a:rPr lang="en-US" sz="2000" b="1" dirty="0">
                          <a:solidFill>
                            <a:srgbClr val="080808"/>
                          </a:solidFill>
                          <a:latin typeface="Times New Roman" pitchFamily="18" charset="0"/>
                          <a:ea typeface="Times New Roman"/>
                          <a:cs typeface="Times New Roman" pitchFamily="18" charset="0"/>
                        </a:rPr>
                        <a:t> + PSB</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89.62</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12.05</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4.72</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17.81</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17.43</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46.68</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CD (P = 0.05)</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5.28</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0.80</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0.31</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1.09</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0.75</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2.70</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292934">
                <a:tc gridSpan="7">
                  <a:txBody>
                    <a:bodyPr/>
                    <a:lstStyle/>
                    <a:p>
                      <a:pPr marL="0" marR="0">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Plant growth regulators  </a:t>
                      </a:r>
                      <a:endParaRPr lang="en-US" sz="2000" b="1" dirty="0">
                        <a:solidFill>
                          <a:srgbClr val="080808"/>
                        </a:solidFill>
                        <a:latin typeface="Times New Roman" pitchFamily="18" charset="0"/>
                        <a:ea typeface="Calibri"/>
                        <a:cs typeface="Times New Roman" pitchFamily="18" charset="0"/>
                      </a:endParaRP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764">
                <a:tc>
                  <a:txBody>
                    <a:bodyPr/>
                    <a:lstStyle/>
                    <a:p>
                      <a:pPr marL="0" marR="0" indent="0" algn="just">
                        <a:lnSpc>
                          <a:spcPct val="100000"/>
                        </a:lnSpc>
                        <a:spcBef>
                          <a:spcPts val="0"/>
                        </a:spcBef>
                        <a:spcAft>
                          <a:spcPts val="0"/>
                        </a:spcAft>
                      </a:pPr>
                      <a:r>
                        <a:rPr lang="en-US" sz="2000" b="1">
                          <a:solidFill>
                            <a:srgbClr val="080808"/>
                          </a:solidFill>
                          <a:latin typeface="Times New Roman" pitchFamily="18" charset="0"/>
                          <a:ea typeface="Times New Roman"/>
                          <a:cs typeface="Times New Roman" pitchFamily="18" charset="0"/>
                        </a:rPr>
                        <a:t>Water spray </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80.03</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11.58</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4.29</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17.06</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13.36</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39.31</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a:solidFill>
                            <a:srgbClr val="080808"/>
                          </a:solidFill>
                          <a:latin typeface="Times New Roman" pitchFamily="18" charset="0"/>
                          <a:ea typeface="Times New Roman"/>
                          <a:cs typeface="Times New Roman" pitchFamily="18" charset="0"/>
                        </a:rPr>
                        <a:t>GA</a:t>
                      </a:r>
                      <a:r>
                        <a:rPr lang="en-US" sz="2000" b="1" baseline="-25000">
                          <a:solidFill>
                            <a:srgbClr val="080808"/>
                          </a:solidFill>
                          <a:latin typeface="Times New Roman" pitchFamily="18" charset="0"/>
                          <a:ea typeface="Times New Roman"/>
                          <a:cs typeface="Times New Roman" pitchFamily="18" charset="0"/>
                        </a:rPr>
                        <a:t>3 </a:t>
                      </a:r>
                      <a:r>
                        <a:rPr lang="en-US" sz="2000" b="1">
                          <a:solidFill>
                            <a:srgbClr val="080808"/>
                          </a:solidFill>
                          <a:latin typeface="Times New Roman" pitchFamily="18" charset="0"/>
                          <a:ea typeface="Times New Roman"/>
                          <a:cs typeface="Times New Roman" pitchFamily="18" charset="0"/>
                        </a:rPr>
                        <a:t>50 ppm</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84.56</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11.80</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4.66</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17.41</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16.29</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45.63</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a:solidFill>
                            <a:srgbClr val="080808"/>
                          </a:solidFill>
                          <a:latin typeface="Times New Roman" pitchFamily="18" charset="0"/>
                          <a:ea typeface="Times New Roman"/>
                          <a:cs typeface="Times New Roman" pitchFamily="18" charset="0"/>
                        </a:rPr>
                        <a:t>GA</a:t>
                      </a:r>
                      <a:r>
                        <a:rPr lang="en-US" sz="2000" b="1" baseline="-25000">
                          <a:solidFill>
                            <a:srgbClr val="080808"/>
                          </a:solidFill>
                          <a:latin typeface="Times New Roman" pitchFamily="18" charset="0"/>
                          <a:ea typeface="Times New Roman"/>
                          <a:cs typeface="Times New Roman" pitchFamily="18" charset="0"/>
                        </a:rPr>
                        <a:t>3 </a:t>
                      </a:r>
                      <a:r>
                        <a:rPr lang="en-US" sz="2000" b="1">
                          <a:solidFill>
                            <a:srgbClr val="080808"/>
                          </a:solidFill>
                          <a:latin typeface="Times New Roman" pitchFamily="18" charset="0"/>
                          <a:ea typeface="Times New Roman"/>
                          <a:cs typeface="Times New Roman" pitchFamily="18" charset="0"/>
                        </a:rPr>
                        <a:t>100 ppm</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84.89</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11.62</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4.68</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17.45</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16.59</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46.45</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a:solidFill>
                            <a:srgbClr val="080808"/>
                          </a:solidFill>
                          <a:latin typeface="Times New Roman" pitchFamily="18" charset="0"/>
                          <a:ea typeface="Times New Roman"/>
                          <a:cs typeface="Times New Roman" pitchFamily="18" charset="0"/>
                        </a:rPr>
                        <a:t>NAA 10 ppm</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84.97</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11.86</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4.71</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17.68</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17.65</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a:solidFill>
                            <a:srgbClr val="080808"/>
                          </a:solidFill>
                          <a:latin typeface="Times New Roman" pitchFamily="18" charset="0"/>
                          <a:ea typeface="Arial Unicode MS"/>
                          <a:cs typeface="Times New Roman" pitchFamily="18" charset="0"/>
                        </a:rPr>
                        <a:t>46.78</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a:solidFill>
                            <a:srgbClr val="080808"/>
                          </a:solidFill>
                          <a:latin typeface="Times New Roman" pitchFamily="18" charset="0"/>
                          <a:ea typeface="Times New Roman"/>
                          <a:cs typeface="Times New Roman" pitchFamily="18" charset="0"/>
                        </a:rPr>
                        <a:t>NAA 20 ppm</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86.37</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12.12</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dirty="0">
                          <a:solidFill>
                            <a:srgbClr val="080808"/>
                          </a:solidFill>
                          <a:latin typeface="Times New Roman" pitchFamily="18" charset="0"/>
                          <a:ea typeface="Calibri"/>
                          <a:cs typeface="Times New Roman" pitchFamily="18" charset="0"/>
                        </a:rPr>
                        <a:t>4.85</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18.00</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17.99</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47.48</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5764">
                <a:tc>
                  <a:txBody>
                    <a:bodyPr/>
                    <a:lstStyle/>
                    <a:p>
                      <a:pPr marL="0" marR="0" indent="0" algn="just">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CD (P = 0.05)</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4.72</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0.71</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IN" sz="2000" b="1">
                          <a:solidFill>
                            <a:srgbClr val="080808"/>
                          </a:solidFill>
                          <a:latin typeface="Times New Roman" pitchFamily="18" charset="0"/>
                          <a:ea typeface="Calibri"/>
                          <a:cs typeface="Times New Roman" pitchFamily="18" charset="0"/>
                        </a:rPr>
                        <a:t>0.28</a:t>
                      </a:r>
                      <a:endParaRPr lang="en-US" sz="2000" b="1">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solidFill>
                            <a:srgbClr val="080808"/>
                          </a:solidFill>
                          <a:latin typeface="Times New Roman" pitchFamily="18" charset="0"/>
                          <a:ea typeface="Times New Roman"/>
                          <a:cs typeface="Times New Roman" pitchFamily="18" charset="0"/>
                        </a:rPr>
                        <a:t>0.98</a:t>
                      </a:r>
                    </a:p>
                  </a:txBody>
                  <a:tcPr marL="10484" marR="1048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0.85</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solidFill>
                            <a:srgbClr val="080808"/>
                          </a:solidFill>
                          <a:latin typeface="Times New Roman" pitchFamily="18" charset="0"/>
                          <a:ea typeface="Arial Unicode MS"/>
                          <a:cs typeface="Times New Roman" pitchFamily="18" charset="0"/>
                        </a:rPr>
                        <a:t>3.09</a:t>
                      </a:r>
                      <a:endParaRPr lang="en-US" sz="2000" b="1" dirty="0">
                        <a:solidFill>
                          <a:srgbClr val="080808"/>
                        </a:solidFill>
                        <a:latin typeface="Times New Roman" pitchFamily="18" charset="0"/>
                        <a:ea typeface="Calibri"/>
                        <a:cs typeface="Times New Roman" pitchFamily="18" charset="0"/>
                      </a:endParaRPr>
                    </a:p>
                  </a:txBody>
                  <a:tcPr marL="10484" marR="10484" marT="0" marB="0" anchor="b">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a:srcRect/>
          <a:stretch>
            <a:fillRect/>
          </a:stretch>
        </p:blipFill>
        <p:spPr bwMode="auto">
          <a:xfrm>
            <a:off x="1857356" y="1571612"/>
            <a:ext cx="7072362" cy="4769172"/>
          </a:xfrm>
          <a:prstGeom prst="rect">
            <a:avLst/>
          </a:prstGeom>
          <a:noFill/>
          <a:ln w="9525">
            <a:noFill/>
            <a:miter lim="800000"/>
            <a:headEnd/>
            <a:tailEnd/>
          </a:ln>
        </p:spPr>
      </p:pic>
      <p:sp>
        <p:nvSpPr>
          <p:cNvPr id="4" name="Rectangle 3"/>
          <p:cNvSpPr/>
          <p:nvPr/>
        </p:nvSpPr>
        <p:spPr>
          <a:xfrm>
            <a:off x="2571736" y="0"/>
            <a:ext cx="4071966" cy="523220"/>
          </a:xfrm>
          <a:prstGeom prst="rect">
            <a:avLst/>
          </a:prstGeom>
        </p:spPr>
        <p:txBody>
          <a:bodyPr wrap="square">
            <a:spAutoFit/>
          </a:bodyPr>
          <a:lstStyle/>
          <a:p>
            <a:pPr algn="ctr"/>
            <a:r>
              <a:rPr lang="en-US" sz="2800" b="1" dirty="0" smtClean="0">
                <a:solidFill>
                  <a:schemeClr val="bg2">
                    <a:lumMod val="75000"/>
                  </a:schemeClr>
                </a:solidFill>
              </a:rPr>
              <a:t>Experimental view</a:t>
            </a:r>
            <a:endParaRPr lang="en-US" sz="2800" b="1" dirty="0">
              <a:solidFill>
                <a:schemeClr val="bg2">
                  <a:lumMod val="7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6472254" cy="563562"/>
          </a:xfrm>
        </p:spPr>
        <p:txBody>
          <a:bodyPr>
            <a:normAutofit/>
          </a:bodyPr>
          <a:lstStyle/>
          <a:p>
            <a:pPr algn="l">
              <a:defRPr/>
            </a:pPr>
            <a:r>
              <a:rPr lang="en-US" sz="2800" b="1" dirty="0" smtClean="0"/>
              <a:t>Results</a:t>
            </a:r>
            <a:endParaRPr lang="en-IN" sz="2800" b="1" dirty="0"/>
          </a:p>
        </p:txBody>
      </p:sp>
      <p:sp>
        <p:nvSpPr>
          <p:cNvPr id="19459" name="Content Placeholder 2"/>
          <p:cNvSpPr>
            <a:spLocks noGrp="1"/>
          </p:cNvSpPr>
          <p:nvPr>
            <p:ph idx="1"/>
          </p:nvPr>
        </p:nvSpPr>
        <p:spPr>
          <a:xfrm>
            <a:off x="1714480" y="1928802"/>
            <a:ext cx="7429520" cy="4700598"/>
          </a:xfrm>
        </p:spPr>
        <p:txBody>
          <a:bodyPr/>
          <a:lstStyle/>
          <a:p>
            <a:pPr algn="just">
              <a:defRPr/>
            </a:pPr>
            <a:r>
              <a:rPr lang="en-IN" sz="2100" b="1" dirty="0" smtClean="0">
                <a:latin typeface="Times New Roman" pitchFamily="18" charset="0"/>
                <a:cs typeface="Times New Roman" pitchFamily="18" charset="0"/>
              </a:rPr>
              <a:t>Bio-fertilizer significantly influenced the plant height, dry matter accumulation, number of primary branches per plant, number of nodules per plant, dry weight of nodules per plant, number of pods per plant, pod length, pod weight, number of seeds per pod and seed yield kg ha</a:t>
            </a:r>
            <a:r>
              <a:rPr lang="en-IN" sz="2100" b="1" baseline="30000" dirty="0" smtClean="0">
                <a:latin typeface="Times New Roman" pitchFamily="18" charset="0"/>
                <a:cs typeface="Times New Roman" pitchFamily="18" charset="0"/>
              </a:rPr>
              <a:t>-1</a:t>
            </a:r>
            <a:r>
              <a:rPr lang="en-IN" sz="2100" b="1" dirty="0" smtClean="0">
                <a:latin typeface="Times New Roman" pitchFamily="18" charset="0"/>
                <a:cs typeface="Times New Roman" pitchFamily="18" charset="0"/>
              </a:rPr>
              <a:t>. </a:t>
            </a:r>
          </a:p>
          <a:p>
            <a:pPr algn="just">
              <a:defRPr/>
            </a:pPr>
            <a:r>
              <a:rPr lang="en-IN" sz="2100" b="1" dirty="0" smtClean="0">
                <a:solidFill>
                  <a:srgbClr val="0070C0"/>
                </a:solidFill>
                <a:latin typeface="Times New Roman" pitchFamily="18" charset="0"/>
                <a:cs typeface="Times New Roman" pitchFamily="18" charset="0"/>
              </a:rPr>
              <a:t>Seed inoculation with  </a:t>
            </a:r>
            <a:r>
              <a:rPr lang="en-IN" sz="2100" b="1" i="1" dirty="0" smtClean="0">
                <a:solidFill>
                  <a:srgbClr val="0070C0"/>
                </a:solidFill>
                <a:latin typeface="Times New Roman" pitchFamily="18" charset="0"/>
                <a:cs typeface="Times New Roman" pitchFamily="18" charset="0"/>
              </a:rPr>
              <a:t>Rhizobium</a:t>
            </a:r>
            <a:r>
              <a:rPr lang="en-IN" sz="2100" b="1" dirty="0" smtClean="0">
                <a:solidFill>
                  <a:srgbClr val="0070C0"/>
                </a:solidFill>
                <a:latin typeface="Times New Roman" pitchFamily="18" charset="0"/>
                <a:cs typeface="Times New Roman" pitchFamily="18" charset="0"/>
              </a:rPr>
              <a:t> + PSB recorded the maximum  plant height  (89.91 cm), dry matter accumulation (337.35) at harvest, number  of primary branches per plant (6.68), number of nodules per plant (24.35), dry weight of nodules per plant (0.16), number  of pods  per plant (89.62), pod length (12.05cm), pod weight (4.72g), number of seeds per pod(17.81), seed yield ha</a:t>
            </a:r>
            <a:r>
              <a:rPr lang="en-IN" sz="2100" b="1" baseline="30000" dirty="0" smtClean="0">
                <a:solidFill>
                  <a:srgbClr val="0070C0"/>
                </a:solidFill>
                <a:latin typeface="Times New Roman" pitchFamily="18" charset="0"/>
                <a:cs typeface="Times New Roman" pitchFamily="18" charset="0"/>
              </a:rPr>
              <a:t>-1</a:t>
            </a:r>
            <a:r>
              <a:rPr lang="en-IN" sz="2100" b="1" dirty="0" smtClean="0">
                <a:solidFill>
                  <a:srgbClr val="0070C0"/>
                </a:solidFill>
                <a:latin typeface="Times New Roman" pitchFamily="18" charset="0"/>
                <a:cs typeface="Times New Roman" pitchFamily="18" charset="0"/>
              </a:rPr>
              <a:t> (17.43)and straw yield ha</a:t>
            </a:r>
            <a:r>
              <a:rPr lang="en-IN" sz="2100" b="1" baseline="30000" dirty="0" smtClean="0">
                <a:solidFill>
                  <a:srgbClr val="0070C0"/>
                </a:solidFill>
                <a:latin typeface="Times New Roman" pitchFamily="18" charset="0"/>
                <a:cs typeface="Times New Roman" pitchFamily="18" charset="0"/>
              </a:rPr>
              <a:t>-1 </a:t>
            </a:r>
            <a:r>
              <a:rPr lang="en-IN" sz="2100" b="1" dirty="0" smtClean="0">
                <a:solidFill>
                  <a:srgbClr val="0070C0"/>
                </a:solidFill>
                <a:latin typeface="Times New Roman" pitchFamily="18" charset="0"/>
                <a:cs typeface="Times New Roman" pitchFamily="18" charset="0"/>
              </a:rPr>
              <a:t>respectively as compared to control.</a:t>
            </a:r>
          </a:p>
          <a:p>
            <a:pPr algn="just">
              <a:defRPr/>
            </a:pPr>
            <a:endParaRPr lang="en-IN" sz="2200" b="1" dirty="0" smtClean="0"/>
          </a:p>
        </p:txBody>
      </p:sp>
      <p:sp>
        <p:nvSpPr>
          <p:cNvPr id="15364" name="Rectangle 3"/>
          <p:cNvSpPr>
            <a:spLocks noChangeArrowheads="1"/>
          </p:cNvSpPr>
          <p:nvPr/>
        </p:nvSpPr>
        <p:spPr bwMode="auto">
          <a:xfrm>
            <a:off x="1643042" y="1214422"/>
            <a:ext cx="4071966" cy="830997"/>
          </a:xfrm>
          <a:prstGeom prst="rect">
            <a:avLst/>
          </a:prstGeom>
          <a:noFill/>
          <a:ln w="9525">
            <a:noFill/>
            <a:miter lim="800000"/>
            <a:headEnd/>
            <a:tailEnd/>
          </a:ln>
        </p:spPr>
        <p:txBody>
          <a:bodyPr wrap="square">
            <a:spAutoFit/>
          </a:bodyPr>
          <a:lstStyle/>
          <a:p>
            <a:pPr algn="just"/>
            <a:r>
              <a:rPr lang="en-IN" sz="2400" b="1" i="1" dirty="0">
                <a:solidFill>
                  <a:srgbClr val="002060"/>
                </a:solidFill>
              </a:rPr>
              <a:t>Bio-fertilizers</a:t>
            </a:r>
            <a:endParaRPr lang="en-US" sz="2400" dirty="0">
              <a:solidFill>
                <a:srgbClr val="002060"/>
              </a:solidFill>
            </a:endParaRPr>
          </a:p>
          <a:p>
            <a:pPr algn="just"/>
            <a:endParaRPr lang="en-US" sz="2400" b="1" dirty="0">
              <a:solidFill>
                <a:srgbClr val="06EEFA"/>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785918" y="1752600"/>
            <a:ext cx="7358082" cy="4891110"/>
          </a:xfrm>
        </p:spPr>
        <p:txBody>
          <a:bodyPr/>
          <a:lstStyle/>
          <a:p>
            <a:pPr algn="just"/>
            <a:r>
              <a:rPr lang="en-IN" sz="2400" b="1" dirty="0" smtClean="0">
                <a:solidFill>
                  <a:srgbClr val="0070C0"/>
                </a:solidFill>
                <a:latin typeface="Times New Roman" pitchFamily="18" charset="0"/>
                <a:cs typeface="Times New Roman" pitchFamily="18" charset="0"/>
              </a:rPr>
              <a:t>Plant growth regulators significantly improved the growth attributes. </a:t>
            </a:r>
          </a:p>
          <a:p>
            <a:pPr algn="just"/>
            <a:r>
              <a:rPr lang="en-IN" sz="2400" b="1" dirty="0" smtClean="0">
                <a:latin typeface="Times New Roman" pitchFamily="18" charset="0"/>
                <a:cs typeface="Times New Roman" pitchFamily="18" charset="0"/>
              </a:rPr>
              <a:t>Foliar spray of plant growth regulators significantly increased the number of pods/plant, pod length, pod weight, number of seeds/pod, seed yield and straw yield q/ ha in comparison to control. </a:t>
            </a:r>
          </a:p>
          <a:p>
            <a:pPr algn="just"/>
            <a:r>
              <a:rPr lang="en-IN" sz="2400" b="1" dirty="0" smtClean="0">
                <a:solidFill>
                  <a:srgbClr val="0070C0"/>
                </a:solidFill>
                <a:latin typeface="Times New Roman" pitchFamily="18" charset="0"/>
                <a:cs typeface="Times New Roman" pitchFamily="18" charset="0"/>
              </a:rPr>
              <a:t>Foliar application of 20 ppm NAA recorded the maximum number of pods/plant (86.37), pod length (12.12 cm) highest pod weight (i.e.,4.85mg), number of seeds/pod (18.0), seed yield (17.99q ha-1) and straw yield (47.48q ha-1 which was closely followed by 10 ppm NAA.</a:t>
            </a:r>
            <a:r>
              <a:rPr lang="en-IN" sz="2400" b="1" dirty="0" smtClean="0">
                <a:solidFill>
                  <a:srgbClr val="0070C0"/>
                </a:solidFill>
              </a:rPr>
              <a:t> </a:t>
            </a:r>
          </a:p>
        </p:txBody>
      </p:sp>
      <p:sp>
        <p:nvSpPr>
          <p:cNvPr id="4" name="Title 1"/>
          <p:cNvSpPr>
            <a:spLocks noGrp="1"/>
          </p:cNvSpPr>
          <p:nvPr>
            <p:ph type="title"/>
          </p:nvPr>
        </p:nvSpPr>
        <p:spPr>
          <a:xfrm>
            <a:off x="457200" y="274638"/>
            <a:ext cx="8229600" cy="868362"/>
          </a:xfrm>
        </p:spPr>
        <p:txBody>
          <a:bodyPr/>
          <a:lstStyle/>
          <a:p>
            <a:pPr algn="l">
              <a:defRPr/>
            </a:pPr>
            <a:r>
              <a:rPr lang="en-US" dirty="0" smtClean="0"/>
              <a:t>Results</a:t>
            </a:r>
            <a:endParaRPr lang="en-IN" dirty="0"/>
          </a:p>
        </p:txBody>
      </p:sp>
      <p:sp>
        <p:nvSpPr>
          <p:cNvPr id="16388" name="Rectangle 4"/>
          <p:cNvSpPr>
            <a:spLocks noChangeArrowheads="1"/>
          </p:cNvSpPr>
          <p:nvPr/>
        </p:nvSpPr>
        <p:spPr bwMode="auto">
          <a:xfrm>
            <a:off x="2428860" y="0"/>
            <a:ext cx="5214974" cy="830997"/>
          </a:xfrm>
          <a:prstGeom prst="rect">
            <a:avLst/>
          </a:prstGeom>
          <a:noFill/>
          <a:ln w="9525">
            <a:noFill/>
            <a:miter lim="800000"/>
            <a:headEnd/>
            <a:tailEnd/>
          </a:ln>
        </p:spPr>
        <p:txBody>
          <a:bodyPr wrap="square">
            <a:spAutoFit/>
          </a:bodyPr>
          <a:lstStyle/>
          <a:p>
            <a:r>
              <a:rPr lang="en-IN" sz="2400" b="1" dirty="0">
                <a:solidFill>
                  <a:schemeClr val="bg2">
                    <a:lumMod val="75000"/>
                  </a:schemeClr>
                </a:solidFill>
              </a:rPr>
              <a:t>Plant growth regulators</a:t>
            </a:r>
            <a:endParaRPr lang="en-US" sz="2400" b="1" dirty="0">
              <a:solidFill>
                <a:schemeClr val="bg2">
                  <a:lumMod val="75000"/>
                </a:schemeClr>
              </a:solidFill>
            </a:endParaRPr>
          </a:p>
          <a:p>
            <a:endParaRPr lang="en-US" sz="2400" b="1" dirty="0">
              <a:solidFill>
                <a:srgbClr val="06EEFA"/>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6670675" cy="715983"/>
          </a:xfrm>
        </p:spPr>
        <p:txBody>
          <a:bodyPr/>
          <a:lstStyle/>
          <a:p>
            <a:pPr>
              <a:defRPr/>
            </a:pPr>
            <a:r>
              <a:rPr lang="en-US" sz="2400" b="1" dirty="0" smtClean="0"/>
              <a:t>Conclusion</a:t>
            </a:r>
            <a:endParaRPr lang="en-IN" sz="2400" b="1" dirty="0"/>
          </a:p>
        </p:txBody>
      </p:sp>
      <p:sp>
        <p:nvSpPr>
          <p:cNvPr id="22531" name="Content Placeholder 2"/>
          <p:cNvSpPr>
            <a:spLocks noGrp="1"/>
          </p:cNvSpPr>
          <p:nvPr>
            <p:ph idx="1"/>
          </p:nvPr>
        </p:nvSpPr>
        <p:spPr>
          <a:xfrm>
            <a:off x="1857356" y="1714488"/>
            <a:ext cx="7072362" cy="4786346"/>
          </a:xfrm>
        </p:spPr>
        <p:txBody>
          <a:bodyPr/>
          <a:lstStyle/>
          <a:p>
            <a:pPr algn="just">
              <a:buFont typeface="Wingdings 2" pitchFamily="18" charset="2"/>
              <a:buNone/>
              <a:defRPr/>
            </a:pPr>
            <a:r>
              <a:rPr lang="en-IN" dirty="0" smtClean="0">
                <a:solidFill>
                  <a:schemeClr val="accent1">
                    <a:lumMod val="20000"/>
                    <a:lumOff val="80000"/>
                  </a:schemeClr>
                </a:solidFill>
                <a:latin typeface="Times New Roman" pitchFamily="18" charset="0"/>
                <a:cs typeface="Times New Roman" pitchFamily="18" charset="0"/>
              </a:rPr>
              <a:t>	</a:t>
            </a:r>
            <a:r>
              <a:rPr lang="en-IN" sz="2400" b="1" dirty="0" smtClean="0">
                <a:latin typeface="Times New Roman" pitchFamily="18" charset="0"/>
                <a:cs typeface="Times New Roman" pitchFamily="18" charset="0"/>
              </a:rPr>
              <a:t>Thus foliar spray of NAA 20 ppm is the best treatment for realized highest yield attributes and seed yield of fenugreek in comparison to rest treatment. </a:t>
            </a:r>
            <a:endParaRPr lang="en-US" sz="2400" b="1" dirty="0" smtClean="0">
              <a:latin typeface="Times New Roman" pitchFamily="18" charset="0"/>
              <a:cs typeface="Times New Roman" pitchFamily="18" charset="0"/>
            </a:endParaRPr>
          </a:p>
          <a:p>
            <a:pPr algn="just">
              <a:buFontTx/>
              <a:buNone/>
              <a:defRPr/>
            </a:pPr>
            <a:endParaRPr lang="en-US" dirty="0" smtClean="0">
              <a:solidFill>
                <a:schemeClr val="accent1">
                  <a:lumMod val="20000"/>
                  <a:lumOff val="80000"/>
                </a:schemeClr>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rot="19960293">
            <a:off x="2398360" y="2401897"/>
            <a:ext cx="5043497" cy="2026912"/>
          </a:xfrm>
          <a:prstGeom prst="rect">
            <a:avLst/>
          </a:prstGeom>
        </p:spPr>
        <p:txBody>
          <a:bodyPr wrap="none" fromWordArt="1">
            <a:prstTxWarp prst="textDeflate">
              <a:avLst>
                <a:gd name="adj" fmla="val 18750"/>
              </a:avLst>
            </a:prstTxWarp>
          </a:bodyPr>
          <a:lstStyle/>
          <a:p>
            <a:pPr algn="ctr"/>
            <a:r>
              <a:rPr lang="en-US" sz="3600" b="1" kern="10" dirty="0">
                <a:ln w="9525">
                  <a:solidFill>
                    <a:srgbClr val="CC99FF"/>
                  </a:solidFill>
                  <a:round/>
                  <a:headEnd/>
                  <a:tailEnd/>
                </a:ln>
                <a:solidFill>
                  <a:srgbClr val="7030A0"/>
                </a:solidFill>
                <a:effectLst>
                  <a:outerShdw dist="53882" dir="2700000" algn="ctr" rotWithShape="0">
                    <a:srgbClr val="9999FF">
                      <a:alpha val="79999"/>
                    </a:srgbClr>
                  </a:outerShdw>
                </a:effectLst>
                <a:latin typeface="Impact"/>
              </a:rPr>
              <a:t>Thanks</a:t>
            </a: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7143768" cy="868362"/>
          </a:xfrm>
        </p:spPr>
        <p:txBody>
          <a:bodyPr/>
          <a:lstStyle/>
          <a:p>
            <a:pPr eaLnBrk="1" fontAlgn="auto" hangingPunct="1">
              <a:spcAft>
                <a:spcPts val="0"/>
              </a:spcAft>
              <a:defRPr/>
            </a:pPr>
            <a:r>
              <a:rPr lang="en-US" sz="3600" dirty="0" smtClean="0"/>
              <a:t>Introduction </a:t>
            </a:r>
            <a:endParaRPr lang="en-IN" sz="3600" dirty="0"/>
          </a:p>
        </p:txBody>
      </p:sp>
      <p:sp>
        <p:nvSpPr>
          <p:cNvPr id="5" name="Rectangle 3"/>
          <p:cNvSpPr>
            <a:spLocks noGrp="1" noChangeArrowheads="1"/>
          </p:cNvSpPr>
          <p:nvPr>
            <p:ph idx="1"/>
          </p:nvPr>
        </p:nvSpPr>
        <p:spPr>
          <a:xfrm>
            <a:off x="1714480" y="1428736"/>
            <a:ext cx="7215238" cy="4591064"/>
          </a:xfrm>
        </p:spPr>
        <p:txBody>
          <a:bodyPr>
            <a:normAutofit lnSpcReduction="10000"/>
          </a:bodyPr>
          <a:lstStyle/>
          <a:p>
            <a:pPr marL="548640" indent="-411480" algn="just" eaLnBrk="1" fontAlgn="auto" hangingPunct="1">
              <a:spcAft>
                <a:spcPts val="0"/>
              </a:spcAft>
              <a:buClr>
                <a:schemeClr val="tx1">
                  <a:shade val="95000"/>
                </a:schemeClr>
              </a:buClr>
              <a:buNone/>
              <a:defRPr/>
            </a:pPr>
            <a:r>
              <a:rPr lang="en-IN" sz="2400" b="1" dirty="0" smtClean="0">
                <a:solidFill>
                  <a:schemeClr val="accent1">
                    <a:lumMod val="75000"/>
                  </a:schemeClr>
                </a:solidFill>
                <a:latin typeface="Times New Roman" pitchFamily="18" charset="0"/>
                <a:cs typeface="Times New Roman" pitchFamily="18" charset="0"/>
              </a:rPr>
              <a:t>Fenugreek (</a:t>
            </a:r>
            <a:r>
              <a:rPr lang="en-IN" sz="2400" b="1" i="1" dirty="0" smtClean="0">
                <a:solidFill>
                  <a:schemeClr val="accent1">
                    <a:lumMod val="75000"/>
                  </a:schemeClr>
                </a:solidFill>
                <a:latin typeface="Times New Roman" pitchFamily="18" charset="0"/>
                <a:cs typeface="Times New Roman" pitchFamily="18" charset="0"/>
              </a:rPr>
              <a:t>Trigonella foenum-graecum</a:t>
            </a:r>
            <a:r>
              <a:rPr lang="en-IN" sz="2400" b="1" dirty="0" smtClean="0">
                <a:solidFill>
                  <a:schemeClr val="accent1">
                    <a:lumMod val="75000"/>
                  </a:schemeClr>
                </a:solidFill>
                <a:latin typeface="Times New Roman" pitchFamily="18" charset="0"/>
                <a:cs typeface="Times New Roman" pitchFamily="18" charset="0"/>
              </a:rPr>
              <a:t> L.)</a:t>
            </a:r>
            <a:endParaRPr lang="en-IN" sz="2400" b="1" dirty="0" smtClean="0">
              <a:solidFill>
                <a:schemeClr val="accent1">
                  <a:lumMod val="75000"/>
                </a:schemeClr>
              </a:solidFill>
            </a:endParaRPr>
          </a:p>
          <a:p>
            <a:pPr marL="869315" lvl="1" indent="-411480" algn="just" eaLnBrk="1" fontAlgn="auto" hangingPunct="1">
              <a:spcAft>
                <a:spcPts val="0"/>
              </a:spcAft>
              <a:buClr>
                <a:srgbClr val="92D050"/>
              </a:buClr>
              <a:buFont typeface="Wingdings" pitchFamily="2" charset="2"/>
              <a:buChar char="q"/>
              <a:defRPr/>
            </a:pPr>
            <a:r>
              <a:rPr lang="en-IN" sz="2400" b="1" dirty="0" smtClean="0">
                <a:solidFill>
                  <a:srgbClr val="0070C0"/>
                </a:solidFill>
                <a:latin typeface="Times New Roman" pitchFamily="18" charset="0"/>
                <a:cs typeface="Times New Roman" pitchFamily="18" charset="0"/>
              </a:rPr>
              <a:t>It  also known as </a:t>
            </a:r>
            <a:r>
              <a:rPr lang="en-IN" sz="2400" b="1" i="1" dirty="0" smtClean="0">
                <a:solidFill>
                  <a:srgbClr val="0070C0"/>
                </a:solidFill>
                <a:latin typeface="Times New Roman" pitchFamily="18" charset="0"/>
                <a:cs typeface="Times New Roman" pitchFamily="18" charset="0"/>
              </a:rPr>
              <a:t>Methi </a:t>
            </a:r>
            <a:r>
              <a:rPr lang="en-IN" sz="2400" b="1" dirty="0" smtClean="0">
                <a:solidFill>
                  <a:srgbClr val="0070C0"/>
                </a:solidFill>
                <a:latin typeface="Times New Roman" pitchFamily="18" charset="0"/>
                <a:cs typeface="Times New Roman" pitchFamily="18" charset="0"/>
              </a:rPr>
              <a:t>in Hindi.</a:t>
            </a:r>
          </a:p>
          <a:p>
            <a:pPr marL="869315" lvl="1" indent="-411480" algn="just" eaLnBrk="1" fontAlgn="auto" hangingPunct="1">
              <a:spcAft>
                <a:spcPts val="0"/>
              </a:spcAft>
              <a:buClr>
                <a:srgbClr val="92D050"/>
              </a:buClr>
              <a:buFont typeface="Wingdings" pitchFamily="2" charset="2"/>
              <a:buChar char="q"/>
              <a:defRPr/>
            </a:pPr>
            <a:r>
              <a:rPr lang="en-IN" sz="2400" b="1" dirty="0" smtClean="0">
                <a:latin typeface="Times New Roman" pitchFamily="18" charset="0"/>
                <a:cs typeface="Times New Roman" pitchFamily="18" charset="0"/>
              </a:rPr>
              <a:t>Belongs to family Fabaceae</a:t>
            </a:r>
          </a:p>
          <a:p>
            <a:pPr marL="869315" lvl="1" indent="-411480" algn="just" eaLnBrk="1" fontAlgn="auto" hangingPunct="1">
              <a:spcAft>
                <a:spcPts val="0"/>
              </a:spcAft>
              <a:buClr>
                <a:srgbClr val="92D050"/>
              </a:buClr>
              <a:buFont typeface="Wingdings" pitchFamily="2" charset="2"/>
              <a:buChar char="q"/>
              <a:defRPr/>
            </a:pPr>
            <a:r>
              <a:rPr lang="en-IN" sz="2400" b="1" dirty="0" smtClean="0">
                <a:solidFill>
                  <a:srgbClr val="0070C0"/>
                </a:solidFill>
                <a:latin typeface="Times New Roman" pitchFamily="18" charset="0"/>
                <a:cs typeface="Times New Roman" pitchFamily="18" charset="0"/>
              </a:rPr>
              <a:t>Native of Mediterranean region </a:t>
            </a:r>
          </a:p>
          <a:p>
            <a:pPr marL="869315" lvl="1" indent="-411480" algn="just" eaLnBrk="1" fontAlgn="auto" hangingPunct="1">
              <a:spcAft>
                <a:spcPts val="0"/>
              </a:spcAft>
              <a:buClr>
                <a:srgbClr val="92D050"/>
              </a:buClr>
              <a:buFont typeface="Wingdings" pitchFamily="2" charset="2"/>
              <a:buChar char="q"/>
              <a:defRPr/>
            </a:pPr>
            <a:r>
              <a:rPr lang="en-IN" sz="2400" b="1" dirty="0" smtClean="0">
                <a:latin typeface="Times New Roman" pitchFamily="18" charset="0"/>
                <a:cs typeface="Times New Roman" pitchFamily="18" charset="0"/>
              </a:rPr>
              <a:t>It is an annual herbaceous multipurpose crop grown during winter season. </a:t>
            </a:r>
          </a:p>
          <a:p>
            <a:pPr marL="869315" lvl="1" indent="-411480" algn="just" eaLnBrk="1" fontAlgn="auto" hangingPunct="1">
              <a:spcAft>
                <a:spcPts val="0"/>
              </a:spcAft>
              <a:buClr>
                <a:srgbClr val="92D050"/>
              </a:buClr>
              <a:buFont typeface="Wingdings" pitchFamily="2" charset="2"/>
              <a:buChar char="q"/>
              <a:defRPr/>
            </a:pPr>
            <a:r>
              <a:rPr lang="en-IN" sz="2400" b="1" dirty="0" smtClean="0">
                <a:latin typeface="Times New Roman" pitchFamily="18" charset="0"/>
                <a:cs typeface="Times New Roman" pitchFamily="18" charset="0"/>
              </a:rPr>
              <a:t>Seed is mainly used as condiment and also in the pharmaceutical industry</a:t>
            </a:r>
          </a:p>
          <a:p>
            <a:pPr marL="869315" lvl="1" indent="-411480" algn="just" eaLnBrk="1" fontAlgn="auto" hangingPunct="1">
              <a:spcAft>
                <a:spcPts val="0"/>
              </a:spcAft>
              <a:buClr>
                <a:srgbClr val="92D050"/>
              </a:buClr>
              <a:buFont typeface="Wingdings" pitchFamily="2" charset="2"/>
              <a:buChar char="q"/>
              <a:defRPr/>
            </a:pPr>
            <a:r>
              <a:rPr lang="en-IN" sz="2400" b="1" dirty="0" smtClean="0">
                <a:solidFill>
                  <a:srgbClr val="0070C0"/>
                </a:solidFill>
                <a:latin typeface="Times New Roman" pitchFamily="18" charset="0"/>
                <a:cs typeface="Times New Roman" pitchFamily="18" charset="0"/>
              </a:rPr>
              <a:t>Seed contain 28.4% protein, 5. 8% fat and 47.4% carbohydrates.</a:t>
            </a:r>
          </a:p>
          <a:p>
            <a:pPr marL="869315" lvl="1" indent="-411480" algn="just" eaLnBrk="1" fontAlgn="auto" hangingPunct="1">
              <a:spcAft>
                <a:spcPts val="0"/>
              </a:spcAft>
              <a:buClr>
                <a:srgbClr val="92D050"/>
              </a:buClr>
              <a:buFont typeface="Wingdings" pitchFamily="2" charset="2"/>
              <a:buChar char="q"/>
              <a:defRPr/>
            </a:pPr>
            <a:r>
              <a:rPr lang="en-IN" sz="2400" b="1" dirty="0" smtClean="0">
                <a:latin typeface="Times New Roman" pitchFamily="18" charset="0"/>
                <a:cs typeface="Times New Roman" pitchFamily="18" charset="0"/>
              </a:rPr>
              <a:t>It’s leaves are also a good source of protein, minerals and vitamin A &amp; C</a:t>
            </a:r>
            <a:endParaRPr lang="en-IN" sz="2400" b="1" dirty="0" smtClean="0">
              <a:solidFill>
                <a:srgbClr val="FFC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6615130" cy="762000"/>
          </a:xfrm>
        </p:spPr>
        <p:txBody>
          <a:bodyPr/>
          <a:lstStyle/>
          <a:p>
            <a:pPr algn="l">
              <a:defRPr/>
            </a:pPr>
            <a:r>
              <a:rPr lang="en-US" sz="3600" dirty="0" smtClean="0"/>
              <a:t>Medicinal properties</a:t>
            </a:r>
            <a:endParaRPr lang="en-IN" sz="3600" dirty="0"/>
          </a:p>
        </p:txBody>
      </p:sp>
      <p:sp>
        <p:nvSpPr>
          <p:cNvPr id="5123" name="Content Placeholder 2"/>
          <p:cNvSpPr>
            <a:spLocks noGrp="1"/>
          </p:cNvSpPr>
          <p:nvPr>
            <p:ph idx="1"/>
          </p:nvPr>
        </p:nvSpPr>
        <p:spPr>
          <a:xfrm>
            <a:off x="1714480" y="1285860"/>
            <a:ext cx="6972320" cy="5357850"/>
          </a:xfrm>
        </p:spPr>
        <p:txBody>
          <a:bodyPr/>
          <a:lstStyle/>
          <a:p>
            <a:pPr algn="just">
              <a:defRPr/>
            </a:pPr>
            <a:r>
              <a:rPr lang="en-US" sz="2200" b="1" dirty="0" smtClean="0">
                <a:solidFill>
                  <a:srgbClr val="0070C0"/>
                </a:solidFill>
                <a:latin typeface="Times New Roman" pitchFamily="18" charset="0"/>
                <a:cs typeface="Times New Roman" pitchFamily="18" charset="0"/>
              </a:rPr>
              <a:t>Seed has many medicinal properties like diuretic, carminative and aphrodisiac.</a:t>
            </a:r>
          </a:p>
          <a:p>
            <a:pPr algn="just">
              <a:defRPr/>
            </a:pPr>
            <a:r>
              <a:rPr lang="en-US" sz="2200" b="1" dirty="0" smtClean="0">
                <a:latin typeface="Times New Roman" pitchFamily="18" charset="0"/>
                <a:cs typeface="Times New Roman" pitchFamily="18" charset="0"/>
              </a:rPr>
              <a:t>Some special dishes prepared from it and are very beneficial in increasing appetite, regulating digestive system and giving relief from joint pain particularly common in old people.</a:t>
            </a:r>
          </a:p>
          <a:p>
            <a:pPr algn="just">
              <a:defRPr/>
            </a:pPr>
            <a:r>
              <a:rPr lang="en-US" sz="2200" b="1" dirty="0" smtClean="0">
                <a:solidFill>
                  <a:srgbClr val="0070C0"/>
                </a:solidFill>
                <a:latin typeface="Times New Roman" pitchFamily="18" charset="0"/>
                <a:cs typeface="Times New Roman" pitchFamily="18" charset="0"/>
              </a:rPr>
              <a:t>Seed are useful in diabetes and also in fever.</a:t>
            </a:r>
          </a:p>
          <a:p>
            <a:pPr algn="just">
              <a:defRPr/>
            </a:pPr>
            <a:r>
              <a:rPr lang="en-US" sz="2200" b="1" dirty="0" smtClean="0">
                <a:latin typeface="Times New Roman" pitchFamily="18" charset="0"/>
                <a:cs typeface="Times New Roman" pitchFamily="18" charset="0"/>
              </a:rPr>
              <a:t>Its seeds are substitute to cod liver oil.</a:t>
            </a:r>
          </a:p>
          <a:p>
            <a:pPr algn="just">
              <a:defRPr/>
            </a:pPr>
            <a:r>
              <a:rPr lang="en-US" sz="2200" b="1" dirty="0" smtClean="0">
                <a:solidFill>
                  <a:srgbClr val="0070C0"/>
                </a:solidFill>
                <a:latin typeface="Times New Roman" pitchFamily="18" charset="0"/>
                <a:cs typeface="Times New Roman" pitchFamily="18" charset="0"/>
              </a:rPr>
              <a:t>In leucorrhoea, 3-6 g of fenugreek powder and 6-12 g of sugar candy with 50-100 ml of fresh cow milk should be taken twice daily.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0"/>
            <a:ext cx="6858016" cy="868362"/>
          </a:xfrm>
        </p:spPr>
        <p:txBody>
          <a:bodyPr/>
          <a:lstStyle/>
          <a:p>
            <a:pPr>
              <a:defRPr/>
            </a:pPr>
            <a:r>
              <a:rPr lang="en-US" sz="3600" dirty="0" smtClean="0"/>
              <a:t>Medicinal properties</a:t>
            </a:r>
            <a:endParaRPr lang="en-US" sz="3600" dirty="0"/>
          </a:p>
        </p:txBody>
      </p:sp>
      <p:sp>
        <p:nvSpPr>
          <p:cNvPr id="3" name="Content Placeholder 2"/>
          <p:cNvSpPr>
            <a:spLocks noGrp="1"/>
          </p:cNvSpPr>
          <p:nvPr>
            <p:ph idx="1"/>
          </p:nvPr>
        </p:nvSpPr>
        <p:spPr>
          <a:xfrm>
            <a:off x="1643042" y="1235075"/>
            <a:ext cx="7286676" cy="5089525"/>
          </a:xfrm>
        </p:spPr>
        <p:txBody>
          <a:bodyPr/>
          <a:lstStyle/>
          <a:p>
            <a:pPr algn="just">
              <a:defRPr/>
            </a:pPr>
            <a:r>
              <a:rPr lang="en-US" sz="2400" b="1" dirty="0" smtClean="0">
                <a:solidFill>
                  <a:srgbClr val="0070C0"/>
                </a:solidFill>
                <a:latin typeface="Times New Roman" pitchFamily="18" charset="0"/>
                <a:cs typeface="Times New Roman" pitchFamily="18" charset="0"/>
              </a:rPr>
              <a:t>Fenugreek seeds ground into paste and one tea spoon of the same in lukewarm water taken internally at early morning is helpful in </a:t>
            </a:r>
            <a:r>
              <a:rPr lang="en-US" sz="2400" b="1" i="1" dirty="0" err="1" smtClean="0">
                <a:solidFill>
                  <a:srgbClr val="0070C0"/>
                </a:solidFill>
                <a:latin typeface="Times New Roman" pitchFamily="18" charset="0"/>
                <a:cs typeface="Times New Roman" pitchFamily="18" charset="0"/>
              </a:rPr>
              <a:t>Vata</a:t>
            </a:r>
            <a:r>
              <a:rPr lang="en-US" sz="2400" b="1" i="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diseases, especially in joint pain, back pain etc.</a:t>
            </a:r>
          </a:p>
          <a:p>
            <a:pPr algn="just">
              <a:defRPr/>
            </a:pPr>
            <a:r>
              <a:rPr lang="en-US" sz="2400" b="1" dirty="0" smtClean="0">
                <a:latin typeface="Times New Roman" pitchFamily="18" charset="0"/>
                <a:cs typeface="Times New Roman" pitchFamily="18" charset="0"/>
              </a:rPr>
              <a:t>Fenugreek is traditionally used to stimulate the metabolism and to help control blood sugar level in cases of type 2 diabetes.</a:t>
            </a:r>
          </a:p>
          <a:p>
            <a:pPr algn="just">
              <a:defRPr/>
            </a:pPr>
            <a:r>
              <a:rPr lang="en-US" sz="2400" b="1" dirty="0" smtClean="0">
                <a:solidFill>
                  <a:srgbClr val="0070C0"/>
                </a:solidFill>
                <a:latin typeface="Times New Roman" pitchFamily="18" charset="0"/>
                <a:cs typeface="Times New Roman" pitchFamily="18" charset="0"/>
              </a:rPr>
              <a:t>To treat asthma, boil the seeds and then crush them to make paste, mix honey and take twice a day for month.</a:t>
            </a:r>
          </a:p>
          <a:p>
            <a:pPr algn="just">
              <a:defRPr/>
            </a:pP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6329378" cy="792162"/>
          </a:xfrm>
        </p:spPr>
        <p:txBody>
          <a:bodyPr/>
          <a:lstStyle/>
          <a:p>
            <a:pPr algn="l">
              <a:defRPr/>
            </a:pPr>
            <a:r>
              <a:rPr lang="en-US" sz="2800" b="1" dirty="0" smtClean="0"/>
              <a:t>Distribution and production</a:t>
            </a:r>
            <a:endParaRPr lang="en-IN" sz="2800" b="1" dirty="0"/>
          </a:p>
        </p:txBody>
      </p:sp>
      <p:sp>
        <p:nvSpPr>
          <p:cNvPr id="7171" name="Content Placeholder 2"/>
          <p:cNvSpPr>
            <a:spLocks noGrp="1"/>
          </p:cNvSpPr>
          <p:nvPr>
            <p:ph idx="1"/>
          </p:nvPr>
        </p:nvSpPr>
        <p:spPr>
          <a:xfrm>
            <a:off x="1714480" y="1500174"/>
            <a:ext cx="7429520" cy="5143536"/>
          </a:xfrm>
        </p:spPr>
        <p:txBody>
          <a:bodyPr/>
          <a:lstStyle/>
          <a:p>
            <a:pPr algn="just"/>
            <a:r>
              <a:rPr lang="en-IN" sz="2400" b="1" dirty="0" smtClean="0">
                <a:solidFill>
                  <a:srgbClr val="0070C0"/>
                </a:solidFill>
                <a:latin typeface="Times New Roman" pitchFamily="18" charset="0"/>
                <a:cs typeface="Times New Roman" pitchFamily="18" charset="0"/>
              </a:rPr>
              <a:t>Major producing countries are India, Argentina, Egypt, France, Spain, Turkey, Morocco and China.</a:t>
            </a:r>
          </a:p>
          <a:p>
            <a:pPr algn="just"/>
            <a:r>
              <a:rPr lang="en-IN" sz="2400" b="1" dirty="0" smtClean="0">
                <a:latin typeface="Times New Roman" pitchFamily="18" charset="0"/>
                <a:cs typeface="Times New Roman" pitchFamily="18" charset="0"/>
              </a:rPr>
              <a:t>In India an estimated area of fenugreek 9.3 thousand ha with production of 1.13 lakh tones (Spice Board, 2012-13).</a:t>
            </a:r>
          </a:p>
          <a:p>
            <a:pPr algn="just"/>
            <a:r>
              <a:rPr lang="en-IN" sz="2400" b="1" dirty="0" smtClean="0">
                <a:solidFill>
                  <a:srgbClr val="0070C0"/>
                </a:solidFill>
                <a:latin typeface="Times New Roman" pitchFamily="18" charset="0"/>
                <a:cs typeface="Times New Roman" pitchFamily="18" charset="0"/>
              </a:rPr>
              <a:t>Fenugreek seeds of worth Rs. 133.78 corers was exported from India during (Spice Board, 2013-14).</a:t>
            </a:r>
          </a:p>
          <a:p>
            <a:pPr algn="just"/>
            <a:r>
              <a:rPr lang="en-IN" sz="2400" b="1" dirty="0" smtClean="0">
                <a:latin typeface="Times New Roman" pitchFamily="18" charset="0"/>
                <a:cs typeface="Times New Roman" pitchFamily="18" charset="0"/>
              </a:rPr>
              <a:t>Major producing states are Rajasthan, M.P., Maharashtra, Haryana, Punjab, Gujarat, U.P. and Bihar.</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6329378" cy="868362"/>
          </a:xfrm>
        </p:spPr>
        <p:txBody>
          <a:bodyPr/>
          <a:lstStyle/>
          <a:p>
            <a:pPr algn="l">
              <a:defRPr/>
            </a:pPr>
            <a:r>
              <a:rPr lang="en-US" sz="3600" b="1" dirty="0" smtClean="0"/>
              <a:t>Scope</a:t>
            </a:r>
            <a:endParaRPr lang="en-IN" sz="3600" b="1" dirty="0"/>
          </a:p>
        </p:txBody>
      </p:sp>
      <p:sp>
        <p:nvSpPr>
          <p:cNvPr id="8195" name="Content Placeholder 2"/>
          <p:cNvSpPr>
            <a:spLocks noGrp="1"/>
          </p:cNvSpPr>
          <p:nvPr>
            <p:ph idx="1"/>
          </p:nvPr>
        </p:nvSpPr>
        <p:spPr>
          <a:xfrm>
            <a:off x="1714480" y="1428736"/>
            <a:ext cx="7429520" cy="5214974"/>
          </a:xfrm>
        </p:spPr>
        <p:txBody>
          <a:bodyPr/>
          <a:lstStyle/>
          <a:p>
            <a:pPr algn="just">
              <a:spcAft>
                <a:spcPts val="1200"/>
              </a:spcAft>
            </a:pPr>
            <a:r>
              <a:rPr lang="en-IN" sz="2400" b="1" dirty="0" smtClean="0">
                <a:solidFill>
                  <a:srgbClr val="0070C0"/>
                </a:solidFill>
                <a:latin typeface="Times New Roman" pitchFamily="18" charset="0"/>
                <a:cs typeface="Times New Roman" pitchFamily="18" charset="0"/>
              </a:rPr>
              <a:t>Current productivity of fenugreek is 1220 kg/ha.</a:t>
            </a:r>
          </a:p>
          <a:p>
            <a:pPr algn="just">
              <a:spcAft>
                <a:spcPts val="1200"/>
              </a:spcAft>
            </a:pPr>
            <a:r>
              <a:rPr lang="en-IN" sz="2400" b="1" dirty="0" smtClean="0">
                <a:latin typeface="Times New Roman" pitchFamily="18" charset="0"/>
                <a:cs typeface="Times New Roman" pitchFamily="18" charset="0"/>
              </a:rPr>
              <a:t>Cultivated mainly on marginal lands with poor fertility</a:t>
            </a:r>
          </a:p>
          <a:p>
            <a:pPr algn="just">
              <a:spcAft>
                <a:spcPts val="1200"/>
              </a:spcAft>
            </a:pPr>
            <a:r>
              <a:rPr lang="en-IN" sz="2400" b="1" dirty="0" smtClean="0">
                <a:solidFill>
                  <a:srgbClr val="0070C0"/>
                </a:solidFill>
                <a:latin typeface="Times New Roman" pitchFamily="18" charset="0"/>
                <a:cs typeface="Times New Roman" pitchFamily="18" charset="0"/>
              </a:rPr>
              <a:t>Farmers do not adopt improved package of practices specially biofertilizers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6786578" cy="714356"/>
          </a:xfrm>
        </p:spPr>
        <p:txBody>
          <a:bodyPr/>
          <a:lstStyle/>
          <a:p>
            <a:pPr algn="l">
              <a:defRPr/>
            </a:pPr>
            <a:r>
              <a:rPr lang="en-US" sz="2800" b="1" dirty="0" smtClean="0"/>
              <a:t>Objectives of present study</a:t>
            </a:r>
            <a:endParaRPr lang="en-IN" sz="2800" b="1" dirty="0"/>
          </a:p>
        </p:txBody>
      </p:sp>
      <p:sp>
        <p:nvSpPr>
          <p:cNvPr id="9219" name="Content Placeholder 2"/>
          <p:cNvSpPr>
            <a:spLocks noGrp="1"/>
          </p:cNvSpPr>
          <p:nvPr>
            <p:ph idx="1"/>
          </p:nvPr>
        </p:nvSpPr>
        <p:spPr>
          <a:xfrm>
            <a:off x="1714480" y="1500174"/>
            <a:ext cx="6972320" cy="4857784"/>
          </a:xfrm>
        </p:spPr>
        <p:txBody>
          <a:bodyPr/>
          <a:lstStyle/>
          <a:p>
            <a:pPr algn="just">
              <a:spcAft>
                <a:spcPts val="1200"/>
              </a:spcAft>
            </a:pPr>
            <a:r>
              <a:rPr lang="en-IN" sz="2400" b="1" dirty="0" smtClean="0">
                <a:solidFill>
                  <a:srgbClr val="0070C0"/>
                </a:solidFill>
                <a:latin typeface="Times New Roman" pitchFamily="18" charset="0"/>
                <a:cs typeface="Times New Roman" pitchFamily="18" charset="0"/>
              </a:rPr>
              <a:t>To study the effect of biofertilizers on growth and yield.</a:t>
            </a:r>
            <a:endParaRPr lang="en-US" sz="2400" b="1" dirty="0" smtClean="0">
              <a:solidFill>
                <a:srgbClr val="0070C0"/>
              </a:solidFill>
              <a:latin typeface="Times New Roman" pitchFamily="18" charset="0"/>
              <a:cs typeface="Times New Roman" pitchFamily="18" charset="0"/>
            </a:endParaRPr>
          </a:p>
          <a:p>
            <a:pPr algn="just">
              <a:spcAft>
                <a:spcPts val="1200"/>
              </a:spcAft>
            </a:pPr>
            <a:r>
              <a:rPr lang="en-IN" sz="2400" b="1" dirty="0" smtClean="0">
                <a:latin typeface="Times New Roman" pitchFamily="18" charset="0"/>
                <a:cs typeface="Times New Roman" pitchFamily="18" charset="0"/>
              </a:rPr>
              <a:t>To assess the effect of different concentrations of plant growth regulators on growth and yield.</a:t>
            </a:r>
            <a:endParaRPr lang="en-US" sz="2400" b="1" dirty="0" smtClean="0">
              <a:latin typeface="Times New Roman" pitchFamily="18" charset="0"/>
              <a:cs typeface="Times New Roman" pitchFamily="18" charset="0"/>
            </a:endParaRPr>
          </a:p>
          <a:p>
            <a:pPr algn="just">
              <a:spcAft>
                <a:spcPts val="1200"/>
              </a:spcAft>
            </a:pPr>
            <a:r>
              <a:rPr lang="en-IN" sz="2400" b="1" dirty="0" smtClean="0">
                <a:solidFill>
                  <a:srgbClr val="0070C0"/>
                </a:solidFill>
                <a:latin typeface="Times New Roman" pitchFamily="18" charset="0"/>
                <a:cs typeface="Times New Roman" pitchFamily="18" charset="0"/>
              </a:rPr>
              <a:t>To examine the interaction effect of biofertilizers and plant growth regulators, if any.</a:t>
            </a:r>
            <a:endParaRPr lang="en-US" sz="2400" b="1" dirty="0" smtClean="0">
              <a:solidFill>
                <a:srgbClr val="0070C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6400816" cy="639762"/>
          </a:xfrm>
        </p:spPr>
        <p:txBody>
          <a:bodyPr>
            <a:normAutofit/>
          </a:bodyPr>
          <a:lstStyle/>
          <a:p>
            <a:pPr>
              <a:defRPr/>
            </a:pPr>
            <a:r>
              <a:rPr lang="en-US" b="1" dirty="0" smtClean="0"/>
              <a:t>Experimental details </a:t>
            </a:r>
            <a:endParaRPr lang="en-US" b="1" dirty="0"/>
          </a:p>
        </p:txBody>
      </p:sp>
      <p:sp>
        <p:nvSpPr>
          <p:cNvPr id="10243" name="Content Placeholder 2"/>
          <p:cNvSpPr>
            <a:spLocks noGrp="1"/>
          </p:cNvSpPr>
          <p:nvPr>
            <p:ph idx="1"/>
          </p:nvPr>
        </p:nvSpPr>
        <p:spPr>
          <a:xfrm>
            <a:off x="1714480" y="1297338"/>
            <a:ext cx="7215238" cy="5348302"/>
          </a:xfrm>
        </p:spPr>
        <p:txBody>
          <a:bodyPr/>
          <a:lstStyle/>
          <a:p>
            <a:pPr eaLnBrk="1" hangingPunct="1">
              <a:lnSpc>
                <a:spcPct val="80000"/>
              </a:lnSpc>
              <a:buClr>
                <a:schemeClr val="tx1"/>
              </a:buClr>
              <a:buFontTx/>
              <a:buNone/>
            </a:pPr>
            <a:r>
              <a:rPr lang="en-US" sz="2400" b="1" dirty="0" smtClean="0">
                <a:solidFill>
                  <a:srgbClr val="F4F3F6"/>
                </a:solidFill>
                <a:latin typeface="Times New Roman" pitchFamily="18" charset="0"/>
              </a:rPr>
              <a:t>	</a:t>
            </a:r>
            <a:r>
              <a:rPr lang="en-US" sz="2400" b="1" dirty="0" smtClean="0">
                <a:solidFill>
                  <a:srgbClr val="C00000"/>
                </a:solidFill>
                <a:latin typeface="Times New Roman" pitchFamily="18" charset="0"/>
                <a:cs typeface="Times New Roman" pitchFamily="18" charset="0"/>
              </a:rPr>
              <a:t>Treatments 			    Symbol</a:t>
            </a:r>
          </a:p>
          <a:p>
            <a:pPr>
              <a:buFont typeface="Wingdings 2" pitchFamily="18" charset="2"/>
              <a:buNone/>
            </a:pPr>
            <a:r>
              <a:rPr lang="en-IN" sz="2400" b="1" dirty="0" smtClean="0">
                <a:solidFill>
                  <a:srgbClr val="00B050"/>
                </a:solidFill>
                <a:latin typeface="Times New Roman" pitchFamily="18" charset="0"/>
                <a:cs typeface="Times New Roman" pitchFamily="18" charset="0"/>
              </a:rPr>
              <a:t>A. Biofertilizers:</a:t>
            </a:r>
            <a:endParaRPr lang="en-US" sz="2400" b="1" dirty="0" smtClean="0">
              <a:solidFill>
                <a:srgbClr val="00B050"/>
              </a:solidFill>
              <a:latin typeface="Times New Roman" pitchFamily="18" charset="0"/>
              <a:cs typeface="Times New Roman" pitchFamily="18" charset="0"/>
            </a:endParaRPr>
          </a:p>
          <a:p>
            <a:pPr>
              <a:buFont typeface="Wingdings 2" pitchFamily="18" charset="2"/>
              <a:buNone/>
            </a:pPr>
            <a:r>
              <a:rPr lang="en-IN" sz="2000" b="1" dirty="0" smtClean="0">
                <a:latin typeface="Times New Roman" pitchFamily="18" charset="0"/>
                <a:cs typeface="Times New Roman" pitchFamily="18" charset="0"/>
              </a:rPr>
              <a:t>	</a:t>
            </a:r>
            <a:r>
              <a:rPr lang="en-IN" sz="2200" b="1" dirty="0" smtClean="0">
                <a:latin typeface="Times New Roman" pitchFamily="18" charset="0"/>
                <a:cs typeface="Times New Roman" pitchFamily="18" charset="0"/>
              </a:rPr>
              <a:t>No inoculants                          	:	B</a:t>
            </a:r>
            <a:r>
              <a:rPr lang="en-IN" sz="2200" b="1" baseline="-25000" dirty="0" smtClean="0">
                <a:latin typeface="Times New Roman" pitchFamily="18" charset="0"/>
                <a:cs typeface="Times New Roman" pitchFamily="18" charset="0"/>
              </a:rPr>
              <a:t>0</a:t>
            </a:r>
            <a:endParaRPr lang="en-US" sz="2200" b="1" dirty="0" smtClean="0">
              <a:latin typeface="Times New Roman" pitchFamily="18" charset="0"/>
              <a:cs typeface="Times New Roman" pitchFamily="18" charset="0"/>
            </a:endParaRPr>
          </a:p>
          <a:p>
            <a:pPr>
              <a:buFont typeface="Wingdings 2" pitchFamily="18" charset="2"/>
              <a:buNone/>
            </a:pPr>
            <a:r>
              <a:rPr lang="en-IN" sz="2200" b="1" i="1" dirty="0" smtClean="0">
                <a:latin typeface="Times New Roman" pitchFamily="18" charset="0"/>
                <a:cs typeface="Times New Roman" pitchFamily="18" charset="0"/>
              </a:rPr>
              <a:t>	Rhizobium</a:t>
            </a:r>
            <a:r>
              <a:rPr lang="en-IN" sz="2200" b="1" dirty="0" smtClean="0">
                <a:latin typeface="Times New Roman" pitchFamily="18" charset="0"/>
                <a:cs typeface="Times New Roman" pitchFamily="18" charset="0"/>
              </a:rPr>
              <a:t>                                 	:	B</a:t>
            </a:r>
            <a:r>
              <a:rPr lang="en-IN" sz="2200" b="1" baseline="-25000" dirty="0" smtClean="0">
                <a:latin typeface="Times New Roman" pitchFamily="18" charset="0"/>
                <a:cs typeface="Times New Roman" pitchFamily="18" charset="0"/>
              </a:rPr>
              <a:t>1</a:t>
            </a:r>
            <a:endParaRPr lang="en-US" sz="2200" b="1" dirty="0" smtClean="0">
              <a:latin typeface="Times New Roman" pitchFamily="18" charset="0"/>
              <a:cs typeface="Times New Roman" pitchFamily="18" charset="0"/>
            </a:endParaRPr>
          </a:p>
          <a:p>
            <a:pPr>
              <a:buFont typeface="Wingdings 2" pitchFamily="18" charset="2"/>
              <a:buNone/>
            </a:pPr>
            <a:r>
              <a:rPr lang="en-IN" sz="2200" b="1" dirty="0" smtClean="0">
                <a:latin typeface="Times New Roman" pitchFamily="18" charset="0"/>
                <a:cs typeface="Times New Roman" pitchFamily="18" charset="0"/>
              </a:rPr>
              <a:t>	PSB                                            	:	B</a:t>
            </a:r>
            <a:r>
              <a:rPr lang="en-IN" sz="2200" b="1" baseline="-25000" dirty="0" smtClean="0">
                <a:latin typeface="Times New Roman" pitchFamily="18" charset="0"/>
                <a:cs typeface="Times New Roman" pitchFamily="18" charset="0"/>
              </a:rPr>
              <a:t>2</a:t>
            </a:r>
            <a:endParaRPr lang="en-US" sz="2200" b="1" dirty="0" smtClean="0">
              <a:latin typeface="Times New Roman" pitchFamily="18" charset="0"/>
              <a:cs typeface="Times New Roman" pitchFamily="18" charset="0"/>
            </a:endParaRPr>
          </a:p>
          <a:p>
            <a:pPr>
              <a:buFont typeface="Wingdings 2" pitchFamily="18" charset="2"/>
              <a:buNone/>
            </a:pPr>
            <a:r>
              <a:rPr lang="en-IN" sz="2200" b="1" i="1" dirty="0" smtClean="0">
                <a:latin typeface="Times New Roman" pitchFamily="18" charset="0"/>
                <a:cs typeface="Times New Roman" pitchFamily="18" charset="0"/>
              </a:rPr>
              <a:t>	Rhizobium</a:t>
            </a:r>
            <a:r>
              <a:rPr lang="en-IN" sz="2200" b="1" dirty="0" smtClean="0">
                <a:latin typeface="Times New Roman" pitchFamily="18" charset="0"/>
                <a:cs typeface="Times New Roman" pitchFamily="18" charset="0"/>
              </a:rPr>
              <a:t>+PSB                        	:	B</a:t>
            </a:r>
            <a:r>
              <a:rPr lang="en-IN" sz="2200" b="1" baseline="-25000" dirty="0" smtClean="0">
                <a:latin typeface="Times New Roman" pitchFamily="18" charset="0"/>
                <a:cs typeface="Times New Roman" pitchFamily="18" charset="0"/>
              </a:rPr>
              <a:t>3</a:t>
            </a:r>
            <a:endParaRPr lang="en-US" sz="2200" b="1" dirty="0" smtClean="0">
              <a:latin typeface="Times New Roman" pitchFamily="18" charset="0"/>
              <a:cs typeface="Times New Roman" pitchFamily="18" charset="0"/>
            </a:endParaRPr>
          </a:p>
          <a:p>
            <a:pPr eaLnBrk="1" hangingPunct="1">
              <a:lnSpc>
                <a:spcPct val="80000"/>
              </a:lnSpc>
              <a:buClr>
                <a:schemeClr val="tx1"/>
              </a:buClr>
              <a:buFont typeface="Wingdings 2" pitchFamily="18" charset="2"/>
              <a:buNone/>
            </a:pPr>
            <a:r>
              <a:rPr lang="en-IN" sz="2400" b="1" dirty="0" smtClean="0">
                <a:solidFill>
                  <a:srgbClr val="00B050"/>
                </a:solidFill>
                <a:latin typeface="Times New Roman" pitchFamily="18" charset="0"/>
                <a:cs typeface="Times New Roman" pitchFamily="18" charset="0"/>
              </a:rPr>
              <a:t>B. Plant growth regulators: </a:t>
            </a:r>
            <a:endParaRPr lang="en-US" sz="2400" b="1" dirty="0" smtClean="0">
              <a:solidFill>
                <a:srgbClr val="00B050"/>
              </a:solidFill>
              <a:latin typeface="Times New Roman" pitchFamily="18" charset="0"/>
              <a:cs typeface="Times New Roman" pitchFamily="18" charset="0"/>
            </a:endParaRPr>
          </a:p>
          <a:p>
            <a:pPr eaLnBrk="1" hangingPunct="1">
              <a:lnSpc>
                <a:spcPct val="80000"/>
              </a:lnSpc>
              <a:buClr>
                <a:schemeClr val="tx1"/>
              </a:buClr>
              <a:buFontTx/>
              <a:buNone/>
            </a:pPr>
            <a:r>
              <a:rPr lang="en-US" sz="2400" b="1" dirty="0" smtClean="0">
                <a:solidFill>
                  <a:srgbClr val="F4F3F6"/>
                </a:solidFill>
                <a:latin typeface="Times New Roman" pitchFamily="18" charset="0"/>
                <a:cs typeface="Times New Roman" pitchFamily="18" charset="0"/>
              </a:rPr>
              <a:t>	</a:t>
            </a:r>
            <a:r>
              <a:rPr lang="en-IN" sz="2200" b="1" dirty="0" smtClean="0">
                <a:latin typeface="Times New Roman" pitchFamily="18" charset="0"/>
                <a:cs typeface="Times New Roman" pitchFamily="18" charset="0"/>
              </a:rPr>
              <a:t>Control (water spray)             	:	P</a:t>
            </a:r>
            <a:r>
              <a:rPr lang="en-IN" sz="2200" b="1" baseline="-25000" dirty="0" smtClean="0">
                <a:latin typeface="Times New Roman" pitchFamily="18" charset="0"/>
                <a:cs typeface="Times New Roman" pitchFamily="18" charset="0"/>
              </a:rPr>
              <a:t>0</a:t>
            </a:r>
            <a:endParaRPr lang="en-US" sz="2200" b="1" dirty="0" smtClean="0">
              <a:latin typeface="Times New Roman" pitchFamily="18" charset="0"/>
              <a:cs typeface="Times New Roman" pitchFamily="18" charset="0"/>
            </a:endParaRPr>
          </a:p>
          <a:p>
            <a:pPr>
              <a:buFont typeface="Wingdings 2" pitchFamily="18" charset="2"/>
              <a:buNone/>
            </a:pPr>
            <a:r>
              <a:rPr lang="en-IN" sz="2200" b="1" dirty="0" smtClean="0">
                <a:latin typeface="Times New Roman" pitchFamily="18" charset="0"/>
                <a:cs typeface="Times New Roman" pitchFamily="18" charset="0"/>
              </a:rPr>
              <a:t>	GA</a:t>
            </a:r>
            <a:r>
              <a:rPr lang="en-IN" sz="2200" b="1" baseline="-25000" dirty="0" smtClean="0">
                <a:latin typeface="Times New Roman" pitchFamily="18" charset="0"/>
                <a:cs typeface="Times New Roman" pitchFamily="18" charset="0"/>
              </a:rPr>
              <a:t>3 </a:t>
            </a:r>
            <a:r>
              <a:rPr lang="en-IN" sz="2200" b="1" dirty="0" smtClean="0">
                <a:latin typeface="Times New Roman" pitchFamily="18" charset="0"/>
                <a:cs typeface="Times New Roman" pitchFamily="18" charset="0"/>
              </a:rPr>
              <a:t>50 ppm                                    	:   	P</a:t>
            </a:r>
            <a:r>
              <a:rPr lang="en-IN" sz="2200" b="1" baseline="-25000" dirty="0" smtClean="0">
                <a:latin typeface="Times New Roman" pitchFamily="18" charset="0"/>
                <a:cs typeface="Times New Roman" pitchFamily="18" charset="0"/>
              </a:rPr>
              <a:t>1</a:t>
            </a:r>
            <a:endParaRPr lang="en-US" sz="2200" b="1" dirty="0" smtClean="0">
              <a:latin typeface="Times New Roman" pitchFamily="18" charset="0"/>
              <a:cs typeface="Times New Roman" pitchFamily="18" charset="0"/>
            </a:endParaRPr>
          </a:p>
          <a:p>
            <a:pPr>
              <a:buFont typeface="Wingdings 2" pitchFamily="18" charset="2"/>
              <a:buNone/>
            </a:pPr>
            <a:r>
              <a:rPr lang="en-IN" sz="2200" b="1" dirty="0" smtClean="0">
                <a:latin typeface="Times New Roman" pitchFamily="18" charset="0"/>
                <a:cs typeface="Times New Roman" pitchFamily="18" charset="0"/>
              </a:rPr>
              <a:t>	GA</a:t>
            </a:r>
            <a:r>
              <a:rPr lang="en-IN" sz="2200" b="1" baseline="-25000" dirty="0" smtClean="0">
                <a:latin typeface="Times New Roman" pitchFamily="18" charset="0"/>
                <a:cs typeface="Times New Roman" pitchFamily="18" charset="0"/>
              </a:rPr>
              <a:t>3</a:t>
            </a:r>
            <a:r>
              <a:rPr lang="en-IN" sz="2200" b="1" dirty="0" smtClean="0">
                <a:latin typeface="Times New Roman" pitchFamily="18" charset="0"/>
                <a:cs typeface="Times New Roman" pitchFamily="18" charset="0"/>
              </a:rPr>
              <a:t> 100ppm                                   	:            P</a:t>
            </a:r>
            <a:r>
              <a:rPr lang="en-IN" sz="2200" b="1" baseline="-25000" dirty="0" smtClean="0">
                <a:latin typeface="Times New Roman" pitchFamily="18" charset="0"/>
                <a:cs typeface="Times New Roman" pitchFamily="18" charset="0"/>
              </a:rPr>
              <a:t>2</a:t>
            </a:r>
            <a:endParaRPr lang="en-US" sz="2200" b="1" dirty="0" smtClean="0">
              <a:latin typeface="Times New Roman" pitchFamily="18" charset="0"/>
              <a:cs typeface="Times New Roman" pitchFamily="18" charset="0"/>
            </a:endParaRPr>
          </a:p>
          <a:p>
            <a:pPr>
              <a:buFont typeface="Wingdings 2" pitchFamily="18" charset="2"/>
              <a:buNone/>
            </a:pPr>
            <a:r>
              <a:rPr lang="en-IN" sz="2200" b="1" dirty="0" smtClean="0">
                <a:latin typeface="Times New Roman" pitchFamily="18" charset="0"/>
                <a:cs typeface="Times New Roman" pitchFamily="18" charset="0"/>
              </a:rPr>
              <a:t>	NAA 10ppm                                   	:            P</a:t>
            </a:r>
            <a:r>
              <a:rPr lang="en-IN" sz="2200" b="1" baseline="-25000" dirty="0" smtClean="0">
                <a:latin typeface="Times New Roman" pitchFamily="18" charset="0"/>
                <a:cs typeface="Times New Roman" pitchFamily="18" charset="0"/>
              </a:rPr>
              <a:t>3</a:t>
            </a:r>
            <a:endParaRPr lang="en-US" sz="2200" b="1" dirty="0" smtClean="0">
              <a:latin typeface="Times New Roman" pitchFamily="18" charset="0"/>
              <a:cs typeface="Times New Roman" pitchFamily="18" charset="0"/>
            </a:endParaRPr>
          </a:p>
          <a:p>
            <a:pPr>
              <a:buFont typeface="Wingdings 2" pitchFamily="18" charset="2"/>
              <a:buNone/>
            </a:pPr>
            <a:r>
              <a:rPr lang="en-IN" sz="2200" b="1" dirty="0" smtClean="0">
                <a:latin typeface="Times New Roman" pitchFamily="18" charset="0"/>
                <a:cs typeface="Times New Roman" pitchFamily="18" charset="0"/>
              </a:rPr>
              <a:t>	NAA 20ppm                                   	:            P</a:t>
            </a:r>
            <a:r>
              <a:rPr lang="en-IN" sz="2200" b="1" baseline="-25000" dirty="0" smtClean="0">
                <a:latin typeface="Times New Roman" pitchFamily="18" charset="0"/>
                <a:cs typeface="Times New Roman" pitchFamily="18" charset="0"/>
              </a:rPr>
              <a:t>4</a:t>
            </a:r>
          </a:p>
          <a:p>
            <a:pPr eaLnBrk="1" hangingPunct="1">
              <a:lnSpc>
                <a:spcPct val="80000"/>
              </a:lnSpc>
              <a:buClr>
                <a:schemeClr val="tx1"/>
              </a:buClr>
              <a:buFontTx/>
              <a:buNone/>
            </a:pPr>
            <a:r>
              <a:rPr lang="en-US" sz="2000" b="1" dirty="0" smtClean="0">
                <a:solidFill>
                  <a:srgbClr val="00FFFF"/>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Design				:	RBD </a:t>
            </a:r>
          </a:p>
          <a:p>
            <a:pPr eaLnBrk="1" hangingPunct="1">
              <a:lnSpc>
                <a:spcPct val="80000"/>
              </a:lnSpc>
              <a:buClr>
                <a:schemeClr val="tx1"/>
              </a:buClr>
              <a:buFontTx/>
              <a:buNone/>
            </a:pPr>
            <a:r>
              <a:rPr lang="en-US" sz="2000" b="1" dirty="0" smtClean="0">
                <a:solidFill>
                  <a:srgbClr val="0070C0"/>
                </a:solidFill>
                <a:latin typeface="Times New Roman" pitchFamily="18" charset="0"/>
                <a:cs typeface="Times New Roman" pitchFamily="18" charset="0"/>
              </a:rPr>
              <a:t>	Replication 				:	4</a:t>
            </a:r>
          </a:p>
          <a:p>
            <a:pPr>
              <a:spcBef>
                <a:spcPts val="1200"/>
              </a:spcBef>
              <a:spcAft>
                <a:spcPts val="1200"/>
              </a:spcAft>
              <a:buFont typeface="Wingdings 2" pitchFamily="18" charset="2"/>
              <a:buNone/>
            </a:pPr>
            <a:endParaRPr lang="en-US" b="1"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22" y="0"/>
            <a:ext cx="6329378" cy="919146"/>
          </a:xfrm>
        </p:spPr>
        <p:txBody>
          <a:bodyPr/>
          <a:lstStyle/>
          <a:p>
            <a:pPr algn="l">
              <a:defRPr/>
            </a:pPr>
            <a:r>
              <a:rPr lang="en-US" sz="3600" b="1" dirty="0" smtClean="0"/>
              <a:t>Observations recorded</a:t>
            </a:r>
            <a:endParaRPr lang="en-IN" sz="3600" b="1" dirty="0"/>
          </a:p>
        </p:txBody>
      </p:sp>
      <p:graphicFrame>
        <p:nvGraphicFramePr>
          <p:cNvPr id="4" name="Table 3"/>
          <p:cNvGraphicFramePr>
            <a:graphicFrameLocks noGrp="1"/>
          </p:cNvGraphicFramePr>
          <p:nvPr/>
        </p:nvGraphicFramePr>
        <p:xfrm>
          <a:off x="1785918" y="1428736"/>
          <a:ext cx="7143800" cy="5072096"/>
        </p:xfrm>
        <a:graphic>
          <a:graphicData uri="http://schemas.openxmlformats.org/drawingml/2006/table">
            <a:tbl>
              <a:tblPr/>
              <a:tblGrid>
                <a:gridCol w="686904"/>
                <a:gridCol w="6456896"/>
              </a:tblGrid>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1</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Plant height </a:t>
                      </a:r>
                      <a:r>
                        <a:rPr lang="en-IN" sz="2400" b="1" dirty="0" smtClean="0">
                          <a:solidFill>
                            <a:srgbClr val="080808"/>
                          </a:solidFill>
                          <a:effectLst/>
                          <a:latin typeface="Times New Roman" pitchFamily="18" charset="0"/>
                          <a:ea typeface="Times New Roman"/>
                          <a:cs typeface="Times New Roman" pitchFamily="18" charset="0"/>
                        </a:rPr>
                        <a:t>(</a:t>
                      </a:r>
                      <a:r>
                        <a:rPr lang="en-IN" sz="2400" b="1" dirty="0">
                          <a:solidFill>
                            <a:srgbClr val="080808"/>
                          </a:solidFill>
                          <a:effectLst/>
                          <a:latin typeface="Times New Roman" pitchFamily="18" charset="0"/>
                          <a:ea typeface="Times New Roman"/>
                          <a:cs typeface="Times New Roman" pitchFamily="18" charset="0"/>
                        </a:rPr>
                        <a:t>cm)</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2</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Dry matter</a:t>
                      </a:r>
                      <a:r>
                        <a:rPr lang="en-IN" sz="2400" b="1" baseline="0" dirty="0" smtClean="0">
                          <a:solidFill>
                            <a:srgbClr val="080808"/>
                          </a:solidFill>
                          <a:effectLst/>
                          <a:latin typeface="Times New Roman" pitchFamily="18" charset="0"/>
                          <a:ea typeface="Times New Roman"/>
                          <a:cs typeface="Times New Roman" pitchFamily="18" charset="0"/>
                        </a:rPr>
                        <a:t> accumulation</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3</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Number</a:t>
                      </a:r>
                      <a:r>
                        <a:rPr lang="en-IN" sz="2400" b="1" baseline="0" dirty="0" smtClean="0">
                          <a:solidFill>
                            <a:srgbClr val="080808"/>
                          </a:solidFill>
                          <a:effectLst/>
                          <a:latin typeface="Times New Roman" pitchFamily="18" charset="0"/>
                          <a:ea typeface="Times New Roman"/>
                          <a:cs typeface="Times New Roman" pitchFamily="18" charset="0"/>
                        </a:rPr>
                        <a:t> of primary branches per plant</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4</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Number</a:t>
                      </a:r>
                      <a:r>
                        <a:rPr lang="en-IN" sz="2400" b="1" baseline="0" dirty="0" smtClean="0">
                          <a:solidFill>
                            <a:srgbClr val="080808"/>
                          </a:solidFill>
                          <a:effectLst/>
                          <a:latin typeface="Times New Roman" pitchFamily="18" charset="0"/>
                          <a:ea typeface="Times New Roman"/>
                          <a:cs typeface="Times New Roman" pitchFamily="18" charset="0"/>
                        </a:rPr>
                        <a:t> and dry weight of nodules per plant</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5</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Numbers</a:t>
                      </a:r>
                      <a:r>
                        <a:rPr lang="en-IN" sz="2400" b="1" baseline="0" dirty="0" smtClean="0">
                          <a:solidFill>
                            <a:srgbClr val="080808"/>
                          </a:solidFill>
                          <a:effectLst/>
                          <a:latin typeface="Times New Roman" pitchFamily="18" charset="0"/>
                          <a:ea typeface="Times New Roman"/>
                          <a:cs typeface="Times New Roman" pitchFamily="18" charset="0"/>
                        </a:rPr>
                        <a:t> of pods per plant</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6</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Pod lenght (cm)</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7470">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7</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2400" b="1" dirty="0" smtClean="0">
                          <a:solidFill>
                            <a:srgbClr val="080808"/>
                          </a:solidFill>
                          <a:effectLst/>
                          <a:latin typeface="Times New Roman" pitchFamily="18" charset="0"/>
                          <a:ea typeface="Times New Roman"/>
                          <a:cs typeface="Times New Roman" pitchFamily="18" charset="0"/>
                        </a:rPr>
                        <a:t>Pod weight (gm)</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6602">
                <a:tc>
                  <a:txBody>
                    <a:bodyPr/>
                    <a:lstStyle/>
                    <a:p>
                      <a:pPr>
                        <a:lnSpc>
                          <a:spcPct val="115000"/>
                        </a:lnSpc>
                        <a:spcAft>
                          <a:spcPts val="0"/>
                        </a:spcAft>
                      </a:pPr>
                      <a:r>
                        <a:rPr lang="en-IN" sz="2400" b="1" dirty="0">
                          <a:solidFill>
                            <a:srgbClr val="080808"/>
                          </a:solidFill>
                          <a:effectLst/>
                          <a:latin typeface="Times New Roman" pitchFamily="18" charset="0"/>
                          <a:ea typeface="Times New Roman"/>
                          <a:cs typeface="Times New Roman" pitchFamily="18" charset="0"/>
                        </a:rPr>
                        <a:t>8</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IN" sz="2400" b="1" dirty="0" smtClean="0">
                          <a:solidFill>
                            <a:srgbClr val="080808"/>
                          </a:solidFill>
                          <a:effectLst/>
                          <a:latin typeface="Times New Roman" pitchFamily="18" charset="0"/>
                          <a:ea typeface="Times New Roman"/>
                          <a:cs typeface="Times New Roman" pitchFamily="18" charset="0"/>
                        </a:rPr>
                        <a:t>Number</a:t>
                      </a:r>
                      <a:r>
                        <a:rPr lang="en-IN" sz="2400" b="1" baseline="0" dirty="0" smtClean="0">
                          <a:solidFill>
                            <a:srgbClr val="080808"/>
                          </a:solidFill>
                          <a:effectLst/>
                          <a:latin typeface="Times New Roman" pitchFamily="18" charset="0"/>
                          <a:ea typeface="Times New Roman"/>
                          <a:cs typeface="Times New Roman" pitchFamily="18" charset="0"/>
                        </a:rPr>
                        <a:t> of seeds per pod</a:t>
                      </a:r>
                      <a:endParaRPr lang="en-IN" sz="2400" b="1" dirty="0" smtClean="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6602">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9</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Seed Yield (q/ha.)</a:t>
                      </a: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6602">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10</a:t>
                      </a:r>
                      <a:endParaRPr lang="en-IN" sz="2400" b="1" dirty="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IN" sz="2400" b="1" dirty="0" smtClean="0">
                          <a:solidFill>
                            <a:srgbClr val="080808"/>
                          </a:solidFill>
                          <a:effectLst/>
                          <a:latin typeface="Times New Roman" pitchFamily="18" charset="0"/>
                          <a:ea typeface="Times New Roman"/>
                          <a:cs typeface="Times New Roman" pitchFamily="18" charset="0"/>
                        </a:rPr>
                        <a:t>Straw</a:t>
                      </a:r>
                      <a:r>
                        <a:rPr lang="en-IN" sz="2400" b="1" baseline="0" dirty="0" smtClean="0">
                          <a:solidFill>
                            <a:srgbClr val="080808"/>
                          </a:solidFill>
                          <a:effectLst/>
                          <a:latin typeface="Times New Roman" pitchFamily="18" charset="0"/>
                          <a:ea typeface="Times New Roman"/>
                          <a:cs typeface="Times New Roman" pitchFamily="18" charset="0"/>
                        </a:rPr>
                        <a:t> yield (q/ha.)</a:t>
                      </a:r>
                      <a:endParaRPr lang="en-IN" sz="2400" b="1" dirty="0" smtClean="0">
                        <a:solidFill>
                          <a:srgbClr val="080808"/>
                        </a:solidFill>
                        <a:effectLst/>
                        <a:latin typeface="Times New Roman" pitchFamily="18" charset="0"/>
                        <a:ea typeface="Times New Roman"/>
                        <a:cs typeface="Times New Roman" pitchFamily="18" charset="0"/>
                      </a:endParaRPr>
                    </a:p>
                  </a:txBody>
                  <a:tcPr marL="44668" marR="4466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owerpoint Template - Copy">
  <a:themeElements>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Copy</Template>
  <TotalTime>401</TotalTime>
  <Words>1036</Words>
  <Application>Microsoft Office PowerPoint</Application>
  <PresentationFormat>On-screen Show (4:3)</PresentationFormat>
  <Paragraphs>254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 Template - Copy</vt:lpstr>
      <vt:lpstr>Slide 1</vt:lpstr>
      <vt:lpstr>Introduction </vt:lpstr>
      <vt:lpstr>Medicinal properties</vt:lpstr>
      <vt:lpstr>Medicinal properties</vt:lpstr>
      <vt:lpstr>Distribution and production</vt:lpstr>
      <vt:lpstr>Scope</vt:lpstr>
      <vt:lpstr>Objectives of present study</vt:lpstr>
      <vt:lpstr>Experimental details </vt:lpstr>
      <vt:lpstr>Observations recorded</vt:lpstr>
      <vt:lpstr>Slide 10</vt:lpstr>
      <vt:lpstr>Table 2- Effect of bio-fertilizers and plant growth regulators                    on growth attributes of fenugreek</vt:lpstr>
      <vt:lpstr>Slide 12</vt:lpstr>
      <vt:lpstr>Results</vt:lpstr>
      <vt:lpstr>Results</vt:lpstr>
      <vt:lpstr>Conclusion</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COUNCIL OF AGRICULTURAL RESEARCH</dc:title>
  <dc:creator>hp</dc:creator>
  <cp:lastModifiedBy>Meena</cp:lastModifiedBy>
  <cp:revision>99</cp:revision>
  <dcterms:created xsi:type="dcterms:W3CDTF">2013-08-13T07:18:13Z</dcterms:created>
  <dcterms:modified xsi:type="dcterms:W3CDTF">2014-10-20T10:21:25Z</dcterms:modified>
</cp:coreProperties>
</file>