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256" r:id="rId2"/>
    <p:sldId id="257" r:id="rId3"/>
    <p:sldId id="259" r:id="rId4"/>
    <p:sldId id="258" r:id="rId5"/>
    <p:sldId id="280" r:id="rId6"/>
    <p:sldId id="279" r:id="rId7"/>
    <p:sldId id="281" r:id="rId8"/>
    <p:sldId id="282" r:id="rId9"/>
    <p:sldId id="284" r:id="rId10"/>
    <p:sldId id="261" r:id="rId11"/>
    <p:sldId id="260" r:id="rId12"/>
    <p:sldId id="262" r:id="rId13"/>
    <p:sldId id="263" r:id="rId14"/>
    <p:sldId id="264" r:id="rId15"/>
    <p:sldId id="266" r:id="rId16"/>
    <p:sldId id="285" r:id="rId17"/>
    <p:sldId id="268" r:id="rId18"/>
    <p:sldId id="269" r:id="rId19"/>
    <p:sldId id="270" r:id="rId20"/>
    <p:sldId id="271" r:id="rId21"/>
    <p:sldId id="272" r:id="rId22"/>
    <p:sldId id="283" r:id="rId23"/>
    <p:sldId id="267" r:id="rId24"/>
    <p:sldId id="273" r:id="rId25"/>
    <p:sldId id="274" r:id="rId26"/>
    <p:sldId id="277" r:id="rId27"/>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zquez" initials="G" lastIdx="4" clrIdx="0"/>
  <p:cmAuthor id="1" name="Fryma-Packard bell" initials="Fb" lastIdx="1"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7" autoAdjust="0"/>
    <p:restoredTop sz="81183" autoAdjust="0"/>
  </p:normalViewPr>
  <p:slideViewPr>
    <p:cSldViewPr>
      <p:cViewPr>
        <p:scale>
          <a:sx n="60" d="100"/>
          <a:sy n="60" d="100"/>
        </p:scale>
        <p:origin x="-1524"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0D9354-CCEA-4039-BC82-5056412CF25C}"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es-ES"/>
        </a:p>
      </dgm:t>
    </dgm:pt>
    <dgm:pt modelId="{21E3DFAC-C464-4A36-A4C8-AF630EC96CB2}">
      <dgm:prSet phldrT="[Texto]" custT="1"/>
      <dgm:spPr/>
      <dgm:t>
        <a:bodyPr/>
        <a:lstStyle/>
        <a:p>
          <a:r>
            <a:rPr lang="es-ES" sz="1400" b="1" dirty="0" err="1" smtClean="0">
              <a:latin typeface="Tahoma" pitchFamily="34" charset="0"/>
              <a:ea typeface="Tahoma" pitchFamily="34" charset="0"/>
              <a:cs typeface="Tahoma" pitchFamily="34" charset="0"/>
            </a:rPr>
            <a:t>Carbonation</a:t>
          </a:r>
          <a:endParaRPr lang="es-ES" sz="1400" b="1" dirty="0">
            <a:latin typeface="Tahoma" pitchFamily="34" charset="0"/>
            <a:ea typeface="Tahoma" pitchFamily="34" charset="0"/>
            <a:cs typeface="Tahoma" pitchFamily="34" charset="0"/>
          </a:endParaRPr>
        </a:p>
      </dgm:t>
    </dgm:pt>
    <dgm:pt modelId="{88F4FEE6-6DA4-480F-83B0-A0F825796C21}" type="parTrans" cxnId="{67176175-59EF-42F8-B694-11A8CB9D9F57}">
      <dgm:prSet/>
      <dgm:spPr/>
      <dgm:t>
        <a:bodyPr/>
        <a:lstStyle/>
        <a:p>
          <a:endParaRPr lang="es-ES" sz="1600">
            <a:latin typeface="Tahoma" pitchFamily="34" charset="0"/>
            <a:ea typeface="Tahoma" pitchFamily="34" charset="0"/>
            <a:cs typeface="Tahoma" pitchFamily="34" charset="0"/>
          </a:endParaRPr>
        </a:p>
      </dgm:t>
    </dgm:pt>
    <dgm:pt modelId="{C1CAD7CB-5482-42E8-99CC-466E23A41249}" type="sibTrans" cxnId="{67176175-59EF-42F8-B694-11A8CB9D9F57}">
      <dgm:prSet/>
      <dgm:spPr/>
      <dgm:t>
        <a:bodyPr/>
        <a:lstStyle/>
        <a:p>
          <a:endParaRPr lang="es-ES" sz="1600">
            <a:latin typeface="Tahoma" pitchFamily="34" charset="0"/>
            <a:ea typeface="Tahoma" pitchFamily="34" charset="0"/>
            <a:cs typeface="Tahoma" pitchFamily="34" charset="0"/>
          </a:endParaRPr>
        </a:p>
      </dgm:t>
    </dgm:pt>
    <dgm:pt modelId="{225FFE0A-7A35-4A26-99A2-13391DA0C3C2}">
      <dgm:prSet phldrT="[Texto]" custT="1"/>
      <dgm:spPr/>
      <dgm:t>
        <a:bodyPr/>
        <a:lstStyle/>
        <a:p>
          <a:r>
            <a:rPr lang="es-ES" sz="1400" b="1" dirty="0" err="1" smtClean="0">
              <a:latin typeface="Tahoma" pitchFamily="34" charset="0"/>
              <a:ea typeface="Tahoma" pitchFamily="34" charset="0"/>
              <a:cs typeface="Tahoma" pitchFamily="34" charset="0"/>
            </a:rPr>
            <a:t>Separation</a:t>
          </a:r>
          <a:r>
            <a:rPr lang="es-ES" sz="1400" b="1" dirty="0" smtClean="0">
              <a:latin typeface="Tahoma" pitchFamily="34" charset="0"/>
              <a:ea typeface="Tahoma" pitchFamily="34" charset="0"/>
              <a:cs typeface="Tahoma" pitchFamily="34" charset="0"/>
            </a:rPr>
            <a:t> of </a:t>
          </a:r>
          <a:r>
            <a:rPr lang="es-ES" sz="1400" b="1" dirty="0" err="1" smtClean="0">
              <a:latin typeface="Tahoma" pitchFamily="34" charset="0"/>
              <a:ea typeface="Tahoma" pitchFamily="34" charset="0"/>
              <a:cs typeface="Tahoma" pitchFamily="34" charset="0"/>
            </a:rPr>
            <a:t>phases</a:t>
          </a:r>
          <a:endParaRPr lang="es-ES" sz="1400" b="1" dirty="0">
            <a:latin typeface="Tahoma" pitchFamily="34" charset="0"/>
            <a:ea typeface="Tahoma" pitchFamily="34" charset="0"/>
            <a:cs typeface="Tahoma" pitchFamily="34" charset="0"/>
          </a:endParaRPr>
        </a:p>
      </dgm:t>
    </dgm:pt>
    <dgm:pt modelId="{CE5A8003-2C89-429C-995F-1858990464A2}" type="parTrans" cxnId="{C261AC51-3041-4589-BBBD-9C10CDC204FE}">
      <dgm:prSet/>
      <dgm:spPr/>
      <dgm:t>
        <a:bodyPr/>
        <a:lstStyle/>
        <a:p>
          <a:endParaRPr lang="es-ES" sz="1600">
            <a:latin typeface="Tahoma" pitchFamily="34" charset="0"/>
            <a:ea typeface="Tahoma" pitchFamily="34" charset="0"/>
            <a:cs typeface="Tahoma" pitchFamily="34" charset="0"/>
          </a:endParaRPr>
        </a:p>
      </dgm:t>
    </dgm:pt>
    <dgm:pt modelId="{22A52256-20D6-41CC-AB86-45E4F371E2D4}" type="sibTrans" cxnId="{C261AC51-3041-4589-BBBD-9C10CDC204FE}">
      <dgm:prSet/>
      <dgm:spPr/>
      <dgm:t>
        <a:bodyPr/>
        <a:lstStyle/>
        <a:p>
          <a:endParaRPr lang="es-ES" sz="1600">
            <a:latin typeface="Tahoma" pitchFamily="34" charset="0"/>
            <a:ea typeface="Tahoma" pitchFamily="34" charset="0"/>
            <a:cs typeface="Tahoma" pitchFamily="34" charset="0"/>
          </a:endParaRPr>
        </a:p>
      </dgm:t>
    </dgm:pt>
    <dgm:pt modelId="{C1BD9172-5BF7-485B-ADF7-3EC30D22D478}">
      <dgm:prSet phldrT="[Texto]" custT="1"/>
      <dgm:spPr/>
      <dgm:t>
        <a:bodyPr/>
        <a:lstStyle/>
        <a:p>
          <a:r>
            <a:rPr lang="es-ES" sz="1400" b="1" dirty="0" err="1" smtClean="0">
              <a:latin typeface="Tahoma" pitchFamily="34" charset="0"/>
              <a:ea typeface="Tahoma" pitchFamily="34" charset="0"/>
              <a:cs typeface="Tahoma" pitchFamily="34" charset="0"/>
            </a:rPr>
            <a:t>Extraction</a:t>
          </a:r>
          <a:r>
            <a:rPr lang="es-ES" sz="1400" b="1" dirty="0" smtClean="0">
              <a:latin typeface="Tahoma" pitchFamily="34" charset="0"/>
              <a:ea typeface="Tahoma" pitchFamily="34" charset="0"/>
              <a:cs typeface="Tahoma" pitchFamily="34" charset="0"/>
            </a:rPr>
            <a:t> of </a:t>
          </a:r>
          <a:r>
            <a:rPr lang="es-ES" sz="1400" b="1" dirty="0">
              <a:latin typeface="Tahoma" pitchFamily="34" charset="0"/>
              <a:ea typeface="Tahoma" pitchFamily="34" charset="0"/>
              <a:cs typeface="Tahoma" pitchFamily="34" charset="0"/>
            </a:rPr>
            <a:t>Ca</a:t>
          </a:r>
        </a:p>
      </dgm:t>
    </dgm:pt>
    <dgm:pt modelId="{9AF167A0-634B-4053-9CA3-0738D638A10C}" type="parTrans" cxnId="{358B82FE-7ED1-4ED9-BC01-948DD67FE856}">
      <dgm:prSet/>
      <dgm:spPr/>
      <dgm:t>
        <a:bodyPr/>
        <a:lstStyle/>
        <a:p>
          <a:endParaRPr lang="es-ES" sz="1600">
            <a:latin typeface="Tahoma" pitchFamily="34" charset="0"/>
            <a:ea typeface="Tahoma" pitchFamily="34" charset="0"/>
            <a:cs typeface="Tahoma" pitchFamily="34" charset="0"/>
          </a:endParaRPr>
        </a:p>
      </dgm:t>
    </dgm:pt>
    <dgm:pt modelId="{22790BC5-74D8-48CD-9370-91D795DC9E4B}" type="sibTrans" cxnId="{358B82FE-7ED1-4ED9-BC01-948DD67FE856}">
      <dgm:prSet/>
      <dgm:spPr/>
      <dgm:t>
        <a:bodyPr/>
        <a:lstStyle/>
        <a:p>
          <a:endParaRPr lang="es-ES" sz="1600">
            <a:latin typeface="Tahoma" pitchFamily="34" charset="0"/>
            <a:ea typeface="Tahoma" pitchFamily="34" charset="0"/>
            <a:cs typeface="Tahoma" pitchFamily="34" charset="0"/>
          </a:endParaRPr>
        </a:p>
      </dgm:t>
    </dgm:pt>
    <dgm:pt modelId="{4E4A6203-3939-42F7-AE96-6FFBF958F961}" type="pres">
      <dgm:prSet presAssocID="{960D9354-CCEA-4039-BC82-5056412CF25C}" presName="CompostProcess" presStyleCnt="0">
        <dgm:presLayoutVars>
          <dgm:dir/>
          <dgm:resizeHandles val="exact"/>
        </dgm:presLayoutVars>
      </dgm:prSet>
      <dgm:spPr/>
      <dgm:t>
        <a:bodyPr/>
        <a:lstStyle/>
        <a:p>
          <a:endParaRPr lang="es-ES"/>
        </a:p>
      </dgm:t>
    </dgm:pt>
    <dgm:pt modelId="{14BD099D-FF62-415E-AC32-F3FD53AFFDA9}" type="pres">
      <dgm:prSet presAssocID="{960D9354-CCEA-4039-BC82-5056412CF25C}" presName="arrow" presStyleLbl="bgShp" presStyleIdx="0" presStyleCnt="1" custLinFactNeighborX="-914" custLinFactNeighborY="2286"/>
      <dgm:spPr/>
      <dgm:t>
        <a:bodyPr/>
        <a:lstStyle/>
        <a:p>
          <a:endParaRPr lang="es-ES"/>
        </a:p>
      </dgm:t>
    </dgm:pt>
    <dgm:pt modelId="{89359261-1189-4AB7-A604-A96C90D3942F}" type="pres">
      <dgm:prSet presAssocID="{960D9354-CCEA-4039-BC82-5056412CF25C}" presName="linearProcess" presStyleCnt="0"/>
      <dgm:spPr/>
      <dgm:t>
        <a:bodyPr/>
        <a:lstStyle/>
        <a:p>
          <a:endParaRPr lang="es-ES"/>
        </a:p>
      </dgm:t>
    </dgm:pt>
    <dgm:pt modelId="{AE090890-2EFB-4F49-A659-EEFFF05FB3C6}" type="pres">
      <dgm:prSet presAssocID="{C1BD9172-5BF7-485B-ADF7-3EC30D22D478}" presName="textNode" presStyleLbl="node1" presStyleIdx="0" presStyleCnt="3" custScaleX="98341">
        <dgm:presLayoutVars>
          <dgm:bulletEnabled val="1"/>
        </dgm:presLayoutVars>
      </dgm:prSet>
      <dgm:spPr/>
      <dgm:t>
        <a:bodyPr/>
        <a:lstStyle/>
        <a:p>
          <a:endParaRPr lang="es-ES"/>
        </a:p>
      </dgm:t>
    </dgm:pt>
    <dgm:pt modelId="{7487346B-5754-4E4E-8D0F-B5E67F3F91DD}" type="pres">
      <dgm:prSet presAssocID="{22790BC5-74D8-48CD-9370-91D795DC9E4B}" presName="sibTrans" presStyleCnt="0"/>
      <dgm:spPr/>
      <dgm:t>
        <a:bodyPr/>
        <a:lstStyle/>
        <a:p>
          <a:endParaRPr lang="es-ES"/>
        </a:p>
      </dgm:t>
    </dgm:pt>
    <dgm:pt modelId="{5E8CB0B0-2A5F-4B5D-8C29-8548FBC9B91D}" type="pres">
      <dgm:prSet presAssocID="{21E3DFAC-C464-4A36-A4C8-AF630EC96CB2}" presName="textNode" presStyleLbl="node1" presStyleIdx="1" presStyleCnt="3">
        <dgm:presLayoutVars>
          <dgm:bulletEnabled val="1"/>
        </dgm:presLayoutVars>
      </dgm:prSet>
      <dgm:spPr/>
      <dgm:t>
        <a:bodyPr/>
        <a:lstStyle/>
        <a:p>
          <a:endParaRPr lang="es-ES"/>
        </a:p>
      </dgm:t>
    </dgm:pt>
    <dgm:pt modelId="{93D98F91-98EA-4DB4-99C7-1B17B70E6DDC}" type="pres">
      <dgm:prSet presAssocID="{C1CAD7CB-5482-42E8-99CC-466E23A41249}" presName="sibTrans" presStyleCnt="0"/>
      <dgm:spPr/>
      <dgm:t>
        <a:bodyPr/>
        <a:lstStyle/>
        <a:p>
          <a:endParaRPr lang="es-ES"/>
        </a:p>
      </dgm:t>
    </dgm:pt>
    <dgm:pt modelId="{B84834EB-049A-42F1-BD43-0BC6C9C288A3}" type="pres">
      <dgm:prSet presAssocID="{225FFE0A-7A35-4A26-99A2-13391DA0C3C2}" presName="textNode" presStyleLbl="node1" presStyleIdx="2" presStyleCnt="3">
        <dgm:presLayoutVars>
          <dgm:bulletEnabled val="1"/>
        </dgm:presLayoutVars>
      </dgm:prSet>
      <dgm:spPr/>
      <dgm:t>
        <a:bodyPr/>
        <a:lstStyle/>
        <a:p>
          <a:endParaRPr lang="es-ES"/>
        </a:p>
      </dgm:t>
    </dgm:pt>
  </dgm:ptLst>
  <dgm:cxnLst>
    <dgm:cxn modelId="{C8720A7E-C9D8-4D78-AC67-057211A0133C}" type="presOf" srcId="{225FFE0A-7A35-4A26-99A2-13391DA0C3C2}" destId="{B84834EB-049A-42F1-BD43-0BC6C9C288A3}" srcOrd="0" destOrd="0" presId="urn:microsoft.com/office/officeart/2005/8/layout/hProcess9"/>
    <dgm:cxn modelId="{95AC849F-A6F6-4538-951F-5DD479782020}" type="presOf" srcId="{21E3DFAC-C464-4A36-A4C8-AF630EC96CB2}" destId="{5E8CB0B0-2A5F-4B5D-8C29-8548FBC9B91D}" srcOrd="0" destOrd="0" presId="urn:microsoft.com/office/officeart/2005/8/layout/hProcess9"/>
    <dgm:cxn modelId="{816E52A8-801C-4DB2-A015-4B237BCA2BC7}" type="presOf" srcId="{960D9354-CCEA-4039-BC82-5056412CF25C}" destId="{4E4A6203-3939-42F7-AE96-6FFBF958F961}" srcOrd="0" destOrd="0" presId="urn:microsoft.com/office/officeart/2005/8/layout/hProcess9"/>
    <dgm:cxn modelId="{0DE23167-8ECA-463C-B451-10A8CDCB217A}" type="presOf" srcId="{C1BD9172-5BF7-485B-ADF7-3EC30D22D478}" destId="{AE090890-2EFB-4F49-A659-EEFFF05FB3C6}" srcOrd="0" destOrd="0" presId="urn:microsoft.com/office/officeart/2005/8/layout/hProcess9"/>
    <dgm:cxn modelId="{358B82FE-7ED1-4ED9-BC01-948DD67FE856}" srcId="{960D9354-CCEA-4039-BC82-5056412CF25C}" destId="{C1BD9172-5BF7-485B-ADF7-3EC30D22D478}" srcOrd="0" destOrd="0" parTransId="{9AF167A0-634B-4053-9CA3-0738D638A10C}" sibTransId="{22790BC5-74D8-48CD-9370-91D795DC9E4B}"/>
    <dgm:cxn modelId="{C261AC51-3041-4589-BBBD-9C10CDC204FE}" srcId="{960D9354-CCEA-4039-BC82-5056412CF25C}" destId="{225FFE0A-7A35-4A26-99A2-13391DA0C3C2}" srcOrd="2" destOrd="0" parTransId="{CE5A8003-2C89-429C-995F-1858990464A2}" sibTransId="{22A52256-20D6-41CC-AB86-45E4F371E2D4}"/>
    <dgm:cxn modelId="{67176175-59EF-42F8-B694-11A8CB9D9F57}" srcId="{960D9354-CCEA-4039-BC82-5056412CF25C}" destId="{21E3DFAC-C464-4A36-A4C8-AF630EC96CB2}" srcOrd="1" destOrd="0" parTransId="{88F4FEE6-6DA4-480F-83B0-A0F825796C21}" sibTransId="{C1CAD7CB-5482-42E8-99CC-466E23A41249}"/>
    <dgm:cxn modelId="{F3F3C75D-A67E-40CE-9D9E-B5F9FE2EEFA0}" type="presParOf" srcId="{4E4A6203-3939-42F7-AE96-6FFBF958F961}" destId="{14BD099D-FF62-415E-AC32-F3FD53AFFDA9}" srcOrd="0" destOrd="0" presId="urn:microsoft.com/office/officeart/2005/8/layout/hProcess9"/>
    <dgm:cxn modelId="{EA8B639E-6894-4DF4-A0D6-05CDCD4EDF52}" type="presParOf" srcId="{4E4A6203-3939-42F7-AE96-6FFBF958F961}" destId="{89359261-1189-4AB7-A604-A96C90D3942F}" srcOrd="1" destOrd="0" presId="urn:microsoft.com/office/officeart/2005/8/layout/hProcess9"/>
    <dgm:cxn modelId="{D9BE3AB5-7DB6-414D-B603-B37AA2B635D9}" type="presParOf" srcId="{89359261-1189-4AB7-A604-A96C90D3942F}" destId="{AE090890-2EFB-4F49-A659-EEFFF05FB3C6}" srcOrd="0" destOrd="0" presId="urn:microsoft.com/office/officeart/2005/8/layout/hProcess9"/>
    <dgm:cxn modelId="{D5C6DE75-789F-4532-A570-F2D60067AABC}" type="presParOf" srcId="{89359261-1189-4AB7-A604-A96C90D3942F}" destId="{7487346B-5754-4E4E-8D0F-B5E67F3F91DD}" srcOrd="1" destOrd="0" presId="urn:microsoft.com/office/officeart/2005/8/layout/hProcess9"/>
    <dgm:cxn modelId="{6CF4B164-F6DF-4F54-B2A6-D2CCEDC4D4E0}" type="presParOf" srcId="{89359261-1189-4AB7-A604-A96C90D3942F}" destId="{5E8CB0B0-2A5F-4B5D-8C29-8548FBC9B91D}" srcOrd="2" destOrd="0" presId="urn:microsoft.com/office/officeart/2005/8/layout/hProcess9"/>
    <dgm:cxn modelId="{DCA4ABDA-8E7C-4733-B6C7-66B47B9667EC}" type="presParOf" srcId="{89359261-1189-4AB7-A604-A96C90D3942F}" destId="{93D98F91-98EA-4DB4-99C7-1B17B70E6DDC}" srcOrd="3" destOrd="0" presId="urn:microsoft.com/office/officeart/2005/8/layout/hProcess9"/>
    <dgm:cxn modelId="{E3FAF2E2-ADF3-4387-AE5F-2374CF99C519}" type="presParOf" srcId="{89359261-1189-4AB7-A604-A96C90D3942F}" destId="{B84834EB-049A-42F1-BD43-0BC6C9C288A3}"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BD099D-FF62-415E-AC32-F3FD53AFFDA9}">
      <dsp:nvSpPr>
        <dsp:cNvPr id="0" name=""/>
        <dsp:cNvSpPr/>
      </dsp:nvSpPr>
      <dsp:spPr>
        <a:xfrm>
          <a:off x="358028" y="0"/>
          <a:ext cx="4526544" cy="178509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090890-2EFB-4F49-A659-EEFFF05FB3C6}">
      <dsp:nvSpPr>
        <dsp:cNvPr id="0" name=""/>
        <dsp:cNvSpPr/>
      </dsp:nvSpPr>
      <dsp:spPr>
        <a:xfrm>
          <a:off x="13252" y="535527"/>
          <a:ext cx="1571099" cy="71403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err="1" smtClean="0">
              <a:latin typeface="Tahoma" pitchFamily="34" charset="0"/>
              <a:ea typeface="Tahoma" pitchFamily="34" charset="0"/>
              <a:cs typeface="Tahoma" pitchFamily="34" charset="0"/>
            </a:rPr>
            <a:t>Extraction</a:t>
          </a:r>
          <a:r>
            <a:rPr lang="es-ES" sz="1400" b="1" kern="1200" dirty="0" smtClean="0">
              <a:latin typeface="Tahoma" pitchFamily="34" charset="0"/>
              <a:ea typeface="Tahoma" pitchFamily="34" charset="0"/>
              <a:cs typeface="Tahoma" pitchFamily="34" charset="0"/>
            </a:rPr>
            <a:t> of </a:t>
          </a:r>
          <a:r>
            <a:rPr lang="es-ES" sz="1400" b="1" kern="1200" dirty="0">
              <a:latin typeface="Tahoma" pitchFamily="34" charset="0"/>
              <a:ea typeface="Tahoma" pitchFamily="34" charset="0"/>
              <a:cs typeface="Tahoma" pitchFamily="34" charset="0"/>
            </a:rPr>
            <a:t>Ca</a:t>
          </a:r>
        </a:p>
      </dsp:txBody>
      <dsp:txXfrm>
        <a:off x="13252" y="535527"/>
        <a:ext cx="1571099" cy="714037"/>
      </dsp:txXfrm>
    </dsp:sp>
    <dsp:sp modelId="{5E8CB0B0-2A5F-4B5D-8C29-8548FBC9B91D}">
      <dsp:nvSpPr>
        <dsp:cNvPr id="0" name=""/>
        <dsp:cNvSpPr/>
      </dsp:nvSpPr>
      <dsp:spPr>
        <a:xfrm>
          <a:off x="1850618" y="535527"/>
          <a:ext cx="1597603" cy="71403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err="1" smtClean="0">
              <a:latin typeface="Tahoma" pitchFamily="34" charset="0"/>
              <a:ea typeface="Tahoma" pitchFamily="34" charset="0"/>
              <a:cs typeface="Tahoma" pitchFamily="34" charset="0"/>
            </a:rPr>
            <a:t>Carbonation</a:t>
          </a:r>
          <a:endParaRPr lang="es-ES" sz="1400" b="1" kern="1200" dirty="0">
            <a:latin typeface="Tahoma" pitchFamily="34" charset="0"/>
            <a:ea typeface="Tahoma" pitchFamily="34" charset="0"/>
            <a:cs typeface="Tahoma" pitchFamily="34" charset="0"/>
          </a:endParaRPr>
        </a:p>
      </dsp:txBody>
      <dsp:txXfrm>
        <a:off x="1850618" y="535527"/>
        <a:ext cx="1597603" cy="714037"/>
      </dsp:txXfrm>
    </dsp:sp>
    <dsp:sp modelId="{B84834EB-049A-42F1-BD43-0BC6C9C288A3}">
      <dsp:nvSpPr>
        <dsp:cNvPr id="0" name=""/>
        <dsp:cNvSpPr/>
      </dsp:nvSpPr>
      <dsp:spPr>
        <a:xfrm>
          <a:off x="3714490" y="535527"/>
          <a:ext cx="1597603" cy="71403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err="1" smtClean="0">
              <a:latin typeface="Tahoma" pitchFamily="34" charset="0"/>
              <a:ea typeface="Tahoma" pitchFamily="34" charset="0"/>
              <a:cs typeface="Tahoma" pitchFamily="34" charset="0"/>
            </a:rPr>
            <a:t>Separation</a:t>
          </a:r>
          <a:r>
            <a:rPr lang="es-ES" sz="1400" b="1" kern="1200" dirty="0" smtClean="0">
              <a:latin typeface="Tahoma" pitchFamily="34" charset="0"/>
              <a:ea typeface="Tahoma" pitchFamily="34" charset="0"/>
              <a:cs typeface="Tahoma" pitchFamily="34" charset="0"/>
            </a:rPr>
            <a:t> of </a:t>
          </a:r>
          <a:r>
            <a:rPr lang="es-ES" sz="1400" b="1" kern="1200" dirty="0" err="1" smtClean="0">
              <a:latin typeface="Tahoma" pitchFamily="34" charset="0"/>
              <a:ea typeface="Tahoma" pitchFamily="34" charset="0"/>
              <a:cs typeface="Tahoma" pitchFamily="34" charset="0"/>
            </a:rPr>
            <a:t>phases</a:t>
          </a:r>
          <a:endParaRPr lang="es-ES" sz="1400" b="1" kern="1200" dirty="0">
            <a:latin typeface="Tahoma" pitchFamily="34" charset="0"/>
            <a:ea typeface="Tahoma" pitchFamily="34" charset="0"/>
            <a:cs typeface="Tahoma" pitchFamily="34" charset="0"/>
          </a:endParaRPr>
        </a:p>
      </dsp:txBody>
      <dsp:txXfrm>
        <a:off x="3714490" y="535527"/>
        <a:ext cx="1597603" cy="71403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DD16346-791C-4DFC-976A-86DC72601379}" type="datetimeFigureOut">
              <a:rPr lang="es-ES" smtClean="0"/>
              <a:pPr/>
              <a:t>18/07/2015</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60F26DB-3326-4281-AD6B-67E88BFC1C30}"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err="1" smtClean="0"/>
              <a:t>Good</a:t>
            </a:r>
            <a:r>
              <a:rPr lang="es-ES_tradnl" dirty="0" smtClean="0"/>
              <a:t> </a:t>
            </a:r>
            <a:r>
              <a:rPr lang="es-ES_tradnl" dirty="0" err="1" smtClean="0"/>
              <a:t>afternoon</a:t>
            </a:r>
            <a:r>
              <a:rPr lang="es-ES_tradnl" dirty="0" smtClean="0"/>
              <a:t>, </a:t>
            </a:r>
            <a:r>
              <a:rPr lang="es-ES_tradnl" dirty="0" err="1" smtClean="0"/>
              <a:t>the</a:t>
            </a:r>
            <a:r>
              <a:rPr lang="es-ES_tradnl" dirty="0" smtClean="0"/>
              <a:t> </a:t>
            </a:r>
            <a:r>
              <a:rPr lang="es-ES_tradnl" dirty="0" err="1" smtClean="0"/>
              <a:t>title</a:t>
            </a:r>
            <a:r>
              <a:rPr lang="es-ES_tradnl" dirty="0" smtClean="0"/>
              <a:t> of</a:t>
            </a:r>
            <a:r>
              <a:rPr lang="es-ES_tradnl" baseline="0" dirty="0" smtClean="0"/>
              <a:t> my </a:t>
            </a:r>
            <a:r>
              <a:rPr lang="es-ES_tradnl" baseline="0" dirty="0" err="1" smtClean="0"/>
              <a:t>work</a:t>
            </a:r>
            <a:r>
              <a:rPr lang="es-ES_tradnl" baseline="0" dirty="0" smtClean="0"/>
              <a:t> </a:t>
            </a:r>
            <a:r>
              <a:rPr lang="es-ES_tradnl" baseline="0" dirty="0" err="1" smtClean="0"/>
              <a:t>is</a:t>
            </a:r>
            <a:r>
              <a:rPr lang="es-ES_tradnl" baseline="0" dirty="0" smtClean="0"/>
              <a:t>…</a:t>
            </a:r>
            <a:endParaRPr lang="es-ES_tradnl" dirty="0" smtClean="0"/>
          </a:p>
          <a:p>
            <a:endParaRPr lang="es-ES_tradnl" dirty="0" smtClean="0"/>
          </a:p>
          <a:p>
            <a:endParaRPr lang="es-ES" dirty="0"/>
          </a:p>
        </p:txBody>
      </p:sp>
      <p:sp>
        <p:nvSpPr>
          <p:cNvPr id="4" name="3 Marcador de número de diapositiva"/>
          <p:cNvSpPr>
            <a:spLocks noGrp="1"/>
          </p:cNvSpPr>
          <p:nvPr>
            <p:ph type="sldNum" sz="quarter" idx="10"/>
          </p:nvPr>
        </p:nvSpPr>
        <p:spPr/>
        <p:txBody>
          <a:bodyPr/>
          <a:lstStyle/>
          <a:p>
            <a:fld id="{660F26DB-3326-4281-AD6B-67E88BFC1C30}"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smtClean="0"/>
              <a:t>Idea 1: </a:t>
            </a:r>
            <a:r>
              <a:rPr lang="es-ES_tradnl" dirty="0" err="1" smtClean="0"/>
              <a:t>Mud</a:t>
            </a:r>
            <a:r>
              <a:rPr lang="es-ES_tradnl" dirty="0" smtClean="0"/>
              <a:t>, </a:t>
            </a:r>
            <a:r>
              <a:rPr lang="es-ES_tradnl" dirty="0" err="1" smtClean="0"/>
              <a:t>the</a:t>
            </a:r>
            <a:r>
              <a:rPr lang="es-ES_tradnl" dirty="0" smtClean="0"/>
              <a:t> insoluble </a:t>
            </a:r>
            <a:r>
              <a:rPr lang="es-ES_tradnl" dirty="0" err="1" smtClean="0"/>
              <a:t>solid</a:t>
            </a:r>
            <a:r>
              <a:rPr lang="es-ES_tradnl" dirty="0" smtClean="0"/>
              <a:t> </a:t>
            </a:r>
            <a:r>
              <a:rPr lang="es-ES_tradnl" dirty="0" err="1" smtClean="0"/>
              <a:t>fraction</a:t>
            </a:r>
            <a:r>
              <a:rPr lang="es-ES_tradnl" dirty="0" smtClean="0"/>
              <a:t> in </a:t>
            </a:r>
            <a:r>
              <a:rPr lang="es-ES_tradnl" dirty="0" err="1" smtClean="0"/>
              <a:t>sulphuric</a:t>
            </a:r>
            <a:r>
              <a:rPr lang="es-ES_tradnl" dirty="0" smtClean="0"/>
              <a:t> </a:t>
            </a:r>
            <a:r>
              <a:rPr lang="es-ES_tradnl" dirty="0" err="1" smtClean="0"/>
              <a:t>acid</a:t>
            </a:r>
            <a:r>
              <a:rPr lang="es-ES_tradnl" dirty="0" smtClean="0"/>
              <a:t>, </a:t>
            </a:r>
            <a:r>
              <a:rPr lang="es-ES_tradnl" baseline="0" dirty="0" err="1" smtClean="0"/>
              <a:t>c</a:t>
            </a:r>
            <a:r>
              <a:rPr lang="es-ES_tradnl" dirty="0" err="1" smtClean="0"/>
              <a:t>ontain</a:t>
            </a:r>
            <a:r>
              <a:rPr lang="es-ES_tradnl" baseline="0" dirty="0" smtClean="0"/>
              <a:t> </a:t>
            </a:r>
            <a:r>
              <a:rPr lang="es-ES_tradnl" baseline="0" dirty="0" err="1" smtClean="0"/>
              <a:t>mainly</a:t>
            </a:r>
            <a:r>
              <a:rPr lang="es-ES_tradnl" baseline="0" dirty="0" smtClean="0"/>
              <a:t>  </a:t>
            </a:r>
            <a:r>
              <a:rPr lang="es-ES_tradnl" baseline="0" dirty="0" err="1" smtClean="0"/>
              <a:t>Titanium</a:t>
            </a:r>
            <a:r>
              <a:rPr lang="es-ES_tradnl" baseline="0" dirty="0" smtClean="0"/>
              <a:t> (Ti), </a:t>
            </a:r>
            <a:r>
              <a:rPr lang="es-ES_tradnl" baseline="0" dirty="0" err="1" smtClean="0"/>
              <a:t>silica</a:t>
            </a:r>
            <a:r>
              <a:rPr lang="es-ES_tradnl" baseline="0" dirty="0" smtClean="0"/>
              <a:t> (Si) and </a:t>
            </a:r>
            <a:r>
              <a:rPr lang="es-ES_tradnl" baseline="0" dirty="0" err="1" smtClean="0"/>
              <a:t>iron</a:t>
            </a:r>
            <a:r>
              <a:rPr lang="es-ES_tradnl" baseline="0" dirty="0" smtClean="0"/>
              <a:t> (Fe). </a:t>
            </a:r>
            <a:r>
              <a:rPr lang="en-US" baseline="0" dirty="0" smtClean="0"/>
              <a:t>According to mineralogy results, mud is composed of </a:t>
            </a:r>
            <a:r>
              <a:rPr lang="en-US" baseline="0" dirty="0" err="1" smtClean="0"/>
              <a:t>ilmenite</a:t>
            </a:r>
            <a:r>
              <a:rPr lang="en-US" baseline="0" dirty="0" smtClean="0"/>
              <a:t>, </a:t>
            </a:r>
            <a:r>
              <a:rPr lang="en-US" baseline="0" dirty="0" err="1" smtClean="0"/>
              <a:t>rutile</a:t>
            </a:r>
            <a:r>
              <a:rPr lang="en-US" baseline="0" dirty="0" smtClean="0"/>
              <a:t>, zircon and quartz. These mineral phases are highly refractory.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image it can be seen the different phases. The particle number 1 is zircon. 2 and 3 are quartz particles, and number 4 is a </a:t>
            </a:r>
            <a:r>
              <a:rPr lang="en-US" baseline="0" dirty="0" err="1" smtClean="0"/>
              <a:t>ilmenite</a:t>
            </a:r>
            <a:r>
              <a:rPr lang="en-US" baseline="0" dirty="0" smtClean="0"/>
              <a:t> particle.</a:t>
            </a:r>
            <a:endParaRPr lang="es-ES_tradnl" baseline="0" dirty="0" smtClean="0"/>
          </a:p>
          <a:p>
            <a:endParaRPr lang="es-ES_tradnl" baseline="0" dirty="0" smtClean="0"/>
          </a:p>
        </p:txBody>
      </p:sp>
      <p:sp>
        <p:nvSpPr>
          <p:cNvPr id="4" name="3 Marcador de número de diapositiva"/>
          <p:cNvSpPr>
            <a:spLocks noGrp="1"/>
          </p:cNvSpPr>
          <p:nvPr>
            <p:ph type="sldNum" sz="quarter" idx="10"/>
          </p:nvPr>
        </p:nvSpPr>
        <p:spPr/>
        <p:txBody>
          <a:bodyPr/>
          <a:lstStyle/>
          <a:p>
            <a:fld id="{660F26DB-3326-4281-AD6B-67E88BFC1C30}"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Idea 1: Red </a:t>
            </a:r>
            <a:r>
              <a:rPr lang="es-ES_tradnl" dirty="0" err="1" smtClean="0"/>
              <a:t>gypsum</a:t>
            </a:r>
            <a:r>
              <a:rPr lang="es-ES_tradnl" dirty="0" smtClean="0"/>
              <a:t>, </a:t>
            </a:r>
            <a:r>
              <a:rPr lang="es-ES_tradnl" dirty="0" err="1" smtClean="0"/>
              <a:t>generated</a:t>
            </a:r>
            <a:r>
              <a:rPr lang="es-ES_tradnl" dirty="0" smtClean="0"/>
              <a:t> in </a:t>
            </a:r>
            <a:r>
              <a:rPr lang="es-ES_tradnl" dirty="0" err="1" smtClean="0"/>
              <a:t>the</a:t>
            </a:r>
            <a:r>
              <a:rPr lang="es-ES_tradnl" dirty="0" smtClean="0"/>
              <a:t> </a:t>
            </a:r>
            <a:r>
              <a:rPr lang="es-ES_tradnl" dirty="0" err="1" smtClean="0"/>
              <a:t>neutralization</a:t>
            </a:r>
            <a:r>
              <a:rPr lang="es-ES_tradnl" dirty="0" smtClean="0"/>
              <a:t> </a:t>
            </a:r>
            <a:r>
              <a:rPr lang="es-ES_tradnl" dirty="0" err="1" smtClean="0"/>
              <a:t>step</a:t>
            </a:r>
            <a:r>
              <a:rPr lang="es-ES_tradnl" dirty="0" smtClean="0"/>
              <a:t>, </a:t>
            </a:r>
            <a:r>
              <a:rPr lang="es-ES_tradnl" dirty="0" err="1" smtClean="0"/>
              <a:t>contain</a:t>
            </a:r>
            <a:r>
              <a:rPr lang="es-ES_tradnl" baseline="0" dirty="0" smtClean="0"/>
              <a:t> </a:t>
            </a:r>
            <a:r>
              <a:rPr lang="es-ES_tradnl" baseline="0" dirty="0" err="1" smtClean="0"/>
              <a:t>mainly</a:t>
            </a:r>
            <a:r>
              <a:rPr lang="es-ES_tradnl" baseline="0" dirty="0" smtClean="0"/>
              <a:t>  </a:t>
            </a:r>
            <a:r>
              <a:rPr lang="es-ES_tradnl" baseline="0" dirty="0" err="1" smtClean="0"/>
              <a:t>calcium</a:t>
            </a:r>
            <a:r>
              <a:rPr lang="es-ES_tradnl" baseline="0" dirty="0" smtClean="0"/>
              <a:t> (Ca), </a:t>
            </a:r>
            <a:r>
              <a:rPr lang="es-ES_tradnl" baseline="0" dirty="0" err="1" smtClean="0"/>
              <a:t>sulfur</a:t>
            </a:r>
            <a:r>
              <a:rPr lang="es-ES_tradnl" baseline="0" dirty="0" smtClean="0"/>
              <a:t> (S) and </a:t>
            </a:r>
            <a:r>
              <a:rPr lang="es-ES_tradnl" baseline="0" dirty="0" err="1" smtClean="0"/>
              <a:t>iron</a:t>
            </a:r>
            <a:r>
              <a:rPr lang="es-ES_tradnl" baseline="0" dirty="0" smtClean="0"/>
              <a:t> (Fe). </a:t>
            </a:r>
            <a:r>
              <a:rPr lang="en-US" baseline="0" dirty="0" smtClean="0"/>
              <a:t>According to mineralogy results is composed of gypsum, and iron and titanium oxides.</a:t>
            </a:r>
          </a:p>
          <a:p>
            <a:endParaRPr lang="en-US" baseline="0" dirty="0" smtClean="0"/>
          </a:p>
          <a:p>
            <a:r>
              <a:rPr lang="en-US" baseline="0" dirty="0" smtClean="0"/>
              <a:t>In the image, it can be seen the characteristic morphology of gypsum (number 1) and number 3, it can be seen the amorphous phase, which contain iron and titanium.</a:t>
            </a:r>
            <a:endParaRPr lang="es-ES_tradnl" baseline="0" dirty="0" smtClean="0"/>
          </a:p>
          <a:p>
            <a:endParaRPr lang="es-ES_tradnl" baseline="0" dirty="0" smtClean="0"/>
          </a:p>
          <a:p>
            <a:endParaRPr lang="es-ES" dirty="0"/>
          </a:p>
        </p:txBody>
      </p:sp>
      <p:sp>
        <p:nvSpPr>
          <p:cNvPr id="4" name="3 Marcador de número de diapositiva"/>
          <p:cNvSpPr>
            <a:spLocks noGrp="1"/>
          </p:cNvSpPr>
          <p:nvPr>
            <p:ph type="sldNum" sz="quarter" idx="10"/>
          </p:nvPr>
        </p:nvSpPr>
        <p:spPr/>
        <p:txBody>
          <a:bodyPr/>
          <a:lstStyle/>
          <a:p>
            <a:fld id="{660F26DB-3326-4281-AD6B-67E88BFC1C30}"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err="1" smtClean="0"/>
              <a:t>The</a:t>
            </a:r>
            <a:r>
              <a:rPr lang="es-ES_tradnl" dirty="0" smtClean="0"/>
              <a:t> </a:t>
            </a:r>
            <a:r>
              <a:rPr lang="es-ES_tradnl" dirty="0" err="1" smtClean="0"/>
              <a:t>first</a:t>
            </a:r>
            <a:r>
              <a:rPr lang="es-ES_tradnl" dirty="0" smtClean="0"/>
              <a:t> </a:t>
            </a:r>
            <a:r>
              <a:rPr lang="es-ES_tradnl" dirty="0" err="1" smtClean="0"/>
              <a:t>application</a:t>
            </a:r>
            <a:r>
              <a:rPr lang="es-ES_tradnl" baseline="0" dirty="0" smtClean="0"/>
              <a:t> has</a:t>
            </a:r>
            <a:r>
              <a:rPr lang="es-ES_tradnl" dirty="0" smtClean="0"/>
              <a:t> </a:t>
            </a:r>
            <a:r>
              <a:rPr lang="es-ES_tradnl" dirty="0" err="1" smtClean="0"/>
              <a:t>been</a:t>
            </a:r>
            <a:r>
              <a:rPr lang="es-ES_tradnl" baseline="0" dirty="0" smtClean="0"/>
              <a:t> </a:t>
            </a:r>
            <a:r>
              <a:rPr lang="es-ES_tradnl" baseline="0" dirty="0" err="1" smtClean="0"/>
              <a:t>to</a:t>
            </a:r>
            <a:r>
              <a:rPr lang="es-ES_tradnl" baseline="0" dirty="0" smtClean="0"/>
              <a:t> use ….”leer”</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660F26DB-3326-4281-AD6B-67E88BFC1C30}"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Idea 1: In </a:t>
            </a:r>
            <a:r>
              <a:rPr lang="es-ES_tradnl" dirty="0" err="1" smtClean="0"/>
              <a:t>this</a:t>
            </a:r>
            <a:r>
              <a:rPr lang="es-ES_tradnl" dirty="0" smtClean="0"/>
              <a:t> </a:t>
            </a:r>
            <a:r>
              <a:rPr lang="es-ES_tradnl" dirty="0" err="1" smtClean="0"/>
              <a:t>applications</a:t>
            </a:r>
            <a:r>
              <a:rPr lang="es-ES_tradnl" dirty="0" smtClean="0"/>
              <a:t> t</a:t>
            </a:r>
            <a:r>
              <a:rPr lang="en-US" dirty="0" err="1" smtClean="0"/>
              <a:t>hree</a:t>
            </a:r>
            <a:r>
              <a:rPr lang="en-US" dirty="0" smtClean="0"/>
              <a:t> plates were manufactured with different composition. Plate 1, only with red gypsum. Plate 2,</a:t>
            </a:r>
            <a:r>
              <a:rPr lang="en-US" baseline="0" dirty="0" smtClean="0"/>
              <a:t> with 75% (seventy five percent ) of red gypsum and  25% (percent) of mud. And Plate 3, (80%) red gypsum, (15%) mud and (5%) vermiculite. “leer..”  </a:t>
            </a:r>
            <a:endParaRPr lang="es-ES_tradnl" baseline="0" dirty="0" smtClean="0"/>
          </a:p>
          <a:p>
            <a:endParaRPr lang="es-ES_tradnl" baseline="0" dirty="0" smtClean="0"/>
          </a:p>
          <a:p>
            <a:r>
              <a:rPr lang="es-ES_tradnl" baseline="0" dirty="0" smtClean="0"/>
              <a:t>And </a:t>
            </a:r>
            <a:r>
              <a:rPr lang="es-ES_tradnl" baseline="0" dirty="0" err="1" smtClean="0"/>
              <a:t>Also</a:t>
            </a:r>
            <a:r>
              <a:rPr lang="es-ES_tradnl" baseline="0" dirty="0" smtClean="0"/>
              <a:t>,..</a:t>
            </a:r>
            <a:r>
              <a:rPr lang="es-ES_tradnl" baseline="0" dirty="0" err="1" smtClean="0"/>
              <a:t>Pladur..”leer</a:t>
            </a:r>
            <a:r>
              <a:rPr lang="es-ES_tradnl" baseline="0" dirty="0" smtClean="0"/>
              <a:t>”</a:t>
            </a:r>
          </a:p>
          <a:p>
            <a:endParaRPr lang="es-ES_tradnl" baseline="0" dirty="0" smtClean="0"/>
          </a:p>
          <a:p>
            <a:endParaRPr lang="es-ES_tradnl" baseline="0" dirty="0" smtClean="0"/>
          </a:p>
          <a:p>
            <a:r>
              <a:rPr lang="es-ES_tradnl" baseline="0" dirty="0" smtClean="0"/>
              <a:t>“Leer”</a:t>
            </a:r>
          </a:p>
        </p:txBody>
      </p:sp>
      <p:sp>
        <p:nvSpPr>
          <p:cNvPr id="4" name="3 Marcador de número de diapositiva"/>
          <p:cNvSpPr>
            <a:spLocks noGrp="1"/>
          </p:cNvSpPr>
          <p:nvPr>
            <p:ph type="sldNum" sz="quarter" idx="10"/>
          </p:nvPr>
        </p:nvSpPr>
        <p:spPr/>
        <p:txBody>
          <a:bodyPr/>
          <a:lstStyle/>
          <a:p>
            <a:fld id="{660F26DB-3326-4281-AD6B-67E88BFC1C30}"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Leer…</a:t>
            </a:r>
            <a:endParaRPr lang="es-ES" dirty="0"/>
          </a:p>
        </p:txBody>
      </p:sp>
      <p:sp>
        <p:nvSpPr>
          <p:cNvPr id="4" name="3 Marcador de número de diapositiva"/>
          <p:cNvSpPr>
            <a:spLocks noGrp="1"/>
          </p:cNvSpPr>
          <p:nvPr>
            <p:ph type="sldNum" sz="quarter" idx="10"/>
          </p:nvPr>
        </p:nvSpPr>
        <p:spPr/>
        <p:txBody>
          <a:bodyPr/>
          <a:lstStyle/>
          <a:p>
            <a:fld id="{660F26DB-3326-4281-AD6B-67E88BFC1C30}"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The results are shown in this figure.</a:t>
            </a:r>
            <a:r>
              <a:rPr lang="en-US" baseline="0" dirty="0" smtClean="0"/>
              <a:t> It is represented in the right axis the temperature of exposed side and in the left axis the temperature of non-exposed side versus time.</a:t>
            </a:r>
            <a:endParaRPr lang="en-US" dirty="0" smtClean="0"/>
          </a:p>
          <a:p>
            <a:endParaRPr lang="en-US" dirty="0" smtClean="0"/>
          </a:p>
          <a:p>
            <a:r>
              <a:rPr lang="en-US" dirty="0" smtClean="0"/>
              <a:t>This line </a:t>
            </a:r>
            <a:r>
              <a:rPr lang="en-US" baseline="0" dirty="0" smtClean="0"/>
              <a:t>belong to pladur, typical material used in building construction. It can be seen that  the pladur reaches high temperature in short time, whereas the plates need more time to reach the same temperature. </a:t>
            </a:r>
            <a:r>
              <a:rPr lang="en-US" baseline="0" dirty="0" err="1" smtClean="0"/>
              <a:t>So..”leer</a:t>
            </a:r>
            <a:r>
              <a:rPr lang="en-US" baseline="0" dirty="0" smtClean="0"/>
              <a:t> </a:t>
            </a:r>
            <a:r>
              <a:rPr lang="en-US" baseline="0" dirty="0" err="1" smtClean="0"/>
              <a:t>punto</a:t>
            </a:r>
            <a:r>
              <a:rPr lang="en-US" baseline="0" dirty="0" smtClean="0"/>
              <a:t> 1”.</a:t>
            </a:r>
          </a:p>
          <a:p>
            <a:endParaRPr lang="en-US" baseline="0" dirty="0" smtClean="0"/>
          </a:p>
          <a:p>
            <a:endParaRPr lang="en-US" baseline="0" dirty="0" smtClean="0"/>
          </a:p>
          <a:p>
            <a:endParaRPr lang="en-US" baseline="0" dirty="0" smtClean="0"/>
          </a:p>
          <a:p>
            <a:r>
              <a:rPr lang="es-ES_tradnl" dirty="0" err="1" smtClean="0"/>
              <a:t>However</a:t>
            </a:r>
            <a:r>
              <a:rPr lang="es-ES_tradnl" dirty="0" smtClean="0"/>
              <a:t>, </a:t>
            </a:r>
            <a:r>
              <a:rPr lang="es-ES_tradnl" dirty="0" err="1" smtClean="0"/>
              <a:t>the</a:t>
            </a:r>
            <a:r>
              <a:rPr lang="es-ES_tradnl" dirty="0" smtClean="0"/>
              <a:t> </a:t>
            </a:r>
            <a:r>
              <a:rPr lang="es-ES_tradnl" dirty="0" err="1" smtClean="0"/>
              <a:t>plate</a:t>
            </a:r>
            <a:r>
              <a:rPr lang="es-ES_tradnl" baseline="0" dirty="0" smtClean="0"/>
              <a:t> 2 and 3 are </a:t>
            </a:r>
            <a:r>
              <a:rPr lang="es-ES_tradnl" baseline="0" dirty="0" err="1" smtClean="0"/>
              <a:t>slightly</a:t>
            </a:r>
            <a:r>
              <a:rPr lang="es-ES_tradnl" baseline="0" dirty="0" smtClean="0"/>
              <a:t> </a:t>
            </a:r>
            <a:r>
              <a:rPr lang="es-ES_tradnl" baseline="0" dirty="0" err="1" smtClean="0"/>
              <a:t>better</a:t>
            </a:r>
            <a:r>
              <a:rPr lang="es-ES_tradnl" baseline="0" dirty="0" smtClean="0"/>
              <a:t> </a:t>
            </a:r>
            <a:r>
              <a:rPr lang="es-ES_tradnl" baseline="0" dirty="0" err="1" smtClean="0"/>
              <a:t>than</a:t>
            </a:r>
            <a:r>
              <a:rPr lang="es-ES_tradnl" baseline="0" dirty="0" smtClean="0"/>
              <a:t> </a:t>
            </a:r>
            <a:r>
              <a:rPr lang="es-ES_tradnl" baseline="0" dirty="0" err="1" smtClean="0"/>
              <a:t>plate</a:t>
            </a:r>
            <a:r>
              <a:rPr lang="es-ES_tradnl" baseline="0" dirty="0" smtClean="0"/>
              <a:t> 1. </a:t>
            </a:r>
            <a:r>
              <a:rPr lang="es-ES_tradnl" baseline="0" dirty="0" err="1" smtClean="0"/>
              <a:t>It</a:t>
            </a:r>
            <a:r>
              <a:rPr lang="es-ES_tradnl" baseline="0" dirty="0" smtClean="0"/>
              <a:t> </a:t>
            </a:r>
            <a:r>
              <a:rPr lang="es-ES_tradnl" baseline="0" dirty="0" err="1" smtClean="0"/>
              <a:t>is</a:t>
            </a:r>
            <a:r>
              <a:rPr lang="es-ES_tradnl" baseline="0" dirty="0" smtClean="0"/>
              <a:t> </a:t>
            </a:r>
            <a:r>
              <a:rPr lang="es-ES_tradnl" baseline="0" dirty="0" err="1" smtClean="0"/>
              <a:t>because</a:t>
            </a:r>
            <a:r>
              <a:rPr lang="es-ES_tradnl" baseline="0" dirty="0" smtClean="0"/>
              <a:t> ..</a:t>
            </a:r>
            <a:r>
              <a:rPr lang="es-ES_tradnl" baseline="0" dirty="0" err="1" smtClean="0"/>
              <a:t>Leer”Punto</a:t>
            </a:r>
            <a:r>
              <a:rPr lang="es-ES_tradnl" baseline="0" dirty="0" smtClean="0"/>
              <a:t> 2”. </a:t>
            </a:r>
          </a:p>
          <a:p>
            <a:endParaRPr lang="es-ES_tradnl" baseline="0" dirty="0" smtClean="0"/>
          </a:p>
          <a:p>
            <a:r>
              <a:rPr lang="en-US" baseline="0" dirty="0" smtClean="0"/>
              <a:t>In the figure, it can be seen that for two hours, plates 2 and 3 reach less than 200 ºC.</a:t>
            </a:r>
          </a:p>
          <a:p>
            <a:endParaRPr lang="es-ES_tradnl" baseline="0" dirty="0" smtClean="0"/>
          </a:p>
          <a:p>
            <a:r>
              <a:rPr lang="es-ES_tradnl" baseline="0" dirty="0" smtClean="0"/>
              <a:t>Leer…</a:t>
            </a:r>
          </a:p>
        </p:txBody>
      </p:sp>
      <p:sp>
        <p:nvSpPr>
          <p:cNvPr id="4" name="3 Marcador de número de diapositiva"/>
          <p:cNvSpPr>
            <a:spLocks noGrp="1"/>
          </p:cNvSpPr>
          <p:nvPr>
            <p:ph type="sldNum" sz="quarter" idx="10"/>
          </p:nvPr>
        </p:nvSpPr>
        <p:spPr/>
        <p:txBody>
          <a:bodyPr/>
          <a:lstStyle/>
          <a:p>
            <a:fld id="{660F26DB-3326-4281-AD6B-67E88BFC1C30}"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baseline="0" dirty="0" smtClean="0"/>
              <a:t>In order to evaluate the mobility of pollutants into the environment, it has been done the TCLP test to different plates. In this table, it is represented the results, which show that values are much lower than regulatory limits.</a:t>
            </a:r>
            <a:endParaRPr lang="es-ES_tradnl" baseline="0" dirty="0" smtClean="0"/>
          </a:p>
        </p:txBody>
      </p:sp>
      <p:sp>
        <p:nvSpPr>
          <p:cNvPr id="4" name="3 Marcador de número de diapositiva"/>
          <p:cNvSpPr>
            <a:spLocks noGrp="1"/>
          </p:cNvSpPr>
          <p:nvPr>
            <p:ph type="sldNum" sz="quarter" idx="10"/>
          </p:nvPr>
        </p:nvSpPr>
        <p:spPr/>
        <p:txBody>
          <a:bodyPr/>
          <a:lstStyle/>
          <a:p>
            <a:fld id="{660F26DB-3326-4281-AD6B-67E88BFC1C30}"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err="1" smtClean="0"/>
              <a:t>The</a:t>
            </a:r>
            <a:r>
              <a:rPr lang="es-ES_tradnl" dirty="0" smtClean="0"/>
              <a:t> </a:t>
            </a:r>
            <a:r>
              <a:rPr lang="es-ES_tradnl" dirty="0" err="1" smtClean="0"/>
              <a:t>second</a:t>
            </a:r>
            <a:r>
              <a:rPr lang="es-ES_tradnl" dirty="0" smtClean="0"/>
              <a:t> </a:t>
            </a:r>
            <a:r>
              <a:rPr lang="es-ES_tradnl" dirty="0" err="1" smtClean="0"/>
              <a:t>application</a:t>
            </a:r>
            <a:r>
              <a:rPr lang="es-ES_tradnl" baseline="0" dirty="0" smtClean="0"/>
              <a:t> has</a:t>
            </a:r>
            <a:r>
              <a:rPr lang="es-ES_tradnl" dirty="0" smtClean="0"/>
              <a:t> </a:t>
            </a:r>
            <a:r>
              <a:rPr lang="es-ES_tradnl" dirty="0" err="1" smtClean="0"/>
              <a:t>been</a:t>
            </a:r>
            <a:r>
              <a:rPr lang="es-ES_tradnl" baseline="0" dirty="0" smtClean="0"/>
              <a:t> </a:t>
            </a:r>
            <a:r>
              <a:rPr lang="es-ES_tradnl" baseline="0" dirty="0" err="1" smtClean="0"/>
              <a:t>to</a:t>
            </a:r>
            <a:r>
              <a:rPr lang="es-ES_tradnl" baseline="0" dirty="0" smtClean="0"/>
              <a:t> use ….”leer”</a:t>
            </a:r>
            <a:endParaRPr lang="es-ES" dirty="0"/>
          </a:p>
        </p:txBody>
      </p:sp>
      <p:sp>
        <p:nvSpPr>
          <p:cNvPr id="4" name="3 Marcador de número de diapositiva"/>
          <p:cNvSpPr>
            <a:spLocks noGrp="1"/>
          </p:cNvSpPr>
          <p:nvPr>
            <p:ph type="sldNum" sz="quarter" idx="10"/>
          </p:nvPr>
        </p:nvSpPr>
        <p:spPr/>
        <p:txBody>
          <a:bodyPr/>
          <a:lstStyle/>
          <a:p>
            <a:fld id="{660F26DB-3326-4281-AD6B-67E88BFC1C30}"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dirty="0" smtClean="0"/>
          </a:p>
          <a:p>
            <a:endParaRPr lang="es-ES_tradnl" dirty="0" smtClean="0"/>
          </a:p>
          <a:p>
            <a:r>
              <a:rPr lang="es-ES_tradnl" dirty="0" err="1" smtClean="0"/>
              <a:t>The</a:t>
            </a:r>
            <a:r>
              <a:rPr lang="es-ES_tradnl" dirty="0" smtClean="0"/>
              <a:t> </a:t>
            </a:r>
            <a:r>
              <a:rPr lang="es-ES_tradnl" dirty="0" err="1" smtClean="0"/>
              <a:t>carbonation</a:t>
            </a:r>
            <a:r>
              <a:rPr lang="es-ES_tradnl" dirty="0" smtClean="0"/>
              <a:t> </a:t>
            </a:r>
            <a:r>
              <a:rPr lang="es-ES_tradnl" dirty="0" err="1" smtClean="0"/>
              <a:t>process</a:t>
            </a:r>
            <a:r>
              <a:rPr lang="es-ES_tradnl" dirty="0" smtClean="0"/>
              <a:t> </a:t>
            </a:r>
            <a:r>
              <a:rPr lang="es-ES_tradnl" dirty="0" err="1" smtClean="0"/>
              <a:t>involves</a:t>
            </a:r>
            <a:r>
              <a:rPr lang="es-ES_tradnl" dirty="0" smtClean="0"/>
              <a:t> </a:t>
            </a:r>
            <a:r>
              <a:rPr lang="es-ES_tradnl" dirty="0" err="1" smtClean="0"/>
              <a:t>the</a:t>
            </a:r>
            <a:r>
              <a:rPr lang="es-ES_tradnl" dirty="0" smtClean="0"/>
              <a:t> </a:t>
            </a:r>
            <a:r>
              <a:rPr lang="es-ES_tradnl" dirty="0" err="1" smtClean="0"/>
              <a:t>extraction</a:t>
            </a:r>
            <a:r>
              <a:rPr lang="es-ES_tradnl" baseline="0" dirty="0" smtClean="0"/>
              <a:t> of </a:t>
            </a:r>
            <a:r>
              <a:rPr lang="es-ES_tradnl" baseline="0" dirty="0" err="1" smtClean="0"/>
              <a:t>calcium</a:t>
            </a:r>
            <a:r>
              <a:rPr lang="es-ES_tradnl" baseline="0" dirty="0" smtClean="0"/>
              <a:t>, </a:t>
            </a:r>
            <a:r>
              <a:rPr lang="es-ES_tradnl" baseline="0" dirty="0" err="1" smtClean="0"/>
              <a:t>using</a:t>
            </a:r>
            <a:r>
              <a:rPr lang="es-ES_tradnl" baseline="0" dirty="0" smtClean="0"/>
              <a:t> a </a:t>
            </a:r>
            <a:r>
              <a:rPr lang="es-ES_tradnl" baseline="0" dirty="0" err="1" smtClean="0"/>
              <a:t>solution</a:t>
            </a:r>
            <a:r>
              <a:rPr lang="es-ES_tradnl" baseline="0" dirty="0" smtClean="0"/>
              <a:t> of </a:t>
            </a:r>
            <a:r>
              <a:rPr lang="es-ES_tradnl" baseline="0" dirty="0" err="1" smtClean="0"/>
              <a:t>sodium</a:t>
            </a:r>
            <a:r>
              <a:rPr lang="es-ES_tradnl" baseline="0" dirty="0" smtClean="0"/>
              <a:t> </a:t>
            </a:r>
            <a:r>
              <a:rPr lang="es-ES_tradnl" baseline="0" dirty="0" err="1" smtClean="0"/>
              <a:t>hydroxide</a:t>
            </a:r>
            <a:r>
              <a:rPr lang="es-ES_tradnl" baseline="0" dirty="0" smtClean="0"/>
              <a:t>, </a:t>
            </a:r>
            <a:r>
              <a:rPr lang="es-ES_tradnl" baseline="0" dirty="0" err="1" smtClean="0"/>
              <a:t>followed</a:t>
            </a:r>
            <a:r>
              <a:rPr lang="es-ES_tradnl" baseline="0" dirty="0" smtClean="0"/>
              <a:t> </a:t>
            </a:r>
            <a:r>
              <a:rPr lang="es-ES_tradnl" baseline="0" dirty="0" err="1" smtClean="0"/>
              <a:t>by</a:t>
            </a:r>
            <a:r>
              <a:rPr lang="es-ES_tradnl" baseline="0" dirty="0" smtClean="0"/>
              <a:t> </a:t>
            </a:r>
            <a:r>
              <a:rPr lang="es-ES_tradnl" baseline="0" dirty="0" err="1" smtClean="0"/>
              <a:t>the</a:t>
            </a:r>
            <a:r>
              <a:rPr lang="es-ES_tradnl" baseline="0" dirty="0" smtClean="0"/>
              <a:t> </a:t>
            </a:r>
            <a:r>
              <a:rPr lang="es-ES_tradnl" baseline="0" dirty="0" err="1" smtClean="0"/>
              <a:t>reaction</a:t>
            </a:r>
            <a:r>
              <a:rPr lang="es-ES_tradnl" baseline="0" dirty="0" smtClean="0"/>
              <a:t> </a:t>
            </a:r>
            <a:r>
              <a:rPr lang="es-ES_tradnl" baseline="0" dirty="0" err="1" smtClean="0"/>
              <a:t>with</a:t>
            </a:r>
            <a:r>
              <a:rPr lang="es-ES_tradnl" baseline="0" dirty="0" smtClean="0"/>
              <a:t> </a:t>
            </a:r>
            <a:r>
              <a:rPr lang="es-ES_tradnl" baseline="0" dirty="0" err="1" smtClean="0"/>
              <a:t>carbon</a:t>
            </a:r>
            <a:r>
              <a:rPr lang="es-ES_tradnl" baseline="0" dirty="0" smtClean="0"/>
              <a:t> </a:t>
            </a:r>
            <a:r>
              <a:rPr lang="es-ES_tradnl" baseline="0" dirty="0" err="1" smtClean="0"/>
              <a:t>dioxide</a:t>
            </a:r>
            <a:r>
              <a:rPr lang="es-ES_tradnl" baseline="0" dirty="0" smtClean="0"/>
              <a:t> in </a:t>
            </a:r>
            <a:r>
              <a:rPr lang="es-ES_tradnl" baseline="0" dirty="0" err="1" smtClean="0"/>
              <a:t>aqueous</a:t>
            </a:r>
            <a:r>
              <a:rPr lang="es-ES_tradnl" baseline="0" dirty="0" smtClean="0"/>
              <a:t> </a:t>
            </a:r>
            <a:r>
              <a:rPr lang="es-ES_tradnl" baseline="0" dirty="0" err="1" smtClean="0"/>
              <a:t>phase</a:t>
            </a:r>
            <a:r>
              <a:rPr lang="es-ES_tradnl" baseline="0" dirty="0" smtClean="0"/>
              <a:t>. And </a:t>
            </a:r>
            <a:r>
              <a:rPr lang="es-ES_tradnl" baseline="0" dirty="0" err="1" smtClean="0"/>
              <a:t>finally</a:t>
            </a:r>
            <a:r>
              <a:rPr lang="es-ES_tradnl" baseline="0" dirty="0" smtClean="0"/>
              <a:t> </a:t>
            </a:r>
            <a:r>
              <a:rPr lang="es-ES_tradnl" baseline="0" dirty="0" err="1" smtClean="0"/>
              <a:t>the</a:t>
            </a:r>
            <a:r>
              <a:rPr lang="es-ES_tradnl" baseline="0" dirty="0" smtClean="0"/>
              <a:t> </a:t>
            </a:r>
            <a:r>
              <a:rPr lang="es-ES_tradnl" baseline="0" dirty="0" err="1" smtClean="0"/>
              <a:t>products</a:t>
            </a:r>
            <a:r>
              <a:rPr lang="es-ES_tradnl" baseline="0" dirty="0" smtClean="0"/>
              <a:t> are </a:t>
            </a:r>
            <a:r>
              <a:rPr lang="es-ES_tradnl" baseline="0" dirty="0" err="1" smtClean="0"/>
              <a:t>separated</a:t>
            </a:r>
            <a:r>
              <a:rPr lang="es-ES_tradnl" baseline="0" dirty="0" smtClean="0"/>
              <a:t> </a:t>
            </a:r>
            <a:r>
              <a:rPr lang="es-ES_tradnl" baseline="0" dirty="0" err="1" smtClean="0"/>
              <a:t>by</a:t>
            </a:r>
            <a:r>
              <a:rPr lang="es-ES_tradnl" baseline="0" dirty="0" smtClean="0"/>
              <a:t> </a:t>
            </a:r>
            <a:r>
              <a:rPr lang="es-ES_tradnl" baseline="0" dirty="0" err="1" smtClean="0"/>
              <a:t>filtration</a:t>
            </a:r>
            <a:r>
              <a:rPr lang="es-ES_tradnl" baseline="0" dirty="0" smtClean="0"/>
              <a:t>.</a:t>
            </a:r>
            <a:endParaRPr lang="es-ES_tradnl" dirty="0" smtClean="0"/>
          </a:p>
          <a:p>
            <a:endParaRPr lang="es-ES_tradnl" dirty="0" smtClean="0"/>
          </a:p>
          <a:p>
            <a:r>
              <a:rPr lang="es-ES_tradnl" dirty="0" err="1" smtClean="0"/>
              <a:t>During</a:t>
            </a:r>
            <a:r>
              <a:rPr lang="es-ES_tradnl" baseline="0" dirty="0" smtClean="0"/>
              <a:t> </a:t>
            </a:r>
            <a:r>
              <a:rPr lang="es-ES_tradnl" baseline="0" dirty="0" err="1" smtClean="0"/>
              <a:t>the</a:t>
            </a:r>
            <a:r>
              <a:rPr lang="es-ES_tradnl" baseline="0" dirty="0" smtClean="0"/>
              <a:t> </a:t>
            </a:r>
            <a:r>
              <a:rPr lang="es-ES_tradnl" baseline="0" dirty="0" err="1" smtClean="0"/>
              <a:t>process</a:t>
            </a:r>
            <a:r>
              <a:rPr lang="es-ES_tradnl" baseline="0" dirty="0" smtClean="0"/>
              <a:t>, </a:t>
            </a:r>
            <a:r>
              <a:rPr lang="es-ES_tradnl" baseline="0" dirty="0" err="1" smtClean="0"/>
              <a:t>it</a:t>
            </a:r>
            <a:r>
              <a:rPr lang="es-ES_tradnl" baseline="0" dirty="0" smtClean="0"/>
              <a:t> </a:t>
            </a:r>
            <a:r>
              <a:rPr lang="es-ES_tradnl" baseline="0" dirty="0" err="1" smtClean="0"/>
              <a:t>takes</a:t>
            </a:r>
            <a:r>
              <a:rPr lang="es-ES_tradnl" baseline="0" dirty="0" smtClean="0"/>
              <a:t> place </a:t>
            </a:r>
            <a:r>
              <a:rPr lang="es-ES_tradnl" baseline="0" dirty="0" err="1" smtClean="0"/>
              <a:t>this</a:t>
            </a:r>
            <a:r>
              <a:rPr lang="es-ES_tradnl" baseline="0" dirty="0" smtClean="0"/>
              <a:t> </a:t>
            </a:r>
            <a:r>
              <a:rPr lang="es-ES_tradnl" baseline="0" dirty="0" err="1" smtClean="0"/>
              <a:t>reaction</a:t>
            </a:r>
            <a:r>
              <a:rPr lang="es-ES_tradnl" baseline="0" dirty="0" smtClean="0"/>
              <a:t>, </a:t>
            </a:r>
            <a:r>
              <a:rPr lang="es-ES_tradnl" baseline="0" dirty="0" err="1" smtClean="0"/>
              <a:t>where</a:t>
            </a:r>
            <a:r>
              <a:rPr lang="es-ES_tradnl" baseline="0" dirty="0" smtClean="0"/>
              <a:t> </a:t>
            </a:r>
            <a:r>
              <a:rPr lang="es-ES_tradnl" baseline="0" dirty="0" err="1" smtClean="0"/>
              <a:t>it</a:t>
            </a:r>
            <a:r>
              <a:rPr lang="es-ES_tradnl" baseline="0" dirty="0" smtClean="0"/>
              <a:t> </a:t>
            </a:r>
            <a:r>
              <a:rPr lang="es-ES_tradnl" baseline="0" dirty="0" err="1" smtClean="0"/>
              <a:t>is</a:t>
            </a:r>
            <a:r>
              <a:rPr lang="es-ES_tradnl" baseline="0" dirty="0" smtClean="0"/>
              <a:t> </a:t>
            </a:r>
            <a:r>
              <a:rPr lang="es-ES_tradnl" baseline="0" dirty="0" err="1" smtClean="0"/>
              <a:t>generated</a:t>
            </a:r>
            <a:r>
              <a:rPr lang="es-ES_tradnl" baseline="0" dirty="0" smtClean="0"/>
              <a:t> a </a:t>
            </a:r>
            <a:r>
              <a:rPr lang="es-ES_tradnl" baseline="0" dirty="0" err="1" smtClean="0"/>
              <a:t>calcium</a:t>
            </a:r>
            <a:r>
              <a:rPr lang="es-ES_tradnl" baseline="0" dirty="0" smtClean="0"/>
              <a:t> carbonate in </a:t>
            </a:r>
            <a:r>
              <a:rPr lang="es-ES_tradnl" baseline="0" dirty="0" err="1" smtClean="0"/>
              <a:t>solid</a:t>
            </a:r>
            <a:r>
              <a:rPr lang="es-ES_tradnl" baseline="0" dirty="0" smtClean="0"/>
              <a:t> </a:t>
            </a:r>
            <a:r>
              <a:rPr lang="es-ES_tradnl" baseline="0" dirty="0" err="1" smtClean="0"/>
              <a:t>phase</a:t>
            </a:r>
            <a:r>
              <a:rPr lang="es-ES_tradnl" baseline="0" dirty="0" smtClean="0"/>
              <a:t> and </a:t>
            </a:r>
            <a:r>
              <a:rPr lang="es-ES_tradnl" baseline="0" dirty="0" err="1" smtClean="0"/>
              <a:t>sodium</a:t>
            </a:r>
            <a:r>
              <a:rPr lang="es-ES_tradnl" baseline="0" dirty="0" smtClean="0"/>
              <a:t> </a:t>
            </a:r>
            <a:r>
              <a:rPr lang="es-ES_tradnl" baseline="0" dirty="0" err="1" smtClean="0"/>
              <a:t>sulphate</a:t>
            </a:r>
            <a:r>
              <a:rPr lang="es-ES_tradnl" baseline="0" dirty="0" smtClean="0"/>
              <a:t> in </a:t>
            </a:r>
            <a:r>
              <a:rPr lang="es-ES_tradnl" baseline="0" dirty="0" err="1" smtClean="0"/>
              <a:t>solution</a:t>
            </a:r>
            <a:r>
              <a:rPr lang="es-ES_tradnl" baseline="0" dirty="0" smtClean="0"/>
              <a:t>.</a:t>
            </a:r>
            <a:endParaRPr lang="es-ES_tradnl" dirty="0" smtClean="0"/>
          </a:p>
        </p:txBody>
      </p:sp>
      <p:sp>
        <p:nvSpPr>
          <p:cNvPr id="4" name="3 Marcador de número de diapositiva"/>
          <p:cNvSpPr>
            <a:spLocks noGrp="1"/>
          </p:cNvSpPr>
          <p:nvPr>
            <p:ph type="sldNum" sz="quarter" idx="10"/>
          </p:nvPr>
        </p:nvSpPr>
        <p:spPr/>
        <p:txBody>
          <a:bodyPr/>
          <a:lstStyle/>
          <a:p>
            <a:fld id="{660F26DB-3326-4281-AD6B-67E88BFC1C30}"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Both products of carbonation process have been studied. In this table is represented the concentration in percent of major elements and the transfer factor. The results show that almost all of components of red gypsum remain in the carbonated fraction.</a:t>
            </a:r>
            <a:r>
              <a:rPr lang="en-US" baseline="0" dirty="0" smtClean="0"/>
              <a:t>  However, the sulfur contained in red gypsum and sodium  are transferred to the solution or </a:t>
            </a:r>
            <a:r>
              <a:rPr lang="en-US" baseline="0" dirty="0" err="1" smtClean="0"/>
              <a:t>sulphate</a:t>
            </a:r>
            <a:r>
              <a:rPr lang="en-US" baseline="0" dirty="0" smtClean="0"/>
              <a:t> fraction, as it is expected.</a:t>
            </a:r>
            <a:endParaRPr lang="en-US" dirty="0" smtClean="0"/>
          </a:p>
          <a:p>
            <a:endParaRPr lang="en-US" dirty="0" smtClean="0"/>
          </a:p>
          <a:p>
            <a:endParaRPr lang="es-ES_tradnl" dirty="0" smtClean="0"/>
          </a:p>
        </p:txBody>
      </p:sp>
      <p:sp>
        <p:nvSpPr>
          <p:cNvPr id="4" name="3 Marcador de número de diapositiva"/>
          <p:cNvSpPr>
            <a:spLocks noGrp="1"/>
          </p:cNvSpPr>
          <p:nvPr>
            <p:ph type="sldNum" sz="quarter" idx="10"/>
          </p:nvPr>
        </p:nvSpPr>
        <p:spPr/>
        <p:txBody>
          <a:bodyPr/>
          <a:lstStyle/>
          <a:p>
            <a:fld id="{660F26DB-3326-4281-AD6B-67E88BFC1C30}"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I will begin with a brief introduction of the problem treated in this work and the main objectives set out. After, I will show the materials studied and methods used, following by the applications selected and finally, the most relevant conclusions.</a:t>
            </a:r>
            <a:endParaRPr lang="es-ES" dirty="0"/>
          </a:p>
        </p:txBody>
      </p:sp>
      <p:sp>
        <p:nvSpPr>
          <p:cNvPr id="4" name="3 Marcador de número de diapositiva"/>
          <p:cNvSpPr>
            <a:spLocks noGrp="1"/>
          </p:cNvSpPr>
          <p:nvPr>
            <p:ph type="sldNum" sz="quarter" idx="10"/>
          </p:nvPr>
        </p:nvSpPr>
        <p:spPr/>
        <p:txBody>
          <a:bodyPr/>
          <a:lstStyle/>
          <a:p>
            <a:fld id="{660F26DB-3326-4281-AD6B-67E88BFC1C30}"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err="1" smtClean="0"/>
              <a:t>Others</a:t>
            </a:r>
            <a:r>
              <a:rPr lang="es-ES_tradnl" baseline="0" dirty="0" smtClean="0"/>
              <a:t>  </a:t>
            </a:r>
            <a:r>
              <a:rPr lang="es-ES_tradnl" baseline="0" dirty="0" err="1" smtClean="0"/>
              <a:t>techniques</a:t>
            </a:r>
            <a:r>
              <a:rPr lang="es-ES_tradnl" baseline="0" dirty="0" smtClean="0"/>
              <a:t> </a:t>
            </a:r>
            <a:r>
              <a:rPr lang="es-ES_tradnl" baseline="0" dirty="0" err="1" smtClean="0"/>
              <a:t>have</a:t>
            </a:r>
            <a:r>
              <a:rPr lang="es-ES_tradnl" baseline="0" dirty="0" smtClean="0"/>
              <a:t> </a:t>
            </a:r>
            <a:r>
              <a:rPr lang="es-ES_tradnl" baseline="0" dirty="0" err="1" smtClean="0"/>
              <a:t>been</a:t>
            </a:r>
            <a:r>
              <a:rPr lang="es-ES_tradnl" baseline="0" dirty="0" smtClean="0"/>
              <a:t> </a:t>
            </a:r>
            <a:r>
              <a:rPr lang="es-ES_tradnl" baseline="0" dirty="0" err="1" smtClean="0"/>
              <a:t>used</a:t>
            </a:r>
            <a:r>
              <a:rPr lang="es-ES_tradnl" baseline="0" dirty="0" smtClean="0"/>
              <a:t> </a:t>
            </a:r>
            <a:r>
              <a:rPr lang="es-ES_tradnl" baseline="0" dirty="0" err="1" smtClean="0"/>
              <a:t>to</a:t>
            </a:r>
            <a:r>
              <a:rPr lang="es-ES_tradnl" baseline="0" dirty="0" smtClean="0"/>
              <a:t> </a:t>
            </a:r>
            <a:r>
              <a:rPr lang="es-ES_tradnl" baseline="0" dirty="0" err="1" smtClean="0"/>
              <a:t>the</a:t>
            </a:r>
            <a:r>
              <a:rPr lang="es-ES_tradnl" baseline="0" dirty="0" smtClean="0"/>
              <a:t> </a:t>
            </a:r>
            <a:r>
              <a:rPr lang="es-ES_tradnl" baseline="0" dirty="0" err="1" smtClean="0"/>
              <a:t>characterization</a:t>
            </a:r>
            <a:r>
              <a:rPr lang="es-ES_tradnl" baseline="0" dirty="0" smtClean="0"/>
              <a:t> of </a:t>
            </a:r>
            <a:r>
              <a:rPr lang="es-ES_tradnl" baseline="0" dirty="0" err="1" smtClean="0"/>
              <a:t>carbonated</a:t>
            </a:r>
            <a:r>
              <a:rPr lang="es-ES_tradnl" baseline="0" dirty="0" smtClean="0"/>
              <a:t> </a:t>
            </a:r>
            <a:r>
              <a:rPr lang="es-ES_tradnl" baseline="0" dirty="0" err="1" smtClean="0"/>
              <a:t>fraction</a:t>
            </a:r>
            <a:r>
              <a:rPr lang="es-ES_tradnl" baseline="0" dirty="0" smtClean="0"/>
              <a:t>. </a:t>
            </a:r>
            <a:r>
              <a:rPr lang="en-US" baseline="0" dirty="0" smtClean="0"/>
              <a:t>The result confirm that Calcium contained in the red gypsum has been dissolved in the process and it is in form of calcite.</a:t>
            </a:r>
            <a:endParaRPr lang="es-ES_tradnl" baseline="0" dirty="0" smtClean="0"/>
          </a:p>
          <a:p>
            <a:endParaRPr lang="es-ES_tradnl" baseline="0" dirty="0" smtClean="0"/>
          </a:p>
          <a:p>
            <a:r>
              <a:rPr lang="es-ES_tradnl" baseline="0" dirty="0" smtClean="0"/>
              <a:t>In </a:t>
            </a:r>
            <a:r>
              <a:rPr lang="es-ES_tradnl" baseline="0" dirty="0" err="1" smtClean="0"/>
              <a:t>the</a:t>
            </a:r>
            <a:r>
              <a:rPr lang="es-ES_tradnl" baseline="0" dirty="0" smtClean="0"/>
              <a:t> </a:t>
            </a:r>
            <a:r>
              <a:rPr lang="es-ES_tradnl" baseline="0" dirty="0" err="1" smtClean="0"/>
              <a:t>image</a:t>
            </a:r>
            <a:r>
              <a:rPr lang="es-ES_tradnl" baseline="0" dirty="0" smtClean="0"/>
              <a:t>, </a:t>
            </a:r>
            <a:r>
              <a:rPr lang="es-ES_tradnl" baseline="0" dirty="0" err="1" smtClean="0"/>
              <a:t>number</a:t>
            </a:r>
            <a:r>
              <a:rPr lang="es-ES_tradnl" baseline="0" dirty="0" smtClean="0"/>
              <a:t> 1. </a:t>
            </a:r>
            <a:r>
              <a:rPr lang="es-ES_tradnl" baseline="0" dirty="0" err="1" smtClean="0"/>
              <a:t>It</a:t>
            </a:r>
            <a:r>
              <a:rPr lang="es-ES_tradnl" baseline="0" dirty="0" smtClean="0"/>
              <a:t> can </a:t>
            </a:r>
            <a:r>
              <a:rPr lang="es-ES_tradnl" baseline="0" dirty="0" err="1" smtClean="0"/>
              <a:t>be</a:t>
            </a:r>
            <a:r>
              <a:rPr lang="es-ES_tradnl" baseline="0" dirty="0" smtClean="0"/>
              <a:t> </a:t>
            </a:r>
            <a:r>
              <a:rPr lang="es-ES_tradnl" baseline="0" dirty="0" err="1" smtClean="0"/>
              <a:t>seen</a:t>
            </a:r>
            <a:r>
              <a:rPr lang="es-ES_tradnl" baseline="0" dirty="0" smtClean="0"/>
              <a:t> </a:t>
            </a:r>
            <a:r>
              <a:rPr lang="es-ES_tradnl" baseline="0" dirty="0" err="1" smtClean="0"/>
              <a:t>that</a:t>
            </a:r>
            <a:r>
              <a:rPr lang="es-ES_tradnl" baseline="0" dirty="0" smtClean="0"/>
              <a:t> …”Leer”, </a:t>
            </a:r>
          </a:p>
          <a:p>
            <a:endParaRPr lang="es-ES_tradnl" baseline="0" dirty="0" smtClean="0"/>
          </a:p>
          <a:p>
            <a:r>
              <a:rPr lang="es-ES_tradnl" baseline="0" dirty="0" err="1" smtClean="0"/>
              <a:t>However</a:t>
            </a:r>
            <a:r>
              <a:rPr lang="es-ES_tradnl" baseline="0" dirty="0" smtClean="0"/>
              <a:t>, </a:t>
            </a:r>
            <a:r>
              <a:rPr lang="es-ES_tradnl" baseline="0" dirty="0" err="1" smtClean="0"/>
              <a:t>the</a:t>
            </a:r>
            <a:r>
              <a:rPr lang="es-ES_tradnl" baseline="0" dirty="0" smtClean="0"/>
              <a:t> </a:t>
            </a:r>
            <a:r>
              <a:rPr lang="es-ES_tradnl" baseline="0" dirty="0" err="1" smtClean="0"/>
              <a:t>iron</a:t>
            </a:r>
            <a:r>
              <a:rPr lang="es-ES_tradnl" baseline="0" dirty="0" smtClean="0"/>
              <a:t> and </a:t>
            </a:r>
            <a:r>
              <a:rPr lang="es-ES_tradnl" baseline="0" dirty="0" err="1" smtClean="0"/>
              <a:t>titanium</a:t>
            </a:r>
            <a:r>
              <a:rPr lang="es-ES_tradnl" baseline="0" dirty="0" smtClean="0"/>
              <a:t> </a:t>
            </a:r>
            <a:r>
              <a:rPr lang="es-ES_tradnl" baseline="0" dirty="0" err="1" smtClean="0"/>
              <a:t>remain</a:t>
            </a:r>
            <a:r>
              <a:rPr lang="es-ES_tradnl" baseline="0" dirty="0" smtClean="0"/>
              <a:t> in </a:t>
            </a:r>
            <a:r>
              <a:rPr lang="es-ES_tradnl" baseline="0" dirty="0" err="1" smtClean="0"/>
              <a:t>the</a:t>
            </a:r>
            <a:r>
              <a:rPr lang="es-ES_tradnl" baseline="0" dirty="0" smtClean="0"/>
              <a:t> </a:t>
            </a:r>
            <a:r>
              <a:rPr lang="es-ES_tradnl" baseline="0" dirty="0" err="1" smtClean="0"/>
              <a:t>carbonation</a:t>
            </a:r>
            <a:r>
              <a:rPr lang="es-ES_tradnl" baseline="0" dirty="0" smtClean="0"/>
              <a:t> </a:t>
            </a:r>
            <a:r>
              <a:rPr lang="es-ES_tradnl" baseline="0" dirty="0" err="1" smtClean="0"/>
              <a:t>sample</a:t>
            </a:r>
            <a:r>
              <a:rPr lang="es-ES_tradnl" baseline="0" dirty="0" smtClean="0"/>
              <a:t> </a:t>
            </a:r>
            <a:r>
              <a:rPr lang="es-ES_tradnl" baseline="0" dirty="0" err="1" smtClean="0"/>
              <a:t>undisturbed</a:t>
            </a:r>
            <a:r>
              <a:rPr lang="es-ES_tradnl" baseline="0" dirty="0" smtClean="0"/>
              <a:t>.</a:t>
            </a:r>
            <a:endParaRPr lang="es-ES_tradnl" dirty="0" smtClean="0"/>
          </a:p>
          <a:p>
            <a:endParaRPr lang="es-ES_tradnl" dirty="0" smtClean="0"/>
          </a:p>
          <a:p>
            <a:endParaRPr lang="es-ES_tradnl" dirty="0" smtClean="0"/>
          </a:p>
        </p:txBody>
      </p:sp>
      <p:sp>
        <p:nvSpPr>
          <p:cNvPr id="4" name="3 Marcador de número de diapositiva"/>
          <p:cNvSpPr>
            <a:spLocks noGrp="1"/>
          </p:cNvSpPr>
          <p:nvPr>
            <p:ph type="sldNum" sz="quarter" idx="10"/>
          </p:nvPr>
        </p:nvSpPr>
        <p:spPr/>
        <p:txBody>
          <a:bodyPr/>
          <a:lstStyle/>
          <a:p>
            <a:fld id="{660F26DB-3326-4281-AD6B-67E88BFC1C30}"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In </a:t>
            </a:r>
            <a:r>
              <a:rPr lang="es-ES_tradnl" dirty="0" err="1" smtClean="0"/>
              <a:t>order</a:t>
            </a:r>
            <a:r>
              <a:rPr lang="es-ES_tradnl" dirty="0" smtClean="0"/>
              <a:t> </a:t>
            </a:r>
            <a:r>
              <a:rPr lang="es-ES_tradnl" dirty="0" err="1" smtClean="0"/>
              <a:t>to</a:t>
            </a:r>
            <a:r>
              <a:rPr lang="es-ES_tradnl" dirty="0" smtClean="0"/>
              <a:t> </a:t>
            </a:r>
            <a:r>
              <a:rPr lang="es-ES_tradnl" dirty="0" err="1" smtClean="0"/>
              <a:t>evaluate</a:t>
            </a:r>
            <a:r>
              <a:rPr lang="es-ES_tradnl" dirty="0" smtClean="0"/>
              <a:t> </a:t>
            </a:r>
            <a:r>
              <a:rPr lang="es-ES_tradnl" dirty="0" err="1" smtClean="0"/>
              <a:t>the</a:t>
            </a:r>
            <a:r>
              <a:rPr lang="es-ES_tradnl" dirty="0" smtClean="0"/>
              <a:t> </a:t>
            </a:r>
            <a:r>
              <a:rPr lang="es-ES_tradnl" dirty="0" err="1" smtClean="0"/>
              <a:t>degree</a:t>
            </a:r>
            <a:r>
              <a:rPr lang="es-ES_tradnl" dirty="0" smtClean="0"/>
              <a:t> of </a:t>
            </a:r>
            <a:r>
              <a:rPr lang="es-ES_tradnl" dirty="0" err="1" smtClean="0"/>
              <a:t>carbonation</a:t>
            </a:r>
            <a:r>
              <a:rPr lang="es-ES_tradnl" dirty="0" smtClean="0"/>
              <a:t> of red</a:t>
            </a:r>
            <a:r>
              <a:rPr lang="es-ES_tradnl" baseline="0" dirty="0" smtClean="0"/>
              <a:t> </a:t>
            </a:r>
            <a:r>
              <a:rPr lang="es-ES_tradnl" baseline="0" dirty="0" err="1" smtClean="0"/>
              <a:t>gypsum</a:t>
            </a:r>
            <a:r>
              <a:rPr lang="es-ES_tradnl" baseline="0" dirty="0" smtClean="0"/>
              <a:t>, </a:t>
            </a:r>
            <a:r>
              <a:rPr lang="es-ES_tradnl" baseline="0" dirty="0" err="1" smtClean="0"/>
              <a:t>it</a:t>
            </a:r>
            <a:r>
              <a:rPr lang="es-ES_tradnl" baseline="0" dirty="0" smtClean="0"/>
              <a:t> has </a:t>
            </a:r>
            <a:r>
              <a:rPr lang="es-ES_tradnl" baseline="0" dirty="0" err="1" smtClean="0"/>
              <a:t>been</a:t>
            </a:r>
            <a:r>
              <a:rPr lang="es-ES_tradnl" baseline="0" dirty="0" smtClean="0"/>
              <a:t> </a:t>
            </a:r>
            <a:r>
              <a:rPr lang="es-ES_tradnl" baseline="0" dirty="0" err="1" smtClean="0"/>
              <a:t>calculated</a:t>
            </a:r>
            <a:r>
              <a:rPr lang="es-ES_tradnl" baseline="0" dirty="0" smtClean="0"/>
              <a:t> </a:t>
            </a:r>
            <a:r>
              <a:rPr lang="es-ES_tradnl" baseline="0" dirty="0" err="1" smtClean="0"/>
              <a:t>the</a:t>
            </a:r>
            <a:r>
              <a:rPr lang="es-ES_tradnl" baseline="0" dirty="0" smtClean="0"/>
              <a:t> </a:t>
            </a:r>
            <a:r>
              <a:rPr lang="es-ES_tradnl" baseline="0" dirty="0" err="1" smtClean="0"/>
              <a:t>carbon</a:t>
            </a:r>
            <a:r>
              <a:rPr lang="es-ES_tradnl" baseline="0" dirty="0" smtClean="0"/>
              <a:t> </a:t>
            </a:r>
            <a:r>
              <a:rPr lang="es-ES_tradnl" baseline="0" dirty="0" err="1" smtClean="0"/>
              <a:t>dioxide</a:t>
            </a:r>
            <a:r>
              <a:rPr lang="es-ES_tradnl" baseline="0" dirty="0" smtClean="0"/>
              <a:t> </a:t>
            </a:r>
            <a:r>
              <a:rPr lang="es-ES_tradnl" baseline="0" dirty="0" err="1" smtClean="0"/>
              <a:t>sequestration</a:t>
            </a:r>
            <a:r>
              <a:rPr lang="es-ES_tradnl" baseline="0" dirty="0" smtClean="0"/>
              <a:t> </a:t>
            </a:r>
            <a:r>
              <a:rPr lang="es-ES_tradnl" baseline="0" dirty="0" err="1" smtClean="0"/>
              <a:t>efficiency</a:t>
            </a:r>
            <a:r>
              <a:rPr lang="es-ES_tradnl" baseline="0" dirty="0" smtClean="0"/>
              <a:t>, </a:t>
            </a:r>
            <a:r>
              <a:rPr lang="es-ES_tradnl" baseline="0" dirty="0" err="1" smtClean="0"/>
              <a:t>which</a:t>
            </a:r>
            <a:r>
              <a:rPr lang="es-ES_tradnl" baseline="0" dirty="0" smtClean="0"/>
              <a:t> </a:t>
            </a:r>
            <a:r>
              <a:rPr lang="es-ES_tradnl" baseline="0" dirty="0" err="1" smtClean="0"/>
              <a:t>is</a:t>
            </a:r>
            <a:r>
              <a:rPr lang="es-ES_tradnl" baseline="0" dirty="0" smtClean="0"/>
              <a:t> </a:t>
            </a:r>
            <a:r>
              <a:rPr lang="es-ES_tradnl" baseline="0" dirty="0" err="1" smtClean="0"/>
              <a:t>defined</a:t>
            </a:r>
            <a:r>
              <a:rPr lang="es-ES_tradnl" baseline="0" dirty="0" smtClean="0"/>
              <a:t> as </a:t>
            </a:r>
            <a:r>
              <a:rPr lang="es-ES_tradnl" baseline="0" dirty="0" err="1" smtClean="0"/>
              <a:t>the</a:t>
            </a:r>
            <a:r>
              <a:rPr lang="es-ES_tradnl" baseline="0" dirty="0" smtClean="0"/>
              <a:t> ratio </a:t>
            </a:r>
            <a:r>
              <a:rPr lang="es-ES_tradnl" baseline="0" dirty="0" err="1" smtClean="0"/>
              <a:t>between</a:t>
            </a:r>
            <a:r>
              <a:rPr lang="es-ES_tradnl" baseline="0" dirty="0" smtClean="0"/>
              <a:t> …”leer”</a:t>
            </a:r>
            <a:endParaRPr lang="es-ES_tradnl" dirty="0" smtClean="0"/>
          </a:p>
          <a:p>
            <a:endParaRPr lang="es-ES_tradnl" dirty="0" smtClean="0"/>
          </a:p>
          <a:p>
            <a:r>
              <a:rPr lang="es-ES_tradnl" dirty="0" err="1" smtClean="0"/>
              <a:t>The</a:t>
            </a:r>
            <a:r>
              <a:rPr lang="es-ES_tradnl" baseline="0" dirty="0" smtClean="0"/>
              <a:t> </a:t>
            </a:r>
            <a:r>
              <a:rPr lang="es-ES_tradnl" baseline="0" dirty="0" err="1" smtClean="0"/>
              <a:t>results</a:t>
            </a:r>
            <a:r>
              <a:rPr lang="es-ES_tradnl" baseline="0" dirty="0" smtClean="0"/>
              <a:t> show a </a:t>
            </a:r>
            <a:r>
              <a:rPr lang="es-ES_tradnl" baseline="0" dirty="0" err="1" smtClean="0"/>
              <a:t>high</a:t>
            </a:r>
            <a:r>
              <a:rPr lang="es-ES_tradnl" baseline="0" dirty="0" smtClean="0"/>
              <a:t> </a:t>
            </a:r>
            <a:r>
              <a:rPr lang="es-ES_tradnl" baseline="0" dirty="0" err="1" smtClean="0"/>
              <a:t>degree</a:t>
            </a:r>
            <a:r>
              <a:rPr lang="es-ES_tradnl" baseline="0" dirty="0" smtClean="0"/>
              <a:t> of </a:t>
            </a:r>
            <a:r>
              <a:rPr lang="es-ES_tradnl" baseline="0" dirty="0" err="1" smtClean="0"/>
              <a:t>carbonation</a:t>
            </a:r>
            <a:r>
              <a:rPr lang="es-ES_tradnl" baseline="0" dirty="0" smtClean="0"/>
              <a:t>, more </a:t>
            </a:r>
            <a:r>
              <a:rPr lang="es-ES_tradnl" baseline="0" dirty="0" err="1" smtClean="0"/>
              <a:t>than</a:t>
            </a:r>
            <a:r>
              <a:rPr lang="es-ES_tradnl" baseline="0" dirty="0" smtClean="0"/>
              <a:t> 90% of </a:t>
            </a:r>
            <a:r>
              <a:rPr lang="es-ES_tradnl" baseline="0" dirty="0" err="1" smtClean="0"/>
              <a:t>efficiency</a:t>
            </a:r>
            <a:r>
              <a:rPr lang="es-ES_tradnl" baseline="0" dirty="0" smtClean="0"/>
              <a:t> and </a:t>
            </a:r>
            <a:r>
              <a:rPr lang="es-ES_tradnl" baseline="0" dirty="0" err="1" smtClean="0"/>
              <a:t>their</a:t>
            </a:r>
            <a:r>
              <a:rPr lang="es-ES_tradnl" baseline="0" dirty="0" smtClean="0"/>
              <a:t> </a:t>
            </a:r>
            <a:r>
              <a:rPr lang="es-ES_tradnl" baseline="0" dirty="0" err="1" smtClean="0"/>
              <a:t>uncertainty</a:t>
            </a:r>
            <a:r>
              <a:rPr lang="es-ES_tradnl" baseline="0" dirty="0" smtClean="0"/>
              <a:t> </a:t>
            </a:r>
            <a:r>
              <a:rPr lang="es-ES_tradnl" baseline="0" dirty="0" err="1" smtClean="0"/>
              <a:t>is</a:t>
            </a:r>
            <a:r>
              <a:rPr lang="es-ES_tradnl" baseline="0" dirty="0" smtClean="0"/>
              <a:t> </a:t>
            </a:r>
            <a:r>
              <a:rPr lang="es-ES_tradnl" baseline="0" dirty="0" err="1" smtClean="0"/>
              <a:t>low</a:t>
            </a:r>
            <a:r>
              <a:rPr lang="es-ES_tradnl" baseline="0" dirty="0" smtClean="0"/>
              <a:t>. So, </a:t>
            </a:r>
            <a:r>
              <a:rPr lang="es-ES_tradnl" baseline="0" dirty="0" err="1" smtClean="0"/>
              <a:t>the</a:t>
            </a:r>
            <a:r>
              <a:rPr lang="es-ES_tradnl" baseline="0" dirty="0" smtClean="0"/>
              <a:t> </a:t>
            </a:r>
            <a:r>
              <a:rPr lang="es-ES_tradnl" baseline="0" dirty="0" err="1" smtClean="0"/>
              <a:t>process</a:t>
            </a:r>
            <a:r>
              <a:rPr lang="es-ES_tradnl" baseline="0" dirty="0" smtClean="0"/>
              <a:t> </a:t>
            </a:r>
            <a:r>
              <a:rPr lang="es-ES_tradnl" baseline="0" dirty="0" err="1" smtClean="0"/>
              <a:t>is</a:t>
            </a:r>
            <a:r>
              <a:rPr lang="es-ES_tradnl" baseline="0" dirty="0" smtClean="0"/>
              <a:t> quite reproducible.</a:t>
            </a:r>
            <a:endParaRPr lang="es-ES_tradnl" dirty="0" smtClean="0"/>
          </a:p>
          <a:p>
            <a:endParaRPr lang="es-ES_tradnl" baseline="0" dirty="0" smtClean="0"/>
          </a:p>
        </p:txBody>
      </p:sp>
      <p:sp>
        <p:nvSpPr>
          <p:cNvPr id="4" name="3 Marcador de número de diapositiva"/>
          <p:cNvSpPr>
            <a:spLocks noGrp="1"/>
          </p:cNvSpPr>
          <p:nvPr>
            <p:ph type="sldNum" sz="quarter" idx="10"/>
          </p:nvPr>
        </p:nvSpPr>
        <p:spPr/>
        <p:txBody>
          <a:bodyPr/>
          <a:lstStyle/>
          <a:p>
            <a:fld id="{660F26DB-3326-4281-AD6B-67E88BFC1C30}" type="slidenum">
              <a:rPr lang="es-ES" smtClean="0"/>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In </a:t>
            </a:r>
            <a:r>
              <a:rPr lang="es-ES_tradnl" dirty="0" err="1" smtClean="0"/>
              <a:t>next</a:t>
            </a:r>
            <a:r>
              <a:rPr lang="es-ES_tradnl" baseline="0" dirty="0" smtClean="0"/>
              <a:t> </a:t>
            </a:r>
            <a:r>
              <a:rPr lang="es-ES_tradnl" baseline="0" dirty="0" err="1" smtClean="0"/>
              <a:t>slides</a:t>
            </a:r>
            <a:r>
              <a:rPr lang="es-ES_tradnl" baseline="0" dirty="0" smtClean="0"/>
              <a:t>, I </a:t>
            </a:r>
            <a:r>
              <a:rPr lang="es-ES_tradnl" baseline="0" dirty="0" err="1" smtClean="0"/>
              <a:t>will</a:t>
            </a:r>
            <a:r>
              <a:rPr lang="es-ES_tradnl" baseline="0" dirty="0" smtClean="0"/>
              <a:t> show </a:t>
            </a:r>
            <a:r>
              <a:rPr lang="es-ES_tradnl" baseline="0" dirty="0" err="1" smtClean="0"/>
              <a:t>the</a:t>
            </a:r>
            <a:r>
              <a:rPr lang="es-ES_tradnl" baseline="0" dirty="0" smtClean="0"/>
              <a:t> </a:t>
            </a:r>
            <a:r>
              <a:rPr lang="es-ES_tradnl" baseline="0" dirty="0" err="1" smtClean="0"/>
              <a:t>most</a:t>
            </a:r>
            <a:r>
              <a:rPr lang="es-ES_tradnl" baseline="0" dirty="0" smtClean="0"/>
              <a:t> </a:t>
            </a:r>
            <a:r>
              <a:rPr lang="es-ES_tradnl" baseline="0" dirty="0" err="1" smtClean="0"/>
              <a:t>relevant</a:t>
            </a:r>
            <a:r>
              <a:rPr lang="es-ES_tradnl" baseline="0" dirty="0" smtClean="0"/>
              <a:t> </a:t>
            </a:r>
            <a:r>
              <a:rPr lang="es-ES_tradnl" baseline="0" dirty="0" err="1" smtClean="0"/>
              <a:t>conclusions</a:t>
            </a:r>
            <a:r>
              <a:rPr lang="es-ES_tradnl" baseline="0" dirty="0" smtClean="0"/>
              <a:t> of </a:t>
            </a:r>
            <a:r>
              <a:rPr lang="es-ES_tradnl" baseline="0" dirty="0" err="1" smtClean="0"/>
              <a:t>two</a:t>
            </a:r>
            <a:r>
              <a:rPr lang="es-ES_tradnl" baseline="0" dirty="0" smtClean="0"/>
              <a:t> </a:t>
            </a:r>
            <a:r>
              <a:rPr lang="es-ES_tradnl" baseline="0" dirty="0" err="1" smtClean="0"/>
              <a:t>applications</a:t>
            </a:r>
            <a:r>
              <a:rPr lang="es-ES_tradnl" baseline="0" dirty="0" smtClean="0"/>
              <a:t> </a:t>
            </a:r>
            <a:r>
              <a:rPr lang="es-ES_tradnl" baseline="0" dirty="0" err="1" smtClean="0"/>
              <a:t>studied</a:t>
            </a:r>
            <a:r>
              <a:rPr lang="es-ES_tradnl" baseline="0" dirty="0" smtClean="0"/>
              <a:t> and </a:t>
            </a:r>
            <a:r>
              <a:rPr lang="es-ES_tradnl" baseline="0" dirty="0" err="1" smtClean="0"/>
              <a:t>the</a:t>
            </a:r>
            <a:r>
              <a:rPr lang="es-ES_tradnl" baseline="0" dirty="0" smtClean="0"/>
              <a:t> final </a:t>
            </a:r>
            <a:r>
              <a:rPr lang="es-ES_tradnl" baseline="0" dirty="0" err="1" smtClean="0"/>
              <a:t>remarks</a:t>
            </a:r>
            <a:r>
              <a:rPr lang="es-ES_tradnl" baseline="0" dirty="0" smtClean="0"/>
              <a:t>.</a:t>
            </a:r>
            <a:endParaRPr lang="es-ES" dirty="0"/>
          </a:p>
        </p:txBody>
      </p:sp>
      <p:sp>
        <p:nvSpPr>
          <p:cNvPr id="4" name="3 Marcador de número de diapositiva"/>
          <p:cNvSpPr>
            <a:spLocks noGrp="1"/>
          </p:cNvSpPr>
          <p:nvPr>
            <p:ph type="sldNum" sz="quarter" idx="10"/>
          </p:nvPr>
        </p:nvSpPr>
        <p:spPr/>
        <p:txBody>
          <a:bodyPr/>
          <a:lstStyle/>
          <a:p>
            <a:fld id="{660F26DB-3326-4281-AD6B-67E88BFC1C30}" type="slidenum">
              <a:rPr lang="es-ES" smtClean="0"/>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60F26DB-3326-4281-AD6B-67E88BFC1C30}" type="slidenum">
              <a:rPr lang="es-ES" smtClean="0"/>
              <a:pPr/>
              <a:t>24</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60F26DB-3326-4281-AD6B-67E88BFC1C30}" type="slidenum">
              <a:rPr lang="es-ES" smtClean="0"/>
              <a:pPr/>
              <a:t>25</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Punto</a:t>
            </a:r>
            <a:r>
              <a:rPr lang="es-ES_tradnl" baseline="0" dirty="0" smtClean="0"/>
              <a:t> 1:Leer</a:t>
            </a:r>
          </a:p>
          <a:p>
            <a:endParaRPr lang="es-ES_tradnl" baseline="0" dirty="0" smtClean="0"/>
          </a:p>
          <a:p>
            <a:r>
              <a:rPr lang="es-ES_tradnl" baseline="0" dirty="0" smtClean="0"/>
              <a:t>Punto 2:Leer</a:t>
            </a:r>
          </a:p>
          <a:p>
            <a:endParaRPr lang="es-ES_tradnl" baseline="0" dirty="0" smtClean="0"/>
          </a:p>
          <a:p>
            <a:r>
              <a:rPr lang="es-ES_tradnl" baseline="0" dirty="0" smtClean="0"/>
              <a:t>Punto 3: In </a:t>
            </a:r>
            <a:r>
              <a:rPr lang="es-ES_tradnl" baseline="0" dirty="0" err="1" smtClean="0"/>
              <a:t>the</a:t>
            </a:r>
            <a:r>
              <a:rPr lang="es-ES_tradnl" baseline="0" dirty="0" smtClean="0"/>
              <a:t> </a:t>
            </a:r>
            <a:r>
              <a:rPr lang="es-ES_tradnl" baseline="0" dirty="0" err="1" smtClean="0"/>
              <a:t>southwest</a:t>
            </a:r>
            <a:r>
              <a:rPr lang="es-ES_tradnl" baseline="0" dirty="0" smtClean="0"/>
              <a:t> of </a:t>
            </a:r>
            <a:r>
              <a:rPr lang="es-ES_tradnl" baseline="0" dirty="0" err="1" smtClean="0"/>
              <a:t>Spain</a:t>
            </a:r>
            <a:r>
              <a:rPr lang="es-ES_tradnl" baseline="0" dirty="0" smtClean="0"/>
              <a:t>, </a:t>
            </a:r>
            <a:r>
              <a:rPr lang="es-ES_tradnl" baseline="0" dirty="0" err="1" smtClean="0"/>
              <a:t>is</a:t>
            </a:r>
            <a:r>
              <a:rPr lang="es-ES_tradnl" baseline="0" dirty="0" smtClean="0"/>
              <a:t> </a:t>
            </a:r>
            <a:r>
              <a:rPr lang="es-ES_tradnl" baseline="0" dirty="0" err="1" smtClean="0"/>
              <a:t>located</a:t>
            </a:r>
            <a:r>
              <a:rPr lang="es-ES_tradnl" baseline="0" dirty="0" smtClean="0"/>
              <a:t> </a:t>
            </a:r>
            <a:r>
              <a:rPr lang="es-ES_tradnl" baseline="0" dirty="0" err="1" smtClean="0"/>
              <a:t>an</a:t>
            </a:r>
            <a:r>
              <a:rPr lang="es-ES_tradnl" baseline="0" dirty="0" smtClean="0"/>
              <a:t> </a:t>
            </a:r>
            <a:r>
              <a:rPr lang="es-ES_tradnl" baseline="0" dirty="0" err="1" smtClean="0"/>
              <a:t>industry</a:t>
            </a:r>
            <a:r>
              <a:rPr lang="es-ES_tradnl" baseline="0" dirty="0" smtClean="0"/>
              <a:t> </a:t>
            </a:r>
            <a:r>
              <a:rPr lang="es-ES_tradnl" baseline="0" dirty="0" err="1" smtClean="0"/>
              <a:t>engaged</a:t>
            </a:r>
            <a:r>
              <a:rPr lang="es-ES_tradnl" baseline="0" dirty="0" smtClean="0"/>
              <a:t> in </a:t>
            </a:r>
            <a:r>
              <a:rPr lang="es-ES_tradnl" baseline="0" dirty="0" err="1" smtClean="0"/>
              <a:t>the</a:t>
            </a:r>
            <a:r>
              <a:rPr lang="es-ES_tradnl" baseline="0" dirty="0" smtClean="0"/>
              <a:t> </a:t>
            </a:r>
            <a:r>
              <a:rPr lang="es-ES_tradnl" baseline="0" dirty="0" err="1" smtClean="0"/>
              <a:t>production</a:t>
            </a:r>
            <a:r>
              <a:rPr lang="es-ES_tradnl" baseline="0" dirty="0" smtClean="0"/>
              <a:t> of </a:t>
            </a:r>
            <a:r>
              <a:rPr lang="es-ES_tradnl" baseline="0" dirty="0" err="1" smtClean="0"/>
              <a:t>titanium</a:t>
            </a:r>
            <a:r>
              <a:rPr lang="es-ES_tradnl" baseline="0" dirty="0" smtClean="0"/>
              <a:t> </a:t>
            </a:r>
            <a:r>
              <a:rPr lang="es-ES_tradnl" baseline="0" dirty="0" err="1" smtClean="0"/>
              <a:t>dioxide</a:t>
            </a:r>
            <a:r>
              <a:rPr lang="es-ES_tradnl" baseline="0" dirty="0" smtClean="0"/>
              <a:t>, a </a:t>
            </a:r>
            <a:r>
              <a:rPr lang="es-ES_tradnl" baseline="0" dirty="0" err="1" smtClean="0"/>
              <a:t>pigment</a:t>
            </a:r>
            <a:r>
              <a:rPr lang="es-ES_tradnl" baseline="0" dirty="0" smtClean="0"/>
              <a:t> </a:t>
            </a:r>
            <a:r>
              <a:rPr lang="es-ES_tradnl" baseline="0" dirty="0" err="1" smtClean="0"/>
              <a:t>that</a:t>
            </a:r>
            <a:r>
              <a:rPr lang="es-ES_tradnl" baseline="0" dirty="0" smtClean="0"/>
              <a:t> </a:t>
            </a:r>
            <a:r>
              <a:rPr lang="es-ES_tradnl" baseline="0" dirty="0" err="1" smtClean="0"/>
              <a:t>delivers</a:t>
            </a:r>
            <a:r>
              <a:rPr lang="es-ES_tradnl" baseline="0" dirty="0" smtClean="0"/>
              <a:t> </a:t>
            </a:r>
            <a:r>
              <a:rPr lang="es-ES_tradnl" baseline="0" dirty="0" err="1" smtClean="0"/>
              <a:t>whiteness</a:t>
            </a:r>
            <a:r>
              <a:rPr lang="es-ES_tradnl" baseline="0" dirty="0" smtClean="0"/>
              <a:t> </a:t>
            </a:r>
            <a:r>
              <a:rPr lang="es-ES_tradnl" baseline="0" dirty="0" err="1" smtClean="0"/>
              <a:t>to</a:t>
            </a:r>
            <a:r>
              <a:rPr lang="es-ES_tradnl" baseline="0" dirty="0" smtClean="0"/>
              <a:t> a </a:t>
            </a:r>
            <a:r>
              <a:rPr lang="es-ES_tradnl" baseline="0" dirty="0" err="1" smtClean="0"/>
              <a:t>vast</a:t>
            </a:r>
            <a:r>
              <a:rPr lang="es-ES_tradnl" baseline="0" dirty="0" smtClean="0"/>
              <a:t> </a:t>
            </a:r>
            <a:r>
              <a:rPr lang="es-ES_tradnl" baseline="0" dirty="0" err="1" smtClean="0"/>
              <a:t>range</a:t>
            </a:r>
            <a:r>
              <a:rPr lang="es-ES_tradnl" baseline="0" dirty="0" smtClean="0"/>
              <a:t> of </a:t>
            </a:r>
            <a:r>
              <a:rPr lang="es-ES_tradnl" baseline="0" dirty="0" err="1" smtClean="0"/>
              <a:t>products</a:t>
            </a:r>
            <a:r>
              <a:rPr lang="es-ES_tradnl" baseline="0" dirty="0" smtClean="0"/>
              <a:t> </a:t>
            </a:r>
            <a:r>
              <a:rPr lang="es-ES_tradnl" baseline="0" dirty="0" err="1" smtClean="0"/>
              <a:t>from</a:t>
            </a:r>
            <a:r>
              <a:rPr lang="es-ES_tradnl" baseline="0" dirty="0" smtClean="0"/>
              <a:t> </a:t>
            </a:r>
            <a:r>
              <a:rPr lang="es-ES_tradnl" baseline="0" dirty="0" err="1" smtClean="0"/>
              <a:t>coatings</a:t>
            </a:r>
            <a:r>
              <a:rPr lang="es-ES_tradnl" baseline="0" dirty="0" smtClean="0"/>
              <a:t> and </a:t>
            </a:r>
            <a:r>
              <a:rPr lang="es-ES_tradnl" baseline="0" dirty="0" err="1" smtClean="0"/>
              <a:t>polymers</a:t>
            </a:r>
            <a:r>
              <a:rPr lang="es-ES_tradnl" baseline="0" dirty="0" smtClean="0"/>
              <a:t> </a:t>
            </a:r>
            <a:r>
              <a:rPr lang="es-ES_tradnl" baseline="0" dirty="0" err="1" smtClean="0"/>
              <a:t>to</a:t>
            </a:r>
            <a:r>
              <a:rPr lang="es-ES_tradnl" baseline="0" dirty="0" smtClean="0"/>
              <a:t> </a:t>
            </a:r>
            <a:r>
              <a:rPr lang="es-ES_tradnl" baseline="0" dirty="0" err="1" smtClean="0"/>
              <a:t>cosmetics</a:t>
            </a:r>
            <a:r>
              <a:rPr lang="es-ES_tradnl" baseline="0" dirty="0" smtClean="0"/>
              <a:t> and </a:t>
            </a:r>
            <a:r>
              <a:rPr lang="es-ES_tradnl" baseline="0" dirty="0" err="1" smtClean="0"/>
              <a:t>food</a:t>
            </a:r>
            <a:r>
              <a:rPr lang="es-ES_tradnl" baseline="0" dirty="0" smtClean="0"/>
              <a:t>.</a:t>
            </a:r>
          </a:p>
          <a:p>
            <a:endParaRPr lang="es-ES_tradnl" baseline="0" dirty="0" smtClean="0"/>
          </a:p>
          <a:p>
            <a:r>
              <a:rPr lang="es-ES_tradnl" baseline="0" dirty="0" smtClean="0"/>
              <a:t>Punto 4: </a:t>
            </a:r>
            <a:r>
              <a:rPr lang="es-ES_tradnl" baseline="0" dirty="0" err="1" smtClean="0"/>
              <a:t>The</a:t>
            </a:r>
            <a:r>
              <a:rPr lang="es-ES_tradnl" baseline="0" dirty="0" smtClean="0"/>
              <a:t> </a:t>
            </a:r>
            <a:r>
              <a:rPr lang="es-ES_tradnl" baseline="0" dirty="0" err="1" smtClean="0"/>
              <a:t>industry</a:t>
            </a:r>
            <a:r>
              <a:rPr lang="es-ES_tradnl" baseline="0" dirty="0" smtClean="0"/>
              <a:t> </a:t>
            </a:r>
            <a:r>
              <a:rPr lang="es-ES_tradnl" baseline="0" dirty="0" err="1" smtClean="0"/>
              <a:t>generates</a:t>
            </a:r>
            <a:r>
              <a:rPr lang="es-ES_tradnl" baseline="0" dirty="0" smtClean="0"/>
              <a:t> </a:t>
            </a:r>
            <a:r>
              <a:rPr lang="es-ES_tradnl" baseline="0" dirty="0" err="1" smtClean="0"/>
              <a:t>two</a:t>
            </a:r>
            <a:r>
              <a:rPr lang="es-ES_tradnl" baseline="0" dirty="0" smtClean="0"/>
              <a:t> </a:t>
            </a:r>
            <a:r>
              <a:rPr lang="es-ES_tradnl" baseline="0" dirty="0" err="1" smtClean="0"/>
              <a:t>residues</a:t>
            </a:r>
            <a:r>
              <a:rPr lang="es-ES_tradnl" baseline="0" dirty="0" smtClean="0"/>
              <a:t>, red </a:t>
            </a:r>
            <a:r>
              <a:rPr lang="es-ES_tradnl" baseline="0" dirty="0" err="1" smtClean="0"/>
              <a:t>gypsum</a:t>
            </a:r>
            <a:r>
              <a:rPr lang="es-ES_tradnl" baseline="0" dirty="0" smtClean="0"/>
              <a:t> and un-</a:t>
            </a:r>
            <a:r>
              <a:rPr lang="es-ES_tradnl" baseline="0" dirty="0" err="1" smtClean="0"/>
              <a:t>attacked</a:t>
            </a:r>
            <a:r>
              <a:rPr lang="es-ES_tradnl" baseline="0" dirty="0" smtClean="0"/>
              <a:t> </a:t>
            </a:r>
            <a:r>
              <a:rPr lang="es-ES_tradnl" baseline="0" dirty="0" err="1" smtClean="0"/>
              <a:t>mud</a:t>
            </a:r>
            <a:r>
              <a:rPr lang="es-ES_tradnl" baseline="0" dirty="0" smtClean="0"/>
              <a:t> </a:t>
            </a:r>
            <a:r>
              <a:rPr lang="es-ES_tradnl" baseline="0" dirty="0" err="1" smtClean="0"/>
              <a:t>that</a:t>
            </a:r>
            <a:r>
              <a:rPr lang="es-ES_tradnl" baseline="0" dirty="0" smtClean="0"/>
              <a:t> </a:t>
            </a:r>
            <a:r>
              <a:rPr lang="es-ES_tradnl" baseline="0" dirty="0" err="1" smtClean="0"/>
              <a:t>have</a:t>
            </a:r>
            <a:r>
              <a:rPr lang="es-ES_tradnl" baseline="0" dirty="0" smtClean="0"/>
              <a:t> </a:t>
            </a:r>
            <a:r>
              <a:rPr lang="es-ES_tradnl" baseline="0" dirty="0" err="1" smtClean="0"/>
              <a:t>been</a:t>
            </a:r>
            <a:r>
              <a:rPr lang="es-ES_tradnl" baseline="0" dirty="0" smtClean="0"/>
              <a:t> </a:t>
            </a:r>
            <a:r>
              <a:rPr lang="es-ES_tradnl" baseline="0" dirty="0" err="1" smtClean="0"/>
              <a:t>studied</a:t>
            </a:r>
            <a:r>
              <a:rPr lang="es-ES_tradnl" baseline="0" dirty="0" smtClean="0"/>
              <a:t> in </a:t>
            </a:r>
            <a:r>
              <a:rPr lang="es-ES_tradnl" baseline="0" dirty="0" err="1" smtClean="0"/>
              <a:t>this</a:t>
            </a:r>
            <a:r>
              <a:rPr lang="es-ES_tradnl" baseline="0" dirty="0" smtClean="0"/>
              <a:t> </a:t>
            </a:r>
            <a:r>
              <a:rPr lang="es-ES_tradnl" baseline="0" dirty="0" err="1" smtClean="0"/>
              <a:t>work</a:t>
            </a:r>
            <a:r>
              <a:rPr lang="es-ES_tradnl" baseline="0" dirty="0" smtClean="0"/>
              <a:t>.</a:t>
            </a:r>
            <a:endParaRPr lang="es-ES" dirty="0"/>
          </a:p>
        </p:txBody>
      </p:sp>
      <p:sp>
        <p:nvSpPr>
          <p:cNvPr id="4" name="3 Marcador de número de diapositiva"/>
          <p:cNvSpPr>
            <a:spLocks noGrp="1"/>
          </p:cNvSpPr>
          <p:nvPr>
            <p:ph type="sldNum" sz="quarter" idx="10"/>
          </p:nvPr>
        </p:nvSpPr>
        <p:spPr/>
        <p:txBody>
          <a:bodyPr/>
          <a:lstStyle/>
          <a:p>
            <a:fld id="{660F26DB-3326-4281-AD6B-67E88BFC1C30}"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baseline="0" dirty="0" smtClean="0"/>
              <a:t>In  this slide is shown the main steps of the production of titanium dioxide. </a:t>
            </a:r>
          </a:p>
          <a:p>
            <a:endParaRPr lang="en-US" baseline="0" dirty="0" smtClean="0"/>
          </a:p>
          <a:p>
            <a:r>
              <a:rPr lang="en-US" baseline="0" dirty="0" smtClean="0"/>
              <a:t>The raw material of the process is the </a:t>
            </a:r>
            <a:r>
              <a:rPr lang="en-US" baseline="0" dirty="0" err="1" smtClean="0"/>
              <a:t>ilmenite</a:t>
            </a:r>
            <a:r>
              <a:rPr lang="en-US" baseline="0" dirty="0" smtClean="0"/>
              <a:t> which is digested with sulfuric acid. After clarification step, it is generated the MUD, it is the solid fraction  un-attacked. The titanium dioxide (TiO2) is produced after precipitation and </a:t>
            </a:r>
            <a:r>
              <a:rPr lang="en-US" baseline="0" dirty="0" err="1" smtClean="0"/>
              <a:t>calcination</a:t>
            </a:r>
            <a:r>
              <a:rPr lang="en-US" baseline="0" dirty="0" smtClean="0"/>
              <a:t> steps.</a:t>
            </a:r>
          </a:p>
          <a:p>
            <a:endParaRPr lang="en-US" baseline="0" dirty="0" smtClean="0"/>
          </a:p>
          <a:p>
            <a:r>
              <a:rPr lang="en-US" baseline="0" dirty="0" smtClean="0"/>
              <a:t>During wash step, it is generated a weak acid stream, that after neutralization with Ca(OH) calcium hydroxide, it is generated the red gypsum. </a:t>
            </a:r>
          </a:p>
          <a:p>
            <a:endParaRPr lang="en-US" baseline="0" dirty="0" smtClean="0"/>
          </a:p>
          <a:p>
            <a:r>
              <a:rPr lang="en-US" baseline="0" dirty="0" smtClean="0"/>
              <a:t> Large amount of mud and red gypsum is produced, about 30.000 and 70.000 tons per year, respectively. And “leer”</a:t>
            </a:r>
          </a:p>
          <a:p>
            <a:endParaRPr lang="en-US" baseline="0" dirty="0" smtClean="0"/>
          </a:p>
          <a:p>
            <a:r>
              <a:rPr lang="en-US" baseline="0" dirty="0" smtClean="0"/>
              <a:t>In the same way, it is released large amount of carbon dioxide into the atmosphere, approximately 200.000 tons per year.</a:t>
            </a:r>
          </a:p>
          <a:p>
            <a:endParaRPr lang="es-ES_tradnl" baseline="0" dirty="0" smtClean="0"/>
          </a:p>
        </p:txBody>
      </p:sp>
      <p:sp>
        <p:nvSpPr>
          <p:cNvPr id="4" name="3 Marcador de número de diapositiva"/>
          <p:cNvSpPr>
            <a:spLocks noGrp="1"/>
          </p:cNvSpPr>
          <p:nvPr>
            <p:ph type="sldNum" sz="quarter" idx="10"/>
          </p:nvPr>
        </p:nvSpPr>
        <p:spPr/>
        <p:txBody>
          <a:bodyPr/>
          <a:lstStyle/>
          <a:p>
            <a:fld id="{660F26DB-3326-4281-AD6B-67E88BFC1C30}"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Idea 1: </a:t>
            </a:r>
            <a:r>
              <a:rPr lang="en-US" dirty="0" smtClean="0"/>
              <a:t>The objectives set out in this work have been to study the </a:t>
            </a:r>
            <a:r>
              <a:rPr lang="en-US" baseline="0" dirty="0" smtClean="0"/>
              <a:t>…”leer”</a:t>
            </a:r>
            <a:endParaRPr lang="es-ES" dirty="0"/>
          </a:p>
        </p:txBody>
      </p:sp>
      <p:sp>
        <p:nvSpPr>
          <p:cNvPr id="4" name="3 Marcador de número de diapositiva"/>
          <p:cNvSpPr>
            <a:spLocks noGrp="1"/>
          </p:cNvSpPr>
          <p:nvPr>
            <p:ph type="sldNum" sz="quarter" idx="10"/>
          </p:nvPr>
        </p:nvSpPr>
        <p:spPr/>
        <p:txBody>
          <a:bodyPr/>
          <a:lstStyle/>
          <a:p>
            <a:fld id="{660F26DB-3326-4281-AD6B-67E88BFC1C30}"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The analysis techniques used for</a:t>
            </a:r>
            <a:r>
              <a:rPr lang="en-US" baseline="0" dirty="0" smtClean="0"/>
              <a:t> </a:t>
            </a:r>
            <a:r>
              <a:rPr lang="en-US" dirty="0" smtClean="0"/>
              <a:t>characterization of waste and new</a:t>
            </a:r>
            <a:r>
              <a:rPr lang="en-US" baseline="0" dirty="0" smtClean="0"/>
              <a:t> products </a:t>
            </a:r>
            <a:r>
              <a:rPr lang="en-US" dirty="0" smtClean="0"/>
              <a:t>have been…”Leer”</a:t>
            </a:r>
            <a:endParaRPr lang="es-ES" dirty="0"/>
          </a:p>
        </p:txBody>
      </p:sp>
      <p:sp>
        <p:nvSpPr>
          <p:cNvPr id="4" name="3 Marcador de número de diapositiva"/>
          <p:cNvSpPr>
            <a:spLocks noGrp="1"/>
          </p:cNvSpPr>
          <p:nvPr>
            <p:ph type="sldNum" sz="quarter" idx="10"/>
          </p:nvPr>
        </p:nvSpPr>
        <p:spPr/>
        <p:txBody>
          <a:bodyPr/>
          <a:lstStyle/>
          <a:p>
            <a:fld id="{660F26DB-3326-4281-AD6B-67E88BFC1C30}"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60F26DB-3326-4281-AD6B-67E88BFC1C30}"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In next</a:t>
            </a:r>
            <a:r>
              <a:rPr lang="en-US" baseline="0" dirty="0" smtClean="0"/>
              <a:t> slide, I will present the result of this work.</a:t>
            </a:r>
          </a:p>
          <a:p>
            <a:endParaRPr lang="en-US" dirty="0" smtClean="0"/>
          </a:p>
          <a:p>
            <a:r>
              <a:rPr lang="en-US" dirty="0" smtClean="0"/>
              <a:t>Firstly, I will show the physicochemical characterization of mud and red gypsum that have been used as raw material in the different applications, in order to understand the applications selected. And After, I will explain the experimental procedure of each applications and I will show the most relevant results.</a:t>
            </a:r>
            <a:endParaRPr lang="es-ES" dirty="0"/>
          </a:p>
        </p:txBody>
      </p:sp>
      <p:sp>
        <p:nvSpPr>
          <p:cNvPr id="4" name="3 Marcador de número de diapositiva"/>
          <p:cNvSpPr>
            <a:spLocks noGrp="1"/>
          </p:cNvSpPr>
          <p:nvPr>
            <p:ph type="sldNum" sz="quarter" idx="10"/>
          </p:nvPr>
        </p:nvSpPr>
        <p:spPr/>
        <p:txBody>
          <a:bodyPr/>
          <a:lstStyle/>
          <a:p>
            <a:fld id="{660F26DB-3326-4281-AD6B-67E88BFC1C30}"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60F26DB-3326-4281-AD6B-67E88BFC1C30}"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730C7BFE-40B0-47C0-95D6-24273E838EF3}" type="datetime1">
              <a:rPr lang="es-ES" smtClean="0"/>
              <a:pPr/>
              <a:t>18/07/2015</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E3BE7A1-08CE-4CF1-8121-E6720E3368D2}" type="datetime1">
              <a:rPr lang="es-ES" smtClean="0"/>
              <a:pPr/>
              <a:t>18/07/2015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D93C865-FDBE-4375-AA59-F47162EBE2F1}" type="datetime1">
              <a:rPr lang="es-ES" smtClean="0"/>
              <a:pPr/>
              <a:t>18/07/2015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F9FDB4A1-6D45-46F6-B6EC-2B90D9FAB69B}" type="datetime1">
              <a:rPr lang="es-ES" smtClean="0"/>
              <a:pPr/>
              <a:t>18/07/2015</a:t>
            </a:fld>
            <a:endParaRPr lang="es-ES"/>
          </a:p>
        </p:txBody>
      </p:sp>
      <p:sp>
        <p:nvSpPr>
          <p:cNvPr id="9" name="8 Marcador de número de diapositiva"/>
          <p:cNvSpPr>
            <a:spLocks noGrp="1"/>
          </p:cNvSpPr>
          <p:nvPr>
            <p:ph type="sldNum" sz="quarter" idx="15"/>
          </p:nvPr>
        </p:nvSpPr>
        <p:spPr/>
        <p:txBody>
          <a:bodyPr rtlCol="0"/>
          <a:lstStyle/>
          <a:p>
            <a:fld id="{132FADFE-3B8F-471C-ABF0-DBC7717ECBBC}"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C469B1CB-D644-462F-A41E-ABDF816AD3CB}" type="datetime1">
              <a:rPr lang="es-ES" smtClean="0"/>
              <a:pPr/>
              <a:t>18/07/2015</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132FADFE-3B8F-471C-ABF0-DBC7717ECBB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A1937369-3BDC-4642-AD9F-EEA59F2771EB}" type="datetime1">
              <a:rPr lang="es-ES" smtClean="0"/>
              <a:pPr/>
              <a:t>18/07/2015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3D5379B5-362E-4B29-9937-12ADDA38DE03}" type="datetime1">
              <a:rPr lang="es-ES" smtClean="0"/>
              <a:pPr/>
              <a:t>18/07/2015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6FACF257-5928-433B-AC0D-40F7857C197F}" type="datetime1">
              <a:rPr lang="es-ES" smtClean="0"/>
              <a:pPr/>
              <a:t>18/07/2015</a:t>
            </a:fld>
            <a:endParaRPr lang="es-ES"/>
          </a:p>
        </p:txBody>
      </p:sp>
      <p:sp>
        <p:nvSpPr>
          <p:cNvPr id="7" name="6 Marcador de número de diapositiva"/>
          <p:cNvSpPr>
            <a:spLocks noGrp="1"/>
          </p:cNvSpPr>
          <p:nvPr>
            <p:ph type="sldNum" sz="quarter" idx="11"/>
          </p:nvPr>
        </p:nvSpPr>
        <p:spPr/>
        <p:txBody>
          <a:bodyPr rtlCol="0"/>
          <a:lstStyle/>
          <a:p>
            <a:fld id="{132FADFE-3B8F-471C-ABF0-DBC7717ECBBC}"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5335D8B-D8B6-48BE-9656-B6846200366B}" type="datetime1">
              <a:rPr lang="es-ES" smtClean="0"/>
              <a:pPr/>
              <a:t>18/07/2015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C302775E-B9E6-4C39-9EB0-C2234D0B20E3}" type="datetime1">
              <a:rPr lang="es-ES" smtClean="0"/>
              <a:pPr/>
              <a:t>18/07/2015</a:t>
            </a:fld>
            <a:endParaRPr lang="es-ES"/>
          </a:p>
        </p:txBody>
      </p:sp>
      <p:sp>
        <p:nvSpPr>
          <p:cNvPr id="22" name="21 Marcador de número de diapositiva"/>
          <p:cNvSpPr>
            <a:spLocks noGrp="1"/>
          </p:cNvSpPr>
          <p:nvPr>
            <p:ph type="sldNum" sz="quarter" idx="15"/>
          </p:nvPr>
        </p:nvSpPr>
        <p:spPr/>
        <p:txBody>
          <a:bodyPr rtlCol="0"/>
          <a:lstStyle/>
          <a:p>
            <a:fld id="{132FADFE-3B8F-471C-ABF0-DBC7717ECBBC}"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51D25AE2-16BB-42C1-BA79-551B8EB32778}" type="datetime1">
              <a:rPr lang="es-ES" smtClean="0"/>
              <a:pPr/>
              <a:t>18/07/2015</a:t>
            </a:fld>
            <a:endParaRPr lang="es-ES"/>
          </a:p>
        </p:txBody>
      </p:sp>
      <p:sp>
        <p:nvSpPr>
          <p:cNvPr id="18" name="17 Marcador de número de diapositiva"/>
          <p:cNvSpPr>
            <a:spLocks noGrp="1"/>
          </p:cNvSpPr>
          <p:nvPr>
            <p:ph type="sldNum" sz="quarter" idx="11"/>
          </p:nvPr>
        </p:nvSpPr>
        <p:spPr/>
        <p:txBody>
          <a:bodyPr rtlCol="0"/>
          <a:lstStyle/>
          <a:p>
            <a:fld id="{132FADFE-3B8F-471C-ABF0-DBC7717ECBBC}"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F8E8F50-E1F3-4A4A-993A-937A686EA49C}" type="datetime1">
              <a:rPr lang="es-ES" smtClean="0"/>
              <a:pPr/>
              <a:t>18/07/2015</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tiff"/><Relationship Id="rId7" Type="http://schemas.openxmlformats.org/officeDocument/2006/relationships/image" Target="../media/image16.tiff"/><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tiff"/><Relationship Id="rId4" Type="http://schemas.openxmlformats.org/officeDocument/2006/relationships/image" Target="../media/image13.tiff"/></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67744" y="1988840"/>
            <a:ext cx="6172200" cy="1894362"/>
          </a:xfrm>
        </p:spPr>
        <p:txBody>
          <a:bodyPr>
            <a:normAutofit fontScale="90000"/>
          </a:bodyPr>
          <a:lstStyle/>
          <a:p>
            <a:pPr algn="ctr"/>
            <a:r>
              <a:rPr lang="es-ES" dirty="0" smtClean="0"/>
              <a:t/>
            </a:r>
            <a:br>
              <a:rPr lang="es-ES" dirty="0" smtClean="0"/>
            </a:br>
            <a:r>
              <a:rPr lang="en-US" dirty="0" smtClean="0">
                <a:ln w="3175">
                  <a:solidFill>
                    <a:schemeClr val="tx1"/>
                  </a:solidFill>
                </a:ln>
              </a:rPr>
              <a:t> </a:t>
            </a:r>
            <a:r>
              <a:rPr lang="en-US" dirty="0" smtClean="0">
                <a:ln w="3175">
                  <a:solidFill>
                    <a:schemeClr val="tx1"/>
                  </a:solidFill>
                </a:ln>
                <a:solidFill>
                  <a:schemeClr val="accent1">
                    <a:lumMod val="75000"/>
                  </a:schemeClr>
                </a:solidFill>
              </a:rPr>
              <a:t>Potential valorizations of artificial gypsum generated in the manufacture of titanium dioxide pigments</a:t>
            </a:r>
            <a:endParaRPr lang="es-ES" dirty="0">
              <a:ln w="3175">
                <a:solidFill>
                  <a:schemeClr val="tx1"/>
                </a:solidFill>
              </a:ln>
              <a:solidFill>
                <a:schemeClr val="accent1">
                  <a:lumMod val="75000"/>
                </a:schemeClr>
              </a:solidFill>
            </a:endParaRPr>
          </a:p>
        </p:txBody>
      </p:sp>
      <p:sp>
        <p:nvSpPr>
          <p:cNvPr id="3" name="2 Subtítulo"/>
          <p:cNvSpPr>
            <a:spLocks noGrp="1"/>
          </p:cNvSpPr>
          <p:nvPr>
            <p:ph type="subTitle" idx="1"/>
          </p:nvPr>
        </p:nvSpPr>
        <p:spPr>
          <a:xfrm>
            <a:off x="2411760" y="4221088"/>
            <a:ext cx="6172200" cy="1371600"/>
          </a:xfrm>
        </p:spPr>
        <p:txBody>
          <a:bodyPr>
            <a:normAutofit/>
          </a:bodyPr>
          <a:lstStyle/>
          <a:p>
            <a:pPr algn="ctr"/>
            <a:endParaRPr lang="es-ES" sz="1600" u="sng" dirty="0" smtClean="0"/>
          </a:p>
          <a:p>
            <a:pPr algn="ctr"/>
            <a:r>
              <a:rPr lang="es-ES" sz="1600" u="sng" dirty="0" smtClean="0"/>
              <a:t> S.M. Pérez-Moreno</a:t>
            </a:r>
            <a:r>
              <a:rPr lang="es-ES" sz="1600" dirty="0" smtClean="0"/>
              <a:t>, M.J. Gázquez, J.P. Bolívar </a:t>
            </a:r>
          </a:p>
          <a:p>
            <a:pPr algn="ctr"/>
            <a:r>
              <a:rPr lang="en-US" sz="1600" dirty="0" smtClean="0"/>
              <a:t>Group of Radiations  Physics and Environment, University of Huelva, Huelva, Spain.</a:t>
            </a:r>
            <a:endParaRPr lang="es-ES" sz="1600" dirty="0"/>
          </a:p>
        </p:txBody>
      </p:sp>
      <p:pic>
        <p:nvPicPr>
          <p:cNvPr id="1026" name="Picture 2" descr="OMICS International"/>
          <p:cNvPicPr>
            <a:picLocks noChangeAspect="1" noChangeArrowheads="1"/>
          </p:cNvPicPr>
          <p:nvPr/>
        </p:nvPicPr>
        <p:blipFill>
          <a:blip r:embed="rId3" cstate="print"/>
          <a:srcRect/>
          <a:stretch>
            <a:fillRect/>
          </a:stretch>
        </p:blipFill>
        <p:spPr bwMode="auto">
          <a:xfrm>
            <a:off x="251520" y="332656"/>
            <a:ext cx="1996828" cy="665610"/>
          </a:xfrm>
          <a:prstGeom prst="rect">
            <a:avLst/>
          </a:prstGeom>
          <a:noFill/>
        </p:spPr>
      </p:pic>
      <p:sp>
        <p:nvSpPr>
          <p:cNvPr id="1027" name="Rectangle 3"/>
          <p:cNvSpPr>
            <a:spLocks noChangeArrowheads="1"/>
          </p:cNvSpPr>
          <p:nvPr/>
        </p:nvSpPr>
        <p:spPr bwMode="auto">
          <a:xfrm>
            <a:off x="2555776" y="332656"/>
            <a:ext cx="4896544" cy="76944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bg1"/>
                </a:solidFill>
                <a:effectLst/>
                <a:latin typeface="Arial" pitchFamily="34" charset="0"/>
                <a:cs typeface="Arial" pitchFamily="34" charset="0"/>
              </a:rPr>
              <a:t>World</a:t>
            </a:r>
            <a:r>
              <a:rPr kumimoji="0" lang="es-ES" sz="2000" b="0" i="0" u="none" strike="noStrike" cap="none" normalizeH="0" baseline="0" dirty="0" smtClean="0">
                <a:ln>
                  <a:noFill/>
                </a:ln>
                <a:solidFill>
                  <a:schemeClr val="bg1"/>
                </a:solidFill>
                <a:effectLst/>
                <a:latin typeface="Arial" pitchFamily="34" charset="0"/>
                <a:cs typeface="Arial" pitchFamily="34" charset="0"/>
              </a:rPr>
              <a:t> </a:t>
            </a:r>
            <a:r>
              <a:rPr kumimoji="0" lang="es-ES" sz="2000" b="0" i="0" u="none" strike="noStrike" cap="none" normalizeH="0" baseline="0" dirty="0" err="1" smtClean="0">
                <a:ln>
                  <a:noFill/>
                </a:ln>
                <a:solidFill>
                  <a:schemeClr val="bg1"/>
                </a:solidFill>
                <a:effectLst/>
                <a:latin typeface="Arial" pitchFamily="34" charset="0"/>
                <a:cs typeface="Arial" pitchFamily="34" charset="0"/>
              </a:rPr>
              <a:t>Congress</a:t>
            </a:r>
            <a:r>
              <a:rPr kumimoji="0" lang="es-ES" sz="2000" b="0" i="0" u="none" strike="noStrike" cap="none" normalizeH="0" baseline="0" dirty="0" smtClean="0">
                <a:ln>
                  <a:noFill/>
                </a:ln>
                <a:solidFill>
                  <a:schemeClr val="bg1"/>
                </a:solidFill>
                <a:effectLst/>
                <a:latin typeface="Arial" pitchFamily="34" charset="0"/>
                <a:cs typeface="Arial" pitchFamily="34" charset="0"/>
              </a:rPr>
              <a:t> and Expo </a:t>
            </a:r>
            <a:r>
              <a:rPr kumimoji="0" lang="es-ES" sz="2000" b="0" i="0" u="none" strike="noStrike" cap="none" normalizeH="0" baseline="0" dirty="0" err="1" smtClean="0">
                <a:ln>
                  <a:noFill/>
                </a:ln>
                <a:solidFill>
                  <a:schemeClr val="bg1"/>
                </a:solidFill>
                <a:effectLst/>
                <a:latin typeface="Arial" pitchFamily="34" charset="0"/>
                <a:cs typeface="Arial" pitchFamily="34" charset="0"/>
              </a:rPr>
              <a:t>on</a:t>
            </a:r>
            <a:r>
              <a:rPr kumimoji="0" lang="es-ES" sz="2000" b="0" i="0" u="none" strike="noStrike" cap="none" normalizeH="0" baseline="0" dirty="0" smtClean="0">
                <a:ln>
                  <a:noFill/>
                </a:ln>
                <a:solidFill>
                  <a:schemeClr val="bg1"/>
                </a:solidFill>
                <a:effectLst/>
                <a:latin typeface="Arial" pitchFamily="34" charset="0"/>
                <a:cs typeface="Arial" pitchFamily="34" charset="0"/>
              </a:rPr>
              <a:t> </a:t>
            </a:r>
            <a:r>
              <a:rPr kumimoji="0" lang="es-ES" sz="2000" b="0" i="0" u="none" strike="noStrike" cap="none" normalizeH="0" baseline="0" dirty="0" err="1" smtClean="0">
                <a:ln>
                  <a:noFill/>
                </a:ln>
                <a:solidFill>
                  <a:schemeClr val="bg1"/>
                </a:solidFill>
                <a:effectLst/>
                <a:latin typeface="Helvetica Neue"/>
                <a:cs typeface="Arial" pitchFamily="34" charset="0"/>
              </a:rPr>
              <a:t>Recycling</a:t>
            </a:r>
            <a:r>
              <a:rPr kumimoji="0" lang="es-ES" sz="2000" b="0" i="0" u="none" strike="noStrike" cap="none" normalizeH="0" baseline="0" dirty="0" smtClean="0">
                <a:ln>
                  <a:noFill/>
                </a:ln>
                <a:solidFill>
                  <a:schemeClr val="bg1"/>
                </a:solidFill>
                <a:effectLst/>
                <a:latin typeface="Helvetica Neue"/>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bg1"/>
                </a:solidFill>
                <a:effectLst/>
                <a:latin typeface="Arial" pitchFamily="34" charset="0"/>
                <a:cs typeface="Arial" pitchFamily="34" charset="0"/>
              </a:rPr>
              <a:t>July</a:t>
            </a:r>
            <a:r>
              <a:rPr kumimoji="0" lang="es-ES" sz="2000" b="0" i="0" u="none" strike="noStrike" cap="none" normalizeH="0" baseline="0" dirty="0" smtClean="0">
                <a:ln>
                  <a:noFill/>
                </a:ln>
                <a:solidFill>
                  <a:schemeClr val="bg1"/>
                </a:solidFill>
                <a:effectLst/>
                <a:latin typeface="Arial" pitchFamily="34" charset="0"/>
                <a:cs typeface="Arial" pitchFamily="34" charset="0"/>
              </a:rPr>
              <a:t> 20-22, 2015 Barcelona</a:t>
            </a:r>
            <a:r>
              <a:rPr kumimoji="0" lang="es-ES" sz="2400" b="0" i="0" u="none" strike="noStrike" cap="none" normalizeH="0" baseline="0" dirty="0" smtClean="0">
                <a:ln>
                  <a:noFill/>
                </a:ln>
                <a:solidFill>
                  <a:schemeClr val="bg1"/>
                </a:solidFill>
                <a:effectLst/>
                <a:latin typeface="Helvetica Neue"/>
                <a:cs typeface="Arial" pitchFamily="34" charset="0"/>
              </a:rPr>
              <a:t> </a:t>
            </a:r>
            <a:endParaRPr kumimoji="0" lang="es-ES" sz="2400" b="0" i="0" u="none" strike="noStrike" cap="none" normalizeH="0" baseline="0" dirty="0" smtClean="0">
              <a:ln>
                <a:noFill/>
              </a:ln>
              <a:solidFill>
                <a:schemeClr val="bg1"/>
              </a:solidFill>
              <a:effectLst/>
              <a:latin typeface="Arial" pitchFamily="34" charset="0"/>
              <a:cs typeface="Arial" pitchFamily="34" charset="0"/>
            </a:endParaRPr>
          </a:p>
        </p:txBody>
      </p:sp>
      <p:pic>
        <p:nvPicPr>
          <p:cNvPr id="6" name="Picture 6" descr="logo UHU COLOR_POSITIVO"/>
          <p:cNvPicPr>
            <a:picLocks noChangeAspect="1" noChangeArrowheads="1"/>
          </p:cNvPicPr>
          <p:nvPr/>
        </p:nvPicPr>
        <p:blipFill>
          <a:blip r:embed="rId4" cstate="print"/>
          <a:srcRect/>
          <a:stretch>
            <a:fillRect/>
          </a:stretch>
        </p:blipFill>
        <p:spPr bwMode="auto">
          <a:xfrm>
            <a:off x="7884368" y="188640"/>
            <a:ext cx="936104" cy="1248138"/>
          </a:xfrm>
          <a:prstGeom prst="rect">
            <a:avLst/>
          </a:prstGeom>
          <a:noFill/>
        </p:spPr>
      </p:pic>
      <p:pic>
        <p:nvPicPr>
          <p:cNvPr id="7" name="Picture 2" descr="C:\Users\Fryma-Packard bell\Desktop\2015\Congresos\Congreso_Huelva (geología)\UHU_FRYMA_TRANS - copia.png"/>
          <p:cNvPicPr>
            <a:picLocks noChangeAspect="1" noChangeArrowheads="1"/>
          </p:cNvPicPr>
          <p:nvPr/>
        </p:nvPicPr>
        <p:blipFill>
          <a:blip r:embed="rId5" cstate="print"/>
          <a:srcRect/>
          <a:stretch>
            <a:fillRect/>
          </a:stretch>
        </p:blipFill>
        <p:spPr bwMode="auto">
          <a:xfrm>
            <a:off x="8028384" y="5661248"/>
            <a:ext cx="864096" cy="1055772"/>
          </a:xfrm>
          <a:prstGeom prst="rect">
            <a:avLst/>
          </a:prstGeom>
          <a:noFill/>
        </p:spPr>
      </p:pic>
      <p:sp>
        <p:nvSpPr>
          <p:cNvPr id="9" name="8 Marcador de número de diapositiva"/>
          <p:cNvSpPr>
            <a:spLocks noGrp="1"/>
          </p:cNvSpPr>
          <p:nvPr>
            <p:ph type="sldNum" sz="quarter" idx="12"/>
          </p:nvPr>
        </p:nvSpPr>
        <p:spPr/>
        <p:txBody>
          <a:bodyPr/>
          <a:lstStyle/>
          <a:p>
            <a:fld id="{132FADFE-3B8F-471C-ABF0-DBC7717ECBBC}" type="slidenum">
              <a:rPr lang="es-ES" smtClean="0"/>
              <a:pPr/>
              <a:t>1</a:t>
            </a:fld>
            <a:endParaRPr lang="es-ES"/>
          </a:p>
        </p:txBody>
      </p:sp>
      <p:sp>
        <p:nvSpPr>
          <p:cNvPr id="10" name="9 Rectángulo"/>
          <p:cNvSpPr/>
          <p:nvPr/>
        </p:nvSpPr>
        <p:spPr>
          <a:xfrm>
            <a:off x="2520280" y="6093296"/>
            <a:ext cx="5220072" cy="369332"/>
          </a:xfrm>
          <a:prstGeom prst="rect">
            <a:avLst/>
          </a:prstGeom>
        </p:spPr>
        <p:txBody>
          <a:bodyPr wrap="square">
            <a:spAutoFit/>
          </a:bodyPr>
          <a:lstStyle/>
          <a:p>
            <a:pPr marL="342900" lvl="0" indent="-342900" algn="r">
              <a:spcBef>
                <a:spcPct val="20000"/>
              </a:spcBef>
              <a:buClr>
                <a:schemeClr val="accent1"/>
              </a:buClr>
              <a:buSzPct val="70000"/>
              <a:defRPr/>
            </a:pPr>
            <a:r>
              <a:rPr lang="es-ES_tradnl" dirty="0" smtClean="0">
                <a:solidFill>
                  <a:schemeClr val="tx2"/>
                </a:solidFill>
              </a:rPr>
              <a:t>E-mail </a:t>
            </a:r>
            <a:r>
              <a:rPr lang="es-ES_tradnl" dirty="0" err="1" smtClean="0">
                <a:solidFill>
                  <a:schemeClr val="tx2"/>
                </a:solidFill>
              </a:rPr>
              <a:t>address</a:t>
            </a:r>
            <a:r>
              <a:rPr lang="es-ES_tradnl" dirty="0" smtClean="0">
                <a:solidFill>
                  <a:schemeClr val="tx2"/>
                </a:solidFill>
              </a:rPr>
              <a:t>: silviamaria.perez@alu.uhu.es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5"/>
          </p:nvPr>
        </p:nvSpPr>
        <p:spPr/>
        <p:txBody>
          <a:bodyPr/>
          <a:lstStyle/>
          <a:p>
            <a:fld id="{132FADFE-3B8F-471C-ABF0-DBC7717ECBBC}" type="slidenum">
              <a:rPr lang="es-ES" smtClean="0"/>
              <a:pPr/>
              <a:t>10</a:t>
            </a:fld>
            <a:endParaRPr lang="es-ES"/>
          </a:p>
        </p:txBody>
      </p:sp>
      <p:graphicFrame>
        <p:nvGraphicFramePr>
          <p:cNvPr id="21" name="20 Tabla"/>
          <p:cNvGraphicFramePr>
            <a:graphicFrameLocks noGrp="1"/>
          </p:cNvGraphicFramePr>
          <p:nvPr/>
        </p:nvGraphicFramePr>
        <p:xfrm>
          <a:off x="539552" y="1628800"/>
          <a:ext cx="2304256" cy="3337560"/>
        </p:xfrm>
        <a:graphic>
          <a:graphicData uri="http://schemas.openxmlformats.org/drawingml/2006/table">
            <a:tbl>
              <a:tblPr firstRow="1" bandRow="1">
                <a:tableStyleId>{3B4B98B0-60AC-42C2-AFA5-B58CD77FA1E5}</a:tableStyleId>
              </a:tblPr>
              <a:tblGrid>
                <a:gridCol w="1080120"/>
                <a:gridCol w="1224136"/>
              </a:tblGrid>
              <a:tr h="370840">
                <a:tc>
                  <a:txBody>
                    <a:bodyPr/>
                    <a:lstStyle/>
                    <a:p>
                      <a:r>
                        <a:rPr lang="es-ES_tradnl" b="1" dirty="0" smtClean="0"/>
                        <a:t>SiO</a:t>
                      </a:r>
                      <a:r>
                        <a:rPr lang="es-ES_tradnl" b="1" baseline="-25000" dirty="0" smtClean="0"/>
                        <a:t>2</a:t>
                      </a:r>
                      <a:endParaRPr lang="es-ES" b="1" baseline="-25000" dirty="0"/>
                    </a:p>
                  </a:txBody>
                  <a:tcPr/>
                </a:tc>
                <a:tc>
                  <a:txBody>
                    <a:bodyPr/>
                    <a:lstStyle/>
                    <a:p>
                      <a:r>
                        <a:rPr lang="es-ES_tradnl" b="1" dirty="0" smtClean="0"/>
                        <a:t>18±1</a:t>
                      </a:r>
                      <a:endParaRPr lang="es-ES" b="1" dirty="0"/>
                    </a:p>
                  </a:txBody>
                  <a:tcPr/>
                </a:tc>
              </a:tr>
              <a:tr h="370840">
                <a:tc>
                  <a:txBody>
                    <a:bodyPr/>
                    <a:lstStyle/>
                    <a:p>
                      <a:r>
                        <a:rPr lang="es-ES_tradnl" dirty="0" smtClean="0"/>
                        <a:t>Al</a:t>
                      </a:r>
                      <a:r>
                        <a:rPr lang="es-ES_tradnl" baseline="-25000" dirty="0" smtClean="0"/>
                        <a:t>2</a:t>
                      </a:r>
                      <a:r>
                        <a:rPr lang="es-ES_tradnl" dirty="0" smtClean="0"/>
                        <a:t>O</a:t>
                      </a:r>
                      <a:r>
                        <a:rPr lang="es-ES_tradnl" baseline="-25000" dirty="0" smtClean="0"/>
                        <a:t>3</a:t>
                      </a:r>
                      <a:endParaRPr lang="es-ES" baseline="-25000" dirty="0"/>
                    </a:p>
                  </a:txBody>
                  <a:tcPr/>
                </a:tc>
                <a:tc>
                  <a:txBody>
                    <a:bodyPr/>
                    <a:lstStyle/>
                    <a:p>
                      <a:r>
                        <a:rPr lang="es-ES_tradnl" dirty="0" smtClean="0"/>
                        <a:t>2.5±0.2</a:t>
                      </a:r>
                      <a:endParaRPr lang="es-ES" dirty="0"/>
                    </a:p>
                  </a:txBody>
                  <a:tcPr/>
                </a:tc>
              </a:tr>
              <a:tr h="370840">
                <a:tc>
                  <a:txBody>
                    <a:bodyPr/>
                    <a:lstStyle/>
                    <a:p>
                      <a:r>
                        <a:rPr lang="es-ES_tradnl" b="1" dirty="0" err="1" smtClean="0"/>
                        <a:t>FeO</a:t>
                      </a:r>
                      <a:r>
                        <a:rPr lang="es-ES_tradnl" b="1" baseline="-25000" dirty="0" smtClean="0"/>
                        <a:t>(T)</a:t>
                      </a:r>
                      <a:endParaRPr lang="es-ES" b="1" baseline="-25000" dirty="0"/>
                    </a:p>
                  </a:txBody>
                  <a:tcPr/>
                </a:tc>
                <a:tc>
                  <a:txBody>
                    <a:bodyPr/>
                    <a:lstStyle/>
                    <a:p>
                      <a:r>
                        <a:rPr lang="es-ES_tradnl" b="1" dirty="0" smtClean="0"/>
                        <a:t>11±1</a:t>
                      </a:r>
                      <a:endParaRPr lang="es-ES" b="1" dirty="0"/>
                    </a:p>
                  </a:txBody>
                  <a:tcPr/>
                </a:tc>
              </a:tr>
              <a:tr h="370840">
                <a:tc>
                  <a:txBody>
                    <a:bodyPr/>
                    <a:lstStyle/>
                    <a:p>
                      <a:r>
                        <a:rPr lang="es-ES_tradnl" dirty="0" err="1" smtClean="0"/>
                        <a:t>MnO</a:t>
                      </a:r>
                      <a:endParaRPr lang="es-ES" dirty="0"/>
                    </a:p>
                  </a:txBody>
                  <a:tcPr/>
                </a:tc>
                <a:tc>
                  <a:txBody>
                    <a:bodyPr/>
                    <a:lstStyle/>
                    <a:p>
                      <a:r>
                        <a:rPr lang="es-ES_tradnl" dirty="0" smtClean="0"/>
                        <a:t>0.36±0.01</a:t>
                      </a:r>
                      <a:endParaRPr lang="es-ES" dirty="0"/>
                    </a:p>
                  </a:txBody>
                  <a:tcPr/>
                </a:tc>
              </a:tr>
              <a:tr h="370840">
                <a:tc>
                  <a:txBody>
                    <a:bodyPr/>
                    <a:lstStyle/>
                    <a:p>
                      <a:r>
                        <a:rPr lang="es-ES_tradnl" dirty="0" err="1" smtClean="0"/>
                        <a:t>MgO</a:t>
                      </a:r>
                      <a:endParaRPr lang="es-ES" dirty="0"/>
                    </a:p>
                  </a:txBody>
                  <a:tcPr/>
                </a:tc>
                <a:tc>
                  <a:txBody>
                    <a:bodyPr/>
                    <a:lstStyle/>
                    <a:p>
                      <a:r>
                        <a:rPr lang="es-ES_tradnl" dirty="0" smtClean="0"/>
                        <a:t>0.38±0.02</a:t>
                      </a:r>
                      <a:endParaRPr lang="es-ES" dirty="0"/>
                    </a:p>
                  </a:txBody>
                  <a:tcPr/>
                </a:tc>
              </a:tr>
              <a:tr h="370840">
                <a:tc>
                  <a:txBody>
                    <a:bodyPr/>
                    <a:lstStyle/>
                    <a:p>
                      <a:r>
                        <a:rPr lang="es-ES_tradnl" b="1" dirty="0" err="1" smtClean="0"/>
                        <a:t>CaO</a:t>
                      </a:r>
                      <a:endParaRPr lang="es-ES" b="1" dirty="0"/>
                    </a:p>
                  </a:txBody>
                  <a:tcPr/>
                </a:tc>
                <a:tc>
                  <a:txBody>
                    <a:bodyPr/>
                    <a:lstStyle/>
                    <a:p>
                      <a:r>
                        <a:rPr lang="es-ES_tradnl" b="0" dirty="0" smtClean="0"/>
                        <a:t>0.75±0.01</a:t>
                      </a:r>
                      <a:endParaRPr lang="es-ES" b="0" dirty="0"/>
                    </a:p>
                  </a:txBody>
                  <a:tcPr/>
                </a:tc>
              </a:tr>
              <a:tr h="370840">
                <a:tc>
                  <a:txBody>
                    <a:bodyPr/>
                    <a:lstStyle/>
                    <a:p>
                      <a:r>
                        <a:rPr lang="es-ES_tradnl" b="1" dirty="0" smtClean="0"/>
                        <a:t>SO</a:t>
                      </a:r>
                      <a:r>
                        <a:rPr lang="es-ES_tradnl" b="1" baseline="-25000" dirty="0" smtClean="0"/>
                        <a:t>3</a:t>
                      </a:r>
                      <a:endParaRPr lang="es-ES" b="1" baseline="-25000" dirty="0"/>
                    </a:p>
                  </a:txBody>
                  <a:tcPr/>
                </a:tc>
                <a:tc>
                  <a:txBody>
                    <a:bodyPr/>
                    <a:lstStyle/>
                    <a:p>
                      <a:r>
                        <a:rPr lang="es-ES_tradnl" b="1" dirty="0" smtClean="0"/>
                        <a:t>6.1±0.7</a:t>
                      </a:r>
                      <a:endParaRPr lang="es-ES" b="1" dirty="0"/>
                    </a:p>
                  </a:txBody>
                  <a:tcPr/>
                </a:tc>
              </a:tr>
              <a:tr h="370840">
                <a:tc>
                  <a:txBody>
                    <a:bodyPr/>
                    <a:lstStyle/>
                    <a:p>
                      <a:r>
                        <a:rPr lang="es-ES_tradnl" b="1" dirty="0" smtClean="0"/>
                        <a:t>TiO</a:t>
                      </a:r>
                      <a:r>
                        <a:rPr lang="es-ES_tradnl" b="1" baseline="-25000" dirty="0" smtClean="0"/>
                        <a:t>2</a:t>
                      </a:r>
                      <a:endParaRPr lang="es-ES" b="1" baseline="-25000" dirty="0"/>
                    </a:p>
                  </a:txBody>
                  <a:tcPr/>
                </a:tc>
                <a:tc>
                  <a:txBody>
                    <a:bodyPr/>
                    <a:lstStyle/>
                    <a:p>
                      <a:r>
                        <a:rPr lang="es-ES_tradnl" b="1" dirty="0" smtClean="0"/>
                        <a:t>53±1</a:t>
                      </a:r>
                      <a:endParaRPr lang="es-ES" b="1" dirty="0"/>
                    </a:p>
                  </a:txBody>
                  <a:tcPr/>
                </a:tc>
              </a:tr>
              <a:tr h="370840">
                <a:tc>
                  <a:txBody>
                    <a:bodyPr/>
                    <a:lstStyle/>
                    <a:p>
                      <a:r>
                        <a:rPr lang="es-ES_tradnl" b="0" baseline="0" dirty="0" smtClean="0"/>
                        <a:t>ZrO</a:t>
                      </a:r>
                      <a:r>
                        <a:rPr lang="es-ES_tradnl" b="0" baseline="-25000" dirty="0" smtClean="0"/>
                        <a:t>2</a:t>
                      </a:r>
                      <a:endParaRPr lang="es-ES" b="0" baseline="-25000" dirty="0"/>
                    </a:p>
                  </a:txBody>
                  <a:tcPr/>
                </a:tc>
                <a:tc>
                  <a:txBody>
                    <a:bodyPr/>
                    <a:lstStyle/>
                    <a:p>
                      <a:r>
                        <a:rPr lang="es-ES_tradnl" b="0" dirty="0" smtClean="0"/>
                        <a:t>4.2±0.1</a:t>
                      </a:r>
                      <a:endParaRPr lang="es-ES" b="0" dirty="0"/>
                    </a:p>
                  </a:txBody>
                  <a:tcPr/>
                </a:tc>
              </a:tr>
            </a:tbl>
          </a:graphicData>
        </a:graphic>
      </p:graphicFrame>
      <p:sp>
        <p:nvSpPr>
          <p:cNvPr id="22" name="21 CuadroTexto"/>
          <p:cNvSpPr txBox="1"/>
          <p:nvPr/>
        </p:nvSpPr>
        <p:spPr>
          <a:xfrm>
            <a:off x="174703" y="5013176"/>
            <a:ext cx="3159839" cy="461665"/>
          </a:xfrm>
          <a:prstGeom prst="rect">
            <a:avLst/>
          </a:prstGeom>
          <a:noFill/>
        </p:spPr>
        <p:txBody>
          <a:bodyPr wrap="none" rtlCol="0">
            <a:spAutoFit/>
          </a:bodyPr>
          <a:lstStyle/>
          <a:p>
            <a:pPr algn="ctr"/>
            <a:r>
              <a:rPr lang="es-ES_tradnl" sz="1200" b="1" dirty="0" err="1" smtClean="0"/>
              <a:t>Concentration</a:t>
            </a:r>
            <a:r>
              <a:rPr lang="es-ES_tradnl" sz="1200" b="1" dirty="0" smtClean="0"/>
              <a:t> (%) of </a:t>
            </a:r>
            <a:r>
              <a:rPr lang="es-ES_tradnl" sz="1200" b="1" dirty="0" err="1" smtClean="0"/>
              <a:t>major</a:t>
            </a:r>
            <a:r>
              <a:rPr lang="es-ES_tradnl" sz="1200" b="1" dirty="0" smtClean="0"/>
              <a:t> </a:t>
            </a:r>
            <a:r>
              <a:rPr lang="es-ES_tradnl" sz="1200" b="1" dirty="0" err="1" smtClean="0"/>
              <a:t>elements</a:t>
            </a:r>
            <a:r>
              <a:rPr lang="es-ES_tradnl" sz="1200" b="1" dirty="0" smtClean="0"/>
              <a:t> </a:t>
            </a:r>
          </a:p>
          <a:p>
            <a:pPr algn="ctr"/>
            <a:r>
              <a:rPr lang="es-ES_tradnl" sz="1200" b="1" dirty="0" err="1" smtClean="0"/>
              <a:t>by</a:t>
            </a:r>
            <a:r>
              <a:rPr lang="es-ES_tradnl" sz="1200" b="1" dirty="0" smtClean="0"/>
              <a:t> XRF</a:t>
            </a:r>
            <a:endParaRPr lang="es-ES" sz="1200" b="1" dirty="0"/>
          </a:p>
        </p:txBody>
      </p:sp>
      <p:sp>
        <p:nvSpPr>
          <p:cNvPr id="23" name="22 Rectángulo"/>
          <p:cNvSpPr/>
          <p:nvPr/>
        </p:nvSpPr>
        <p:spPr>
          <a:xfrm>
            <a:off x="323528" y="1556792"/>
            <a:ext cx="2592288" cy="43204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4" name="23 Rectángulo"/>
          <p:cNvSpPr/>
          <p:nvPr/>
        </p:nvSpPr>
        <p:spPr>
          <a:xfrm>
            <a:off x="323528" y="2348880"/>
            <a:ext cx="2592288" cy="43204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5" name="24 Rectángulo"/>
          <p:cNvSpPr/>
          <p:nvPr/>
        </p:nvSpPr>
        <p:spPr>
          <a:xfrm>
            <a:off x="395536" y="4221088"/>
            <a:ext cx="2592288" cy="43204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31746" name="Picture 2"/>
          <p:cNvPicPr>
            <a:picLocks noChangeAspect="1" noChangeArrowheads="1"/>
          </p:cNvPicPr>
          <p:nvPr/>
        </p:nvPicPr>
        <p:blipFill>
          <a:blip r:embed="rId3" cstate="print"/>
          <a:srcRect/>
          <a:stretch>
            <a:fillRect/>
          </a:stretch>
        </p:blipFill>
        <p:spPr bwMode="auto">
          <a:xfrm>
            <a:off x="3131841" y="44624"/>
            <a:ext cx="6012160" cy="5751572"/>
          </a:xfrm>
          <a:prstGeom prst="rect">
            <a:avLst/>
          </a:prstGeom>
          <a:noFill/>
          <a:ln w="9525">
            <a:noFill/>
            <a:miter lim="800000"/>
            <a:headEnd/>
            <a:tailEnd/>
          </a:ln>
          <a:effectLst/>
        </p:spPr>
      </p:pic>
      <p:sp>
        <p:nvSpPr>
          <p:cNvPr id="14" name="13 Rectángulo"/>
          <p:cNvSpPr/>
          <p:nvPr/>
        </p:nvSpPr>
        <p:spPr>
          <a:xfrm>
            <a:off x="4067944" y="5373216"/>
            <a:ext cx="4572000" cy="276999"/>
          </a:xfrm>
          <a:prstGeom prst="rect">
            <a:avLst/>
          </a:prstGeom>
        </p:spPr>
        <p:txBody>
          <a:bodyPr>
            <a:spAutoFit/>
          </a:bodyPr>
          <a:lstStyle/>
          <a:p>
            <a:pPr algn="ctr"/>
            <a:r>
              <a:rPr lang="es-ES_tradnl" sz="1200" b="1" dirty="0" smtClean="0"/>
              <a:t>SEM </a:t>
            </a:r>
            <a:r>
              <a:rPr lang="es-ES_tradnl" sz="1200" b="1" dirty="0" err="1" smtClean="0"/>
              <a:t>analysis</a:t>
            </a:r>
            <a:r>
              <a:rPr lang="es-ES_tradnl" sz="1200" b="1" dirty="0" smtClean="0"/>
              <a:t> of MUD and </a:t>
            </a:r>
            <a:r>
              <a:rPr lang="es-ES_tradnl" sz="1200" b="1" dirty="0" err="1" smtClean="0"/>
              <a:t>their</a:t>
            </a:r>
            <a:r>
              <a:rPr lang="es-ES_tradnl" sz="1200" b="1" dirty="0" smtClean="0"/>
              <a:t> X-</a:t>
            </a:r>
            <a:r>
              <a:rPr lang="es-ES_tradnl" sz="1200" b="1" dirty="0" err="1" smtClean="0"/>
              <a:t>ray</a:t>
            </a:r>
            <a:r>
              <a:rPr lang="es-ES_tradnl" sz="1200" b="1" dirty="0" smtClean="0"/>
              <a:t> </a:t>
            </a:r>
            <a:r>
              <a:rPr lang="es-ES_tradnl" sz="1200" b="1" dirty="0" err="1" smtClean="0"/>
              <a:t>spectra</a:t>
            </a:r>
            <a:endParaRPr lang="es-ES" sz="1200" b="1" dirty="0"/>
          </a:p>
        </p:txBody>
      </p:sp>
      <p:grpSp>
        <p:nvGrpSpPr>
          <p:cNvPr id="18" name="17 Grupo"/>
          <p:cNvGrpSpPr/>
          <p:nvPr/>
        </p:nvGrpSpPr>
        <p:grpSpPr>
          <a:xfrm>
            <a:off x="266622" y="5791616"/>
            <a:ext cx="8549484" cy="994464"/>
            <a:chOff x="346137" y="5877184"/>
            <a:chExt cx="8549484" cy="994464"/>
          </a:xfrm>
        </p:grpSpPr>
        <p:sp>
          <p:nvSpPr>
            <p:cNvPr id="12" name="11 CuadroTexto"/>
            <p:cNvSpPr txBox="1"/>
            <p:nvPr/>
          </p:nvSpPr>
          <p:spPr>
            <a:xfrm>
              <a:off x="346137" y="5877272"/>
              <a:ext cx="7795724" cy="646331"/>
            </a:xfrm>
            <a:prstGeom prst="rect">
              <a:avLst/>
            </a:prstGeom>
            <a:noFill/>
          </p:spPr>
          <p:txBody>
            <a:bodyPr wrap="none" rtlCol="0">
              <a:spAutoFit/>
            </a:bodyPr>
            <a:lstStyle/>
            <a:p>
              <a:pPr algn="ctr"/>
              <a:r>
                <a:rPr lang="es-ES_tradnl" i="1" u="sng" dirty="0" err="1" smtClean="0"/>
                <a:t>Mineralogical</a:t>
              </a:r>
              <a:r>
                <a:rPr lang="es-ES_tradnl" i="1" u="sng" dirty="0" smtClean="0"/>
                <a:t> </a:t>
              </a:r>
              <a:r>
                <a:rPr lang="es-ES_tradnl" i="1" u="sng" dirty="0" err="1" smtClean="0"/>
                <a:t>composition</a:t>
              </a:r>
              <a:r>
                <a:rPr lang="es-ES_tradnl" i="1" u="sng" dirty="0" smtClean="0"/>
                <a:t> </a:t>
              </a:r>
              <a:r>
                <a:rPr lang="es-ES_tradnl" i="1" u="sng" dirty="0" err="1" smtClean="0"/>
                <a:t>by</a:t>
              </a:r>
              <a:r>
                <a:rPr lang="es-ES_tradnl" i="1" u="sng" dirty="0" smtClean="0"/>
                <a:t> XRD: </a:t>
              </a:r>
              <a:r>
                <a:rPr lang="es-ES_tradnl" b="1" dirty="0" err="1" smtClean="0"/>
                <a:t>ilmenite</a:t>
              </a:r>
              <a:r>
                <a:rPr lang="es-ES_tradnl" b="1" dirty="0" smtClean="0"/>
                <a:t> (FeTiO</a:t>
              </a:r>
              <a:r>
                <a:rPr lang="es-ES_tradnl" b="1" baseline="-25000" dirty="0" smtClean="0"/>
                <a:t>3</a:t>
              </a:r>
              <a:r>
                <a:rPr lang="es-ES_tradnl" b="1" dirty="0" smtClean="0"/>
                <a:t>), rutile (TiO</a:t>
              </a:r>
              <a:r>
                <a:rPr lang="es-ES_tradnl" b="1" baseline="-25000" dirty="0" smtClean="0"/>
                <a:t>2</a:t>
              </a:r>
              <a:r>
                <a:rPr lang="es-ES_tradnl" b="1" dirty="0" smtClean="0"/>
                <a:t>), </a:t>
              </a:r>
            </a:p>
            <a:p>
              <a:pPr algn="ctr"/>
              <a:r>
                <a:rPr lang="es-ES_tradnl" b="1" dirty="0" err="1" smtClean="0"/>
                <a:t>Zircon</a:t>
              </a:r>
              <a:r>
                <a:rPr lang="es-ES_tradnl" b="1" dirty="0" smtClean="0"/>
                <a:t> (ZrSiO</a:t>
              </a:r>
              <a:r>
                <a:rPr lang="es-ES_tradnl" b="1" baseline="-25000" dirty="0" smtClean="0"/>
                <a:t>4</a:t>
              </a:r>
              <a:r>
                <a:rPr lang="es-ES_tradnl" b="1" dirty="0" smtClean="0"/>
                <a:t>), </a:t>
              </a:r>
              <a:r>
                <a:rPr lang="es-ES_tradnl" b="1" dirty="0" err="1" smtClean="0"/>
                <a:t>Quartz</a:t>
              </a:r>
              <a:r>
                <a:rPr lang="es-ES_tradnl" b="1" dirty="0" smtClean="0"/>
                <a:t> (SiO</a:t>
              </a:r>
              <a:r>
                <a:rPr lang="es-ES_tradnl" b="1" baseline="-25000" dirty="0" smtClean="0"/>
                <a:t>2</a:t>
              </a:r>
              <a:r>
                <a:rPr lang="es-ES_tradnl" b="1" dirty="0" smtClean="0"/>
                <a:t>)</a:t>
              </a:r>
              <a:endParaRPr lang="es-ES" b="1" dirty="0"/>
            </a:p>
          </p:txBody>
        </p:sp>
        <p:sp>
          <p:nvSpPr>
            <p:cNvPr id="13" name="12 Rectángulo"/>
            <p:cNvSpPr/>
            <p:nvPr/>
          </p:nvSpPr>
          <p:spPr>
            <a:xfrm>
              <a:off x="6352411" y="5877184"/>
              <a:ext cx="1584176" cy="43204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5" name="14 Rectángulo"/>
            <p:cNvSpPr/>
            <p:nvPr/>
          </p:nvSpPr>
          <p:spPr>
            <a:xfrm>
              <a:off x="4363483" y="6178864"/>
              <a:ext cx="1656184" cy="36004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6" name="15 Rectángulo"/>
            <p:cNvSpPr/>
            <p:nvPr/>
          </p:nvSpPr>
          <p:spPr>
            <a:xfrm>
              <a:off x="2483767" y="6192600"/>
              <a:ext cx="1807707" cy="43204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7" name="16 CuadroTexto"/>
            <p:cNvSpPr txBox="1"/>
            <p:nvPr/>
          </p:nvSpPr>
          <p:spPr>
            <a:xfrm>
              <a:off x="4291475" y="6502316"/>
              <a:ext cx="4604146" cy="369332"/>
            </a:xfrm>
            <a:prstGeom prst="rect">
              <a:avLst/>
            </a:prstGeom>
            <a:noFill/>
          </p:spPr>
          <p:txBody>
            <a:bodyPr wrap="none" rtlCol="0">
              <a:spAutoFit/>
            </a:bodyPr>
            <a:lstStyle/>
            <a:p>
              <a:r>
                <a:rPr lang="es-ES_tradnl" b="1" dirty="0" smtClean="0">
                  <a:solidFill>
                    <a:schemeClr val="accent6">
                      <a:lumMod val="75000"/>
                    </a:schemeClr>
                  </a:solidFill>
                </a:rPr>
                <a:t>Mineral </a:t>
              </a:r>
              <a:r>
                <a:rPr lang="es-ES_tradnl" b="1" dirty="0" err="1" smtClean="0">
                  <a:solidFill>
                    <a:schemeClr val="accent6">
                      <a:lumMod val="75000"/>
                    </a:schemeClr>
                  </a:solidFill>
                </a:rPr>
                <a:t>phases</a:t>
              </a:r>
              <a:r>
                <a:rPr lang="es-ES_tradnl" b="1" dirty="0" smtClean="0">
                  <a:solidFill>
                    <a:schemeClr val="accent6">
                      <a:lumMod val="75000"/>
                    </a:schemeClr>
                  </a:solidFill>
                </a:rPr>
                <a:t> are </a:t>
              </a:r>
              <a:r>
                <a:rPr lang="es-ES_tradnl" b="1" dirty="0" err="1" smtClean="0">
                  <a:solidFill>
                    <a:schemeClr val="accent6">
                      <a:lumMod val="75000"/>
                    </a:schemeClr>
                  </a:solidFill>
                </a:rPr>
                <a:t>highly</a:t>
              </a:r>
              <a:r>
                <a:rPr lang="es-ES_tradnl" b="1" dirty="0" smtClean="0">
                  <a:solidFill>
                    <a:schemeClr val="accent6">
                      <a:lumMod val="75000"/>
                    </a:schemeClr>
                  </a:solidFill>
                </a:rPr>
                <a:t> </a:t>
              </a:r>
              <a:r>
                <a:rPr lang="es-ES_tradnl" b="1" dirty="0" err="1" smtClean="0">
                  <a:solidFill>
                    <a:schemeClr val="accent6">
                      <a:lumMod val="75000"/>
                    </a:schemeClr>
                  </a:solidFill>
                </a:rPr>
                <a:t>refractory</a:t>
              </a:r>
              <a:endParaRPr lang="es-ES" b="1" dirty="0">
                <a:solidFill>
                  <a:schemeClr val="accent6">
                    <a:lumMod val="75000"/>
                  </a:schemeClr>
                </a:solidFill>
              </a:endParaRPr>
            </a:p>
          </p:txBody>
        </p:sp>
      </p:grpSp>
      <p:sp>
        <p:nvSpPr>
          <p:cNvPr id="20" name="1 Título"/>
          <p:cNvSpPr txBox="1">
            <a:spLocks/>
          </p:cNvSpPr>
          <p:nvPr/>
        </p:nvSpPr>
        <p:spPr>
          <a:xfrm>
            <a:off x="457200" y="-27384"/>
            <a:ext cx="7467600" cy="11430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_tradnl" sz="3000" b="1" i="0" u="sng" strike="noStrike" kern="1200" cap="small" spc="0" normalizeH="0" baseline="0" noProof="0" dirty="0" smtClean="0">
                <a:ln>
                  <a:noFill/>
                </a:ln>
                <a:solidFill>
                  <a:srgbClr val="C00000"/>
                </a:solidFill>
                <a:effectLst/>
                <a:uLnTx/>
                <a:uFillTx/>
                <a:latin typeface="+mj-lt"/>
                <a:ea typeface="+mj-ea"/>
                <a:cs typeface="+mj-cs"/>
              </a:rPr>
              <a:t>MUD</a:t>
            </a:r>
            <a:endParaRPr kumimoji="0" lang="es-ES" sz="3000" b="1" i="0" u="sng" strike="noStrike" kern="1200" cap="small" spc="0" normalizeH="0" baseline="0" noProof="0" dirty="0">
              <a:ln>
                <a:noFill/>
              </a:ln>
              <a:solidFill>
                <a:srgbClr val="C00000"/>
              </a:solidFill>
              <a:effectLst/>
              <a:uLnTx/>
              <a:uFillTx/>
              <a:latin typeface="+mj-lt"/>
              <a:ea typeface="+mj-ea"/>
              <a:cs typeface="+mj-cs"/>
            </a:endParaRPr>
          </a:p>
        </p:txBody>
      </p:sp>
      <p:sp>
        <p:nvSpPr>
          <p:cNvPr id="19" name="18 CuadroTexto"/>
          <p:cNvSpPr txBox="1"/>
          <p:nvPr/>
        </p:nvSpPr>
        <p:spPr>
          <a:xfrm>
            <a:off x="6228184" y="107340"/>
            <a:ext cx="2627642" cy="369332"/>
          </a:xfrm>
          <a:prstGeom prst="rect">
            <a:avLst/>
          </a:prstGeom>
          <a:noFill/>
        </p:spPr>
        <p:txBody>
          <a:bodyPr wrap="none" rtlCol="0">
            <a:spAutoFit/>
          </a:bodyPr>
          <a:lstStyle/>
          <a:p>
            <a:r>
              <a:rPr lang="es-ES_tradnl" dirty="0" err="1" smtClean="0"/>
              <a:t>Granulometry</a:t>
            </a:r>
            <a:r>
              <a:rPr lang="es-ES_tradnl" dirty="0" smtClean="0"/>
              <a:t> ~ 40 µm</a:t>
            </a:r>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5"/>
          </p:nvPr>
        </p:nvSpPr>
        <p:spPr/>
        <p:txBody>
          <a:bodyPr/>
          <a:lstStyle/>
          <a:p>
            <a:fld id="{132FADFE-3B8F-471C-ABF0-DBC7717ECBBC}" type="slidenum">
              <a:rPr lang="es-ES" smtClean="0"/>
              <a:pPr/>
              <a:t>11</a:t>
            </a:fld>
            <a:endParaRPr lang="es-ES"/>
          </a:p>
        </p:txBody>
      </p:sp>
      <p:grpSp>
        <p:nvGrpSpPr>
          <p:cNvPr id="20" name="19 Grupo"/>
          <p:cNvGrpSpPr/>
          <p:nvPr/>
        </p:nvGrpSpPr>
        <p:grpSpPr>
          <a:xfrm>
            <a:off x="3203848" y="1196752"/>
            <a:ext cx="5715135" cy="3764161"/>
            <a:chOff x="3347864" y="2204864"/>
            <a:chExt cx="5499111" cy="3476129"/>
          </a:xfrm>
        </p:grpSpPr>
        <p:pic>
          <p:nvPicPr>
            <p:cNvPr id="14350" name="Picture 14"/>
            <p:cNvPicPr>
              <a:picLocks noChangeAspect="1" noChangeArrowheads="1"/>
            </p:cNvPicPr>
            <p:nvPr/>
          </p:nvPicPr>
          <p:blipFill>
            <a:blip r:embed="rId3" cstate="print"/>
            <a:srcRect/>
            <a:stretch>
              <a:fillRect/>
            </a:stretch>
          </p:blipFill>
          <p:spPr bwMode="auto">
            <a:xfrm>
              <a:off x="3347864" y="2204864"/>
              <a:ext cx="5499111" cy="3454185"/>
            </a:xfrm>
            <a:prstGeom prst="rect">
              <a:avLst/>
            </a:prstGeom>
            <a:noFill/>
            <a:ln w="9525">
              <a:noFill/>
              <a:miter lim="800000"/>
              <a:headEnd/>
              <a:tailEnd/>
            </a:ln>
            <a:effectLst/>
          </p:spPr>
        </p:pic>
        <p:sp>
          <p:nvSpPr>
            <p:cNvPr id="19" name="18 CuadroTexto"/>
            <p:cNvSpPr txBox="1"/>
            <p:nvPr/>
          </p:nvSpPr>
          <p:spPr>
            <a:xfrm>
              <a:off x="4122358" y="5373216"/>
              <a:ext cx="4214616" cy="307777"/>
            </a:xfrm>
            <a:prstGeom prst="rect">
              <a:avLst/>
            </a:prstGeom>
            <a:noFill/>
          </p:spPr>
          <p:txBody>
            <a:bodyPr wrap="none" rtlCol="0">
              <a:spAutoFit/>
            </a:bodyPr>
            <a:lstStyle/>
            <a:p>
              <a:pPr algn="ctr"/>
              <a:r>
                <a:rPr lang="es-ES_tradnl" sz="1400" b="1" dirty="0" smtClean="0"/>
                <a:t>SEM </a:t>
              </a:r>
              <a:r>
                <a:rPr lang="es-ES_tradnl" sz="1400" b="1" dirty="0" err="1" smtClean="0"/>
                <a:t>analysis</a:t>
              </a:r>
              <a:r>
                <a:rPr lang="es-ES_tradnl" sz="1400" b="1" dirty="0" smtClean="0"/>
                <a:t> of RG and </a:t>
              </a:r>
              <a:r>
                <a:rPr lang="es-ES_tradnl" sz="1400" b="1" dirty="0" err="1" smtClean="0"/>
                <a:t>their</a:t>
              </a:r>
              <a:r>
                <a:rPr lang="es-ES_tradnl" sz="1400" b="1" dirty="0" smtClean="0"/>
                <a:t> X-</a:t>
              </a:r>
              <a:r>
                <a:rPr lang="es-ES_tradnl" sz="1400" b="1" dirty="0" err="1" smtClean="0"/>
                <a:t>ray</a:t>
              </a:r>
              <a:r>
                <a:rPr lang="es-ES_tradnl" sz="1400" b="1" dirty="0" smtClean="0"/>
                <a:t> </a:t>
              </a:r>
              <a:r>
                <a:rPr lang="es-ES_tradnl" sz="1400" b="1" dirty="0" err="1" smtClean="0"/>
                <a:t>spectra</a:t>
              </a:r>
              <a:endParaRPr lang="es-ES" sz="1400" b="1" dirty="0"/>
            </a:p>
          </p:txBody>
        </p:sp>
      </p:grpSp>
      <p:graphicFrame>
        <p:nvGraphicFramePr>
          <p:cNvPr id="21" name="20 Tabla"/>
          <p:cNvGraphicFramePr>
            <a:graphicFrameLocks noGrp="1"/>
          </p:cNvGraphicFramePr>
          <p:nvPr/>
        </p:nvGraphicFramePr>
        <p:xfrm>
          <a:off x="683568" y="1916832"/>
          <a:ext cx="2304256" cy="2966720"/>
        </p:xfrm>
        <a:graphic>
          <a:graphicData uri="http://schemas.openxmlformats.org/drawingml/2006/table">
            <a:tbl>
              <a:tblPr firstRow="1" bandRow="1">
                <a:tableStyleId>{3B4B98B0-60AC-42C2-AFA5-B58CD77FA1E5}</a:tableStyleId>
              </a:tblPr>
              <a:tblGrid>
                <a:gridCol w="1080120"/>
                <a:gridCol w="1224136"/>
              </a:tblGrid>
              <a:tr h="370840">
                <a:tc>
                  <a:txBody>
                    <a:bodyPr/>
                    <a:lstStyle/>
                    <a:p>
                      <a:r>
                        <a:rPr lang="es-ES_tradnl" b="0" dirty="0" smtClean="0"/>
                        <a:t>SiO</a:t>
                      </a:r>
                      <a:r>
                        <a:rPr lang="es-ES_tradnl" b="0" baseline="-25000" dirty="0" smtClean="0"/>
                        <a:t>2</a:t>
                      </a:r>
                      <a:endParaRPr lang="es-ES" b="0" baseline="-25000" dirty="0"/>
                    </a:p>
                  </a:txBody>
                  <a:tcPr/>
                </a:tc>
                <a:tc>
                  <a:txBody>
                    <a:bodyPr/>
                    <a:lstStyle/>
                    <a:p>
                      <a:r>
                        <a:rPr lang="es-ES_tradnl" b="0" dirty="0" smtClean="0"/>
                        <a:t>1.2±0.2</a:t>
                      </a:r>
                      <a:endParaRPr lang="es-ES" b="0" dirty="0"/>
                    </a:p>
                  </a:txBody>
                  <a:tcPr/>
                </a:tc>
              </a:tr>
              <a:tr h="370840">
                <a:tc>
                  <a:txBody>
                    <a:bodyPr/>
                    <a:lstStyle/>
                    <a:p>
                      <a:r>
                        <a:rPr lang="es-ES_tradnl" dirty="0" smtClean="0"/>
                        <a:t>Al</a:t>
                      </a:r>
                      <a:r>
                        <a:rPr lang="es-ES_tradnl" baseline="-25000" dirty="0" smtClean="0"/>
                        <a:t>2</a:t>
                      </a:r>
                      <a:r>
                        <a:rPr lang="es-ES_tradnl" dirty="0" smtClean="0"/>
                        <a:t>O</a:t>
                      </a:r>
                      <a:r>
                        <a:rPr lang="es-ES_tradnl" baseline="-25000" dirty="0" smtClean="0"/>
                        <a:t>3</a:t>
                      </a:r>
                      <a:endParaRPr lang="es-ES" baseline="-25000" dirty="0"/>
                    </a:p>
                  </a:txBody>
                  <a:tcPr/>
                </a:tc>
                <a:tc>
                  <a:txBody>
                    <a:bodyPr/>
                    <a:lstStyle/>
                    <a:p>
                      <a:r>
                        <a:rPr lang="es-ES_tradnl" dirty="0" smtClean="0"/>
                        <a:t>1.4±0.2</a:t>
                      </a:r>
                      <a:endParaRPr lang="es-ES" dirty="0"/>
                    </a:p>
                  </a:txBody>
                  <a:tcPr/>
                </a:tc>
              </a:tr>
              <a:tr h="370840">
                <a:tc>
                  <a:txBody>
                    <a:bodyPr/>
                    <a:lstStyle/>
                    <a:p>
                      <a:r>
                        <a:rPr lang="es-ES_tradnl" b="1" dirty="0" err="1" smtClean="0"/>
                        <a:t>FeO</a:t>
                      </a:r>
                      <a:r>
                        <a:rPr lang="es-ES_tradnl" b="1" baseline="-25000" dirty="0" smtClean="0"/>
                        <a:t>(T)</a:t>
                      </a:r>
                      <a:endParaRPr lang="es-ES" b="1" baseline="-25000" dirty="0"/>
                    </a:p>
                  </a:txBody>
                  <a:tcPr/>
                </a:tc>
                <a:tc>
                  <a:txBody>
                    <a:bodyPr/>
                    <a:lstStyle/>
                    <a:p>
                      <a:r>
                        <a:rPr lang="es-ES_tradnl" b="1" dirty="0" smtClean="0"/>
                        <a:t>14±2</a:t>
                      </a:r>
                      <a:endParaRPr lang="es-ES" b="1" dirty="0"/>
                    </a:p>
                  </a:txBody>
                  <a:tcPr/>
                </a:tc>
              </a:tr>
              <a:tr h="370840">
                <a:tc>
                  <a:txBody>
                    <a:bodyPr/>
                    <a:lstStyle/>
                    <a:p>
                      <a:r>
                        <a:rPr lang="es-ES_tradnl" dirty="0" err="1" smtClean="0"/>
                        <a:t>MnO</a:t>
                      </a:r>
                      <a:endParaRPr lang="es-ES" dirty="0"/>
                    </a:p>
                  </a:txBody>
                  <a:tcPr/>
                </a:tc>
                <a:tc>
                  <a:txBody>
                    <a:bodyPr/>
                    <a:lstStyle/>
                    <a:p>
                      <a:r>
                        <a:rPr lang="es-ES_tradnl" dirty="0" smtClean="0"/>
                        <a:t>0.35±0.04</a:t>
                      </a:r>
                      <a:endParaRPr lang="es-ES" dirty="0"/>
                    </a:p>
                  </a:txBody>
                  <a:tcPr/>
                </a:tc>
              </a:tr>
              <a:tr h="370840">
                <a:tc>
                  <a:txBody>
                    <a:bodyPr/>
                    <a:lstStyle/>
                    <a:p>
                      <a:r>
                        <a:rPr lang="es-ES_tradnl" dirty="0" err="1" smtClean="0"/>
                        <a:t>MgO</a:t>
                      </a:r>
                      <a:endParaRPr lang="es-ES" dirty="0"/>
                    </a:p>
                  </a:txBody>
                  <a:tcPr/>
                </a:tc>
                <a:tc>
                  <a:txBody>
                    <a:bodyPr/>
                    <a:lstStyle/>
                    <a:p>
                      <a:r>
                        <a:rPr lang="es-ES_tradnl" dirty="0" smtClean="0"/>
                        <a:t>1.4±0.2</a:t>
                      </a:r>
                      <a:endParaRPr lang="es-ES" dirty="0"/>
                    </a:p>
                  </a:txBody>
                  <a:tcPr/>
                </a:tc>
              </a:tr>
              <a:tr h="370840">
                <a:tc>
                  <a:txBody>
                    <a:bodyPr/>
                    <a:lstStyle/>
                    <a:p>
                      <a:r>
                        <a:rPr lang="es-ES_tradnl" b="1" dirty="0" err="1" smtClean="0"/>
                        <a:t>CaO</a:t>
                      </a:r>
                      <a:endParaRPr lang="es-ES" b="1" dirty="0"/>
                    </a:p>
                  </a:txBody>
                  <a:tcPr/>
                </a:tc>
                <a:tc>
                  <a:txBody>
                    <a:bodyPr/>
                    <a:lstStyle/>
                    <a:p>
                      <a:r>
                        <a:rPr lang="es-ES_tradnl" b="1" dirty="0" smtClean="0"/>
                        <a:t>33±2</a:t>
                      </a:r>
                      <a:endParaRPr lang="es-ES" b="1" dirty="0"/>
                    </a:p>
                  </a:txBody>
                  <a:tcPr/>
                </a:tc>
              </a:tr>
              <a:tr h="370840">
                <a:tc>
                  <a:txBody>
                    <a:bodyPr/>
                    <a:lstStyle/>
                    <a:p>
                      <a:r>
                        <a:rPr lang="es-ES_tradnl" b="1" dirty="0" smtClean="0"/>
                        <a:t>SO</a:t>
                      </a:r>
                      <a:r>
                        <a:rPr lang="es-ES_tradnl" b="1" baseline="-25000" dirty="0" smtClean="0"/>
                        <a:t>3</a:t>
                      </a:r>
                      <a:endParaRPr lang="es-ES" b="1" baseline="-25000" dirty="0"/>
                    </a:p>
                  </a:txBody>
                  <a:tcPr/>
                </a:tc>
                <a:tc>
                  <a:txBody>
                    <a:bodyPr/>
                    <a:lstStyle/>
                    <a:p>
                      <a:r>
                        <a:rPr lang="es-ES_tradnl" b="1" dirty="0" smtClean="0"/>
                        <a:t>27±1</a:t>
                      </a:r>
                      <a:endParaRPr lang="es-ES" b="1" dirty="0"/>
                    </a:p>
                  </a:txBody>
                  <a:tcPr/>
                </a:tc>
              </a:tr>
              <a:tr h="370840">
                <a:tc>
                  <a:txBody>
                    <a:bodyPr/>
                    <a:lstStyle/>
                    <a:p>
                      <a:r>
                        <a:rPr lang="es-ES_tradnl" dirty="0" smtClean="0"/>
                        <a:t>TiO</a:t>
                      </a:r>
                      <a:r>
                        <a:rPr lang="es-ES_tradnl" baseline="-25000" dirty="0" smtClean="0"/>
                        <a:t>2</a:t>
                      </a:r>
                      <a:endParaRPr lang="es-ES" baseline="-25000" dirty="0"/>
                    </a:p>
                  </a:txBody>
                  <a:tcPr/>
                </a:tc>
                <a:tc>
                  <a:txBody>
                    <a:bodyPr/>
                    <a:lstStyle/>
                    <a:p>
                      <a:r>
                        <a:rPr lang="es-ES_tradnl" dirty="0" smtClean="0"/>
                        <a:t>7.6±1.2</a:t>
                      </a:r>
                      <a:endParaRPr lang="es-ES" dirty="0"/>
                    </a:p>
                  </a:txBody>
                  <a:tcPr/>
                </a:tc>
              </a:tr>
            </a:tbl>
          </a:graphicData>
        </a:graphic>
      </p:graphicFrame>
      <p:sp>
        <p:nvSpPr>
          <p:cNvPr id="22" name="21 CuadroTexto"/>
          <p:cNvSpPr txBox="1"/>
          <p:nvPr/>
        </p:nvSpPr>
        <p:spPr>
          <a:xfrm>
            <a:off x="102761" y="4941168"/>
            <a:ext cx="4325223" cy="307777"/>
          </a:xfrm>
          <a:prstGeom prst="rect">
            <a:avLst/>
          </a:prstGeom>
          <a:noFill/>
        </p:spPr>
        <p:txBody>
          <a:bodyPr wrap="none" rtlCol="0">
            <a:spAutoFit/>
          </a:bodyPr>
          <a:lstStyle/>
          <a:p>
            <a:pPr algn="ctr"/>
            <a:r>
              <a:rPr lang="es-ES_tradnl" sz="1400" b="1" dirty="0" err="1" smtClean="0"/>
              <a:t>Concentration</a:t>
            </a:r>
            <a:r>
              <a:rPr lang="es-ES_tradnl" sz="1400" b="1" dirty="0" smtClean="0"/>
              <a:t> (%) of </a:t>
            </a:r>
            <a:r>
              <a:rPr lang="es-ES_tradnl" sz="1400" b="1" dirty="0" err="1" smtClean="0"/>
              <a:t>major</a:t>
            </a:r>
            <a:r>
              <a:rPr lang="es-ES_tradnl" sz="1400" b="1" dirty="0" smtClean="0"/>
              <a:t> </a:t>
            </a:r>
            <a:r>
              <a:rPr lang="es-ES_tradnl" sz="1400" b="1" dirty="0" err="1" smtClean="0"/>
              <a:t>elements</a:t>
            </a:r>
            <a:r>
              <a:rPr lang="es-ES_tradnl" sz="1400" b="1" dirty="0" smtClean="0"/>
              <a:t> </a:t>
            </a:r>
            <a:r>
              <a:rPr lang="es-ES_tradnl" sz="1400" b="1" dirty="0" err="1" smtClean="0"/>
              <a:t>by</a:t>
            </a:r>
            <a:r>
              <a:rPr lang="es-ES_tradnl" sz="1400" b="1" dirty="0" smtClean="0"/>
              <a:t> XRF</a:t>
            </a:r>
            <a:endParaRPr lang="es-ES" sz="1400" b="1" dirty="0"/>
          </a:p>
        </p:txBody>
      </p:sp>
      <p:sp>
        <p:nvSpPr>
          <p:cNvPr id="23" name="22 Rectángulo"/>
          <p:cNvSpPr/>
          <p:nvPr/>
        </p:nvSpPr>
        <p:spPr>
          <a:xfrm>
            <a:off x="467544" y="2636912"/>
            <a:ext cx="2592288" cy="43204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4" name="23 Rectángulo"/>
          <p:cNvSpPr/>
          <p:nvPr/>
        </p:nvSpPr>
        <p:spPr>
          <a:xfrm>
            <a:off x="467544" y="3717032"/>
            <a:ext cx="2592288" cy="43204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5" name="24 Rectángulo"/>
          <p:cNvSpPr/>
          <p:nvPr/>
        </p:nvSpPr>
        <p:spPr>
          <a:xfrm>
            <a:off x="467544" y="4149080"/>
            <a:ext cx="2592288" cy="36004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3" name="12 CuadroTexto"/>
          <p:cNvSpPr txBox="1"/>
          <p:nvPr/>
        </p:nvSpPr>
        <p:spPr>
          <a:xfrm>
            <a:off x="323528" y="5589240"/>
            <a:ext cx="7487816" cy="707886"/>
          </a:xfrm>
          <a:prstGeom prst="rect">
            <a:avLst/>
          </a:prstGeom>
          <a:noFill/>
        </p:spPr>
        <p:txBody>
          <a:bodyPr wrap="square" rtlCol="0">
            <a:spAutoFit/>
          </a:bodyPr>
          <a:lstStyle/>
          <a:p>
            <a:pPr algn="ctr"/>
            <a:r>
              <a:rPr lang="es-ES_tradnl" sz="2000" i="1" u="sng" dirty="0" err="1" smtClean="0"/>
              <a:t>Mineralogical</a:t>
            </a:r>
            <a:r>
              <a:rPr lang="es-ES_tradnl" sz="2000" i="1" u="sng" dirty="0" smtClean="0"/>
              <a:t> </a:t>
            </a:r>
            <a:r>
              <a:rPr lang="es-ES_tradnl" sz="2000" i="1" u="sng" dirty="0" err="1" smtClean="0"/>
              <a:t>composition</a:t>
            </a:r>
            <a:r>
              <a:rPr lang="es-ES_tradnl" sz="2000" i="1" u="sng" dirty="0" smtClean="0"/>
              <a:t> </a:t>
            </a:r>
            <a:r>
              <a:rPr lang="es-ES_tradnl" sz="2000" i="1" u="sng" dirty="0" err="1" smtClean="0"/>
              <a:t>by</a:t>
            </a:r>
            <a:r>
              <a:rPr lang="es-ES_tradnl" sz="2000" i="1" u="sng" dirty="0" smtClean="0"/>
              <a:t> DRX: </a:t>
            </a:r>
            <a:r>
              <a:rPr lang="es-ES_tradnl" sz="2000" b="1" dirty="0" err="1" smtClean="0"/>
              <a:t>Gypsum</a:t>
            </a:r>
            <a:r>
              <a:rPr lang="es-ES_tradnl" sz="2000" b="1" dirty="0" smtClean="0"/>
              <a:t> (CaSO</a:t>
            </a:r>
            <a:r>
              <a:rPr lang="es-ES_tradnl" sz="2000" b="1" baseline="-25000" dirty="0" smtClean="0"/>
              <a:t>4</a:t>
            </a:r>
            <a:r>
              <a:rPr lang="es-ES_tradnl" sz="2000" b="1" dirty="0" smtClean="0"/>
              <a:t>·2H</a:t>
            </a:r>
            <a:r>
              <a:rPr lang="es-ES_tradnl" sz="2000" b="1" baseline="-25000" dirty="0" smtClean="0"/>
              <a:t>2</a:t>
            </a:r>
            <a:r>
              <a:rPr lang="es-ES_tradnl" sz="2000" b="1" dirty="0" smtClean="0"/>
              <a:t>O)  and </a:t>
            </a:r>
            <a:r>
              <a:rPr lang="es-ES_tradnl" sz="2000" b="1" dirty="0" err="1" smtClean="0"/>
              <a:t>iron</a:t>
            </a:r>
            <a:r>
              <a:rPr lang="es-ES_tradnl" sz="2000" b="1" dirty="0" smtClean="0"/>
              <a:t> and </a:t>
            </a:r>
            <a:r>
              <a:rPr lang="es-ES_tradnl" sz="2000" b="1" dirty="0" err="1" smtClean="0"/>
              <a:t>titanium</a:t>
            </a:r>
            <a:r>
              <a:rPr lang="es-ES_tradnl" sz="2000" b="1" dirty="0" smtClean="0"/>
              <a:t> oxides </a:t>
            </a:r>
          </a:p>
        </p:txBody>
      </p:sp>
      <p:sp>
        <p:nvSpPr>
          <p:cNvPr id="15" name="1 Título"/>
          <p:cNvSpPr txBox="1">
            <a:spLocks/>
          </p:cNvSpPr>
          <p:nvPr/>
        </p:nvSpPr>
        <p:spPr>
          <a:xfrm>
            <a:off x="467544" y="0"/>
            <a:ext cx="7467600" cy="620688"/>
          </a:xfrm>
          <a:prstGeom prst="rect">
            <a:avLst/>
          </a:prstGeom>
        </p:spPr>
        <p:txBody>
          <a:bodyPr vert="horz" anchor="b">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_tradnl" sz="3600" b="1" i="0" u="sng" strike="noStrike" kern="1200" cap="small" spc="0" normalizeH="0" baseline="0" noProof="0" dirty="0" smtClean="0">
                <a:ln>
                  <a:noFill/>
                </a:ln>
                <a:solidFill>
                  <a:srgbClr val="C00000"/>
                </a:solidFill>
                <a:effectLst/>
                <a:uLnTx/>
                <a:uFillTx/>
                <a:latin typeface="+mj-lt"/>
                <a:ea typeface="+mj-ea"/>
                <a:cs typeface="+mj-cs"/>
              </a:rPr>
              <a:t>red</a:t>
            </a:r>
            <a:r>
              <a:rPr kumimoji="0" lang="es-ES_tradnl" sz="3600" b="1" i="0" u="sng" strike="noStrike" kern="1200" cap="small" spc="0" normalizeH="0" noProof="0" dirty="0" smtClean="0">
                <a:ln>
                  <a:noFill/>
                </a:ln>
                <a:solidFill>
                  <a:srgbClr val="C00000"/>
                </a:solidFill>
                <a:effectLst/>
                <a:uLnTx/>
                <a:uFillTx/>
                <a:latin typeface="+mj-lt"/>
                <a:ea typeface="+mj-ea"/>
                <a:cs typeface="+mj-cs"/>
              </a:rPr>
              <a:t> </a:t>
            </a:r>
            <a:r>
              <a:rPr kumimoji="0" lang="es-ES_tradnl" sz="3600" b="1" i="0" u="sng" strike="noStrike" kern="1200" cap="small" spc="0" normalizeH="0" noProof="0" dirty="0" err="1" smtClean="0">
                <a:ln>
                  <a:noFill/>
                </a:ln>
                <a:solidFill>
                  <a:srgbClr val="C00000"/>
                </a:solidFill>
                <a:effectLst/>
                <a:uLnTx/>
                <a:uFillTx/>
                <a:latin typeface="+mj-lt"/>
                <a:ea typeface="+mj-ea"/>
                <a:cs typeface="+mj-cs"/>
              </a:rPr>
              <a:t>gypsum</a:t>
            </a:r>
            <a:endParaRPr kumimoji="0" lang="es-ES" sz="3600" b="1" i="0" u="sng" strike="noStrike" kern="1200" cap="small" spc="0" normalizeH="0" baseline="0" noProof="0" dirty="0">
              <a:ln>
                <a:noFill/>
              </a:ln>
              <a:solidFill>
                <a:srgbClr val="C00000"/>
              </a:solidFill>
              <a:effectLst/>
              <a:uLnTx/>
              <a:uFillTx/>
              <a:latin typeface="+mj-lt"/>
              <a:ea typeface="+mj-ea"/>
              <a:cs typeface="+mj-cs"/>
            </a:endParaRPr>
          </a:p>
        </p:txBody>
      </p:sp>
      <p:sp>
        <p:nvSpPr>
          <p:cNvPr id="14" name="13 CuadroTexto"/>
          <p:cNvSpPr txBox="1"/>
          <p:nvPr/>
        </p:nvSpPr>
        <p:spPr>
          <a:xfrm>
            <a:off x="5652120" y="476672"/>
            <a:ext cx="2627642" cy="369332"/>
          </a:xfrm>
          <a:prstGeom prst="rect">
            <a:avLst/>
          </a:prstGeom>
          <a:noFill/>
        </p:spPr>
        <p:txBody>
          <a:bodyPr wrap="none" rtlCol="0">
            <a:spAutoFit/>
          </a:bodyPr>
          <a:lstStyle/>
          <a:p>
            <a:r>
              <a:rPr lang="es-ES_tradnl" dirty="0" err="1" smtClean="0"/>
              <a:t>Granulometry</a:t>
            </a:r>
            <a:r>
              <a:rPr lang="es-ES_tradnl" dirty="0" smtClean="0"/>
              <a:t> ~ 60 µm</a:t>
            </a:r>
            <a:endParaRPr lang="es-ES" dirty="0"/>
          </a:p>
        </p:txBody>
      </p:sp>
      <p:sp>
        <p:nvSpPr>
          <p:cNvPr id="16" name="15 Rectángulo"/>
          <p:cNvSpPr/>
          <p:nvPr/>
        </p:nvSpPr>
        <p:spPr>
          <a:xfrm>
            <a:off x="467544" y="4509120"/>
            <a:ext cx="2592288" cy="43204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27584" y="2924944"/>
            <a:ext cx="7467600" cy="1143000"/>
          </a:xfrm>
        </p:spPr>
        <p:txBody>
          <a:bodyPr>
            <a:noAutofit/>
          </a:bodyPr>
          <a:lstStyle/>
          <a:p>
            <a:pPr lvl="1" algn="ctr" rtl="0">
              <a:spcBef>
                <a:spcPct val="0"/>
              </a:spcBef>
            </a:pPr>
            <a:r>
              <a:rPr lang="en-US" sz="3200" b="1" kern="1200" dirty="0">
                <a:solidFill>
                  <a:schemeClr val="tx1"/>
                </a:solidFill>
                <a:latin typeface="+mn-lt"/>
                <a:ea typeface="+mn-ea"/>
                <a:cs typeface="+mn-cs"/>
              </a:rPr>
              <a:t>RG and MUD as </a:t>
            </a:r>
            <a:r>
              <a:rPr lang="en-US" sz="3200" b="1" kern="1200" dirty="0" smtClean="0">
                <a:solidFill>
                  <a:schemeClr val="tx1"/>
                </a:solidFill>
                <a:latin typeface="+mn-lt"/>
                <a:ea typeface="+mn-ea"/>
                <a:cs typeface="+mn-cs"/>
              </a:rPr>
              <a:t>building </a:t>
            </a:r>
            <a:r>
              <a:rPr lang="en-US" sz="3200" b="1" kern="1200" dirty="0">
                <a:solidFill>
                  <a:schemeClr val="tx1"/>
                </a:solidFill>
                <a:latin typeface="+mn-lt"/>
                <a:ea typeface="+mn-ea"/>
                <a:cs typeface="+mn-cs"/>
              </a:rPr>
              <a:t>materials for fire-resistant panels</a:t>
            </a:r>
            <a:r>
              <a:rPr lang="es-ES_tradnl" sz="3200" b="1" kern="1200" dirty="0">
                <a:solidFill>
                  <a:schemeClr val="tx1"/>
                </a:solidFill>
                <a:latin typeface="+mn-lt"/>
                <a:ea typeface="+mn-ea"/>
                <a:cs typeface="+mn-cs"/>
              </a:rPr>
              <a:t/>
            </a:r>
            <a:br>
              <a:rPr lang="es-ES_tradnl" sz="3200" b="1" kern="1200" dirty="0">
                <a:solidFill>
                  <a:schemeClr val="tx1"/>
                </a:solidFill>
                <a:latin typeface="+mn-lt"/>
                <a:ea typeface="+mn-ea"/>
                <a:cs typeface="+mn-cs"/>
              </a:rPr>
            </a:br>
            <a:endParaRPr lang="es-ES" sz="3200" b="1" kern="1200" dirty="0">
              <a:solidFill>
                <a:schemeClr val="tx1"/>
              </a:solidFill>
              <a:latin typeface="+mn-lt"/>
              <a:ea typeface="+mn-ea"/>
              <a:cs typeface="+mn-cs"/>
            </a:endParaRPr>
          </a:p>
        </p:txBody>
      </p:sp>
      <p:sp>
        <p:nvSpPr>
          <p:cNvPr id="4" name="3 Marcador de número de diapositiva"/>
          <p:cNvSpPr>
            <a:spLocks noGrp="1"/>
          </p:cNvSpPr>
          <p:nvPr>
            <p:ph type="sldNum" sz="quarter" idx="11"/>
          </p:nvPr>
        </p:nvSpPr>
        <p:spPr/>
        <p:txBody>
          <a:bodyPr/>
          <a:lstStyle/>
          <a:p>
            <a:fld id="{132FADFE-3B8F-471C-ABF0-DBC7717ECBBC}" type="slidenum">
              <a:rPr lang="es-ES" smtClean="0"/>
              <a:pPr/>
              <a:t>12</a:t>
            </a:fld>
            <a:endParaRPr lang="es-ES"/>
          </a:p>
        </p:txBody>
      </p:sp>
      <p:sp>
        <p:nvSpPr>
          <p:cNvPr id="8" name="1 Título"/>
          <p:cNvSpPr txBox="1">
            <a:spLocks/>
          </p:cNvSpPr>
          <p:nvPr/>
        </p:nvSpPr>
        <p:spPr>
          <a:xfrm>
            <a:off x="457200" y="274638"/>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_tradnl" sz="3000" b="1" i="0" u="sng" strike="noStrike" kern="1200" cap="small" spc="0" normalizeH="0" baseline="0" noProof="0" dirty="0" smtClean="0">
                <a:ln>
                  <a:noFill/>
                </a:ln>
                <a:solidFill>
                  <a:srgbClr val="0070C0"/>
                </a:solidFill>
                <a:effectLst/>
                <a:uLnTx/>
                <a:uFillTx/>
                <a:latin typeface="+mj-lt"/>
                <a:ea typeface="+mj-ea"/>
                <a:cs typeface="+mj-cs"/>
              </a:rPr>
              <a:t>APPLICATION</a:t>
            </a:r>
            <a:r>
              <a:rPr kumimoji="0" lang="es-ES_tradnl" sz="3000" b="1" i="0" u="sng" strike="noStrike" kern="1200" cap="small" spc="0" normalizeH="0" noProof="0" dirty="0" smtClean="0">
                <a:ln>
                  <a:noFill/>
                </a:ln>
                <a:solidFill>
                  <a:srgbClr val="0070C0"/>
                </a:solidFill>
                <a:effectLst/>
                <a:uLnTx/>
                <a:uFillTx/>
                <a:latin typeface="+mj-lt"/>
                <a:ea typeface="+mj-ea"/>
                <a:cs typeface="+mj-cs"/>
              </a:rPr>
              <a:t> 1</a:t>
            </a:r>
            <a:r>
              <a:rPr kumimoji="0" lang="es-ES_tradnl" sz="3000" b="0" i="0" u="none" strike="noStrike" kern="1200" cap="small" spc="0" normalizeH="0" baseline="0" noProof="0" dirty="0" smtClean="0">
                <a:ln>
                  <a:noFill/>
                </a:ln>
                <a:solidFill>
                  <a:srgbClr val="0070C0"/>
                </a:solidFill>
                <a:effectLst/>
                <a:uLnTx/>
                <a:uFillTx/>
                <a:latin typeface="+mj-lt"/>
                <a:ea typeface="+mj-ea"/>
                <a:cs typeface="+mj-cs"/>
              </a:rPr>
              <a:t/>
            </a:r>
            <a:br>
              <a:rPr kumimoji="0" lang="es-ES_tradnl" sz="3000" b="0" i="0" u="none" strike="noStrike" kern="1200" cap="small" spc="0" normalizeH="0" baseline="0" noProof="0" dirty="0" smtClean="0">
                <a:ln>
                  <a:noFill/>
                </a:ln>
                <a:solidFill>
                  <a:srgbClr val="0070C0"/>
                </a:solidFill>
                <a:effectLst/>
                <a:uLnTx/>
                <a:uFillTx/>
                <a:latin typeface="+mj-lt"/>
                <a:ea typeface="+mj-ea"/>
                <a:cs typeface="+mj-cs"/>
              </a:rPr>
            </a:br>
            <a:endParaRPr kumimoji="0" lang="es-ES" sz="3000" b="0" i="0" u="none" strike="noStrike" kern="1200" cap="small" spc="0" normalizeH="0" baseline="0" noProof="0" dirty="0">
              <a:ln>
                <a:noFill/>
              </a:ln>
              <a:solidFill>
                <a:srgbClr val="0070C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1"/>
          </p:nvPr>
        </p:nvSpPr>
        <p:spPr/>
        <p:txBody>
          <a:bodyPr/>
          <a:lstStyle/>
          <a:p>
            <a:fld id="{132FADFE-3B8F-471C-ABF0-DBC7717ECBBC}" type="slidenum">
              <a:rPr lang="es-ES" smtClean="0"/>
              <a:pPr/>
              <a:t>13</a:t>
            </a:fld>
            <a:endParaRPr lang="es-ES"/>
          </a:p>
        </p:txBody>
      </p:sp>
      <p:graphicFrame>
        <p:nvGraphicFramePr>
          <p:cNvPr id="4" name="3 Tabla"/>
          <p:cNvGraphicFramePr>
            <a:graphicFrameLocks noGrp="1"/>
          </p:cNvGraphicFramePr>
          <p:nvPr/>
        </p:nvGraphicFramePr>
        <p:xfrm>
          <a:off x="323528" y="332656"/>
          <a:ext cx="7704856" cy="1627376"/>
        </p:xfrm>
        <a:graphic>
          <a:graphicData uri="http://schemas.openxmlformats.org/drawingml/2006/table">
            <a:tbl>
              <a:tblPr firstRow="1" bandRow="1">
                <a:tableStyleId>{5C22544A-7EE6-4342-B048-85BDC9FD1C3A}</a:tableStyleId>
              </a:tblPr>
              <a:tblGrid>
                <a:gridCol w="1837386"/>
                <a:gridCol w="1837386"/>
                <a:gridCol w="1317107"/>
                <a:gridCol w="2712977"/>
              </a:tblGrid>
              <a:tr h="406844">
                <a:tc>
                  <a:txBody>
                    <a:bodyPr/>
                    <a:lstStyle/>
                    <a:p>
                      <a:r>
                        <a:rPr lang="es-ES_tradnl" dirty="0" err="1" smtClean="0"/>
                        <a:t>Code</a:t>
                      </a:r>
                      <a:endParaRPr lang="es-ES" dirty="0"/>
                    </a:p>
                  </a:txBody>
                  <a:tcPr/>
                </a:tc>
                <a:tc>
                  <a:txBody>
                    <a:bodyPr/>
                    <a:lstStyle/>
                    <a:p>
                      <a:r>
                        <a:rPr lang="es-ES_tradnl" dirty="0" smtClean="0"/>
                        <a:t>RG</a:t>
                      </a:r>
                      <a:endParaRPr lang="es-ES" dirty="0"/>
                    </a:p>
                  </a:txBody>
                  <a:tcPr/>
                </a:tc>
                <a:tc>
                  <a:txBody>
                    <a:bodyPr/>
                    <a:lstStyle/>
                    <a:p>
                      <a:r>
                        <a:rPr lang="es-ES_tradnl" dirty="0" smtClean="0"/>
                        <a:t>MUD</a:t>
                      </a:r>
                      <a:endParaRPr lang="es-ES" dirty="0"/>
                    </a:p>
                  </a:txBody>
                  <a:tcPr/>
                </a:tc>
                <a:tc>
                  <a:txBody>
                    <a:bodyPr/>
                    <a:lstStyle/>
                    <a:p>
                      <a:r>
                        <a:rPr lang="es-ES_tradnl" dirty="0" err="1" smtClean="0"/>
                        <a:t>Vermiculite</a:t>
                      </a:r>
                      <a:endParaRPr lang="es-ES" dirty="0"/>
                    </a:p>
                  </a:txBody>
                  <a:tcPr/>
                </a:tc>
              </a:tr>
              <a:tr h="406844">
                <a:tc>
                  <a:txBody>
                    <a:bodyPr/>
                    <a:lstStyle/>
                    <a:p>
                      <a:r>
                        <a:rPr lang="es-ES_tradnl" dirty="0" err="1" smtClean="0"/>
                        <a:t>Plate</a:t>
                      </a:r>
                      <a:r>
                        <a:rPr lang="es-ES_tradnl" dirty="0" smtClean="0"/>
                        <a:t> 1</a:t>
                      </a:r>
                      <a:endParaRPr lang="es-ES" dirty="0"/>
                    </a:p>
                  </a:txBody>
                  <a:tcPr/>
                </a:tc>
                <a:tc>
                  <a:txBody>
                    <a:bodyPr/>
                    <a:lstStyle/>
                    <a:p>
                      <a:r>
                        <a:rPr lang="es-ES_tradnl" dirty="0" smtClean="0"/>
                        <a:t>100 %</a:t>
                      </a:r>
                      <a:endParaRPr lang="es-ES" dirty="0"/>
                    </a:p>
                  </a:txBody>
                  <a:tcPr/>
                </a:tc>
                <a:tc>
                  <a:txBody>
                    <a:bodyPr/>
                    <a:lstStyle/>
                    <a:p>
                      <a:r>
                        <a:rPr lang="es-ES_tradnl" dirty="0" smtClean="0"/>
                        <a:t>-</a:t>
                      </a:r>
                      <a:endParaRPr lang="es-ES" dirty="0"/>
                    </a:p>
                  </a:txBody>
                  <a:tcPr/>
                </a:tc>
                <a:tc>
                  <a:txBody>
                    <a:bodyPr/>
                    <a:lstStyle/>
                    <a:p>
                      <a:r>
                        <a:rPr lang="es-ES_tradnl" dirty="0" smtClean="0"/>
                        <a:t>-</a:t>
                      </a:r>
                      <a:endParaRPr lang="es-ES" dirty="0"/>
                    </a:p>
                  </a:txBody>
                  <a:tcPr/>
                </a:tc>
              </a:tr>
              <a:tr h="406844">
                <a:tc>
                  <a:txBody>
                    <a:bodyPr/>
                    <a:lstStyle/>
                    <a:p>
                      <a:r>
                        <a:rPr lang="es-ES_tradnl" dirty="0" err="1" smtClean="0"/>
                        <a:t>Plate</a:t>
                      </a:r>
                      <a:r>
                        <a:rPr lang="es-ES_tradnl" dirty="0" smtClean="0"/>
                        <a:t> 2</a:t>
                      </a:r>
                      <a:endParaRPr lang="es-ES" dirty="0"/>
                    </a:p>
                  </a:txBody>
                  <a:tcPr/>
                </a:tc>
                <a:tc>
                  <a:txBody>
                    <a:bodyPr/>
                    <a:lstStyle/>
                    <a:p>
                      <a:r>
                        <a:rPr lang="es-ES_tradnl" dirty="0" smtClean="0"/>
                        <a:t>75 %</a:t>
                      </a:r>
                      <a:endParaRPr lang="es-ES" dirty="0"/>
                    </a:p>
                  </a:txBody>
                  <a:tcPr/>
                </a:tc>
                <a:tc>
                  <a:txBody>
                    <a:bodyPr/>
                    <a:lstStyle/>
                    <a:p>
                      <a:r>
                        <a:rPr lang="es-ES_tradnl" dirty="0" smtClean="0"/>
                        <a:t>25%</a:t>
                      </a:r>
                      <a:endParaRPr lang="es-ES" dirty="0"/>
                    </a:p>
                  </a:txBody>
                  <a:tcPr/>
                </a:tc>
                <a:tc>
                  <a:txBody>
                    <a:bodyPr/>
                    <a:lstStyle/>
                    <a:p>
                      <a:r>
                        <a:rPr lang="es-ES_tradnl" dirty="0" smtClean="0"/>
                        <a:t>-</a:t>
                      </a:r>
                      <a:endParaRPr lang="es-ES" dirty="0"/>
                    </a:p>
                  </a:txBody>
                  <a:tcPr/>
                </a:tc>
              </a:tr>
              <a:tr h="406844">
                <a:tc>
                  <a:txBody>
                    <a:bodyPr/>
                    <a:lstStyle/>
                    <a:p>
                      <a:r>
                        <a:rPr lang="es-ES_tradnl" dirty="0" err="1" smtClean="0"/>
                        <a:t>Plate</a:t>
                      </a:r>
                      <a:r>
                        <a:rPr lang="es-ES_tradnl" dirty="0" smtClean="0"/>
                        <a:t> 3</a:t>
                      </a:r>
                      <a:endParaRPr lang="es-ES" dirty="0"/>
                    </a:p>
                  </a:txBody>
                  <a:tcPr/>
                </a:tc>
                <a:tc>
                  <a:txBody>
                    <a:bodyPr/>
                    <a:lstStyle/>
                    <a:p>
                      <a:r>
                        <a:rPr lang="es-ES_tradnl" dirty="0" smtClean="0"/>
                        <a:t>80%</a:t>
                      </a:r>
                      <a:endParaRPr lang="es-ES" dirty="0"/>
                    </a:p>
                  </a:txBody>
                  <a:tcPr/>
                </a:tc>
                <a:tc>
                  <a:txBody>
                    <a:bodyPr/>
                    <a:lstStyle/>
                    <a:p>
                      <a:r>
                        <a:rPr lang="es-ES_tradnl" dirty="0" smtClean="0"/>
                        <a:t>15%</a:t>
                      </a:r>
                      <a:endParaRPr lang="es-ES" dirty="0"/>
                    </a:p>
                  </a:txBody>
                  <a:tcPr/>
                </a:tc>
                <a:tc>
                  <a:txBody>
                    <a:bodyPr/>
                    <a:lstStyle/>
                    <a:p>
                      <a:r>
                        <a:rPr lang="es-ES_tradnl" dirty="0" smtClean="0"/>
                        <a:t>5%</a:t>
                      </a:r>
                      <a:endParaRPr lang="es-ES" dirty="0"/>
                    </a:p>
                  </a:txBody>
                  <a:tcPr/>
                </a:tc>
              </a:tr>
            </a:tbl>
          </a:graphicData>
        </a:graphic>
      </p:graphicFrame>
      <p:sp>
        <p:nvSpPr>
          <p:cNvPr id="5" name="4 Rectángulo"/>
          <p:cNvSpPr/>
          <p:nvPr/>
        </p:nvSpPr>
        <p:spPr>
          <a:xfrm>
            <a:off x="251520" y="3569961"/>
            <a:ext cx="7776864" cy="2693045"/>
          </a:xfrm>
          <a:prstGeom prst="rect">
            <a:avLst/>
          </a:prstGeom>
        </p:spPr>
        <p:txBody>
          <a:bodyPr wrap="square">
            <a:spAutoFit/>
          </a:bodyPr>
          <a:lstStyle/>
          <a:p>
            <a:pPr algn="just">
              <a:spcBef>
                <a:spcPts val="600"/>
              </a:spcBef>
              <a:spcAft>
                <a:spcPts val="600"/>
              </a:spcAft>
            </a:pPr>
            <a:r>
              <a:rPr lang="en-US" sz="2000" dirty="0" smtClean="0"/>
              <a:t>Plates were made using a low cost </a:t>
            </a:r>
            <a:r>
              <a:rPr lang="en-US" sz="2000" b="1" u="sng" dirty="0" smtClean="0"/>
              <a:t>manufacturing method</a:t>
            </a:r>
            <a:r>
              <a:rPr lang="en-US" sz="2000" dirty="0" smtClean="0"/>
              <a:t>:</a:t>
            </a:r>
          </a:p>
          <a:p>
            <a:pPr marL="360000" indent="-274320" algn="just">
              <a:lnSpc>
                <a:spcPct val="120000"/>
              </a:lnSpc>
              <a:spcBef>
                <a:spcPts val="0"/>
              </a:spcBef>
              <a:spcAft>
                <a:spcPts val="0"/>
              </a:spcAft>
              <a:buClr>
                <a:schemeClr val="accent1"/>
              </a:buClr>
              <a:buFont typeface="Courier New" pitchFamily="49" charset="0"/>
              <a:buChar char="o"/>
            </a:pPr>
            <a:r>
              <a:rPr lang="en-US" sz="2000" dirty="0" smtClean="0"/>
              <a:t>The components were mixed with water, in different percentages.</a:t>
            </a:r>
          </a:p>
          <a:p>
            <a:pPr marL="360000" indent="-274320" algn="just">
              <a:lnSpc>
                <a:spcPct val="120000"/>
              </a:lnSpc>
              <a:spcBef>
                <a:spcPts val="0"/>
              </a:spcBef>
              <a:spcAft>
                <a:spcPts val="0"/>
              </a:spcAft>
              <a:buClr>
                <a:schemeClr val="accent1"/>
              </a:buClr>
            </a:pPr>
            <a:endParaRPr lang="en-US" sz="2000" dirty="0" smtClean="0"/>
          </a:p>
          <a:p>
            <a:pPr marL="360000" indent="-274320" algn="just">
              <a:lnSpc>
                <a:spcPct val="120000"/>
              </a:lnSpc>
              <a:spcBef>
                <a:spcPts val="0"/>
              </a:spcBef>
              <a:spcAft>
                <a:spcPts val="0"/>
              </a:spcAft>
              <a:buClr>
                <a:schemeClr val="accent1"/>
              </a:buClr>
              <a:buFont typeface="Courier New" pitchFamily="49" charset="0"/>
              <a:buChar char="o"/>
            </a:pPr>
            <a:r>
              <a:rPr lang="en-US" sz="2000" dirty="0" smtClean="0"/>
              <a:t>The pastes obtained were poured into a 25 x 25 cm by 2.8 cm thick molds and were dried for 25 days at ambient temperature. </a:t>
            </a:r>
            <a:endParaRPr lang="es-ES" sz="2000" dirty="0" smtClean="0"/>
          </a:p>
        </p:txBody>
      </p:sp>
      <p:sp>
        <p:nvSpPr>
          <p:cNvPr id="7" name="6 CuadroTexto"/>
          <p:cNvSpPr txBox="1"/>
          <p:nvPr/>
        </p:nvSpPr>
        <p:spPr>
          <a:xfrm>
            <a:off x="755576" y="2420888"/>
            <a:ext cx="8190063" cy="400110"/>
          </a:xfrm>
          <a:prstGeom prst="rect">
            <a:avLst/>
          </a:prstGeom>
          <a:noFill/>
        </p:spPr>
        <p:txBody>
          <a:bodyPr wrap="none" rtlCol="0">
            <a:spAutoFit/>
          </a:bodyPr>
          <a:lstStyle/>
          <a:p>
            <a:r>
              <a:rPr lang="es-ES_tradnl" sz="2000" b="1" u="sng" dirty="0" err="1" smtClean="0"/>
              <a:t>Vermiculite</a:t>
            </a:r>
            <a:r>
              <a:rPr lang="es-ES_tradnl" sz="2000" dirty="0" smtClean="0"/>
              <a:t> </a:t>
            </a:r>
            <a:r>
              <a:rPr lang="es-ES_tradnl" sz="2000" dirty="0" err="1" smtClean="0"/>
              <a:t>was</a:t>
            </a:r>
            <a:r>
              <a:rPr lang="es-ES_tradnl" sz="2000" dirty="0" smtClean="0"/>
              <a:t> </a:t>
            </a:r>
            <a:r>
              <a:rPr lang="es-ES_tradnl" sz="2000" dirty="0" err="1" smtClean="0"/>
              <a:t>used</a:t>
            </a:r>
            <a:r>
              <a:rPr lang="es-ES_tradnl" sz="2000" dirty="0" smtClean="0"/>
              <a:t> </a:t>
            </a:r>
            <a:r>
              <a:rPr lang="es-ES_tradnl" sz="2000" dirty="0" err="1" smtClean="0"/>
              <a:t>to</a:t>
            </a:r>
            <a:r>
              <a:rPr lang="es-ES_tradnl" sz="2000" dirty="0" smtClean="0"/>
              <a:t> </a:t>
            </a:r>
            <a:r>
              <a:rPr lang="es-ES_tradnl" sz="2000" u="sng" dirty="0" err="1" smtClean="0"/>
              <a:t>increase</a:t>
            </a:r>
            <a:r>
              <a:rPr lang="es-ES_tradnl" sz="2000" u="sng" dirty="0" smtClean="0"/>
              <a:t> </a:t>
            </a:r>
            <a:r>
              <a:rPr lang="es-ES_tradnl" sz="2000" u="sng" dirty="0" err="1" smtClean="0"/>
              <a:t>the</a:t>
            </a:r>
            <a:r>
              <a:rPr lang="es-ES_tradnl" sz="2000" u="sng" dirty="0" smtClean="0"/>
              <a:t> </a:t>
            </a:r>
            <a:r>
              <a:rPr lang="es-ES_tradnl" sz="2000" u="sng" dirty="0" err="1" smtClean="0"/>
              <a:t>insulating</a:t>
            </a:r>
            <a:r>
              <a:rPr lang="es-ES_tradnl" sz="2000" u="sng" dirty="0" smtClean="0"/>
              <a:t> </a:t>
            </a:r>
            <a:r>
              <a:rPr lang="es-ES_tradnl" sz="2000" u="sng" dirty="0" err="1" smtClean="0"/>
              <a:t>capacity</a:t>
            </a:r>
            <a:r>
              <a:rPr lang="es-ES_tradnl" sz="2000" dirty="0" smtClean="0"/>
              <a:t> of </a:t>
            </a:r>
            <a:r>
              <a:rPr lang="es-ES_tradnl" sz="2000" dirty="0" err="1" smtClean="0"/>
              <a:t>plates</a:t>
            </a:r>
            <a:r>
              <a:rPr lang="es-ES_tradnl" sz="2000" dirty="0" smtClean="0"/>
              <a:t>.</a:t>
            </a:r>
            <a:endParaRPr lang="es-ES" sz="2000" dirty="0"/>
          </a:p>
        </p:txBody>
      </p:sp>
      <p:sp>
        <p:nvSpPr>
          <p:cNvPr id="8" name="7 CuadroTexto"/>
          <p:cNvSpPr txBox="1"/>
          <p:nvPr/>
        </p:nvSpPr>
        <p:spPr>
          <a:xfrm>
            <a:off x="755576" y="2996952"/>
            <a:ext cx="6019597" cy="400110"/>
          </a:xfrm>
          <a:prstGeom prst="rect">
            <a:avLst/>
          </a:prstGeom>
          <a:noFill/>
        </p:spPr>
        <p:txBody>
          <a:bodyPr wrap="none" rtlCol="0">
            <a:spAutoFit/>
          </a:bodyPr>
          <a:lstStyle/>
          <a:p>
            <a:r>
              <a:rPr lang="es-ES_tradnl" sz="2000" b="1" u="sng" dirty="0" smtClean="0"/>
              <a:t>Pladur </a:t>
            </a:r>
            <a:r>
              <a:rPr lang="es-ES_tradnl" sz="2000" b="1" u="sng" baseline="30000" dirty="0" smtClean="0"/>
              <a:t>(R)</a:t>
            </a:r>
            <a:r>
              <a:rPr lang="es-ES_tradnl" sz="2000" dirty="0" smtClean="0"/>
              <a:t> </a:t>
            </a:r>
            <a:r>
              <a:rPr lang="es-ES_tradnl" sz="2000" dirty="0" err="1" smtClean="0"/>
              <a:t>was</a:t>
            </a:r>
            <a:r>
              <a:rPr lang="es-ES_tradnl" sz="2000" dirty="0" smtClean="0"/>
              <a:t> </a:t>
            </a:r>
            <a:r>
              <a:rPr lang="es-ES_tradnl" sz="2000" dirty="0" err="1" smtClean="0"/>
              <a:t>used</a:t>
            </a:r>
            <a:r>
              <a:rPr lang="es-ES_tradnl" sz="2000" dirty="0" smtClean="0"/>
              <a:t> as </a:t>
            </a:r>
            <a:r>
              <a:rPr lang="es-ES_tradnl" sz="2000" dirty="0" err="1" smtClean="0"/>
              <a:t>typical</a:t>
            </a:r>
            <a:r>
              <a:rPr lang="es-ES_tradnl" sz="2000" dirty="0" smtClean="0"/>
              <a:t> </a:t>
            </a:r>
            <a:r>
              <a:rPr lang="es-ES_tradnl" sz="2000" dirty="0" err="1" smtClean="0"/>
              <a:t>building</a:t>
            </a:r>
            <a:r>
              <a:rPr lang="es-ES_tradnl" sz="2000" dirty="0" smtClean="0"/>
              <a:t> material.</a:t>
            </a:r>
            <a:endParaRPr lang="es-E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1"/>
          </p:nvPr>
        </p:nvSpPr>
        <p:spPr/>
        <p:txBody>
          <a:bodyPr/>
          <a:lstStyle/>
          <a:p>
            <a:fld id="{132FADFE-3B8F-471C-ABF0-DBC7717ECBBC}" type="slidenum">
              <a:rPr lang="es-ES" smtClean="0"/>
              <a:pPr/>
              <a:t>14</a:t>
            </a:fld>
            <a:endParaRPr lang="es-ES"/>
          </a:p>
        </p:txBody>
      </p:sp>
      <p:grpSp>
        <p:nvGrpSpPr>
          <p:cNvPr id="4" name="31 Grupo"/>
          <p:cNvGrpSpPr/>
          <p:nvPr/>
        </p:nvGrpSpPr>
        <p:grpSpPr>
          <a:xfrm>
            <a:off x="395536" y="836712"/>
            <a:ext cx="7992888" cy="2140808"/>
            <a:chOff x="611560" y="1592976"/>
            <a:chExt cx="7128552" cy="1620000"/>
          </a:xfrm>
        </p:grpSpPr>
        <p:pic>
          <p:nvPicPr>
            <p:cNvPr id="5" name="16 Imagen" descr="c:\Users\Manuel Gázquez\Documents\ordenador anterior\fotos horno y placas\Losas\IMG_1712.jpg"/>
            <p:cNvPicPr/>
            <p:nvPr/>
          </p:nvPicPr>
          <p:blipFill>
            <a:blip r:embed="rId3" cstate="email"/>
            <a:srcRect/>
            <a:stretch>
              <a:fillRect/>
            </a:stretch>
          </p:blipFill>
          <p:spPr bwMode="auto">
            <a:xfrm>
              <a:off x="611560" y="1592976"/>
              <a:ext cx="2160000" cy="1620000"/>
            </a:xfrm>
            <a:prstGeom prst="rect">
              <a:avLst/>
            </a:prstGeom>
            <a:ln>
              <a:noFill/>
            </a:ln>
            <a:effectLst>
              <a:outerShdw blurRad="190500" algn="tl" rotWithShape="0">
                <a:srgbClr val="000000">
                  <a:alpha val="70000"/>
                </a:srgbClr>
              </a:outerShdw>
            </a:effectLst>
          </p:spPr>
        </p:pic>
        <p:pic>
          <p:nvPicPr>
            <p:cNvPr id="6" name="17 Imagen" descr="IMG_2839"/>
            <p:cNvPicPr/>
            <p:nvPr/>
          </p:nvPicPr>
          <p:blipFill>
            <a:blip r:embed="rId4" cstate="email"/>
            <a:srcRect/>
            <a:stretch>
              <a:fillRect/>
            </a:stretch>
          </p:blipFill>
          <p:spPr bwMode="auto">
            <a:xfrm>
              <a:off x="5580112" y="1592976"/>
              <a:ext cx="2160000" cy="1620000"/>
            </a:xfrm>
            <a:prstGeom prst="rect">
              <a:avLst/>
            </a:prstGeom>
            <a:ln>
              <a:noFill/>
            </a:ln>
            <a:effectLst>
              <a:outerShdw blurRad="190500" algn="tl" rotWithShape="0">
                <a:srgbClr val="000000">
                  <a:alpha val="70000"/>
                </a:srgbClr>
              </a:outerShdw>
            </a:effectLst>
          </p:spPr>
        </p:pic>
        <p:pic>
          <p:nvPicPr>
            <p:cNvPr id="7" name="18 Imagen" descr="IMG_2841"/>
            <p:cNvPicPr/>
            <p:nvPr/>
          </p:nvPicPr>
          <p:blipFill>
            <a:blip r:embed="rId5" cstate="email"/>
            <a:srcRect/>
            <a:stretch>
              <a:fillRect/>
            </a:stretch>
          </p:blipFill>
          <p:spPr bwMode="auto">
            <a:xfrm>
              <a:off x="3059832" y="1592976"/>
              <a:ext cx="2160000" cy="1620000"/>
            </a:xfrm>
            <a:prstGeom prst="rect">
              <a:avLst/>
            </a:prstGeom>
            <a:ln>
              <a:noFill/>
            </a:ln>
            <a:effectLst>
              <a:outerShdw blurRad="190500" algn="tl" rotWithShape="0">
                <a:srgbClr val="000000">
                  <a:alpha val="70000"/>
                </a:srgbClr>
              </a:outerShdw>
            </a:effectLst>
          </p:spPr>
        </p:pic>
        <p:grpSp>
          <p:nvGrpSpPr>
            <p:cNvPr id="8" name="19 Grupo"/>
            <p:cNvGrpSpPr/>
            <p:nvPr/>
          </p:nvGrpSpPr>
          <p:grpSpPr>
            <a:xfrm rot="10800000">
              <a:off x="1907705" y="1988850"/>
              <a:ext cx="1223999" cy="359999"/>
              <a:chOff x="1428732" y="868807"/>
              <a:chExt cx="5643599" cy="1805885"/>
            </a:xfrm>
            <a:solidFill>
              <a:srgbClr val="FF0000"/>
            </a:solidFill>
          </p:grpSpPr>
          <p:sp>
            <p:nvSpPr>
              <p:cNvPr id="14" name="20 Forma libre"/>
              <p:cNvSpPr/>
              <p:nvPr/>
            </p:nvSpPr>
            <p:spPr>
              <a:xfrm rot="5400000">
                <a:off x="4376757" y="-621424"/>
                <a:ext cx="604802" cy="4786346"/>
              </a:xfrm>
              <a:custGeom>
                <a:avLst/>
                <a:gdLst>
                  <a:gd name="connsiteX0" fmla="*/ 0 w 214314"/>
                  <a:gd name="connsiteY0" fmla="*/ 2000264 h 2000264"/>
                  <a:gd name="connsiteX1" fmla="*/ 107157 w 214314"/>
                  <a:gd name="connsiteY1" fmla="*/ 0 h 2000264"/>
                  <a:gd name="connsiteX2" fmla="*/ 214314 w 214314"/>
                  <a:gd name="connsiteY2" fmla="*/ 2000264 h 2000264"/>
                  <a:gd name="connsiteX3" fmla="*/ 0 w 214314"/>
                  <a:gd name="connsiteY3" fmla="*/ 2000264 h 2000264"/>
                </a:gdLst>
                <a:ahLst/>
                <a:cxnLst>
                  <a:cxn ang="0">
                    <a:pos x="connsiteX0" y="connsiteY0"/>
                  </a:cxn>
                  <a:cxn ang="0">
                    <a:pos x="connsiteX1" y="connsiteY1"/>
                  </a:cxn>
                  <a:cxn ang="0">
                    <a:pos x="connsiteX2" y="connsiteY2"/>
                  </a:cxn>
                  <a:cxn ang="0">
                    <a:pos x="connsiteX3" y="connsiteY3"/>
                  </a:cxn>
                </a:cxnLst>
                <a:rect l="l" t="t" r="r" b="b"/>
                <a:pathLst>
                  <a:path w="214314" h="2000264">
                    <a:moveTo>
                      <a:pt x="0" y="2000264"/>
                    </a:moveTo>
                    <a:lnTo>
                      <a:pt x="107157" y="0"/>
                    </a:lnTo>
                    <a:lnTo>
                      <a:pt x="214314" y="2000264"/>
                    </a:lnTo>
                    <a:lnTo>
                      <a:pt x="0" y="2000264"/>
                    </a:lnTo>
                    <a:close/>
                  </a:path>
                </a:pathLst>
              </a:cu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p>
            </p:txBody>
          </p:sp>
          <p:grpSp>
            <p:nvGrpSpPr>
              <p:cNvPr id="15" name="27 Grupo"/>
              <p:cNvGrpSpPr/>
              <p:nvPr/>
            </p:nvGrpSpPr>
            <p:grpSpPr>
              <a:xfrm>
                <a:off x="1428732" y="868807"/>
                <a:ext cx="1129944" cy="1805885"/>
                <a:chOff x="3290745" y="868807"/>
                <a:chExt cx="721091" cy="1805885"/>
              </a:xfrm>
              <a:grpFill/>
            </p:grpSpPr>
            <p:sp>
              <p:nvSpPr>
                <p:cNvPr id="16" name="22 Luna"/>
                <p:cNvSpPr/>
                <p:nvPr/>
              </p:nvSpPr>
              <p:spPr>
                <a:xfrm>
                  <a:off x="3522226" y="868807"/>
                  <a:ext cx="489610" cy="1805885"/>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dirty="0">
                    <a:solidFill>
                      <a:srgbClr val="FF0000"/>
                    </a:solidFill>
                  </a:endParaRPr>
                </a:p>
              </p:txBody>
            </p:sp>
            <p:sp>
              <p:nvSpPr>
                <p:cNvPr id="17" name="23 Triángulo isósceles"/>
                <p:cNvSpPr/>
                <p:nvPr/>
              </p:nvSpPr>
              <p:spPr>
                <a:xfrm rot="16200000">
                  <a:off x="2814122" y="1498272"/>
                  <a:ext cx="1500199" cy="546953"/>
                </a:xfrm>
                <a:prstGeom prst="triangl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p>
              </p:txBody>
            </p:sp>
          </p:grpSp>
        </p:grpSp>
        <p:grpSp>
          <p:nvGrpSpPr>
            <p:cNvPr id="9" name="24 Grupo"/>
            <p:cNvGrpSpPr/>
            <p:nvPr/>
          </p:nvGrpSpPr>
          <p:grpSpPr>
            <a:xfrm rot="10800000">
              <a:off x="4788024" y="2091327"/>
              <a:ext cx="1223999" cy="299061"/>
              <a:chOff x="1428733" y="1021654"/>
              <a:chExt cx="5643598" cy="1500198"/>
            </a:xfrm>
            <a:solidFill>
              <a:srgbClr val="FF0000"/>
            </a:solidFill>
          </p:grpSpPr>
          <p:sp>
            <p:nvSpPr>
              <p:cNvPr id="10" name="25 Forma libre"/>
              <p:cNvSpPr/>
              <p:nvPr/>
            </p:nvSpPr>
            <p:spPr>
              <a:xfrm rot="5400000">
                <a:off x="4376757" y="-621424"/>
                <a:ext cx="604802" cy="4786346"/>
              </a:xfrm>
              <a:custGeom>
                <a:avLst/>
                <a:gdLst>
                  <a:gd name="connsiteX0" fmla="*/ 0 w 214314"/>
                  <a:gd name="connsiteY0" fmla="*/ 2000264 h 2000264"/>
                  <a:gd name="connsiteX1" fmla="*/ 107157 w 214314"/>
                  <a:gd name="connsiteY1" fmla="*/ 0 h 2000264"/>
                  <a:gd name="connsiteX2" fmla="*/ 214314 w 214314"/>
                  <a:gd name="connsiteY2" fmla="*/ 2000264 h 2000264"/>
                  <a:gd name="connsiteX3" fmla="*/ 0 w 214314"/>
                  <a:gd name="connsiteY3" fmla="*/ 2000264 h 2000264"/>
                </a:gdLst>
                <a:ahLst/>
                <a:cxnLst>
                  <a:cxn ang="0">
                    <a:pos x="connsiteX0" y="connsiteY0"/>
                  </a:cxn>
                  <a:cxn ang="0">
                    <a:pos x="connsiteX1" y="connsiteY1"/>
                  </a:cxn>
                  <a:cxn ang="0">
                    <a:pos x="connsiteX2" y="connsiteY2"/>
                  </a:cxn>
                  <a:cxn ang="0">
                    <a:pos x="connsiteX3" y="connsiteY3"/>
                  </a:cxn>
                </a:cxnLst>
                <a:rect l="l" t="t" r="r" b="b"/>
                <a:pathLst>
                  <a:path w="214314" h="2000264">
                    <a:moveTo>
                      <a:pt x="0" y="2000264"/>
                    </a:moveTo>
                    <a:lnTo>
                      <a:pt x="107157" y="0"/>
                    </a:lnTo>
                    <a:lnTo>
                      <a:pt x="214314" y="2000264"/>
                    </a:lnTo>
                    <a:lnTo>
                      <a:pt x="0" y="2000264"/>
                    </a:lnTo>
                    <a:close/>
                  </a:path>
                </a:pathLst>
              </a:cu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solidFill>
                    <a:srgbClr val="FFFF00"/>
                  </a:solidFill>
                </a:endParaRPr>
              </a:p>
            </p:txBody>
          </p:sp>
          <p:sp>
            <p:nvSpPr>
              <p:cNvPr id="13" name="28 Triángulo isósceles"/>
              <p:cNvSpPr/>
              <p:nvPr/>
            </p:nvSpPr>
            <p:spPr>
              <a:xfrm rot="16200000">
                <a:off x="1107170" y="1343217"/>
                <a:ext cx="1500198" cy="857071"/>
              </a:xfrm>
              <a:prstGeom prst="triangl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solidFill>
                    <a:srgbClr val="FFFF00"/>
                  </a:solidFill>
                </a:endParaRPr>
              </a:p>
            </p:txBody>
          </p:sp>
        </p:grpSp>
      </p:grpSp>
      <p:sp>
        <p:nvSpPr>
          <p:cNvPr id="18" name="17 Rectángulo"/>
          <p:cNvSpPr/>
          <p:nvPr/>
        </p:nvSpPr>
        <p:spPr>
          <a:xfrm>
            <a:off x="323528" y="3212976"/>
            <a:ext cx="7776864" cy="3148554"/>
          </a:xfrm>
          <a:prstGeom prst="rect">
            <a:avLst/>
          </a:prstGeom>
        </p:spPr>
        <p:txBody>
          <a:bodyPr wrap="square">
            <a:spAutoFit/>
          </a:bodyPr>
          <a:lstStyle/>
          <a:p>
            <a:pPr algn="just">
              <a:lnSpc>
                <a:spcPct val="120000"/>
              </a:lnSpc>
              <a:spcBef>
                <a:spcPts val="600"/>
              </a:spcBef>
              <a:spcAft>
                <a:spcPts val="600"/>
              </a:spcAft>
            </a:pPr>
            <a:r>
              <a:rPr lang="en-US" sz="1700" dirty="0" smtClean="0"/>
              <a:t>The fire-resistance capacity was evaluated in agreement to EN-1363-1 standard, which established a temperature (T) versus the time (t) inside an oven by the equation: </a:t>
            </a:r>
            <a:r>
              <a:rPr lang="en-US" sz="1700" b="1" dirty="0" smtClean="0"/>
              <a:t>T = 20+345· log10(8t+1)</a:t>
            </a:r>
            <a:r>
              <a:rPr lang="en-US" sz="1700" dirty="0" smtClean="0"/>
              <a:t>, where T is the internal temperature (°C), and t is the time (minutes) from the beginning of the test.</a:t>
            </a:r>
          </a:p>
          <a:p>
            <a:pPr algn="just">
              <a:lnSpc>
                <a:spcPct val="120000"/>
              </a:lnSpc>
              <a:spcBef>
                <a:spcPts val="600"/>
              </a:spcBef>
              <a:spcAft>
                <a:spcPts val="600"/>
              </a:spcAft>
            </a:pPr>
            <a:r>
              <a:rPr lang="en-US" sz="1700" dirty="0" smtClean="0"/>
              <a:t>The experiment is finished when:</a:t>
            </a:r>
          </a:p>
          <a:p>
            <a:pPr marL="360000" indent="-274320" algn="just">
              <a:lnSpc>
                <a:spcPct val="120000"/>
              </a:lnSpc>
              <a:buClr>
                <a:schemeClr val="accent1"/>
              </a:buClr>
              <a:buFont typeface="Courier New" pitchFamily="49" charset="0"/>
              <a:buChar char="o"/>
            </a:pPr>
            <a:r>
              <a:rPr lang="en-US" sz="1700" dirty="0" smtClean="0"/>
              <a:t>The temperature of one of the thermocouples on the non-exposed surface of the material is above 180 ºC.</a:t>
            </a:r>
          </a:p>
          <a:p>
            <a:pPr marL="360000" indent="-274320" algn="just">
              <a:lnSpc>
                <a:spcPct val="120000"/>
              </a:lnSpc>
              <a:buClr>
                <a:schemeClr val="accent1"/>
              </a:buClr>
              <a:buFont typeface="Courier New" pitchFamily="49" charset="0"/>
              <a:buChar char="o"/>
            </a:pPr>
            <a:r>
              <a:rPr lang="en-US" sz="1700" dirty="0" smtClean="0"/>
              <a:t>The average temperature of all the thermocouples on the non-exposed surface is above 140 ºC + </a:t>
            </a:r>
            <a:r>
              <a:rPr lang="en-US" sz="1700" dirty="0" err="1" smtClean="0"/>
              <a:t>Tenv</a:t>
            </a:r>
            <a:r>
              <a:rPr lang="en-US" sz="1700" dirty="0" smtClean="0"/>
              <a:t> (environmental temperature).</a:t>
            </a:r>
          </a:p>
        </p:txBody>
      </p:sp>
      <p:sp>
        <p:nvSpPr>
          <p:cNvPr id="19" name="1 Título"/>
          <p:cNvSpPr>
            <a:spLocks noGrp="1"/>
          </p:cNvSpPr>
          <p:nvPr>
            <p:ph type="title"/>
          </p:nvPr>
        </p:nvSpPr>
        <p:spPr>
          <a:xfrm>
            <a:off x="457200" y="-27384"/>
            <a:ext cx="7467600" cy="648072"/>
          </a:xfrm>
        </p:spPr>
        <p:txBody>
          <a:bodyPr anchor="ctr">
            <a:normAutofit/>
          </a:bodyPr>
          <a:lstStyle/>
          <a:p>
            <a:pPr algn="ctr"/>
            <a:r>
              <a:rPr lang="es-ES_tradnl" sz="2000" b="1" dirty="0" err="1" smtClean="0">
                <a:solidFill>
                  <a:schemeClr val="tx1"/>
                </a:solidFill>
                <a:latin typeface="+mn-lt"/>
                <a:ea typeface="+mn-ea"/>
                <a:cs typeface="+mn-cs"/>
              </a:rPr>
              <a:t>fire-resistance</a:t>
            </a:r>
            <a:r>
              <a:rPr lang="es-ES_tradnl" sz="2000" b="1" dirty="0" smtClean="0">
                <a:solidFill>
                  <a:schemeClr val="tx1"/>
                </a:solidFill>
                <a:latin typeface="+mn-lt"/>
                <a:ea typeface="+mn-ea"/>
                <a:cs typeface="+mn-cs"/>
              </a:rPr>
              <a:t> </a:t>
            </a:r>
            <a:r>
              <a:rPr lang="es-ES_tradnl" sz="2000" b="1" dirty="0" err="1" smtClean="0">
                <a:solidFill>
                  <a:schemeClr val="tx1"/>
                </a:solidFill>
                <a:latin typeface="+mn-lt"/>
                <a:ea typeface="+mn-ea"/>
                <a:cs typeface="+mn-cs"/>
              </a:rPr>
              <a:t>tests</a:t>
            </a:r>
            <a:endParaRPr lang="es-ES" sz="2000" b="1" dirty="0" smtClean="0">
              <a:solidFill>
                <a:schemeClr val="tx1"/>
              </a:solidFill>
              <a:latin typeface="+mn-lt"/>
              <a:ea typeface="+mn-ea"/>
              <a:cs typeface="+mn-cs"/>
            </a:endParaRPr>
          </a:p>
        </p:txBody>
      </p:sp>
      <p:sp>
        <p:nvSpPr>
          <p:cNvPr id="20" name="19 Rectángulo"/>
          <p:cNvSpPr/>
          <p:nvPr/>
        </p:nvSpPr>
        <p:spPr>
          <a:xfrm>
            <a:off x="2627784" y="3789040"/>
            <a:ext cx="2880320" cy="43204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1"/>
          </p:nvPr>
        </p:nvSpPr>
        <p:spPr/>
        <p:txBody>
          <a:bodyPr/>
          <a:lstStyle/>
          <a:p>
            <a:fld id="{132FADFE-3B8F-471C-ABF0-DBC7717ECBBC}" type="slidenum">
              <a:rPr lang="es-ES" smtClean="0"/>
              <a:pPr/>
              <a:t>15</a:t>
            </a:fld>
            <a:endParaRPr lang="es-ES"/>
          </a:p>
        </p:txBody>
      </p:sp>
      <p:pic>
        <p:nvPicPr>
          <p:cNvPr id="20" name="Picture 11"/>
          <p:cNvPicPr/>
          <p:nvPr/>
        </p:nvPicPr>
        <p:blipFill>
          <a:blip r:embed="rId3" cstate="print"/>
          <a:stretch>
            <a:fillRect/>
          </a:stretch>
        </p:blipFill>
        <p:spPr>
          <a:xfrm>
            <a:off x="1187624" y="0"/>
            <a:ext cx="6264696" cy="4464496"/>
          </a:xfrm>
          <a:prstGeom prst="rect">
            <a:avLst/>
          </a:prstGeom>
          <a:ln>
            <a:noFill/>
          </a:ln>
          <a:effectLst>
            <a:outerShdw blurRad="292100" dist="139700" dir="2700000" algn="tl" rotWithShape="0">
              <a:srgbClr val="333333">
                <a:alpha val="65000"/>
              </a:srgbClr>
            </a:outerShdw>
          </a:effectLst>
        </p:spPr>
      </p:pic>
      <p:sp>
        <p:nvSpPr>
          <p:cNvPr id="21" name="20 Rectángulo"/>
          <p:cNvSpPr/>
          <p:nvPr/>
        </p:nvSpPr>
        <p:spPr>
          <a:xfrm>
            <a:off x="251520" y="4797152"/>
            <a:ext cx="7848872" cy="1661993"/>
          </a:xfrm>
          <a:prstGeom prst="rect">
            <a:avLst/>
          </a:prstGeom>
        </p:spPr>
        <p:txBody>
          <a:bodyPr wrap="square">
            <a:spAutoFit/>
          </a:bodyPr>
          <a:lstStyle/>
          <a:p>
            <a:pPr algn="just">
              <a:lnSpc>
                <a:spcPct val="100000"/>
              </a:lnSpc>
            </a:pPr>
            <a:r>
              <a:rPr lang="en-US" sz="1700" b="1" dirty="0" smtClean="0"/>
              <a:t>Plates 1–3:</a:t>
            </a:r>
            <a:r>
              <a:rPr lang="en-US" sz="1700" dirty="0" smtClean="0"/>
              <a:t> similar insulating behavior, much better than Pladur®. </a:t>
            </a:r>
          </a:p>
          <a:p>
            <a:pPr algn="just">
              <a:lnSpc>
                <a:spcPct val="100000"/>
              </a:lnSpc>
            </a:pPr>
            <a:endParaRPr lang="en-US" sz="1700" dirty="0" smtClean="0"/>
          </a:p>
          <a:p>
            <a:pPr algn="just">
              <a:lnSpc>
                <a:spcPct val="100000"/>
              </a:lnSpc>
            </a:pPr>
            <a:r>
              <a:rPr lang="en-US" sz="1700" b="1" dirty="0" smtClean="0"/>
              <a:t>The addition of mud improves thermal insulation </a:t>
            </a:r>
            <a:r>
              <a:rPr lang="en-US" sz="1700" dirty="0" smtClean="0"/>
              <a:t>significantly, mainly due to its highly refractory mineral phases.  (Plate 2 and 3 better than 1)</a:t>
            </a:r>
          </a:p>
          <a:p>
            <a:pPr algn="just">
              <a:lnSpc>
                <a:spcPct val="100000"/>
              </a:lnSpc>
            </a:pPr>
            <a:endParaRPr lang="en-US" sz="1700" dirty="0" smtClean="0"/>
          </a:p>
          <a:p>
            <a:pPr algn="just">
              <a:lnSpc>
                <a:spcPct val="100000"/>
              </a:lnSpc>
            </a:pPr>
            <a:r>
              <a:rPr lang="en-US" sz="1700" dirty="0" smtClean="0"/>
              <a:t>The </a:t>
            </a:r>
            <a:r>
              <a:rPr lang="en-US" sz="1700" b="1" dirty="0" smtClean="0"/>
              <a:t>influence of vermiculite </a:t>
            </a:r>
            <a:r>
              <a:rPr lang="en-US" sz="1700" dirty="0" smtClean="0"/>
              <a:t>on the material </a:t>
            </a:r>
            <a:r>
              <a:rPr lang="en-US" sz="1700" b="1" dirty="0" smtClean="0"/>
              <a:t>is negligible.</a:t>
            </a:r>
          </a:p>
        </p:txBody>
      </p:sp>
      <p:sp>
        <p:nvSpPr>
          <p:cNvPr id="6" name="5 CuadroTexto"/>
          <p:cNvSpPr txBox="1"/>
          <p:nvPr/>
        </p:nvSpPr>
        <p:spPr>
          <a:xfrm rot="20848037">
            <a:off x="2861647" y="989378"/>
            <a:ext cx="1866217" cy="369332"/>
          </a:xfrm>
          <a:prstGeom prst="rect">
            <a:avLst/>
          </a:prstGeom>
          <a:noFill/>
        </p:spPr>
        <p:txBody>
          <a:bodyPr wrap="none" rtlCol="0">
            <a:spAutoFit/>
          </a:bodyPr>
          <a:lstStyle/>
          <a:p>
            <a:r>
              <a:rPr lang="es-ES_tradnl" dirty="0" err="1" smtClean="0"/>
              <a:t>exposed</a:t>
            </a:r>
            <a:r>
              <a:rPr lang="es-ES_tradnl" dirty="0" smtClean="0"/>
              <a:t> </a:t>
            </a:r>
            <a:r>
              <a:rPr lang="es-ES_tradnl" dirty="0" err="1" smtClean="0"/>
              <a:t>surface</a:t>
            </a:r>
            <a:endParaRPr lang="es-ES" dirty="0"/>
          </a:p>
        </p:txBody>
      </p:sp>
      <p:sp>
        <p:nvSpPr>
          <p:cNvPr id="7" name="6 Elipse"/>
          <p:cNvSpPr/>
          <p:nvPr/>
        </p:nvSpPr>
        <p:spPr>
          <a:xfrm rot="20616138">
            <a:off x="2110517" y="851809"/>
            <a:ext cx="3940879" cy="54557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8" name="7 Elipse"/>
          <p:cNvSpPr/>
          <p:nvPr/>
        </p:nvSpPr>
        <p:spPr>
          <a:xfrm>
            <a:off x="6876256" y="1052736"/>
            <a:ext cx="792088" cy="252028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0" name="9 Elipse"/>
          <p:cNvSpPr/>
          <p:nvPr/>
        </p:nvSpPr>
        <p:spPr>
          <a:xfrm>
            <a:off x="1115616" y="836712"/>
            <a:ext cx="648072" cy="23762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lipse"/>
          <p:cNvSpPr/>
          <p:nvPr/>
        </p:nvSpPr>
        <p:spPr>
          <a:xfrm>
            <a:off x="2339752" y="548680"/>
            <a:ext cx="720080" cy="3024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Elipse"/>
          <p:cNvSpPr/>
          <p:nvPr/>
        </p:nvSpPr>
        <p:spPr>
          <a:xfrm rot="19355373">
            <a:off x="1644843" y="1501180"/>
            <a:ext cx="4824536" cy="12079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grpId="1" nodeType="clickEffect">
                                  <p:stCondLst>
                                    <p:cond delay="0"/>
                                  </p:stCondLst>
                                  <p:childTnLst>
                                    <p:animEffect transition="out" filter="wipe(down)">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22" presetClass="exit" presetSubtype="4" fill="hold" grpId="1" nodeType="withEffect">
                                  <p:stCondLst>
                                    <p:cond delay="0"/>
                                  </p:stCondLst>
                                  <p:childTnLst>
                                    <p:animEffect transition="out" filter="wipe(down)">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1" nodeType="clickEffect">
                                  <p:stCondLst>
                                    <p:cond delay="0"/>
                                  </p:stCondLst>
                                  <p:childTnLst>
                                    <p:animEffect transition="out" filter="wipe(down)">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animBg="1"/>
      <p:bldP spid="11" grpId="0" animBg="1"/>
      <p:bldP spid="11" grpId="1" animBg="1"/>
      <p:bldP spid="12" grpId="0" animBg="1"/>
      <p:bldP spid="1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04800" y="274638"/>
            <a:ext cx="7467600" cy="1143000"/>
          </a:xfrm>
        </p:spPr>
        <p:txBody>
          <a:bodyPr>
            <a:normAutofit/>
          </a:bodyPr>
          <a:lstStyle/>
          <a:p>
            <a:pPr algn="ctr"/>
            <a:r>
              <a:rPr lang="en-US" sz="1800" b="1" dirty="0" smtClean="0">
                <a:solidFill>
                  <a:schemeClr val="tx1"/>
                </a:solidFill>
                <a:latin typeface="+mn-lt"/>
                <a:ea typeface="+mn-ea"/>
                <a:cs typeface="+mn-cs"/>
              </a:rPr>
              <a:t>Concentration values (µg/L) of </a:t>
            </a:r>
            <a:r>
              <a:rPr lang="en-US" sz="1800" b="1" dirty="0" err="1" smtClean="0">
                <a:solidFill>
                  <a:schemeClr val="tx1"/>
                </a:solidFill>
                <a:latin typeface="+mn-lt"/>
                <a:ea typeface="+mn-ea"/>
                <a:cs typeface="+mn-cs"/>
              </a:rPr>
              <a:t>leachability</a:t>
            </a:r>
            <a:r>
              <a:rPr lang="en-US" sz="1800" b="1" dirty="0" smtClean="0">
                <a:solidFill>
                  <a:schemeClr val="tx1"/>
                </a:solidFill>
                <a:latin typeface="+mn-lt"/>
                <a:ea typeface="+mn-ea"/>
                <a:cs typeface="+mn-cs"/>
              </a:rPr>
              <a:t> of trace elements from the plates and limits</a:t>
            </a:r>
            <a:r>
              <a:rPr lang="es-ES" sz="1800" b="1" dirty="0" smtClean="0">
                <a:solidFill>
                  <a:schemeClr val="tx1"/>
                </a:solidFill>
                <a:latin typeface="+mn-lt"/>
                <a:ea typeface="+mn-ea"/>
                <a:cs typeface="+mn-cs"/>
              </a:rPr>
              <a:t> </a:t>
            </a:r>
            <a:r>
              <a:rPr lang="en-US" sz="1800" b="1" dirty="0" smtClean="0">
                <a:solidFill>
                  <a:schemeClr val="tx1"/>
                </a:solidFill>
                <a:latin typeface="+mn-lt"/>
                <a:ea typeface="+mn-ea"/>
                <a:cs typeface="+mn-cs"/>
              </a:rPr>
              <a:t>values of TCLP test </a:t>
            </a:r>
            <a:r>
              <a:rPr lang="en-US" sz="1800" i="1" dirty="0" smtClean="0">
                <a:solidFill>
                  <a:schemeClr val="tx1"/>
                </a:solidFill>
                <a:ea typeface="Times New Roman"/>
                <a:cs typeface="Times New Roman"/>
              </a:rPr>
              <a:t>.</a:t>
            </a:r>
            <a:endParaRPr lang="es-ES" sz="1800" dirty="0"/>
          </a:p>
        </p:txBody>
      </p:sp>
      <p:sp>
        <p:nvSpPr>
          <p:cNvPr id="3" name="2 Marcador de número de diapositiva"/>
          <p:cNvSpPr>
            <a:spLocks noGrp="1"/>
          </p:cNvSpPr>
          <p:nvPr>
            <p:ph type="sldNum" sz="quarter" idx="11"/>
          </p:nvPr>
        </p:nvSpPr>
        <p:spPr/>
        <p:txBody>
          <a:bodyPr/>
          <a:lstStyle/>
          <a:p>
            <a:fld id="{132FADFE-3B8F-471C-ABF0-DBC7717ECBBC}" type="slidenum">
              <a:rPr lang="es-ES" smtClean="0"/>
              <a:pPr/>
              <a:t>16</a:t>
            </a:fld>
            <a:endParaRPr lang="es-ES"/>
          </a:p>
        </p:txBody>
      </p:sp>
      <p:graphicFrame>
        <p:nvGraphicFramePr>
          <p:cNvPr id="4" name="3 Tabla"/>
          <p:cNvGraphicFramePr>
            <a:graphicFrameLocks noGrp="1"/>
          </p:cNvGraphicFramePr>
          <p:nvPr/>
        </p:nvGraphicFramePr>
        <p:xfrm>
          <a:off x="467544" y="1916832"/>
          <a:ext cx="7992888" cy="1584178"/>
        </p:xfrm>
        <a:graphic>
          <a:graphicData uri="http://schemas.openxmlformats.org/drawingml/2006/table">
            <a:tbl>
              <a:tblPr>
                <a:tableStyleId>{10A1B5D5-9B99-4C35-A422-299274C87663}</a:tableStyleId>
              </a:tblPr>
              <a:tblGrid>
                <a:gridCol w="967140"/>
                <a:gridCol w="546714"/>
                <a:gridCol w="764119"/>
                <a:gridCol w="764119"/>
                <a:gridCol w="546714"/>
                <a:gridCol w="764119"/>
                <a:gridCol w="868029"/>
                <a:gridCol w="556304"/>
                <a:gridCol w="546714"/>
                <a:gridCol w="764119"/>
                <a:gridCol w="353288"/>
                <a:gridCol w="551509"/>
              </a:tblGrid>
              <a:tr h="245290">
                <a:tc>
                  <a:txBody>
                    <a:bodyPr/>
                    <a:lstStyle/>
                    <a:p>
                      <a:pPr algn="ctr">
                        <a:spcAft>
                          <a:spcPts val="0"/>
                        </a:spcAft>
                      </a:pPr>
                      <a:r>
                        <a:rPr lang="en-GB" sz="1500" dirty="0"/>
                        <a:t> </a:t>
                      </a:r>
                      <a:endParaRPr lang="es-ES" sz="1500" dirty="0">
                        <a:solidFill>
                          <a:schemeClr val="tx1"/>
                        </a:solidFill>
                        <a:latin typeface="+mn-lt"/>
                        <a:ea typeface="Times New Roman"/>
                        <a:cs typeface="Times New Roman"/>
                      </a:endParaRPr>
                    </a:p>
                  </a:txBody>
                  <a:tcPr marL="44450" marR="44450" marT="0" marB="0" anchor="ctr">
                    <a:solidFill>
                      <a:schemeClr val="accent6">
                        <a:lumMod val="20000"/>
                        <a:lumOff val="80000"/>
                      </a:schemeClr>
                    </a:solidFill>
                  </a:tcPr>
                </a:tc>
                <a:tc>
                  <a:txBody>
                    <a:bodyPr/>
                    <a:lstStyle/>
                    <a:p>
                      <a:pPr marL="0" algn="ctr" rtl="0" eaLnBrk="1" latinLnBrk="0" hangingPunct="1">
                        <a:spcAft>
                          <a:spcPts val="0"/>
                        </a:spcAft>
                      </a:pPr>
                      <a:r>
                        <a:rPr kumimoji="0" lang="en-GB" sz="1500" kern="1200" dirty="0"/>
                        <a:t>As</a:t>
                      </a:r>
                      <a:endParaRPr kumimoji="0" lang="es-ES" sz="1500" b="0" kern="1200" dirty="0">
                        <a:solidFill>
                          <a:schemeClr val="tx1"/>
                        </a:solidFill>
                        <a:latin typeface="+mn-lt"/>
                        <a:ea typeface="+mn-ea"/>
                        <a:cs typeface="+mn-cs"/>
                      </a:endParaRPr>
                    </a:p>
                  </a:txBody>
                  <a:tcPr marL="44450" marR="44450" marT="0" marB="0" anchor="ctr">
                    <a:solidFill>
                      <a:schemeClr val="accent6">
                        <a:lumMod val="20000"/>
                        <a:lumOff val="80000"/>
                      </a:schemeClr>
                    </a:solidFill>
                  </a:tcPr>
                </a:tc>
                <a:tc>
                  <a:txBody>
                    <a:bodyPr/>
                    <a:lstStyle/>
                    <a:p>
                      <a:pPr marL="0" algn="ctr" rtl="0" eaLnBrk="1" latinLnBrk="0" hangingPunct="1">
                        <a:spcAft>
                          <a:spcPts val="0"/>
                        </a:spcAft>
                      </a:pPr>
                      <a:r>
                        <a:rPr kumimoji="0" lang="en-GB" sz="1500" kern="1200" dirty="0" err="1"/>
                        <a:t>Cd</a:t>
                      </a:r>
                      <a:endParaRPr kumimoji="0" lang="es-ES" sz="1500" b="0" kern="1200" dirty="0">
                        <a:solidFill>
                          <a:schemeClr val="tx1"/>
                        </a:solidFill>
                        <a:latin typeface="+mn-lt"/>
                        <a:ea typeface="+mn-ea"/>
                        <a:cs typeface="+mn-cs"/>
                      </a:endParaRPr>
                    </a:p>
                  </a:txBody>
                  <a:tcPr marL="44450" marR="44450" marT="0" marB="0" anchor="ctr">
                    <a:solidFill>
                      <a:schemeClr val="accent6">
                        <a:lumMod val="20000"/>
                        <a:lumOff val="80000"/>
                      </a:schemeClr>
                    </a:solidFill>
                  </a:tcPr>
                </a:tc>
                <a:tc>
                  <a:txBody>
                    <a:bodyPr/>
                    <a:lstStyle/>
                    <a:p>
                      <a:pPr marL="0" algn="ctr" rtl="0" eaLnBrk="1" latinLnBrk="0" hangingPunct="1">
                        <a:spcAft>
                          <a:spcPts val="0"/>
                        </a:spcAft>
                      </a:pPr>
                      <a:r>
                        <a:rPr kumimoji="0" lang="en-GB" sz="1500" kern="1200" dirty="0"/>
                        <a:t>Co</a:t>
                      </a:r>
                      <a:endParaRPr kumimoji="0" lang="es-ES" sz="1500" b="0" kern="1200" dirty="0">
                        <a:solidFill>
                          <a:schemeClr val="tx1"/>
                        </a:solidFill>
                        <a:latin typeface="+mn-lt"/>
                        <a:ea typeface="+mn-ea"/>
                        <a:cs typeface="+mn-cs"/>
                      </a:endParaRPr>
                    </a:p>
                  </a:txBody>
                  <a:tcPr marL="44450" marR="44450" marT="0" marB="0" anchor="ctr">
                    <a:solidFill>
                      <a:schemeClr val="accent6">
                        <a:lumMod val="20000"/>
                        <a:lumOff val="80000"/>
                      </a:schemeClr>
                    </a:solidFill>
                  </a:tcPr>
                </a:tc>
                <a:tc>
                  <a:txBody>
                    <a:bodyPr/>
                    <a:lstStyle/>
                    <a:p>
                      <a:pPr marL="0" algn="ctr" rtl="0" eaLnBrk="1" latinLnBrk="0" hangingPunct="1">
                        <a:spcAft>
                          <a:spcPts val="0"/>
                        </a:spcAft>
                      </a:pPr>
                      <a:r>
                        <a:rPr kumimoji="0" lang="en-GB" sz="1500" kern="1200" dirty="0"/>
                        <a:t>Se</a:t>
                      </a:r>
                      <a:endParaRPr kumimoji="0" lang="es-ES" sz="1500" b="0" kern="1200" dirty="0">
                        <a:solidFill>
                          <a:schemeClr val="tx1"/>
                        </a:solidFill>
                        <a:latin typeface="+mn-lt"/>
                        <a:ea typeface="+mn-ea"/>
                        <a:cs typeface="+mn-cs"/>
                      </a:endParaRPr>
                    </a:p>
                  </a:txBody>
                  <a:tcPr marL="44450" marR="44450" marT="0" marB="0" anchor="ctr">
                    <a:solidFill>
                      <a:schemeClr val="accent6">
                        <a:lumMod val="20000"/>
                        <a:lumOff val="80000"/>
                      </a:schemeClr>
                    </a:solidFill>
                  </a:tcPr>
                </a:tc>
                <a:tc>
                  <a:txBody>
                    <a:bodyPr/>
                    <a:lstStyle/>
                    <a:p>
                      <a:pPr marL="0" algn="ctr" rtl="0" eaLnBrk="1" latinLnBrk="0" hangingPunct="1">
                        <a:spcAft>
                          <a:spcPts val="0"/>
                        </a:spcAft>
                      </a:pPr>
                      <a:r>
                        <a:rPr kumimoji="0" lang="en-GB" sz="1500" kern="1200" dirty="0"/>
                        <a:t>Cr</a:t>
                      </a:r>
                      <a:endParaRPr kumimoji="0" lang="es-ES" sz="1500" b="0" kern="1200" dirty="0">
                        <a:solidFill>
                          <a:schemeClr val="tx1"/>
                        </a:solidFill>
                        <a:latin typeface="+mn-lt"/>
                        <a:ea typeface="+mn-ea"/>
                        <a:cs typeface="+mn-cs"/>
                      </a:endParaRPr>
                    </a:p>
                  </a:txBody>
                  <a:tcPr marL="44450" marR="44450" marT="0" marB="0" anchor="ctr">
                    <a:solidFill>
                      <a:schemeClr val="accent6">
                        <a:lumMod val="20000"/>
                        <a:lumOff val="80000"/>
                      </a:schemeClr>
                    </a:solidFill>
                  </a:tcPr>
                </a:tc>
                <a:tc>
                  <a:txBody>
                    <a:bodyPr/>
                    <a:lstStyle/>
                    <a:p>
                      <a:pPr marL="0" algn="ctr" rtl="0" eaLnBrk="1" latinLnBrk="0" hangingPunct="1">
                        <a:spcAft>
                          <a:spcPts val="0"/>
                        </a:spcAft>
                      </a:pPr>
                      <a:r>
                        <a:rPr kumimoji="0" lang="en-GB" sz="1500" kern="1200" dirty="0"/>
                        <a:t>Cu</a:t>
                      </a:r>
                      <a:endParaRPr kumimoji="0" lang="es-ES" sz="1500" b="0" kern="1200" dirty="0">
                        <a:solidFill>
                          <a:schemeClr val="tx1"/>
                        </a:solidFill>
                        <a:latin typeface="+mn-lt"/>
                        <a:ea typeface="+mn-ea"/>
                        <a:cs typeface="+mn-cs"/>
                      </a:endParaRPr>
                    </a:p>
                  </a:txBody>
                  <a:tcPr marL="44450" marR="44450" marT="0" marB="0" anchor="ctr">
                    <a:solidFill>
                      <a:schemeClr val="accent6">
                        <a:lumMod val="20000"/>
                        <a:lumOff val="80000"/>
                      </a:schemeClr>
                    </a:solidFill>
                  </a:tcPr>
                </a:tc>
                <a:tc>
                  <a:txBody>
                    <a:bodyPr/>
                    <a:lstStyle/>
                    <a:p>
                      <a:pPr marL="0" algn="ctr" rtl="0" eaLnBrk="1" latinLnBrk="0" hangingPunct="1">
                        <a:spcAft>
                          <a:spcPts val="0"/>
                        </a:spcAft>
                      </a:pPr>
                      <a:r>
                        <a:rPr kumimoji="0" lang="en-GB" sz="1500" kern="1200" dirty="0"/>
                        <a:t>Ni</a:t>
                      </a:r>
                      <a:endParaRPr kumimoji="0" lang="es-ES" sz="1500" b="0" kern="1200" dirty="0">
                        <a:solidFill>
                          <a:schemeClr val="tx1"/>
                        </a:solidFill>
                        <a:latin typeface="+mn-lt"/>
                        <a:ea typeface="+mn-ea"/>
                        <a:cs typeface="+mn-cs"/>
                      </a:endParaRPr>
                    </a:p>
                  </a:txBody>
                  <a:tcPr marL="44450" marR="44450" marT="0" marB="0" anchor="ctr">
                    <a:solidFill>
                      <a:schemeClr val="accent6">
                        <a:lumMod val="20000"/>
                        <a:lumOff val="80000"/>
                      </a:schemeClr>
                    </a:solidFill>
                  </a:tcPr>
                </a:tc>
                <a:tc>
                  <a:txBody>
                    <a:bodyPr/>
                    <a:lstStyle/>
                    <a:p>
                      <a:pPr marL="0" algn="ctr" rtl="0" eaLnBrk="1" latinLnBrk="0" hangingPunct="1">
                        <a:spcAft>
                          <a:spcPts val="0"/>
                        </a:spcAft>
                      </a:pPr>
                      <a:r>
                        <a:rPr kumimoji="0" lang="en-GB" sz="1500" kern="1200"/>
                        <a:t>Pb</a:t>
                      </a:r>
                      <a:endParaRPr kumimoji="0" lang="es-ES" sz="1500" b="0" kern="1200">
                        <a:solidFill>
                          <a:schemeClr val="tx1"/>
                        </a:solidFill>
                        <a:latin typeface="+mn-lt"/>
                        <a:ea typeface="+mn-ea"/>
                        <a:cs typeface="+mn-cs"/>
                      </a:endParaRPr>
                    </a:p>
                  </a:txBody>
                  <a:tcPr marL="44450" marR="44450" marT="0" marB="0" anchor="ctr">
                    <a:solidFill>
                      <a:schemeClr val="accent6">
                        <a:lumMod val="20000"/>
                        <a:lumOff val="80000"/>
                      </a:schemeClr>
                    </a:solidFill>
                  </a:tcPr>
                </a:tc>
                <a:tc>
                  <a:txBody>
                    <a:bodyPr/>
                    <a:lstStyle/>
                    <a:p>
                      <a:pPr marL="0" algn="ctr" rtl="0" eaLnBrk="1" latinLnBrk="0" hangingPunct="1">
                        <a:spcAft>
                          <a:spcPts val="0"/>
                        </a:spcAft>
                      </a:pPr>
                      <a:r>
                        <a:rPr kumimoji="0" lang="en-GB" sz="1500" kern="1200"/>
                        <a:t>Sr</a:t>
                      </a:r>
                      <a:endParaRPr kumimoji="0" lang="es-ES" sz="1500" b="0" kern="1200">
                        <a:solidFill>
                          <a:schemeClr val="tx1"/>
                        </a:solidFill>
                        <a:latin typeface="+mn-lt"/>
                        <a:ea typeface="+mn-ea"/>
                        <a:cs typeface="+mn-cs"/>
                      </a:endParaRPr>
                    </a:p>
                  </a:txBody>
                  <a:tcPr marL="44450" marR="44450" marT="0" marB="0" anchor="ctr">
                    <a:solidFill>
                      <a:schemeClr val="accent6">
                        <a:lumMod val="20000"/>
                        <a:lumOff val="80000"/>
                      </a:schemeClr>
                    </a:solidFill>
                  </a:tcPr>
                </a:tc>
                <a:tc>
                  <a:txBody>
                    <a:bodyPr/>
                    <a:lstStyle/>
                    <a:p>
                      <a:pPr marL="0" algn="ctr" rtl="0" eaLnBrk="1" latinLnBrk="0" hangingPunct="1">
                        <a:spcAft>
                          <a:spcPts val="0"/>
                        </a:spcAft>
                      </a:pPr>
                      <a:r>
                        <a:rPr kumimoji="0" lang="en-GB" sz="1500" kern="1200"/>
                        <a:t>V</a:t>
                      </a:r>
                      <a:endParaRPr kumimoji="0" lang="es-ES" sz="1500" b="0" kern="1200">
                        <a:solidFill>
                          <a:schemeClr val="tx1"/>
                        </a:solidFill>
                        <a:latin typeface="+mn-lt"/>
                        <a:ea typeface="+mn-ea"/>
                        <a:cs typeface="+mn-cs"/>
                      </a:endParaRPr>
                    </a:p>
                  </a:txBody>
                  <a:tcPr marL="44450" marR="44450" marT="0" marB="0" anchor="ctr">
                    <a:solidFill>
                      <a:schemeClr val="accent6">
                        <a:lumMod val="20000"/>
                        <a:lumOff val="80000"/>
                      </a:schemeClr>
                    </a:solidFill>
                  </a:tcPr>
                </a:tc>
                <a:tc>
                  <a:txBody>
                    <a:bodyPr/>
                    <a:lstStyle/>
                    <a:p>
                      <a:pPr marL="0" algn="ctr" rtl="0" eaLnBrk="1" latinLnBrk="0" hangingPunct="1">
                        <a:spcAft>
                          <a:spcPts val="0"/>
                        </a:spcAft>
                      </a:pPr>
                      <a:r>
                        <a:rPr kumimoji="0" lang="en-GB" sz="1500" kern="1200" dirty="0"/>
                        <a:t>Zn</a:t>
                      </a:r>
                      <a:endParaRPr kumimoji="0" lang="es-ES" sz="1500" b="0" kern="1200" dirty="0">
                        <a:solidFill>
                          <a:schemeClr val="tx1"/>
                        </a:solidFill>
                        <a:latin typeface="+mn-lt"/>
                        <a:ea typeface="+mn-ea"/>
                        <a:cs typeface="+mn-cs"/>
                      </a:endParaRPr>
                    </a:p>
                  </a:txBody>
                  <a:tcPr marL="44450" marR="44450" marT="0" marB="0" anchor="ctr">
                    <a:solidFill>
                      <a:schemeClr val="accent6">
                        <a:lumMod val="20000"/>
                        <a:lumOff val="80000"/>
                      </a:schemeClr>
                    </a:solidFill>
                  </a:tcPr>
                </a:tc>
              </a:tr>
              <a:tr h="446296">
                <a:tc>
                  <a:txBody>
                    <a:bodyPr/>
                    <a:lstStyle/>
                    <a:p>
                      <a:pPr algn="ctr">
                        <a:spcAft>
                          <a:spcPts val="0"/>
                        </a:spcAft>
                      </a:pPr>
                      <a:r>
                        <a:rPr lang="en-GB" sz="1500" dirty="0"/>
                        <a:t>Plate 2</a:t>
                      </a:r>
                      <a:endParaRPr lang="es-ES" sz="1500" dirty="0">
                        <a:solidFill>
                          <a:schemeClr val="tx1"/>
                        </a:solidFill>
                        <a:latin typeface="+mn-lt"/>
                        <a:ea typeface="Times New Roman"/>
                        <a:cs typeface="Times New Roman"/>
                      </a:endParaRPr>
                    </a:p>
                  </a:txBody>
                  <a:tcPr marL="44450" marR="44450" marT="0" marB="0" anchor="ctr"/>
                </a:tc>
                <a:tc>
                  <a:txBody>
                    <a:bodyPr/>
                    <a:lstStyle/>
                    <a:p>
                      <a:pPr marL="0" algn="l" rtl="0" eaLnBrk="1" latinLnBrk="0" hangingPunct="1">
                        <a:spcAft>
                          <a:spcPts val="0"/>
                        </a:spcAft>
                      </a:pPr>
                      <a:r>
                        <a:rPr kumimoji="0" lang="en-GB" sz="1500" kern="1200" dirty="0"/>
                        <a:t>&lt;1</a:t>
                      </a:r>
                      <a:endParaRPr kumimoji="0" lang="es-ES" sz="1500" b="0" kern="1200" dirty="0">
                        <a:solidFill>
                          <a:schemeClr val="tx1"/>
                        </a:solidFill>
                        <a:latin typeface="+mn-lt"/>
                        <a:ea typeface="+mn-ea"/>
                        <a:cs typeface="+mn-cs"/>
                      </a:endParaRPr>
                    </a:p>
                  </a:txBody>
                  <a:tcPr marL="44450" marR="44450" marT="0" marB="0" anchor="ctr"/>
                </a:tc>
                <a:tc>
                  <a:txBody>
                    <a:bodyPr/>
                    <a:lstStyle/>
                    <a:p>
                      <a:pPr marL="0" algn="l" rtl="0" eaLnBrk="1" latinLnBrk="0" hangingPunct="1">
                        <a:spcAft>
                          <a:spcPts val="0"/>
                        </a:spcAft>
                      </a:pPr>
                      <a:r>
                        <a:rPr kumimoji="0" lang="en-GB" sz="1500" kern="1200" dirty="0"/>
                        <a:t>&lt;1</a:t>
                      </a:r>
                      <a:endParaRPr kumimoji="0" lang="es-ES" sz="1500" b="0" kern="1200" dirty="0">
                        <a:solidFill>
                          <a:schemeClr val="tx1"/>
                        </a:solidFill>
                        <a:latin typeface="+mn-lt"/>
                        <a:ea typeface="+mn-ea"/>
                        <a:cs typeface="+mn-cs"/>
                      </a:endParaRPr>
                    </a:p>
                  </a:txBody>
                  <a:tcPr marL="44450" marR="44450" marT="0" marB="0" anchor="ctr"/>
                </a:tc>
                <a:tc>
                  <a:txBody>
                    <a:bodyPr/>
                    <a:lstStyle/>
                    <a:p>
                      <a:pPr marL="0" algn="l" rtl="0" eaLnBrk="1" latinLnBrk="0" hangingPunct="1">
                        <a:spcAft>
                          <a:spcPts val="0"/>
                        </a:spcAft>
                      </a:pPr>
                      <a:r>
                        <a:rPr kumimoji="0" lang="en-GB" sz="1500" kern="1200" dirty="0"/>
                        <a:t>5.2±0.4</a:t>
                      </a:r>
                      <a:endParaRPr kumimoji="0" lang="es-ES" sz="1500" b="0" kern="1200" dirty="0">
                        <a:solidFill>
                          <a:schemeClr val="tx1"/>
                        </a:solidFill>
                        <a:latin typeface="+mn-lt"/>
                        <a:ea typeface="+mn-ea"/>
                        <a:cs typeface="+mn-cs"/>
                      </a:endParaRPr>
                    </a:p>
                  </a:txBody>
                  <a:tcPr marL="44450" marR="44450" marT="0" marB="0" anchor="ctr"/>
                </a:tc>
                <a:tc>
                  <a:txBody>
                    <a:bodyPr/>
                    <a:lstStyle/>
                    <a:p>
                      <a:pPr marL="0" algn="l" rtl="0" eaLnBrk="1" latinLnBrk="0" hangingPunct="1">
                        <a:spcAft>
                          <a:spcPts val="0"/>
                        </a:spcAft>
                      </a:pPr>
                      <a:r>
                        <a:rPr kumimoji="0" lang="en-GB" sz="1500" kern="1200" dirty="0"/>
                        <a:t>&lt;1</a:t>
                      </a:r>
                      <a:endParaRPr kumimoji="0" lang="es-ES" sz="1500" b="0" kern="1200" dirty="0">
                        <a:solidFill>
                          <a:schemeClr val="tx1"/>
                        </a:solidFill>
                        <a:latin typeface="+mn-lt"/>
                        <a:ea typeface="+mn-ea"/>
                        <a:cs typeface="+mn-cs"/>
                      </a:endParaRPr>
                    </a:p>
                  </a:txBody>
                  <a:tcPr marL="44450" marR="44450" marT="0" marB="0" anchor="ctr"/>
                </a:tc>
                <a:tc>
                  <a:txBody>
                    <a:bodyPr/>
                    <a:lstStyle/>
                    <a:p>
                      <a:pPr marL="0" algn="l" rtl="0" eaLnBrk="1" latinLnBrk="0" hangingPunct="1">
                        <a:spcAft>
                          <a:spcPts val="0"/>
                        </a:spcAft>
                      </a:pPr>
                      <a:r>
                        <a:rPr kumimoji="0" lang="en-GB" sz="1500" kern="1200" dirty="0"/>
                        <a:t>1.7±0.2</a:t>
                      </a:r>
                      <a:endParaRPr kumimoji="0" lang="es-ES" sz="1500" b="0" kern="1200" dirty="0">
                        <a:solidFill>
                          <a:schemeClr val="tx1"/>
                        </a:solidFill>
                        <a:latin typeface="+mn-lt"/>
                        <a:ea typeface="+mn-ea"/>
                        <a:cs typeface="+mn-cs"/>
                      </a:endParaRPr>
                    </a:p>
                  </a:txBody>
                  <a:tcPr marL="44450" marR="44450" marT="0" marB="0" anchor="ctr"/>
                </a:tc>
                <a:tc>
                  <a:txBody>
                    <a:bodyPr/>
                    <a:lstStyle/>
                    <a:p>
                      <a:pPr marL="0" algn="l" rtl="0" eaLnBrk="1" latinLnBrk="0" hangingPunct="1">
                        <a:spcAft>
                          <a:spcPts val="0"/>
                        </a:spcAft>
                      </a:pPr>
                      <a:r>
                        <a:rPr kumimoji="0" lang="en-GB" sz="1500" kern="1200" dirty="0"/>
                        <a:t>25.7±1.8</a:t>
                      </a:r>
                      <a:endParaRPr kumimoji="0" lang="es-ES" sz="1500" b="0" kern="1200" dirty="0">
                        <a:solidFill>
                          <a:schemeClr val="tx1"/>
                        </a:solidFill>
                        <a:latin typeface="+mn-lt"/>
                        <a:ea typeface="+mn-ea"/>
                        <a:cs typeface="+mn-cs"/>
                      </a:endParaRPr>
                    </a:p>
                  </a:txBody>
                  <a:tcPr marL="44450" marR="44450" marT="0" marB="0" anchor="ctr"/>
                </a:tc>
                <a:tc>
                  <a:txBody>
                    <a:bodyPr/>
                    <a:lstStyle/>
                    <a:p>
                      <a:pPr marL="0" algn="l" rtl="0" eaLnBrk="1" latinLnBrk="0" hangingPunct="1">
                        <a:spcAft>
                          <a:spcPts val="0"/>
                        </a:spcAft>
                      </a:pPr>
                      <a:r>
                        <a:rPr kumimoji="0" lang="en-GB" sz="1500" kern="1200" dirty="0"/>
                        <a:t>42±5</a:t>
                      </a:r>
                      <a:endParaRPr kumimoji="0" lang="es-ES" sz="1500" b="0" kern="1200" dirty="0">
                        <a:solidFill>
                          <a:schemeClr val="tx1"/>
                        </a:solidFill>
                        <a:latin typeface="+mn-lt"/>
                        <a:ea typeface="+mn-ea"/>
                        <a:cs typeface="+mn-cs"/>
                      </a:endParaRPr>
                    </a:p>
                  </a:txBody>
                  <a:tcPr marL="44450" marR="44450" marT="0" marB="0" anchor="ctr"/>
                </a:tc>
                <a:tc>
                  <a:txBody>
                    <a:bodyPr/>
                    <a:lstStyle/>
                    <a:p>
                      <a:pPr marL="0" algn="l" rtl="0" eaLnBrk="1" latinLnBrk="0" hangingPunct="1">
                        <a:spcAft>
                          <a:spcPts val="0"/>
                        </a:spcAft>
                      </a:pPr>
                      <a:r>
                        <a:rPr kumimoji="0" lang="en-GB" sz="1500" kern="1200" dirty="0"/>
                        <a:t>&lt;1</a:t>
                      </a:r>
                      <a:endParaRPr kumimoji="0" lang="es-ES" sz="1500" b="0" kern="1200" dirty="0">
                        <a:solidFill>
                          <a:schemeClr val="tx1"/>
                        </a:solidFill>
                        <a:latin typeface="+mn-lt"/>
                        <a:ea typeface="+mn-ea"/>
                        <a:cs typeface="+mn-cs"/>
                      </a:endParaRPr>
                    </a:p>
                  </a:txBody>
                  <a:tcPr marL="44450" marR="44450" marT="0" marB="0" anchor="ctr"/>
                </a:tc>
                <a:tc>
                  <a:txBody>
                    <a:bodyPr/>
                    <a:lstStyle/>
                    <a:p>
                      <a:pPr marL="0" algn="l" rtl="0" eaLnBrk="1" latinLnBrk="0" hangingPunct="1">
                        <a:spcAft>
                          <a:spcPts val="0"/>
                        </a:spcAft>
                      </a:pPr>
                      <a:r>
                        <a:rPr kumimoji="0" lang="en-GB" sz="1500" kern="1200" dirty="0"/>
                        <a:t>336±11</a:t>
                      </a:r>
                      <a:endParaRPr kumimoji="0" lang="es-ES" sz="1500" b="0" kern="1200" dirty="0">
                        <a:solidFill>
                          <a:schemeClr val="tx1"/>
                        </a:solidFill>
                        <a:latin typeface="+mn-lt"/>
                        <a:ea typeface="+mn-ea"/>
                        <a:cs typeface="+mn-cs"/>
                      </a:endParaRPr>
                    </a:p>
                  </a:txBody>
                  <a:tcPr marL="44450" marR="44450" marT="0" marB="0" anchor="ctr"/>
                </a:tc>
                <a:tc>
                  <a:txBody>
                    <a:bodyPr/>
                    <a:lstStyle/>
                    <a:p>
                      <a:pPr marL="0" algn="l" rtl="0" eaLnBrk="1" latinLnBrk="0" hangingPunct="1">
                        <a:spcAft>
                          <a:spcPts val="0"/>
                        </a:spcAft>
                      </a:pPr>
                      <a:r>
                        <a:rPr kumimoji="0" lang="en-GB" sz="1500" kern="1200" dirty="0"/>
                        <a:t>&lt;1</a:t>
                      </a:r>
                      <a:endParaRPr kumimoji="0" lang="es-ES" sz="1500" b="0" kern="1200" dirty="0">
                        <a:solidFill>
                          <a:schemeClr val="tx1"/>
                        </a:solidFill>
                        <a:latin typeface="+mn-lt"/>
                        <a:ea typeface="+mn-ea"/>
                        <a:cs typeface="+mn-cs"/>
                      </a:endParaRPr>
                    </a:p>
                  </a:txBody>
                  <a:tcPr marL="44450" marR="44450" marT="0" marB="0" anchor="ctr"/>
                </a:tc>
                <a:tc>
                  <a:txBody>
                    <a:bodyPr/>
                    <a:lstStyle/>
                    <a:p>
                      <a:pPr marL="0" algn="l" rtl="0" eaLnBrk="1" latinLnBrk="0" hangingPunct="1">
                        <a:spcAft>
                          <a:spcPts val="0"/>
                        </a:spcAft>
                      </a:pPr>
                      <a:r>
                        <a:rPr kumimoji="0" lang="en-GB" sz="1500" kern="1200" dirty="0"/>
                        <a:t>39±3</a:t>
                      </a:r>
                      <a:endParaRPr kumimoji="0" lang="es-ES" sz="1500" b="0" kern="1200" dirty="0">
                        <a:solidFill>
                          <a:schemeClr val="tx1"/>
                        </a:solidFill>
                        <a:latin typeface="+mn-lt"/>
                        <a:ea typeface="+mn-ea"/>
                        <a:cs typeface="+mn-cs"/>
                      </a:endParaRPr>
                    </a:p>
                  </a:txBody>
                  <a:tcPr marL="44450" marR="44450" marT="0" marB="0" anchor="ctr"/>
                </a:tc>
              </a:tr>
              <a:tr h="446296">
                <a:tc>
                  <a:txBody>
                    <a:bodyPr/>
                    <a:lstStyle/>
                    <a:p>
                      <a:pPr algn="ctr">
                        <a:spcAft>
                          <a:spcPts val="0"/>
                        </a:spcAft>
                      </a:pPr>
                      <a:r>
                        <a:rPr lang="en-GB" sz="1500" dirty="0"/>
                        <a:t>Plate 3</a:t>
                      </a:r>
                      <a:endParaRPr lang="es-ES" sz="1500" dirty="0">
                        <a:solidFill>
                          <a:schemeClr val="tx1"/>
                        </a:solidFill>
                        <a:latin typeface="+mn-lt"/>
                        <a:ea typeface="Times New Roman"/>
                        <a:cs typeface="Times New Roman"/>
                      </a:endParaRPr>
                    </a:p>
                  </a:txBody>
                  <a:tcPr marL="44450" marR="44450" marT="0" marB="0" anchor="ctr">
                    <a:noFill/>
                  </a:tcPr>
                </a:tc>
                <a:tc>
                  <a:txBody>
                    <a:bodyPr/>
                    <a:lstStyle/>
                    <a:p>
                      <a:pPr marL="0" algn="l" rtl="0" eaLnBrk="1" latinLnBrk="0" hangingPunct="1">
                        <a:spcAft>
                          <a:spcPts val="0"/>
                        </a:spcAft>
                      </a:pPr>
                      <a:r>
                        <a:rPr kumimoji="0" lang="en-GB" sz="1500" kern="1200" dirty="0"/>
                        <a:t>&lt;1</a:t>
                      </a:r>
                      <a:endParaRPr kumimoji="0" lang="es-ES" sz="1500" b="0" kern="1200" dirty="0">
                        <a:solidFill>
                          <a:schemeClr val="tx1"/>
                        </a:solidFill>
                        <a:latin typeface="+mn-lt"/>
                        <a:ea typeface="+mn-ea"/>
                        <a:cs typeface="+mn-cs"/>
                      </a:endParaRPr>
                    </a:p>
                  </a:txBody>
                  <a:tcPr marL="44450" marR="44450" marT="0" marB="0" anchor="ctr">
                    <a:noFill/>
                  </a:tcPr>
                </a:tc>
                <a:tc>
                  <a:txBody>
                    <a:bodyPr/>
                    <a:lstStyle/>
                    <a:p>
                      <a:pPr marL="0" algn="l" rtl="0" eaLnBrk="1" latinLnBrk="0" hangingPunct="1">
                        <a:spcAft>
                          <a:spcPts val="0"/>
                        </a:spcAft>
                      </a:pPr>
                      <a:r>
                        <a:rPr kumimoji="0" lang="en-GB" sz="1500" kern="1200" dirty="0"/>
                        <a:t>1.9±0.1</a:t>
                      </a:r>
                      <a:endParaRPr kumimoji="0" lang="es-ES" sz="1500" b="0" kern="1200" dirty="0">
                        <a:solidFill>
                          <a:schemeClr val="tx1"/>
                        </a:solidFill>
                        <a:latin typeface="+mn-lt"/>
                        <a:ea typeface="+mn-ea"/>
                        <a:cs typeface="+mn-cs"/>
                      </a:endParaRPr>
                    </a:p>
                  </a:txBody>
                  <a:tcPr marL="44450" marR="44450" marT="0" marB="0" anchor="ctr">
                    <a:noFill/>
                  </a:tcPr>
                </a:tc>
                <a:tc>
                  <a:txBody>
                    <a:bodyPr/>
                    <a:lstStyle/>
                    <a:p>
                      <a:pPr marL="0" algn="l" rtl="0" eaLnBrk="1" latinLnBrk="0" hangingPunct="1">
                        <a:spcAft>
                          <a:spcPts val="0"/>
                        </a:spcAft>
                      </a:pPr>
                      <a:r>
                        <a:rPr kumimoji="0" lang="en-GB" sz="1500" kern="1200" dirty="0"/>
                        <a:t>8.5±0.5</a:t>
                      </a:r>
                      <a:endParaRPr kumimoji="0" lang="es-ES" sz="1500" b="0" kern="1200" dirty="0">
                        <a:solidFill>
                          <a:schemeClr val="tx1"/>
                        </a:solidFill>
                        <a:latin typeface="+mn-lt"/>
                        <a:ea typeface="+mn-ea"/>
                        <a:cs typeface="+mn-cs"/>
                      </a:endParaRPr>
                    </a:p>
                  </a:txBody>
                  <a:tcPr marL="44450" marR="44450" marT="0" marB="0" anchor="ctr">
                    <a:noFill/>
                  </a:tcPr>
                </a:tc>
                <a:tc>
                  <a:txBody>
                    <a:bodyPr/>
                    <a:lstStyle/>
                    <a:p>
                      <a:pPr marL="0" algn="l" rtl="0" eaLnBrk="1" latinLnBrk="0" hangingPunct="1">
                        <a:spcAft>
                          <a:spcPts val="0"/>
                        </a:spcAft>
                      </a:pPr>
                      <a:r>
                        <a:rPr kumimoji="0" lang="en-GB" sz="1500" kern="1200" dirty="0"/>
                        <a:t>&lt;1</a:t>
                      </a:r>
                      <a:endParaRPr kumimoji="0" lang="es-ES" sz="1500" b="0" kern="1200" dirty="0">
                        <a:solidFill>
                          <a:schemeClr val="tx1"/>
                        </a:solidFill>
                        <a:latin typeface="+mn-lt"/>
                        <a:ea typeface="+mn-ea"/>
                        <a:cs typeface="+mn-cs"/>
                      </a:endParaRPr>
                    </a:p>
                  </a:txBody>
                  <a:tcPr marL="44450" marR="44450" marT="0" marB="0" anchor="ctr">
                    <a:noFill/>
                  </a:tcPr>
                </a:tc>
                <a:tc>
                  <a:txBody>
                    <a:bodyPr/>
                    <a:lstStyle/>
                    <a:p>
                      <a:pPr marL="0" algn="l" rtl="0" eaLnBrk="1" latinLnBrk="0" hangingPunct="1">
                        <a:spcAft>
                          <a:spcPts val="0"/>
                        </a:spcAft>
                      </a:pPr>
                      <a:r>
                        <a:rPr kumimoji="0" lang="en-GB" sz="1500" kern="1200" dirty="0"/>
                        <a:t>2.1±0.2</a:t>
                      </a:r>
                      <a:endParaRPr kumimoji="0" lang="es-ES" sz="1500" b="0" kern="1200" dirty="0">
                        <a:solidFill>
                          <a:schemeClr val="tx1"/>
                        </a:solidFill>
                        <a:latin typeface="+mn-lt"/>
                        <a:ea typeface="+mn-ea"/>
                        <a:cs typeface="+mn-cs"/>
                      </a:endParaRPr>
                    </a:p>
                  </a:txBody>
                  <a:tcPr marL="44450" marR="44450" marT="0" marB="0" anchor="ctr">
                    <a:noFill/>
                  </a:tcPr>
                </a:tc>
                <a:tc>
                  <a:txBody>
                    <a:bodyPr/>
                    <a:lstStyle/>
                    <a:p>
                      <a:pPr marL="0" algn="l" rtl="0" eaLnBrk="1" latinLnBrk="0" hangingPunct="1">
                        <a:spcAft>
                          <a:spcPts val="0"/>
                        </a:spcAft>
                      </a:pPr>
                      <a:r>
                        <a:rPr kumimoji="0" lang="en-GB" sz="1500" kern="1200" dirty="0"/>
                        <a:t>47.2±2.2</a:t>
                      </a:r>
                      <a:endParaRPr kumimoji="0" lang="es-ES" sz="1500" b="0" kern="1200" dirty="0">
                        <a:solidFill>
                          <a:schemeClr val="tx1"/>
                        </a:solidFill>
                        <a:latin typeface="+mn-lt"/>
                        <a:ea typeface="+mn-ea"/>
                        <a:cs typeface="+mn-cs"/>
                      </a:endParaRPr>
                    </a:p>
                  </a:txBody>
                  <a:tcPr marL="44450" marR="44450" marT="0" marB="0" anchor="ctr">
                    <a:noFill/>
                  </a:tcPr>
                </a:tc>
                <a:tc>
                  <a:txBody>
                    <a:bodyPr/>
                    <a:lstStyle/>
                    <a:p>
                      <a:pPr marL="0" algn="l" rtl="0" eaLnBrk="1" latinLnBrk="0" hangingPunct="1">
                        <a:spcAft>
                          <a:spcPts val="0"/>
                        </a:spcAft>
                      </a:pPr>
                      <a:r>
                        <a:rPr kumimoji="0" lang="en-GB" sz="1500" kern="1200"/>
                        <a:t>68±3</a:t>
                      </a:r>
                      <a:endParaRPr kumimoji="0" lang="es-ES" sz="1500" b="0" kern="1200">
                        <a:solidFill>
                          <a:schemeClr val="tx1"/>
                        </a:solidFill>
                        <a:latin typeface="+mn-lt"/>
                        <a:ea typeface="+mn-ea"/>
                        <a:cs typeface="+mn-cs"/>
                      </a:endParaRPr>
                    </a:p>
                  </a:txBody>
                  <a:tcPr marL="44450" marR="44450" marT="0" marB="0" anchor="ctr">
                    <a:noFill/>
                  </a:tcPr>
                </a:tc>
                <a:tc>
                  <a:txBody>
                    <a:bodyPr/>
                    <a:lstStyle/>
                    <a:p>
                      <a:pPr marL="0" algn="l" rtl="0" eaLnBrk="1" latinLnBrk="0" hangingPunct="1">
                        <a:spcAft>
                          <a:spcPts val="0"/>
                        </a:spcAft>
                      </a:pPr>
                      <a:r>
                        <a:rPr kumimoji="0" lang="en-GB" sz="1500" kern="1200" dirty="0"/>
                        <a:t>&lt;1</a:t>
                      </a:r>
                      <a:endParaRPr kumimoji="0" lang="es-ES" sz="1500" b="0" kern="1200" dirty="0">
                        <a:solidFill>
                          <a:schemeClr val="tx1"/>
                        </a:solidFill>
                        <a:latin typeface="+mn-lt"/>
                        <a:ea typeface="+mn-ea"/>
                        <a:cs typeface="+mn-cs"/>
                      </a:endParaRPr>
                    </a:p>
                  </a:txBody>
                  <a:tcPr marL="44450" marR="44450" marT="0" marB="0" anchor="ctr">
                    <a:noFill/>
                  </a:tcPr>
                </a:tc>
                <a:tc>
                  <a:txBody>
                    <a:bodyPr/>
                    <a:lstStyle/>
                    <a:p>
                      <a:pPr marL="0" algn="l" rtl="0" eaLnBrk="1" latinLnBrk="0" hangingPunct="1">
                        <a:spcAft>
                          <a:spcPts val="0"/>
                        </a:spcAft>
                      </a:pPr>
                      <a:r>
                        <a:rPr kumimoji="0" lang="en-GB" sz="1500" kern="1200" dirty="0"/>
                        <a:t>330±10</a:t>
                      </a:r>
                      <a:endParaRPr kumimoji="0" lang="es-ES" sz="1500" b="0" kern="1200" dirty="0">
                        <a:solidFill>
                          <a:schemeClr val="tx1"/>
                        </a:solidFill>
                        <a:latin typeface="+mn-lt"/>
                        <a:ea typeface="+mn-ea"/>
                        <a:cs typeface="+mn-cs"/>
                      </a:endParaRPr>
                    </a:p>
                  </a:txBody>
                  <a:tcPr marL="44450" marR="44450" marT="0" marB="0" anchor="ctr">
                    <a:noFill/>
                  </a:tcPr>
                </a:tc>
                <a:tc>
                  <a:txBody>
                    <a:bodyPr/>
                    <a:lstStyle/>
                    <a:p>
                      <a:pPr marL="0" algn="l" rtl="0" eaLnBrk="1" latinLnBrk="0" hangingPunct="1">
                        <a:spcAft>
                          <a:spcPts val="0"/>
                        </a:spcAft>
                      </a:pPr>
                      <a:r>
                        <a:rPr kumimoji="0" lang="en-GB" sz="1500" kern="1200" dirty="0"/>
                        <a:t>&lt;1</a:t>
                      </a:r>
                      <a:endParaRPr kumimoji="0" lang="es-ES" sz="1500" b="0" kern="1200" dirty="0">
                        <a:solidFill>
                          <a:schemeClr val="tx1"/>
                        </a:solidFill>
                        <a:latin typeface="+mn-lt"/>
                        <a:ea typeface="+mn-ea"/>
                        <a:cs typeface="+mn-cs"/>
                      </a:endParaRPr>
                    </a:p>
                  </a:txBody>
                  <a:tcPr marL="44450" marR="44450" marT="0" marB="0" anchor="ctr">
                    <a:noFill/>
                  </a:tcPr>
                </a:tc>
                <a:tc>
                  <a:txBody>
                    <a:bodyPr/>
                    <a:lstStyle/>
                    <a:p>
                      <a:pPr marL="0" algn="l" rtl="0" eaLnBrk="1" latinLnBrk="0" hangingPunct="1">
                        <a:spcAft>
                          <a:spcPts val="0"/>
                        </a:spcAft>
                      </a:pPr>
                      <a:r>
                        <a:rPr kumimoji="0" lang="en-GB" sz="1500" kern="1200" dirty="0"/>
                        <a:t>71±4</a:t>
                      </a:r>
                      <a:endParaRPr kumimoji="0" lang="es-ES" sz="1500" b="0" kern="1200" dirty="0">
                        <a:solidFill>
                          <a:schemeClr val="tx1"/>
                        </a:solidFill>
                        <a:latin typeface="+mn-lt"/>
                        <a:ea typeface="+mn-ea"/>
                        <a:cs typeface="+mn-cs"/>
                      </a:endParaRPr>
                    </a:p>
                  </a:txBody>
                  <a:tcPr marL="44450" marR="44450" marT="0" marB="0" anchor="ctr">
                    <a:noFill/>
                  </a:tcPr>
                </a:tc>
              </a:tr>
              <a:tr h="446296">
                <a:tc>
                  <a:txBody>
                    <a:bodyPr/>
                    <a:lstStyle/>
                    <a:p>
                      <a:pPr algn="ctr">
                        <a:spcAft>
                          <a:spcPts val="0"/>
                        </a:spcAft>
                      </a:pPr>
                      <a:r>
                        <a:rPr lang="en-GB" sz="1500" dirty="0"/>
                        <a:t>U.S. EPA</a:t>
                      </a:r>
                      <a:endParaRPr lang="es-ES" sz="1500" dirty="0">
                        <a:solidFill>
                          <a:schemeClr val="tx1"/>
                        </a:solidFill>
                        <a:latin typeface="+mn-lt"/>
                        <a:ea typeface="Times New Roman"/>
                        <a:cs typeface="Times New Roman"/>
                      </a:endParaRPr>
                    </a:p>
                  </a:txBody>
                  <a:tcPr marL="44450" marR="44450" marT="0" marB="0" anchor="ctr">
                    <a:solidFill>
                      <a:schemeClr val="accent6">
                        <a:lumMod val="60000"/>
                        <a:lumOff val="40000"/>
                      </a:schemeClr>
                    </a:solidFill>
                  </a:tcPr>
                </a:tc>
                <a:tc>
                  <a:txBody>
                    <a:bodyPr/>
                    <a:lstStyle/>
                    <a:p>
                      <a:pPr marL="0" algn="l" rtl="0" eaLnBrk="1" latinLnBrk="0" hangingPunct="1">
                        <a:spcAft>
                          <a:spcPts val="0"/>
                        </a:spcAft>
                      </a:pPr>
                      <a:r>
                        <a:rPr kumimoji="0" lang="en-GB" sz="1500" kern="1200" dirty="0"/>
                        <a:t>5000</a:t>
                      </a:r>
                      <a:endParaRPr kumimoji="0" lang="es-ES" sz="1500" b="0" kern="1200" dirty="0">
                        <a:solidFill>
                          <a:schemeClr val="tx1"/>
                        </a:solidFill>
                        <a:latin typeface="+mn-lt"/>
                        <a:ea typeface="+mn-ea"/>
                        <a:cs typeface="+mn-cs"/>
                      </a:endParaRPr>
                    </a:p>
                  </a:txBody>
                  <a:tcPr marL="44450" marR="44450" marT="0" marB="0" anchor="ctr">
                    <a:solidFill>
                      <a:schemeClr val="accent6">
                        <a:lumMod val="60000"/>
                        <a:lumOff val="40000"/>
                      </a:schemeClr>
                    </a:solidFill>
                  </a:tcPr>
                </a:tc>
                <a:tc>
                  <a:txBody>
                    <a:bodyPr/>
                    <a:lstStyle/>
                    <a:p>
                      <a:pPr marL="0" algn="l" rtl="0" eaLnBrk="1" latinLnBrk="0" hangingPunct="1">
                        <a:spcAft>
                          <a:spcPts val="0"/>
                        </a:spcAft>
                      </a:pPr>
                      <a:r>
                        <a:rPr kumimoji="0" lang="en-GB" sz="1500" kern="1200" dirty="0"/>
                        <a:t>1000</a:t>
                      </a:r>
                      <a:endParaRPr kumimoji="0" lang="es-ES" sz="1500" b="0" kern="1200" dirty="0">
                        <a:solidFill>
                          <a:schemeClr val="tx1"/>
                        </a:solidFill>
                        <a:latin typeface="+mn-lt"/>
                        <a:ea typeface="+mn-ea"/>
                        <a:cs typeface="+mn-cs"/>
                      </a:endParaRPr>
                    </a:p>
                  </a:txBody>
                  <a:tcPr marL="44450" marR="44450" marT="0" marB="0" anchor="ctr">
                    <a:solidFill>
                      <a:schemeClr val="accent6">
                        <a:lumMod val="60000"/>
                        <a:lumOff val="40000"/>
                      </a:schemeClr>
                    </a:solidFill>
                  </a:tcPr>
                </a:tc>
                <a:tc>
                  <a:txBody>
                    <a:bodyPr/>
                    <a:lstStyle/>
                    <a:p>
                      <a:pPr marL="0" algn="l" rtl="0" eaLnBrk="1" latinLnBrk="0" hangingPunct="1">
                        <a:spcAft>
                          <a:spcPts val="0"/>
                        </a:spcAft>
                      </a:pPr>
                      <a:r>
                        <a:rPr kumimoji="0" lang="en-GB" sz="1500" kern="1200" dirty="0"/>
                        <a:t>-</a:t>
                      </a:r>
                      <a:endParaRPr kumimoji="0" lang="es-ES" sz="1500" b="0" kern="1200" dirty="0">
                        <a:solidFill>
                          <a:schemeClr val="tx1"/>
                        </a:solidFill>
                        <a:latin typeface="+mn-lt"/>
                        <a:ea typeface="+mn-ea"/>
                        <a:cs typeface="+mn-cs"/>
                      </a:endParaRPr>
                    </a:p>
                  </a:txBody>
                  <a:tcPr marL="44450" marR="44450" marT="0" marB="0" anchor="ctr">
                    <a:solidFill>
                      <a:schemeClr val="accent6">
                        <a:lumMod val="60000"/>
                        <a:lumOff val="40000"/>
                      </a:schemeClr>
                    </a:solidFill>
                  </a:tcPr>
                </a:tc>
                <a:tc>
                  <a:txBody>
                    <a:bodyPr/>
                    <a:lstStyle/>
                    <a:p>
                      <a:pPr marL="0" algn="l" rtl="0" eaLnBrk="1" latinLnBrk="0" hangingPunct="1">
                        <a:spcAft>
                          <a:spcPts val="0"/>
                        </a:spcAft>
                      </a:pPr>
                      <a:r>
                        <a:rPr kumimoji="0" lang="en-GB" sz="1500" kern="1200" dirty="0"/>
                        <a:t>1000</a:t>
                      </a:r>
                      <a:endParaRPr kumimoji="0" lang="es-ES" sz="1500" b="0" kern="1200" dirty="0">
                        <a:solidFill>
                          <a:schemeClr val="tx1"/>
                        </a:solidFill>
                        <a:latin typeface="+mn-lt"/>
                        <a:ea typeface="+mn-ea"/>
                        <a:cs typeface="+mn-cs"/>
                      </a:endParaRPr>
                    </a:p>
                  </a:txBody>
                  <a:tcPr marL="44450" marR="44450" marT="0" marB="0" anchor="ctr">
                    <a:solidFill>
                      <a:schemeClr val="accent6">
                        <a:lumMod val="60000"/>
                        <a:lumOff val="40000"/>
                      </a:schemeClr>
                    </a:solidFill>
                  </a:tcPr>
                </a:tc>
                <a:tc>
                  <a:txBody>
                    <a:bodyPr/>
                    <a:lstStyle/>
                    <a:p>
                      <a:pPr marL="0" algn="l" rtl="0" eaLnBrk="1" latinLnBrk="0" hangingPunct="1">
                        <a:spcAft>
                          <a:spcPts val="0"/>
                        </a:spcAft>
                      </a:pPr>
                      <a:r>
                        <a:rPr kumimoji="0" lang="en-GB" sz="1500" kern="1200" dirty="0"/>
                        <a:t>5000</a:t>
                      </a:r>
                      <a:endParaRPr kumimoji="0" lang="es-ES" sz="1500" b="0" kern="1200" dirty="0">
                        <a:solidFill>
                          <a:schemeClr val="tx1"/>
                        </a:solidFill>
                        <a:latin typeface="+mn-lt"/>
                        <a:ea typeface="+mn-ea"/>
                        <a:cs typeface="+mn-cs"/>
                      </a:endParaRPr>
                    </a:p>
                  </a:txBody>
                  <a:tcPr marL="44450" marR="44450" marT="0" marB="0" anchor="ctr">
                    <a:solidFill>
                      <a:schemeClr val="accent6">
                        <a:lumMod val="60000"/>
                        <a:lumOff val="40000"/>
                      </a:schemeClr>
                    </a:solidFill>
                  </a:tcPr>
                </a:tc>
                <a:tc>
                  <a:txBody>
                    <a:bodyPr/>
                    <a:lstStyle/>
                    <a:p>
                      <a:pPr marL="0" algn="l" rtl="0" eaLnBrk="1" latinLnBrk="0" hangingPunct="1">
                        <a:spcAft>
                          <a:spcPts val="0"/>
                        </a:spcAft>
                      </a:pPr>
                      <a:r>
                        <a:rPr kumimoji="0" lang="en-GB" sz="1500" kern="1200" dirty="0"/>
                        <a:t>-</a:t>
                      </a:r>
                      <a:endParaRPr kumimoji="0" lang="es-ES" sz="1500" b="0" kern="1200" dirty="0">
                        <a:solidFill>
                          <a:schemeClr val="tx1"/>
                        </a:solidFill>
                        <a:latin typeface="+mn-lt"/>
                        <a:ea typeface="+mn-ea"/>
                        <a:cs typeface="+mn-cs"/>
                      </a:endParaRPr>
                    </a:p>
                  </a:txBody>
                  <a:tcPr marL="44450" marR="44450" marT="0" marB="0" anchor="ctr">
                    <a:solidFill>
                      <a:schemeClr val="accent6">
                        <a:lumMod val="60000"/>
                        <a:lumOff val="40000"/>
                      </a:schemeClr>
                    </a:solidFill>
                  </a:tcPr>
                </a:tc>
                <a:tc>
                  <a:txBody>
                    <a:bodyPr/>
                    <a:lstStyle/>
                    <a:p>
                      <a:pPr marL="0" algn="l" rtl="0" eaLnBrk="1" latinLnBrk="0" hangingPunct="1">
                        <a:spcAft>
                          <a:spcPts val="0"/>
                        </a:spcAft>
                      </a:pPr>
                      <a:r>
                        <a:rPr kumimoji="0" lang="en-GB" sz="1500" kern="1200" dirty="0"/>
                        <a:t>-</a:t>
                      </a:r>
                      <a:endParaRPr kumimoji="0" lang="es-ES" sz="1500" b="0" kern="1200" dirty="0">
                        <a:solidFill>
                          <a:schemeClr val="tx1"/>
                        </a:solidFill>
                        <a:latin typeface="+mn-lt"/>
                        <a:ea typeface="+mn-ea"/>
                        <a:cs typeface="+mn-cs"/>
                      </a:endParaRPr>
                    </a:p>
                  </a:txBody>
                  <a:tcPr marL="44450" marR="44450" marT="0" marB="0" anchor="ctr">
                    <a:solidFill>
                      <a:schemeClr val="accent6">
                        <a:lumMod val="60000"/>
                        <a:lumOff val="40000"/>
                      </a:schemeClr>
                    </a:solidFill>
                  </a:tcPr>
                </a:tc>
                <a:tc>
                  <a:txBody>
                    <a:bodyPr/>
                    <a:lstStyle/>
                    <a:p>
                      <a:pPr marL="0" algn="l" rtl="0" eaLnBrk="1" latinLnBrk="0" hangingPunct="1">
                        <a:spcAft>
                          <a:spcPts val="0"/>
                        </a:spcAft>
                      </a:pPr>
                      <a:r>
                        <a:rPr kumimoji="0" lang="en-GB" sz="1500" kern="1200" dirty="0"/>
                        <a:t>5000</a:t>
                      </a:r>
                      <a:endParaRPr kumimoji="0" lang="es-ES" sz="1500" b="0" kern="1200" dirty="0">
                        <a:solidFill>
                          <a:schemeClr val="tx1"/>
                        </a:solidFill>
                        <a:latin typeface="+mn-lt"/>
                        <a:ea typeface="+mn-ea"/>
                        <a:cs typeface="+mn-cs"/>
                      </a:endParaRPr>
                    </a:p>
                  </a:txBody>
                  <a:tcPr marL="44450" marR="44450" marT="0" marB="0" anchor="ctr">
                    <a:solidFill>
                      <a:schemeClr val="accent6">
                        <a:lumMod val="60000"/>
                        <a:lumOff val="40000"/>
                      </a:schemeClr>
                    </a:solidFill>
                  </a:tcPr>
                </a:tc>
                <a:tc>
                  <a:txBody>
                    <a:bodyPr/>
                    <a:lstStyle/>
                    <a:p>
                      <a:pPr marL="0" algn="l" rtl="0" eaLnBrk="1" latinLnBrk="0" hangingPunct="1">
                        <a:spcAft>
                          <a:spcPts val="0"/>
                        </a:spcAft>
                      </a:pPr>
                      <a:r>
                        <a:rPr kumimoji="0" lang="en-GB" sz="1500" kern="1200" dirty="0"/>
                        <a:t>-</a:t>
                      </a:r>
                      <a:endParaRPr kumimoji="0" lang="es-ES" sz="1500" b="0" kern="1200" dirty="0">
                        <a:solidFill>
                          <a:schemeClr val="tx1"/>
                        </a:solidFill>
                        <a:latin typeface="+mn-lt"/>
                        <a:ea typeface="+mn-ea"/>
                        <a:cs typeface="+mn-cs"/>
                      </a:endParaRPr>
                    </a:p>
                  </a:txBody>
                  <a:tcPr marL="44450" marR="44450" marT="0" marB="0" anchor="ctr">
                    <a:solidFill>
                      <a:schemeClr val="accent6">
                        <a:lumMod val="60000"/>
                        <a:lumOff val="40000"/>
                      </a:schemeClr>
                    </a:solidFill>
                  </a:tcPr>
                </a:tc>
                <a:tc>
                  <a:txBody>
                    <a:bodyPr/>
                    <a:lstStyle/>
                    <a:p>
                      <a:pPr marL="0" algn="l" rtl="0" eaLnBrk="1" latinLnBrk="0" hangingPunct="1">
                        <a:spcAft>
                          <a:spcPts val="0"/>
                        </a:spcAft>
                      </a:pPr>
                      <a:r>
                        <a:rPr kumimoji="0" lang="en-GB" sz="1500" kern="1200" dirty="0"/>
                        <a:t>-</a:t>
                      </a:r>
                      <a:endParaRPr kumimoji="0" lang="es-ES" sz="1500" b="0" kern="1200" dirty="0">
                        <a:solidFill>
                          <a:schemeClr val="tx1"/>
                        </a:solidFill>
                        <a:latin typeface="+mn-lt"/>
                        <a:ea typeface="+mn-ea"/>
                        <a:cs typeface="+mn-cs"/>
                      </a:endParaRPr>
                    </a:p>
                  </a:txBody>
                  <a:tcPr marL="44450" marR="44450" marT="0" marB="0" anchor="ctr">
                    <a:solidFill>
                      <a:schemeClr val="accent6">
                        <a:lumMod val="60000"/>
                        <a:lumOff val="40000"/>
                      </a:schemeClr>
                    </a:solidFill>
                  </a:tcPr>
                </a:tc>
                <a:tc>
                  <a:txBody>
                    <a:bodyPr/>
                    <a:lstStyle/>
                    <a:p>
                      <a:pPr marL="0" algn="l" rtl="0" eaLnBrk="1" latinLnBrk="0" hangingPunct="1">
                        <a:spcAft>
                          <a:spcPts val="0"/>
                        </a:spcAft>
                      </a:pPr>
                      <a:r>
                        <a:rPr kumimoji="0" lang="en-GB" sz="1500" kern="1200" dirty="0"/>
                        <a:t>-</a:t>
                      </a:r>
                      <a:endParaRPr kumimoji="0" lang="es-ES" sz="1500" b="0" kern="1200" dirty="0">
                        <a:solidFill>
                          <a:schemeClr val="tx1"/>
                        </a:solidFill>
                        <a:latin typeface="+mn-lt"/>
                        <a:ea typeface="+mn-ea"/>
                        <a:cs typeface="+mn-cs"/>
                      </a:endParaRPr>
                    </a:p>
                  </a:txBody>
                  <a:tcPr marL="44450" marR="44450" marT="0" marB="0" anchor="ctr">
                    <a:solidFill>
                      <a:schemeClr val="accent6">
                        <a:lumMod val="60000"/>
                        <a:lumOff val="40000"/>
                      </a:schemeClr>
                    </a:solidFill>
                  </a:tcPr>
                </a:tc>
              </a:tr>
            </a:tbl>
          </a:graphicData>
        </a:graphic>
      </p:graphicFrame>
      <p:sp>
        <p:nvSpPr>
          <p:cNvPr id="6" name="5 CuadroTexto"/>
          <p:cNvSpPr txBox="1"/>
          <p:nvPr/>
        </p:nvSpPr>
        <p:spPr>
          <a:xfrm>
            <a:off x="755576" y="4509120"/>
            <a:ext cx="8064896" cy="1200329"/>
          </a:xfrm>
          <a:prstGeom prst="rect">
            <a:avLst/>
          </a:prstGeom>
          <a:noFill/>
        </p:spPr>
        <p:txBody>
          <a:bodyPr wrap="square" rtlCol="0">
            <a:spAutoFit/>
          </a:bodyPr>
          <a:lstStyle/>
          <a:p>
            <a:r>
              <a:rPr lang="en-US" sz="2400" dirty="0" smtClean="0">
                <a:latin typeface="Palatino Linotype" pitchFamily="18" charset="0"/>
              </a:rPr>
              <a:t>The </a:t>
            </a:r>
            <a:r>
              <a:rPr lang="en-US" sz="2400" b="1" dirty="0" smtClean="0">
                <a:latin typeface="Palatino Linotype" pitchFamily="18" charset="0"/>
              </a:rPr>
              <a:t>leaching test </a:t>
            </a:r>
            <a:r>
              <a:rPr lang="en-US" sz="2400" dirty="0" smtClean="0">
                <a:latin typeface="Palatino Linotype" pitchFamily="18" charset="0"/>
              </a:rPr>
              <a:t>shows a </a:t>
            </a:r>
            <a:r>
              <a:rPr lang="en-US" sz="2400" b="1" dirty="0" smtClean="0">
                <a:latin typeface="Palatino Linotype" pitchFamily="18" charset="0"/>
              </a:rPr>
              <a:t>metals concentration lower than regulatory limits by EPA </a:t>
            </a:r>
            <a:r>
              <a:rPr lang="en-US" sz="2400" dirty="0" smtClean="0">
                <a:latin typeface="Palatino Linotype" pitchFamily="18" charset="0"/>
              </a:rPr>
              <a:t>for TCLP test.</a:t>
            </a:r>
          </a:p>
          <a:p>
            <a:endParaRPr lang="es-ES" sz="2400" dirty="0"/>
          </a:p>
        </p:txBody>
      </p:sp>
      <p:sp>
        <p:nvSpPr>
          <p:cNvPr id="7" name="6 Rectángulo"/>
          <p:cNvSpPr/>
          <p:nvPr/>
        </p:nvSpPr>
        <p:spPr>
          <a:xfrm>
            <a:off x="1403648" y="1700808"/>
            <a:ext cx="576064" cy="194421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8" name="7 Rectángulo"/>
          <p:cNvSpPr/>
          <p:nvPr/>
        </p:nvSpPr>
        <p:spPr>
          <a:xfrm>
            <a:off x="2051720" y="1700808"/>
            <a:ext cx="648072" cy="194421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9" name="8 Rectángulo"/>
          <p:cNvSpPr/>
          <p:nvPr/>
        </p:nvSpPr>
        <p:spPr>
          <a:xfrm>
            <a:off x="3491880" y="1772816"/>
            <a:ext cx="576064" cy="194421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0" name="9 Rectángulo"/>
          <p:cNvSpPr/>
          <p:nvPr/>
        </p:nvSpPr>
        <p:spPr>
          <a:xfrm>
            <a:off x="4067944" y="1772816"/>
            <a:ext cx="720080" cy="194421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1" name="10 Rectángulo"/>
          <p:cNvSpPr/>
          <p:nvPr/>
        </p:nvSpPr>
        <p:spPr>
          <a:xfrm>
            <a:off x="6228184" y="1700808"/>
            <a:ext cx="576064" cy="194421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27584" y="2924944"/>
            <a:ext cx="7467600" cy="1143000"/>
          </a:xfrm>
        </p:spPr>
        <p:txBody>
          <a:bodyPr>
            <a:noAutofit/>
          </a:bodyPr>
          <a:lstStyle/>
          <a:p>
            <a:pPr lvl="1" algn="ctr" rtl="0">
              <a:spcBef>
                <a:spcPct val="0"/>
              </a:spcBef>
            </a:pPr>
            <a:r>
              <a:rPr lang="en-US" sz="3200" b="1" kern="1200" dirty="0" smtClean="0">
                <a:solidFill>
                  <a:schemeClr val="tx1"/>
                </a:solidFill>
                <a:latin typeface="+mn-lt"/>
                <a:ea typeface="+mn-ea"/>
                <a:cs typeface="+mn-cs"/>
              </a:rPr>
              <a:t>RG </a:t>
            </a:r>
            <a:r>
              <a:rPr lang="en-US" sz="3200" b="1" kern="1200" dirty="0">
                <a:solidFill>
                  <a:schemeClr val="tx1"/>
                </a:solidFill>
                <a:latin typeface="+mn-lt"/>
                <a:ea typeface="+mn-ea"/>
                <a:cs typeface="+mn-cs"/>
              </a:rPr>
              <a:t>as a calcium source for carbon dioxide sequestration.</a:t>
            </a:r>
            <a:r>
              <a:rPr lang="es-ES" sz="3200" b="1" kern="1200" dirty="0">
                <a:solidFill>
                  <a:srgbClr val="0070C0"/>
                </a:solidFill>
                <a:latin typeface="+mn-lt"/>
                <a:ea typeface="+mn-ea"/>
                <a:cs typeface="+mn-cs"/>
              </a:rPr>
              <a:t/>
            </a:r>
            <a:br>
              <a:rPr lang="es-ES" sz="3200" b="1" kern="1200" dirty="0">
                <a:solidFill>
                  <a:srgbClr val="0070C0"/>
                </a:solidFill>
                <a:latin typeface="+mn-lt"/>
                <a:ea typeface="+mn-ea"/>
                <a:cs typeface="+mn-cs"/>
              </a:rPr>
            </a:br>
            <a:endParaRPr lang="es-ES" sz="3200" b="1" kern="1200" dirty="0">
              <a:solidFill>
                <a:srgbClr val="0070C0"/>
              </a:solidFill>
              <a:latin typeface="+mn-lt"/>
              <a:ea typeface="+mn-ea"/>
              <a:cs typeface="+mn-cs"/>
            </a:endParaRPr>
          </a:p>
        </p:txBody>
      </p:sp>
      <p:sp>
        <p:nvSpPr>
          <p:cNvPr id="4" name="3 Marcador de número de diapositiva"/>
          <p:cNvSpPr>
            <a:spLocks noGrp="1"/>
          </p:cNvSpPr>
          <p:nvPr>
            <p:ph type="sldNum" sz="quarter" idx="11"/>
          </p:nvPr>
        </p:nvSpPr>
        <p:spPr/>
        <p:txBody>
          <a:bodyPr/>
          <a:lstStyle/>
          <a:p>
            <a:fld id="{132FADFE-3B8F-471C-ABF0-DBC7717ECBBC}" type="slidenum">
              <a:rPr lang="es-ES" smtClean="0"/>
              <a:pPr/>
              <a:t>17</a:t>
            </a:fld>
            <a:endParaRPr lang="es-ES"/>
          </a:p>
        </p:txBody>
      </p:sp>
      <p:sp>
        <p:nvSpPr>
          <p:cNvPr id="8" name="1 Título"/>
          <p:cNvSpPr txBox="1">
            <a:spLocks/>
          </p:cNvSpPr>
          <p:nvPr/>
        </p:nvSpPr>
        <p:spPr>
          <a:xfrm>
            <a:off x="457200" y="274638"/>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_tradnl" sz="3000" b="1" i="0" u="sng" strike="noStrike" kern="1200" cap="small" spc="0" normalizeH="0" baseline="0" noProof="0" dirty="0" smtClean="0">
                <a:ln>
                  <a:noFill/>
                </a:ln>
                <a:solidFill>
                  <a:srgbClr val="0070C0"/>
                </a:solidFill>
                <a:effectLst/>
                <a:uLnTx/>
                <a:uFillTx/>
                <a:latin typeface="+mj-lt"/>
                <a:ea typeface="+mj-ea"/>
                <a:cs typeface="+mj-cs"/>
              </a:rPr>
              <a:t>APPLICATION 2</a:t>
            </a:r>
            <a:r>
              <a:rPr kumimoji="0" lang="es-ES_tradnl" sz="3000" b="0" i="0" u="none" strike="noStrike" kern="1200" cap="small" spc="0" normalizeH="0" baseline="0" noProof="0" dirty="0" smtClean="0">
                <a:ln>
                  <a:noFill/>
                </a:ln>
                <a:solidFill>
                  <a:srgbClr val="0070C0"/>
                </a:solidFill>
                <a:effectLst/>
                <a:uLnTx/>
                <a:uFillTx/>
                <a:latin typeface="+mj-lt"/>
                <a:ea typeface="+mj-ea"/>
                <a:cs typeface="+mj-cs"/>
              </a:rPr>
              <a:t/>
            </a:r>
            <a:br>
              <a:rPr kumimoji="0" lang="es-ES_tradnl" sz="3000" b="0" i="0" u="none" strike="noStrike" kern="1200" cap="small" spc="0" normalizeH="0" baseline="0" noProof="0" dirty="0" smtClean="0">
                <a:ln>
                  <a:noFill/>
                </a:ln>
                <a:solidFill>
                  <a:srgbClr val="0070C0"/>
                </a:solidFill>
                <a:effectLst/>
                <a:uLnTx/>
                <a:uFillTx/>
                <a:latin typeface="+mj-lt"/>
                <a:ea typeface="+mj-ea"/>
                <a:cs typeface="+mj-cs"/>
              </a:rPr>
            </a:br>
            <a:endParaRPr kumimoji="0" lang="es-ES" sz="3000" b="0" i="0" u="none" strike="noStrike" kern="1200" cap="small" spc="0" normalizeH="0" baseline="0" noProof="0" dirty="0">
              <a:ln>
                <a:noFill/>
              </a:ln>
              <a:solidFill>
                <a:srgbClr val="0070C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1"/>
          </p:nvPr>
        </p:nvSpPr>
        <p:spPr/>
        <p:txBody>
          <a:bodyPr/>
          <a:lstStyle/>
          <a:p>
            <a:fld id="{132FADFE-3B8F-471C-ABF0-DBC7717ECBBC}" type="slidenum">
              <a:rPr lang="es-ES" smtClean="0"/>
              <a:pPr/>
              <a:t>18</a:t>
            </a:fld>
            <a:endParaRPr lang="es-ES"/>
          </a:p>
        </p:txBody>
      </p:sp>
      <p:sp>
        <p:nvSpPr>
          <p:cNvPr id="5" name="4 CuadroTexto"/>
          <p:cNvSpPr txBox="1"/>
          <p:nvPr/>
        </p:nvSpPr>
        <p:spPr>
          <a:xfrm>
            <a:off x="467544" y="476672"/>
            <a:ext cx="3756156" cy="400110"/>
          </a:xfrm>
          <a:prstGeom prst="rect">
            <a:avLst/>
          </a:prstGeom>
          <a:noFill/>
        </p:spPr>
        <p:txBody>
          <a:bodyPr wrap="none" rtlCol="0">
            <a:spAutoFit/>
          </a:bodyPr>
          <a:lstStyle/>
          <a:p>
            <a:r>
              <a:rPr lang="es-ES_tradnl" sz="2000" b="1" dirty="0" smtClean="0"/>
              <a:t>CARBONATION PROCESS</a:t>
            </a:r>
            <a:endParaRPr lang="es-ES" sz="2000" b="1" dirty="0"/>
          </a:p>
        </p:txBody>
      </p:sp>
      <p:sp>
        <p:nvSpPr>
          <p:cNvPr id="34" name="33 Rectángulo"/>
          <p:cNvSpPr/>
          <p:nvPr/>
        </p:nvSpPr>
        <p:spPr>
          <a:xfrm>
            <a:off x="395536" y="4509120"/>
            <a:ext cx="8136904" cy="923330"/>
          </a:xfrm>
          <a:prstGeom prst="rect">
            <a:avLst/>
          </a:prstGeom>
        </p:spPr>
        <p:txBody>
          <a:bodyPr wrap="square">
            <a:spAutoFit/>
          </a:bodyPr>
          <a:lstStyle/>
          <a:p>
            <a:r>
              <a:rPr lang="es-ES_tradnl" b="1" u="sng" dirty="0" err="1" smtClean="0">
                <a:latin typeface="Tahoma" pitchFamily="34" charset="0"/>
                <a:ea typeface="Tahoma" pitchFamily="34" charset="0"/>
                <a:cs typeface="Tahoma" pitchFamily="34" charset="0"/>
              </a:rPr>
              <a:t>Theoretical</a:t>
            </a:r>
            <a:r>
              <a:rPr lang="es-ES_tradnl" b="1" u="sng" dirty="0" smtClean="0">
                <a:latin typeface="Tahoma" pitchFamily="34" charset="0"/>
                <a:ea typeface="Tahoma" pitchFamily="34" charset="0"/>
                <a:cs typeface="Tahoma" pitchFamily="34" charset="0"/>
              </a:rPr>
              <a:t> Global </a:t>
            </a:r>
            <a:r>
              <a:rPr lang="es-ES_tradnl" b="1" u="sng" dirty="0" err="1" smtClean="0">
                <a:latin typeface="Tahoma" pitchFamily="34" charset="0"/>
                <a:ea typeface="Tahoma" pitchFamily="34" charset="0"/>
                <a:cs typeface="Tahoma" pitchFamily="34" charset="0"/>
              </a:rPr>
              <a:t>Reaction</a:t>
            </a:r>
            <a:r>
              <a:rPr lang="es-ES_tradnl" b="1" u="sng" dirty="0" smtClean="0">
                <a:latin typeface="Tahoma" pitchFamily="34" charset="0"/>
                <a:ea typeface="Tahoma" pitchFamily="34" charset="0"/>
                <a:cs typeface="Tahoma" pitchFamily="34" charset="0"/>
              </a:rPr>
              <a:t>:</a:t>
            </a:r>
          </a:p>
          <a:p>
            <a:endParaRPr lang="es-ES_tradnl" b="1" dirty="0" smtClean="0">
              <a:latin typeface="Tahoma" pitchFamily="34" charset="0"/>
              <a:ea typeface="Tahoma" pitchFamily="34" charset="0"/>
              <a:cs typeface="Tahoma" pitchFamily="34" charset="0"/>
            </a:endParaRPr>
          </a:p>
          <a:p>
            <a:r>
              <a:rPr lang="es-ES_tradnl" b="1" dirty="0" smtClean="0">
                <a:latin typeface="Tahoma" pitchFamily="34" charset="0"/>
                <a:ea typeface="Tahoma" pitchFamily="34" charset="0"/>
                <a:cs typeface="Tahoma" pitchFamily="34" charset="0"/>
              </a:rPr>
              <a:t>CaSO</a:t>
            </a:r>
            <a:r>
              <a:rPr lang="es-ES_tradnl" b="1" baseline="-25000" dirty="0" smtClean="0">
                <a:latin typeface="Tahoma" pitchFamily="34" charset="0"/>
                <a:ea typeface="Tahoma" pitchFamily="34" charset="0"/>
                <a:cs typeface="Tahoma" pitchFamily="34" charset="0"/>
              </a:rPr>
              <a:t>4</a:t>
            </a:r>
            <a:r>
              <a:rPr lang="es-ES_tradnl" b="1" dirty="0" smtClean="0">
                <a:latin typeface="Tahoma" pitchFamily="34" charset="0"/>
                <a:ea typeface="Tahoma" pitchFamily="34" charset="0"/>
                <a:cs typeface="Tahoma" pitchFamily="34" charset="0"/>
              </a:rPr>
              <a:t>·2H</a:t>
            </a:r>
            <a:r>
              <a:rPr lang="es-ES_tradnl" b="1" baseline="-25000" dirty="0" smtClean="0">
                <a:latin typeface="Tahoma" pitchFamily="34" charset="0"/>
                <a:ea typeface="Tahoma" pitchFamily="34" charset="0"/>
                <a:cs typeface="Tahoma" pitchFamily="34" charset="0"/>
              </a:rPr>
              <a:t>2</a:t>
            </a:r>
            <a:r>
              <a:rPr lang="es-ES_tradnl" b="1" dirty="0" smtClean="0">
                <a:latin typeface="Tahoma" pitchFamily="34" charset="0"/>
                <a:ea typeface="Tahoma" pitchFamily="34" charset="0"/>
                <a:cs typeface="Tahoma" pitchFamily="34" charset="0"/>
              </a:rPr>
              <a:t>O </a:t>
            </a:r>
            <a:r>
              <a:rPr lang="es-ES_tradnl" b="1" baseline="-25000" dirty="0" smtClean="0">
                <a:latin typeface="Tahoma" pitchFamily="34" charset="0"/>
                <a:ea typeface="Tahoma" pitchFamily="34" charset="0"/>
                <a:cs typeface="Tahoma" pitchFamily="34" charset="0"/>
              </a:rPr>
              <a:t>(s) </a:t>
            </a:r>
            <a:r>
              <a:rPr lang="es-ES_tradnl" b="1" dirty="0" smtClean="0">
                <a:latin typeface="Tahoma" pitchFamily="34" charset="0"/>
                <a:ea typeface="Tahoma" pitchFamily="34" charset="0"/>
                <a:cs typeface="Tahoma" pitchFamily="34" charset="0"/>
              </a:rPr>
              <a:t>+ 2 </a:t>
            </a:r>
            <a:r>
              <a:rPr lang="es-ES_tradnl" b="1" dirty="0" err="1" smtClean="0">
                <a:latin typeface="Tahoma" pitchFamily="34" charset="0"/>
                <a:ea typeface="Tahoma" pitchFamily="34" charset="0"/>
                <a:cs typeface="Tahoma" pitchFamily="34" charset="0"/>
              </a:rPr>
              <a:t>NaOH</a:t>
            </a:r>
            <a:r>
              <a:rPr lang="es-ES_tradnl" b="1" baseline="-25000" dirty="0" smtClean="0">
                <a:latin typeface="Tahoma" pitchFamily="34" charset="0"/>
                <a:ea typeface="Tahoma" pitchFamily="34" charset="0"/>
                <a:cs typeface="Tahoma" pitchFamily="34" charset="0"/>
              </a:rPr>
              <a:t>(</a:t>
            </a:r>
            <a:r>
              <a:rPr lang="es-ES_tradnl" b="1" baseline="-25000" dirty="0" err="1" smtClean="0">
                <a:latin typeface="Tahoma" pitchFamily="34" charset="0"/>
                <a:ea typeface="Tahoma" pitchFamily="34" charset="0"/>
                <a:cs typeface="Tahoma" pitchFamily="34" charset="0"/>
              </a:rPr>
              <a:t>aq</a:t>
            </a:r>
            <a:r>
              <a:rPr lang="es-ES_tradnl" b="1" baseline="-25000" dirty="0" smtClean="0">
                <a:latin typeface="Tahoma" pitchFamily="34" charset="0"/>
                <a:ea typeface="Tahoma" pitchFamily="34" charset="0"/>
                <a:cs typeface="Tahoma" pitchFamily="34" charset="0"/>
              </a:rPr>
              <a:t>) </a:t>
            </a:r>
            <a:r>
              <a:rPr lang="es-ES_tradnl" b="1" dirty="0" smtClean="0">
                <a:latin typeface="Tahoma" pitchFamily="34" charset="0"/>
                <a:ea typeface="Tahoma" pitchFamily="34" charset="0"/>
                <a:cs typeface="Tahoma" pitchFamily="34" charset="0"/>
              </a:rPr>
              <a:t>+ CO</a:t>
            </a:r>
            <a:r>
              <a:rPr lang="es-ES_tradnl" b="1" baseline="-25000" dirty="0" smtClean="0">
                <a:latin typeface="Tahoma" pitchFamily="34" charset="0"/>
                <a:ea typeface="Tahoma" pitchFamily="34" charset="0"/>
                <a:cs typeface="Tahoma" pitchFamily="34" charset="0"/>
              </a:rPr>
              <a:t>2 (g)</a:t>
            </a:r>
            <a:r>
              <a:rPr lang="es-ES_tradnl" b="1" dirty="0" smtClean="0">
                <a:latin typeface="Tahoma" pitchFamily="34" charset="0"/>
                <a:ea typeface="Tahoma" pitchFamily="34" charset="0"/>
                <a:cs typeface="Tahoma" pitchFamily="34" charset="0"/>
              </a:rPr>
              <a:t> </a:t>
            </a:r>
            <a:r>
              <a:rPr lang="es-ES_tradnl" b="1" dirty="0" smtClean="0">
                <a:latin typeface="Tahoma" pitchFamily="34" charset="0"/>
                <a:ea typeface="Tahoma" pitchFamily="34" charset="0"/>
                <a:cs typeface="Tahoma" pitchFamily="34" charset="0"/>
                <a:sym typeface="Wingdings"/>
              </a:rPr>
              <a:t></a:t>
            </a:r>
            <a:r>
              <a:rPr lang="es-ES_tradnl" b="1" dirty="0" smtClean="0">
                <a:latin typeface="Tahoma" pitchFamily="34" charset="0"/>
                <a:ea typeface="Tahoma" pitchFamily="34" charset="0"/>
                <a:cs typeface="Tahoma" pitchFamily="34" charset="0"/>
              </a:rPr>
              <a:t> CaCO</a:t>
            </a:r>
            <a:r>
              <a:rPr lang="es-ES_tradnl" b="1" baseline="-25000" dirty="0" smtClean="0">
                <a:latin typeface="Tahoma" pitchFamily="34" charset="0"/>
                <a:ea typeface="Tahoma" pitchFamily="34" charset="0"/>
                <a:cs typeface="Tahoma" pitchFamily="34" charset="0"/>
              </a:rPr>
              <a:t>3</a:t>
            </a:r>
            <a:r>
              <a:rPr lang="es-ES_tradnl" b="1" dirty="0" smtClean="0">
                <a:latin typeface="Tahoma" pitchFamily="34" charset="0"/>
                <a:ea typeface="Tahoma" pitchFamily="34" charset="0"/>
                <a:cs typeface="Tahoma" pitchFamily="34" charset="0"/>
              </a:rPr>
              <a:t> </a:t>
            </a:r>
            <a:r>
              <a:rPr lang="es-ES_tradnl" b="1" baseline="-25000" dirty="0" smtClean="0">
                <a:latin typeface="Tahoma" pitchFamily="34" charset="0"/>
                <a:ea typeface="Tahoma" pitchFamily="34" charset="0"/>
                <a:cs typeface="Tahoma" pitchFamily="34" charset="0"/>
              </a:rPr>
              <a:t>(s) </a:t>
            </a:r>
            <a:r>
              <a:rPr lang="es-ES_tradnl" b="1" dirty="0" smtClean="0">
                <a:latin typeface="Tahoma" pitchFamily="34" charset="0"/>
                <a:ea typeface="Tahoma" pitchFamily="34" charset="0"/>
                <a:cs typeface="Tahoma" pitchFamily="34" charset="0"/>
              </a:rPr>
              <a:t>+ Na</a:t>
            </a:r>
            <a:r>
              <a:rPr lang="es-ES_tradnl" b="1" baseline="-25000" dirty="0" smtClean="0">
                <a:latin typeface="Tahoma" pitchFamily="34" charset="0"/>
                <a:ea typeface="Tahoma" pitchFamily="34" charset="0"/>
                <a:cs typeface="Tahoma" pitchFamily="34" charset="0"/>
              </a:rPr>
              <a:t>2</a:t>
            </a:r>
            <a:r>
              <a:rPr lang="es-ES_tradnl" b="1" dirty="0" smtClean="0">
                <a:latin typeface="Tahoma" pitchFamily="34" charset="0"/>
                <a:ea typeface="Tahoma" pitchFamily="34" charset="0"/>
                <a:cs typeface="Tahoma" pitchFamily="34" charset="0"/>
              </a:rPr>
              <a:t>SO</a:t>
            </a:r>
            <a:r>
              <a:rPr lang="es-ES_tradnl" b="1" baseline="-25000" dirty="0" smtClean="0">
                <a:latin typeface="Tahoma" pitchFamily="34" charset="0"/>
                <a:ea typeface="Tahoma" pitchFamily="34" charset="0"/>
                <a:cs typeface="Tahoma" pitchFamily="34" charset="0"/>
              </a:rPr>
              <a:t>4 (</a:t>
            </a:r>
            <a:r>
              <a:rPr lang="es-ES_tradnl" b="1" baseline="-25000" dirty="0" err="1" smtClean="0">
                <a:latin typeface="Tahoma" pitchFamily="34" charset="0"/>
                <a:ea typeface="Tahoma" pitchFamily="34" charset="0"/>
                <a:cs typeface="Tahoma" pitchFamily="34" charset="0"/>
              </a:rPr>
              <a:t>aq</a:t>
            </a:r>
            <a:r>
              <a:rPr lang="es-ES_tradnl" b="1" baseline="-25000" dirty="0" smtClean="0">
                <a:latin typeface="Tahoma" pitchFamily="34" charset="0"/>
                <a:ea typeface="Tahoma" pitchFamily="34" charset="0"/>
                <a:cs typeface="Tahoma" pitchFamily="34" charset="0"/>
              </a:rPr>
              <a:t>)</a:t>
            </a:r>
            <a:r>
              <a:rPr lang="es-ES_tradnl" b="1" dirty="0" smtClean="0">
                <a:latin typeface="Tahoma" pitchFamily="34" charset="0"/>
                <a:ea typeface="Tahoma" pitchFamily="34" charset="0"/>
                <a:cs typeface="Tahoma" pitchFamily="34" charset="0"/>
              </a:rPr>
              <a:t> +H</a:t>
            </a:r>
            <a:r>
              <a:rPr lang="es-ES_tradnl" b="1" baseline="-25000" dirty="0" smtClean="0">
                <a:latin typeface="Tahoma" pitchFamily="34" charset="0"/>
                <a:ea typeface="Tahoma" pitchFamily="34" charset="0"/>
                <a:cs typeface="Tahoma" pitchFamily="34" charset="0"/>
              </a:rPr>
              <a:t>2</a:t>
            </a:r>
            <a:r>
              <a:rPr lang="es-ES_tradnl" b="1" dirty="0" smtClean="0">
                <a:latin typeface="Tahoma" pitchFamily="34" charset="0"/>
                <a:ea typeface="Tahoma" pitchFamily="34" charset="0"/>
                <a:cs typeface="Tahoma" pitchFamily="34" charset="0"/>
              </a:rPr>
              <a:t>O </a:t>
            </a:r>
            <a:endParaRPr lang="es-ES" dirty="0" smtClean="0"/>
          </a:p>
        </p:txBody>
      </p:sp>
      <p:grpSp>
        <p:nvGrpSpPr>
          <p:cNvPr id="38" name="37 Grupo"/>
          <p:cNvGrpSpPr/>
          <p:nvPr/>
        </p:nvGrpSpPr>
        <p:grpSpPr>
          <a:xfrm>
            <a:off x="-180528" y="1369717"/>
            <a:ext cx="9001000" cy="3283419"/>
            <a:chOff x="251520" y="1873773"/>
            <a:chExt cx="9001000" cy="3283419"/>
          </a:xfrm>
        </p:grpSpPr>
        <p:grpSp>
          <p:nvGrpSpPr>
            <p:cNvPr id="35" name="34 Grupo"/>
            <p:cNvGrpSpPr/>
            <p:nvPr/>
          </p:nvGrpSpPr>
          <p:grpSpPr>
            <a:xfrm>
              <a:off x="251520" y="1873773"/>
              <a:ext cx="9001000" cy="3283419"/>
              <a:chOff x="107504" y="2276872"/>
              <a:chExt cx="9001000" cy="3283419"/>
            </a:xfrm>
          </p:grpSpPr>
          <p:grpSp>
            <p:nvGrpSpPr>
              <p:cNvPr id="31" name="30 Grupo"/>
              <p:cNvGrpSpPr/>
              <p:nvPr/>
            </p:nvGrpSpPr>
            <p:grpSpPr>
              <a:xfrm>
                <a:off x="107504" y="2276872"/>
                <a:ext cx="9001000" cy="3283419"/>
                <a:chOff x="425012" y="16490132"/>
                <a:chExt cx="18455832" cy="7531891"/>
              </a:xfrm>
            </p:grpSpPr>
            <p:graphicFrame>
              <p:nvGraphicFramePr>
                <p:cNvPr id="7" name="6 Diagrama"/>
                <p:cNvGraphicFramePr/>
                <p:nvPr>
                  <p:extLst>
                    <p:ext uri="{D42A27DB-BD31-4B8C-83A1-F6EECF244321}">
                      <p14:modId xmlns="" xmlns:p14="http://schemas.microsoft.com/office/powerpoint/2010/main" val="2913602702"/>
                    </p:ext>
                  </p:extLst>
                </p:nvPr>
              </p:nvGraphicFramePr>
              <p:xfrm>
                <a:off x="3384600" y="16985673"/>
                <a:ext cx="10919197" cy="4094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7 Grupo"/>
                <p:cNvGrpSpPr/>
                <p:nvPr/>
              </p:nvGrpSpPr>
              <p:grpSpPr>
                <a:xfrm>
                  <a:off x="425012" y="16876371"/>
                  <a:ext cx="10265836" cy="802392"/>
                  <a:chOff x="-5889574" y="738251"/>
                  <a:chExt cx="10265836" cy="802392"/>
                </a:xfrm>
              </p:grpSpPr>
              <p:sp>
                <p:nvSpPr>
                  <p:cNvPr id="9" name="8 Rectángulo"/>
                  <p:cNvSpPr/>
                  <p:nvPr/>
                </p:nvSpPr>
                <p:spPr>
                  <a:xfrm>
                    <a:off x="2614631" y="738251"/>
                    <a:ext cx="1761631" cy="5244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9 Rectángulo"/>
                  <p:cNvSpPr/>
                  <p:nvPr/>
                </p:nvSpPr>
                <p:spPr>
                  <a:xfrm>
                    <a:off x="-5889574" y="946328"/>
                    <a:ext cx="4354534" cy="5943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600" b="1" kern="1200" dirty="0" smtClean="0">
                        <a:latin typeface="Tahoma" pitchFamily="34" charset="0"/>
                        <a:ea typeface="Tahoma" pitchFamily="34" charset="0"/>
                        <a:cs typeface="Tahoma" pitchFamily="34" charset="0"/>
                      </a:rPr>
                      <a:t>(RG) </a:t>
                    </a:r>
                  </a:p>
                  <a:p>
                    <a:pPr lvl="0" algn="ctr" defTabSz="533400">
                      <a:lnSpc>
                        <a:spcPct val="90000"/>
                      </a:lnSpc>
                      <a:spcBef>
                        <a:spcPct val="0"/>
                      </a:spcBef>
                      <a:spcAft>
                        <a:spcPct val="35000"/>
                      </a:spcAft>
                    </a:pPr>
                    <a:r>
                      <a:rPr lang="es-ES_tradnl" sz="1600" b="1" dirty="0" smtClean="0">
                        <a:latin typeface="Tahoma" pitchFamily="34" charset="0"/>
                        <a:ea typeface="Tahoma" pitchFamily="34" charset="0"/>
                        <a:cs typeface="Tahoma" pitchFamily="34" charset="0"/>
                      </a:rPr>
                      <a:t>CaSO</a:t>
                    </a:r>
                    <a:r>
                      <a:rPr lang="es-ES_tradnl" sz="1600" b="1" baseline="-25000" dirty="0" smtClean="0">
                        <a:latin typeface="Tahoma" pitchFamily="34" charset="0"/>
                        <a:ea typeface="Tahoma" pitchFamily="34" charset="0"/>
                        <a:cs typeface="Tahoma" pitchFamily="34" charset="0"/>
                      </a:rPr>
                      <a:t>4</a:t>
                    </a:r>
                    <a:r>
                      <a:rPr lang="es-ES_tradnl" sz="1600" b="1" dirty="0" smtClean="0">
                        <a:latin typeface="Tahoma" pitchFamily="34" charset="0"/>
                        <a:ea typeface="Tahoma" pitchFamily="34" charset="0"/>
                        <a:cs typeface="Tahoma" pitchFamily="34" charset="0"/>
                      </a:rPr>
                      <a:t>·2H</a:t>
                    </a:r>
                    <a:r>
                      <a:rPr lang="es-ES_tradnl" sz="1600" b="1" baseline="-25000" dirty="0" smtClean="0">
                        <a:latin typeface="Tahoma" pitchFamily="34" charset="0"/>
                        <a:ea typeface="Tahoma" pitchFamily="34" charset="0"/>
                        <a:cs typeface="Tahoma" pitchFamily="34" charset="0"/>
                      </a:rPr>
                      <a:t>2</a:t>
                    </a:r>
                    <a:r>
                      <a:rPr lang="es-ES_tradnl" sz="1600" b="1" dirty="0" smtClean="0">
                        <a:latin typeface="Tahoma" pitchFamily="34" charset="0"/>
                        <a:ea typeface="Tahoma" pitchFamily="34" charset="0"/>
                        <a:cs typeface="Tahoma" pitchFamily="34" charset="0"/>
                      </a:rPr>
                      <a:t>O </a:t>
                    </a:r>
                    <a:r>
                      <a:rPr lang="es-ES_tradnl" sz="1600" b="1" baseline="-25000" dirty="0" smtClean="0">
                        <a:latin typeface="Tahoma" pitchFamily="34" charset="0"/>
                        <a:ea typeface="Tahoma" pitchFamily="34" charset="0"/>
                        <a:cs typeface="Tahoma" pitchFamily="34" charset="0"/>
                      </a:rPr>
                      <a:t>(s)</a:t>
                    </a:r>
                    <a:endParaRPr lang="es-ES" sz="1600" b="1" kern="1200" dirty="0">
                      <a:latin typeface="Tahoma" pitchFamily="34" charset="0"/>
                      <a:ea typeface="Tahoma" pitchFamily="34" charset="0"/>
                      <a:cs typeface="Tahoma" pitchFamily="34" charset="0"/>
                    </a:endParaRPr>
                  </a:p>
                </p:txBody>
              </p:sp>
            </p:grpSp>
            <p:grpSp>
              <p:nvGrpSpPr>
                <p:cNvPr id="11" name="10 Grupo"/>
                <p:cNvGrpSpPr/>
                <p:nvPr/>
              </p:nvGrpSpPr>
              <p:grpSpPr>
                <a:xfrm>
                  <a:off x="1015598" y="16490132"/>
                  <a:ext cx="4379675" cy="5285770"/>
                  <a:chOff x="1387790" y="1416416"/>
                  <a:chExt cx="3490797" cy="11023231"/>
                </a:xfrm>
              </p:grpSpPr>
              <p:sp>
                <p:nvSpPr>
                  <p:cNvPr id="12" name="11 Rectángulo"/>
                  <p:cNvSpPr/>
                  <p:nvPr/>
                </p:nvSpPr>
                <p:spPr>
                  <a:xfrm>
                    <a:off x="3964714" y="1416416"/>
                    <a:ext cx="913873" cy="60924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12 Rectángulo"/>
                  <p:cNvSpPr/>
                  <p:nvPr/>
                </p:nvSpPr>
                <p:spPr>
                  <a:xfrm>
                    <a:off x="1387790" y="9339367"/>
                    <a:ext cx="2824344" cy="31002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r>
                      <a:rPr lang="es-ES" sz="1600" b="1" kern="1200" dirty="0" err="1" smtClean="0">
                        <a:latin typeface="Tahoma" pitchFamily="34" charset="0"/>
                        <a:ea typeface="Tahoma" pitchFamily="34" charset="0"/>
                        <a:cs typeface="Tahoma" pitchFamily="34" charset="0"/>
                      </a:rPr>
                      <a:t>NaOH</a:t>
                    </a:r>
                    <a:r>
                      <a:rPr lang="es-ES" sz="1600" b="1" kern="1200" dirty="0" smtClean="0">
                        <a:latin typeface="Tahoma" pitchFamily="34" charset="0"/>
                        <a:ea typeface="Tahoma" pitchFamily="34" charset="0"/>
                        <a:cs typeface="Tahoma" pitchFamily="34" charset="0"/>
                      </a:rPr>
                      <a:t> + </a:t>
                    </a:r>
                    <a:r>
                      <a:rPr lang="es-ES" sz="1600" b="1" dirty="0" smtClean="0">
                        <a:latin typeface="Tahoma" pitchFamily="34" charset="0"/>
                        <a:ea typeface="Tahoma" pitchFamily="34" charset="0"/>
                        <a:cs typeface="Tahoma" pitchFamily="34" charset="0"/>
                      </a:rPr>
                      <a:t>H</a:t>
                    </a:r>
                    <a:r>
                      <a:rPr lang="es-ES" sz="1600" b="1" baseline="-25000" dirty="0" smtClean="0">
                        <a:latin typeface="Tahoma" pitchFamily="34" charset="0"/>
                        <a:ea typeface="Tahoma" pitchFamily="34" charset="0"/>
                        <a:cs typeface="Tahoma" pitchFamily="34" charset="0"/>
                      </a:rPr>
                      <a:t>2</a:t>
                    </a:r>
                    <a:r>
                      <a:rPr lang="es-ES" sz="1600" b="1" dirty="0" smtClean="0">
                        <a:latin typeface="Tahoma" pitchFamily="34" charset="0"/>
                        <a:ea typeface="Tahoma" pitchFamily="34" charset="0"/>
                        <a:cs typeface="Tahoma" pitchFamily="34" charset="0"/>
                      </a:rPr>
                      <a:t>O</a:t>
                    </a:r>
                    <a:endParaRPr lang="es-ES" sz="1600" b="1" baseline="-25000" dirty="0" smtClean="0">
                      <a:latin typeface="Tahoma" pitchFamily="34" charset="0"/>
                      <a:ea typeface="Tahoma" pitchFamily="34" charset="0"/>
                      <a:cs typeface="Tahoma" pitchFamily="34" charset="0"/>
                    </a:endParaRPr>
                  </a:p>
                  <a:p>
                    <a:pPr lvl="0" algn="l" defTabSz="533400">
                      <a:lnSpc>
                        <a:spcPct val="90000"/>
                      </a:lnSpc>
                      <a:spcBef>
                        <a:spcPct val="0"/>
                      </a:spcBef>
                      <a:spcAft>
                        <a:spcPct val="35000"/>
                      </a:spcAft>
                    </a:pPr>
                    <a:endParaRPr lang="es-ES" sz="1600" b="1" kern="1200" dirty="0" smtClean="0">
                      <a:latin typeface="Tahoma" pitchFamily="34" charset="0"/>
                      <a:ea typeface="Tahoma" pitchFamily="34" charset="0"/>
                      <a:cs typeface="Tahoma" pitchFamily="34" charset="0"/>
                    </a:endParaRPr>
                  </a:p>
                </p:txBody>
              </p:sp>
            </p:grpSp>
            <p:grpSp>
              <p:nvGrpSpPr>
                <p:cNvPr id="14" name="13 Grupo"/>
                <p:cNvGrpSpPr/>
                <p:nvPr/>
              </p:nvGrpSpPr>
              <p:grpSpPr>
                <a:xfrm>
                  <a:off x="15189677" y="18571071"/>
                  <a:ext cx="3691167" cy="924675"/>
                  <a:chOff x="-10306830" y="-216139"/>
                  <a:chExt cx="16825167" cy="7392131"/>
                </a:xfrm>
              </p:grpSpPr>
              <p:sp>
                <p:nvSpPr>
                  <p:cNvPr id="15" name="14 Rectángulo"/>
                  <p:cNvSpPr/>
                  <p:nvPr/>
                </p:nvSpPr>
                <p:spPr>
                  <a:xfrm>
                    <a:off x="2733079" y="1356480"/>
                    <a:ext cx="1093231" cy="7288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15 Rectángulo"/>
                  <p:cNvSpPr/>
                  <p:nvPr/>
                </p:nvSpPr>
                <p:spPr>
                  <a:xfrm>
                    <a:off x="-10306830" y="-216139"/>
                    <a:ext cx="16825167" cy="73921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600" b="1" kern="1200" dirty="0" smtClean="0">
                        <a:latin typeface="Tahoma" pitchFamily="34" charset="0"/>
                        <a:ea typeface="Tahoma" pitchFamily="34" charset="0"/>
                        <a:cs typeface="Tahoma" pitchFamily="34" charset="0"/>
                      </a:rPr>
                      <a:t>Na</a:t>
                    </a:r>
                    <a:r>
                      <a:rPr lang="es-ES" sz="1600" b="1" kern="1200" baseline="-25000" dirty="0" smtClean="0">
                        <a:latin typeface="Tahoma" pitchFamily="34" charset="0"/>
                        <a:ea typeface="Tahoma" pitchFamily="34" charset="0"/>
                        <a:cs typeface="Tahoma" pitchFamily="34" charset="0"/>
                      </a:rPr>
                      <a:t>2</a:t>
                    </a:r>
                    <a:r>
                      <a:rPr lang="es-ES" sz="1600" b="1" kern="1200" dirty="0" smtClean="0">
                        <a:latin typeface="Tahoma" pitchFamily="34" charset="0"/>
                        <a:ea typeface="Tahoma" pitchFamily="34" charset="0"/>
                        <a:cs typeface="Tahoma" pitchFamily="34" charset="0"/>
                      </a:rPr>
                      <a:t>SO</a:t>
                    </a:r>
                    <a:r>
                      <a:rPr lang="es-ES" sz="1600" b="1" kern="1200" baseline="-25000" dirty="0" smtClean="0">
                        <a:latin typeface="Tahoma" pitchFamily="34" charset="0"/>
                        <a:ea typeface="Tahoma" pitchFamily="34" charset="0"/>
                        <a:cs typeface="Tahoma" pitchFamily="34" charset="0"/>
                      </a:rPr>
                      <a:t>4 (</a:t>
                    </a:r>
                    <a:r>
                      <a:rPr lang="es-ES" sz="1600" b="1" kern="1200" baseline="-25000" dirty="0" err="1" smtClean="0">
                        <a:latin typeface="Tahoma" pitchFamily="34" charset="0"/>
                        <a:ea typeface="Tahoma" pitchFamily="34" charset="0"/>
                        <a:cs typeface="Tahoma" pitchFamily="34" charset="0"/>
                      </a:rPr>
                      <a:t>aq</a:t>
                    </a:r>
                    <a:r>
                      <a:rPr lang="es-ES" sz="1600" b="1" kern="1200" baseline="-25000" dirty="0" smtClean="0">
                        <a:latin typeface="Tahoma" pitchFamily="34" charset="0"/>
                        <a:ea typeface="Tahoma" pitchFamily="34" charset="0"/>
                        <a:cs typeface="Tahoma" pitchFamily="34" charset="0"/>
                      </a:rPr>
                      <a:t>)</a:t>
                    </a:r>
                    <a:r>
                      <a:rPr lang="es-ES" sz="1600" b="1" kern="1200" dirty="0" smtClean="0">
                        <a:latin typeface="Tahoma" pitchFamily="34" charset="0"/>
                        <a:ea typeface="Tahoma" pitchFamily="34" charset="0"/>
                        <a:cs typeface="Tahoma" pitchFamily="34" charset="0"/>
                      </a:rPr>
                      <a:t>+ H</a:t>
                    </a:r>
                    <a:r>
                      <a:rPr lang="es-ES" sz="1600" b="1" kern="1200" baseline="-25000" dirty="0" smtClean="0">
                        <a:latin typeface="Tahoma" pitchFamily="34" charset="0"/>
                        <a:ea typeface="Tahoma" pitchFamily="34" charset="0"/>
                        <a:cs typeface="Tahoma" pitchFamily="34" charset="0"/>
                      </a:rPr>
                      <a:t>2</a:t>
                    </a:r>
                    <a:r>
                      <a:rPr lang="es-ES" sz="1600" b="1" kern="1200" dirty="0" smtClean="0">
                        <a:latin typeface="Tahoma" pitchFamily="34" charset="0"/>
                        <a:ea typeface="Tahoma" pitchFamily="34" charset="0"/>
                        <a:cs typeface="Tahoma" pitchFamily="34" charset="0"/>
                      </a:rPr>
                      <a:t>O</a:t>
                    </a:r>
                    <a:r>
                      <a:rPr lang="es-ES" sz="1600" b="1" kern="1200" baseline="-25000" dirty="0" smtClean="0">
                        <a:latin typeface="Tahoma" pitchFamily="34" charset="0"/>
                        <a:ea typeface="Tahoma" pitchFamily="34" charset="0"/>
                        <a:cs typeface="Tahoma" pitchFamily="34" charset="0"/>
                      </a:rPr>
                      <a:t> </a:t>
                    </a:r>
                    <a:endParaRPr lang="es-ES" sz="1600" b="1" baseline="-25000" dirty="0" smtClean="0">
                      <a:latin typeface="Tahoma" pitchFamily="34" charset="0"/>
                      <a:ea typeface="Tahoma" pitchFamily="34" charset="0"/>
                      <a:cs typeface="Tahoma" pitchFamily="34" charset="0"/>
                    </a:endParaRPr>
                  </a:p>
                </p:txBody>
              </p:sp>
            </p:grpSp>
            <p:grpSp>
              <p:nvGrpSpPr>
                <p:cNvPr id="17" name="16 Grupo"/>
                <p:cNvGrpSpPr/>
                <p:nvPr/>
              </p:nvGrpSpPr>
              <p:grpSpPr>
                <a:xfrm>
                  <a:off x="8258883" y="20822164"/>
                  <a:ext cx="7964321" cy="1553764"/>
                  <a:chOff x="1403407" y="1255446"/>
                  <a:chExt cx="7964321" cy="1553764"/>
                </a:xfrm>
              </p:grpSpPr>
              <p:sp>
                <p:nvSpPr>
                  <p:cNvPr id="18" name="17 Rectángulo"/>
                  <p:cNvSpPr/>
                  <p:nvPr/>
                </p:nvSpPr>
                <p:spPr>
                  <a:xfrm>
                    <a:off x="1403407" y="1255446"/>
                    <a:ext cx="1395578" cy="9303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18 Rectángulo"/>
                  <p:cNvSpPr/>
                  <p:nvPr/>
                </p:nvSpPr>
                <p:spPr>
                  <a:xfrm>
                    <a:off x="5889561" y="1878825"/>
                    <a:ext cx="3478167" cy="9303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600" b="1" kern="1200" dirty="0" smtClean="0">
                        <a:latin typeface="Tahoma" pitchFamily="34" charset="0"/>
                        <a:ea typeface="Tahoma" pitchFamily="34" charset="0"/>
                        <a:cs typeface="Tahoma" pitchFamily="34" charset="0"/>
                      </a:rPr>
                      <a:t>CaCO</a:t>
                    </a:r>
                    <a:r>
                      <a:rPr lang="es-ES" sz="1600" b="1" kern="1200" baseline="-25000" dirty="0" smtClean="0">
                        <a:latin typeface="Tahoma" pitchFamily="34" charset="0"/>
                        <a:ea typeface="Tahoma" pitchFamily="34" charset="0"/>
                        <a:cs typeface="Tahoma" pitchFamily="34" charset="0"/>
                      </a:rPr>
                      <a:t>3 (s)</a:t>
                    </a:r>
                    <a:endParaRPr lang="es-ES" sz="1600" b="1" kern="1200" baseline="-25000" dirty="0">
                      <a:latin typeface="Tahoma" pitchFamily="34" charset="0"/>
                      <a:ea typeface="Tahoma" pitchFamily="34" charset="0"/>
                      <a:cs typeface="Tahoma" pitchFamily="34" charset="0"/>
                    </a:endParaRPr>
                  </a:p>
                </p:txBody>
              </p:sp>
            </p:grpSp>
            <p:sp>
              <p:nvSpPr>
                <p:cNvPr id="21" name="20 Flecha derecha"/>
                <p:cNvSpPr/>
                <p:nvPr/>
              </p:nvSpPr>
              <p:spPr>
                <a:xfrm rot="16200000">
                  <a:off x="8710423" y="20254548"/>
                  <a:ext cx="648073" cy="387177"/>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23" name="22 Flecha doblada"/>
                <p:cNvSpPr/>
                <p:nvPr/>
              </p:nvSpPr>
              <p:spPr>
                <a:xfrm>
                  <a:off x="2448497" y="19442460"/>
                  <a:ext cx="813816" cy="576064"/>
                </a:xfrm>
                <a:prstGeom prst="ben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tx1"/>
                    </a:solidFill>
                  </a:endParaRPr>
                </a:p>
              </p:txBody>
            </p:sp>
            <p:sp>
              <p:nvSpPr>
                <p:cNvPr id="24" name="23 Flecha doblada hacia arriba"/>
                <p:cNvSpPr/>
                <p:nvPr/>
              </p:nvSpPr>
              <p:spPr>
                <a:xfrm rot="5400000">
                  <a:off x="2233349" y="18351777"/>
                  <a:ext cx="1129743" cy="907608"/>
                </a:xfrm>
                <a:prstGeom prst="bentUp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grpSp>
              <p:nvGrpSpPr>
                <p:cNvPr id="25" name="24 Grupo"/>
                <p:cNvGrpSpPr/>
                <p:nvPr/>
              </p:nvGrpSpPr>
              <p:grpSpPr>
                <a:xfrm>
                  <a:off x="4824761" y="21169915"/>
                  <a:ext cx="5067381" cy="2852108"/>
                  <a:chOff x="2682688" y="-1889734"/>
                  <a:chExt cx="5067381" cy="2852108"/>
                </a:xfrm>
              </p:grpSpPr>
              <p:sp>
                <p:nvSpPr>
                  <p:cNvPr id="26" name="25 Rectángulo"/>
                  <p:cNvSpPr/>
                  <p:nvPr/>
                </p:nvSpPr>
                <p:spPr>
                  <a:xfrm>
                    <a:off x="2682688" y="31989"/>
                    <a:ext cx="1395578" cy="9303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26 Rectángulo"/>
                  <p:cNvSpPr/>
                  <p:nvPr/>
                </p:nvSpPr>
                <p:spPr>
                  <a:xfrm>
                    <a:off x="6354492" y="-1889734"/>
                    <a:ext cx="1395577" cy="107440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600" b="1" kern="1200" dirty="0" smtClean="0">
                        <a:latin typeface="Tahoma" pitchFamily="34" charset="0"/>
                        <a:ea typeface="Tahoma" pitchFamily="34" charset="0"/>
                        <a:cs typeface="Tahoma" pitchFamily="34" charset="0"/>
                      </a:rPr>
                      <a:t>CO</a:t>
                    </a:r>
                    <a:r>
                      <a:rPr lang="es-ES" sz="1600" b="1" baseline="-25000" dirty="0" smtClean="0">
                        <a:latin typeface="Tahoma" pitchFamily="34" charset="0"/>
                        <a:ea typeface="Tahoma" pitchFamily="34" charset="0"/>
                        <a:cs typeface="Tahoma" pitchFamily="34" charset="0"/>
                      </a:rPr>
                      <a:t>2</a:t>
                    </a:r>
                  </a:p>
                  <a:p>
                    <a:pPr lvl="0" algn="l" defTabSz="533400">
                      <a:lnSpc>
                        <a:spcPct val="90000"/>
                      </a:lnSpc>
                      <a:spcBef>
                        <a:spcPct val="0"/>
                      </a:spcBef>
                      <a:spcAft>
                        <a:spcPct val="35000"/>
                      </a:spcAft>
                    </a:pPr>
                    <a:endParaRPr lang="es-ES" sz="1600" b="1" kern="1200" dirty="0">
                      <a:latin typeface="Tahoma" pitchFamily="34" charset="0"/>
                      <a:ea typeface="Tahoma" pitchFamily="34" charset="0"/>
                      <a:cs typeface="Tahoma" pitchFamily="34" charset="0"/>
                    </a:endParaRPr>
                  </a:p>
                </p:txBody>
              </p:sp>
            </p:grpSp>
            <p:grpSp>
              <p:nvGrpSpPr>
                <p:cNvPr id="28" name="27 Grupo"/>
                <p:cNvGrpSpPr/>
                <p:nvPr/>
              </p:nvGrpSpPr>
              <p:grpSpPr>
                <a:xfrm>
                  <a:off x="3525592" y="20454462"/>
                  <a:ext cx="1470611" cy="2768786"/>
                  <a:chOff x="2607655" y="-1806412"/>
                  <a:chExt cx="1470611" cy="2768786"/>
                </a:xfrm>
              </p:grpSpPr>
              <p:sp>
                <p:nvSpPr>
                  <p:cNvPr id="29" name="28 Rectángulo"/>
                  <p:cNvSpPr/>
                  <p:nvPr/>
                </p:nvSpPr>
                <p:spPr>
                  <a:xfrm>
                    <a:off x="2682688" y="31989"/>
                    <a:ext cx="1395578" cy="9303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29 Rectángulo"/>
                  <p:cNvSpPr/>
                  <p:nvPr/>
                </p:nvSpPr>
                <p:spPr>
                  <a:xfrm>
                    <a:off x="2607655" y="-1806412"/>
                    <a:ext cx="1395578" cy="9303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endParaRPr lang="es-ES" sz="1600" b="1" kern="1200" dirty="0">
                      <a:latin typeface="Tahoma" pitchFamily="34" charset="0"/>
                      <a:ea typeface="Tahoma" pitchFamily="34" charset="0"/>
                      <a:cs typeface="Tahoma" pitchFamily="34" charset="0"/>
                    </a:endParaRPr>
                  </a:p>
                </p:txBody>
              </p:sp>
            </p:grpSp>
          </p:grpSp>
          <p:sp>
            <p:nvSpPr>
              <p:cNvPr id="32" name="31 Flecha abajo"/>
              <p:cNvSpPr/>
              <p:nvPr/>
            </p:nvSpPr>
            <p:spPr>
              <a:xfrm>
                <a:off x="6300192" y="3933056"/>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Flecha derecha"/>
              <p:cNvSpPr/>
              <p:nvPr/>
            </p:nvSpPr>
            <p:spPr>
              <a:xfrm>
                <a:off x="6948264" y="3284984"/>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7" name="36 CuadroTexto"/>
            <p:cNvSpPr txBox="1"/>
            <p:nvPr/>
          </p:nvSpPr>
          <p:spPr>
            <a:xfrm>
              <a:off x="3491880" y="2204864"/>
              <a:ext cx="1991251" cy="338554"/>
            </a:xfrm>
            <a:prstGeom prst="rect">
              <a:avLst/>
            </a:prstGeom>
            <a:noFill/>
          </p:spPr>
          <p:txBody>
            <a:bodyPr wrap="none" rtlCol="0">
              <a:spAutoFit/>
            </a:bodyPr>
            <a:lstStyle/>
            <a:p>
              <a:r>
                <a:rPr lang="es-ES_tradnl" sz="1600" b="1" dirty="0" smtClean="0"/>
                <a:t>Tº = 75ºC, P= atm</a:t>
              </a:r>
              <a:endParaRPr lang="es-ES" sz="1600" b="1"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1"/>
          </p:nvPr>
        </p:nvSpPr>
        <p:spPr/>
        <p:txBody>
          <a:bodyPr/>
          <a:lstStyle/>
          <a:p>
            <a:fld id="{132FADFE-3B8F-471C-ABF0-DBC7717ECBBC}" type="slidenum">
              <a:rPr lang="es-ES" smtClean="0"/>
              <a:pPr/>
              <a:t>19</a:t>
            </a:fld>
            <a:endParaRPr lang="es-ES"/>
          </a:p>
        </p:txBody>
      </p:sp>
      <p:graphicFrame>
        <p:nvGraphicFramePr>
          <p:cNvPr id="6" name="5 Tabla"/>
          <p:cNvGraphicFramePr>
            <a:graphicFrameLocks noGrp="1"/>
          </p:cNvGraphicFramePr>
          <p:nvPr/>
        </p:nvGraphicFramePr>
        <p:xfrm>
          <a:off x="467544" y="1052735"/>
          <a:ext cx="7704856" cy="4708706"/>
        </p:xfrm>
        <a:graphic>
          <a:graphicData uri="http://schemas.openxmlformats.org/drawingml/2006/table">
            <a:tbl>
              <a:tblPr firstRow="1" bandRow="1">
                <a:tableStyleId>{5C22544A-7EE6-4342-B048-85BDC9FD1C3A}</a:tableStyleId>
              </a:tblPr>
              <a:tblGrid>
                <a:gridCol w="1185363"/>
                <a:gridCol w="1580482"/>
                <a:gridCol w="2122181"/>
                <a:gridCol w="2816830"/>
              </a:tblGrid>
              <a:tr h="204606">
                <a:tc>
                  <a:txBody>
                    <a:bodyPr/>
                    <a:lstStyle/>
                    <a:p>
                      <a:pPr algn="ctr"/>
                      <a:endParaRPr lang="es-ES" sz="1400" dirty="0"/>
                    </a:p>
                  </a:txBody>
                  <a:tcPr/>
                </a:tc>
                <a:tc>
                  <a:txBody>
                    <a:bodyPr/>
                    <a:lstStyle/>
                    <a:p>
                      <a:pPr algn="ctr"/>
                      <a:r>
                        <a:rPr lang="es-ES_tradnl" sz="1400" b="1" dirty="0" smtClean="0"/>
                        <a:t>RG</a:t>
                      </a:r>
                      <a:endParaRPr lang="es-ES" sz="1400" b="1" dirty="0"/>
                    </a:p>
                  </a:txBody>
                  <a:tcPr/>
                </a:tc>
                <a:tc>
                  <a:txBody>
                    <a:bodyPr/>
                    <a:lstStyle/>
                    <a:p>
                      <a:pPr algn="ctr"/>
                      <a:r>
                        <a:rPr lang="es-ES_tradnl" sz="1400" b="1" dirty="0" err="1" smtClean="0"/>
                        <a:t>Carbonated</a:t>
                      </a:r>
                      <a:r>
                        <a:rPr lang="es-ES_tradnl" sz="1400" b="1" dirty="0" smtClean="0"/>
                        <a:t> </a:t>
                      </a:r>
                      <a:r>
                        <a:rPr lang="es-ES_tradnl" sz="1400" b="1" dirty="0" err="1" smtClean="0"/>
                        <a:t>fraction</a:t>
                      </a:r>
                      <a:r>
                        <a:rPr lang="es-ES_tradnl" sz="1400" b="1" dirty="0" smtClean="0"/>
                        <a:t> </a:t>
                      </a:r>
                      <a:endParaRPr lang="es-ES" sz="1400" b="1" dirty="0"/>
                    </a:p>
                  </a:txBody>
                  <a:tcPr/>
                </a:tc>
                <a:tc>
                  <a:txBody>
                    <a:bodyPr/>
                    <a:lstStyle/>
                    <a:p>
                      <a:pPr algn="ctr"/>
                      <a:r>
                        <a:rPr lang="es-ES_tradnl" sz="1400" b="1" dirty="0" err="1" smtClean="0"/>
                        <a:t>Sulphate</a:t>
                      </a:r>
                      <a:r>
                        <a:rPr lang="es-ES_tradnl" sz="1400" b="1" dirty="0" smtClean="0"/>
                        <a:t> </a:t>
                      </a:r>
                      <a:r>
                        <a:rPr lang="es-ES_tradnl" sz="1400" b="1" dirty="0" err="1" smtClean="0"/>
                        <a:t>fraction</a:t>
                      </a:r>
                      <a:endParaRPr lang="es-ES" sz="1400" b="1" dirty="0"/>
                    </a:p>
                  </a:txBody>
                  <a:tcPr/>
                </a:tc>
              </a:tr>
              <a:tr h="392055">
                <a:tc>
                  <a:txBody>
                    <a:bodyPr/>
                    <a:lstStyle/>
                    <a:p>
                      <a:r>
                        <a:rPr lang="es-ES_tradnl" sz="1400" b="1" dirty="0" smtClean="0"/>
                        <a:t>SiO</a:t>
                      </a:r>
                      <a:r>
                        <a:rPr lang="es-ES_tradnl" sz="1400" b="1" baseline="-25000" dirty="0" smtClean="0"/>
                        <a:t>2</a:t>
                      </a:r>
                      <a:endParaRPr lang="es-ES" sz="1400" b="1" baseline="-25000" dirty="0"/>
                    </a:p>
                  </a:txBody>
                  <a:tcPr/>
                </a:tc>
                <a:tc>
                  <a:txBody>
                    <a:bodyPr/>
                    <a:lstStyle/>
                    <a:p>
                      <a:r>
                        <a:rPr lang="es-ES_tradnl" sz="1400" dirty="0" smtClean="0"/>
                        <a:t>0.74±0.05</a:t>
                      </a:r>
                      <a:endParaRPr lang="es-ES" sz="1400" dirty="0"/>
                    </a:p>
                  </a:txBody>
                  <a:tcPr/>
                </a:tc>
                <a:tc>
                  <a:txBody>
                    <a:bodyPr/>
                    <a:lstStyle/>
                    <a:p>
                      <a:r>
                        <a:rPr lang="es-ES_tradnl" sz="1400" dirty="0" smtClean="0"/>
                        <a:t>1.2±0.1 (103±11)</a:t>
                      </a:r>
                      <a:endParaRPr lang="es-ES" sz="1400" dirty="0"/>
                    </a:p>
                  </a:txBody>
                  <a:tcPr/>
                </a:tc>
                <a:tc>
                  <a:txBody>
                    <a:bodyPr/>
                    <a:lstStyle/>
                    <a:p>
                      <a:r>
                        <a:rPr lang="es-ES_tradnl" sz="1400" dirty="0" smtClean="0"/>
                        <a:t>0.35±0.03 (38±4)</a:t>
                      </a:r>
                      <a:endParaRPr lang="es-ES" sz="1400" dirty="0"/>
                    </a:p>
                  </a:txBody>
                  <a:tcPr/>
                </a:tc>
              </a:tr>
              <a:tr h="392055">
                <a:tc>
                  <a:txBody>
                    <a:bodyPr/>
                    <a:lstStyle/>
                    <a:p>
                      <a:r>
                        <a:rPr lang="es-ES_tradnl" sz="1400" b="1" dirty="0" smtClean="0"/>
                        <a:t>Al</a:t>
                      </a:r>
                      <a:r>
                        <a:rPr lang="es-ES_tradnl" sz="1400" b="1" baseline="-25000" dirty="0" smtClean="0"/>
                        <a:t>2</a:t>
                      </a:r>
                      <a:r>
                        <a:rPr lang="es-ES_tradnl" sz="1400" b="1" dirty="0" smtClean="0"/>
                        <a:t>O</a:t>
                      </a:r>
                      <a:r>
                        <a:rPr lang="es-ES_tradnl" sz="1400" b="1" baseline="-25000" dirty="0" smtClean="0"/>
                        <a:t>3</a:t>
                      </a:r>
                      <a:endParaRPr lang="es-ES" sz="1400" b="1" baseline="-25000" dirty="0"/>
                    </a:p>
                  </a:txBody>
                  <a:tcPr/>
                </a:tc>
                <a:tc>
                  <a:txBody>
                    <a:bodyPr/>
                    <a:lstStyle/>
                    <a:p>
                      <a:r>
                        <a:rPr lang="es-ES_tradnl" sz="1400" dirty="0" smtClean="0"/>
                        <a:t>0.75±0.02</a:t>
                      </a:r>
                      <a:endParaRPr lang="es-ES" sz="1400" dirty="0"/>
                    </a:p>
                  </a:txBody>
                  <a:tcPr/>
                </a:tc>
                <a:tc>
                  <a:txBody>
                    <a:bodyPr/>
                    <a:lstStyle/>
                    <a:p>
                      <a:r>
                        <a:rPr lang="es-ES_tradnl" sz="1400" dirty="0" smtClean="0"/>
                        <a:t>1.0±0.1 (84±8)</a:t>
                      </a:r>
                      <a:endParaRPr lang="es-ES" sz="1400" dirty="0"/>
                    </a:p>
                  </a:txBody>
                  <a:tcPr/>
                </a:tc>
                <a:tc>
                  <a:txBody>
                    <a:bodyPr/>
                    <a:lstStyle/>
                    <a:p>
                      <a:r>
                        <a:rPr lang="es-ES_tradnl" sz="1400" dirty="0" smtClean="0"/>
                        <a:t>0.04±0.01 (4.4±1.1)</a:t>
                      </a:r>
                      <a:endParaRPr lang="es-ES" sz="1400" dirty="0"/>
                    </a:p>
                  </a:txBody>
                  <a:tcPr/>
                </a:tc>
              </a:tr>
              <a:tr h="392055">
                <a:tc>
                  <a:txBody>
                    <a:bodyPr/>
                    <a:lstStyle/>
                    <a:p>
                      <a:r>
                        <a:rPr lang="es-ES_tradnl" sz="1400" b="1" dirty="0" smtClean="0"/>
                        <a:t>Fe</a:t>
                      </a:r>
                      <a:r>
                        <a:rPr lang="es-ES_tradnl" sz="1400" b="1" baseline="-25000" dirty="0" smtClean="0"/>
                        <a:t>2</a:t>
                      </a:r>
                      <a:r>
                        <a:rPr lang="es-ES_tradnl" sz="1400" b="1" dirty="0" smtClean="0"/>
                        <a:t>O</a:t>
                      </a:r>
                      <a:r>
                        <a:rPr lang="es-ES_tradnl" sz="1400" b="1" baseline="-25000" dirty="0" smtClean="0"/>
                        <a:t>3</a:t>
                      </a:r>
                      <a:endParaRPr lang="es-ES" sz="1400" b="1" baseline="-25000" dirty="0"/>
                    </a:p>
                  </a:txBody>
                  <a:tcPr/>
                </a:tc>
                <a:tc>
                  <a:txBody>
                    <a:bodyPr/>
                    <a:lstStyle/>
                    <a:p>
                      <a:r>
                        <a:rPr lang="es-ES_tradnl" sz="1400" dirty="0" smtClean="0"/>
                        <a:t>7.3±2.0</a:t>
                      </a:r>
                      <a:endParaRPr lang="es-ES" sz="1400" dirty="0"/>
                    </a:p>
                  </a:txBody>
                  <a:tcPr/>
                </a:tc>
                <a:tc>
                  <a:txBody>
                    <a:bodyPr/>
                    <a:lstStyle/>
                    <a:p>
                      <a:r>
                        <a:rPr lang="es-ES_tradnl" sz="1400" dirty="0" smtClean="0"/>
                        <a:t>9.0±2.5 (79±30)</a:t>
                      </a:r>
                      <a:endParaRPr lang="es-ES" sz="1400" dirty="0"/>
                    </a:p>
                  </a:txBody>
                  <a:tcPr/>
                </a:tc>
                <a:tc>
                  <a:txBody>
                    <a:bodyPr/>
                    <a:lstStyle/>
                    <a:p>
                      <a:r>
                        <a:rPr lang="es-ES_tradnl" sz="1400" dirty="0" smtClean="0"/>
                        <a:t>0.03±0.01 (0.34±0.15)</a:t>
                      </a:r>
                      <a:endParaRPr lang="es-ES" sz="1400" dirty="0"/>
                    </a:p>
                  </a:txBody>
                  <a:tcPr/>
                </a:tc>
              </a:tr>
              <a:tr h="392055">
                <a:tc>
                  <a:txBody>
                    <a:bodyPr/>
                    <a:lstStyle/>
                    <a:p>
                      <a:r>
                        <a:rPr lang="es-ES_tradnl" sz="1400" b="1" dirty="0" err="1" smtClean="0"/>
                        <a:t>MnO</a:t>
                      </a:r>
                      <a:endParaRPr lang="es-ES" sz="1400" b="1" dirty="0"/>
                    </a:p>
                  </a:txBody>
                  <a:tcPr/>
                </a:tc>
                <a:tc>
                  <a:txBody>
                    <a:bodyPr/>
                    <a:lstStyle/>
                    <a:p>
                      <a:r>
                        <a:rPr lang="es-ES_tradnl" sz="1400" dirty="0" smtClean="0"/>
                        <a:t>0.25±0.07</a:t>
                      </a:r>
                      <a:endParaRPr lang="es-ES" sz="1400" dirty="0"/>
                    </a:p>
                  </a:txBody>
                  <a:tcPr/>
                </a:tc>
                <a:tc>
                  <a:txBody>
                    <a:bodyPr/>
                    <a:lstStyle/>
                    <a:p>
                      <a:r>
                        <a:rPr lang="es-ES_tradnl" sz="1400" dirty="0" smtClean="0"/>
                        <a:t>0.30±0.08 (76±29)</a:t>
                      </a:r>
                      <a:endParaRPr lang="es-ES" sz="1400" dirty="0"/>
                    </a:p>
                  </a:txBody>
                  <a:tcPr/>
                </a:tc>
                <a:tc>
                  <a:txBody>
                    <a:bodyPr/>
                    <a:lstStyle/>
                    <a:p>
                      <a:r>
                        <a:rPr lang="es-ES_tradnl" sz="1400" dirty="0" smtClean="0"/>
                        <a:t>0.01±0.01 (3.3±3.4)</a:t>
                      </a:r>
                      <a:endParaRPr lang="es-ES" sz="1400" dirty="0"/>
                    </a:p>
                  </a:txBody>
                  <a:tcPr/>
                </a:tc>
              </a:tr>
              <a:tr h="392055">
                <a:tc>
                  <a:txBody>
                    <a:bodyPr/>
                    <a:lstStyle/>
                    <a:p>
                      <a:r>
                        <a:rPr lang="es-ES_tradnl" sz="1400" b="1" dirty="0" err="1" smtClean="0"/>
                        <a:t>MgO</a:t>
                      </a:r>
                      <a:endParaRPr lang="es-ES" sz="1400" b="1" dirty="0"/>
                    </a:p>
                  </a:txBody>
                  <a:tcPr/>
                </a:tc>
                <a:tc>
                  <a:txBody>
                    <a:bodyPr/>
                    <a:lstStyle/>
                    <a:p>
                      <a:r>
                        <a:rPr lang="es-ES_tradnl" sz="1400" dirty="0" smtClean="0"/>
                        <a:t>0.77±0.05</a:t>
                      </a:r>
                      <a:endParaRPr lang="es-ES" sz="1400" dirty="0"/>
                    </a:p>
                  </a:txBody>
                  <a:tcPr/>
                </a:tc>
                <a:tc>
                  <a:txBody>
                    <a:bodyPr/>
                    <a:lstStyle/>
                    <a:p>
                      <a:r>
                        <a:rPr lang="es-ES_tradnl" sz="1400" dirty="0" smtClean="0"/>
                        <a:t>0.30±0.02 (25±2)</a:t>
                      </a:r>
                      <a:endParaRPr lang="es-ES" sz="1400" dirty="0"/>
                    </a:p>
                  </a:txBody>
                  <a:tcPr/>
                </a:tc>
                <a:tc>
                  <a:txBody>
                    <a:bodyPr/>
                    <a:lstStyle/>
                    <a:p>
                      <a:r>
                        <a:rPr lang="es-ES_tradnl" sz="1400" dirty="0" smtClean="0"/>
                        <a:t>0.95±0. 06 (101±9)</a:t>
                      </a:r>
                      <a:endParaRPr lang="es-ES" sz="1400" dirty="0"/>
                    </a:p>
                  </a:txBody>
                  <a:tcPr/>
                </a:tc>
              </a:tr>
              <a:tr h="392055">
                <a:tc>
                  <a:txBody>
                    <a:bodyPr/>
                    <a:lstStyle/>
                    <a:p>
                      <a:r>
                        <a:rPr lang="es-ES_tradnl" sz="1400" b="1" dirty="0" err="1" smtClean="0"/>
                        <a:t>CaO</a:t>
                      </a:r>
                      <a:endParaRPr lang="es-ES_tradnl" sz="1400" b="1" dirty="0" smtClean="0"/>
                    </a:p>
                  </a:txBody>
                  <a:tcPr/>
                </a:tc>
                <a:tc>
                  <a:txBody>
                    <a:bodyPr/>
                    <a:lstStyle/>
                    <a:p>
                      <a:r>
                        <a:rPr lang="es-ES_tradnl" sz="1400" dirty="0" smtClean="0"/>
                        <a:t>28±2</a:t>
                      </a:r>
                      <a:endParaRPr lang="es-ES" sz="1400" dirty="0"/>
                    </a:p>
                  </a:txBody>
                  <a:tcPr/>
                </a:tc>
                <a:tc>
                  <a:txBody>
                    <a:bodyPr/>
                    <a:lstStyle/>
                    <a:p>
                      <a:r>
                        <a:rPr lang="es-ES_tradnl" sz="1400" dirty="0" smtClean="0"/>
                        <a:t>47±3 (106±10)</a:t>
                      </a:r>
                      <a:endParaRPr lang="es-ES" sz="1400" dirty="0"/>
                    </a:p>
                  </a:txBody>
                  <a:tcPr/>
                </a:tc>
                <a:tc>
                  <a:txBody>
                    <a:bodyPr/>
                    <a:lstStyle/>
                    <a:p>
                      <a:r>
                        <a:rPr lang="es-ES_tradnl" sz="1400" dirty="0" smtClean="0"/>
                        <a:t>1.8±0.1 (5.3±0.5)</a:t>
                      </a:r>
                      <a:endParaRPr lang="es-ES" sz="1400" dirty="0"/>
                    </a:p>
                  </a:txBody>
                  <a:tcPr/>
                </a:tc>
              </a:tr>
              <a:tr h="392055">
                <a:tc>
                  <a:txBody>
                    <a:bodyPr/>
                    <a:lstStyle/>
                    <a:p>
                      <a:r>
                        <a:rPr lang="es-ES_tradnl" sz="1400" b="1" dirty="0" smtClean="0"/>
                        <a:t>Na</a:t>
                      </a:r>
                      <a:r>
                        <a:rPr lang="es-ES_tradnl" sz="1400" b="1" baseline="-25000" dirty="0" smtClean="0"/>
                        <a:t>2</a:t>
                      </a:r>
                      <a:r>
                        <a:rPr lang="es-ES_tradnl" sz="1400" b="1" dirty="0" smtClean="0"/>
                        <a:t>O</a:t>
                      </a:r>
                      <a:endParaRPr lang="es-ES" sz="1400" b="1" dirty="0"/>
                    </a:p>
                  </a:txBody>
                  <a:tcPr/>
                </a:tc>
                <a:tc>
                  <a:txBody>
                    <a:bodyPr/>
                    <a:lstStyle/>
                    <a:p>
                      <a:r>
                        <a:rPr lang="es-ES_tradnl" sz="1400" dirty="0" smtClean="0"/>
                        <a:t>0.18±0.01</a:t>
                      </a:r>
                      <a:endParaRPr lang="es-ES" sz="1400" dirty="0"/>
                    </a:p>
                  </a:txBody>
                  <a:tcPr/>
                </a:tc>
                <a:tc>
                  <a:txBody>
                    <a:bodyPr/>
                    <a:lstStyle/>
                    <a:p>
                      <a:r>
                        <a:rPr lang="es-ES_tradnl" sz="1400" dirty="0" smtClean="0"/>
                        <a:t>0.50±0.03 (0.84±0.07)</a:t>
                      </a:r>
                      <a:endParaRPr lang="es-ES" sz="1400" dirty="0"/>
                    </a:p>
                  </a:txBody>
                  <a:tcPr/>
                </a:tc>
                <a:tc>
                  <a:txBody>
                    <a:bodyPr/>
                    <a:lstStyle/>
                    <a:p>
                      <a:r>
                        <a:rPr lang="es-ES_tradnl" sz="1400" dirty="0" smtClean="0"/>
                        <a:t>37±3 (80±8)</a:t>
                      </a:r>
                      <a:endParaRPr lang="es-ES" sz="1400" dirty="0"/>
                    </a:p>
                  </a:txBody>
                  <a:tcPr/>
                </a:tc>
              </a:tr>
              <a:tr h="392055">
                <a:tc>
                  <a:txBody>
                    <a:bodyPr/>
                    <a:lstStyle/>
                    <a:p>
                      <a:r>
                        <a:rPr lang="es-ES_tradnl" sz="1400" b="1" dirty="0" smtClean="0"/>
                        <a:t>K</a:t>
                      </a:r>
                      <a:r>
                        <a:rPr lang="es-ES_tradnl" sz="1400" b="1" baseline="-25000" dirty="0" smtClean="0"/>
                        <a:t>2</a:t>
                      </a:r>
                      <a:r>
                        <a:rPr lang="es-ES_tradnl" sz="1400" b="1" dirty="0" smtClean="0"/>
                        <a:t>O</a:t>
                      </a:r>
                      <a:endParaRPr lang="es-ES" sz="1400" b="1" dirty="0"/>
                    </a:p>
                  </a:txBody>
                  <a:tcPr/>
                </a:tc>
                <a:tc>
                  <a:txBody>
                    <a:bodyPr/>
                    <a:lstStyle/>
                    <a:p>
                      <a:r>
                        <a:rPr lang="es-ES_tradnl" sz="1400" dirty="0" smtClean="0"/>
                        <a:t>0.03±0.01</a:t>
                      </a:r>
                      <a:endParaRPr lang="es-ES" sz="1400" dirty="0"/>
                    </a:p>
                  </a:txBody>
                  <a:tcPr/>
                </a:tc>
                <a:tc>
                  <a:txBody>
                    <a:bodyPr/>
                    <a:lstStyle/>
                    <a:p>
                      <a:r>
                        <a:rPr lang="es-ES_tradnl" sz="1400" dirty="0" smtClean="0"/>
                        <a:t>0.04±0.01 (84±35)</a:t>
                      </a:r>
                      <a:endParaRPr lang="es-ES" sz="1400" dirty="0"/>
                    </a:p>
                  </a:txBody>
                  <a:tcPr/>
                </a:tc>
                <a:tc>
                  <a:txBody>
                    <a:bodyPr/>
                    <a:lstStyle/>
                    <a:p>
                      <a:r>
                        <a:rPr lang="es-ES_tradnl" sz="1400" dirty="0" smtClean="0"/>
                        <a:t>0.01±0.0 1 (27±20)</a:t>
                      </a:r>
                      <a:endParaRPr lang="es-ES" sz="1400" dirty="0"/>
                    </a:p>
                  </a:txBody>
                  <a:tcPr/>
                </a:tc>
              </a:tr>
              <a:tr h="392055">
                <a:tc>
                  <a:txBody>
                    <a:bodyPr/>
                    <a:lstStyle/>
                    <a:p>
                      <a:r>
                        <a:rPr lang="es-ES_tradnl" sz="1400" b="1" dirty="0" smtClean="0"/>
                        <a:t>TiO</a:t>
                      </a:r>
                      <a:r>
                        <a:rPr lang="es-ES_tradnl" sz="1400" b="1" baseline="-25000" dirty="0" smtClean="0"/>
                        <a:t>2</a:t>
                      </a:r>
                      <a:endParaRPr lang="es-ES" sz="1400" b="1" baseline="-25000" dirty="0"/>
                    </a:p>
                  </a:txBody>
                  <a:tcPr/>
                </a:tc>
                <a:tc>
                  <a:txBody>
                    <a:bodyPr/>
                    <a:lstStyle/>
                    <a:p>
                      <a:r>
                        <a:rPr lang="es-ES_tradnl" sz="1400" dirty="0" smtClean="0"/>
                        <a:t>3.8±0.1</a:t>
                      </a:r>
                      <a:endParaRPr lang="es-ES" sz="1400" dirty="0"/>
                    </a:p>
                  </a:txBody>
                  <a:tcPr/>
                </a:tc>
                <a:tc>
                  <a:txBody>
                    <a:bodyPr/>
                    <a:lstStyle/>
                    <a:p>
                      <a:r>
                        <a:rPr lang="es-ES_tradnl" sz="1400" dirty="0" smtClean="0"/>
                        <a:t>4.7±0.1 (79±3)</a:t>
                      </a:r>
                      <a:endParaRPr lang="es-ES" sz="1400" dirty="0"/>
                    </a:p>
                  </a:txBody>
                  <a:tcPr/>
                </a:tc>
                <a:tc>
                  <a:txBody>
                    <a:bodyPr/>
                    <a:lstStyle/>
                    <a:p>
                      <a:r>
                        <a:rPr lang="es-ES_tradnl" sz="1400" dirty="0" smtClean="0"/>
                        <a:t>0.02±0.010</a:t>
                      </a:r>
                      <a:r>
                        <a:rPr lang="es-ES_tradnl" sz="1400" baseline="0" dirty="0" smtClean="0"/>
                        <a:t> (0.43</a:t>
                      </a:r>
                      <a:r>
                        <a:rPr lang="es-ES_tradnl" sz="1400" dirty="0" smtClean="0"/>
                        <a:t>±0.21)</a:t>
                      </a:r>
                      <a:endParaRPr lang="es-ES" sz="1400" dirty="0"/>
                    </a:p>
                  </a:txBody>
                  <a:tcPr/>
                </a:tc>
              </a:tr>
              <a:tr h="483356">
                <a:tc>
                  <a:txBody>
                    <a:bodyPr/>
                    <a:lstStyle/>
                    <a:p>
                      <a:r>
                        <a:rPr lang="es-ES_tradnl" sz="1400" b="1" dirty="0" smtClean="0"/>
                        <a:t>P</a:t>
                      </a:r>
                      <a:r>
                        <a:rPr lang="es-ES_tradnl" sz="1400" b="1" baseline="-25000" dirty="0" smtClean="0"/>
                        <a:t>2</a:t>
                      </a:r>
                      <a:r>
                        <a:rPr lang="es-ES_tradnl" sz="1400" b="1" dirty="0" smtClean="0"/>
                        <a:t>O</a:t>
                      </a:r>
                      <a:r>
                        <a:rPr lang="es-ES_tradnl" sz="1400" b="1" baseline="-25000" dirty="0" smtClean="0"/>
                        <a:t>5</a:t>
                      </a:r>
                      <a:endParaRPr lang="es-ES" sz="1400" b="1" baseline="-25000" dirty="0"/>
                    </a:p>
                  </a:txBody>
                  <a:tcPr/>
                </a:tc>
                <a:tc>
                  <a:txBody>
                    <a:bodyPr/>
                    <a:lstStyle/>
                    <a:p>
                      <a:r>
                        <a:rPr lang="es-ES_tradnl" sz="1400" dirty="0" smtClean="0"/>
                        <a:t>0.05±0.01</a:t>
                      </a:r>
                      <a:endParaRPr lang="es-ES" sz="1400" dirty="0"/>
                    </a:p>
                  </a:txBody>
                  <a:tcPr/>
                </a:tc>
                <a:tc>
                  <a:txBody>
                    <a:bodyPr/>
                    <a:lstStyle/>
                    <a:p>
                      <a:r>
                        <a:rPr lang="es-ES_tradnl" sz="1400" dirty="0" smtClean="0"/>
                        <a:t>0.05±0.01 (64±18)</a:t>
                      </a:r>
                      <a:endParaRPr lang="es-ES" sz="1400" dirty="0"/>
                    </a:p>
                  </a:txBody>
                  <a:tcPr/>
                </a:tc>
                <a:tc>
                  <a:txBody>
                    <a:bodyPr/>
                    <a:lstStyle/>
                    <a:p>
                      <a:r>
                        <a:rPr lang="es-ES_tradnl" sz="1400" dirty="0" smtClean="0"/>
                        <a:t>0.01±0.01</a:t>
                      </a:r>
                      <a:r>
                        <a:rPr lang="es-ES_tradnl" sz="1400" baseline="0" dirty="0" smtClean="0"/>
                        <a:t> </a:t>
                      </a:r>
                      <a:r>
                        <a:rPr lang="es-ES_tradnl" sz="1400" dirty="0" smtClean="0"/>
                        <a:t>(17±17)</a:t>
                      </a:r>
                      <a:endParaRPr lang="es-ES" sz="1400" dirty="0"/>
                    </a:p>
                  </a:txBody>
                  <a:tcPr/>
                </a:tc>
              </a:tr>
              <a:tr h="392055">
                <a:tc>
                  <a:txBody>
                    <a:bodyPr/>
                    <a:lstStyle/>
                    <a:p>
                      <a:r>
                        <a:rPr lang="es-ES_tradnl" sz="1400" b="1" dirty="0" smtClean="0"/>
                        <a:t>SO</a:t>
                      </a:r>
                      <a:r>
                        <a:rPr lang="es-ES_tradnl" sz="1400" b="1" baseline="-25000" dirty="0" smtClean="0"/>
                        <a:t>3</a:t>
                      </a:r>
                      <a:endParaRPr lang="es-ES" sz="1400" b="1" baseline="-25000" dirty="0"/>
                    </a:p>
                  </a:txBody>
                  <a:tcPr/>
                </a:tc>
                <a:tc>
                  <a:txBody>
                    <a:bodyPr/>
                    <a:lstStyle/>
                    <a:p>
                      <a:r>
                        <a:rPr lang="es-ES_tradnl" sz="1400" dirty="0" smtClean="0"/>
                        <a:t>34±1</a:t>
                      </a:r>
                      <a:endParaRPr lang="es-ES" sz="1400" dirty="0"/>
                    </a:p>
                  </a:txBody>
                  <a:tcPr/>
                </a:tc>
                <a:tc>
                  <a:txBody>
                    <a:bodyPr/>
                    <a:lstStyle/>
                    <a:p>
                      <a:r>
                        <a:rPr lang="es-ES_tradnl" sz="1400" dirty="0" smtClean="0"/>
                        <a:t>2.1±0.1 (4.0±1.0)</a:t>
                      </a:r>
                      <a:endParaRPr lang="es-ES" sz="1400" dirty="0"/>
                    </a:p>
                  </a:txBody>
                  <a:tcPr/>
                </a:tc>
                <a:tc>
                  <a:txBody>
                    <a:bodyPr/>
                    <a:lstStyle/>
                    <a:p>
                      <a:r>
                        <a:rPr lang="es-ES_tradnl" sz="1400" dirty="0" smtClean="0"/>
                        <a:t>35±1 (85±4)</a:t>
                      </a:r>
                      <a:endParaRPr lang="es-ES" sz="1400" dirty="0"/>
                    </a:p>
                  </a:txBody>
                  <a:tcPr/>
                </a:tc>
              </a:tr>
            </a:tbl>
          </a:graphicData>
        </a:graphic>
      </p:graphicFrame>
      <p:sp>
        <p:nvSpPr>
          <p:cNvPr id="9" name="8 Rectángulo"/>
          <p:cNvSpPr/>
          <p:nvPr/>
        </p:nvSpPr>
        <p:spPr>
          <a:xfrm>
            <a:off x="539552" y="2132856"/>
            <a:ext cx="2016224" cy="36004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0" name="9 Rectángulo"/>
          <p:cNvSpPr/>
          <p:nvPr/>
        </p:nvSpPr>
        <p:spPr>
          <a:xfrm>
            <a:off x="467544" y="3284984"/>
            <a:ext cx="1800200" cy="43204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1" name="10 Rectángulo"/>
          <p:cNvSpPr/>
          <p:nvPr/>
        </p:nvSpPr>
        <p:spPr>
          <a:xfrm>
            <a:off x="467544" y="5373216"/>
            <a:ext cx="1872208" cy="36004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2" name="11 Elipse"/>
          <p:cNvSpPr/>
          <p:nvPr/>
        </p:nvSpPr>
        <p:spPr>
          <a:xfrm>
            <a:off x="5292080" y="5301208"/>
            <a:ext cx="1296144" cy="43204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3" name="12 Elipse"/>
          <p:cNvSpPr/>
          <p:nvPr/>
        </p:nvSpPr>
        <p:spPr>
          <a:xfrm>
            <a:off x="3131840" y="3284984"/>
            <a:ext cx="1440160" cy="43204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4" name="13 Elipse"/>
          <p:cNvSpPr/>
          <p:nvPr/>
        </p:nvSpPr>
        <p:spPr>
          <a:xfrm>
            <a:off x="3203848" y="2060848"/>
            <a:ext cx="1440160" cy="50405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6" name="15 CuadroTexto"/>
          <p:cNvSpPr txBox="1"/>
          <p:nvPr/>
        </p:nvSpPr>
        <p:spPr>
          <a:xfrm>
            <a:off x="59613" y="332656"/>
            <a:ext cx="8832867" cy="369332"/>
          </a:xfrm>
          <a:prstGeom prst="rect">
            <a:avLst/>
          </a:prstGeom>
          <a:noFill/>
        </p:spPr>
        <p:txBody>
          <a:bodyPr wrap="none" rtlCol="0">
            <a:spAutoFit/>
          </a:bodyPr>
          <a:lstStyle/>
          <a:p>
            <a:r>
              <a:rPr lang="es-ES_tradnl" dirty="0" err="1" smtClean="0"/>
              <a:t>Concentration</a:t>
            </a:r>
            <a:r>
              <a:rPr lang="es-ES_tradnl" dirty="0" smtClean="0"/>
              <a:t> (%) of </a:t>
            </a:r>
            <a:r>
              <a:rPr lang="es-ES_tradnl" dirty="0" err="1" smtClean="0"/>
              <a:t>major</a:t>
            </a:r>
            <a:r>
              <a:rPr lang="es-ES_tradnl" dirty="0" smtClean="0"/>
              <a:t>  </a:t>
            </a:r>
            <a:r>
              <a:rPr lang="es-ES_tradnl" dirty="0" err="1" smtClean="0"/>
              <a:t>elements</a:t>
            </a:r>
            <a:r>
              <a:rPr lang="es-ES_tradnl" dirty="0" smtClean="0"/>
              <a:t>  and </a:t>
            </a:r>
            <a:r>
              <a:rPr lang="es-ES_tradnl" dirty="0" err="1" smtClean="0"/>
              <a:t>the</a:t>
            </a:r>
            <a:r>
              <a:rPr lang="es-ES_tradnl" dirty="0" smtClean="0"/>
              <a:t> transfer factor (%) in </a:t>
            </a:r>
            <a:r>
              <a:rPr lang="es-ES_tradnl" dirty="0" err="1" smtClean="0"/>
              <a:t>the</a:t>
            </a:r>
            <a:r>
              <a:rPr lang="es-ES_tradnl" dirty="0" smtClean="0"/>
              <a:t> </a:t>
            </a:r>
            <a:r>
              <a:rPr lang="es-ES_tradnl" dirty="0" err="1" smtClean="0"/>
              <a:t>brackets</a:t>
            </a:r>
            <a:r>
              <a:rPr lang="es-ES_tradnl" dirty="0" smtClean="0"/>
              <a:t> </a:t>
            </a:r>
            <a:endParaRPr lang="es-ES" dirty="0"/>
          </a:p>
        </p:txBody>
      </p:sp>
      <p:sp>
        <p:nvSpPr>
          <p:cNvPr id="19" name="18 Rectángulo"/>
          <p:cNvSpPr/>
          <p:nvPr/>
        </p:nvSpPr>
        <p:spPr>
          <a:xfrm>
            <a:off x="539552" y="4437112"/>
            <a:ext cx="1944216" cy="43204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0" name="19 Elipse"/>
          <p:cNvSpPr/>
          <p:nvPr/>
        </p:nvSpPr>
        <p:spPr>
          <a:xfrm>
            <a:off x="3131840" y="4437112"/>
            <a:ext cx="1440160" cy="43204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1" name="20 Rectángulo"/>
          <p:cNvSpPr/>
          <p:nvPr/>
        </p:nvSpPr>
        <p:spPr>
          <a:xfrm>
            <a:off x="395536" y="3717032"/>
            <a:ext cx="1872208" cy="36004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22" name="21 Elipse"/>
          <p:cNvSpPr/>
          <p:nvPr/>
        </p:nvSpPr>
        <p:spPr>
          <a:xfrm>
            <a:off x="5292080" y="3645024"/>
            <a:ext cx="1296144" cy="43204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ox(in)">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2000"/>
                                        <p:tgtEl>
                                          <p:spTgt spid="13"/>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circle(in)">
                                      <p:cBhvr>
                                        <p:cTn id="24" dur="2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ox(in)">
                                      <p:cBhvr>
                                        <p:cTn id="29" dur="500"/>
                                        <p:tgtEl>
                                          <p:spTgt spid="21"/>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ssolve">
                                      <p:cBhvr>
                                        <p:cTn id="37" dur="500"/>
                                        <p:tgtEl>
                                          <p:spTgt spid="22"/>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9"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7467600" cy="1143000"/>
          </a:xfrm>
        </p:spPr>
        <p:txBody>
          <a:bodyPr/>
          <a:lstStyle/>
          <a:p>
            <a:r>
              <a:rPr lang="es-ES_tradnl" b="1" u="sng" dirty="0" smtClean="0">
                <a:solidFill>
                  <a:srgbClr val="0070C0"/>
                </a:solidFill>
              </a:rPr>
              <a:t>Content</a:t>
            </a:r>
            <a:endParaRPr lang="es-ES" b="1" u="sng" dirty="0">
              <a:solidFill>
                <a:srgbClr val="0070C0"/>
              </a:solidFill>
            </a:endParaRPr>
          </a:p>
        </p:txBody>
      </p:sp>
      <p:sp>
        <p:nvSpPr>
          <p:cNvPr id="3" name="2 Marcador de contenido"/>
          <p:cNvSpPr>
            <a:spLocks noGrp="1"/>
          </p:cNvSpPr>
          <p:nvPr>
            <p:ph sz="quarter" idx="1"/>
          </p:nvPr>
        </p:nvSpPr>
        <p:spPr>
          <a:xfrm>
            <a:off x="539552" y="1484784"/>
            <a:ext cx="7467600" cy="4873752"/>
          </a:xfrm>
        </p:spPr>
        <p:txBody>
          <a:bodyPr>
            <a:normAutofit lnSpcReduction="10000"/>
          </a:bodyPr>
          <a:lstStyle/>
          <a:p>
            <a:r>
              <a:rPr lang="es-ES_tradnl" dirty="0" smtClean="0"/>
              <a:t>INTRODUCTION</a:t>
            </a:r>
          </a:p>
          <a:p>
            <a:pPr>
              <a:buNone/>
            </a:pPr>
            <a:endParaRPr lang="es-ES_tradnl" dirty="0" smtClean="0"/>
          </a:p>
          <a:p>
            <a:r>
              <a:rPr lang="es-ES_tradnl" dirty="0" smtClean="0"/>
              <a:t>OBJECTIVES</a:t>
            </a:r>
          </a:p>
          <a:p>
            <a:endParaRPr lang="es-ES_tradnl" dirty="0" smtClean="0"/>
          </a:p>
          <a:p>
            <a:r>
              <a:rPr lang="es-ES_tradnl" dirty="0" smtClean="0"/>
              <a:t>MATERIALS AND METHODS</a:t>
            </a:r>
          </a:p>
          <a:p>
            <a:endParaRPr lang="es-ES_tradnl" dirty="0" smtClean="0"/>
          </a:p>
          <a:p>
            <a:r>
              <a:rPr lang="es-ES_tradnl" dirty="0" smtClean="0"/>
              <a:t>RESULTS </a:t>
            </a:r>
            <a:r>
              <a:rPr lang="es-ES_tradnl" dirty="0" smtClean="0"/>
              <a:t>AND DISCUSSION</a:t>
            </a:r>
          </a:p>
          <a:p>
            <a:pPr lvl="1"/>
            <a:r>
              <a:rPr lang="es-ES_tradnl" sz="2000" dirty="0" smtClean="0"/>
              <a:t>WASTE CHARACTERIZATION</a:t>
            </a:r>
          </a:p>
          <a:p>
            <a:pPr lvl="1"/>
            <a:r>
              <a:rPr lang="es-ES_tradnl" sz="2000" dirty="0" smtClean="0"/>
              <a:t>APPLICATIONS 1</a:t>
            </a:r>
          </a:p>
          <a:p>
            <a:pPr lvl="1"/>
            <a:r>
              <a:rPr lang="es-ES_tradnl" sz="2000" dirty="0" smtClean="0"/>
              <a:t>APPLICATIONS 2</a:t>
            </a:r>
          </a:p>
          <a:p>
            <a:endParaRPr lang="es-ES_tradnl" dirty="0" smtClean="0"/>
          </a:p>
          <a:p>
            <a:r>
              <a:rPr lang="es-ES_tradnl" dirty="0" smtClean="0"/>
              <a:t>FINAL REMARKS</a:t>
            </a:r>
          </a:p>
          <a:p>
            <a:endParaRPr lang="es-ES_tradnl" dirty="0" smtClean="0"/>
          </a:p>
          <a:p>
            <a:endParaRPr lang="es-ES_tradnl" dirty="0" smtClean="0"/>
          </a:p>
          <a:p>
            <a:endParaRPr lang="es-ES_tradnl" dirty="0" smtClean="0"/>
          </a:p>
          <a:p>
            <a:endParaRPr lang="es-ES_tradnl" dirty="0" smtClean="0"/>
          </a:p>
          <a:p>
            <a:endParaRPr lang="es-ES_tradnl" dirty="0" smtClean="0"/>
          </a:p>
          <a:p>
            <a:endParaRPr lang="es-ES" dirty="0"/>
          </a:p>
        </p:txBody>
      </p:sp>
      <p:sp>
        <p:nvSpPr>
          <p:cNvPr id="5" name="4 Marcador de número de diapositiva"/>
          <p:cNvSpPr>
            <a:spLocks noGrp="1"/>
          </p:cNvSpPr>
          <p:nvPr>
            <p:ph type="sldNum" sz="quarter" idx="15"/>
          </p:nvPr>
        </p:nvSpPr>
        <p:spPr/>
        <p:txBody>
          <a:bodyPr/>
          <a:lstStyle/>
          <a:p>
            <a:fld id="{132FADFE-3B8F-471C-ABF0-DBC7717ECBBC}" type="slidenum">
              <a:rPr lang="es-ES" smtClean="0"/>
              <a:pPr/>
              <a:t>2</a:t>
            </a:fld>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1"/>
          </p:nvPr>
        </p:nvSpPr>
        <p:spPr/>
        <p:txBody>
          <a:bodyPr/>
          <a:lstStyle/>
          <a:p>
            <a:fld id="{132FADFE-3B8F-471C-ABF0-DBC7717ECBBC}" type="slidenum">
              <a:rPr lang="es-ES" smtClean="0"/>
              <a:pPr/>
              <a:t>20</a:t>
            </a:fld>
            <a:endParaRPr lang="es-ES"/>
          </a:p>
        </p:txBody>
      </p:sp>
      <p:grpSp>
        <p:nvGrpSpPr>
          <p:cNvPr id="6" name="5 Grupo"/>
          <p:cNvGrpSpPr/>
          <p:nvPr/>
        </p:nvGrpSpPr>
        <p:grpSpPr>
          <a:xfrm>
            <a:off x="4283968" y="1484784"/>
            <a:ext cx="4583080" cy="3744416"/>
            <a:chOff x="1916832" y="3296815"/>
            <a:chExt cx="4079024" cy="3399184"/>
          </a:xfrm>
        </p:grpSpPr>
        <p:grpSp>
          <p:nvGrpSpPr>
            <p:cNvPr id="7" name="76 Grupo"/>
            <p:cNvGrpSpPr/>
            <p:nvPr/>
          </p:nvGrpSpPr>
          <p:grpSpPr>
            <a:xfrm>
              <a:off x="4005064" y="3296816"/>
              <a:ext cx="1944216" cy="1584176"/>
              <a:chOff x="4077072" y="3440832"/>
              <a:chExt cx="1944000" cy="1691589"/>
            </a:xfrm>
          </p:grpSpPr>
          <p:pic>
            <p:nvPicPr>
              <p:cNvPr id="21" name="20 Imagen" descr="C1-4.tif"/>
              <p:cNvPicPr>
                <a:picLocks noChangeAspect="1"/>
              </p:cNvPicPr>
              <p:nvPr/>
            </p:nvPicPr>
            <p:blipFill>
              <a:blip r:embed="rId3" cstate="print"/>
              <a:stretch>
                <a:fillRect/>
              </a:stretch>
            </p:blipFill>
            <p:spPr>
              <a:xfrm>
                <a:off x="4077072" y="3440832"/>
                <a:ext cx="1944000" cy="1691589"/>
              </a:xfrm>
              <a:prstGeom prst="rect">
                <a:avLst/>
              </a:prstGeom>
              <a:ln>
                <a:solidFill>
                  <a:schemeClr val="tx1"/>
                </a:solidFill>
              </a:ln>
            </p:spPr>
          </p:pic>
          <p:sp>
            <p:nvSpPr>
              <p:cNvPr id="22" name="21 CuadroTexto"/>
              <p:cNvSpPr txBox="1"/>
              <p:nvPr/>
            </p:nvSpPr>
            <p:spPr>
              <a:xfrm>
                <a:off x="4077072" y="3440832"/>
                <a:ext cx="250362" cy="262916"/>
              </a:xfrm>
              <a:prstGeom prst="rect">
                <a:avLst/>
              </a:prstGeom>
              <a:solidFill>
                <a:schemeClr val="bg1"/>
              </a:solidFill>
              <a:ln>
                <a:solidFill>
                  <a:schemeClr val="tx1"/>
                </a:solidFill>
              </a:ln>
            </p:spPr>
            <p:txBody>
              <a:bodyPr wrap="none" rtlCol="0">
                <a:spAutoFit/>
              </a:bodyPr>
              <a:lstStyle/>
              <a:p>
                <a:r>
                  <a:rPr lang="es-ES_tradnl" sz="1000" b="1" i="1" dirty="0" smtClean="0"/>
                  <a:t>1</a:t>
                </a:r>
                <a:endParaRPr lang="es-ES" sz="1000" b="1" i="1" dirty="0"/>
              </a:p>
            </p:txBody>
          </p:sp>
        </p:grpSp>
        <p:grpSp>
          <p:nvGrpSpPr>
            <p:cNvPr id="8" name="75 Grupo"/>
            <p:cNvGrpSpPr/>
            <p:nvPr/>
          </p:nvGrpSpPr>
          <p:grpSpPr>
            <a:xfrm>
              <a:off x="1916832" y="4953000"/>
              <a:ext cx="1944000" cy="1524861"/>
              <a:chOff x="1844824" y="5097016"/>
              <a:chExt cx="1944000" cy="1524861"/>
            </a:xfrm>
          </p:grpSpPr>
          <p:pic>
            <p:nvPicPr>
              <p:cNvPr id="19" name="18 Imagen" descr="C1-1.tif"/>
              <p:cNvPicPr>
                <a:picLocks noChangeAspect="1"/>
              </p:cNvPicPr>
              <p:nvPr/>
            </p:nvPicPr>
            <p:blipFill>
              <a:blip r:embed="rId4" cstate="print"/>
              <a:stretch>
                <a:fillRect/>
              </a:stretch>
            </p:blipFill>
            <p:spPr>
              <a:xfrm>
                <a:off x="1844824" y="5097016"/>
                <a:ext cx="1944000" cy="1524861"/>
              </a:xfrm>
              <a:prstGeom prst="rect">
                <a:avLst/>
              </a:prstGeom>
              <a:ln>
                <a:solidFill>
                  <a:schemeClr val="tx1"/>
                </a:solidFill>
              </a:ln>
            </p:spPr>
          </p:pic>
          <p:sp>
            <p:nvSpPr>
              <p:cNvPr id="20" name="19 CuadroTexto"/>
              <p:cNvSpPr txBox="1"/>
              <p:nvPr/>
            </p:nvSpPr>
            <p:spPr>
              <a:xfrm>
                <a:off x="1844824" y="5097016"/>
                <a:ext cx="250390" cy="246221"/>
              </a:xfrm>
              <a:prstGeom prst="rect">
                <a:avLst/>
              </a:prstGeom>
              <a:solidFill>
                <a:schemeClr val="bg1"/>
              </a:solidFill>
              <a:ln>
                <a:solidFill>
                  <a:schemeClr val="tx1"/>
                </a:solidFill>
              </a:ln>
            </p:spPr>
            <p:txBody>
              <a:bodyPr wrap="none" rtlCol="0">
                <a:spAutoFit/>
              </a:bodyPr>
              <a:lstStyle/>
              <a:p>
                <a:r>
                  <a:rPr lang="es-ES_tradnl" sz="1000" b="1" i="1" dirty="0" smtClean="0"/>
                  <a:t>3</a:t>
                </a:r>
                <a:endParaRPr lang="es-ES" sz="1000" b="1" i="1" dirty="0"/>
              </a:p>
            </p:txBody>
          </p:sp>
        </p:grpSp>
        <p:grpSp>
          <p:nvGrpSpPr>
            <p:cNvPr id="9" name="86 Grupo"/>
            <p:cNvGrpSpPr/>
            <p:nvPr/>
          </p:nvGrpSpPr>
          <p:grpSpPr>
            <a:xfrm>
              <a:off x="1916832" y="3296815"/>
              <a:ext cx="1944216" cy="1584176"/>
              <a:chOff x="1916832" y="3296815"/>
              <a:chExt cx="1944216" cy="1584176"/>
            </a:xfrm>
          </p:grpSpPr>
          <p:pic>
            <p:nvPicPr>
              <p:cNvPr id="17" name="16 Imagen" descr="c1-3.tif"/>
              <p:cNvPicPr>
                <a:picLocks noChangeAspect="1"/>
              </p:cNvPicPr>
              <p:nvPr/>
            </p:nvPicPr>
            <p:blipFill>
              <a:blip r:embed="rId5" cstate="print"/>
              <a:stretch>
                <a:fillRect/>
              </a:stretch>
            </p:blipFill>
            <p:spPr>
              <a:xfrm>
                <a:off x="1916832" y="3296815"/>
                <a:ext cx="1944216" cy="1584176"/>
              </a:xfrm>
              <a:prstGeom prst="rect">
                <a:avLst/>
              </a:prstGeom>
              <a:ln>
                <a:solidFill>
                  <a:schemeClr val="tx1"/>
                </a:solidFill>
              </a:ln>
            </p:spPr>
          </p:pic>
          <p:sp>
            <p:nvSpPr>
              <p:cNvPr id="18" name="17 CuadroTexto"/>
              <p:cNvSpPr txBox="1"/>
              <p:nvPr/>
            </p:nvSpPr>
            <p:spPr>
              <a:xfrm>
                <a:off x="1916832" y="3296816"/>
                <a:ext cx="198072" cy="246221"/>
              </a:xfrm>
              <a:prstGeom prst="rect">
                <a:avLst/>
              </a:prstGeom>
              <a:solidFill>
                <a:schemeClr val="bg1"/>
              </a:solidFill>
              <a:ln>
                <a:solidFill>
                  <a:schemeClr val="tx1"/>
                </a:solidFill>
              </a:ln>
            </p:spPr>
            <p:txBody>
              <a:bodyPr wrap="square" rtlCol="0">
                <a:spAutoFit/>
              </a:bodyPr>
              <a:lstStyle/>
              <a:p>
                <a:r>
                  <a:rPr lang="es-ES_tradnl" sz="1000" b="1" i="1" dirty="0" smtClean="0"/>
                  <a:t>2</a:t>
                </a:r>
                <a:endParaRPr lang="es-ES" sz="1000" b="1" i="1" dirty="0"/>
              </a:p>
            </p:txBody>
          </p:sp>
        </p:grpSp>
        <p:grpSp>
          <p:nvGrpSpPr>
            <p:cNvPr id="10" name="74 Grupo"/>
            <p:cNvGrpSpPr/>
            <p:nvPr/>
          </p:nvGrpSpPr>
          <p:grpSpPr>
            <a:xfrm>
              <a:off x="3933056" y="4953000"/>
              <a:ext cx="2062800" cy="1742999"/>
              <a:chOff x="3933056" y="4953000"/>
              <a:chExt cx="2062800" cy="1742999"/>
            </a:xfrm>
          </p:grpSpPr>
          <p:sp>
            <p:nvSpPr>
              <p:cNvPr id="11" name="10 CuadroTexto"/>
              <p:cNvSpPr txBox="1"/>
              <p:nvPr/>
            </p:nvSpPr>
            <p:spPr>
              <a:xfrm>
                <a:off x="4437112" y="6465167"/>
                <a:ext cx="1338828" cy="230832"/>
              </a:xfrm>
              <a:prstGeom prst="rect">
                <a:avLst/>
              </a:prstGeom>
              <a:noFill/>
            </p:spPr>
            <p:txBody>
              <a:bodyPr wrap="none" rtlCol="0">
                <a:spAutoFit/>
              </a:bodyPr>
              <a:lstStyle/>
              <a:p>
                <a:r>
                  <a:rPr lang="es-ES_tradnl" sz="900" b="1" dirty="0" smtClean="0"/>
                  <a:t>Carbonated sample (C1)</a:t>
                </a:r>
                <a:endParaRPr lang="es-ES" sz="900" b="1" dirty="0"/>
              </a:p>
            </p:txBody>
          </p:sp>
          <p:grpSp>
            <p:nvGrpSpPr>
              <p:cNvPr id="12" name="72 Grupo"/>
              <p:cNvGrpSpPr/>
              <p:nvPr/>
            </p:nvGrpSpPr>
            <p:grpSpPr>
              <a:xfrm>
                <a:off x="3933056" y="4953000"/>
                <a:ext cx="2062800" cy="1547100"/>
                <a:chOff x="3573016" y="4953000"/>
                <a:chExt cx="2062800" cy="1547100"/>
              </a:xfrm>
            </p:grpSpPr>
            <p:pic>
              <p:nvPicPr>
                <p:cNvPr id="13" name="12 Imagen" descr="C1-1.jpg"/>
                <p:cNvPicPr>
                  <a:picLocks noChangeAspect="1"/>
                </p:cNvPicPr>
                <p:nvPr/>
              </p:nvPicPr>
              <p:blipFill>
                <a:blip r:embed="rId6" cstate="print"/>
                <a:stretch>
                  <a:fillRect/>
                </a:stretch>
              </p:blipFill>
              <p:spPr>
                <a:xfrm>
                  <a:off x="3573016" y="4953000"/>
                  <a:ext cx="2062800" cy="1547100"/>
                </a:xfrm>
                <a:prstGeom prst="rect">
                  <a:avLst/>
                </a:prstGeom>
                <a:ln>
                  <a:solidFill>
                    <a:schemeClr val="tx1"/>
                  </a:solidFill>
                </a:ln>
              </p:spPr>
            </p:pic>
            <p:sp>
              <p:nvSpPr>
                <p:cNvPr id="14" name="13 Rectángulo"/>
                <p:cNvSpPr/>
                <p:nvPr/>
              </p:nvSpPr>
              <p:spPr>
                <a:xfrm>
                  <a:off x="5085184" y="5241032"/>
                  <a:ext cx="72000" cy="9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800" b="1" baseline="-25000" dirty="0" smtClean="0">
                      <a:solidFill>
                        <a:schemeClr val="tx1"/>
                      </a:solidFill>
                    </a:rPr>
                    <a:t>1</a:t>
                  </a:r>
                  <a:endParaRPr lang="es-ES" sz="800" b="1" baseline="-25000" dirty="0">
                    <a:solidFill>
                      <a:schemeClr val="tx1"/>
                    </a:solidFill>
                  </a:endParaRPr>
                </a:p>
              </p:txBody>
            </p:sp>
            <p:sp>
              <p:nvSpPr>
                <p:cNvPr id="15" name="14 Rectángulo"/>
                <p:cNvSpPr/>
                <p:nvPr/>
              </p:nvSpPr>
              <p:spPr>
                <a:xfrm>
                  <a:off x="3645024" y="5097016"/>
                  <a:ext cx="72000" cy="9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800" b="1" baseline="-25000" dirty="0" smtClean="0">
                      <a:solidFill>
                        <a:schemeClr val="tx1"/>
                      </a:solidFill>
                    </a:rPr>
                    <a:t>2</a:t>
                  </a:r>
                  <a:endParaRPr lang="es-ES" sz="800" b="1" baseline="-25000" dirty="0">
                    <a:solidFill>
                      <a:schemeClr val="tx1"/>
                    </a:solidFill>
                  </a:endParaRPr>
                </a:p>
              </p:txBody>
            </p:sp>
            <p:sp>
              <p:nvSpPr>
                <p:cNvPr id="16" name="15 Rectángulo"/>
                <p:cNvSpPr/>
                <p:nvPr/>
              </p:nvSpPr>
              <p:spPr>
                <a:xfrm>
                  <a:off x="3789040" y="6177136"/>
                  <a:ext cx="72000" cy="9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800" b="1" baseline="-25000" dirty="0" smtClean="0">
                      <a:solidFill>
                        <a:schemeClr val="tx1"/>
                      </a:solidFill>
                    </a:rPr>
                    <a:t>3</a:t>
                  </a:r>
                  <a:endParaRPr lang="es-ES" sz="800" b="1" baseline="-25000" dirty="0">
                    <a:solidFill>
                      <a:schemeClr val="tx1"/>
                    </a:solidFill>
                  </a:endParaRPr>
                </a:p>
              </p:txBody>
            </p:sp>
          </p:grpSp>
        </p:grpSp>
      </p:grpSp>
      <p:sp>
        <p:nvSpPr>
          <p:cNvPr id="27" name="26 CuadroTexto"/>
          <p:cNvSpPr txBox="1"/>
          <p:nvPr/>
        </p:nvSpPr>
        <p:spPr>
          <a:xfrm>
            <a:off x="4355976" y="1052736"/>
            <a:ext cx="4418197" cy="276999"/>
          </a:xfrm>
          <a:prstGeom prst="rect">
            <a:avLst/>
          </a:prstGeom>
          <a:noFill/>
        </p:spPr>
        <p:txBody>
          <a:bodyPr wrap="none" rtlCol="0">
            <a:spAutoFit/>
          </a:bodyPr>
          <a:lstStyle/>
          <a:p>
            <a:r>
              <a:rPr lang="es-ES_tradnl" sz="1200" b="1" dirty="0" smtClean="0"/>
              <a:t>SEM </a:t>
            </a:r>
            <a:r>
              <a:rPr lang="es-ES_tradnl" sz="1200" b="1" dirty="0" err="1" smtClean="0"/>
              <a:t>analysis</a:t>
            </a:r>
            <a:r>
              <a:rPr lang="es-ES_tradnl" sz="1200" b="1" dirty="0" smtClean="0"/>
              <a:t> and </a:t>
            </a:r>
            <a:r>
              <a:rPr lang="es-ES_tradnl" sz="1200" b="1" dirty="0" err="1" smtClean="0"/>
              <a:t>their</a:t>
            </a:r>
            <a:r>
              <a:rPr lang="es-ES_tradnl" sz="1200" b="1" dirty="0" smtClean="0"/>
              <a:t> </a:t>
            </a:r>
            <a:r>
              <a:rPr lang="es-ES_tradnl" sz="1200" b="1" dirty="0" err="1" smtClean="0"/>
              <a:t>corresponding</a:t>
            </a:r>
            <a:r>
              <a:rPr lang="es-ES_tradnl" sz="1200" b="1" dirty="0" smtClean="0"/>
              <a:t> X-</a:t>
            </a:r>
            <a:r>
              <a:rPr lang="es-ES_tradnl" sz="1200" b="1" dirty="0" err="1" smtClean="0"/>
              <a:t>ray</a:t>
            </a:r>
            <a:r>
              <a:rPr lang="es-ES_tradnl" sz="1200" b="1" dirty="0" smtClean="0"/>
              <a:t> </a:t>
            </a:r>
            <a:r>
              <a:rPr lang="es-ES_tradnl" sz="1200" b="1" dirty="0" err="1" smtClean="0"/>
              <a:t>spectra</a:t>
            </a:r>
            <a:r>
              <a:rPr lang="es-ES_tradnl" sz="1200" b="1" dirty="0" smtClean="0"/>
              <a:t> </a:t>
            </a:r>
            <a:endParaRPr lang="es-ES" sz="1200" b="1" dirty="0"/>
          </a:p>
        </p:txBody>
      </p:sp>
      <p:grpSp>
        <p:nvGrpSpPr>
          <p:cNvPr id="31" name="30 Grupo"/>
          <p:cNvGrpSpPr/>
          <p:nvPr/>
        </p:nvGrpSpPr>
        <p:grpSpPr>
          <a:xfrm>
            <a:off x="0" y="1844824"/>
            <a:ext cx="4283968" cy="3997872"/>
            <a:chOff x="0" y="1196752"/>
            <a:chExt cx="4283968" cy="3997872"/>
          </a:xfrm>
        </p:grpSpPr>
        <p:pic>
          <p:nvPicPr>
            <p:cNvPr id="1027" name="Picture 3" descr="C:\Users\Fryma-Packard bell\Desktop\2014\Nueva aplicación.24.05.14\Paper_2_yesos rojos\revisión\modif. graf\Exp1-s1.tif"/>
            <p:cNvPicPr>
              <a:picLocks noChangeAspect="1" noChangeArrowheads="1"/>
            </p:cNvPicPr>
            <p:nvPr/>
          </p:nvPicPr>
          <p:blipFill>
            <a:blip r:embed="rId7" cstate="print"/>
            <a:srcRect/>
            <a:stretch>
              <a:fillRect/>
            </a:stretch>
          </p:blipFill>
          <p:spPr bwMode="auto">
            <a:xfrm>
              <a:off x="0" y="1484784"/>
              <a:ext cx="4283968" cy="3001753"/>
            </a:xfrm>
            <a:prstGeom prst="rect">
              <a:avLst/>
            </a:prstGeom>
            <a:noFill/>
          </p:spPr>
        </p:pic>
        <p:sp>
          <p:nvSpPr>
            <p:cNvPr id="28" name="27 CuadroTexto"/>
            <p:cNvSpPr txBox="1"/>
            <p:nvPr/>
          </p:nvSpPr>
          <p:spPr>
            <a:xfrm>
              <a:off x="395536" y="1196752"/>
              <a:ext cx="3510898" cy="307777"/>
            </a:xfrm>
            <a:prstGeom prst="rect">
              <a:avLst/>
            </a:prstGeom>
            <a:noFill/>
          </p:spPr>
          <p:txBody>
            <a:bodyPr wrap="none" rtlCol="0">
              <a:spAutoFit/>
            </a:bodyPr>
            <a:lstStyle/>
            <a:p>
              <a:r>
                <a:rPr lang="es-ES" sz="1400" b="1" dirty="0" err="1" smtClean="0"/>
                <a:t>Thermogravimetric</a:t>
              </a:r>
              <a:r>
                <a:rPr lang="es-ES" sz="1400" b="1" dirty="0" smtClean="0"/>
                <a:t> </a:t>
              </a:r>
              <a:r>
                <a:rPr lang="es-ES" sz="1400" b="1" dirty="0" err="1" smtClean="0"/>
                <a:t>analysis</a:t>
              </a:r>
              <a:r>
                <a:rPr lang="es-ES" sz="1400" b="1" dirty="0" smtClean="0"/>
                <a:t> </a:t>
              </a:r>
              <a:r>
                <a:rPr lang="es-ES" sz="1400" b="1" dirty="0" err="1" smtClean="0"/>
                <a:t>results</a:t>
              </a:r>
              <a:endParaRPr lang="es-ES" sz="1400" b="1" dirty="0"/>
            </a:p>
          </p:txBody>
        </p:sp>
        <p:pic>
          <p:nvPicPr>
            <p:cNvPr id="29" name="Picture 16"/>
            <p:cNvPicPr>
              <a:picLocks noChangeAspect="1" noChangeArrowheads="1"/>
            </p:cNvPicPr>
            <p:nvPr/>
          </p:nvPicPr>
          <p:blipFill>
            <a:blip r:embed="rId8" cstate="print"/>
            <a:srcRect/>
            <a:stretch>
              <a:fillRect/>
            </a:stretch>
          </p:blipFill>
          <p:spPr bwMode="auto">
            <a:xfrm>
              <a:off x="683568" y="4725144"/>
              <a:ext cx="2880320" cy="469480"/>
            </a:xfrm>
            <a:prstGeom prst="rect">
              <a:avLst/>
            </a:prstGeom>
            <a:ln>
              <a:noFill/>
            </a:ln>
            <a:effectLst>
              <a:outerShdw blurRad="292100" dist="139700" dir="2700000" algn="tl" rotWithShape="0">
                <a:srgbClr val="333333">
                  <a:alpha val="65000"/>
                </a:srgbClr>
              </a:outerShdw>
            </a:effectLst>
          </p:spPr>
        </p:pic>
      </p:grpSp>
      <p:sp>
        <p:nvSpPr>
          <p:cNvPr id="30" name="29 CuadroTexto"/>
          <p:cNvSpPr txBox="1"/>
          <p:nvPr/>
        </p:nvSpPr>
        <p:spPr>
          <a:xfrm>
            <a:off x="4139952" y="5301208"/>
            <a:ext cx="3960440" cy="923330"/>
          </a:xfrm>
          <a:prstGeom prst="rect">
            <a:avLst/>
          </a:prstGeom>
          <a:noFill/>
        </p:spPr>
        <p:txBody>
          <a:bodyPr wrap="square" rtlCol="0">
            <a:spAutoFit/>
          </a:bodyPr>
          <a:lstStyle/>
          <a:p>
            <a:pPr algn="just"/>
            <a:r>
              <a:rPr lang="es-ES_tradnl" dirty="0" err="1" smtClean="0"/>
              <a:t>Particles</a:t>
            </a:r>
            <a:r>
              <a:rPr lang="es-ES_tradnl" dirty="0" smtClean="0"/>
              <a:t> </a:t>
            </a:r>
            <a:r>
              <a:rPr lang="es-ES_tradnl" dirty="0" err="1" smtClean="0"/>
              <a:t>present</a:t>
            </a:r>
            <a:r>
              <a:rPr lang="es-ES_tradnl" dirty="0" smtClean="0"/>
              <a:t> a </a:t>
            </a:r>
            <a:r>
              <a:rPr lang="es-ES_tradnl" dirty="0" err="1" smtClean="0"/>
              <a:t>poorly</a:t>
            </a:r>
            <a:r>
              <a:rPr lang="es-ES_tradnl" dirty="0" smtClean="0"/>
              <a:t> </a:t>
            </a:r>
            <a:r>
              <a:rPr lang="es-ES_tradnl" dirty="0" err="1" smtClean="0"/>
              <a:t>developed</a:t>
            </a:r>
            <a:r>
              <a:rPr lang="es-ES_tradnl" dirty="0" smtClean="0"/>
              <a:t> rectangular </a:t>
            </a:r>
            <a:r>
              <a:rPr lang="es-ES_tradnl" dirty="0" err="1" smtClean="0"/>
              <a:t>shape</a:t>
            </a:r>
            <a:r>
              <a:rPr lang="es-ES_tradnl" dirty="0" smtClean="0"/>
              <a:t> </a:t>
            </a:r>
            <a:r>
              <a:rPr lang="es-ES_tradnl" dirty="0" err="1" smtClean="0"/>
              <a:t>which</a:t>
            </a:r>
            <a:r>
              <a:rPr lang="es-ES_tradnl" dirty="0" smtClean="0"/>
              <a:t> </a:t>
            </a:r>
            <a:r>
              <a:rPr lang="es-ES_tradnl" dirty="0" err="1" smtClean="0"/>
              <a:t>is</a:t>
            </a:r>
            <a:r>
              <a:rPr lang="es-ES_tradnl" dirty="0" smtClean="0"/>
              <a:t> </a:t>
            </a:r>
            <a:r>
              <a:rPr lang="es-ES_tradnl" dirty="0" err="1" smtClean="0"/>
              <a:t>characteristic</a:t>
            </a:r>
            <a:r>
              <a:rPr lang="es-ES_tradnl" dirty="0" smtClean="0"/>
              <a:t> of </a:t>
            </a:r>
            <a:r>
              <a:rPr lang="es-ES_tradnl" dirty="0" err="1" smtClean="0"/>
              <a:t>calcite</a:t>
            </a:r>
            <a:r>
              <a:rPr lang="es-ES_tradnl" dirty="0" smtClean="0"/>
              <a:t> (CaCO</a:t>
            </a:r>
            <a:r>
              <a:rPr lang="es-ES_tradnl" baseline="-25000" dirty="0" smtClean="0"/>
              <a:t>3</a:t>
            </a:r>
            <a:r>
              <a:rPr lang="es-ES_tradnl" dirty="0" smtClean="0"/>
              <a:t>)</a:t>
            </a:r>
            <a:endParaRPr lang="es-ES" dirty="0"/>
          </a:p>
        </p:txBody>
      </p:sp>
      <p:sp>
        <p:nvSpPr>
          <p:cNvPr id="32" name="31 Rectángulo"/>
          <p:cNvSpPr/>
          <p:nvPr/>
        </p:nvSpPr>
        <p:spPr>
          <a:xfrm>
            <a:off x="179512" y="404664"/>
            <a:ext cx="8568952" cy="384721"/>
          </a:xfrm>
          <a:prstGeom prst="rect">
            <a:avLst/>
          </a:prstGeom>
        </p:spPr>
        <p:txBody>
          <a:bodyPr wrap="square">
            <a:spAutoFit/>
          </a:bodyPr>
          <a:lstStyle/>
          <a:p>
            <a:r>
              <a:rPr lang="es-ES_tradnl" sz="1900" i="1" u="sng" dirty="0" err="1" smtClean="0"/>
              <a:t>Mineralogical</a:t>
            </a:r>
            <a:r>
              <a:rPr lang="es-ES_tradnl" sz="1900" i="1" u="sng" dirty="0" smtClean="0"/>
              <a:t> </a:t>
            </a:r>
            <a:r>
              <a:rPr lang="es-ES_tradnl" sz="1900" i="1" u="sng" dirty="0" err="1" smtClean="0"/>
              <a:t>composition</a:t>
            </a:r>
            <a:r>
              <a:rPr lang="es-ES_tradnl" sz="1900" i="1" u="sng" dirty="0" smtClean="0"/>
              <a:t> </a:t>
            </a:r>
            <a:r>
              <a:rPr lang="es-ES_tradnl" sz="1900" i="1" u="sng" dirty="0" err="1" smtClean="0"/>
              <a:t>by</a:t>
            </a:r>
            <a:r>
              <a:rPr lang="es-ES_tradnl" sz="1900" i="1" u="sng" dirty="0" smtClean="0"/>
              <a:t> XRD:  </a:t>
            </a:r>
            <a:r>
              <a:rPr lang="es-ES_tradnl" sz="1900" i="1" u="sng" dirty="0" err="1" smtClean="0"/>
              <a:t>Calcite</a:t>
            </a:r>
            <a:r>
              <a:rPr lang="es-ES_tradnl" sz="1900" i="1" u="sng" dirty="0" smtClean="0"/>
              <a:t> (CaCO</a:t>
            </a:r>
            <a:r>
              <a:rPr lang="es-ES_tradnl" sz="1900" i="1" u="sng" baseline="-25000" dirty="0" smtClean="0"/>
              <a:t>3</a:t>
            </a:r>
            <a:r>
              <a:rPr lang="es-ES_tradnl" sz="1900" i="1" u="sng" dirty="0" smtClean="0"/>
              <a:t>) and rutile (TiO</a:t>
            </a:r>
            <a:r>
              <a:rPr lang="es-ES_tradnl" sz="1900" i="1" u="sng" baseline="-25000" dirty="0" smtClean="0"/>
              <a:t>2</a:t>
            </a:r>
            <a:r>
              <a:rPr lang="es-ES_tradnl" sz="1900" i="1" u="sng" dirty="0" smtClean="0"/>
              <a:t>).</a:t>
            </a:r>
            <a:endParaRPr lang="es-ES" sz="19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87424"/>
            <a:ext cx="7467600" cy="1143000"/>
          </a:xfrm>
        </p:spPr>
        <p:txBody>
          <a:bodyPr>
            <a:normAutofit/>
          </a:bodyPr>
          <a:lstStyle/>
          <a:p>
            <a:r>
              <a:rPr lang="es-ES_tradnl" sz="2000" b="1" dirty="0" smtClean="0">
                <a:solidFill>
                  <a:schemeClr val="tx1"/>
                </a:solidFill>
                <a:latin typeface="+mn-lt"/>
                <a:ea typeface="+mn-ea"/>
                <a:cs typeface="+mn-cs"/>
              </a:rPr>
              <a:t>Co</a:t>
            </a:r>
            <a:r>
              <a:rPr lang="es-ES_tradnl" sz="2000" b="1" baseline="-25000" dirty="0" smtClean="0">
                <a:solidFill>
                  <a:schemeClr val="tx1"/>
                </a:solidFill>
                <a:latin typeface="+mn-lt"/>
                <a:ea typeface="+mn-ea"/>
                <a:cs typeface="+mn-cs"/>
              </a:rPr>
              <a:t>2</a:t>
            </a:r>
            <a:r>
              <a:rPr lang="es-ES_tradnl" sz="2000" b="1" dirty="0" smtClean="0">
                <a:solidFill>
                  <a:schemeClr val="tx1"/>
                </a:solidFill>
                <a:latin typeface="+mn-lt"/>
                <a:ea typeface="+mn-ea"/>
                <a:cs typeface="+mn-cs"/>
              </a:rPr>
              <a:t> SEQUESTRATION EFFICIENCY (C</a:t>
            </a:r>
            <a:r>
              <a:rPr lang="es-ES_tradnl" sz="2000" b="1" baseline="-25000" dirty="0" smtClean="0">
                <a:solidFill>
                  <a:schemeClr val="tx1"/>
                </a:solidFill>
                <a:latin typeface="+mn-lt"/>
                <a:ea typeface="+mn-ea"/>
                <a:cs typeface="+mn-cs"/>
              </a:rPr>
              <a:t>E</a:t>
            </a:r>
            <a:r>
              <a:rPr lang="es-ES_tradnl" sz="2000" b="1" dirty="0" smtClean="0">
                <a:solidFill>
                  <a:schemeClr val="tx1"/>
                </a:solidFill>
                <a:latin typeface="+mn-lt"/>
                <a:ea typeface="+mn-ea"/>
                <a:cs typeface="+mn-cs"/>
              </a:rPr>
              <a:t>)</a:t>
            </a:r>
            <a:endParaRPr lang="es-ES" sz="2000" b="1" dirty="0" smtClean="0">
              <a:solidFill>
                <a:schemeClr val="tx1"/>
              </a:solidFill>
              <a:latin typeface="+mn-lt"/>
              <a:ea typeface="+mn-ea"/>
              <a:cs typeface="+mn-cs"/>
            </a:endParaRPr>
          </a:p>
        </p:txBody>
      </p:sp>
      <p:sp>
        <p:nvSpPr>
          <p:cNvPr id="3" name="2 Marcador de número de diapositiva"/>
          <p:cNvSpPr>
            <a:spLocks noGrp="1"/>
          </p:cNvSpPr>
          <p:nvPr>
            <p:ph type="sldNum" sz="quarter" idx="11"/>
          </p:nvPr>
        </p:nvSpPr>
        <p:spPr/>
        <p:txBody>
          <a:bodyPr/>
          <a:lstStyle/>
          <a:p>
            <a:fld id="{132FADFE-3B8F-471C-ABF0-DBC7717ECBBC}" type="slidenum">
              <a:rPr lang="es-ES" smtClean="0"/>
              <a:pPr/>
              <a:t>21</a:t>
            </a:fld>
            <a:endParaRPr lang="es-ES"/>
          </a:p>
        </p:txBody>
      </p:sp>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614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15816" y="1124744"/>
            <a:ext cx="3024336" cy="895362"/>
          </a:xfrm>
          <a:prstGeom prst="rect">
            <a:avLst/>
          </a:prstGeom>
          <a:noFill/>
        </p:spPr>
      </p:pic>
      <p:sp>
        <p:nvSpPr>
          <p:cNvPr id="11" name="10 CuadroTexto"/>
          <p:cNvSpPr txBox="1"/>
          <p:nvPr/>
        </p:nvSpPr>
        <p:spPr>
          <a:xfrm>
            <a:off x="395536" y="2060848"/>
            <a:ext cx="8136904" cy="2462213"/>
          </a:xfrm>
          <a:prstGeom prst="rect">
            <a:avLst/>
          </a:prstGeom>
          <a:noFill/>
        </p:spPr>
        <p:txBody>
          <a:bodyPr wrap="square" rtlCol="0">
            <a:spAutoFit/>
          </a:bodyPr>
          <a:lstStyle/>
          <a:p>
            <a:r>
              <a:rPr lang="es-ES_tradnl" sz="2200" dirty="0" err="1" smtClean="0"/>
              <a:t>Where</a:t>
            </a:r>
            <a:r>
              <a:rPr lang="es-ES_tradnl" sz="2200" dirty="0" smtClean="0"/>
              <a:t>:</a:t>
            </a:r>
          </a:p>
          <a:p>
            <a:endParaRPr lang="es-ES_tradnl" sz="2200" dirty="0" smtClean="0"/>
          </a:p>
          <a:p>
            <a:r>
              <a:rPr lang="es-ES_tradnl" sz="2200" dirty="0" smtClean="0"/>
              <a:t>X </a:t>
            </a:r>
            <a:r>
              <a:rPr lang="es-ES_tradnl" sz="2200" dirty="0" err="1" smtClean="0"/>
              <a:t>exp</a:t>
            </a:r>
            <a:r>
              <a:rPr lang="es-ES_tradnl" sz="2200" dirty="0" smtClean="0"/>
              <a:t> ~ </a:t>
            </a:r>
            <a:r>
              <a:rPr lang="es-ES_tradnl" sz="2200" dirty="0" err="1" smtClean="0"/>
              <a:t>calcium</a:t>
            </a:r>
            <a:r>
              <a:rPr lang="es-ES_tradnl" sz="2200" dirty="0" smtClean="0"/>
              <a:t> in </a:t>
            </a:r>
            <a:r>
              <a:rPr lang="es-ES_tradnl" sz="2200" dirty="0" err="1" smtClean="0"/>
              <a:t>form</a:t>
            </a:r>
            <a:r>
              <a:rPr lang="es-ES_tradnl" sz="2200" dirty="0" smtClean="0"/>
              <a:t> of carbonate </a:t>
            </a:r>
            <a:r>
              <a:rPr lang="es-ES_tradnl" sz="2200" dirty="0" err="1" smtClean="0"/>
              <a:t>generated</a:t>
            </a:r>
            <a:r>
              <a:rPr lang="es-ES_tradnl" sz="2200" dirty="0" smtClean="0"/>
              <a:t> in </a:t>
            </a:r>
            <a:r>
              <a:rPr lang="es-ES_tradnl" sz="2200" dirty="0" err="1" smtClean="0"/>
              <a:t>the</a:t>
            </a:r>
            <a:r>
              <a:rPr lang="es-ES_tradnl" sz="2200" dirty="0" smtClean="0"/>
              <a:t> </a:t>
            </a:r>
            <a:r>
              <a:rPr lang="es-ES_tradnl" sz="2200" dirty="0" err="1" smtClean="0"/>
              <a:t>process</a:t>
            </a:r>
            <a:endParaRPr lang="es-ES_tradnl" sz="2200" dirty="0" smtClean="0"/>
          </a:p>
          <a:p>
            <a:endParaRPr lang="es-ES_tradnl" sz="2200" dirty="0" smtClean="0"/>
          </a:p>
          <a:p>
            <a:r>
              <a:rPr lang="es-ES_tradnl" sz="2200" dirty="0" smtClean="0"/>
              <a:t>X </a:t>
            </a:r>
            <a:r>
              <a:rPr lang="es-ES_tradnl" sz="2200" dirty="0" err="1" smtClean="0"/>
              <a:t>theo</a:t>
            </a:r>
            <a:r>
              <a:rPr lang="es-ES_tradnl" sz="2200" dirty="0" smtClean="0"/>
              <a:t> ~ total </a:t>
            </a:r>
            <a:r>
              <a:rPr lang="es-ES_tradnl" sz="2200" dirty="0" err="1" smtClean="0"/>
              <a:t>calcium</a:t>
            </a:r>
            <a:r>
              <a:rPr lang="es-ES_tradnl" sz="2200" dirty="0" smtClean="0"/>
              <a:t> in </a:t>
            </a:r>
            <a:r>
              <a:rPr lang="es-ES_tradnl" sz="2200" dirty="0" err="1" smtClean="0"/>
              <a:t>the</a:t>
            </a:r>
            <a:r>
              <a:rPr lang="es-ES_tradnl" sz="2200" dirty="0" smtClean="0"/>
              <a:t> red </a:t>
            </a:r>
            <a:r>
              <a:rPr lang="es-ES_tradnl" sz="2200" dirty="0" err="1" smtClean="0"/>
              <a:t>gypsum</a:t>
            </a:r>
            <a:endParaRPr lang="es-ES_tradnl" sz="2200" dirty="0" smtClean="0"/>
          </a:p>
          <a:p>
            <a:endParaRPr lang="es-ES_tradnl" sz="2200" dirty="0" smtClean="0"/>
          </a:p>
          <a:p>
            <a:endParaRPr lang="es-ES" sz="2200" dirty="0"/>
          </a:p>
        </p:txBody>
      </p:sp>
      <p:sp>
        <p:nvSpPr>
          <p:cNvPr id="10" name="9 CuadroTexto"/>
          <p:cNvSpPr txBox="1"/>
          <p:nvPr/>
        </p:nvSpPr>
        <p:spPr>
          <a:xfrm>
            <a:off x="3131840" y="4725144"/>
            <a:ext cx="2707793" cy="58477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ES_tradnl" sz="3200" dirty="0" smtClean="0"/>
              <a:t>C</a:t>
            </a:r>
            <a:r>
              <a:rPr lang="es-ES_tradnl" sz="3200" baseline="-25000" dirty="0" smtClean="0"/>
              <a:t>E </a:t>
            </a:r>
            <a:r>
              <a:rPr lang="es-ES_tradnl" sz="3200" dirty="0" smtClean="0"/>
              <a:t>= 92 ± 6 %</a:t>
            </a:r>
            <a:endParaRPr lang="es-E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060848"/>
            <a:ext cx="7467600" cy="1143000"/>
          </a:xfrm>
        </p:spPr>
        <p:txBody>
          <a:bodyPr>
            <a:normAutofit/>
          </a:bodyPr>
          <a:lstStyle/>
          <a:p>
            <a:pPr algn="ctr"/>
            <a:r>
              <a:rPr lang="es-ES_tradnl" b="1" u="sng" dirty="0" smtClean="0">
                <a:solidFill>
                  <a:srgbClr val="0070C0"/>
                </a:solidFill>
              </a:rPr>
              <a:t>CONCLUSIONS</a:t>
            </a:r>
            <a:endParaRPr lang="es-ES" b="1" u="sng" dirty="0">
              <a:solidFill>
                <a:srgbClr val="0070C0"/>
              </a:solidFill>
            </a:endParaRPr>
          </a:p>
        </p:txBody>
      </p:sp>
      <p:sp>
        <p:nvSpPr>
          <p:cNvPr id="3" name="2 Marcador de número de diapositiva"/>
          <p:cNvSpPr>
            <a:spLocks noGrp="1"/>
          </p:cNvSpPr>
          <p:nvPr>
            <p:ph type="sldNum" sz="quarter" idx="11"/>
          </p:nvPr>
        </p:nvSpPr>
        <p:spPr/>
        <p:txBody>
          <a:bodyPr/>
          <a:lstStyle/>
          <a:p>
            <a:fld id="{132FADFE-3B8F-471C-ABF0-DBC7717ECBBC}" type="slidenum">
              <a:rPr lang="es-ES" smtClean="0"/>
              <a:pPr/>
              <a:t>22</a:t>
            </a:fld>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1"/>
          </p:nvPr>
        </p:nvSpPr>
        <p:spPr/>
        <p:txBody>
          <a:bodyPr/>
          <a:lstStyle/>
          <a:p>
            <a:fld id="{132FADFE-3B8F-471C-ABF0-DBC7717ECBBC}" type="slidenum">
              <a:rPr lang="es-ES" smtClean="0"/>
              <a:pPr/>
              <a:t>23</a:t>
            </a:fld>
            <a:endParaRPr lang="es-ES"/>
          </a:p>
        </p:txBody>
      </p:sp>
      <p:sp>
        <p:nvSpPr>
          <p:cNvPr id="9" name="1 Título"/>
          <p:cNvSpPr txBox="1">
            <a:spLocks/>
          </p:cNvSpPr>
          <p:nvPr/>
        </p:nvSpPr>
        <p:spPr>
          <a:xfrm>
            <a:off x="755576" y="332656"/>
            <a:ext cx="7467600" cy="1143000"/>
          </a:xfrm>
          <a:prstGeom prst="rect">
            <a:avLst/>
          </a:prstGeom>
        </p:spPr>
        <p:txBody>
          <a:bodyPr vert="horz" anchor="ctr">
            <a:noAutofit/>
          </a:bodyPr>
          <a:lstStyle/>
          <a:p>
            <a:pPr lvl="0" algn="ctr">
              <a:spcBef>
                <a:spcPct val="0"/>
              </a:spcBef>
              <a:defRPr/>
            </a:pPr>
            <a:r>
              <a:rPr lang="es-ES_tradnl" sz="2000" b="1" u="sng" cap="small" dirty="0" err="1" smtClean="0">
                <a:solidFill>
                  <a:srgbClr val="0070C0"/>
                </a:solidFill>
                <a:latin typeface="+mj-lt"/>
                <a:ea typeface="+mj-ea"/>
                <a:cs typeface="+mj-cs"/>
              </a:rPr>
              <a:t>Application</a:t>
            </a:r>
            <a:r>
              <a:rPr lang="es-ES_tradnl" sz="2000" b="1" u="sng" cap="small" dirty="0" smtClean="0">
                <a:solidFill>
                  <a:srgbClr val="0070C0"/>
                </a:solidFill>
                <a:latin typeface="+mj-lt"/>
                <a:ea typeface="+mj-ea"/>
                <a:cs typeface="+mj-cs"/>
              </a:rPr>
              <a:t> 1: use of RG as </a:t>
            </a:r>
            <a:r>
              <a:rPr lang="en-US" sz="2000" b="1" u="sng" cap="small" dirty="0" smtClean="0">
                <a:solidFill>
                  <a:srgbClr val="0070C0"/>
                </a:solidFill>
                <a:latin typeface="+mj-lt"/>
                <a:ea typeface="+mj-ea"/>
                <a:cs typeface="+mj-cs"/>
              </a:rPr>
              <a:t>building </a:t>
            </a:r>
            <a:r>
              <a:rPr lang="en-US" sz="2000" b="1" u="sng" cap="small" dirty="0" smtClean="0">
                <a:solidFill>
                  <a:srgbClr val="0070C0"/>
                </a:solidFill>
                <a:latin typeface="+mj-lt"/>
                <a:ea typeface="+mj-ea"/>
                <a:cs typeface="+mj-cs"/>
              </a:rPr>
              <a:t>materials for fire-resistant panels</a:t>
            </a:r>
            <a:endParaRPr lang="es-ES" sz="2000" b="1" u="sng" cap="small" dirty="0" smtClean="0">
              <a:solidFill>
                <a:srgbClr val="0070C0"/>
              </a:solidFill>
              <a:latin typeface="+mj-lt"/>
              <a:ea typeface="+mj-ea"/>
              <a:cs typeface="+mj-cs"/>
            </a:endParaRPr>
          </a:p>
        </p:txBody>
      </p:sp>
      <p:sp>
        <p:nvSpPr>
          <p:cNvPr id="10" name="9 Rectángulo"/>
          <p:cNvSpPr/>
          <p:nvPr/>
        </p:nvSpPr>
        <p:spPr>
          <a:xfrm>
            <a:off x="467544" y="2060848"/>
            <a:ext cx="7920880" cy="3416320"/>
          </a:xfrm>
          <a:prstGeom prst="rect">
            <a:avLst/>
          </a:prstGeom>
        </p:spPr>
        <p:txBody>
          <a:bodyPr wrap="square">
            <a:spAutoFit/>
          </a:bodyPr>
          <a:lstStyle/>
          <a:p>
            <a:pPr algn="just">
              <a:lnSpc>
                <a:spcPct val="120000"/>
              </a:lnSpc>
              <a:buClr>
                <a:srgbClr val="0070C0"/>
              </a:buClr>
              <a:buFont typeface="Wingdings" pitchFamily="2" charset="2"/>
              <a:buChar char="q"/>
            </a:pPr>
            <a:r>
              <a:rPr lang="en-US" sz="2000" dirty="0" smtClean="0">
                <a:solidFill>
                  <a:srgbClr val="000000"/>
                </a:solidFill>
              </a:rPr>
              <a:t>  Fire-resistance Test demonstrate that the </a:t>
            </a:r>
            <a:r>
              <a:rPr lang="en-US" sz="2000" b="1" dirty="0" smtClean="0">
                <a:solidFill>
                  <a:srgbClr val="000000"/>
                </a:solidFill>
              </a:rPr>
              <a:t>plates perform better than some materials used in construction such as Pladur®. </a:t>
            </a:r>
            <a:r>
              <a:rPr lang="en-US" sz="2000" dirty="0" smtClean="0">
                <a:solidFill>
                  <a:srgbClr val="000000"/>
                </a:solidFill>
              </a:rPr>
              <a:t>The </a:t>
            </a:r>
            <a:r>
              <a:rPr lang="en-US" sz="2000" dirty="0" smtClean="0">
                <a:solidFill>
                  <a:srgbClr val="000000"/>
                </a:solidFill>
              </a:rPr>
              <a:t>tested </a:t>
            </a:r>
            <a:r>
              <a:rPr lang="en-US" sz="2000" dirty="0" smtClean="0">
                <a:solidFill>
                  <a:srgbClr val="000000"/>
                </a:solidFill>
              </a:rPr>
              <a:t>material also </a:t>
            </a:r>
            <a:r>
              <a:rPr lang="en-US" sz="2000" b="1" dirty="0" smtClean="0">
                <a:solidFill>
                  <a:srgbClr val="000000"/>
                </a:solidFill>
              </a:rPr>
              <a:t>possesses acceptable mechanical properties </a:t>
            </a:r>
            <a:r>
              <a:rPr lang="en-US" sz="2000" dirty="0" smtClean="0">
                <a:solidFill>
                  <a:srgbClr val="000000"/>
                </a:solidFill>
              </a:rPr>
              <a:t>that showed </a:t>
            </a:r>
            <a:r>
              <a:rPr lang="en-US" sz="2000" b="1" dirty="0" smtClean="0">
                <a:solidFill>
                  <a:srgbClr val="000000"/>
                </a:solidFill>
              </a:rPr>
              <a:t>no noticeable distortion or breakage </a:t>
            </a:r>
            <a:r>
              <a:rPr lang="en-US" sz="2000" dirty="0" smtClean="0">
                <a:solidFill>
                  <a:srgbClr val="000000"/>
                </a:solidFill>
              </a:rPr>
              <a:t>during the test. </a:t>
            </a:r>
            <a:r>
              <a:rPr lang="en-US" sz="2000" dirty="0" smtClean="0"/>
              <a:t>Although,  the </a:t>
            </a:r>
            <a:r>
              <a:rPr lang="en-US" sz="2000" u="sng" dirty="0" smtClean="0"/>
              <a:t>mechanical properties of plates must be study.</a:t>
            </a:r>
            <a:endParaRPr lang="en-US" sz="2000" u="sng" dirty="0" smtClean="0">
              <a:solidFill>
                <a:srgbClr val="000000"/>
              </a:solidFill>
            </a:endParaRPr>
          </a:p>
          <a:p>
            <a:pPr algn="just">
              <a:lnSpc>
                <a:spcPct val="120000"/>
              </a:lnSpc>
              <a:buFont typeface="Arial" pitchFamily="34" charset="0"/>
              <a:buChar char="•"/>
            </a:pPr>
            <a:endParaRPr lang="en-US" sz="2000" dirty="0" smtClean="0">
              <a:solidFill>
                <a:srgbClr val="000000"/>
              </a:solidFill>
            </a:endParaRPr>
          </a:p>
          <a:p>
            <a:pPr algn="just">
              <a:lnSpc>
                <a:spcPct val="120000"/>
              </a:lnSpc>
              <a:buClr>
                <a:srgbClr val="0070C0"/>
              </a:buClr>
              <a:buFont typeface="Wingdings" pitchFamily="2" charset="2"/>
              <a:buChar char="q"/>
            </a:pPr>
            <a:r>
              <a:rPr lang="en-US" sz="2000" dirty="0" smtClean="0">
                <a:latin typeface="Palatino Linotype" pitchFamily="18" charset="0"/>
              </a:rPr>
              <a:t>  Also, it was conducted</a:t>
            </a:r>
            <a:r>
              <a:rPr lang="en-US" sz="2000" b="1" dirty="0" smtClean="0">
                <a:latin typeface="Palatino Linotype" pitchFamily="18" charset="0"/>
              </a:rPr>
              <a:t> leaching tests </a:t>
            </a:r>
            <a:r>
              <a:rPr lang="en-US" sz="2000" dirty="0" smtClean="0">
                <a:latin typeface="Palatino Linotype" pitchFamily="18" charset="0"/>
              </a:rPr>
              <a:t>using the </a:t>
            </a:r>
            <a:r>
              <a:rPr lang="en-US" sz="2000" b="1" dirty="0" smtClean="0">
                <a:latin typeface="Palatino Linotype" pitchFamily="18" charset="0"/>
              </a:rPr>
              <a:t>TCLP procedure </a:t>
            </a:r>
            <a:r>
              <a:rPr lang="en-US" sz="2000" dirty="0" smtClean="0">
                <a:latin typeface="Palatino Linotype" pitchFamily="18" charset="0"/>
              </a:rPr>
              <a:t>and </a:t>
            </a:r>
            <a:r>
              <a:rPr lang="en-US" sz="2000" b="1" dirty="0" smtClean="0">
                <a:latin typeface="Palatino Linotype" pitchFamily="18" charset="0"/>
              </a:rPr>
              <a:t>results</a:t>
            </a:r>
            <a:r>
              <a:rPr lang="en-US" sz="2000" dirty="0" smtClean="0">
                <a:latin typeface="Palatino Linotype" pitchFamily="18" charset="0"/>
              </a:rPr>
              <a:t> showed </a:t>
            </a:r>
            <a:r>
              <a:rPr lang="en-US" sz="2000" b="1" dirty="0" smtClean="0">
                <a:latin typeface="Palatino Linotype" pitchFamily="18" charset="0"/>
              </a:rPr>
              <a:t>a negligible environmental impact.</a:t>
            </a:r>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1"/>
          </p:nvPr>
        </p:nvSpPr>
        <p:spPr/>
        <p:txBody>
          <a:bodyPr/>
          <a:lstStyle/>
          <a:p>
            <a:fld id="{132FADFE-3B8F-471C-ABF0-DBC7717ECBBC}" type="slidenum">
              <a:rPr lang="es-ES" smtClean="0"/>
              <a:pPr/>
              <a:t>24</a:t>
            </a:fld>
            <a:endParaRPr lang="es-ES"/>
          </a:p>
        </p:txBody>
      </p:sp>
      <p:sp>
        <p:nvSpPr>
          <p:cNvPr id="4" name="1 Título"/>
          <p:cNvSpPr txBox="1">
            <a:spLocks/>
          </p:cNvSpPr>
          <p:nvPr/>
        </p:nvSpPr>
        <p:spPr>
          <a:xfrm>
            <a:off x="539552" y="44624"/>
            <a:ext cx="7467600" cy="1143000"/>
          </a:xfrm>
          <a:prstGeom prst="rect">
            <a:avLst/>
          </a:prstGeom>
        </p:spPr>
        <p:txBody>
          <a:bodyPr vert="horz" anchor="ctr">
            <a:normAutofit/>
          </a:bodyPr>
          <a:lstStyle/>
          <a:p>
            <a:pPr algn="ctr">
              <a:spcBef>
                <a:spcPct val="0"/>
              </a:spcBef>
              <a:defRPr/>
            </a:pPr>
            <a:r>
              <a:rPr lang="es-ES_tradnl" sz="2000" b="1" u="sng" cap="small" dirty="0" err="1" smtClean="0">
                <a:solidFill>
                  <a:srgbClr val="0070C0"/>
                </a:solidFill>
                <a:latin typeface="+mj-lt"/>
                <a:ea typeface="+mj-ea"/>
                <a:cs typeface="+mj-cs"/>
              </a:rPr>
              <a:t>application</a:t>
            </a:r>
            <a:r>
              <a:rPr lang="es-ES_tradnl" sz="2000" b="1" u="sng" cap="small" dirty="0" smtClean="0">
                <a:solidFill>
                  <a:srgbClr val="0070C0"/>
                </a:solidFill>
                <a:latin typeface="+mj-lt"/>
                <a:ea typeface="+mj-ea"/>
                <a:cs typeface="+mj-cs"/>
              </a:rPr>
              <a:t> 2: use of RG </a:t>
            </a:r>
            <a:r>
              <a:rPr lang="en-US" sz="2000" b="1" u="sng" cap="small" dirty="0" smtClean="0">
                <a:solidFill>
                  <a:srgbClr val="0070C0"/>
                </a:solidFill>
                <a:latin typeface="+mj-lt"/>
                <a:ea typeface="+mj-ea"/>
                <a:cs typeface="+mj-cs"/>
              </a:rPr>
              <a:t>a calcium source for carbon dioxide sequestration</a:t>
            </a:r>
            <a:r>
              <a:rPr lang="es-ES_tradnl" sz="2000" b="1" u="sng" cap="small" dirty="0" smtClean="0">
                <a:solidFill>
                  <a:srgbClr val="0070C0"/>
                </a:solidFill>
                <a:latin typeface="+mj-lt"/>
                <a:ea typeface="+mj-ea"/>
                <a:cs typeface="+mj-cs"/>
              </a:rPr>
              <a:t> </a:t>
            </a:r>
            <a:endParaRPr lang="es-ES" sz="2000" b="1" u="sng" cap="small" dirty="0" smtClean="0">
              <a:solidFill>
                <a:srgbClr val="0070C0"/>
              </a:solidFill>
              <a:latin typeface="+mj-lt"/>
              <a:ea typeface="+mj-ea"/>
              <a:cs typeface="+mj-cs"/>
            </a:endParaRPr>
          </a:p>
        </p:txBody>
      </p:sp>
      <p:sp>
        <p:nvSpPr>
          <p:cNvPr id="7" name="6 CuadroTexto"/>
          <p:cNvSpPr txBox="1"/>
          <p:nvPr/>
        </p:nvSpPr>
        <p:spPr>
          <a:xfrm>
            <a:off x="395536" y="1623741"/>
            <a:ext cx="8208912" cy="4613571"/>
          </a:xfrm>
          <a:prstGeom prst="rect">
            <a:avLst/>
          </a:prstGeom>
          <a:noFill/>
        </p:spPr>
        <p:txBody>
          <a:bodyPr wrap="square" rtlCol="0">
            <a:spAutoFit/>
          </a:bodyPr>
          <a:lstStyle/>
          <a:p>
            <a:pPr indent="-274320" algn="just">
              <a:lnSpc>
                <a:spcPct val="120000"/>
              </a:lnSpc>
              <a:spcBef>
                <a:spcPts val="600"/>
              </a:spcBef>
              <a:buClr>
                <a:schemeClr val="accent1"/>
              </a:buClr>
              <a:buSzPct val="70000"/>
              <a:buFont typeface="Wingdings" pitchFamily="2" charset="2"/>
              <a:buChar char="q"/>
            </a:pPr>
            <a:r>
              <a:rPr lang="es-ES_tradnl" sz="2000" dirty="0" err="1" smtClean="0">
                <a:solidFill>
                  <a:srgbClr val="000000"/>
                </a:solidFill>
              </a:rPr>
              <a:t>The</a:t>
            </a:r>
            <a:r>
              <a:rPr lang="es-ES_tradnl" sz="2000" dirty="0" smtClean="0">
                <a:solidFill>
                  <a:srgbClr val="000000"/>
                </a:solidFill>
              </a:rPr>
              <a:t> </a:t>
            </a:r>
            <a:r>
              <a:rPr lang="es-ES_tradnl" sz="2000" b="1" dirty="0" err="1" smtClean="0">
                <a:solidFill>
                  <a:srgbClr val="000000"/>
                </a:solidFill>
              </a:rPr>
              <a:t>products</a:t>
            </a:r>
            <a:r>
              <a:rPr lang="es-ES_tradnl" sz="2000" dirty="0" smtClean="0">
                <a:solidFill>
                  <a:srgbClr val="000000"/>
                </a:solidFill>
              </a:rPr>
              <a:t> of RG </a:t>
            </a:r>
            <a:r>
              <a:rPr lang="es-ES_tradnl" sz="2000" dirty="0" err="1" smtClean="0">
                <a:solidFill>
                  <a:srgbClr val="000000"/>
                </a:solidFill>
              </a:rPr>
              <a:t>carbonation</a:t>
            </a:r>
            <a:r>
              <a:rPr lang="es-ES_tradnl" sz="2000" dirty="0" smtClean="0">
                <a:solidFill>
                  <a:srgbClr val="000000"/>
                </a:solidFill>
              </a:rPr>
              <a:t>, </a:t>
            </a:r>
            <a:r>
              <a:rPr lang="es-ES_tradnl" sz="2000" dirty="0" err="1" smtClean="0">
                <a:solidFill>
                  <a:srgbClr val="000000"/>
                </a:solidFill>
              </a:rPr>
              <a:t>using</a:t>
            </a:r>
            <a:r>
              <a:rPr lang="es-ES_tradnl" sz="2000" dirty="0" smtClean="0">
                <a:solidFill>
                  <a:srgbClr val="000000"/>
                </a:solidFill>
              </a:rPr>
              <a:t> </a:t>
            </a:r>
            <a:r>
              <a:rPr lang="es-ES_tradnl" sz="2000" dirty="0" err="1" smtClean="0">
                <a:solidFill>
                  <a:srgbClr val="000000"/>
                </a:solidFill>
              </a:rPr>
              <a:t>NaOH</a:t>
            </a:r>
            <a:r>
              <a:rPr lang="es-ES_tradnl" sz="2000" dirty="0" smtClean="0">
                <a:solidFill>
                  <a:srgbClr val="000000"/>
                </a:solidFill>
              </a:rPr>
              <a:t> as </a:t>
            </a:r>
            <a:r>
              <a:rPr lang="es-ES_tradnl" sz="2000" dirty="0" err="1" smtClean="0">
                <a:solidFill>
                  <a:srgbClr val="000000"/>
                </a:solidFill>
              </a:rPr>
              <a:t>extracting</a:t>
            </a:r>
            <a:r>
              <a:rPr lang="es-ES_tradnl" sz="2000" dirty="0" smtClean="0">
                <a:solidFill>
                  <a:srgbClr val="000000"/>
                </a:solidFill>
              </a:rPr>
              <a:t> </a:t>
            </a:r>
            <a:r>
              <a:rPr lang="es-ES_tradnl" sz="2000" dirty="0" err="1" smtClean="0">
                <a:solidFill>
                  <a:srgbClr val="000000"/>
                </a:solidFill>
              </a:rPr>
              <a:t>agents</a:t>
            </a:r>
            <a:r>
              <a:rPr lang="es-ES_tradnl" sz="2000" dirty="0" smtClean="0">
                <a:solidFill>
                  <a:srgbClr val="000000"/>
                </a:solidFill>
              </a:rPr>
              <a:t>, are: </a:t>
            </a:r>
            <a:r>
              <a:rPr lang="es-ES_tradnl" sz="2000" b="1" dirty="0" smtClean="0">
                <a:solidFill>
                  <a:srgbClr val="000000"/>
                </a:solidFill>
              </a:rPr>
              <a:t>CaCO</a:t>
            </a:r>
            <a:r>
              <a:rPr lang="es-ES_tradnl" sz="2000" b="1" baseline="-25000" dirty="0" smtClean="0">
                <a:solidFill>
                  <a:srgbClr val="000000"/>
                </a:solidFill>
              </a:rPr>
              <a:t>3</a:t>
            </a:r>
            <a:r>
              <a:rPr lang="es-ES_tradnl" sz="2000" dirty="0" smtClean="0">
                <a:solidFill>
                  <a:srgbClr val="000000"/>
                </a:solidFill>
              </a:rPr>
              <a:t> and </a:t>
            </a:r>
            <a:r>
              <a:rPr lang="es-ES_tradnl" sz="2000" b="1" dirty="0" smtClean="0">
                <a:solidFill>
                  <a:srgbClr val="000000"/>
                </a:solidFill>
              </a:rPr>
              <a:t>Na</a:t>
            </a:r>
            <a:r>
              <a:rPr lang="es-ES_tradnl" sz="2000" b="1" baseline="-25000" dirty="0" smtClean="0">
                <a:solidFill>
                  <a:srgbClr val="000000"/>
                </a:solidFill>
              </a:rPr>
              <a:t>2</a:t>
            </a:r>
            <a:r>
              <a:rPr lang="es-ES_tradnl" sz="2000" b="1" dirty="0" smtClean="0">
                <a:solidFill>
                  <a:srgbClr val="000000"/>
                </a:solidFill>
              </a:rPr>
              <a:t>SO</a:t>
            </a:r>
            <a:r>
              <a:rPr lang="es-ES_tradnl" sz="2000" b="1" baseline="-25000" dirty="0" smtClean="0">
                <a:solidFill>
                  <a:srgbClr val="000000"/>
                </a:solidFill>
              </a:rPr>
              <a:t>4</a:t>
            </a:r>
            <a:r>
              <a:rPr lang="es-ES_tradnl" sz="2000" b="1" dirty="0" smtClean="0">
                <a:solidFill>
                  <a:srgbClr val="000000"/>
                </a:solidFill>
              </a:rPr>
              <a:t>.</a:t>
            </a:r>
          </a:p>
          <a:p>
            <a:pPr indent="-274320" algn="just">
              <a:lnSpc>
                <a:spcPct val="120000"/>
              </a:lnSpc>
              <a:spcBef>
                <a:spcPts val="600"/>
              </a:spcBef>
              <a:buClr>
                <a:schemeClr val="accent1"/>
              </a:buClr>
              <a:buSzPct val="70000"/>
              <a:buFont typeface="Arial" pitchFamily="34" charset="0"/>
              <a:buChar char="•"/>
            </a:pPr>
            <a:endParaRPr lang="es-ES_tradnl" sz="2000" dirty="0" smtClean="0">
              <a:solidFill>
                <a:srgbClr val="000000"/>
              </a:solidFill>
            </a:endParaRPr>
          </a:p>
          <a:p>
            <a:pPr indent="-274320" algn="just">
              <a:lnSpc>
                <a:spcPct val="120000"/>
              </a:lnSpc>
              <a:spcBef>
                <a:spcPts val="600"/>
              </a:spcBef>
              <a:buClr>
                <a:schemeClr val="accent1"/>
              </a:buClr>
              <a:buSzPct val="70000"/>
              <a:buFont typeface="Wingdings" pitchFamily="2" charset="2"/>
              <a:buChar char="q"/>
            </a:pPr>
            <a:r>
              <a:rPr lang="es-ES_tradnl" sz="2000" dirty="0" err="1" smtClean="0">
                <a:solidFill>
                  <a:srgbClr val="000000"/>
                </a:solidFill>
              </a:rPr>
              <a:t>The</a:t>
            </a:r>
            <a:r>
              <a:rPr lang="es-ES_tradnl" sz="2000" dirty="0" smtClean="0">
                <a:solidFill>
                  <a:srgbClr val="000000"/>
                </a:solidFill>
              </a:rPr>
              <a:t> </a:t>
            </a:r>
            <a:r>
              <a:rPr lang="es-ES_tradnl" sz="2000" b="1" dirty="0" err="1" smtClean="0">
                <a:solidFill>
                  <a:srgbClr val="000000"/>
                </a:solidFill>
              </a:rPr>
              <a:t>pollutants</a:t>
            </a:r>
            <a:r>
              <a:rPr lang="es-ES_tradnl" sz="2000" b="1" dirty="0" smtClean="0">
                <a:solidFill>
                  <a:srgbClr val="000000"/>
                </a:solidFill>
              </a:rPr>
              <a:t> </a:t>
            </a:r>
            <a:r>
              <a:rPr lang="es-ES_tradnl" sz="2000" b="1" dirty="0" err="1" smtClean="0">
                <a:solidFill>
                  <a:srgbClr val="000000"/>
                </a:solidFill>
              </a:rPr>
              <a:t>remain</a:t>
            </a:r>
            <a:r>
              <a:rPr lang="es-ES_tradnl" sz="2000" b="1" dirty="0" smtClean="0">
                <a:solidFill>
                  <a:srgbClr val="000000"/>
                </a:solidFill>
              </a:rPr>
              <a:t> </a:t>
            </a:r>
            <a:r>
              <a:rPr lang="es-ES_tradnl" sz="2000" b="1" dirty="0" err="1" smtClean="0">
                <a:solidFill>
                  <a:srgbClr val="000000"/>
                </a:solidFill>
              </a:rPr>
              <a:t>almost</a:t>
            </a:r>
            <a:r>
              <a:rPr lang="es-ES_tradnl" sz="2000" b="1" dirty="0" smtClean="0">
                <a:solidFill>
                  <a:srgbClr val="000000"/>
                </a:solidFill>
              </a:rPr>
              <a:t> </a:t>
            </a:r>
            <a:r>
              <a:rPr lang="es-ES_tradnl" sz="2000" b="1" dirty="0" err="1" smtClean="0">
                <a:solidFill>
                  <a:srgbClr val="000000"/>
                </a:solidFill>
              </a:rPr>
              <a:t>completely</a:t>
            </a:r>
            <a:r>
              <a:rPr lang="es-ES_tradnl" sz="2000" b="1" dirty="0" smtClean="0">
                <a:solidFill>
                  <a:srgbClr val="000000"/>
                </a:solidFill>
              </a:rPr>
              <a:t> </a:t>
            </a:r>
            <a:r>
              <a:rPr lang="es-ES_tradnl" sz="2000" b="1" dirty="0" err="1" smtClean="0">
                <a:solidFill>
                  <a:srgbClr val="000000"/>
                </a:solidFill>
              </a:rPr>
              <a:t>into</a:t>
            </a:r>
            <a:r>
              <a:rPr lang="es-ES_tradnl" sz="2000" b="1" dirty="0" smtClean="0">
                <a:solidFill>
                  <a:srgbClr val="000000"/>
                </a:solidFill>
              </a:rPr>
              <a:t> </a:t>
            </a:r>
            <a:r>
              <a:rPr lang="es-ES_tradnl" sz="2000" b="1" dirty="0" err="1" smtClean="0">
                <a:solidFill>
                  <a:srgbClr val="000000"/>
                </a:solidFill>
              </a:rPr>
              <a:t>the</a:t>
            </a:r>
            <a:r>
              <a:rPr lang="es-ES_tradnl" sz="2000" b="1" dirty="0" smtClean="0">
                <a:solidFill>
                  <a:srgbClr val="000000"/>
                </a:solidFill>
              </a:rPr>
              <a:t> </a:t>
            </a:r>
            <a:r>
              <a:rPr lang="es-ES_tradnl" sz="2000" b="1" dirty="0" err="1" smtClean="0">
                <a:solidFill>
                  <a:srgbClr val="000000"/>
                </a:solidFill>
              </a:rPr>
              <a:t>carbonation</a:t>
            </a:r>
            <a:r>
              <a:rPr lang="es-ES_tradnl" sz="2000" b="1" dirty="0" smtClean="0">
                <a:solidFill>
                  <a:srgbClr val="000000"/>
                </a:solidFill>
              </a:rPr>
              <a:t> </a:t>
            </a:r>
            <a:r>
              <a:rPr lang="es-ES_tradnl" sz="2000" b="1" dirty="0" err="1" smtClean="0">
                <a:solidFill>
                  <a:srgbClr val="000000"/>
                </a:solidFill>
              </a:rPr>
              <a:t>fraction</a:t>
            </a:r>
            <a:r>
              <a:rPr lang="es-ES_tradnl" sz="2000" dirty="0" smtClean="0">
                <a:solidFill>
                  <a:srgbClr val="000000"/>
                </a:solidFill>
              </a:rPr>
              <a:t>, </a:t>
            </a:r>
            <a:r>
              <a:rPr lang="es-ES_tradnl" sz="2000" dirty="0" err="1" smtClean="0">
                <a:solidFill>
                  <a:srgbClr val="000000"/>
                </a:solidFill>
              </a:rPr>
              <a:t>whereas</a:t>
            </a:r>
            <a:r>
              <a:rPr lang="es-ES_tradnl" sz="2000" dirty="0" smtClean="0">
                <a:solidFill>
                  <a:srgbClr val="000000"/>
                </a:solidFill>
              </a:rPr>
              <a:t> </a:t>
            </a:r>
            <a:r>
              <a:rPr lang="es-ES_tradnl" sz="2000" dirty="0" err="1" smtClean="0">
                <a:solidFill>
                  <a:srgbClr val="000000"/>
                </a:solidFill>
              </a:rPr>
              <a:t>the</a:t>
            </a:r>
            <a:r>
              <a:rPr lang="es-ES_tradnl" sz="2000" dirty="0" smtClean="0">
                <a:solidFill>
                  <a:srgbClr val="000000"/>
                </a:solidFill>
              </a:rPr>
              <a:t> </a:t>
            </a:r>
            <a:r>
              <a:rPr lang="es-ES_tradnl" sz="2000" dirty="0" err="1" smtClean="0">
                <a:solidFill>
                  <a:srgbClr val="000000"/>
                </a:solidFill>
              </a:rPr>
              <a:t>sulphate</a:t>
            </a:r>
            <a:r>
              <a:rPr lang="es-ES_tradnl" sz="2000" dirty="0" smtClean="0">
                <a:solidFill>
                  <a:srgbClr val="000000"/>
                </a:solidFill>
              </a:rPr>
              <a:t> </a:t>
            </a:r>
            <a:r>
              <a:rPr lang="es-ES_tradnl" sz="2000" dirty="0" err="1" smtClean="0">
                <a:solidFill>
                  <a:srgbClr val="000000"/>
                </a:solidFill>
              </a:rPr>
              <a:t>fraction</a:t>
            </a:r>
            <a:r>
              <a:rPr lang="es-ES_tradnl" sz="2000" dirty="0" smtClean="0">
                <a:solidFill>
                  <a:srgbClr val="000000"/>
                </a:solidFill>
              </a:rPr>
              <a:t> </a:t>
            </a:r>
            <a:r>
              <a:rPr lang="es-ES_tradnl" sz="2000" dirty="0" err="1" smtClean="0">
                <a:solidFill>
                  <a:srgbClr val="000000"/>
                </a:solidFill>
              </a:rPr>
              <a:t>is</a:t>
            </a:r>
            <a:r>
              <a:rPr lang="es-ES_tradnl" sz="2000" dirty="0" smtClean="0">
                <a:solidFill>
                  <a:srgbClr val="000000"/>
                </a:solidFill>
              </a:rPr>
              <a:t> </a:t>
            </a:r>
            <a:r>
              <a:rPr lang="es-ES_tradnl" sz="2000" dirty="0" err="1" smtClean="0">
                <a:solidFill>
                  <a:srgbClr val="000000"/>
                </a:solidFill>
              </a:rPr>
              <a:t>very</a:t>
            </a:r>
            <a:r>
              <a:rPr lang="es-ES_tradnl" sz="2000" dirty="0" smtClean="0">
                <a:solidFill>
                  <a:srgbClr val="000000"/>
                </a:solidFill>
              </a:rPr>
              <a:t> </a:t>
            </a:r>
            <a:r>
              <a:rPr lang="es-ES_tradnl" sz="2000" dirty="0" err="1" smtClean="0">
                <a:solidFill>
                  <a:srgbClr val="000000"/>
                </a:solidFill>
              </a:rPr>
              <a:t>clean</a:t>
            </a:r>
            <a:r>
              <a:rPr lang="es-ES_tradnl" sz="2000" dirty="0" smtClean="0">
                <a:solidFill>
                  <a:srgbClr val="000000"/>
                </a:solidFill>
              </a:rPr>
              <a:t>. </a:t>
            </a:r>
            <a:r>
              <a:rPr lang="es-ES_tradnl" sz="2000" dirty="0" err="1" smtClean="0">
                <a:solidFill>
                  <a:srgbClr val="000000"/>
                </a:solidFill>
              </a:rPr>
              <a:t>The</a:t>
            </a:r>
            <a:r>
              <a:rPr lang="es-ES_tradnl" sz="2000" dirty="0" smtClean="0">
                <a:solidFill>
                  <a:srgbClr val="000000"/>
                </a:solidFill>
              </a:rPr>
              <a:t> </a:t>
            </a:r>
            <a:r>
              <a:rPr lang="es-ES_tradnl" sz="2000" b="1" dirty="0" err="1" smtClean="0">
                <a:solidFill>
                  <a:srgbClr val="000000"/>
                </a:solidFill>
              </a:rPr>
              <a:t>environmental</a:t>
            </a:r>
            <a:r>
              <a:rPr lang="es-ES_tradnl" sz="2000" b="1" dirty="0" smtClean="0">
                <a:solidFill>
                  <a:srgbClr val="000000"/>
                </a:solidFill>
              </a:rPr>
              <a:t> </a:t>
            </a:r>
            <a:r>
              <a:rPr lang="es-ES_tradnl" sz="2000" b="1" dirty="0" err="1" smtClean="0">
                <a:solidFill>
                  <a:srgbClr val="000000"/>
                </a:solidFill>
              </a:rPr>
              <a:t>implications</a:t>
            </a:r>
            <a:r>
              <a:rPr lang="es-ES_tradnl" sz="2000" dirty="0" smtClean="0">
                <a:solidFill>
                  <a:srgbClr val="000000"/>
                </a:solidFill>
              </a:rPr>
              <a:t> of </a:t>
            </a:r>
            <a:r>
              <a:rPr lang="es-ES_tradnl" sz="2000" dirty="0" err="1" smtClean="0">
                <a:solidFill>
                  <a:srgbClr val="000000"/>
                </a:solidFill>
              </a:rPr>
              <a:t>both</a:t>
            </a:r>
            <a:r>
              <a:rPr lang="es-ES_tradnl" sz="2000" dirty="0" smtClean="0">
                <a:solidFill>
                  <a:srgbClr val="000000"/>
                </a:solidFill>
              </a:rPr>
              <a:t> of </a:t>
            </a:r>
            <a:r>
              <a:rPr lang="es-ES_tradnl" sz="2000" dirty="0" err="1" smtClean="0">
                <a:solidFill>
                  <a:srgbClr val="000000"/>
                </a:solidFill>
              </a:rPr>
              <a:t>them</a:t>
            </a:r>
            <a:r>
              <a:rPr lang="es-ES_tradnl" sz="2000" dirty="0" smtClean="0">
                <a:solidFill>
                  <a:srgbClr val="000000"/>
                </a:solidFill>
              </a:rPr>
              <a:t> are </a:t>
            </a:r>
            <a:r>
              <a:rPr lang="es-ES_tradnl" sz="2000" b="1" dirty="0" err="1" smtClean="0">
                <a:solidFill>
                  <a:srgbClr val="000000"/>
                </a:solidFill>
              </a:rPr>
              <a:t>negligible</a:t>
            </a:r>
            <a:r>
              <a:rPr lang="es-ES_tradnl" sz="2000" b="1" dirty="0" smtClean="0">
                <a:solidFill>
                  <a:srgbClr val="000000"/>
                </a:solidFill>
              </a:rPr>
              <a:t> </a:t>
            </a:r>
            <a:r>
              <a:rPr lang="es-ES_tradnl" sz="2000" b="1" dirty="0" err="1" smtClean="0">
                <a:solidFill>
                  <a:srgbClr val="000000"/>
                </a:solidFill>
              </a:rPr>
              <a:t>for</a:t>
            </a:r>
            <a:r>
              <a:rPr lang="es-ES_tradnl" sz="2000" b="1" dirty="0" smtClean="0">
                <a:solidFill>
                  <a:srgbClr val="000000"/>
                </a:solidFill>
              </a:rPr>
              <a:t> </a:t>
            </a:r>
            <a:r>
              <a:rPr lang="es-ES_tradnl" sz="2000" b="1" dirty="0" err="1" smtClean="0">
                <a:solidFill>
                  <a:srgbClr val="000000"/>
                </a:solidFill>
              </a:rPr>
              <a:t>future</a:t>
            </a:r>
            <a:r>
              <a:rPr lang="es-ES_tradnl" sz="2000" b="1" dirty="0" smtClean="0">
                <a:solidFill>
                  <a:srgbClr val="000000"/>
                </a:solidFill>
              </a:rPr>
              <a:t> </a:t>
            </a:r>
            <a:r>
              <a:rPr lang="es-ES_tradnl" sz="2000" b="1" dirty="0" err="1" smtClean="0">
                <a:solidFill>
                  <a:srgbClr val="000000"/>
                </a:solidFill>
              </a:rPr>
              <a:t>applications</a:t>
            </a:r>
            <a:r>
              <a:rPr lang="es-ES_tradnl" sz="2000" b="1" dirty="0" smtClean="0">
                <a:solidFill>
                  <a:srgbClr val="000000"/>
                </a:solidFill>
              </a:rPr>
              <a:t>.</a:t>
            </a:r>
          </a:p>
          <a:p>
            <a:pPr indent="-274320" algn="just">
              <a:lnSpc>
                <a:spcPct val="120000"/>
              </a:lnSpc>
              <a:spcBef>
                <a:spcPts val="600"/>
              </a:spcBef>
              <a:buClr>
                <a:schemeClr val="accent1"/>
              </a:buClr>
              <a:buSzPct val="70000"/>
              <a:buFont typeface="Arial" pitchFamily="34" charset="0"/>
              <a:buChar char="•"/>
            </a:pPr>
            <a:endParaRPr lang="es-ES_tradnl" sz="2000" dirty="0" smtClean="0">
              <a:solidFill>
                <a:srgbClr val="000000"/>
              </a:solidFill>
            </a:endParaRPr>
          </a:p>
          <a:p>
            <a:pPr indent="-274320" algn="just">
              <a:lnSpc>
                <a:spcPct val="120000"/>
              </a:lnSpc>
              <a:spcBef>
                <a:spcPts val="600"/>
              </a:spcBef>
              <a:buClr>
                <a:schemeClr val="accent1"/>
              </a:buClr>
              <a:buSzPct val="70000"/>
              <a:buFont typeface="Wingdings" pitchFamily="2" charset="2"/>
              <a:buChar char="q"/>
            </a:pPr>
            <a:r>
              <a:rPr lang="es-ES_tradnl" sz="2000" dirty="0" err="1" smtClean="0">
                <a:solidFill>
                  <a:srgbClr val="000000"/>
                </a:solidFill>
              </a:rPr>
              <a:t>The</a:t>
            </a:r>
            <a:r>
              <a:rPr lang="es-ES_tradnl" sz="2000" dirty="0" smtClean="0">
                <a:solidFill>
                  <a:srgbClr val="000000"/>
                </a:solidFill>
              </a:rPr>
              <a:t> </a:t>
            </a:r>
            <a:r>
              <a:rPr lang="es-ES_tradnl" sz="2000" b="1" dirty="0" err="1" smtClean="0">
                <a:solidFill>
                  <a:srgbClr val="000000"/>
                </a:solidFill>
              </a:rPr>
              <a:t>carbonation</a:t>
            </a:r>
            <a:r>
              <a:rPr lang="es-ES_tradnl" sz="2000" b="1" dirty="0" smtClean="0">
                <a:solidFill>
                  <a:srgbClr val="000000"/>
                </a:solidFill>
              </a:rPr>
              <a:t> </a:t>
            </a:r>
            <a:r>
              <a:rPr lang="es-ES_tradnl" sz="2000" b="1" dirty="0" err="1" smtClean="0">
                <a:solidFill>
                  <a:srgbClr val="000000"/>
                </a:solidFill>
              </a:rPr>
              <a:t>efficiency</a:t>
            </a:r>
            <a:r>
              <a:rPr lang="es-ES_tradnl" sz="2000" b="1" dirty="0" smtClean="0">
                <a:solidFill>
                  <a:srgbClr val="000000"/>
                </a:solidFill>
              </a:rPr>
              <a:t> </a:t>
            </a:r>
            <a:r>
              <a:rPr lang="es-ES_tradnl" sz="2000" dirty="0" err="1" smtClean="0">
                <a:solidFill>
                  <a:srgbClr val="000000"/>
                </a:solidFill>
              </a:rPr>
              <a:t>obtained</a:t>
            </a:r>
            <a:r>
              <a:rPr lang="es-ES_tradnl" sz="2000" dirty="0" smtClean="0">
                <a:solidFill>
                  <a:srgbClr val="000000"/>
                </a:solidFill>
              </a:rPr>
              <a:t> </a:t>
            </a:r>
            <a:r>
              <a:rPr lang="es-ES_tradnl" sz="2000" dirty="0" err="1" smtClean="0">
                <a:solidFill>
                  <a:srgbClr val="000000"/>
                </a:solidFill>
              </a:rPr>
              <a:t>is</a:t>
            </a:r>
            <a:r>
              <a:rPr lang="es-ES_tradnl" sz="2000" dirty="0" smtClean="0">
                <a:solidFill>
                  <a:srgbClr val="000000"/>
                </a:solidFill>
              </a:rPr>
              <a:t> </a:t>
            </a:r>
            <a:r>
              <a:rPr lang="es-ES_tradnl" sz="2000" b="1" dirty="0" err="1" smtClean="0">
                <a:solidFill>
                  <a:srgbClr val="000000"/>
                </a:solidFill>
              </a:rPr>
              <a:t>very</a:t>
            </a:r>
            <a:r>
              <a:rPr lang="es-ES_tradnl" sz="2000" b="1" dirty="0" smtClean="0">
                <a:solidFill>
                  <a:srgbClr val="000000"/>
                </a:solidFill>
              </a:rPr>
              <a:t> </a:t>
            </a:r>
            <a:r>
              <a:rPr lang="es-ES_tradnl" sz="2000" b="1" dirty="0" err="1" smtClean="0">
                <a:solidFill>
                  <a:srgbClr val="000000"/>
                </a:solidFill>
              </a:rPr>
              <a:t>high</a:t>
            </a:r>
            <a:r>
              <a:rPr lang="es-ES_tradnl" sz="2000" b="1" dirty="0" smtClean="0">
                <a:solidFill>
                  <a:srgbClr val="000000"/>
                </a:solidFill>
              </a:rPr>
              <a:t> </a:t>
            </a:r>
            <a:r>
              <a:rPr lang="es-ES_tradnl" sz="2000" b="1" dirty="0" err="1" smtClean="0">
                <a:solidFill>
                  <a:srgbClr val="000000"/>
                </a:solidFill>
              </a:rPr>
              <a:t>under</a:t>
            </a:r>
            <a:r>
              <a:rPr lang="es-ES_tradnl" sz="2000" b="1" dirty="0" smtClean="0">
                <a:solidFill>
                  <a:srgbClr val="000000"/>
                </a:solidFill>
              </a:rPr>
              <a:t> experimental </a:t>
            </a:r>
            <a:r>
              <a:rPr lang="es-ES_tradnl" sz="2000" b="1" dirty="0" err="1" smtClean="0">
                <a:solidFill>
                  <a:srgbClr val="000000"/>
                </a:solidFill>
              </a:rPr>
              <a:t>conditions</a:t>
            </a:r>
            <a:r>
              <a:rPr lang="es-ES_tradnl" sz="2000" b="1" dirty="0" smtClean="0">
                <a:solidFill>
                  <a:srgbClr val="000000"/>
                </a:solidFill>
              </a:rPr>
              <a:t>.</a:t>
            </a:r>
          </a:p>
          <a:p>
            <a:pPr marL="274320" indent="-274320" algn="just">
              <a:spcBef>
                <a:spcPts val="600"/>
              </a:spcBef>
              <a:buClr>
                <a:schemeClr val="accent1"/>
              </a:buClr>
              <a:buSzPct val="70000"/>
              <a:buFont typeface="Courier New" pitchFamily="49" charset="0"/>
              <a:buChar char="o"/>
            </a:pPr>
            <a:endParaRPr lang="es-ES_tradnl"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7467600" cy="936104"/>
          </a:xfrm>
        </p:spPr>
        <p:txBody>
          <a:bodyPr/>
          <a:lstStyle/>
          <a:p>
            <a:r>
              <a:rPr lang="es-ES_tradnl" b="1" dirty="0" smtClean="0"/>
              <a:t>Final </a:t>
            </a:r>
            <a:r>
              <a:rPr lang="es-ES_tradnl" b="1" dirty="0" err="1" smtClean="0"/>
              <a:t>remarks</a:t>
            </a:r>
            <a:endParaRPr lang="es-ES" b="1" dirty="0"/>
          </a:p>
        </p:txBody>
      </p:sp>
      <p:sp>
        <p:nvSpPr>
          <p:cNvPr id="4" name="3 Marcador de contenido"/>
          <p:cNvSpPr>
            <a:spLocks noGrp="1"/>
          </p:cNvSpPr>
          <p:nvPr>
            <p:ph sz="quarter" idx="1"/>
          </p:nvPr>
        </p:nvSpPr>
        <p:spPr>
          <a:xfrm>
            <a:off x="179512" y="1700808"/>
            <a:ext cx="8424936" cy="5040560"/>
          </a:xfrm>
        </p:spPr>
        <p:txBody>
          <a:bodyPr>
            <a:noAutofit/>
          </a:bodyPr>
          <a:lstStyle/>
          <a:p>
            <a:pPr algn="just">
              <a:buFont typeface="Courier New" pitchFamily="49" charset="0"/>
              <a:buChar char="o"/>
            </a:pPr>
            <a:r>
              <a:rPr lang="es-ES_tradnl" sz="2000" dirty="0" err="1" smtClean="0"/>
              <a:t>This</a:t>
            </a:r>
            <a:r>
              <a:rPr lang="es-ES_tradnl" sz="2000" dirty="0" smtClean="0"/>
              <a:t> </a:t>
            </a:r>
            <a:r>
              <a:rPr lang="es-ES_tradnl" sz="2000" dirty="0" err="1" smtClean="0"/>
              <a:t>study</a:t>
            </a:r>
            <a:r>
              <a:rPr lang="es-ES_tradnl" sz="2000" dirty="0" smtClean="0"/>
              <a:t> </a:t>
            </a:r>
            <a:r>
              <a:rPr lang="es-ES_tradnl" sz="2000" dirty="0" err="1" smtClean="0"/>
              <a:t>was</a:t>
            </a:r>
            <a:r>
              <a:rPr lang="es-ES_tradnl" sz="2000" dirty="0" smtClean="0"/>
              <a:t> </a:t>
            </a:r>
            <a:r>
              <a:rPr lang="es-ES_tradnl" sz="2000" dirty="0" err="1" smtClean="0"/>
              <a:t>carried</a:t>
            </a:r>
            <a:r>
              <a:rPr lang="es-ES_tradnl" sz="2000" dirty="0" smtClean="0"/>
              <a:t> </a:t>
            </a:r>
            <a:r>
              <a:rPr lang="es-ES_tradnl" sz="2000" dirty="0" err="1" smtClean="0"/>
              <a:t>out</a:t>
            </a:r>
            <a:r>
              <a:rPr lang="es-ES_tradnl" sz="2000" dirty="0" smtClean="0"/>
              <a:t> </a:t>
            </a:r>
            <a:r>
              <a:rPr lang="es-ES_tradnl" sz="2000" dirty="0" err="1" smtClean="0"/>
              <a:t>to</a:t>
            </a:r>
            <a:r>
              <a:rPr lang="es-ES_tradnl" sz="2000" dirty="0" smtClean="0"/>
              <a:t> </a:t>
            </a:r>
            <a:r>
              <a:rPr lang="es-ES_tradnl" sz="2000" dirty="0" err="1" smtClean="0"/>
              <a:t>evaluate</a:t>
            </a:r>
            <a:r>
              <a:rPr lang="es-ES_tradnl" sz="2000" dirty="0" smtClean="0"/>
              <a:t> </a:t>
            </a:r>
            <a:r>
              <a:rPr lang="es-ES_tradnl" sz="2000" dirty="0" err="1" smtClean="0"/>
              <a:t>the</a:t>
            </a:r>
            <a:r>
              <a:rPr lang="es-ES_tradnl" sz="2000" dirty="0" smtClean="0"/>
              <a:t> use of RG as </a:t>
            </a:r>
            <a:r>
              <a:rPr lang="en-US" sz="2000" dirty="0" smtClean="0"/>
              <a:t>building </a:t>
            </a:r>
            <a:r>
              <a:rPr lang="en-US" sz="2000" dirty="0" smtClean="0"/>
              <a:t>materials for fire-resistant panels and a calcium source for carbon dioxide sequestration, owing to its high content of Ca.</a:t>
            </a:r>
          </a:p>
          <a:p>
            <a:pPr algn="just">
              <a:buFont typeface="Courier New" pitchFamily="49" charset="0"/>
              <a:buChar char="o"/>
            </a:pPr>
            <a:endParaRPr lang="en-US" sz="2000" dirty="0" smtClean="0"/>
          </a:p>
          <a:p>
            <a:pPr algn="just">
              <a:buFont typeface="Courier New" pitchFamily="49" charset="0"/>
              <a:buChar char="o"/>
            </a:pPr>
            <a:r>
              <a:rPr lang="en-US" sz="2000" dirty="0" smtClean="0"/>
              <a:t>Previously, it was necessary an exhaustive characterization of raw materials and later, a study of new materials obtained or products was made. </a:t>
            </a:r>
          </a:p>
          <a:p>
            <a:pPr algn="just">
              <a:buFont typeface="Courier New" pitchFamily="49" charset="0"/>
              <a:buChar char="o"/>
            </a:pPr>
            <a:endParaRPr lang="en-US" sz="2000" dirty="0" smtClean="0"/>
          </a:p>
          <a:p>
            <a:pPr algn="just">
              <a:buFont typeface="Courier New" pitchFamily="49" charset="0"/>
              <a:buChar char="o"/>
            </a:pPr>
            <a:r>
              <a:rPr lang="en-US" sz="2000" dirty="0" smtClean="0"/>
              <a:t>Preliminary results show that these residues are viable in the studied applications. </a:t>
            </a:r>
          </a:p>
          <a:p>
            <a:pPr algn="just">
              <a:buFont typeface="Courier New" pitchFamily="49" charset="0"/>
              <a:buChar char="o"/>
            </a:pPr>
            <a:endParaRPr lang="en-US" sz="2000" dirty="0" smtClean="0"/>
          </a:p>
          <a:p>
            <a:pPr algn="just">
              <a:buFont typeface="Courier New" pitchFamily="49" charset="0"/>
              <a:buChar char="o"/>
            </a:pPr>
            <a:r>
              <a:rPr lang="en-US" sz="2000" dirty="0" smtClean="0"/>
              <a:t>And the environmental implications are considered as negligible.</a:t>
            </a:r>
          </a:p>
        </p:txBody>
      </p:sp>
      <p:sp>
        <p:nvSpPr>
          <p:cNvPr id="3" name="2 Marcador de número de diapositiva"/>
          <p:cNvSpPr>
            <a:spLocks noGrp="1"/>
          </p:cNvSpPr>
          <p:nvPr>
            <p:ph type="sldNum" sz="quarter" idx="15"/>
          </p:nvPr>
        </p:nvSpPr>
        <p:spPr/>
        <p:txBody>
          <a:bodyPr/>
          <a:lstStyle/>
          <a:p>
            <a:fld id="{132FADFE-3B8F-471C-ABF0-DBC7717ECBBC}" type="slidenum">
              <a:rPr lang="es-ES" smtClean="0"/>
              <a:pPr/>
              <a:t>25</a:t>
            </a:fld>
            <a:endParaRPr lang="es-E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67744" y="1844824"/>
            <a:ext cx="6172200" cy="1894362"/>
          </a:xfrm>
        </p:spPr>
        <p:txBody>
          <a:bodyPr>
            <a:noAutofit/>
          </a:bodyPr>
          <a:lstStyle/>
          <a:p>
            <a:pPr algn="ctr"/>
            <a:r>
              <a:rPr lang="es-ES" sz="4000" dirty="0" smtClean="0"/>
              <a:t/>
            </a:r>
            <a:br>
              <a:rPr lang="es-ES" sz="4000" dirty="0" smtClean="0"/>
            </a:br>
            <a:r>
              <a:rPr lang="es-ES" sz="4000" dirty="0" err="1" smtClean="0"/>
              <a:t>thank</a:t>
            </a:r>
            <a:r>
              <a:rPr lang="es-ES" sz="4000" dirty="0" smtClean="0"/>
              <a:t> </a:t>
            </a:r>
            <a:r>
              <a:rPr lang="es-ES" sz="4000" dirty="0" err="1" smtClean="0"/>
              <a:t>you</a:t>
            </a:r>
            <a:r>
              <a:rPr lang="es-ES" sz="4000" dirty="0" smtClean="0"/>
              <a:t> </a:t>
            </a:r>
            <a:r>
              <a:rPr lang="es-ES" sz="4000" dirty="0" err="1" smtClean="0"/>
              <a:t>for</a:t>
            </a:r>
            <a:r>
              <a:rPr lang="es-ES" sz="4000" dirty="0" smtClean="0"/>
              <a:t> </a:t>
            </a:r>
            <a:r>
              <a:rPr lang="es-ES" sz="4000" dirty="0" err="1" smtClean="0"/>
              <a:t>your</a:t>
            </a:r>
            <a:r>
              <a:rPr lang="es-ES" sz="4000" dirty="0" smtClean="0"/>
              <a:t> </a:t>
            </a:r>
            <a:r>
              <a:rPr lang="es-ES" sz="4000" dirty="0" err="1" smtClean="0"/>
              <a:t>attention</a:t>
            </a:r>
            <a:endParaRPr lang="es-ES" sz="4000" dirty="0">
              <a:ln w="3175">
                <a:solidFill>
                  <a:schemeClr val="tx1"/>
                </a:solidFill>
              </a:ln>
              <a:solidFill>
                <a:schemeClr val="accent1">
                  <a:lumMod val="75000"/>
                </a:schemeClr>
              </a:solidFill>
            </a:endParaRPr>
          </a:p>
        </p:txBody>
      </p:sp>
      <p:sp>
        <p:nvSpPr>
          <p:cNvPr id="3" name="2 Subtítulo"/>
          <p:cNvSpPr>
            <a:spLocks noGrp="1"/>
          </p:cNvSpPr>
          <p:nvPr>
            <p:ph type="subTitle" idx="1"/>
          </p:nvPr>
        </p:nvSpPr>
        <p:spPr>
          <a:xfrm>
            <a:off x="2411760" y="4221088"/>
            <a:ext cx="6172200" cy="1371600"/>
          </a:xfrm>
        </p:spPr>
        <p:txBody>
          <a:bodyPr>
            <a:normAutofit/>
          </a:bodyPr>
          <a:lstStyle/>
          <a:p>
            <a:pPr algn="ctr"/>
            <a:endParaRPr lang="es-ES" sz="1600" u="sng" dirty="0" smtClean="0"/>
          </a:p>
          <a:p>
            <a:pPr algn="ctr"/>
            <a:r>
              <a:rPr lang="es-ES" sz="1600" u="sng" dirty="0" smtClean="0"/>
              <a:t> </a:t>
            </a:r>
            <a:endParaRPr lang="es-ES" sz="1600" dirty="0" smtClean="0"/>
          </a:p>
          <a:p>
            <a:pPr algn="ctr"/>
            <a:r>
              <a:rPr lang="en-US" sz="1600" dirty="0" smtClean="0"/>
              <a:t>Group of </a:t>
            </a:r>
            <a:r>
              <a:rPr lang="en-US" sz="1600" dirty="0" smtClean="0"/>
              <a:t>Radiations  Physics and Environment, University of Huelva, Huelva, Spain.</a:t>
            </a:r>
            <a:endParaRPr lang="es-ES" sz="1600" dirty="0" smtClean="0"/>
          </a:p>
        </p:txBody>
      </p:sp>
      <p:pic>
        <p:nvPicPr>
          <p:cNvPr id="1026" name="Picture 2" descr="OMICS International"/>
          <p:cNvPicPr>
            <a:picLocks noChangeAspect="1" noChangeArrowheads="1"/>
          </p:cNvPicPr>
          <p:nvPr/>
        </p:nvPicPr>
        <p:blipFill>
          <a:blip r:embed="rId2" cstate="print"/>
          <a:srcRect/>
          <a:stretch>
            <a:fillRect/>
          </a:stretch>
        </p:blipFill>
        <p:spPr bwMode="auto">
          <a:xfrm>
            <a:off x="251520" y="332656"/>
            <a:ext cx="1996828" cy="665610"/>
          </a:xfrm>
          <a:prstGeom prst="rect">
            <a:avLst/>
          </a:prstGeom>
          <a:noFill/>
        </p:spPr>
      </p:pic>
      <p:sp>
        <p:nvSpPr>
          <p:cNvPr id="1027" name="Rectangle 3"/>
          <p:cNvSpPr>
            <a:spLocks noChangeArrowheads="1"/>
          </p:cNvSpPr>
          <p:nvPr/>
        </p:nvSpPr>
        <p:spPr bwMode="auto">
          <a:xfrm>
            <a:off x="2555776" y="332656"/>
            <a:ext cx="4896544" cy="76944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bg1"/>
                </a:solidFill>
                <a:effectLst/>
                <a:latin typeface="Arial" pitchFamily="34" charset="0"/>
                <a:cs typeface="Arial" pitchFamily="34" charset="0"/>
              </a:rPr>
              <a:t>World</a:t>
            </a:r>
            <a:r>
              <a:rPr kumimoji="0" lang="es-ES" sz="2000" b="0" i="0" u="none" strike="noStrike" cap="none" normalizeH="0" baseline="0" dirty="0" smtClean="0">
                <a:ln>
                  <a:noFill/>
                </a:ln>
                <a:solidFill>
                  <a:schemeClr val="bg1"/>
                </a:solidFill>
                <a:effectLst/>
                <a:latin typeface="Arial" pitchFamily="34" charset="0"/>
                <a:cs typeface="Arial" pitchFamily="34" charset="0"/>
              </a:rPr>
              <a:t> </a:t>
            </a:r>
            <a:r>
              <a:rPr kumimoji="0" lang="es-ES" sz="2000" b="0" i="0" u="none" strike="noStrike" cap="none" normalizeH="0" baseline="0" dirty="0" err="1" smtClean="0">
                <a:ln>
                  <a:noFill/>
                </a:ln>
                <a:solidFill>
                  <a:schemeClr val="bg1"/>
                </a:solidFill>
                <a:effectLst/>
                <a:latin typeface="Arial" pitchFamily="34" charset="0"/>
                <a:cs typeface="Arial" pitchFamily="34" charset="0"/>
              </a:rPr>
              <a:t>Congress</a:t>
            </a:r>
            <a:r>
              <a:rPr kumimoji="0" lang="es-ES" sz="2000" b="0" i="0" u="none" strike="noStrike" cap="none" normalizeH="0" baseline="0" dirty="0" smtClean="0">
                <a:ln>
                  <a:noFill/>
                </a:ln>
                <a:solidFill>
                  <a:schemeClr val="bg1"/>
                </a:solidFill>
                <a:effectLst/>
                <a:latin typeface="Arial" pitchFamily="34" charset="0"/>
                <a:cs typeface="Arial" pitchFamily="34" charset="0"/>
              </a:rPr>
              <a:t> and Expo </a:t>
            </a:r>
            <a:r>
              <a:rPr kumimoji="0" lang="es-ES" sz="2000" b="0" i="0" u="none" strike="noStrike" cap="none" normalizeH="0" baseline="0" dirty="0" err="1" smtClean="0">
                <a:ln>
                  <a:noFill/>
                </a:ln>
                <a:solidFill>
                  <a:schemeClr val="bg1"/>
                </a:solidFill>
                <a:effectLst/>
                <a:latin typeface="Arial" pitchFamily="34" charset="0"/>
                <a:cs typeface="Arial" pitchFamily="34" charset="0"/>
              </a:rPr>
              <a:t>on</a:t>
            </a:r>
            <a:r>
              <a:rPr kumimoji="0" lang="es-ES" sz="2000" b="0" i="0" u="none" strike="noStrike" cap="none" normalizeH="0" baseline="0" dirty="0" smtClean="0">
                <a:ln>
                  <a:noFill/>
                </a:ln>
                <a:solidFill>
                  <a:schemeClr val="bg1"/>
                </a:solidFill>
                <a:effectLst/>
                <a:latin typeface="Arial" pitchFamily="34" charset="0"/>
                <a:cs typeface="Arial" pitchFamily="34" charset="0"/>
              </a:rPr>
              <a:t> </a:t>
            </a:r>
            <a:r>
              <a:rPr kumimoji="0" lang="es-ES" sz="2000" b="0" i="0" u="none" strike="noStrike" cap="none" normalizeH="0" baseline="0" dirty="0" err="1" smtClean="0">
                <a:ln>
                  <a:noFill/>
                </a:ln>
                <a:solidFill>
                  <a:schemeClr val="bg1"/>
                </a:solidFill>
                <a:effectLst/>
                <a:latin typeface="Helvetica Neue"/>
                <a:cs typeface="Arial" pitchFamily="34" charset="0"/>
              </a:rPr>
              <a:t>Recycling</a:t>
            </a:r>
            <a:r>
              <a:rPr kumimoji="0" lang="es-ES" sz="2000" b="0" i="0" u="none" strike="noStrike" cap="none" normalizeH="0" baseline="0" dirty="0" smtClean="0">
                <a:ln>
                  <a:noFill/>
                </a:ln>
                <a:solidFill>
                  <a:schemeClr val="bg1"/>
                </a:solidFill>
                <a:effectLst/>
                <a:latin typeface="Helvetica Neue"/>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bg1"/>
                </a:solidFill>
                <a:effectLst/>
                <a:latin typeface="Arial" pitchFamily="34" charset="0"/>
                <a:cs typeface="Arial" pitchFamily="34" charset="0"/>
              </a:rPr>
              <a:t>July</a:t>
            </a:r>
            <a:r>
              <a:rPr kumimoji="0" lang="es-ES" sz="2000" b="0" i="0" u="none" strike="noStrike" cap="none" normalizeH="0" baseline="0" dirty="0" smtClean="0">
                <a:ln>
                  <a:noFill/>
                </a:ln>
                <a:solidFill>
                  <a:schemeClr val="bg1"/>
                </a:solidFill>
                <a:effectLst/>
                <a:latin typeface="Arial" pitchFamily="34" charset="0"/>
                <a:cs typeface="Arial" pitchFamily="34" charset="0"/>
              </a:rPr>
              <a:t> 20-22, 2015 Barcelona</a:t>
            </a:r>
            <a:r>
              <a:rPr kumimoji="0" lang="es-ES" sz="2400" b="0" i="0" u="none" strike="noStrike" cap="none" normalizeH="0" baseline="0" dirty="0" smtClean="0">
                <a:ln>
                  <a:noFill/>
                </a:ln>
                <a:solidFill>
                  <a:schemeClr val="bg1"/>
                </a:solidFill>
                <a:effectLst/>
                <a:latin typeface="Helvetica Neue"/>
                <a:cs typeface="Arial" pitchFamily="34" charset="0"/>
              </a:rPr>
              <a:t> </a:t>
            </a:r>
            <a:endParaRPr kumimoji="0" lang="es-ES" sz="2400" b="0" i="0" u="none" strike="noStrike" cap="none" normalizeH="0" baseline="0" dirty="0" smtClean="0">
              <a:ln>
                <a:noFill/>
              </a:ln>
              <a:solidFill>
                <a:schemeClr val="bg1"/>
              </a:solidFill>
              <a:effectLst/>
              <a:latin typeface="Arial" pitchFamily="34" charset="0"/>
              <a:cs typeface="Arial" pitchFamily="34" charset="0"/>
            </a:endParaRPr>
          </a:p>
        </p:txBody>
      </p:sp>
      <p:pic>
        <p:nvPicPr>
          <p:cNvPr id="6" name="Picture 6" descr="logo UHU COLOR_POSITIVO"/>
          <p:cNvPicPr>
            <a:picLocks noChangeAspect="1" noChangeArrowheads="1"/>
          </p:cNvPicPr>
          <p:nvPr/>
        </p:nvPicPr>
        <p:blipFill>
          <a:blip r:embed="rId3" cstate="print"/>
          <a:srcRect/>
          <a:stretch>
            <a:fillRect/>
          </a:stretch>
        </p:blipFill>
        <p:spPr bwMode="auto">
          <a:xfrm>
            <a:off x="7884368" y="188640"/>
            <a:ext cx="936104" cy="1248138"/>
          </a:xfrm>
          <a:prstGeom prst="rect">
            <a:avLst/>
          </a:prstGeom>
          <a:noFill/>
        </p:spPr>
      </p:pic>
      <p:pic>
        <p:nvPicPr>
          <p:cNvPr id="7" name="Picture 2" descr="C:\Users\Fryma-Packard bell\Desktop\2015\Congresos\Congreso_Huelva (geología)\UHU_FRYMA_TRANS - copia.png"/>
          <p:cNvPicPr>
            <a:picLocks noChangeAspect="1" noChangeArrowheads="1"/>
          </p:cNvPicPr>
          <p:nvPr/>
        </p:nvPicPr>
        <p:blipFill>
          <a:blip r:embed="rId4" cstate="print"/>
          <a:srcRect/>
          <a:stretch>
            <a:fillRect/>
          </a:stretch>
        </p:blipFill>
        <p:spPr bwMode="auto">
          <a:xfrm>
            <a:off x="8028384" y="5661248"/>
            <a:ext cx="864096" cy="1055772"/>
          </a:xfrm>
          <a:prstGeom prst="rect">
            <a:avLst/>
          </a:prstGeom>
          <a:noFill/>
        </p:spPr>
      </p:pic>
      <p:sp>
        <p:nvSpPr>
          <p:cNvPr id="9" name="8 Marcador de número de diapositiva"/>
          <p:cNvSpPr>
            <a:spLocks noGrp="1"/>
          </p:cNvSpPr>
          <p:nvPr>
            <p:ph type="sldNum" sz="quarter" idx="12"/>
          </p:nvPr>
        </p:nvSpPr>
        <p:spPr/>
        <p:txBody>
          <a:bodyPr/>
          <a:lstStyle/>
          <a:p>
            <a:fld id="{132FADFE-3B8F-471C-ABF0-DBC7717ECBBC}" type="slidenum">
              <a:rPr lang="es-ES" smtClean="0"/>
              <a:pPr/>
              <a:t>26</a:t>
            </a:fld>
            <a:endParaRPr lang="es-ES"/>
          </a:p>
        </p:txBody>
      </p:sp>
      <p:sp>
        <p:nvSpPr>
          <p:cNvPr id="10" name="9 Rectángulo"/>
          <p:cNvSpPr/>
          <p:nvPr/>
        </p:nvSpPr>
        <p:spPr>
          <a:xfrm>
            <a:off x="2555776" y="6165304"/>
            <a:ext cx="5112568" cy="369332"/>
          </a:xfrm>
          <a:prstGeom prst="rect">
            <a:avLst/>
          </a:prstGeom>
        </p:spPr>
        <p:txBody>
          <a:bodyPr wrap="square">
            <a:spAutoFit/>
          </a:bodyPr>
          <a:lstStyle/>
          <a:p>
            <a:pPr marL="342900" lvl="0" indent="-342900" algn="just">
              <a:spcBef>
                <a:spcPct val="20000"/>
              </a:spcBef>
              <a:buClr>
                <a:schemeClr val="accent1"/>
              </a:buClr>
              <a:buSzPct val="70000"/>
              <a:defRPr/>
            </a:pPr>
            <a:r>
              <a:rPr lang="es-ES_tradnl" dirty="0" smtClean="0">
                <a:solidFill>
                  <a:schemeClr val="tx2"/>
                </a:solidFill>
              </a:rPr>
              <a:t>E-mail </a:t>
            </a:r>
            <a:r>
              <a:rPr lang="es-ES_tradnl" dirty="0" err="1" smtClean="0">
                <a:solidFill>
                  <a:schemeClr val="tx2"/>
                </a:solidFill>
              </a:rPr>
              <a:t>address</a:t>
            </a:r>
            <a:r>
              <a:rPr lang="es-ES_tradnl" dirty="0" smtClean="0">
                <a:solidFill>
                  <a:schemeClr val="tx2"/>
                </a:solidFill>
              </a:rPr>
              <a:t>: silviamaria.perez@alu.uhu.es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u="sng" dirty="0" smtClean="0">
                <a:solidFill>
                  <a:srgbClr val="0070C0"/>
                </a:solidFill>
              </a:rPr>
              <a:t>INTRODUCTION</a:t>
            </a:r>
            <a:r>
              <a:rPr lang="es-ES_tradnl" dirty="0" smtClean="0">
                <a:solidFill>
                  <a:srgbClr val="0070C0"/>
                </a:solidFill>
              </a:rPr>
              <a:t/>
            </a:r>
            <a:br>
              <a:rPr lang="es-ES_tradnl" dirty="0" smtClean="0">
                <a:solidFill>
                  <a:srgbClr val="0070C0"/>
                </a:solidFill>
              </a:rPr>
            </a:br>
            <a:endParaRPr lang="es-ES" dirty="0">
              <a:solidFill>
                <a:srgbClr val="0070C0"/>
              </a:solidFill>
            </a:endParaRPr>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3</a:t>
            </a:fld>
            <a:endParaRPr lang="es-ES"/>
          </a:p>
        </p:txBody>
      </p:sp>
      <p:sp useBgFill="1">
        <p:nvSpPr>
          <p:cNvPr id="5" name="Rectangle 3"/>
          <p:cNvSpPr txBox="1">
            <a:spLocks noChangeArrowheads="1"/>
          </p:cNvSpPr>
          <p:nvPr/>
        </p:nvSpPr>
        <p:spPr>
          <a:xfrm>
            <a:off x="107504" y="1340768"/>
            <a:ext cx="5184576" cy="5256584"/>
          </a:xfrm>
          <a:prstGeom prst="rect">
            <a:avLst/>
          </a:prstGeom>
        </p:spPr>
        <p:txBody>
          <a:bodyPr vert="horz" anchor="ctr">
            <a:normAutofit fontScale="92500" lnSpcReduction="10000"/>
          </a:bodyPr>
          <a:lstStyle/>
          <a:p>
            <a:pPr marL="180000" lvl="0" indent="288000" algn="just">
              <a:lnSpc>
                <a:spcPct val="130000"/>
              </a:lnSpc>
              <a:spcBef>
                <a:spcPts val="600"/>
              </a:spcBef>
              <a:spcAft>
                <a:spcPts val="600"/>
              </a:spcAft>
              <a:buClr>
                <a:schemeClr val="tx2">
                  <a:lumMod val="60000"/>
                  <a:lumOff val="40000"/>
                </a:schemeClr>
              </a:buClr>
              <a:buSzPct val="70000"/>
              <a:buFont typeface="Wingdings" pitchFamily="2" charset="2"/>
              <a:buChar char="ü"/>
            </a:pPr>
            <a:r>
              <a:rPr lang="en-US" sz="2000" dirty="0" smtClean="0">
                <a:latin typeface="Century Schoolbook (Cuerpo)"/>
              </a:rPr>
              <a:t>Globally </a:t>
            </a:r>
            <a:r>
              <a:rPr lang="en-US" sz="2000" b="1" dirty="0" smtClean="0">
                <a:latin typeface="Century Schoolbook (Cuerpo)"/>
              </a:rPr>
              <a:t>huge amounts of inorganic industrial wastes</a:t>
            </a:r>
            <a:r>
              <a:rPr lang="en-US" sz="2000" dirty="0" smtClean="0">
                <a:latin typeface="Century Schoolbook (Cuerpo)"/>
              </a:rPr>
              <a:t> are generated and their management </a:t>
            </a:r>
            <a:r>
              <a:rPr lang="en-US" sz="2000" b="1" dirty="0" smtClean="0">
                <a:latin typeface="Century Schoolbook (Cuerpo)"/>
              </a:rPr>
              <a:t>represents a high cost and an environmental problem.</a:t>
            </a:r>
          </a:p>
          <a:p>
            <a:pPr marL="180000" lvl="0" indent="288000" algn="just">
              <a:lnSpc>
                <a:spcPct val="130000"/>
              </a:lnSpc>
              <a:spcBef>
                <a:spcPts val="600"/>
              </a:spcBef>
              <a:spcAft>
                <a:spcPts val="600"/>
              </a:spcAft>
              <a:buClr>
                <a:schemeClr val="tx2">
                  <a:lumMod val="60000"/>
                  <a:lumOff val="40000"/>
                </a:schemeClr>
              </a:buClr>
              <a:buSzPct val="70000"/>
              <a:buFont typeface="Wingdings" pitchFamily="2" charset="2"/>
              <a:buChar char="ü"/>
            </a:pPr>
            <a:r>
              <a:rPr lang="en-US" sz="2000" b="1" dirty="0" smtClean="0">
                <a:latin typeface="Century Schoolbook (Cuerpo)"/>
              </a:rPr>
              <a:t>The development of technologies and new applications </a:t>
            </a:r>
            <a:r>
              <a:rPr lang="en-US" sz="2000" dirty="0" smtClean="0">
                <a:latin typeface="Century Schoolbook (Cuerpo)"/>
              </a:rPr>
              <a:t>to valorize these wastes is </a:t>
            </a:r>
            <a:r>
              <a:rPr lang="en-US" sz="2000" b="1" dirty="0" smtClean="0">
                <a:latin typeface="Century Schoolbook (Cuerpo)"/>
              </a:rPr>
              <a:t>of increasing importance.</a:t>
            </a:r>
          </a:p>
          <a:p>
            <a:pPr marL="180000" lvl="0" indent="288000" algn="just">
              <a:lnSpc>
                <a:spcPct val="130000"/>
              </a:lnSpc>
              <a:spcBef>
                <a:spcPts val="600"/>
              </a:spcBef>
              <a:spcAft>
                <a:spcPts val="600"/>
              </a:spcAft>
              <a:buClr>
                <a:schemeClr val="tx2">
                  <a:lumMod val="60000"/>
                  <a:lumOff val="40000"/>
                </a:schemeClr>
              </a:buClr>
              <a:buSzPct val="70000"/>
              <a:buFont typeface="Wingdings" pitchFamily="2" charset="2"/>
              <a:buChar char="ü"/>
            </a:pPr>
            <a:r>
              <a:rPr lang="en-US" sz="2000" dirty="0" smtClean="0">
                <a:latin typeface="Century Schoolbook (Cuerpo)"/>
              </a:rPr>
              <a:t>The factory of </a:t>
            </a:r>
            <a:r>
              <a:rPr lang="en-US" sz="2000" b="1" dirty="0" smtClean="0">
                <a:latin typeface="Century Schoolbook (Cuerpo)"/>
              </a:rPr>
              <a:t>Tioxide-Huelva</a:t>
            </a:r>
            <a:r>
              <a:rPr lang="en-US" sz="2000" dirty="0" smtClean="0">
                <a:latin typeface="Century Schoolbook (Cuerpo)"/>
              </a:rPr>
              <a:t> is the only one in Spain devoted to the </a:t>
            </a:r>
            <a:r>
              <a:rPr lang="en-US" sz="2000" b="1" dirty="0" smtClean="0">
                <a:latin typeface="Century Schoolbook (Cuerpo)"/>
              </a:rPr>
              <a:t>TiO</a:t>
            </a:r>
            <a:r>
              <a:rPr lang="en-US" sz="2000" b="1" baseline="-25000" dirty="0" smtClean="0">
                <a:latin typeface="Century Schoolbook (Cuerpo)"/>
              </a:rPr>
              <a:t>2</a:t>
            </a:r>
            <a:r>
              <a:rPr lang="en-US" sz="2000" b="1" dirty="0" smtClean="0">
                <a:latin typeface="Century Schoolbook (Cuerpo)"/>
              </a:rPr>
              <a:t>  production</a:t>
            </a:r>
            <a:r>
              <a:rPr lang="en-US" sz="2000" dirty="0" smtClean="0">
                <a:latin typeface="Century Schoolbook (Cuerpo)"/>
              </a:rPr>
              <a:t>.</a:t>
            </a:r>
          </a:p>
          <a:p>
            <a:pPr marL="180000" indent="288000" algn="just">
              <a:lnSpc>
                <a:spcPct val="130000"/>
              </a:lnSpc>
              <a:spcBef>
                <a:spcPts val="600"/>
              </a:spcBef>
              <a:spcAft>
                <a:spcPts val="600"/>
              </a:spcAft>
              <a:buClr>
                <a:schemeClr val="tx2">
                  <a:lumMod val="60000"/>
                  <a:lumOff val="40000"/>
                </a:schemeClr>
              </a:buClr>
              <a:buSzPct val="70000"/>
              <a:buFont typeface="Wingdings" pitchFamily="2" charset="2"/>
              <a:buChar char="ü"/>
            </a:pPr>
            <a:r>
              <a:rPr kumimoji="0" lang="en-US" sz="2000" i="0" u="none" strike="noStrike" kern="1200" cap="none" spc="0" normalizeH="0" baseline="0" noProof="0" dirty="0" smtClean="0">
                <a:ln>
                  <a:noFill/>
                </a:ln>
                <a:solidFill>
                  <a:schemeClr val="tx1"/>
                </a:solidFill>
                <a:effectLst/>
                <a:uLnTx/>
                <a:uFillTx/>
                <a:latin typeface="Century Schoolbook (Cuerpo)"/>
              </a:rPr>
              <a:t>Two </a:t>
            </a:r>
            <a:r>
              <a:rPr kumimoji="0" lang="en-US" sz="2000" b="1" i="0" u="sng" strike="noStrike" kern="1200" cap="none" spc="0" normalizeH="0" baseline="0" noProof="0" dirty="0" smtClean="0">
                <a:ln>
                  <a:noFill/>
                </a:ln>
                <a:solidFill>
                  <a:schemeClr val="tx1"/>
                </a:solidFill>
                <a:effectLst/>
                <a:uLnTx/>
                <a:uFillTx/>
                <a:latin typeface="Century Schoolbook (Cuerpo)"/>
              </a:rPr>
              <a:t>residues, red gypsum (RG) and </a:t>
            </a:r>
            <a:r>
              <a:rPr lang="en-US" sz="2000" b="1" u="sng" dirty="0" smtClean="0">
                <a:latin typeface="Century Schoolbook (Cuerpo)"/>
              </a:rPr>
              <a:t>un-attacked </a:t>
            </a:r>
            <a:r>
              <a:rPr lang="en-US" sz="2000" b="1" u="sng" dirty="0" err="1" smtClean="0">
                <a:latin typeface="Century Schoolbook (Cuerpo)"/>
              </a:rPr>
              <a:t>ilmenite</a:t>
            </a:r>
            <a:r>
              <a:rPr lang="en-US" sz="2000" b="1" u="sng" dirty="0" smtClean="0">
                <a:latin typeface="Century Schoolbook (Cuerpo)"/>
              </a:rPr>
              <a:t> mud (MUD)</a:t>
            </a:r>
            <a:r>
              <a:rPr lang="en-US" sz="2000" b="1" dirty="0" smtClean="0">
                <a:latin typeface="Century Schoolbook (Cuerpo)"/>
              </a:rPr>
              <a:t> </a:t>
            </a:r>
            <a:r>
              <a:rPr kumimoji="0" lang="en-US" sz="2000" i="0" u="none" strike="noStrike" kern="1200" cap="none" spc="0" normalizeH="0" baseline="0" noProof="0" dirty="0" smtClean="0">
                <a:ln>
                  <a:noFill/>
                </a:ln>
                <a:solidFill>
                  <a:schemeClr val="tx1"/>
                </a:solidFill>
                <a:effectLst/>
                <a:uLnTx/>
                <a:uFillTx/>
                <a:latin typeface="Century Schoolbook (Cuerpo)"/>
              </a:rPr>
              <a:t>have been </a:t>
            </a:r>
            <a:r>
              <a:rPr lang="en-US" sz="2000" dirty="0" smtClean="0">
                <a:latin typeface="Century Schoolbook (Cuerpo)"/>
              </a:rPr>
              <a:t>studied. </a:t>
            </a:r>
          </a:p>
          <a:p>
            <a:pPr marL="180000" marR="0" lvl="0" indent="288000" algn="just" defTabSz="914400" rtl="0" eaLnBrk="1" fontAlgn="auto" latinLnBrk="0" hangingPunct="1">
              <a:lnSpc>
                <a:spcPct val="130000"/>
              </a:lnSpc>
              <a:spcBef>
                <a:spcPts val="600"/>
              </a:spcBef>
              <a:spcAft>
                <a:spcPts val="600"/>
              </a:spcAft>
              <a:buClr>
                <a:schemeClr val="tx2">
                  <a:lumMod val="60000"/>
                  <a:lumOff val="40000"/>
                </a:schemeClr>
              </a:buClr>
              <a:buSzPct val="70000"/>
              <a:buFont typeface="Wingdings" pitchFamily="2" charset="2"/>
              <a:buChar char="ü"/>
              <a:tabLst/>
              <a:defRPr/>
            </a:pPr>
            <a:endParaRPr kumimoji="0" lang="en-US" sz="2000" b="1" i="0" u="none" strike="noStrike" kern="1200" cap="none" spc="0" normalizeH="0" baseline="0" noProof="0" dirty="0" smtClean="0">
              <a:ln>
                <a:noFill/>
              </a:ln>
              <a:solidFill>
                <a:schemeClr val="tx1"/>
              </a:solidFill>
              <a:effectLst/>
              <a:uLnTx/>
              <a:uFillTx/>
              <a:latin typeface="Palatino Linotype" pitchFamily="18" charset="0"/>
              <a:ea typeface="+mn-ea"/>
              <a:cs typeface="+mn-cs"/>
            </a:endParaRPr>
          </a:p>
        </p:txBody>
      </p:sp>
      <p:pic>
        <p:nvPicPr>
          <p:cNvPr id="7" name="Picture 9" descr="F:\exteriores 1de3\100_5040.JPG"/>
          <p:cNvPicPr>
            <a:picLocks noChangeAspect="1" noChangeArrowheads="1"/>
          </p:cNvPicPr>
          <p:nvPr/>
        </p:nvPicPr>
        <p:blipFill>
          <a:blip r:embed="rId3" cstate="print"/>
          <a:srcRect/>
          <a:stretch>
            <a:fillRect/>
          </a:stretch>
        </p:blipFill>
        <p:spPr bwMode="auto">
          <a:xfrm>
            <a:off x="5508104" y="1412776"/>
            <a:ext cx="3126919"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7467600" cy="1143000"/>
          </a:xfrm>
        </p:spPr>
        <p:txBody>
          <a:bodyPr/>
          <a:lstStyle/>
          <a:p>
            <a:r>
              <a:rPr lang="es-ES_tradnl" b="1" dirty="0" smtClean="0">
                <a:solidFill>
                  <a:srgbClr val="0070C0"/>
                </a:solidFill>
              </a:rPr>
              <a:t>INDUSTRIAL PROCESS</a:t>
            </a:r>
            <a:endParaRPr lang="es-ES" b="1" dirty="0">
              <a:solidFill>
                <a:srgbClr val="0070C0"/>
              </a:solidFill>
            </a:endParaRPr>
          </a:p>
        </p:txBody>
      </p:sp>
      <p:sp>
        <p:nvSpPr>
          <p:cNvPr id="59" name="58 Marcador de número de diapositiva"/>
          <p:cNvSpPr>
            <a:spLocks noGrp="1"/>
          </p:cNvSpPr>
          <p:nvPr>
            <p:ph type="sldNum" sz="quarter" idx="15"/>
          </p:nvPr>
        </p:nvSpPr>
        <p:spPr/>
        <p:txBody>
          <a:bodyPr/>
          <a:lstStyle/>
          <a:p>
            <a:fld id="{132FADFE-3B8F-471C-ABF0-DBC7717ECBBC}" type="slidenum">
              <a:rPr lang="es-ES" smtClean="0"/>
              <a:pPr/>
              <a:t>4</a:t>
            </a:fld>
            <a:endParaRPr lang="es-ES"/>
          </a:p>
        </p:txBody>
      </p:sp>
      <p:grpSp>
        <p:nvGrpSpPr>
          <p:cNvPr id="30" name="29 Grupo"/>
          <p:cNvGrpSpPr/>
          <p:nvPr/>
        </p:nvGrpSpPr>
        <p:grpSpPr>
          <a:xfrm>
            <a:off x="251520" y="1700808"/>
            <a:ext cx="8278816" cy="3548137"/>
            <a:chOff x="253623" y="2204864"/>
            <a:chExt cx="8278816" cy="3548137"/>
          </a:xfrm>
        </p:grpSpPr>
        <p:grpSp>
          <p:nvGrpSpPr>
            <p:cNvPr id="55" name="54 Grupo"/>
            <p:cNvGrpSpPr/>
            <p:nvPr/>
          </p:nvGrpSpPr>
          <p:grpSpPr>
            <a:xfrm>
              <a:off x="253623" y="2204864"/>
              <a:ext cx="8278816" cy="3193226"/>
              <a:chOff x="-271581" y="1844824"/>
              <a:chExt cx="9427106" cy="3478982"/>
            </a:xfrm>
          </p:grpSpPr>
          <p:sp>
            <p:nvSpPr>
              <p:cNvPr id="7" name="Rectangle 8"/>
              <p:cNvSpPr>
                <a:spLocks noChangeArrowheads="1"/>
              </p:cNvSpPr>
              <p:nvPr/>
            </p:nvSpPr>
            <p:spPr bwMode="auto">
              <a:xfrm>
                <a:off x="4688578" y="4747543"/>
                <a:ext cx="1885900" cy="57626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s-ES" sz="1600" b="1" dirty="0" smtClean="0">
                    <a:solidFill>
                      <a:schemeClr val="bg1"/>
                    </a:solidFill>
                  </a:rPr>
                  <a:t>RED GYPSUM</a:t>
                </a:r>
                <a:endParaRPr lang="es-ES" sz="1600" b="1" dirty="0">
                  <a:solidFill>
                    <a:schemeClr val="bg1"/>
                  </a:solidFill>
                </a:endParaRPr>
              </a:p>
              <a:p>
                <a:pPr algn="ctr"/>
                <a:r>
                  <a:rPr lang="es-ES" sz="1600" b="1" dirty="0">
                    <a:solidFill>
                      <a:schemeClr val="bg1"/>
                    </a:solidFill>
                  </a:rPr>
                  <a:t>(CaSO</a:t>
                </a:r>
                <a:r>
                  <a:rPr lang="es-ES" sz="1600" b="1" baseline="-25000" dirty="0">
                    <a:solidFill>
                      <a:schemeClr val="bg1"/>
                    </a:solidFill>
                  </a:rPr>
                  <a:t>4</a:t>
                </a:r>
                <a:r>
                  <a:rPr lang="es-ES" sz="1600" b="1" dirty="0">
                    <a:solidFill>
                      <a:schemeClr val="bg1"/>
                    </a:solidFill>
                  </a:rPr>
                  <a:t>·2H</a:t>
                </a:r>
                <a:r>
                  <a:rPr lang="es-ES" sz="1600" b="1" baseline="-25000" dirty="0">
                    <a:solidFill>
                      <a:schemeClr val="bg1"/>
                    </a:solidFill>
                  </a:rPr>
                  <a:t>2</a:t>
                </a:r>
                <a:r>
                  <a:rPr lang="es-ES" sz="1600" b="1" dirty="0">
                    <a:solidFill>
                      <a:schemeClr val="bg1"/>
                    </a:solidFill>
                  </a:rPr>
                  <a:t>O)</a:t>
                </a:r>
              </a:p>
            </p:txBody>
          </p:sp>
          <p:sp>
            <p:nvSpPr>
              <p:cNvPr id="9" name="Line 13"/>
              <p:cNvSpPr>
                <a:spLocks noChangeShapeType="1"/>
              </p:cNvSpPr>
              <p:nvPr/>
            </p:nvSpPr>
            <p:spPr bwMode="auto">
              <a:xfrm>
                <a:off x="718567" y="2315535"/>
                <a:ext cx="0" cy="287338"/>
              </a:xfrm>
              <a:prstGeom prst="line">
                <a:avLst/>
              </a:prstGeom>
              <a:noFill/>
              <a:ln w="9525">
                <a:solidFill>
                  <a:schemeClr val="tx1"/>
                </a:solidFill>
                <a:round/>
                <a:headEnd/>
                <a:tailEnd type="triangle" w="med" len="med"/>
              </a:ln>
            </p:spPr>
            <p:txBody>
              <a:bodyPr/>
              <a:lstStyle/>
              <a:p>
                <a:endParaRPr lang="es-ES"/>
              </a:p>
            </p:txBody>
          </p:sp>
          <p:sp>
            <p:nvSpPr>
              <p:cNvPr id="11" name="Line 15"/>
              <p:cNvSpPr>
                <a:spLocks noChangeShapeType="1"/>
              </p:cNvSpPr>
              <p:nvPr/>
            </p:nvSpPr>
            <p:spPr bwMode="auto">
              <a:xfrm>
                <a:off x="3782442" y="2863850"/>
                <a:ext cx="468312" cy="0"/>
              </a:xfrm>
              <a:prstGeom prst="line">
                <a:avLst/>
              </a:prstGeom>
              <a:noFill/>
              <a:ln w="9525">
                <a:solidFill>
                  <a:schemeClr val="tx1"/>
                </a:solidFill>
                <a:round/>
                <a:headEnd/>
                <a:tailEnd type="triangle" w="med" len="med"/>
              </a:ln>
            </p:spPr>
            <p:txBody>
              <a:bodyPr/>
              <a:lstStyle/>
              <a:p>
                <a:endParaRPr lang="es-ES"/>
              </a:p>
            </p:txBody>
          </p:sp>
          <p:sp>
            <p:nvSpPr>
              <p:cNvPr id="12" name="Line 17"/>
              <p:cNvSpPr>
                <a:spLocks noChangeShapeType="1"/>
              </p:cNvSpPr>
              <p:nvPr/>
            </p:nvSpPr>
            <p:spPr bwMode="auto">
              <a:xfrm>
                <a:off x="7986142" y="3079750"/>
                <a:ext cx="0" cy="360363"/>
              </a:xfrm>
              <a:prstGeom prst="line">
                <a:avLst/>
              </a:prstGeom>
              <a:noFill/>
              <a:ln w="9525">
                <a:solidFill>
                  <a:schemeClr val="tx1"/>
                </a:solidFill>
                <a:round/>
                <a:headEnd/>
                <a:tailEnd type="triangle" w="med" len="med"/>
              </a:ln>
            </p:spPr>
            <p:txBody>
              <a:bodyPr/>
              <a:lstStyle/>
              <a:p>
                <a:endParaRPr lang="es-ES"/>
              </a:p>
            </p:txBody>
          </p:sp>
          <p:sp>
            <p:nvSpPr>
              <p:cNvPr id="13" name="Line 18"/>
              <p:cNvSpPr>
                <a:spLocks noChangeShapeType="1"/>
              </p:cNvSpPr>
              <p:nvPr/>
            </p:nvSpPr>
            <p:spPr bwMode="auto">
              <a:xfrm>
                <a:off x="7559104" y="3367088"/>
                <a:ext cx="0" cy="0"/>
              </a:xfrm>
              <a:prstGeom prst="line">
                <a:avLst/>
              </a:prstGeom>
              <a:noFill/>
              <a:ln w="9525">
                <a:solidFill>
                  <a:schemeClr val="tx1"/>
                </a:solidFill>
                <a:round/>
                <a:headEnd/>
                <a:tailEnd type="triangle" w="med" len="med"/>
              </a:ln>
            </p:spPr>
            <p:txBody>
              <a:bodyPr/>
              <a:lstStyle/>
              <a:p>
                <a:endParaRPr lang="es-ES"/>
              </a:p>
            </p:txBody>
          </p:sp>
          <p:sp>
            <p:nvSpPr>
              <p:cNvPr id="16" name="Line 21"/>
              <p:cNvSpPr>
                <a:spLocks noChangeShapeType="1"/>
              </p:cNvSpPr>
              <p:nvPr/>
            </p:nvSpPr>
            <p:spPr bwMode="auto">
              <a:xfrm>
                <a:off x="5508104" y="3068960"/>
                <a:ext cx="0" cy="792088"/>
              </a:xfrm>
              <a:prstGeom prst="line">
                <a:avLst/>
              </a:prstGeom>
              <a:noFill/>
              <a:ln w="9525">
                <a:solidFill>
                  <a:schemeClr val="tx1"/>
                </a:solidFill>
                <a:round/>
                <a:headEnd/>
                <a:tailEnd type="triangle" w="med" len="med"/>
              </a:ln>
            </p:spPr>
            <p:txBody>
              <a:bodyPr/>
              <a:lstStyle/>
              <a:p>
                <a:endParaRPr lang="es-ES"/>
              </a:p>
            </p:txBody>
          </p:sp>
          <p:sp>
            <p:nvSpPr>
              <p:cNvPr id="17" name="Line 22"/>
              <p:cNvSpPr>
                <a:spLocks noChangeShapeType="1"/>
              </p:cNvSpPr>
              <p:nvPr/>
            </p:nvSpPr>
            <p:spPr bwMode="auto">
              <a:xfrm>
                <a:off x="5508535" y="4433736"/>
                <a:ext cx="0" cy="323850"/>
              </a:xfrm>
              <a:prstGeom prst="line">
                <a:avLst/>
              </a:prstGeom>
              <a:noFill/>
              <a:ln w="9525">
                <a:solidFill>
                  <a:schemeClr val="tx1"/>
                </a:solidFill>
                <a:round/>
                <a:headEnd/>
                <a:tailEnd type="triangle" w="med" len="med"/>
              </a:ln>
            </p:spPr>
            <p:txBody>
              <a:bodyPr/>
              <a:lstStyle/>
              <a:p>
                <a:endParaRPr lang="es-ES"/>
              </a:p>
            </p:txBody>
          </p:sp>
          <p:sp>
            <p:nvSpPr>
              <p:cNvPr id="22" name="Line 28"/>
              <p:cNvSpPr>
                <a:spLocks noChangeShapeType="1"/>
              </p:cNvSpPr>
              <p:nvPr/>
            </p:nvSpPr>
            <p:spPr bwMode="auto">
              <a:xfrm>
                <a:off x="6743129" y="2870200"/>
                <a:ext cx="503238" cy="0"/>
              </a:xfrm>
              <a:prstGeom prst="line">
                <a:avLst/>
              </a:prstGeom>
              <a:noFill/>
              <a:ln w="9525">
                <a:solidFill>
                  <a:schemeClr val="tx1"/>
                </a:solidFill>
                <a:round/>
                <a:headEnd/>
                <a:tailEnd type="triangle" w="med" len="med"/>
              </a:ln>
            </p:spPr>
            <p:txBody>
              <a:bodyPr/>
              <a:lstStyle/>
              <a:p>
                <a:endParaRPr lang="es-ES"/>
              </a:p>
            </p:txBody>
          </p:sp>
          <p:sp>
            <p:nvSpPr>
              <p:cNvPr id="34" name="Rectangle 10"/>
              <p:cNvSpPr>
                <a:spLocks noChangeArrowheads="1"/>
              </p:cNvSpPr>
              <p:nvPr/>
            </p:nvSpPr>
            <p:spPr bwMode="auto">
              <a:xfrm>
                <a:off x="4360596" y="3884572"/>
                <a:ext cx="2437291" cy="57626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s-ES" sz="1600" b="1" dirty="0" smtClean="0">
                    <a:solidFill>
                      <a:schemeClr val="tx1"/>
                    </a:solidFill>
                    <a:cs typeface="+mn-cs"/>
                  </a:rPr>
                  <a:t>NEUTRALIZATION</a:t>
                </a:r>
                <a:endParaRPr lang="es-ES" sz="1600" b="1" dirty="0">
                  <a:solidFill>
                    <a:schemeClr val="tx1"/>
                  </a:solidFill>
                  <a:cs typeface="+mn-cs"/>
                </a:endParaRPr>
              </a:p>
            </p:txBody>
          </p:sp>
          <p:sp>
            <p:nvSpPr>
              <p:cNvPr id="37" name="Rectangle 3"/>
              <p:cNvSpPr>
                <a:spLocks noChangeArrowheads="1"/>
              </p:cNvSpPr>
              <p:nvPr/>
            </p:nvSpPr>
            <p:spPr bwMode="auto">
              <a:xfrm>
                <a:off x="-271581" y="1844824"/>
                <a:ext cx="3484238" cy="503237"/>
              </a:xfrm>
              <a:prstGeom prst="rect">
                <a:avLst/>
              </a:prstGeom>
              <a:solidFill>
                <a:schemeClr val="accent6">
                  <a:lumMod val="40000"/>
                  <a:lumOff val="6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es-ES" sz="1600" b="1" dirty="0" smtClean="0">
                    <a:solidFill>
                      <a:schemeClr val="tx1"/>
                    </a:solidFill>
                  </a:rPr>
                  <a:t>ILMENITE (FeTiO</a:t>
                </a:r>
                <a:r>
                  <a:rPr lang="es-ES" sz="1600" b="1" baseline="-25000" dirty="0" smtClean="0">
                    <a:solidFill>
                      <a:schemeClr val="tx1"/>
                    </a:solidFill>
                  </a:rPr>
                  <a:t>3</a:t>
                </a:r>
                <a:r>
                  <a:rPr lang="es-ES" sz="1600" b="1" dirty="0" smtClean="0">
                    <a:solidFill>
                      <a:schemeClr val="tx1"/>
                    </a:solidFill>
                  </a:rPr>
                  <a:t>)</a:t>
                </a:r>
              </a:p>
            </p:txBody>
          </p:sp>
          <p:sp>
            <p:nvSpPr>
              <p:cNvPr id="39" name="Line 14"/>
              <p:cNvSpPr>
                <a:spLocks noChangeShapeType="1"/>
              </p:cNvSpPr>
              <p:nvPr/>
            </p:nvSpPr>
            <p:spPr bwMode="auto">
              <a:xfrm>
                <a:off x="1426111" y="2864698"/>
                <a:ext cx="431800" cy="0"/>
              </a:xfrm>
              <a:prstGeom prst="line">
                <a:avLst/>
              </a:prstGeom>
              <a:noFill/>
              <a:ln w="9525">
                <a:solidFill>
                  <a:schemeClr val="tx1"/>
                </a:solidFill>
                <a:round/>
                <a:headEnd/>
                <a:tailEnd type="triangle" w="med" len="med"/>
              </a:ln>
            </p:spPr>
            <p:txBody>
              <a:bodyPr/>
              <a:lstStyle/>
              <a:p>
                <a:endParaRPr lang="es-ES"/>
              </a:p>
            </p:txBody>
          </p:sp>
          <p:sp>
            <p:nvSpPr>
              <p:cNvPr id="42" name="Line 18"/>
              <p:cNvSpPr>
                <a:spLocks noChangeShapeType="1"/>
              </p:cNvSpPr>
              <p:nvPr/>
            </p:nvSpPr>
            <p:spPr bwMode="auto">
              <a:xfrm>
                <a:off x="7567737" y="3356124"/>
                <a:ext cx="0" cy="0"/>
              </a:xfrm>
              <a:prstGeom prst="line">
                <a:avLst/>
              </a:prstGeom>
              <a:noFill/>
              <a:ln w="9525">
                <a:solidFill>
                  <a:schemeClr val="tx1"/>
                </a:solidFill>
                <a:round/>
                <a:headEnd/>
                <a:tailEnd type="triangle" w="med" len="med"/>
              </a:ln>
            </p:spPr>
            <p:txBody>
              <a:bodyPr/>
              <a:lstStyle/>
              <a:p>
                <a:endParaRPr lang="es-ES"/>
              </a:p>
            </p:txBody>
          </p:sp>
          <p:sp>
            <p:nvSpPr>
              <p:cNvPr id="46" name="Rectangle 5"/>
              <p:cNvSpPr>
                <a:spLocks noChangeArrowheads="1"/>
              </p:cNvSpPr>
              <p:nvPr/>
            </p:nvSpPr>
            <p:spPr bwMode="auto">
              <a:xfrm>
                <a:off x="1900726" y="2550891"/>
                <a:ext cx="2049892" cy="51025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es-ES" sz="1600" b="1" dirty="0" smtClean="0">
                    <a:solidFill>
                      <a:schemeClr val="bg1"/>
                    </a:solidFill>
                  </a:rPr>
                  <a:t>CLARIFICATION</a:t>
                </a:r>
                <a:endParaRPr lang="es-ES" sz="1600" b="1" dirty="0">
                  <a:solidFill>
                    <a:schemeClr val="bg1"/>
                  </a:solidFill>
                </a:endParaRPr>
              </a:p>
            </p:txBody>
          </p:sp>
          <p:sp>
            <p:nvSpPr>
              <p:cNvPr id="47" name="Rectangle 11"/>
              <p:cNvSpPr>
                <a:spLocks noChangeArrowheads="1"/>
              </p:cNvSpPr>
              <p:nvPr/>
            </p:nvSpPr>
            <p:spPr bwMode="auto">
              <a:xfrm>
                <a:off x="4278601" y="2315535"/>
                <a:ext cx="2519363" cy="74560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es-ES" sz="1600" b="1" dirty="0" smtClean="0">
                    <a:solidFill>
                      <a:schemeClr val="bg1"/>
                    </a:solidFill>
                  </a:rPr>
                  <a:t>PRECIPITATION</a:t>
                </a:r>
              </a:p>
              <a:p>
                <a:pPr algn="ctr"/>
                <a:r>
                  <a:rPr lang="es-ES" sz="1600" b="1" dirty="0" smtClean="0">
                    <a:solidFill>
                      <a:schemeClr val="bg1"/>
                    </a:solidFill>
                  </a:rPr>
                  <a:t>FILTER AND WASH</a:t>
                </a:r>
                <a:endParaRPr lang="es-ES" sz="1600" b="1" dirty="0">
                  <a:solidFill>
                    <a:schemeClr val="bg1"/>
                  </a:solidFill>
                </a:endParaRPr>
              </a:p>
            </p:txBody>
          </p:sp>
          <p:sp>
            <p:nvSpPr>
              <p:cNvPr id="48" name="Rectangle 4"/>
              <p:cNvSpPr>
                <a:spLocks noChangeArrowheads="1"/>
              </p:cNvSpPr>
              <p:nvPr/>
            </p:nvSpPr>
            <p:spPr bwMode="auto">
              <a:xfrm>
                <a:off x="-67170" y="2629343"/>
                <a:ext cx="1459391" cy="4318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es-ES" sz="1600" b="1" dirty="0">
                    <a:solidFill>
                      <a:schemeClr val="bg1"/>
                    </a:solidFill>
                  </a:rPr>
                  <a:t>DIGESTION</a:t>
                </a:r>
              </a:p>
            </p:txBody>
          </p:sp>
          <p:sp>
            <p:nvSpPr>
              <p:cNvPr id="53" name="Rectangle 12"/>
              <p:cNvSpPr>
                <a:spLocks noChangeArrowheads="1"/>
              </p:cNvSpPr>
              <p:nvPr/>
            </p:nvSpPr>
            <p:spPr bwMode="auto">
              <a:xfrm>
                <a:off x="7312439" y="2629343"/>
                <a:ext cx="1843086" cy="4318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es-ES" sz="1600" b="1" dirty="0" smtClean="0">
                    <a:solidFill>
                      <a:schemeClr val="bg1"/>
                    </a:solidFill>
                  </a:rPr>
                  <a:t>CALCINATION</a:t>
                </a:r>
                <a:endParaRPr lang="es-ES" sz="1600" b="1" dirty="0">
                  <a:solidFill>
                    <a:schemeClr val="bg1"/>
                  </a:solidFill>
                </a:endParaRPr>
              </a:p>
            </p:txBody>
          </p:sp>
          <p:sp>
            <p:nvSpPr>
              <p:cNvPr id="54" name="53 Rectángulo"/>
              <p:cNvSpPr/>
              <p:nvPr/>
            </p:nvSpPr>
            <p:spPr>
              <a:xfrm>
                <a:off x="7524328" y="3429000"/>
                <a:ext cx="936104" cy="43204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600" b="1" dirty="0" smtClean="0">
                    <a:solidFill>
                      <a:schemeClr val="tx1"/>
                    </a:solidFill>
                  </a:rPr>
                  <a:t>TiO</a:t>
                </a:r>
                <a:r>
                  <a:rPr lang="es-ES_tradnl" sz="1600" b="1" baseline="-25000" dirty="0" smtClean="0">
                    <a:solidFill>
                      <a:schemeClr val="tx1"/>
                    </a:solidFill>
                  </a:rPr>
                  <a:t>2</a:t>
                </a:r>
                <a:endParaRPr lang="es-ES" sz="1600" b="1" baseline="-25000" dirty="0" smtClean="0">
                  <a:solidFill>
                    <a:schemeClr val="tx1"/>
                  </a:solidFill>
                </a:endParaRPr>
              </a:p>
            </p:txBody>
          </p:sp>
        </p:grpSp>
        <p:sp>
          <p:nvSpPr>
            <p:cNvPr id="56" name="Rectangle 3"/>
            <p:cNvSpPr>
              <a:spLocks noChangeArrowheads="1"/>
            </p:cNvSpPr>
            <p:nvPr/>
          </p:nvSpPr>
          <p:spPr bwMode="auto">
            <a:xfrm>
              <a:off x="649159" y="3615170"/>
              <a:ext cx="864096" cy="46190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es-ES" sz="1600" b="1" dirty="0" smtClean="0">
                  <a:solidFill>
                    <a:schemeClr val="tx1"/>
                  </a:solidFill>
                </a:rPr>
                <a:t>H</a:t>
              </a:r>
              <a:r>
                <a:rPr lang="es-ES" sz="1600" b="1" baseline="-25000" dirty="0" smtClean="0">
                  <a:solidFill>
                    <a:schemeClr val="tx1"/>
                  </a:solidFill>
                </a:rPr>
                <a:t>2</a:t>
              </a:r>
              <a:r>
                <a:rPr lang="es-ES" sz="1600" b="1" dirty="0" smtClean="0">
                  <a:solidFill>
                    <a:schemeClr val="tx1"/>
                  </a:solidFill>
                </a:rPr>
                <a:t>SO</a:t>
              </a:r>
              <a:r>
                <a:rPr lang="es-ES" sz="1600" b="1" baseline="-25000" dirty="0" smtClean="0">
                  <a:solidFill>
                    <a:schemeClr val="tx1"/>
                  </a:solidFill>
                </a:rPr>
                <a:t>4</a:t>
              </a:r>
            </a:p>
          </p:txBody>
        </p:sp>
        <p:sp>
          <p:nvSpPr>
            <p:cNvPr id="57" name="56 CuadroTexto"/>
            <p:cNvSpPr txBox="1"/>
            <p:nvPr/>
          </p:nvSpPr>
          <p:spPr>
            <a:xfrm>
              <a:off x="4294023" y="3501008"/>
              <a:ext cx="1834156" cy="307777"/>
            </a:xfrm>
            <a:prstGeom prst="rect">
              <a:avLst/>
            </a:prstGeom>
            <a:noFill/>
          </p:spPr>
          <p:txBody>
            <a:bodyPr wrap="none" rtlCol="0">
              <a:spAutoFit/>
            </a:bodyPr>
            <a:lstStyle/>
            <a:p>
              <a:r>
                <a:rPr lang="es-ES" sz="1400" b="1" dirty="0" err="1" smtClean="0"/>
                <a:t>Weak</a:t>
              </a:r>
              <a:r>
                <a:rPr lang="es-ES" sz="1400" b="1" dirty="0" smtClean="0"/>
                <a:t> </a:t>
              </a:r>
              <a:r>
                <a:rPr lang="es-ES" sz="1400" b="1" dirty="0" err="1" smtClean="0"/>
                <a:t>acid</a:t>
              </a:r>
              <a:r>
                <a:rPr lang="es-ES" sz="1400" b="1" dirty="0" smtClean="0"/>
                <a:t> </a:t>
              </a:r>
              <a:r>
                <a:rPr lang="es-ES" sz="1400" b="1" dirty="0" err="1" smtClean="0"/>
                <a:t>stream</a:t>
              </a:r>
              <a:endParaRPr lang="es-ES" sz="1400" dirty="0"/>
            </a:p>
          </p:txBody>
        </p:sp>
        <p:sp>
          <p:nvSpPr>
            <p:cNvPr id="58" name="Line 13"/>
            <p:cNvSpPr>
              <a:spLocks noChangeShapeType="1"/>
            </p:cNvSpPr>
            <p:nvPr/>
          </p:nvSpPr>
          <p:spPr bwMode="auto">
            <a:xfrm flipV="1">
              <a:off x="1115616" y="3284984"/>
              <a:ext cx="0" cy="288032"/>
            </a:xfrm>
            <a:prstGeom prst="line">
              <a:avLst/>
            </a:prstGeom>
            <a:noFill/>
            <a:ln w="9525">
              <a:solidFill>
                <a:schemeClr val="tx1"/>
              </a:solidFill>
              <a:round/>
              <a:headEnd/>
              <a:tailEnd type="triangle" w="med" len="med"/>
            </a:ln>
          </p:spPr>
          <p:txBody>
            <a:bodyPr/>
            <a:lstStyle/>
            <a:p>
              <a:endParaRPr lang="es-ES"/>
            </a:p>
          </p:txBody>
        </p:sp>
        <p:sp>
          <p:nvSpPr>
            <p:cNvPr id="61" name="Rectangle 8"/>
            <p:cNvSpPr>
              <a:spLocks noChangeArrowheads="1"/>
            </p:cNvSpPr>
            <p:nvPr/>
          </p:nvSpPr>
          <p:spPr bwMode="auto">
            <a:xfrm>
              <a:off x="2555776" y="3789040"/>
              <a:ext cx="1152128" cy="528930"/>
            </a:xfrm>
            <a:prstGeom prst="rect">
              <a:avLst/>
            </a:prstGeom>
            <a:solidFill>
              <a:schemeClr val="accent6">
                <a:lumMod val="50000"/>
              </a:schemeClr>
            </a:solidFill>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s-ES_tradnl" sz="1600" b="1" dirty="0" smtClean="0">
                  <a:solidFill>
                    <a:schemeClr val="bg1"/>
                  </a:solidFill>
                </a:rPr>
                <a:t>MUD</a:t>
              </a:r>
              <a:endParaRPr lang="es-ES" sz="1600" b="1" dirty="0">
                <a:solidFill>
                  <a:schemeClr val="bg1"/>
                </a:solidFill>
              </a:endParaRPr>
            </a:p>
          </p:txBody>
        </p:sp>
        <p:sp>
          <p:nvSpPr>
            <p:cNvPr id="62" name="Line 21"/>
            <p:cNvSpPr>
              <a:spLocks noChangeShapeType="1"/>
            </p:cNvSpPr>
            <p:nvPr/>
          </p:nvSpPr>
          <p:spPr bwMode="auto">
            <a:xfrm>
              <a:off x="3059832" y="3284984"/>
              <a:ext cx="0" cy="504056"/>
            </a:xfrm>
            <a:prstGeom prst="line">
              <a:avLst/>
            </a:prstGeom>
            <a:noFill/>
            <a:ln w="9525">
              <a:solidFill>
                <a:schemeClr val="tx1"/>
              </a:solidFill>
              <a:round/>
              <a:headEnd/>
              <a:tailEnd type="triangle" w="med" len="med"/>
            </a:ln>
          </p:spPr>
          <p:txBody>
            <a:bodyPr/>
            <a:lstStyle/>
            <a:p>
              <a:endParaRPr lang="es-ES"/>
            </a:p>
          </p:txBody>
        </p:sp>
        <p:sp>
          <p:nvSpPr>
            <p:cNvPr id="27" name="26 CuadroTexto"/>
            <p:cNvSpPr txBox="1"/>
            <p:nvPr/>
          </p:nvSpPr>
          <p:spPr>
            <a:xfrm>
              <a:off x="4427984" y="5445224"/>
              <a:ext cx="2029723" cy="307777"/>
            </a:xfrm>
            <a:prstGeom prst="rect">
              <a:avLst/>
            </a:prstGeom>
            <a:noFill/>
          </p:spPr>
          <p:txBody>
            <a:bodyPr wrap="none" rtlCol="0">
              <a:spAutoFit/>
            </a:bodyPr>
            <a:lstStyle/>
            <a:p>
              <a:r>
                <a:rPr lang="es-ES" sz="1400" b="1" dirty="0" smtClean="0"/>
                <a:t>70.000 </a:t>
              </a:r>
              <a:r>
                <a:rPr lang="es-ES" sz="1400" b="1" dirty="0" err="1" smtClean="0"/>
                <a:t>tons</a:t>
              </a:r>
              <a:r>
                <a:rPr lang="es-ES" sz="1400" b="1" dirty="0" smtClean="0"/>
                <a:t> per </a:t>
              </a:r>
              <a:r>
                <a:rPr lang="es-ES" sz="1400" b="1" dirty="0" err="1" smtClean="0"/>
                <a:t>year</a:t>
              </a:r>
              <a:endParaRPr lang="es-ES" sz="1400" baseline="30000" dirty="0"/>
            </a:p>
          </p:txBody>
        </p:sp>
        <p:sp>
          <p:nvSpPr>
            <p:cNvPr id="28" name="27 CuadroTexto"/>
            <p:cNvSpPr txBox="1"/>
            <p:nvPr/>
          </p:nvSpPr>
          <p:spPr>
            <a:xfrm>
              <a:off x="2123728" y="4365104"/>
              <a:ext cx="2063385" cy="307777"/>
            </a:xfrm>
            <a:prstGeom prst="rect">
              <a:avLst/>
            </a:prstGeom>
            <a:noFill/>
          </p:spPr>
          <p:txBody>
            <a:bodyPr wrap="none" rtlCol="0">
              <a:spAutoFit/>
            </a:bodyPr>
            <a:lstStyle/>
            <a:p>
              <a:r>
                <a:rPr lang="es-ES" sz="1400" b="1" dirty="0" smtClean="0"/>
                <a:t>30.000</a:t>
              </a:r>
              <a:r>
                <a:rPr lang="es-ES" sz="1400" b="1" baseline="30000" dirty="0" smtClean="0"/>
                <a:t> </a:t>
              </a:r>
              <a:r>
                <a:rPr lang="es-ES" sz="1400" b="1" dirty="0" smtClean="0"/>
                <a:t> </a:t>
              </a:r>
              <a:r>
                <a:rPr lang="es-ES" sz="1400" b="1" dirty="0" err="1" smtClean="0"/>
                <a:t>tons</a:t>
              </a:r>
              <a:r>
                <a:rPr lang="es-ES" sz="1400" b="1" dirty="0" smtClean="0"/>
                <a:t> per </a:t>
              </a:r>
              <a:r>
                <a:rPr lang="es-ES" sz="1400" b="1" dirty="0" err="1" smtClean="0"/>
                <a:t>year</a:t>
              </a:r>
              <a:endParaRPr lang="es-ES" sz="1400" baseline="30000" dirty="0"/>
            </a:p>
          </p:txBody>
        </p:sp>
      </p:grpSp>
      <p:sp>
        <p:nvSpPr>
          <p:cNvPr id="29" name="28 CuadroTexto"/>
          <p:cNvSpPr txBox="1"/>
          <p:nvPr/>
        </p:nvSpPr>
        <p:spPr>
          <a:xfrm>
            <a:off x="467544" y="5805264"/>
            <a:ext cx="7560840" cy="646331"/>
          </a:xfrm>
          <a:prstGeom prst="rect">
            <a:avLst/>
          </a:prstGeom>
          <a:noFill/>
        </p:spPr>
        <p:txBody>
          <a:bodyPr wrap="square" rtlCol="0">
            <a:spAutoFit/>
          </a:bodyPr>
          <a:lstStyle/>
          <a:p>
            <a:pPr algn="just"/>
            <a:r>
              <a:rPr lang="en-US" dirty="0" smtClean="0"/>
              <a:t>Currently these wastes </a:t>
            </a:r>
            <a:r>
              <a:rPr lang="en-US" b="1" u="sng" dirty="0" smtClean="0"/>
              <a:t>have no commercial value </a:t>
            </a:r>
            <a:r>
              <a:rPr lang="en-US" dirty="0" smtClean="0"/>
              <a:t>and </a:t>
            </a:r>
            <a:r>
              <a:rPr lang="en-US" b="1" u="sng" dirty="0" smtClean="0"/>
              <a:t>are disposed of in an authorized and controlled repository area</a:t>
            </a:r>
            <a:endParaRPr lang="es-ES" b="1"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u="sng" dirty="0" smtClean="0">
                <a:solidFill>
                  <a:srgbClr val="0070C0"/>
                </a:solidFill>
              </a:rPr>
              <a:t>OBJECTIVES</a:t>
            </a:r>
            <a:r>
              <a:rPr lang="es-ES_tradnl" dirty="0" smtClean="0">
                <a:solidFill>
                  <a:srgbClr val="0070C0"/>
                </a:solidFill>
              </a:rPr>
              <a:t/>
            </a:r>
            <a:br>
              <a:rPr lang="es-ES_tradnl" dirty="0" smtClean="0">
                <a:solidFill>
                  <a:srgbClr val="0070C0"/>
                </a:solidFill>
              </a:rPr>
            </a:br>
            <a:endParaRPr lang="es-ES" dirty="0">
              <a:solidFill>
                <a:srgbClr val="0070C0"/>
              </a:solidFill>
            </a:endParaRPr>
          </a:p>
        </p:txBody>
      </p:sp>
      <p:sp>
        <p:nvSpPr>
          <p:cNvPr id="3" name="2 Marcador de contenido"/>
          <p:cNvSpPr>
            <a:spLocks noGrp="1"/>
          </p:cNvSpPr>
          <p:nvPr>
            <p:ph sz="quarter" idx="1"/>
          </p:nvPr>
        </p:nvSpPr>
        <p:spPr/>
        <p:txBody>
          <a:bodyPr/>
          <a:lstStyle/>
          <a:p>
            <a:endParaRPr lang="es-ES_tradnl" dirty="0" smtClean="0"/>
          </a:p>
          <a:p>
            <a:pPr marL="822960" lvl="1" indent="-457200" algn="just">
              <a:buClr>
                <a:srgbClr val="0070C0"/>
              </a:buClr>
              <a:buFont typeface="+mj-lt"/>
              <a:buAutoNum type="arabicPeriod"/>
            </a:pPr>
            <a:r>
              <a:rPr lang="en-US" sz="3200" dirty="0" smtClean="0"/>
              <a:t>Use of RG and MUD as </a:t>
            </a:r>
            <a:r>
              <a:rPr lang="en-US" sz="3200" u="sng" dirty="0" smtClean="0"/>
              <a:t>building materials </a:t>
            </a:r>
            <a:r>
              <a:rPr lang="en-US" sz="3200" b="1" dirty="0" smtClean="0"/>
              <a:t>for fire-resistant panels.</a:t>
            </a:r>
          </a:p>
          <a:p>
            <a:pPr marL="822960" lvl="1" indent="-457200" algn="just">
              <a:buFont typeface="+mj-lt"/>
              <a:buAutoNum type="arabicPeriod"/>
            </a:pPr>
            <a:endParaRPr lang="en-US" sz="3200" b="1" dirty="0" smtClean="0"/>
          </a:p>
          <a:p>
            <a:pPr marL="822960" lvl="1" indent="-457200" algn="just">
              <a:buClr>
                <a:srgbClr val="0070C0"/>
              </a:buClr>
              <a:buFont typeface="+mj-lt"/>
              <a:buAutoNum type="arabicPeriod"/>
            </a:pPr>
            <a:r>
              <a:rPr lang="en-US" sz="3200" dirty="0" smtClean="0"/>
              <a:t>Use of RG as </a:t>
            </a:r>
            <a:r>
              <a:rPr lang="en-US" sz="3200" u="sng" dirty="0" smtClean="0"/>
              <a:t>a calcium source for </a:t>
            </a:r>
            <a:r>
              <a:rPr lang="en-US" sz="3200" b="1" dirty="0" smtClean="0"/>
              <a:t>carbon dioxide sequestration.</a:t>
            </a:r>
            <a:endParaRPr lang="es-ES" sz="3200" b="1" dirty="0" smtClean="0"/>
          </a:p>
          <a:p>
            <a:pPr marL="822960" lvl="1" indent="-457200" algn="just">
              <a:buFont typeface="+mj-lt"/>
              <a:buAutoNum type="arabicPeriod"/>
            </a:pPr>
            <a:endParaRPr lang="en-US" sz="2400" b="1" dirty="0" smtClean="0"/>
          </a:p>
          <a:p>
            <a:pPr marL="822960" lvl="1" indent="-457200" algn="just">
              <a:buFont typeface="+mj-lt"/>
              <a:buAutoNum type="arabicPeriod"/>
            </a:pPr>
            <a:endParaRPr lang="es-ES_tradnl" sz="2400" b="1" dirty="0" smtClean="0"/>
          </a:p>
          <a:p>
            <a:pPr marL="457200" indent="-457200">
              <a:buFont typeface="+mj-lt"/>
              <a:buAutoNum type="arabicPeriod"/>
            </a:pPr>
            <a:endParaRPr lang="es-ES_tradnl" dirty="0" smtClean="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5</a:t>
            </a:fld>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1"/>
          </p:nvPr>
        </p:nvSpPr>
        <p:spPr/>
        <p:txBody>
          <a:bodyPr/>
          <a:lstStyle/>
          <a:p>
            <a:fld id="{132FADFE-3B8F-471C-ABF0-DBC7717ECBBC}" type="slidenum">
              <a:rPr lang="es-ES" smtClean="0"/>
              <a:pPr/>
              <a:t>6</a:t>
            </a:fld>
            <a:endParaRPr lang="es-ES"/>
          </a:p>
        </p:txBody>
      </p:sp>
      <p:sp>
        <p:nvSpPr>
          <p:cNvPr id="4" name="3 CuadroTexto"/>
          <p:cNvSpPr txBox="1"/>
          <p:nvPr/>
        </p:nvSpPr>
        <p:spPr>
          <a:xfrm>
            <a:off x="251520" y="332656"/>
            <a:ext cx="6999032" cy="553998"/>
          </a:xfrm>
          <a:prstGeom prst="rect">
            <a:avLst/>
          </a:prstGeom>
          <a:noFill/>
        </p:spPr>
        <p:txBody>
          <a:bodyPr wrap="none" rtlCol="0">
            <a:spAutoFit/>
          </a:bodyPr>
          <a:lstStyle/>
          <a:p>
            <a:r>
              <a:rPr lang="es-ES_tradnl" sz="3000" b="1" u="sng" cap="small" dirty="0" smtClean="0">
                <a:solidFill>
                  <a:srgbClr val="0070C0"/>
                </a:solidFill>
                <a:latin typeface="+mj-lt"/>
                <a:ea typeface="+mj-ea"/>
                <a:cs typeface="+mj-cs"/>
              </a:rPr>
              <a:t>CHARACTERIZATION METHODS</a:t>
            </a:r>
            <a:endParaRPr lang="es-ES" sz="3000" b="1" u="sng" cap="small" dirty="0">
              <a:solidFill>
                <a:srgbClr val="0070C0"/>
              </a:solidFill>
              <a:latin typeface="+mj-lt"/>
              <a:ea typeface="+mj-ea"/>
              <a:cs typeface="+mj-cs"/>
            </a:endParaRPr>
          </a:p>
        </p:txBody>
      </p:sp>
      <p:sp>
        <p:nvSpPr>
          <p:cNvPr id="6" name="5 CuadroTexto"/>
          <p:cNvSpPr txBox="1"/>
          <p:nvPr/>
        </p:nvSpPr>
        <p:spPr>
          <a:xfrm>
            <a:off x="323528" y="1447611"/>
            <a:ext cx="7992888" cy="5293757"/>
          </a:xfrm>
          <a:prstGeom prst="rect">
            <a:avLst/>
          </a:prstGeom>
          <a:noFill/>
        </p:spPr>
        <p:txBody>
          <a:bodyPr wrap="square" rtlCol="0">
            <a:spAutoFit/>
          </a:bodyPr>
          <a:lstStyle/>
          <a:p>
            <a:pPr marL="274320" indent="-274320">
              <a:spcBef>
                <a:spcPts val="600"/>
              </a:spcBef>
              <a:buClr>
                <a:schemeClr val="accent1"/>
              </a:buClr>
              <a:buSzPct val="70000"/>
              <a:buFont typeface="Wingdings" pitchFamily="2" charset="2"/>
              <a:buChar char="q"/>
            </a:pPr>
            <a:r>
              <a:rPr lang="es-ES_tradnl" sz="2400" dirty="0" smtClean="0"/>
              <a:t>X-</a:t>
            </a:r>
            <a:r>
              <a:rPr lang="es-ES_tradnl" sz="2400" dirty="0" err="1" smtClean="0"/>
              <a:t>Ray</a:t>
            </a:r>
            <a:r>
              <a:rPr lang="es-ES_tradnl" sz="2400" dirty="0" smtClean="0"/>
              <a:t> </a:t>
            </a:r>
            <a:r>
              <a:rPr lang="es-ES_tradnl" sz="2400" dirty="0" err="1" smtClean="0"/>
              <a:t>fluorescence</a:t>
            </a:r>
            <a:r>
              <a:rPr lang="es-ES_tradnl" sz="2400" dirty="0" smtClean="0"/>
              <a:t> (XRF)</a:t>
            </a:r>
          </a:p>
          <a:p>
            <a:pPr marL="274320" indent="-274320">
              <a:spcBef>
                <a:spcPts val="600"/>
              </a:spcBef>
              <a:buClr>
                <a:schemeClr val="accent1"/>
              </a:buClr>
              <a:buSzPct val="70000"/>
            </a:pPr>
            <a:r>
              <a:rPr lang="es-ES_tradnl" sz="2400" dirty="0" smtClean="0"/>
              <a:t> </a:t>
            </a:r>
          </a:p>
          <a:p>
            <a:pPr marL="274320" indent="-274320">
              <a:spcBef>
                <a:spcPts val="600"/>
              </a:spcBef>
              <a:buClr>
                <a:schemeClr val="accent1"/>
              </a:buClr>
              <a:buSzPct val="70000"/>
              <a:buFont typeface="Wingdings" pitchFamily="2" charset="2"/>
              <a:buChar char="q"/>
            </a:pPr>
            <a:r>
              <a:rPr lang="es-ES_tradnl" sz="2400" dirty="0" smtClean="0"/>
              <a:t>X-</a:t>
            </a:r>
            <a:r>
              <a:rPr lang="es-ES_tradnl" sz="2400" dirty="0" err="1" smtClean="0"/>
              <a:t>Ray</a:t>
            </a:r>
            <a:r>
              <a:rPr lang="es-ES_tradnl" sz="2400" dirty="0" smtClean="0"/>
              <a:t> </a:t>
            </a:r>
            <a:r>
              <a:rPr lang="es-ES_tradnl" sz="2400" dirty="0" err="1" smtClean="0"/>
              <a:t>difraction</a:t>
            </a:r>
            <a:r>
              <a:rPr lang="es-ES" sz="2400" dirty="0" smtClean="0"/>
              <a:t> (XRD)</a:t>
            </a:r>
          </a:p>
          <a:p>
            <a:pPr marL="274320" indent="-274320">
              <a:spcBef>
                <a:spcPts val="600"/>
              </a:spcBef>
              <a:buClr>
                <a:schemeClr val="accent1"/>
              </a:buClr>
              <a:buSzPct val="70000"/>
            </a:pPr>
            <a:endParaRPr lang="es-ES_tradnl" sz="2400" dirty="0" smtClean="0"/>
          </a:p>
          <a:p>
            <a:pPr marL="274320" indent="-274320">
              <a:spcBef>
                <a:spcPts val="600"/>
              </a:spcBef>
              <a:buClr>
                <a:schemeClr val="accent1"/>
              </a:buClr>
              <a:buSzPct val="70000"/>
              <a:buFont typeface="Wingdings" pitchFamily="2" charset="2"/>
              <a:buChar char="q"/>
            </a:pPr>
            <a:r>
              <a:rPr lang="es-ES_tradnl" sz="2400" dirty="0" err="1" smtClean="0"/>
              <a:t>Inductively</a:t>
            </a:r>
            <a:r>
              <a:rPr lang="es-ES_tradnl" sz="2400" dirty="0" smtClean="0"/>
              <a:t> </a:t>
            </a:r>
            <a:r>
              <a:rPr lang="es-ES_tradnl" sz="2400" dirty="0" err="1" smtClean="0"/>
              <a:t>coupled</a:t>
            </a:r>
            <a:r>
              <a:rPr lang="es-ES_tradnl" sz="2400" dirty="0" smtClean="0"/>
              <a:t> plasma-</a:t>
            </a:r>
            <a:r>
              <a:rPr lang="es-ES_tradnl" sz="2400" dirty="0" err="1" smtClean="0"/>
              <a:t>mass</a:t>
            </a:r>
            <a:r>
              <a:rPr lang="es-ES_tradnl" sz="2400" dirty="0" smtClean="0"/>
              <a:t> </a:t>
            </a:r>
            <a:r>
              <a:rPr lang="es-ES_tradnl" sz="2400" dirty="0" err="1" smtClean="0"/>
              <a:t>spectrometry</a:t>
            </a:r>
            <a:r>
              <a:rPr lang="es-ES_tradnl" sz="2400" dirty="0" smtClean="0"/>
              <a:t> (ICP-MS)</a:t>
            </a:r>
          </a:p>
          <a:p>
            <a:pPr marL="274320" indent="-274320">
              <a:spcBef>
                <a:spcPts val="600"/>
              </a:spcBef>
              <a:buClr>
                <a:schemeClr val="accent1"/>
              </a:buClr>
              <a:buSzPct val="70000"/>
              <a:buFont typeface="Wingdings" pitchFamily="2" charset="2"/>
              <a:buChar char="q"/>
            </a:pPr>
            <a:r>
              <a:rPr lang="es-ES_tradnl" sz="2400" dirty="0" err="1" smtClean="0"/>
              <a:t>Granulometry</a:t>
            </a:r>
            <a:r>
              <a:rPr lang="es-ES_tradnl" sz="2400" dirty="0" smtClean="0"/>
              <a:t> </a:t>
            </a:r>
            <a:r>
              <a:rPr lang="es-ES_tradnl" sz="2400" dirty="0" err="1" smtClean="0"/>
              <a:t>analysis</a:t>
            </a:r>
            <a:endParaRPr lang="es-ES_tradnl" sz="2400" dirty="0" smtClean="0"/>
          </a:p>
          <a:p>
            <a:pPr marL="274320" indent="-274320">
              <a:spcBef>
                <a:spcPts val="600"/>
              </a:spcBef>
              <a:buClr>
                <a:schemeClr val="accent1"/>
              </a:buClr>
              <a:buSzPct val="70000"/>
              <a:buFont typeface="Wingdings" pitchFamily="2" charset="2"/>
              <a:buChar char="q"/>
            </a:pPr>
            <a:endParaRPr lang="es-ES_tradnl" sz="2400" dirty="0" smtClean="0"/>
          </a:p>
          <a:p>
            <a:pPr marL="274320" indent="-274320">
              <a:spcBef>
                <a:spcPts val="600"/>
              </a:spcBef>
              <a:buClr>
                <a:schemeClr val="accent1"/>
              </a:buClr>
              <a:buSzPct val="70000"/>
              <a:buFont typeface="Wingdings" pitchFamily="2" charset="2"/>
              <a:buChar char="q"/>
            </a:pPr>
            <a:r>
              <a:rPr lang="es-ES_tradnl" sz="2400" dirty="0" err="1" smtClean="0"/>
              <a:t>Thermogravimetric</a:t>
            </a:r>
            <a:r>
              <a:rPr lang="es-ES_tradnl" sz="2400" dirty="0" smtClean="0"/>
              <a:t> </a:t>
            </a:r>
            <a:r>
              <a:rPr lang="es-ES_tradnl" sz="2400" dirty="0" err="1" smtClean="0"/>
              <a:t>analysis</a:t>
            </a:r>
            <a:r>
              <a:rPr lang="es-ES_tradnl" sz="2400" dirty="0" smtClean="0"/>
              <a:t> (TGA)</a:t>
            </a:r>
          </a:p>
          <a:p>
            <a:pPr marL="274320" indent="-274320">
              <a:spcBef>
                <a:spcPts val="600"/>
              </a:spcBef>
              <a:buClr>
                <a:schemeClr val="accent1"/>
              </a:buClr>
              <a:buSzPct val="70000"/>
              <a:buFont typeface="Wingdings" pitchFamily="2" charset="2"/>
              <a:buChar char="q"/>
            </a:pPr>
            <a:endParaRPr lang="es-ES_tradnl" sz="2400" dirty="0" smtClean="0"/>
          </a:p>
          <a:p>
            <a:pPr marL="274320" indent="-274320">
              <a:spcBef>
                <a:spcPts val="600"/>
              </a:spcBef>
              <a:buClr>
                <a:schemeClr val="accent1"/>
              </a:buClr>
              <a:buSzPct val="70000"/>
              <a:buFont typeface="Wingdings" pitchFamily="2" charset="2"/>
              <a:buChar char="q"/>
            </a:pPr>
            <a:r>
              <a:rPr lang="es-ES_tradnl" sz="2400" dirty="0" err="1" smtClean="0"/>
              <a:t>Scanning</a:t>
            </a:r>
            <a:r>
              <a:rPr lang="es-ES_tradnl" sz="2400" dirty="0" smtClean="0"/>
              <a:t> </a:t>
            </a:r>
            <a:r>
              <a:rPr lang="es-ES_tradnl" sz="2400" dirty="0" err="1" smtClean="0"/>
              <a:t>electron</a:t>
            </a:r>
            <a:r>
              <a:rPr lang="es-ES_tradnl" sz="2400" dirty="0" smtClean="0"/>
              <a:t> </a:t>
            </a:r>
            <a:r>
              <a:rPr lang="es-ES_tradnl" sz="2400" dirty="0" err="1" smtClean="0"/>
              <a:t>microscopy</a:t>
            </a:r>
            <a:r>
              <a:rPr lang="es-ES_tradnl" sz="2400" dirty="0" smtClean="0"/>
              <a:t> (SEM-EDS)</a:t>
            </a:r>
          </a:p>
          <a:p>
            <a:pPr marL="274320" indent="-274320">
              <a:spcBef>
                <a:spcPts val="600"/>
              </a:spcBef>
              <a:buClr>
                <a:schemeClr val="accent1"/>
              </a:buClr>
              <a:buSzPct val="70000"/>
              <a:buFont typeface="Wingdings" pitchFamily="2" charset="2"/>
              <a:buChar char="q"/>
            </a:pPr>
            <a:endParaRPr lang="es-ES_tradnl" sz="2400" dirty="0" err="1"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1"/>
          </p:nvPr>
        </p:nvSpPr>
        <p:spPr/>
        <p:txBody>
          <a:bodyPr/>
          <a:lstStyle/>
          <a:p>
            <a:fld id="{132FADFE-3B8F-471C-ABF0-DBC7717ECBBC}" type="slidenum">
              <a:rPr lang="es-ES" smtClean="0"/>
              <a:pPr/>
              <a:t>7</a:t>
            </a:fld>
            <a:endParaRPr lang="es-ES"/>
          </a:p>
        </p:txBody>
      </p:sp>
      <p:sp>
        <p:nvSpPr>
          <p:cNvPr id="4" name="3 CuadroTexto"/>
          <p:cNvSpPr txBox="1"/>
          <p:nvPr/>
        </p:nvSpPr>
        <p:spPr>
          <a:xfrm>
            <a:off x="323528" y="476672"/>
            <a:ext cx="2733441" cy="553998"/>
          </a:xfrm>
          <a:prstGeom prst="rect">
            <a:avLst/>
          </a:prstGeom>
          <a:noFill/>
        </p:spPr>
        <p:txBody>
          <a:bodyPr wrap="none" rtlCol="0">
            <a:spAutoFit/>
          </a:bodyPr>
          <a:lstStyle/>
          <a:p>
            <a:r>
              <a:rPr lang="es-ES_tradnl" sz="3000" b="1" u="sng" cap="small" dirty="0" smtClean="0">
                <a:solidFill>
                  <a:srgbClr val="0070C0"/>
                </a:solidFill>
                <a:latin typeface="+mj-lt"/>
                <a:ea typeface="+mj-ea"/>
                <a:cs typeface="+mj-cs"/>
              </a:rPr>
              <a:t>MATERIALS</a:t>
            </a:r>
            <a:endParaRPr lang="es-ES" sz="3000" b="1" u="sng" cap="small" dirty="0">
              <a:solidFill>
                <a:srgbClr val="0070C0"/>
              </a:solidFill>
              <a:latin typeface="+mj-lt"/>
              <a:ea typeface="+mj-ea"/>
              <a:cs typeface="+mj-cs"/>
            </a:endParaRPr>
          </a:p>
        </p:txBody>
      </p:sp>
      <p:sp>
        <p:nvSpPr>
          <p:cNvPr id="6" name="5 CuadroTexto"/>
          <p:cNvSpPr txBox="1"/>
          <p:nvPr/>
        </p:nvSpPr>
        <p:spPr>
          <a:xfrm>
            <a:off x="611560" y="1700808"/>
            <a:ext cx="7920880" cy="3059299"/>
          </a:xfrm>
          <a:prstGeom prst="rect">
            <a:avLst/>
          </a:prstGeom>
          <a:noFill/>
        </p:spPr>
        <p:txBody>
          <a:bodyPr wrap="square" rtlCol="0">
            <a:spAutoFit/>
          </a:bodyPr>
          <a:lstStyle/>
          <a:p>
            <a:pPr marL="274320" indent="-274320" algn="just">
              <a:lnSpc>
                <a:spcPct val="120000"/>
              </a:lnSpc>
              <a:spcBef>
                <a:spcPts val="1200"/>
              </a:spcBef>
              <a:spcAft>
                <a:spcPts val="1200"/>
              </a:spcAft>
              <a:buClr>
                <a:schemeClr val="accent1"/>
              </a:buClr>
              <a:buSzPct val="70000"/>
              <a:buFont typeface="Wingdings" pitchFamily="2" charset="2"/>
              <a:buChar char="q"/>
            </a:pPr>
            <a:r>
              <a:rPr lang="en-US" sz="2400" dirty="0" smtClean="0">
                <a:latin typeface="Palatino Linotype" pitchFamily="18" charset="0"/>
              </a:rPr>
              <a:t>MUD and RG samples were collected every 5 days for 1 month, in order to evaluate the possible temporal variability of the characteristics of these material</a:t>
            </a:r>
          </a:p>
          <a:p>
            <a:pPr marL="274320" indent="-274320" algn="just">
              <a:lnSpc>
                <a:spcPct val="120000"/>
              </a:lnSpc>
              <a:spcBef>
                <a:spcPts val="1200"/>
              </a:spcBef>
              <a:spcAft>
                <a:spcPts val="1200"/>
              </a:spcAft>
              <a:buClr>
                <a:schemeClr val="accent1"/>
              </a:buClr>
              <a:buSzPct val="70000"/>
              <a:buFont typeface="Wingdings" pitchFamily="2" charset="2"/>
              <a:buChar char="q"/>
            </a:pPr>
            <a:r>
              <a:rPr lang="en-US" sz="2400" dirty="0" smtClean="0">
                <a:latin typeface="Palatino Linotype" pitchFamily="18" charset="0"/>
              </a:rPr>
              <a:t>In order to carry out the applications studied in this work, several materials as Pladur, vermiculite and </a:t>
            </a:r>
            <a:r>
              <a:rPr lang="en-US" sz="2400" dirty="0" err="1" smtClean="0">
                <a:latin typeface="Palatino Linotype" pitchFamily="18" charset="0"/>
              </a:rPr>
              <a:t>NaOH</a:t>
            </a:r>
            <a:r>
              <a:rPr lang="en-US" sz="2400" dirty="0" smtClean="0">
                <a:latin typeface="Palatino Linotype" pitchFamily="18" charset="0"/>
              </a:rPr>
              <a:t> were used.</a:t>
            </a:r>
            <a:endParaRPr lang="es-ES_tradnl" sz="2400" dirty="0" err="1"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836712"/>
            <a:ext cx="7467600" cy="1143000"/>
          </a:xfrm>
        </p:spPr>
        <p:txBody>
          <a:bodyPr>
            <a:normAutofit/>
          </a:bodyPr>
          <a:lstStyle/>
          <a:p>
            <a:pPr algn="ctr"/>
            <a:r>
              <a:rPr lang="es-ES_tradnl" sz="4000" b="1" u="sng" dirty="0" err="1" smtClean="0">
                <a:solidFill>
                  <a:srgbClr val="0070C0"/>
                </a:solidFill>
              </a:rPr>
              <a:t>Results</a:t>
            </a:r>
            <a:r>
              <a:rPr lang="es-ES_tradnl" sz="4000" b="1" u="sng" dirty="0" smtClean="0">
                <a:solidFill>
                  <a:srgbClr val="0070C0"/>
                </a:solidFill>
              </a:rPr>
              <a:t> and </a:t>
            </a:r>
            <a:r>
              <a:rPr lang="es-ES_tradnl" sz="4000" b="1" u="sng" dirty="0" err="1" smtClean="0">
                <a:solidFill>
                  <a:srgbClr val="0070C0"/>
                </a:solidFill>
              </a:rPr>
              <a:t>discussion</a:t>
            </a:r>
            <a:endParaRPr lang="es-ES" sz="4000" b="1" u="sng" dirty="0">
              <a:solidFill>
                <a:srgbClr val="0070C0"/>
              </a:solidFill>
            </a:endParaRPr>
          </a:p>
        </p:txBody>
      </p:sp>
      <p:sp>
        <p:nvSpPr>
          <p:cNvPr id="3" name="2 Marcador de número de diapositiva"/>
          <p:cNvSpPr>
            <a:spLocks noGrp="1"/>
          </p:cNvSpPr>
          <p:nvPr>
            <p:ph type="sldNum" sz="quarter" idx="11"/>
          </p:nvPr>
        </p:nvSpPr>
        <p:spPr/>
        <p:txBody>
          <a:bodyPr/>
          <a:lstStyle/>
          <a:p>
            <a:fld id="{132FADFE-3B8F-471C-ABF0-DBC7717ECBBC}" type="slidenum">
              <a:rPr lang="es-ES" smtClean="0"/>
              <a:pPr/>
              <a:t>8</a:t>
            </a:fld>
            <a:endParaRPr lang="es-ES"/>
          </a:p>
        </p:txBody>
      </p:sp>
      <p:sp>
        <p:nvSpPr>
          <p:cNvPr id="4" name="3 Rectángulo"/>
          <p:cNvSpPr/>
          <p:nvPr/>
        </p:nvSpPr>
        <p:spPr>
          <a:xfrm>
            <a:off x="971600" y="2924944"/>
            <a:ext cx="7398568" cy="1384995"/>
          </a:xfrm>
          <a:prstGeom prst="rect">
            <a:avLst/>
          </a:prstGeom>
        </p:spPr>
        <p:txBody>
          <a:bodyPr wrap="square">
            <a:spAutoFit/>
          </a:bodyPr>
          <a:lstStyle/>
          <a:p>
            <a:pPr lvl="1">
              <a:spcBef>
                <a:spcPct val="0"/>
              </a:spcBef>
              <a:buFont typeface="Wingdings" pitchFamily="2" charset="2"/>
              <a:buChar char="§"/>
            </a:pPr>
            <a:r>
              <a:rPr lang="es-ES_tradnl" sz="2800" b="1" cap="small" dirty="0" smtClean="0">
                <a:latin typeface="+mj-lt"/>
                <a:ea typeface="+mj-ea"/>
                <a:cs typeface="+mj-cs"/>
              </a:rPr>
              <a:t>   WASTE CHARACTERIZATION</a:t>
            </a:r>
          </a:p>
          <a:p>
            <a:pPr lvl="1">
              <a:spcBef>
                <a:spcPct val="0"/>
              </a:spcBef>
              <a:buFont typeface="Wingdings" pitchFamily="2" charset="2"/>
              <a:buChar char="§"/>
            </a:pPr>
            <a:r>
              <a:rPr lang="es-ES_tradnl" sz="2800" b="1" cap="small" dirty="0" smtClean="0">
                <a:latin typeface="+mj-lt"/>
                <a:ea typeface="+mj-ea"/>
                <a:cs typeface="+mj-cs"/>
              </a:rPr>
              <a:t>   APPLICATIONS 1</a:t>
            </a:r>
          </a:p>
          <a:p>
            <a:pPr lvl="1">
              <a:spcBef>
                <a:spcPct val="0"/>
              </a:spcBef>
              <a:buFont typeface="Wingdings" pitchFamily="2" charset="2"/>
              <a:buChar char="§"/>
            </a:pPr>
            <a:r>
              <a:rPr lang="es-ES_tradnl" sz="2800" b="1" cap="small" dirty="0" smtClean="0">
                <a:latin typeface="+mj-lt"/>
                <a:ea typeface="+mj-ea"/>
                <a:cs typeface="+mj-cs"/>
              </a:rPr>
              <a:t>   APPLICATIONS 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27584" y="2924944"/>
            <a:ext cx="7467600" cy="1143000"/>
          </a:xfrm>
        </p:spPr>
        <p:txBody>
          <a:bodyPr>
            <a:noAutofit/>
          </a:bodyPr>
          <a:lstStyle/>
          <a:p>
            <a:pPr lvl="1" algn="ctr" rtl="0">
              <a:spcBef>
                <a:spcPct val="0"/>
              </a:spcBef>
            </a:pPr>
            <a:r>
              <a:rPr lang="en-US" sz="3200" b="1" kern="1200" dirty="0" smtClean="0">
                <a:solidFill>
                  <a:srgbClr val="0070C0"/>
                </a:solidFill>
                <a:latin typeface="+mn-lt"/>
                <a:ea typeface="+mn-ea"/>
                <a:cs typeface="+mn-cs"/>
              </a:rPr>
              <a:t>MUD AND RED GYPSUM</a:t>
            </a:r>
            <a:r>
              <a:rPr lang="es-ES_tradnl" sz="3200" b="1" kern="1200" dirty="0">
                <a:solidFill>
                  <a:srgbClr val="0070C0"/>
                </a:solidFill>
                <a:latin typeface="+mn-lt"/>
                <a:ea typeface="+mn-ea"/>
                <a:cs typeface="+mn-cs"/>
              </a:rPr>
              <a:t/>
            </a:r>
            <a:br>
              <a:rPr lang="es-ES_tradnl" sz="3200" b="1" kern="1200" dirty="0">
                <a:solidFill>
                  <a:srgbClr val="0070C0"/>
                </a:solidFill>
                <a:latin typeface="+mn-lt"/>
                <a:ea typeface="+mn-ea"/>
                <a:cs typeface="+mn-cs"/>
              </a:rPr>
            </a:br>
            <a:endParaRPr lang="es-ES" sz="3200" b="1" kern="1200" dirty="0">
              <a:solidFill>
                <a:srgbClr val="0070C0"/>
              </a:solidFill>
              <a:latin typeface="+mn-lt"/>
              <a:ea typeface="+mn-ea"/>
              <a:cs typeface="+mn-cs"/>
            </a:endParaRPr>
          </a:p>
        </p:txBody>
      </p:sp>
      <p:sp>
        <p:nvSpPr>
          <p:cNvPr id="4" name="3 Marcador de número de diapositiva"/>
          <p:cNvSpPr>
            <a:spLocks noGrp="1"/>
          </p:cNvSpPr>
          <p:nvPr>
            <p:ph type="sldNum" sz="quarter" idx="11"/>
          </p:nvPr>
        </p:nvSpPr>
        <p:spPr/>
        <p:txBody>
          <a:bodyPr/>
          <a:lstStyle/>
          <a:p>
            <a:fld id="{132FADFE-3B8F-471C-ABF0-DBC7717ECBBC}" type="slidenum">
              <a:rPr lang="es-ES" smtClean="0"/>
              <a:pPr/>
              <a:t>9</a:t>
            </a:fld>
            <a:endParaRPr lang="es-ES"/>
          </a:p>
        </p:txBody>
      </p:sp>
      <p:sp>
        <p:nvSpPr>
          <p:cNvPr id="8" name="1 Título"/>
          <p:cNvSpPr txBox="1">
            <a:spLocks/>
          </p:cNvSpPr>
          <p:nvPr/>
        </p:nvSpPr>
        <p:spPr>
          <a:xfrm>
            <a:off x="457200" y="274638"/>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_tradnl" sz="3000" b="1" i="0" u="sng" strike="noStrike" kern="1200" cap="small" spc="0" normalizeH="0" baseline="0" noProof="0" dirty="0" err="1" smtClean="0">
                <a:ln>
                  <a:noFill/>
                </a:ln>
                <a:solidFill>
                  <a:srgbClr val="0070C0"/>
                </a:solidFill>
                <a:effectLst/>
                <a:uLnTx/>
                <a:uFillTx/>
                <a:latin typeface="+mj-lt"/>
                <a:ea typeface="+mj-ea"/>
                <a:cs typeface="+mj-cs"/>
              </a:rPr>
              <a:t>Waste</a:t>
            </a:r>
            <a:r>
              <a:rPr kumimoji="0" lang="es-ES_tradnl" sz="3000" b="1" i="0" u="sng" strike="noStrike" kern="1200" cap="small" spc="0" normalizeH="0" baseline="0" noProof="0" dirty="0" smtClean="0">
                <a:ln>
                  <a:noFill/>
                </a:ln>
                <a:solidFill>
                  <a:srgbClr val="0070C0"/>
                </a:solidFill>
                <a:effectLst/>
                <a:uLnTx/>
                <a:uFillTx/>
                <a:latin typeface="+mj-lt"/>
                <a:ea typeface="+mj-ea"/>
                <a:cs typeface="+mj-cs"/>
              </a:rPr>
              <a:t> </a:t>
            </a:r>
            <a:r>
              <a:rPr kumimoji="0" lang="es-ES_tradnl" sz="3000" b="1" i="0" u="sng" strike="noStrike" kern="1200" cap="small" spc="0" normalizeH="0" baseline="0" noProof="0" dirty="0" err="1" smtClean="0">
                <a:ln>
                  <a:noFill/>
                </a:ln>
                <a:solidFill>
                  <a:srgbClr val="0070C0"/>
                </a:solidFill>
                <a:effectLst/>
                <a:uLnTx/>
                <a:uFillTx/>
                <a:latin typeface="+mj-lt"/>
                <a:ea typeface="+mj-ea"/>
                <a:cs typeface="+mj-cs"/>
              </a:rPr>
              <a:t>characterization</a:t>
            </a:r>
            <a:r>
              <a:rPr kumimoji="0" lang="es-ES_tradnl" sz="3000" b="0" i="0" u="none" strike="noStrike" kern="1200" cap="small" spc="0" normalizeH="0" baseline="0" noProof="0" dirty="0" smtClean="0">
                <a:ln>
                  <a:noFill/>
                </a:ln>
                <a:solidFill>
                  <a:srgbClr val="0070C0"/>
                </a:solidFill>
                <a:effectLst/>
                <a:uLnTx/>
                <a:uFillTx/>
                <a:latin typeface="+mj-lt"/>
                <a:ea typeface="+mj-ea"/>
                <a:cs typeface="+mj-cs"/>
              </a:rPr>
              <a:t/>
            </a:r>
            <a:br>
              <a:rPr kumimoji="0" lang="es-ES_tradnl" sz="3000" b="0" i="0" u="none" strike="noStrike" kern="1200" cap="small" spc="0" normalizeH="0" baseline="0" noProof="0" dirty="0" smtClean="0">
                <a:ln>
                  <a:noFill/>
                </a:ln>
                <a:solidFill>
                  <a:srgbClr val="0070C0"/>
                </a:solidFill>
                <a:effectLst/>
                <a:uLnTx/>
                <a:uFillTx/>
                <a:latin typeface="+mj-lt"/>
                <a:ea typeface="+mj-ea"/>
                <a:cs typeface="+mj-cs"/>
              </a:rPr>
            </a:br>
            <a:endParaRPr kumimoji="0" lang="es-ES" sz="3000" b="0" i="0" u="none" strike="noStrike" kern="1200" cap="small" spc="0" normalizeH="0" baseline="0" noProof="0" dirty="0">
              <a:ln>
                <a:noFill/>
              </a:ln>
              <a:solidFill>
                <a:srgbClr val="0070C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3768</TotalTime>
  <Words>2456</Words>
  <Application>Microsoft Office PowerPoint</Application>
  <PresentationFormat>Presentación en pantalla (4:3)</PresentationFormat>
  <Paragraphs>427</Paragraphs>
  <Slides>26</Slides>
  <Notes>24</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Mirador</vt:lpstr>
      <vt:lpstr>  Potential valorizations of artificial gypsum generated in the manufacture of titanium dioxide pigments</vt:lpstr>
      <vt:lpstr>Content</vt:lpstr>
      <vt:lpstr>INTRODUCTION </vt:lpstr>
      <vt:lpstr>INDUSTRIAL PROCESS</vt:lpstr>
      <vt:lpstr>OBJECTIVES </vt:lpstr>
      <vt:lpstr>Diapositiva 6</vt:lpstr>
      <vt:lpstr>Diapositiva 7</vt:lpstr>
      <vt:lpstr>Results and discussion</vt:lpstr>
      <vt:lpstr>MUD AND RED GYPSUM </vt:lpstr>
      <vt:lpstr>Diapositiva 10</vt:lpstr>
      <vt:lpstr>Diapositiva 11</vt:lpstr>
      <vt:lpstr>RG and MUD as building materials for fire-resistant panels </vt:lpstr>
      <vt:lpstr>Diapositiva 13</vt:lpstr>
      <vt:lpstr>fire-resistance tests</vt:lpstr>
      <vt:lpstr>Diapositiva 15</vt:lpstr>
      <vt:lpstr>Concentration values (µg/L) of leachability of trace elements from the plates and limits values of TCLP test .</vt:lpstr>
      <vt:lpstr>RG as a calcium source for carbon dioxide sequestration. </vt:lpstr>
      <vt:lpstr>Diapositiva 18</vt:lpstr>
      <vt:lpstr>Diapositiva 19</vt:lpstr>
      <vt:lpstr>Diapositiva 20</vt:lpstr>
      <vt:lpstr>Co2 SEQUESTRATION EFFICIENCY (CE)</vt:lpstr>
      <vt:lpstr>CONCLUSIONS</vt:lpstr>
      <vt:lpstr>Diapositiva 23</vt:lpstr>
      <vt:lpstr>Diapositiva 24</vt:lpstr>
      <vt:lpstr>Final remarks</vt:lpstr>
      <vt:lpstr> 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Fryma-Packard bell</dc:creator>
  <cp:lastModifiedBy>Fryma-Packard bell</cp:lastModifiedBy>
  <cp:revision>342</cp:revision>
  <dcterms:created xsi:type="dcterms:W3CDTF">2015-07-06T11:37:11Z</dcterms:created>
  <dcterms:modified xsi:type="dcterms:W3CDTF">2015-07-18T17:06:40Z</dcterms:modified>
</cp:coreProperties>
</file>