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2" r:id="rId3"/>
    <p:sldId id="281" r:id="rId4"/>
    <p:sldId id="266" r:id="rId5"/>
    <p:sldId id="278" r:id="rId6"/>
    <p:sldId id="273" r:id="rId7"/>
    <p:sldId id="256" r:id="rId8"/>
    <p:sldId id="267" r:id="rId9"/>
    <p:sldId id="257" r:id="rId10"/>
    <p:sldId id="268" r:id="rId11"/>
    <p:sldId id="258" r:id="rId12"/>
    <p:sldId id="261" r:id="rId13"/>
    <p:sldId id="274" r:id="rId14"/>
    <p:sldId id="275" r:id="rId15"/>
    <p:sldId id="262" r:id="rId16"/>
    <p:sldId id="279" r:id="rId17"/>
    <p:sldId id="263" r:id="rId18"/>
    <p:sldId id="277" r:id="rId19"/>
    <p:sldId id="283" r:id="rId20"/>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hyperlink" Target="http://www.omicsgroup.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b="1"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218488" cy="49244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an amalgamation of </a:t>
            </a:r>
            <a:r>
              <a:rPr lang="en-US" sz="2000" dirty="0" smtClean="0">
                <a:latin typeface="+mj-lt"/>
                <a:hlinkClick r:id="rId2" tooltip="Open Access publications"/>
              </a:rPr>
              <a:t>Open Access publications</a:t>
            </a:r>
            <a:r>
              <a:rPr lang="en-US" sz="2000" dirty="0" smtClean="0">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hlinkClick r:id="rId3" tooltip="scholarly journals"/>
              </a:rPr>
              <a:t>scholarly journals</a:t>
            </a:r>
            <a:r>
              <a:rPr lang="en-US" sz="2000" dirty="0" smtClean="0">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hlinkClick r:id="rId4" tooltip="International conferences"/>
              </a:rPr>
              <a:t>International conferences</a:t>
            </a:r>
            <a:r>
              <a:rPr lang="en-US" sz="2000" dirty="0" smtClean="0">
                <a:latin typeface="+mj-lt"/>
              </a:rPr>
              <a:t> annually across the globe, where knowledge transfer takes place through debates, round table discussions, poster presentations, workshops, symposia and exhibitions</a:t>
            </a:r>
            <a:r>
              <a:rPr lang="en-US" sz="1800" dirty="0" smtClean="0">
                <a:latin typeface="+mj-lt"/>
              </a:rPr>
              <a:t>.</a:t>
            </a:r>
            <a:endParaRPr lang="en-US" sz="1800" dirty="0">
              <a:latin typeface="+mj-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do they do it</a:t>
            </a:r>
            <a:endParaRPr lang="en-US" b="1" dirty="0"/>
          </a:p>
        </p:txBody>
      </p:sp>
      <p:sp>
        <p:nvSpPr>
          <p:cNvPr id="3" name="Content Placeholder 2"/>
          <p:cNvSpPr>
            <a:spLocks noGrp="1"/>
          </p:cNvSpPr>
          <p:nvPr>
            <p:ph idx="1"/>
          </p:nvPr>
        </p:nvSpPr>
        <p:spPr/>
        <p:txBody>
          <a:bodyPr/>
          <a:lstStyle/>
          <a:p>
            <a:r>
              <a:rPr lang="en-US" dirty="0" smtClean="0"/>
              <a:t>A medico-legal autopsy is done on inquest which means ‘ an enquiry into the cause of death’</a:t>
            </a:r>
          </a:p>
          <a:p>
            <a:r>
              <a:rPr lang="en-US" dirty="0" smtClean="0"/>
              <a:t>In India PME inquest is of 2 types:</a:t>
            </a:r>
          </a:p>
          <a:p>
            <a:pPr>
              <a:buFont typeface="Wingdings" pitchFamily="2" charset="2"/>
              <a:buChar char="Ø"/>
            </a:pPr>
            <a:r>
              <a:rPr lang="en-US" dirty="0" smtClean="0"/>
              <a:t>Police Inquest: held U/S 174 </a:t>
            </a:r>
            <a:r>
              <a:rPr lang="en-US" dirty="0" err="1" smtClean="0"/>
              <a:t>CrPC</a:t>
            </a:r>
            <a:endParaRPr lang="en-US" dirty="0" smtClean="0"/>
          </a:p>
          <a:p>
            <a:pPr>
              <a:buFont typeface="Wingdings" pitchFamily="2" charset="2"/>
              <a:buChar char="Ø"/>
            </a:pPr>
            <a:r>
              <a:rPr lang="en-US" dirty="0" smtClean="0"/>
              <a:t>Magistrate Inquest: held U/S 176 </a:t>
            </a:r>
            <a:r>
              <a:rPr lang="en-US" dirty="0" err="1" smtClean="0"/>
              <a:t>CrPC</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Duties of a Forensic Pathologist?</a:t>
            </a:r>
            <a:endParaRPr lang="en-US" dirty="0"/>
          </a:p>
        </p:txBody>
      </p:sp>
      <p:sp>
        <p:nvSpPr>
          <p:cNvPr id="3" name="Content Placeholder 2"/>
          <p:cNvSpPr>
            <a:spLocks noGrp="1"/>
          </p:cNvSpPr>
          <p:nvPr>
            <p:ph idx="1"/>
          </p:nvPr>
        </p:nvSpPr>
        <p:spPr/>
        <p:txBody>
          <a:bodyPr>
            <a:normAutofit/>
          </a:bodyPr>
          <a:lstStyle/>
          <a:p>
            <a:pPr algn="just"/>
            <a:r>
              <a:rPr lang="en-US" dirty="0" smtClean="0"/>
              <a:t> To help the investigating agencies to  determine the cause and manner of death.</a:t>
            </a:r>
          </a:p>
          <a:p>
            <a:pPr algn="just"/>
            <a:r>
              <a:rPr lang="en-US" dirty="0" smtClean="0"/>
              <a:t>To collect samples and perform toxicological, microscopic, photographic, radiological, serologic and microbiological studies to reach to conclusion.</a:t>
            </a:r>
          </a:p>
          <a:p>
            <a:pPr algn="just"/>
            <a:r>
              <a:rPr lang="en-US" dirty="0" smtClean="0"/>
              <a:t>Sometimes travel to the scene of the crime to collect evidence and scene reconstruction.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A forensic expert must also have working knowledge of several other non-medical sciences, this includes being able to apply areas of toxicology, firearms examination, trace evidence, forensic serology and DNA technology to their investigation into the death of the person involved.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Indian Medico-legal system</a:t>
            </a:r>
            <a:endParaRPr lang="en-US" b="1" dirty="0"/>
          </a:p>
        </p:txBody>
      </p:sp>
      <p:sp>
        <p:nvSpPr>
          <p:cNvPr id="3" name="Content Placeholder 2"/>
          <p:cNvSpPr>
            <a:spLocks noGrp="1"/>
          </p:cNvSpPr>
          <p:nvPr>
            <p:ph idx="1"/>
          </p:nvPr>
        </p:nvSpPr>
        <p:spPr>
          <a:xfrm>
            <a:off x="457200" y="1447800"/>
            <a:ext cx="8229600" cy="4678363"/>
          </a:xfrm>
        </p:spPr>
        <p:txBody>
          <a:bodyPr/>
          <a:lstStyle/>
          <a:p>
            <a:r>
              <a:rPr lang="en-US" dirty="0" smtClean="0"/>
              <a:t>Indian medico-legal system has flaws in its basic design:-</a:t>
            </a:r>
          </a:p>
          <a:p>
            <a:pPr>
              <a:buFont typeface="Wingdings" pitchFamily="2" charset="2"/>
              <a:buChar char="§"/>
            </a:pPr>
            <a:r>
              <a:rPr lang="en-US" b="1" i="1" dirty="0" smtClean="0"/>
              <a:t>Lack of any centralized guidelines</a:t>
            </a:r>
            <a:r>
              <a:rPr lang="en-US" dirty="0" smtClean="0"/>
              <a:t>: there are no set procedures of medico-legal work which often leads to confusion among agencies.</a:t>
            </a:r>
          </a:p>
          <a:p>
            <a:pPr>
              <a:buFont typeface="Wingdings" pitchFamily="2" charset="2"/>
              <a:buChar char="§"/>
            </a:pPr>
            <a:r>
              <a:rPr lang="en-US" b="1" i="1" dirty="0" smtClean="0"/>
              <a:t>Lack of properly trained experts</a:t>
            </a:r>
            <a:r>
              <a:rPr lang="en-US" dirty="0" smtClean="0"/>
              <a:t>: there is an acute shortage of trained individuals in the field of Forensic medicine.</a:t>
            </a:r>
          </a:p>
          <a:p>
            <a:pPr>
              <a:buNone/>
            </a:pPr>
            <a:endParaRPr lang="en-US" dirty="0" smtClean="0"/>
          </a:p>
          <a:p>
            <a:pPr>
              <a:buFont typeface="Wingdings" pitchFamily="2" charset="2"/>
              <a:buChar char="§"/>
            </a:pPr>
            <a:endParaRPr lang="en-US" dirty="0" smtClean="0"/>
          </a:p>
          <a:p>
            <a:pPr>
              <a:buFont typeface="Wingdings" pitchFamily="2" charset="2"/>
              <a:buChar cha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754563"/>
          </a:xfrm>
        </p:spPr>
        <p:txBody>
          <a:bodyPr/>
          <a:lstStyle/>
          <a:p>
            <a:pPr>
              <a:buFont typeface="Wingdings" pitchFamily="2" charset="2"/>
              <a:buChar char="§"/>
            </a:pPr>
            <a:r>
              <a:rPr lang="en-US" b="1" i="1" dirty="0" smtClean="0"/>
              <a:t>Slow justice delivery</a:t>
            </a:r>
            <a:r>
              <a:rPr lang="en-US" dirty="0" smtClean="0"/>
              <a:t>: Indian judicial system is understaffed and overburdened due to which timely justice is often not served.</a:t>
            </a:r>
          </a:p>
          <a:p>
            <a:pPr>
              <a:buFont typeface="Wingdings" pitchFamily="2" charset="2"/>
              <a:buChar char="§"/>
            </a:pPr>
            <a:r>
              <a:rPr lang="en-US" b="1" i="1" dirty="0" smtClean="0"/>
              <a:t>Illegal medical practitioners</a:t>
            </a:r>
            <a:r>
              <a:rPr lang="en-US" dirty="0" smtClean="0"/>
              <a:t>:  they give rise to unnecessary medical litigations and straining the already overburdened system </a:t>
            </a:r>
          </a:p>
          <a:p>
            <a:pPr>
              <a:buFont typeface="Wingdings" pitchFamily="2" charset="2"/>
              <a:buChar char="§"/>
            </a:pPr>
            <a:r>
              <a:rPr lang="en-US" b="1" i="1" dirty="0" smtClean="0"/>
              <a:t>Neglect on the part of policy making agencies</a:t>
            </a:r>
            <a:r>
              <a:rPr lang="en-US" dirty="0" smtClean="0"/>
              <a:t>: countrywide there is still a picture of neglect towards this aspect.</a:t>
            </a:r>
          </a:p>
          <a:p>
            <a:pPr>
              <a:buFont typeface="Wingdings" pitchFamily="2" charset="2"/>
              <a:buChar cha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is Forensic Pathology so important now?</a:t>
            </a:r>
            <a:endParaRPr lang="en-US" b="1" dirty="0"/>
          </a:p>
        </p:txBody>
      </p:sp>
      <p:sp>
        <p:nvSpPr>
          <p:cNvPr id="3" name="Content Placeholder 2"/>
          <p:cNvSpPr>
            <a:spLocks noGrp="1"/>
          </p:cNvSpPr>
          <p:nvPr>
            <p:ph idx="1"/>
          </p:nvPr>
        </p:nvSpPr>
        <p:spPr/>
        <p:txBody>
          <a:bodyPr>
            <a:normAutofit fontScale="92500"/>
          </a:bodyPr>
          <a:lstStyle/>
          <a:p>
            <a:r>
              <a:rPr lang="en-US" dirty="0" smtClean="0"/>
              <a:t>In recent years due to increased public awareness and an aggressive media, forensic pathology has awaken keen interest among the masses.</a:t>
            </a:r>
          </a:p>
          <a:p>
            <a:r>
              <a:rPr lang="en-US" dirty="0" smtClean="0"/>
              <a:t>Now autopsy cases and medico-legal litigations have increased many folds in last few years.</a:t>
            </a:r>
          </a:p>
          <a:p>
            <a:r>
              <a:rPr lang="en-US" dirty="0" smtClean="0"/>
              <a:t>Now in the face of this trend the need for well trained forensic pathologist is felt more than ever.</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In recent years forensic pathology has become more and more important because the judicial and the courts systems are relying more and more on the evidence and the conclusions forensic pathologists come up with in murder or suicide cases. This has led to a boom in the amount of courses available in the study of forensic science and analysis.</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Forensic pathology is also very important in finding cures and vaccines for many diseases by finding out exactly how the infected person may have died, this is done by the examination of the body at autopsy, of tissues removed during surgery, and by analysis of fluids from the body, such as blood or urine, in the clinical pathology laboratory . Determining the exact cause of death is the first step to finding a cure.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762000"/>
            <a:ext cx="8229600" cy="5364163"/>
          </a:xfrm>
        </p:spPr>
        <p:txBody>
          <a:bodyPr/>
          <a:lstStyle/>
          <a:p>
            <a:pPr algn="ctr">
              <a:buFontTx/>
              <a:buNone/>
            </a:pPr>
            <a:endParaRPr lang="en-IN" sz="9600" smtClean="0"/>
          </a:p>
          <a:p>
            <a:pPr algn="ctr">
              <a:buFontTx/>
              <a:buNone/>
            </a:pPr>
            <a:r>
              <a:rPr lang="en-IN" sz="9600" smtClean="0"/>
              <a:t>Thank you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00063" y="428625"/>
            <a:ext cx="8186737" cy="1143000"/>
          </a:xfrm>
        </p:spPr>
        <p:txBody>
          <a:bodyPr/>
          <a:lstStyle/>
          <a:p>
            <a:r>
              <a:rPr lang="en-US" sz="3600" b="1" smtClean="0">
                <a:solidFill>
                  <a:srgbClr val="FF6600"/>
                </a:solidFill>
                <a:latin typeface="Baskerville Old Face" pitchFamily="18" charset="0"/>
                <a:ea typeface="ＭＳ Ｐゴシック" pitchFamily="50" charset="-128"/>
              </a:rPr>
              <a:t>Let Us Meet Again</a:t>
            </a:r>
          </a:p>
        </p:txBody>
      </p:sp>
      <p:sp>
        <p:nvSpPr>
          <p:cNvPr id="3" name="Content Placeholder 2"/>
          <p:cNvSpPr>
            <a:spLocks noGrp="1"/>
          </p:cNvSpPr>
          <p:nvPr>
            <p:ph idx="1"/>
          </p:nvPr>
        </p:nvSpPr>
        <p:spPr>
          <a:xfrm>
            <a:off x="642938" y="1714500"/>
            <a:ext cx="8001000" cy="40005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a:buFont typeface="Arial" charset="0"/>
              <a:buNone/>
              <a:defRPr/>
            </a:pPr>
            <a:r>
              <a:rPr lang="en-US" dirty="0" smtClean="0">
                <a:effectLst>
                  <a:outerShdw blurRad="38100" dist="38100" dir="2700000" algn="tl">
                    <a:srgbClr val="000000">
                      <a:alpha val="43137"/>
                    </a:srgbClr>
                  </a:outerShdw>
                </a:effectLst>
                <a:latin typeface="Georgia" pitchFamily="18" charset="0"/>
              </a:rPr>
              <a:t>We welcome you all to our future conferences of OMICS Group International  </a:t>
            </a: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1800" dirty="0" smtClean="0">
                <a:effectLst>
                  <a:outerShdw blurRad="38100" dist="38100" dir="2700000" algn="tl">
                    <a:srgbClr val="000000">
                      <a:alpha val="43137"/>
                    </a:srgbClr>
                  </a:outerShdw>
                </a:effectLst>
                <a:latin typeface="Georgia" pitchFamily="18" charset="0"/>
              </a:rPr>
              <a:t>Please Visit:</a:t>
            </a:r>
            <a:r>
              <a:rPr lang="en-US" sz="2400" dirty="0" smtClean="0">
                <a:effectLst>
                  <a:outerShdw blurRad="38100" dist="38100" dir="2700000" algn="tl">
                    <a:srgbClr val="000000">
                      <a:alpha val="43137"/>
                    </a:srgbClr>
                  </a:outerShdw>
                </a:effectLst>
                <a:latin typeface="Georgia" pitchFamily="18" charset="0"/>
              </a:rPr>
              <a:t/>
            </a:r>
            <a:br>
              <a:rPr lang="en-US" sz="2400" dirty="0" smtClean="0">
                <a:effectLst>
                  <a:outerShdw blurRad="38100" dist="38100" dir="2700000" algn="tl">
                    <a:srgbClr val="000000">
                      <a:alpha val="43137"/>
                    </a:srgbClr>
                  </a:outerShdw>
                </a:effectLst>
                <a:latin typeface="Georgia" pitchFamily="18" charset="0"/>
              </a:rPr>
            </a:br>
            <a:r>
              <a:rPr lang="en-US" sz="2400" dirty="0" smtClean="0">
                <a:effectLst>
                  <a:outerShdw blurRad="38100" dist="38100" dir="2700000" algn="tl">
                    <a:srgbClr val="000000">
                      <a:alpha val="43137"/>
                    </a:srgbClr>
                  </a:outerShdw>
                </a:effectLst>
                <a:latin typeface="Georgia" pitchFamily="18" charset="0"/>
                <a:hlinkClick r:id="rId2"/>
              </a:rPr>
              <a:t>www.omicsgroup.com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400" dirty="0" smtClean="0">
                <a:effectLst>
                  <a:outerShdw blurRad="38100" dist="38100" dir="2700000" algn="tl">
                    <a:srgbClr val="000000">
                      <a:alpha val="43137"/>
                    </a:srgbClr>
                  </a:outerShdw>
                </a:effectLst>
                <a:latin typeface="Georgia" pitchFamily="18" charset="0"/>
                <a:hlinkClick r:id="rId3"/>
              </a:rPr>
              <a:t>www.conferenceseries.com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a:effectLst>
                <a:outerShdw blurRad="38100" dist="38100" dir="2700000" algn="tl">
                  <a:srgbClr val="000000">
                    <a:alpha val="43137"/>
                  </a:srgbClr>
                </a:outerShdw>
              </a:effectLs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0" y="1571625"/>
            <a:ext cx="7972425" cy="44831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 pioneer and leading science event organizer, which publishes around 400 open access journals and conducts over 300 Medical, Clinical, Engineering, Life Sciences, </a:t>
            </a:r>
            <a:r>
              <a:rPr lang="en-US" sz="2000" dirty="0" err="1" smtClean="0">
                <a:latin typeface="+mj-lt"/>
              </a:rPr>
              <a:t>Phrama</a:t>
            </a:r>
            <a:r>
              <a:rPr lang="en-US" sz="2000" dirty="0" smtClean="0">
                <a:latin typeface="+mj-lt"/>
              </a:rPr>
              <a:t> scientific conferences all over the globe annually with the support of more than 1000 scientific associations and 30,000 editorial board members and 3.5 million followers to its credit.</a:t>
            </a:r>
            <a:br>
              <a:rPr lang="en-US" sz="2000" dirty="0" smtClean="0">
                <a:latin typeface="+mj-lt"/>
              </a:rPr>
            </a:br>
            <a:endParaRPr lang="en-US" sz="2000" dirty="0" smtClean="0">
              <a:latin typeface="+mj-lt"/>
            </a:endParaRPr>
          </a:p>
          <a:p>
            <a:pPr algn="just">
              <a:buFont typeface="Arial" charset="0"/>
              <a:buNone/>
              <a:defRPr/>
            </a:pPr>
            <a:r>
              <a:rPr lang="en-US" sz="2000" dirty="0" smtClean="0">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2000" dirty="0" err="1" smtClean="0">
                <a:latin typeface="+mj-lt"/>
              </a:rPr>
              <a:t>Bengaluru</a:t>
            </a:r>
            <a:r>
              <a:rPr lang="en-US" sz="2000" dirty="0" smtClean="0">
                <a:latin typeface="+mj-lt"/>
              </a:rPr>
              <a:t> and Mumbai.</a:t>
            </a:r>
          </a:p>
          <a:p>
            <a:pPr>
              <a:defRPr/>
            </a:pP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FORENSIC PATHOLOGY : PIVOT OF MEDICO-LEGAL SYSTEM</a:t>
            </a:r>
            <a:endParaRPr lang="en-US" dirty="0"/>
          </a:p>
        </p:txBody>
      </p:sp>
      <p:sp>
        <p:nvSpPr>
          <p:cNvPr id="3" name="Subtitle 2"/>
          <p:cNvSpPr>
            <a:spLocks noGrp="1"/>
          </p:cNvSpPr>
          <p:nvPr>
            <p:ph type="subTitle" idx="1"/>
          </p:nvPr>
        </p:nvSpPr>
        <p:spPr/>
        <p:txBody>
          <a:bodyPr>
            <a:normAutofit fontScale="70000" lnSpcReduction="20000"/>
          </a:bodyPr>
          <a:lstStyle/>
          <a:p>
            <a:r>
              <a:rPr lang="en-US" b="1" dirty="0" smtClean="0">
                <a:solidFill>
                  <a:schemeClr val="tx1"/>
                </a:solidFill>
                <a:latin typeface="Times New Roman" pitchFamily="18" charset="0"/>
                <a:cs typeface="Times New Roman" pitchFamily="18" charset="0"/>
              </a:rPr>
              <a:t>Dr. S.K. Dhattarwal,</a:t>
            </a:r>
          </a:p>
          <a:p>
            <a:r>
              <a:rPr lang="en-US" b="1" dirty="0" smtClean="0">
                <a:solidFill>
                  <a:schemeClr val="tx1"/>
                </a:solidFill>
                <a:latin typeface="Times New Roman" pitchFamily="18" charset="0"/>
                <a:cs typeface="Times New Roman" pitchFamily="18" charset="0"/>
              </a:rPr>
              <a:t>Medico Legal Advisor to Govt. of Haryana</a:t>
            </a:r>
          </a:p>
          <a:p>
            <a:r>
              <a:rPr lang="en-US" b="1" dirty="0" smtClean="0">
                <a:solidFill>
                  <a:schemeClr val="tx1"/>
                </a:solidFill>
                <a:latin typeface="Times New Roman" pitchFamily="18" charset="0"/>
                <a:cs typeface="Times New Roman" pitchFamily="18" charset="0"/>
              </a:rPr>
              <a:t>Sr. Prof. &amp; Head </a:t>
            </a:r>
          </a:p>
          <a:p>
            <a:r>
              <a:rPr lang="en-US" b="1" dirty="0" smtClean="0">
                <a:solidFill>
                  <a:schemeClr val="tx1"/>
                </a:solidFill>
                <a:latin typeface="Times New Roman" pitchFamily="18" charset="0"/>
                <a:cs typeface="Times New Roman" pitchFamily="18" charset="0"/>
              </a:rPr>
              <a:t>Department of Forensic Medicine</a:t>
            </a:r>
          </a:p>
          <a:p>
            <a:r>
              <a:rPr lang="en-US" b="1" dirty="0" smtClean="0">
                <a:solidFill>
                  <a:schemeClr val="tx1"/>
                </a:solidFill>
                <a:latin typeface="Times New Roman" pitchFamily="18" charset="0"/>
                <a:cs typeface="Times New Roman" pitchFamily="18" charset="0"/>
              </a:rPr>
              <a:t>PGIMS, Rohtak.</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b="1" dirty="0" smtClean="0"/>
              <a:t>What is Forensic Pathology </a:t>
            </a:r>
            <a:endParaRPr lang="en-US" b="1" dirty="0"/>
          </a:p>
        </p:txBody>
      </p:sp>
      <p:sp>
        <p:nvSpPr>
          <p:cNvPr id="3" name="Content Placeholder 2"/>
          <p:cNvSpPr>
            <a:spLocks noGrp="1"/>
          </p:cNvSpPr>
          <p:nvPr>
            <p:ph idx="1"/>
          </p:nvPr>
        </p:nvSpPr>
        <p:spPr>
          <a:xfrm>
            <a:off x="457200" y="1295400"/>
            <a:ext cx="8229600" cy="5029200"/>
          </a:xfrm>
        </p:spPr>
        <p:txBody>
          <a:bodyPr>
            <a:normAutofit/>
          </a:bodyPr>
          <a:lstStyle/>
          <a:p>
            <a:pPr algn="just"/>
            <a:r>
              <a:rPr lang="en-US" dirty="0" smtClean="0"/>
              <a:t>It is considered a subspecialty of forensic medicine in India.</a:t>
            </a:r>
          </a:p>
          <a:p>
            <a:pPr algn="just"/>
            <a:r>
              <a:rPr lang="en-US" dirty="0" smtClean="0"/>
              <a:t>It is the application of pathology for the purpose of law and administration of justice.</a:t>
            </a:r>
          </a:p>
          <a:p>
            <a:pPr algn="just"/>
            <a:r>
              <a:rPr lang="en-US" dirty="0" smtClean="0"/>
              <a:t>It focuses on determining the cause of death by examining a dead body. </a:t>
            </a:r>
          </a:p>
          <a:p>
            <a:pPr algn="just"/>
            <a:r>
              <a:rPr lang="en-US" dirty="0" smtClean="0"/>
              <a:t>The methodology may vary depending upon the country of origin but the basic science and the aim remains the same.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IN" sz="3200" b="1" dirty="0" smtClean="0"/>
              <a:t>Sir Conrad </a:t>
            </a:r>
            <a:r>
              <a:rPr lang="en-IN" sz="3200" b="1" dirty="0" err="1" smtClean="0"/>
              <a:t>Spilsbury</a:t>
            </a:r>
            <a:r>
              <a:rPr lang="en-IN" sz="3200" b="1" dirty="0" smtClean="0"/>
              <a:t> : The Father of Modern Forensic Pathology</a:t>
            </a:r>
            <a:endParaRPr lang="en-IN" sz="3200" b="1" dirty="0"/>
          </a:p>
        </p:txBody>
      </p:sp>
      <p:pic>
        <p:nvPicPr>
          <p:cNvPr id="1026" name="Picture 2" descr="C:\Users\Dr S K Dhattarwal\Desktop\download.jpg"/>
          <p:cNvPicPr>
            <a:picLocks noGrp="1" noChangeAspect="1" noChangeArrowheads="1"/>
          </p:cNvPicPr>
          <p:nvPr>
            <p:ph idx="1"/>
          </p:nvPr>
        </p:nvPicPr>
        <p:blipFill>
          <a:blip r:embed="rId2" cstate="print"/>
          <a:srcRect/>
          <a:stretch>
            <a:fillRect/>
          </a:stretch>
        </p:blipFill>
        <p:spPr bwMode="auto">
          <a:xfrm>
            <a:off x="2133600" y="2944019"/>
            <a:ext cx="4572000" cy="261858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678363"/>
          </a:xfrm>
        </p:spPr>
        <p:txBody>
          <a:bodyPr/>
          <a:lstStyle/>
          <a:p>
            <a:pPr algn="just"/>
            <a:r>
              <a:rPr lang="en-US" dirty="0" smtClean="0"/>
              <a:t>In India it constitutes of two intermingled specialties of medical science:</a:t>
            </a:r>
          </a:p>
          <a:p>
            <a:pPr marL="514350" indent="-514350" algn="just">
              <a:buAutoNum type="arabicPeriod"/>
            </a:pPr>
            <a:r>
              <a:rPr lang="en-US" dirty="0" smtClean="0"/>
              <a:t>Forensic medicine</a:t>
            </a:r>
          </a:p>
          <a:p>
            <a:pPr marL="514350" indent="-514350" algn="just">
              <a:buAutoNum type="arabicPeriod"/>
            </a:pPr>
            <a:r>
              <a:rPr lang="en-US" dirty="0" smtClean="0"/>
              <a:t>Pathology</a:t>
            </a:r>
          </a:p>
          <a:p>
            <a:pPr algn="just"/>
            <a:r>
              <a:rPr lang="en-US" dirty="0" smtClean="0"/>
              <a:t>Forensic medicine in India is relatively a younger branch which is slowly but surely gaining importance.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Who is a Forensic Pathologist?</a:t>
            </a:r>
            <a:endParaRPr lang="en-US" dirty="0"/>
          </a:p>
        </p:txBody>
      </p:sp>
      <p:sp>
        <p:nvSpPr>
          <p:cNvPr id="3" name="Content Placeholder 2"/>
          <p:cNvSpPr>
            <a:spLocks noGrp="1"/>
          </p:cNvSpPr>
          <p:nvPr>
            <p:ph idx="1"/>
          </p:nvPr>
        </p:nvSpPr>
        <p:spPr/>
        <p:txBody>
          <a:bodyPr>
            <a:normAutofit/>
          </a:bodyPr>
          <a:lstStyle/>
          <a:p>
            <a:pPr algn="just"/>
            <a:r>
              <a:rPr lang="en-US" dirty="0" smtClean="0"/>
              <a:t>Forensic pathologists are trained professionals. The role of a forensic pathologist is to establish the cause of death in the deceased.</a:t>
            </a:r>
          </a:p>
          <a:p>
            <a:pPr algn="just"/>
            <a:r>
              <a:rPr lang="en-US" dirty="0" smtClean="0"/>
              <a:t>In India Forensic Medicine is a separate specialty and deal with such cases.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 they do?</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smtClean="0"/>
              <a:t> The work of a Forensic pathologist includes determining all the aspects associated with a sudden death including:</a:t>
            </a:r>
          </a:p>
          <a:p>
            <a:pPr algn="just">
              <a:buFont typeface="Wingdings" pitchFamily="2" charset="2"/>
              <a:buChar char="Ø"/>
            </a:pPr>
            <a:r>
              <a:rPr lang="en-US" dirty="0" smtClean="0"/>
              <a:t>Cause of death</a:t>
            </a:r>
          </a:p>
          <a:p>
            <a:pPr algn="just">
              <a:buFont typeface="Wingdings" pitchFamily="2" charset="2"/>
              <a:buChar char="Ø"/>
            </a:pPr>
            <a:r>
              <a:rPr lang="en-US" dirty="0" smtClean="0"/>
              <a:t>Mode of death</a:t>
            </a:r>
          </a:p>
          <a:p>
            <a:pPr algn="just">
              <a:buFont typeface="Wingdings" pitchFamily="2" charset="2"/>
              <a:buChar char="Ø"/>
            </a:pPr>
            <a:r>
              <a:rPr lang="en-US" dirty="0" smtClean="0"/>
              <a:t>Manner of death</a:t>
            </a:r>
          </a:p>
          <a:p>
            <a:pPr algn="just">
              <a:buNone/>
            </a:pPr>
            <a:endParaRPr lang="en-US" dirty="0" smtClean="0"/>
          </a:p>
          <a:p>
            <a:pPr algn="just"/>
            <a:r>
              <a:rPr lang="en-IN" dirty="0" smtClean="0"/>
              <a:t>Examines and documents wounds and injuries, both at autopsy and occasionally in a clinical setting.</a:t>
            </a:r>
            <a:endParaRPr lang="en-US" dirty="0" smtClean="0"/>
          </a:p>
          <a:p>
            <a:pPr algn="just"/>
            <a:r>
              <a:rPr lang="en-US" dirty="0" smtClean="0"/>
              <a:t>Other responsibilities also include giving opinion regarding age, injury, sex and potency etc.</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they do it</a:t>
            </a:r>
            <a:endParaRPr lang="en-US" b="1" dirty="0"/>
          </a:p>
        </p:txBody>
      </p:sp>
      <p:sp>
        <p:nvSpPr>
          <p:cNvPr id="3" name="Content Placeholder 2"/>
          <p:cNvSpPr>
            <a:spLocks noGrp="1"/>
          </p:cNvSpPr>
          <p:nvPr>
            <p:ph idx="1"/>
          </p:nvPr>
        </p:nvSpPr>
        <p:spPr/>
        <p:txBody>
          <a:bodyPr>
            <a:normAutofit fontScale="92500"/>
          </a:bodyPr>
          <a:lstStyle/>
          <a:p>
            <a:pPr algn="just"/>
            <a:r>
              <a:rPr lang="en-US" dirty="0" smtClean="0"/>
              <a:t>A pathologist examines the dead body, documents the facts and collect required samples which can aid in leading to a cause of death. They study and analyze physical evidence.</a:t>
            </a:r>
          </a:p>
          <a:p>
            <a:pPr algn="just"/>
            <a:r>
              <a:rPr lang="en-US" dirty="0" smtClean="0"/>
              <a:t>It can also include a visit to the scene of crime which is done under medical examiner system as practiced in USA and is the best form of inquest.</a:t>
            </a:r>
          </a:p>
          <a:p>
            <a:pPr algn="just"/>
            <a:r>
              <a:rPr lang="en-IN" dirty="0" smtClean="0"/>
              <a:t>Serves as an expert witness in courts of law testifying in civil or criminal cases.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TotalTime>
  <Words>724</Words>
  <Application>Microsoft Office PowerPoint</Application>
  <PresentationFormat>On-screen Show (4:3)</PresentationFormat>
  <Paragraphs>69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About OMICS Group</vt:lpstr>
      <vt:lpstr>About OMICS Group Conferences</vt:lpstr>
      <vt:lpstr>FORENSIC PATHOLOGY : PIVOT OF MEDICO-LEGAL SYSTEM</vt:lpstr>
      <vt:lpstr>What is Forensic Pathology </vt:lpstr>
      <vt:lpstr>Sir Conrad Spilsbury : The Father of Modern Forensic Pathology</vt:lpstr>
      <vt:lpstr>Slide 6</vt:lpstr>
      <vt:lpstr>Who is a Forensic Pathologist?</vt:lpstr>
      <vt:lpstr>What do they do?</vt:lpstr>
      <vt:lpstr>How do they do it</vt:lpstr>
      <vt:lpstr>Why do they do it</vt:lpstr>
      <vt:lpstr>Duties of a Forensic Pathologist?</vt:lpstr>
      <vt:lpstr>Slide 12</vt:lpstr>
      <vt:lpstr>Indian Medico-legal system</vt:lpstr>
      <vt:lpstr>Slide 14</vt:lpstr>
      <vt:lpstr>Why is Forensic Pathology so important now?</vt:lpstr>
      <vt:lpstr>Slide 16</vt:lpstr>
      <vt:lpstr>Slide 17</vt:lpstr>
      <vt:lpstr>Slide 18</vt:lpstr>
      <vt:lpstr>Let Us Meet Again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Forensic Pathologist?</dc:title>
  <dc:creator>Dr. Jai Soni</dc:creator>
  <cp:lastModifiedBy>Shivani dhyani</cp:lastModifiedBy>
  <cp:revision>64</cp:revision>
  <dcterms:created xsi:type="dcterms:W3CDTF">2006-08-16T00:00:00Z</dcterms:created>
  <dcterms:modified xsi:type="dcterms:W3CDTF">2014-10-04T12:32:29Z</dcterms:modified>
</cp:coreProperties>
</file>