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56" r:id="rId2"/>
    <p:sldId id="298" r:id="rId3"/>
    <p:sldId id="300" r:id="rId4"/>
    <p:sldId id="260" r:id="rId5"/>
    <p:sldId id="263" r:id="rId6"/>
    <p:sldId id="306" r:id="rId7"/>
    <p:sldId id="266" r:id="rId8"/>
    <p:sldId id="269" r:id="rId9"/>
    <p:sldId id="270" r:id="rId10"/>
    <p:sldId id="312" r:id="rId11"/>
    <p:sldId id="305" r:id="rId12"/>
    <p:sldId id="272" r:id="rId13"/>
    <p:sldId id="274" r:id="rId14"/>
    <p:sldId id="275" r:id="rId15"/>
    <p:sldId id="277" r:id="rId16"/>
    <p:sldId id="302" r:id="rId17"/>
    <p:sldId id="307" r:id="rId18"/>
    <p:sldId id="304" r:id="rId19"/>
    <p:sldId id="308" r:id="rId20"/>
    <p:sldId id="279" r:id="rId21"/>
    <p:sldId id="309" r:id="rId22"/>
    <p:sldId id="310" r:id="rId23"/>
    <p:sldId id="311" r:id="rId24"/>
    <p:sldId id="296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D37"/>
    <a:srgbClr val="666633"/>
    <a:srgbClr val="3FE1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4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305D-B948-4AB4-BC94-728B74AAE9A2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B8390-BE08-4F6C-8F7B-0ABABE98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8390-BE08-4F6C-8F7B-0ABABE986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8390-BE08-4F6C-8F7B-0ABABE9864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79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9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97C1-3BF0-45C3-8B13-067FA0B5C14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8A1AC1-1F83-41B2-BEEC-9580F909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4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IMMUNOTOXICITY OF INDUSTRIAL EFFLUENTS IN FIN FISH: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ALTERNATIVE ANIMAL MODEL FOR IMMUNOTOXICOLOGICAL STUDIES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382000" cy="3124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accent6"/>
                </a:solidFill>
              </a:rPr>
              <a:t>Dr. Catherine  </a:t>
            </a:r>
            <a:r>
              <a:rPr lang="en-US" sz="3500" b="1" dirty="0" err="1" smtClean="0">
                <a:solidFill>
                  <a:schemeClr val="accent6"/>
                </a:solidFill>
              </a:rPr>
              <a:t>P.Alexander</a:t>
            </a:r>
            <a:endParaRPr lang="en-US" sz="35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Associate  Professor</a:t>
            </a:r>
            <a:endParaRPr lang="en-US" b="1" dirty="0">
              <a:solidFill>
                <a:schemeClr val="accent6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Research </a:t>
            </a:r>
            <a:r>
              <a:rPr lang="en-US" sz="2800" b="1" dirty="0">
                <a:solidFill>
                  <a:schemeClr val="accent6"/>
                </a:solidFill>
              </a:rPr>
              <a:t>Centre of Zoology,  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accent6"/>
                </a:solidFill>
              </a:rPr>
              <a:t>Jayaraj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Annapackiam</a:t>
            </a:r>
            <a:r>
              <a:rPr lang="en-US" sz="2800" b="1" dirty="0">
                <a:solidFill>
                  <a:schemeClr val="accent6"/>
                </a:solidFill>
              </a:rPr>
              <a:t> College for </a:t>
            </a:r>
            <a:r>
              <a:rPr lang="en-US" sz="2800" b="1" dirty="0" smtClean="0">
                <a:solidFill>
                  <a:schemeClr val="accent6"/>
                </a:solidFill>
              </a:rPr>
              <a:t>Women </a:t>
            </a:r>
            <a:r>
              <a:rPr lang="en-US" sz="2800" b="1" dirty="0" err="1">
                <a:solidFill>
                  <a:schemeClr val="accent6"/>
                </a:solidFill>
              </a:rPr>
              <a:t>Periyakulam</a:t>
            </a:r>
            <a:r>
              <a:rPr lang="en-US" sz="2800" b="1" dirty="0">
                <a:solidFill>
                  <a:schemeClr val="accent6"/>
                </a:solidFill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</a:rPr>
              <a:t>Theni</a:t>
            </a:r>
            <a:r>
              <a:rPr lang="en-US" sz="2800" b="1" dirty="0">
                <a:solidFill>
                  <a:schemeClr val="accent6"/>
                </a:solidFill>
              </a:rPr>
              <a:t> Dist- 625 601</a:t>
            </a:r>
            <a:r>
              <a:rPr lang="en-US" sz="2800" b="1" dirty="0" smtClean="0">
                <a:solidFill>
                  <a:schemeClr val="accent6"/>
                </a:solidFill>
              </a:rPr>
              <a:t>,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Tamil </a:t>
            </a:r>
            <a:r>
              <a:rPr lang="en-US" sz="2800" b="1" dirty="0">
                <a:solidFill>
                  <a:schemeClr val="accent6"/>
                </a:solidFill>
              </a:rPr>
              <a:t>Nadu, 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How to assess </a:t>
            </a:r>
            <a:r>
              <a:rPr lang="en-US" sz="2000" dirty="0" err="1" smtClean="0"/>
              <a:t>immunotoxic</a:t>
            </a:r>
            <a:r>
              <a:rPr lang="en-US" sz="2000" dirty="0" smtClean="0"/>
              <a:t> </a:t>
            </a:r>
            <a:r>
              <a:rPr lang="en-US" sz="2000" dirty="0"/>
              <a:t>effects?, </a:t>
            </a:r>
            <a:endParaRPr lang="en-US" sz="2000" dirty="0" smtClean="0"/>
          </a:p>
          <a:p>
            <a:r>
              <a:rPr lang="en-US" sz="2000" dirty="0" smtClean="0"/>
              <a:t>What are </a:t>
            </a:r>
            <a:r>
              <a:rPr lang="en-US" sz="2000" dirty="0"/>
              <a:t>the mechanisms leading to </a:t>
            </a:r>
            <a:r>
              <a:rPr lang="en-US" sz="2000" dirty="0" err="1"/>
              <a:t>immunotoxicity</a:t>
            </a:r>
            <a:r>
              <a:rPr lang="en-US" sz="2000" dirty="0"/>
              <a:t>?,</a:t>
            </a:r>
          </a:p>
          <a:p>
            <a:r>
              <a:rPr lang="en-US" sz="2000" dirty="0" smtClean="0"/>
              <a:t>What are </a:t>
            </a:r>
            <a:r>
              <a:rPr lang="en-US" sz="2000" dirty="0"/>
              <a:t>the implications of the effects on </a:t>
            </a:r>
            <a:r>
              <a:rPr lang="en-US" sz="2000" dirty="0" err="1"/>
              <a:t>immunocompetence</a:t>
            </a:r>
            <a:r>
              <a:rPr lang="en-US" sz="2000" dirty="0"/>
              <a:t> </a:t>
            </a:r>
            <a:r>
              <a:rPr lang="en-US" sz="2000" dirty="0" smtClean="0"/>
              <a:t>and organism </a:t>
            </a:r>
            <a:r>
              <a:rPr lang="en-US" sz="2000" dirty="0"/>
              <a:t>fitness</a:t>
            </a:r>
            <a:r>
              <a:rPr lang="en-US" sz="2000" dirty="0" smtClean="0"/>
              <a:t>?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As </a:t>
            </a:r>
            <a:r>
              <a:rPr lang="en-US" sz="2000" dirty="0">
                <a:solidFill>
                  <a:srgbClr val="0070C0"/>
                </a:solidFill>
              </a:rPr>
              <a:t>the piscine immune cells and organs are closely associated with the </a:t>
            </a:r>
            <a:r>
              <a:rPr lang="en-US" sz="2000" dirty="0" smtClean="0">
                <a:solidFill>
                  <a:srgbClr val="0070C0"/>
                </a:solidFill>
              </a:rPr>
              <a:t>blood system</a:t>
            </a:r>
            <a:r>
              <a:rPr lang="en-US" sz="2000" dirty="0">
                <a:solidFill>
                  <a:srgbClr val="0070C0"/>
                </a:solidFill>
              </a:rPr>
              <a:t>, and partly act as filtering system for the circulatory system, they </a:t>
            </a:r>
            <a:r>
              <a:rPr lang="en-US" sz="2000" dirty="0" smtClean="0">
                <a:solidFill>
                  <a:srgbClr val="0070C0"/>
                </a:solidFill>
              </a:rPr>
              <a:t>are highly </a:t>
            </a:r>
            <a:r>
              <a:rPr lang="en-US" sz="2000" dirty="0">
                <a:solidFill>
                  <a:srgbClr val="0070C0"/>
                </a:solidFill>
              </a:rPr>
              <a:t>accessible to toxicants.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Additionally, the immune system may be </a:t>
            </a:r>
            <a:r>
              <a:rPr lang="en-US" sz="2000" dirty="0" smtClean="0">
                <a:solidFill>
                  <a:srgbClr val="0070C0"/>
                </a:solidFill>
              </a:rPr>
              <a:t>indirectly affected </a:t>
            </a:r>
            <a:r>
              <a:rPr lang="en-US" sz="2000" dirty="0">
                <a:solidFill>
                  <a:srgbClr val="0070C0"/>
                </a:solidFill>
              </a:rPr>
              <a:t>by toxicants via the </a:t>
            </a:r>
            <a:r>
              <a:rPr lang="en-US" sz="2000" dirty="0" err="1">
                <a:solidFill>
                  <a:srgbClr val="0070C0"/>
                </a:solidFill>
              </a:rPr>
              <a:t>neuro</a:t>
            </a:r>
            <a:r>
              <a:rPr lang="en-US" sz="2000" dirty="0">
                <a:solidFill>
                  <a:srgbClr val="0070C0"/>
                </a:solidFill>
              </a:rPr>
              <a:t>-endocrine system </a:t>
            </a:r>
          </a:p>
        </p:txBody>
      </p:sp>
    </p:spTree>
    <p:extLst>
      <p:ext uri="{BB962C8B-B14F-4D97-AF65-F5344CB8AC3E}">
        <p14:creationId xmlns:p14="http://schemas.microsoft.com/office/powerpoint/2010/main" val="16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8708" y="-1208911"/>
            <a:ext cx="6624456" cy="934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OBJECTIVE</a:t>
            </a:r>
            <a:endParaRPr lang="en-US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12800" indent="-812800" algn="just">
              <a:lnSpc>
                <a:spcPct val="90000"/>
              </a:lnSpc>
            </a:pPr>
            <a:r>
              <a:rPr lang="en-US" sz="2400" dirty="0" smtClean="0"/>
              <a:t>To investigate the effect of sub lethal concentrations of industrial effluents on the immunity of </a:t>
            </a:r>
            <a:r>
              <a:rPr lang="en-US" sz="2400" b="1" i="1" dirty="0" err="1" smtClean="0"/>
              <a:t>Cyprinus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carpio</a:t>
            </a:r>
            <a:r>
              <a:rPr lang="en-US" sz="2400" dirty="0" smtClean="0"/>
              <a:t> in terms of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            - </a:t>
            </a:r>
            <a:r>
              <a:rPr lang="en-US" sz="2400" b="1" dirty="0" smtClean="0">
                <a:solidFill>
                  <a:srgbClr val="00B0F0"/>
                </a:solidFill>
              </a:rPr>
              <a:t>nonspecific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            - specific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3FE143"/>
                </a:solidFill>
              </a:rPr>
              <a:t>           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3FE143"/>
                </a:solidFill>
              </a:rPr>
              <a:t>	</a:t>
            </a:r>
            <a:r>
              <a:rPr lang="en-US" sz="2400" dirty="0" smtClean="0">
                <a:solidFill>
                  <a:srgbClr val="3FE143"/>
                </a:solidFill>
              </a:rPr>
              <a:t>	Tannery industry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3FE143"/>
                </a:solidFill>
              </a:rPr>
              <a:t>            Coffee industry and </a:t>
            </a:r>
          </a:p>
          <a:p>
            <a:pPr marL="812800" indent="-8128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3FE143"/>
                </a:solidFill>
              </a:rPr>
              <a:t>            Electroplating industry</a:t>
            </a:r>
          </a:p>
          <a:p>
            <a:endParaRPr lang="en-US" dirty="0"/>
          </a:p>
        </p:txBody>
      </p:sp>
      <p:pic>
        <p:nvPicPr>
          <p:cNvPr id="4" name="Picture 3" descr="http://www.spp.gr/fish_biodiversity/EN/eBook.data/images/fish/cyprinus_carpi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12" y="3553781"/>
            <a:ext cx="2842260" cy="93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</p:spPr>
        <p:txBody>
          <a:bodyPr/>
          <a:lstStyle/>
          <a:p>
            <a:r>
              <a:rPr lang="en-US" b="1" dirty="0" smtClean="0">
                <a:solidFill>
                  <a:srgbClr val="3FE143"/>
                </a:solidFill>
                <a:latin typeface="+mn-lt"/>
              </a:rPr>
              <a:t>Effluent exposure</a:t>
            </a:r>
            <a:endParaRPr lang="en-US" dirty="0">
              <a:solidFill>
                <a:srgbClr val="3FE14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96 h LC</a:t>
            </a:r>
            <a:r>
              <a:rPr lang="en-US" baseline="-25000" dirty="0" smtClean="0"/>
              <a:t>50</a:t>
            </a:r>
            <a:r>
              <a:rPr lang="en-US" dirty="0" smtClean="0"/>
              <a:t> -static bioassay method (</a:t>
            </a:r>
            <a:r>
              <a:rPr lang="en-US" dirty="0" err="1" smtClean="0"/>
              <a:t>Doudoroff</a:t>
            </a:r>
            <a:r>
              <a:rPr lang="en-US" dirty="0" smtClean="0"/>
              <a:t> </a:t>
            </a:r>
            <a:r>
              <a:rPr lang="en-US" i="1" dirty="0" smtClean="0"/>
              <a:t>et al.,</a:t>
            </a:r>
            <a:r>
              <a:rPr lang="en-US" dirty="0" smtClean="0"/>
              <a:t> 1951) </a:t>
            </a:r>
          </a:p>
          <a:p>
            <a:pPr algn="just"/>
            <a:r>
              <a:rPr lang="en-US" dirty="0" err="1" smtClean="0"/>
              <a:t>Probit</a:t>
            </a:r>
            <a:r>
              <a:rPr lang="en-US" dirty="0" smtClean="0"/>
              <a:t> analysis (Finney, 1964). </a:t>
            </a:r>
          </a:p>
          <a:p>
            <a:pPr algn="just"/>
            <a:r>
              <a:rPr lang="en-US" dirty="0" smtClean="0"/>
              <a:t>The 96 h LC</a:t>
            </a:r>
            <a:r>
              <a:rPr lang="en-US" baseline="-25000" dirty="0" smtClean="0"/>
              <a:t>50</a:t>
            </a:r>
            <a:r>
              <a:rPr lang="en-US" dirty="0" smtClean="0"/>
              <a:t> of TE for </a:t>
            </a:r>
            <a:r>
              <a:rPr lang="en-US" i="1" dirty="0" err="1" smtClean="0"/>
              <a:t>C.carpio</a:t>
            </a:r>
            <a:r>
              <a:rPr lang="en-US" dirty="0" smtClean="0"/>
              <a:t> - 4.5% of TE.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0.0045%, 0.045% and 0.45%</a:t>
            </a:r>
          </a:p>
          <a:p>
            <a:pPr algn="just"/>
            <a:r>
              <a:rPr lang="en-US" dirty="0" smtClean="0"/>
              <a:t>The 96 h LC</a:t>
            </a:r>
            <a:r>
              <a:rPr lang="en-US" baseline="-25000" dirty="0" smtClean="0"/>
              <a:t>50 </a:t>
            </a:r>
            <a:r>
              <a:rPr lang="en-US" dirty="0" smtClean="0"/>
              <a:t>of coffee mill effluent for </a:t>
            </a:r>
            <a:r>
              <a:rPr lang="en-US" i="1" dirty="0" err="1" smtClean="0"/>
              <a:t>C.carpio</a:t>
            </a:r>
            <a:r>
              <a:rPr lang="en-US" dirty="0" smtClean="0"/>
              <a:t> - 3% of effluent.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0.003%, 0.03% and 0.3%</a:t>
            </a:r>
          </a:p>
          <a:p>
            <a:pPr algn="just"/>
            <a:r>
              <a:rPr lang="en-US" dirty="0" smtClean="0"/>
              <a:t>96 h LC</a:t>
            </a:r>
            <a:r>
              <a:rPr lang="en-US" baseline="-25000" dirty="0" smtClean="0"/>
              <a:t>50</a:t>
            </a:r>
            <a:r>
              <a:rPr lang="en-US" dirty="0" smtClean="0"/>
              <a:t> of electroplating industrial effluent for </a:t>
            </a:r>
            <a:r>
              <a:rPr lang="en-US" i="1" dirty="0" err="1" smtClean="0"/>
              <a:t>C.carpio</a:t>
            </a:r>
            <a:r>
              <a:rPr lang="en-US" dirty="0" smtClean="0"/>
              <a:t> - 0.128% of effluent.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0.004%, 0.007%, 0.03%, 0.010and 0.013%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FE143"/>
                </a:solidFill>
                <a:latin typeface="+mn-lt"/>
              </a:rPr>
              <a:t>Experimental Setup</a:t>
            </a:r>
            <a:r>
              <a:rPr lang="en-US" dirty="0" smtClean="0">
                <a:solidFill>
                  <a:srgbClr val="3FE143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3FE143"/>
                </a:solidFill>
                <a:latin typeface="+mn-lt"/>
              </a:rPr>
            </a:br>
            <a:endParaRPr lang="en-US" dirty="0">
              <a:solidFill>
                <a:srgbClr val="3FE14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Two sets with four groups (6 fish/ Group) each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SET I - non specific immune parameters - exposed to test concentrations for specified days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SET II  - specific immunity - exposed to test concentrations - immunized </a:t>
            </a:r>
            <a:r>
              <a:rPr lang="en-US" dirty="0" err="1" smtClean="0"/>
              <a:t>intraperitoneally</a:t>
            </a:r>
            <a:r>
              <a:rPr lang="en-US" dirty="0" smtClean="0"/>
              <a:t> with heat killed </a:t>
            </a:r>
            <a:r>
              <a:rPr lang="en-US" i="1" dirty="0" err="1" smtClean="0"/>
              <a:t>Aeromonas</a:t>
            </a:r>
            <a:r>
              <a:rPr lang="en-US" i="1" dirty="0" smtClean="0"/>
              <a:t> </a:t>
            </a:r>
            <a:r>
              <a:rPr lang="en-US" i="1" dirty="0" err="1" smtClean="0"/>
              <a:t>hydrophila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1143000"/>
            <a:ext cx="8839200" cy="5486400"/>
          </a:xfrm>
        </p:spPr>
        <p:txBody>
          <a:bodyPr>
            <a:normAutofit lnSpcReduction="10000"/>
          </a:bodyPr>
          <a:lstStyle/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r>
              <a:rPr lang="en-US" b="1" dirty="0">
                <a:solidFill>
                  <a:srgbClr val="00B050"/>
                </a:solidFill>
              </a:rPr>
              <a:t>Cleaves </a:t>
            </a:r>
            <a:r>
              <a:rPr lang="el-GR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 (1-4) between n-acetyl </a:t>
            </a:r>
            <a:r>
              <a:rPr lang="en-US" b="1" dirty="0" err="1">
                <a:solidFill>
                  <a:srgbClr val="00B050"/>
                </a:solidFill>
                <a:cs typeface="Arial" charset="0"/>
              </a:rPr>
              <a:t>muramic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 acid and n-acetyl glucosamine present in the </a:t>
            </a:r>
            <a:r>
              <a:rPr lang="en-US" b="1" dirty="0">
                <a:solidFill>
                  <a:srgbClr val="00B050"/>
                </a:solidFill>
              </a:rPr>
              <a:t>peptidoglycan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cell wall of Gram (+)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bacteria</a:t>
            </a: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 smtClean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 smtClean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Char char=""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lnSpc>
                <a:spcPct val="90000"/>
              </a:lnSpc>
              <a:buClr>
                <a:srgbClr val="FF9900"/>
              </a:buClr>
              <a:buSzPct val="90000"/>
              <a:buFont typeface="Wingdings" pitchFamily="2" charset="2"/>
              <a:buNone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 marL="660400" indent="-660400" algn="just">
              <a:buClr>
                <a:srgbClr val="FF9900"/>
              </a:buClr>
              <a:buSzPct val="90000"/>
              <a:buFont typeface="Wingdings" pitchFamily="2" charset="2"/>
              <a:buChar char=""/>
            </a:pPr>
            <a:r>
              <a:rPr lang="en-US" b="1" dirty="0">
                <a:solidFill>
                  <a:srgbClr val="00B050"/>
                </a:solidFill>
              </a:rPr>
              <a:t>Serum </a:t>
            </a:r>
            <a:r>
              <a:rPr lang="en-US" b="1" dirty="0" err="1">
                <a:solidFill>
                  <a:srgbClr val="00B050"/>
                </a:solidFill>
              </a:rPr>
              <a:t>lysozyme</a:t>
            </a:r>
            <a:r>
              <a:rPr lang="en-US" b="1" dirty="0">
                <a:solidFill>
                  <a:srgbClr val="00B050"/>
                </a:solidFill>
              </a:rPr>
              <a:t> level was measured by a </a:t>
            </a:r>
            <a:r>
              <a:rPr lang="en-US" b="1" dirty="0" err="1">
                <a:solidFill>
                  <a:srgbClr val="00B050"/>
                </a:solidFill>
              </a:rPr>
              <a:t>turbidimetric</a:t>
            </a:r>
            <a:r>
              <a:rPr lang="en-US" b="1" dirty="0">
                <a:solidFill>
                  <a:srgbClr val="00B050"/>
                </a:solidFill>
              </a:rPr>
              <a:t> assay. The serum was incubated with </a:t>
            </a:r>
            <a:r>
              <a:rPr lang="en-US" b="1" i="1" dirty="0">
                <a:solidFill>
                  <a:srgbClr val="00B050"/>
                </a:solidFill>
              </a:rPr>
              <a:t>Micrococcus </a:t>
            </a:r>
            <a:r>
              <a:rPr lang="en-US" b="1" i="1" dirty="0" err="1">
                <a:solidFill>
                  <a:srgbClr val="00B050"/>
                </a:solidFill>
              </a:rPr>
              <a:t>lysodeikticus</a:t>
            </a:r>
            <a:r>
              <a:rPr lang="en-US" b="1" dirty="0">
                <a:solidFill>
                  <a:srgbClr val="00B050"/>
                </a:solidFill>
              </a:rPr>
              <a:t> (substrate for </a:t>
            </a:r>
            <a:r>
              <a:rPr lang="en-US" b="1" dirty="0" smtClean="0">
                <a:solidFill>
                  <a:srgbClr val="00B050"/>
                </a:solidFill>
              </a:rPr>
              <a:t>lysozyme</a:t>
            </a:r>
            <a:r>
              <a:rPr lang="en-US" b="1" dirty="0">
                <a:solidFill>
                  <a:srgbClr val="00B050"/>
                </a:solidFill>
              </a:rPr>
              <a:t>) a</a:t>
            </a:r>
            <a:r>
              <a:rPr lang="en-US" b="1" dirty="0" smtClean="0">
                <a:solidFill>
                  <a:srgbClr val="00B050"/>
                </a:solidFill>
              </a:rPr>
              <a:t>nd </a:t>
            </a:r>
            <a:r>
              <a:rPr lang="en-US" b="1" dirty="0">
                <a:solidFill>
                  <a:srgbClr val="00B050"/>
                </a:solidFill>
              </a:rPr>
              <a:t>the reduction in absorbance at 490nm was </a:t>
            </a:r>
            <a:r>
              <a:rPr lang="en-US" b="1" dirty="0" smtClean="0">
                <a:solidFill>
                  <a:srgbClr val="00B050"/>
                </a:solidFill>
              </a:rPr>
              <a:t>calculated.</a:t>
            </a:r>
            <a:r>
              <a:rPr lang="en-US" sz="1200" dirty="0" smtClean="0"/>
              <a:t> </a:t>
            </a:r>
          </a:p>
          <a:p>
            <a:pPr marL="0" indent="0" algn="just">
              <a:buClr>
                <a:srgbClr val="FF9900"/>
              </a:buClr>
              <a:buSzPct val="90000"/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REF: </a:t>
            </a:r>
          </a:p>
          <a:p>
            <a:pPr lvl="1"/>
            <a:r>
              <a:rPr lang="en-US" sz="1200" dirty="0" smtClean="0"/>
              <a:t>Parry</a:t>
            </a:r>
            <a:r>
              <a:rPr lang="en-US" sz="1200" dirty="0"/>
              <a:t>, R.M., </a:t>
            </a:r>
            <a:r>
              <a:rPr lang="en-US" sz="1200" dirty="0" err="1"/>
              <a:t>Chandan</a:t>
            </a:r>
            <a:r>
              <a:rPr lang="en-US" sz="1200" dirty="0"/>
              <a:t>, R.C., </a:t>
            </a:r>
            <a:r>
              <a:rPr lang="en-US" sz="1200" dirty="0" err="1"/>
              <a:t>Shahani</a:t>
            </a:r>
            <a:r>
              <a:rPr lang="en-US" sz="1200" dirty="0"/>
              <a:t>, K.M. (1965). A rapid and sensitive assay of </a:t>
            </a:r>
            <a:r>
              <a:rPr lang="en-US" sz="1200" dirty="0" err="1"/>
              <a:t>muramidase</a:t>
            </a:r>
            <a:r>
              <a:rPr lang="en-US" sz="1200" dirty="0"/>
              <a:t>. Proc. Soc. Exp. Biol. 119, 384–386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/>
              <a:t>Hutchinson, T.H., Manning, M.J. (1996). Seasonal trends in serum lysozyme activity and total protein concentration in dap (</a:t>
            </a:r>
            <a:r>
              <a:rPr lang="en-US" sz="1200" i="1" dirty="0" err="1"/>
              <a:t>Limanda</a:t>
            </a:r>
            <a:r>
              <a:rPr lang="en-US" sz="1200" i="1" dirty="0"/>
              <a:t> </a:t>
            </a:r>
            <a:r>
              <a:rPr lang="en-US" sz="1200" i="1" dirty="0" err="1"/>
              <a:t>limanda</a:t>
            </a:r>
            <a:r>
              <a:rPr lang="en-US" sz="1200" dirty="0"/>
              <a:t> L.) sampled from Lyme Bay, UK Fish. Shellfish. </a:t>
            </a:r>
            <a:r>
              <a:rPr lang="en-US" sz="1200" dirty="0" err="1"/>
              <a:t>Immunol</a:t>
            </a:r>
            <a:r>
              <a:rPr lang="en-US" sz="1200" dirty="0"/>
              <a:t>. 6, 473–482.</a:t>
            </a:r>
          </a:p>
          <a:p>
            <a:pPr lvl="1"/>
            <a:endParaRPr lang="en-US" sz="1200" dirty="0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LYSOZYME ACTIVITY</a:t>
            </a:r>
          </a:p>
        </p:txBody>
      </p:sp>
      <p:pic>
        <p:nvPicPr>
          <p:cNvPr id="4" name="Picture 3" descr="http://www.proteopedia.org/wiki/images/thumb/9/9b/Nag-nam2.jpg/400px-Nag-nam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10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4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autoUpdateAnimBg="0" advAuto="0"/>
      <p:bldP spid="1249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400" y="243111"/>
            <a:ext cx="6589199" cy="82369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Effect of chronic exposure to industrial effluent on the serum lysozyme activity in </a:t>
            </a:r>
            <a:r>
              <a:rPr lang="en-US" sz="2200" b="1" i="1" dirty="0" err="1">
                <a:solidFill>
                  <a:schemeClr val="accent1"/>
                </a:solidFill>
              </a:rPr>
              <a:t>Cyprinus</a:t>
            </a:r>
            <a:r>
              <a:rPr lang="en-US" sz="2200" b="1" i="1" dirty="0">
                <a:solidFill>
                  <a:schemeClr val="accent1"/>
                </a:solidFill>
              </a:rPr>
              <a:t> </a:t>
            </a:r>
            <a:r>
              <a:rPr lang="en-US" sz="2200" b="1" i="1" dirty="0" err="1" smtClean="0">
                <a:solidFill>
                  <a:schemeClr val="accent1"/>
                </a:solidFill>
              </a:rPr>
              <a:t>carpio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0673" y="2369555"/>
            <a:ext cx="2743200" cy="3962399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10600" y="2971800"/>
            <a:ext cx="60723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47963"/>
              </p:ext>
            </p:extLst>
          </p:nvPr>
        </p:nvGraphicFramePr>
        <p:xfrm>
          <a:off x="6248400" y="2293355"/>
          <a:ext cx="2897109" cy="403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r:id="rId5" imgW="5091120" imgH="4075200" progId="SigmaPlotGraphicObject.10">
                  <p:embed/>
                </p:oleObj>
              </mc:Choice>
              <mc:Fallback>
                <p:oleObj r:id="rId5" imgW="5091120" imgH="407520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93355"/>
                        <a:ext cx="2897109" cy="4038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57800" y="381000"/>
            <a:ext cx="60723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95405"/>
              </p:ext>
            </p:extLst>
          </p:nvPr>
        </p:nvGraphicFramePr>
        <p:xfrm>
          <a:off x="228600" y="2224510"/>
          <a:ext cx="3269810" cy="410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r:id="rId7" imgW="5652720" imgH="4440960" progId="SigmaPlotGraphicObject.10">
                  <p:embed/>
                </p:oleObj>
              </mc:Choice>
              <mc:Fallback>
                <p:oleObj r:id="rId7" imgW="5652720" imgH="4440960" progId="SigmaPlotGraphicObject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24510"/>
                        <a:ext cx="3269810" cy="4107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3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SERUM MYELOPEROXIDASE</a:t>
            </a:r>
            <a:endParaRPr lang="en-US" dirty="0"/>
          </a:p>
        </p:txBody>
      </p:sp>
      <p:pic>
        <p:nvPicPr>
          <p:cNvPr id="4" name="Content Placeholder 3" descr="https://classconnection.s3.amazonaws.com/205/flashcards/1605205/gif/radicals133920357448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50" y="3962400"/>
            <a:ext cx="33909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76400" y="2286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00"/>
              </a:buClr>
            </a:pP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MPO </a:t>
            </a: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catalyses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the oxidation of halide ions by H</a:t>
            </a:r>
            <a:r>
              <a:rPr lang="en-US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to form </a:t>
            </a: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hypohalites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, chloramines and singlet oxygen which are detrimental to pathogens</a:t>
            </a:r>
          </a:p>
        </p:txBody>
      </p:sp>
    </p:spTree>
    <p:extLst>
      <p:ext uri="{BB962C8B-B14F-4D97-AF65-F5344CB8AC3E}">
        <p14:creationId xmlns:p14="http://schemas.microsoft.com/office/powerpoint/2010/main" val="11898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2"/>
          <p:cNvSpPr>
            <a:spLocks noChangeArrowheads="1"/>
          </p:cNvSpPr>
          <p:nvPr/>
        </p:nvSpPr>
        <p:spPr bwMode="auto">
          <a:xfrm>
            <a:off x="109538" y="0"/>
            <a:ext cx="90344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519" tIns="54759" rIns="109519" bIns="54759"/>
          <a:lstStyle>
            <a:lvl1pPr marL="409575" indent="-409575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sz="29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SERUM MYELOPEROXIDASE ACTIVITY</a:t>
            </a:r>
          </a:p>
          <a:p>
            <a:pPr algn="just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sz="21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	</a:t>
            </a:r>
            <a:endParaRPr lang="en-US" sz="21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7877" name="Rectangle 4"/>
          <p:cNvSpPr>
            <a:spLocks noChangeArrowheads="1"/>
          </p:cNvSpPr>
          <p:nvPr/>
        </p:nvSpPr>
        <p:spPr bwMode="auto">
          <a:xfrm>
            <a:off x="0" y="1371600"/>
            <a:ext cx="90439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519" tIns="54759" rIns="109519" bIns="54759"/>
          <a:lstStyle>
            <a:lvl1pPr marL="409575" indent="-409575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endParaRPr lang="en-US" sz="1600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endParaRPr lang="en-US" sz="16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 smtClean="0">
                <a:cs typeface="Times New Roman" panose="02020603050405020304" pitchFamily="18" charset="0"/>
              </a:rPr>
              <a:t>10µl </a:t>
            </a:r>
            <a:r>
              <a:rPr lang="en-US" dirty="0">
                <a:cs typeface="Times New Roman" panose="02020603050405020304" pitchFamily="18" charset="0"/>
              </a:rPr>
              <a:t>of fish serum was added to 90 </a:t>
            </a:r>
            <a:r>
              <a:rPr lang="en-US" dirty="0" err="1">
                <a:cs typeface="Times New Roman" panose="02020603050405020304" pitchFamily="18" charset="0"/>
              </a:rPr>
              <a:t>μl</a:t>
            </a:r>
            <a:r>
              <a:rPr lang="en-US" dirty="0">
                <a:cs typeface="Times New Roman" panose="02020603050405020304" pitchFamily="18" charset="0"/>
              </a:rPr>
              <a:t> of HBSS (pH 7.3, without Ca</a:t>
            </a:r>
            <a:r>
              <a:rPr lang="en-US" baseline="30000" dirty="0">
                <a:cs typeface="Times New Roman" panose="02020603050405020304" pitchFamily="18" charset="0"/>
              </a:rPr>
              <a:t>2+</a:t>
            </a:r>
            <a:r>
              <a:rPr lang="en-US" dirty="0">
                <a:cs typeface="Times New Roman" panose="02020603050405020304" pitchFamily="18" charset="0"/>
              </a:rPr>
              <a:t> and Mg</a:t>
            </a:r>
            <a:r>
              <a:rPr lang="en-US" baseline="30000" dirty="0">
                <a:cs typeface="Times New Roman" panose="02020603050405020304" pitchFamily="18" charset="0"/>
              </a:rPr>
              <a:t>2+</a:t>
            </a:r>
            <a:r>
              <a:rPr lang="en-US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endParaRPr lang="en-US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>
                <a:cs typeface="Times New Roman" panose="02020603050405020304" pitchFamily="18" charset="0"/>
              </a:rPr>
              <a:t>35µl of TMB was added and incubated for 2 minutes</a:t>
            </a: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>
                <a:cs typeface="Times New Roman" panose="02020603050405020304" pitchFamily="18" charset="0"/>
              </a:rPr>
              <a:t>   </a:t>
            </a: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>
                <a:cs typeface="Times New Roman" panose="02020603050405020304" pitchFamily="18" charset="0"/>
              </a:rPr>
              <a:t>35 </a:t>
            </a:r>
            <a:r>
              <a:rPr lang="en-US" dirty="0" err="1">
                <a:cs typeface="Times New Roman" panose="02020603050405020304" pitchFamily="18" charset="0"/>
              </a:rPr>
              <a:t>μl</a:t>
            </a:r>
            <a:r>
              <a:rPr lang="en-US" dirty="0">
                <a:cs typeface="Times New Roman" panose="02020603050405020304" pitchFamily="18" charset="0"/>
              </a:rPr>
              <a:t> of 2M H</a:t>
            </a:r>
            <a:r>
              <a:rPr lang="en-US" baseline="-30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SO</a:t>
            </a:r>
            <a:r>
              <a:rPr lang="en-US" baseline="-30000" dirty="0">
                <a:cs typeface="Times New Roman" panose="02020603050405020304" pitchFamily="18" charset="0"/>
              </a:rPr>
              <a:t>4 </a:t>
            </a:r>
            <a:r>
              <a:rPr lang="en-US" dirty="0">
                <a:cs typeface="Times New Roman" panose="02020603050405020304" pitchFamily="18" charset="0"/>
              </a:rPr>
              <a:t>was added to stop the reaction</a:t>
            </a: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endParaRPr lang="en-US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 smtClean="0">
                <a:cs typeface="Times New Roman" panose="02020603050405020304" pitchFamily="18" charset="0"/>
              </a:rPr>
              <a:t>OD </a:t>
            </a:r>
            <a:r>
              <a:rPr lang="en-US" dirty="0">
                <a:cs typeface="Times New Roman" panose="02020603050405020304" pitchFamily="18" charset="0"/>
              </a:rPr>
              <a:t>at 450 nm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sz="1600" dirty="0" smtClean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sz="1600" b="1" dirty="0" smtClean="0">
                <a:cs typeface="Times New Roman" panose="02020603050405020304" pitchFamily="18" charset="0"/>
              </a:rPr>
              <a:t>      REF:</a:t>
            </a:r>
          </a:p>
          <a:p>
            <a:pPr eaLnBrk="1" hangingPunct="1">
              <a:spcBef>
                <a:spcPct val="20000"/>
              </a:spcBef>
              <a:buClr>
                <a:srgbClr val="00FF00"/>
              </a:buClr>
            </a:pPr>
            <a:endParaRPr lang="en-US" sz="2000" dirty="0" smtClean="0"/>
          </a:p>
          <a:p>
            <a:pPr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sz="1200" dirty="0" smtClean="0"/>
              <a:t>	</a:t>
            </a:r>
            <a:r>
              <a:rPr lang="en-US" sz="1200" dirty="0" err="1" smtClean="0"/>
              <a:t>Quade</a:t>
            </a:r>
            <a:r>
              <a:rPr lang="en-US" sz="1200" dirty="0"/>
              <a:t>, </a:t>
            </a:r>
            <a:r>
              <a:rPr lang="en-US" sz="1200" dirty="0" err="1"/>
              <a:t>M.J.and</a:t>
            </a:r>
            <a:r>
              <a:rPr lang="en-US" sz="1200" dirty="0"/>
              <a:t> Roth, J.A. (1997). A rapid, direct assay to measure degranulation of bovine neutrophil primary granules. Veterinary Immunology and Immunopathology 58, </a:t>
            </a:r>
            <a:r>
              <a:rPr lang="en-US" sz="1200" dirty="0" smtClean="0"/>
              <a:t>239–248</a:t>
            </a:r>
          </a:p>
          <a:p>
            <a:pPr eaLnBrk="1" hangingPunct="1">
              <a:spcBef>
                <a:spcPct val="20000"/>
              </a:spcBef>
              <a:buClr>
                <a:srgbClr val="00FF00"/>
              </a:buClr>
            </a:pPr>
            <a:endParaRPr lang="en-US" sz="1200" dirty="0" smtClean="0"/>
          </a:p>
          <a:p>
            <a:r>
              <a:rPr lang="en-US" sz="1200" dirty="0" smtClean="0"/>
              <a:t>	</a:t>
            </a:r>
            <a:r>
              <a:rPr lang="en-US" sz="1200" dirty="0" err="1" smtClean="0"/>
              <a:t>Sahoo</a:t>
            </a:r>
            <a:r>
              <a:rPr lang="en-US" sz="1200" dirty="0"/>
              <a:t>, P.K., </a:t>
            </a:r>
            <a:r>
              <a:rPr lang="en-US" sz="1200" dirty="0" err="1"/>
              <a:t>Kumari</a:t>
            </a:r>
            <a:r>
              <a:rPr lang="en-US" sz="1200" dirty="0"/>
              <a:t> </a:t>
            </a:r>
            <a:r>
              <a:rPr lang="en-US" sz="1200" dirty="0" err="1"/>
              <a:t>J.and</a:t>
            </a:r>
            <a:r>
              <a:rPr lang="en-US" sz="1200" dirty="0"/>
              <a:t> </a:t>
            </a:r>
            <a:r>
              <a:rPr lang="en-US" sz="1200" dirty="0" err="1"/>
              <a:t>Misra</a:t>
            </a:r>
            <a:r>
              <a:rPr lang="en-US" sz="1200" dirty="0"/>
              <a:t>, B.K. (2005).Nonspecific immune responses in juveniles of Indian major carps. Journal of Applied Ichthyology 21:151-155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algn="just" eaLnBrk="1" hangingPunct="1">
              <a:spcBef>
                <a:spcPct val="20000"/>
              </a:spcBef>
              <a:buClr>
                <a:srgbClr val="00FF00"/>
              </a:buClr>
            </a:pPr>
            <a:endParaRPr lang="en-US" sz="21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0FF00"/>
              </a:buClr>
            </a:pPr>
            <a:endParaRPr lang="en-US" sz="21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7884" name="Group 12"/>
          <p:cNvGrpSpPr>
            <a:grpSpLocks/>
          </p:cNvGrpSpPr>
          <p:nvPr/>
        </p:nvGrpSpPr>
        <p:grpSpPr bwMode="auto">
          <a:xfrm>
            <a:off x="4724400" y="2286000"/>
            <a:ext cx="0" cy="2025650"/>
            <a:chOff x="2976" y="1364"/>
            <a:chExt cx="0" cy="1276"/>
          </a:xfrm>
        </p:grpSpPr>
        <p:sp>
          <p:nvSpPr>
            <p:cNvPr id="207879" name="Line 5"/>
            <p:cNvSpPr>
              <a:spLocks noChangeShapeType="1"/>
            </p:cNvSpPr>
            <p:nvPr/>
          </p:nvSpPr>
          <p:spPr bwMode="auto">
            <a:xfrm>
              <a:off x="2976" y="1364"/>
              <a:ext cx="0" cy="1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1" name="Line 7"/>
            <p:cNvSpPr>
              <a:spLocks noChangeShapeType="1"/>
            </p:cNvSpPr>
            <p:nvPr/>
          </p:nvSpPr>
          <p:spPr bwMode="auto">
            <a:xfrm>
              <a:off x="2976" y="235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2" name="Line 8"/>
            <p:cNvSpPr>
              <a:spLocks noChangeShapeType="1"/>
            </p:cNvSpPr>
            <p:nvPr/>
          </p:nvSpPr>
          <p:spPr bwMode="auto">
            <a:xfrm>
              <a:off x="2976" y="1824"/>
              <a:ext cx="0" cy="219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2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599" y="3962400"/>
            <a:ext cx="1155953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969402"/>
              </p:ext>
            </p:extLst>
          </p:nvPr>
        </p:nvGraphicFramePr>
        <p:xfrm>
          <a:off x="228599" y="2614186"/>
          <a:ext cx="2819400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r:id="rId3" imgW="5617080" imgH="4440960" progId="SigmaPlotGraphicObject.10">
                  <p:embed/>
                </p:oleObj>
              </mc:Choice>
              <mc:Fallback>
                <p:oleObj r:id="rId3" imgW="5617080" imgH="444096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614186"/>
                        <a:ext cx="2819400" cy="3230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320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25354"/>
              </p:ext>
            </p:extLst>
          </p:nvPr>
        </p:nvGraphicFramePr>
        <p:xfrm>
          <a:off x="3048000" y="2590799"/>
          <a:ext cx="2514600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r:id="rId5" imgW="5617080" imgH="4267440" progId="SigmaPlotGraphicObject.10">
                  <p:embed/>
                </p:oleObj>
              </mc:Choice>
              <mc:Fallback>
                <p:oleObj r:id="rId5" imgW="5617080" imgH="426744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799"/>
                        <a:ext cx="2514600" cy="3230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4036148"/>
            <a:ext cx="1546391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366"/>
              </p:ext>
            </p:extLst>
          </p:nvPr>
        </p:nvGraphicFramePr>
        <p:xfrm>
          <a:off x="5562600" y="2590798"/>
          <a:ext cx="3581400" cy="319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r:id="rId7" imgW="5072040" imgH="4187880" progId="SigmaPlotGraphicObject.10">
                  <p:embed/>
                </p:oleObj>
              </mc:Choice>
              <mc:Fallback>
                <p:oleObj r:id="rId7" imgW="5072040" imgH="418788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798"/>
                        <a:ext cx="3581400" cy="319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0199" y="152400"/>
            <a:ext cx="6934201" cy="1031153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Effect</a:t>
            </a:r>
            <a:r>
              <a:rPr lang="en-US" sz="2700" b="1" dirty="0">
                <a:solidFill>
                  <a:schemeClr val="accent1"/>
                </a:solidFill>
              </a:rPr>
              <a:t> of chronic exposure to industrial effluent on the serum </a:t>
            </a:r>
            <a:r>
              <a:rPr lang="en-US" sz="2700" b="1" dirty="0" smtClean="0">
                <a:solidFill>
                  <a:schemeClr val="accent1"/>
                </a:solidFill>
              </a:rPr>
              <a:t>myeloperoxidase </a:t>
            </a:r>
            <a:r>
              <a:rPr lang="en-US" sz="2700" b="1" dirty="0">
                <a:solidFill>
                  <a:schemeClr val="accent1"/>
                </a:solidFill>
              </a:rPr>
              <a:t>activity in </a:t>
            </a:r>
            <a:r>
              <a:rPr lang="en-US" sz="2700" b="1" i="1" dirty="0" err="1">
                <a:solidFill>
                  <a:schemeClr val="accent1"/>
                </a:solidFill>
              </a:rPr>
              <a:t>Cyprinus</a:t>
            </a:r>
            <a:r>
              <a:rPr lang="en-US" sz="2700" b="1" i="1" dirty="0">
                <a:solidFill>
                  <a:schemeClr val="accent1"/>
                </a:solidFill>
              </a:rPr>
              <a:t> </a:t>
            </a:r>
            <a:r>
              <a:rPr lang="en-US" sz="2700" b="1" i="1" dirty="0" err="1">
                <a:solidFill>
                  <a:schemeClr val="accent1"/>
                </a:solidFill>
              </a:rPr>
              <a:t>carpio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599" y="1828800"/>
            <a:ext cx="8915401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  <a:latin typeface="+mn-lt"/>
              </a:rPr>
              <a:t>Immunotoxicity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+mn-lt"/>
              </a:rPr>
            </a:b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70000"/>
              </a:lnSpc>
            </a:pPr>
            <a:r>
              <a:rPr lang="en-US" sz="3600" dirty="0" smtClean="0"/>
              <a:t>Interaction of the </a:t>
            </a:r>
            <a:r>
              <a:rPr lang="en-US" sz="3600" dirty="0" err="1" smtClean="0"/>
              <a:t>Xenobiotics</a:t>
            </a:r>
            <a:r>
              <a:rPr lang="en-US" sz="3600" dirty="0" smtClean="0"/>
              <a:t> on </a:t>
            </a:r>
            <a:r>
              <a:rPr lang="en-US" sz="3600" dirty="0"/>
              <a:t>immune </a:t>
            </a:r>
            <a:r>
              <a:rPr lang="en-US" sz="3600" dirty="0" smtClean="0"/>
              <a:t>system </a:t>
            </a:r>
            <a:r>
              <a:rPr lang="en-US" sz="2900" dirty="0" smtClean="0">
                <a:solidFill>
                  <a:srgbClr val="FF0000"/>
                </a:solidFill>
              </a:rPr>
              <a:t>(Xenobiotic - A </a:t>
            </a:r>
            <a:r>
              <a:rPr lang="en-US" sz="2900" dirty="0">
                <a:solidFill>
                  <a:srgbClr val="FF0000"/>
                </a:solidFill>
              </a:rPr>
              <a:t>chemical that is foreign to the biosphere i.e. is not produced by a natural biological or abiotic </a:t>
            </a:r>
            <a:r>
              <a:rPr lang="en-US" sz="2900" dirty="0" smtClean="0">
                <a:solidFill>
                  <a:srgbClr val="FF0000"/>
                </a:solidFill>
              </a:rPr>
              <a:t>source)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Inhibit or </a:t>
            </a:r>
            <a:r>
              <a:rPr lang="en-US" sz="3600" dirty="0"/>
              <a:t>depress immune </a:t>
            </a:r>
            <a:r>
              <a:rPr lang="en-US" sz="3600" dirty="0" smtClean="0"/>
              <a:t>function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900" dirty="0" smtClean="0"/>
              <a:t>Immunosuppression </a:t>
            </a:r>
            <a:r>
              <a:rPr lang="en-US" sz="2900" dirty="0"/>
              <a:t>-  Susceptibility to bacterial</a:t>
            </a:r>
            <a:r>
              <a:rPr lang="en-US" sz="2900" dirty="0" smtClean="0"/>
              <a:t>, viral and    parasitic infection</a:t>
            </a:r>
            <a:endParaRPr lang="en-US" sz="2900" dirty="0"/>
          </a:p>
          <a:p>
            <a:pPr>
              <a:buClr>
                <a:srgbClr val="3FE143"/>
              </a:buClr>
              <a:buFont typeface="Wingdings" panose="05000000000000000000" pitchFamily="2" charset="2"/>
              <a:buChar char="q"/>
            </a:pPr>
            <a:r>
              <a:rPr lang="en-US" sz="2900" dirty="0"/>
              <a:t>Damage to primary and secondary lymphoid </a:t>
            </a:r>
            <a:r>
              <a:rPr lang="en-US" sz="2900" dirty="0" smtClean="0"/>
              <a:t>organs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Elicitation </a:t>
            </a:r>
            <a:r>
              <a:rPr lang="en-US" sz="3600" dirty="0"/>
              <a:t>of an immune response –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   Hypersensitivity </a:t>
            </a:r>
            <a:r>
              <a:rPr lang="en-US" sz="3600" dirty="0"/>
              <a:t>&amp; Autoimmune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519" tIns="54759" rIns="109519" bIns="54759"/>
          <a:lstStyle/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10μl of test sera was mixed with 20μl of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Trypsin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 mg/ml) 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0.01M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Tris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pH 8.2 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Incubated for 5 min.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Add 500μl of 2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mM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BAPNA and made up the volume to 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ml with 0.1M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Tris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Incubated for 25 min at room temperature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Added 150μl of 30% Acetic acid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410nm.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results 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expressed in percent trypsin inhibition.</a:t>
            </a:r>
          </a:p>
          <a:p>
            <a:pPr marL="730250" indent="-730250" algn="ctr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0250" indent="-730250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r>
              <a:rPr lang="en-US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Trypsin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Inhibition = (A1 –A2 /A1) x 100</a:t>
            </a:r>
          </a:p>
          <a:p>
            <a:pPr marL="730250" indent="-730250" defTabSz="10953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A1 = Control (Without serum); A2 = 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</a:t>
            </a:r>
          </a:p>
          <a:p>
            <a:pPr marL="730250" lvl="0" indent="-730250" defTabSz="1095375">
              <a:lnSpc>
                <a:spcPct val="80000"/>
              </a:lnSpc>
              <a:spcBef>
                <a:spcPct val="20000"/>
              </a:spcBef>
            </a:pPr>
            <a:r>
              <a:rPr lang="en-US" sz="1200" dirty="0" smtClean="0"/>
              <a:t>       REF:</a:t>
            </a:r>
          </a:p>
          <a:p>
            <a:pPr marL="730250" lvl="0" indent="-730250" defTabSz="1095375">
              <a:lnSpc>
                <a:spcPct val="80000"/>
              </a:lnSpc>
              <a:spcBef>
                <a:spcPct val="200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               Bowden</a:t>
            </a:r>
            <a:r>
              <a:rPr lang="en-US" sz="1200" dirty="0"/>
              <a:t>, T.J., Butler, I.R., </a:t>
            </a:r>
            <a:r>
              <a:rPr lang="en-US" sz="1200" dirty="0" err="1"/>
              <a:t>Bricknell</a:t>
            </a:r>
            <a:r>
              <a:rPr lang="en-US" sz="1200" dirty="0"/>
              <a:t>, </a:t>
            </a:r>
            <a:r>
              <a:rPr lang="en-US" sz="1200" dirty="0" err="1"/>
              <a:t>I.R.and</a:t>
            </a:r>
            <a:r>
              <a:rPr lang="en-US" sz="1200" dirty="0"/>
              <a:t> Ellis, A.E. (1997). Serum trypsin inhibitory activity in five species of farmed fish. Fish and Shellfish Immunology 7, 377-385</a:t>
            </a:r>
          </a:p>
          <a:p>
            <a:pPr marL="730250" indent="-730250" defTabSz="1095375" eaLnBrk="1" hangingPunct="1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904" name="Line 4"/>
          <p:cNvSpPr>
            <a:spLocks noChangeShapeType="1"/>
          </p:cNvSpPr>
          <p:nvPr/>
        </p:nvSpPr>
        <p:spPr bwMode="auto">
          <a:xfrm>
            <a:off x="4703276" y="1981200"/>
            <a:ext cx="0" cy="2413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5" name="Line 5"/>
          <p:cNvSpPr>
            <a:spLocks noChangeShapeType="1"/>
          </p:cNvSpPr>
          <p:nvPr/>
        </p:nvSpPr>
        <p:spPr bwMode="auto">
          <a:xfrm>
            <a:off x="4728927" y="2438400"/>
            <a:ext cx="0" cy="355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6" name="Line 6"/>
          <p:cNvSpPr>
            <a:spLocks noChangeShapeType="1"/>
          </p:cNvSpPr>
          <p:nvPr/>
        </p:nvSpPr>
        <p:spPr bwMode="auto">
          <a:xfrm>
            <a:off x="4731945" y="3200400"/>
            <a:ext cx="0" cy="508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7" name="Line 7"/>
          <p:cNvSpPr>
            <a:spLocks noChangeShapeType="1"/>
          </p:cNvSpPr>
          <p:nvPr/>
        </p:nvSpPr>
        <p:spPr bwMode="auto">
          <a:xfrm>
            <a:off x="4731945" y="3886200"/>
            <a:ext cx="0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990600" y="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ANTIPROTEASE ASSAY</a:t>
            </a:r>
          </a:p>
        </p:txBody>
      </p:sp>
      <p:sp>
        <p:nvSpPr>
          <p:cNvPr id="208911" name="Line 7"/>
          <p:cNvSpPr>
            <a:spLocks noChangeShapeType="1"/>
          </p:cNvSpPr>
          <p:nvPr/>
        </p:nvSpPr>
        <p:spPr bwMode="auto">
          <a:xfrm>
            <a:off x="4731946" y="4648200"/>
            <a:ext cx="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12" name="Rectangle 4"/>
          <p:cNvSpPr>
            <a:spLocks noChangeArrowheads="1"/>
          </p:cNvSpPr>
          <p:nvPr/>
        </p:nvSpPr>
        <p:spPr bwMode="auto">
          <a:xfrm>
            <a:off x="0" y="45720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519" tIns="54759" rIns="109519" bIns="54759"/>
          <a:lstStyle/>
          <a:p>
            <a:pPr marL="409575" indent="-409575" algn="just" defTabSz="1095375" eaLnBrk="1" hangingPunct="1">
              <a:spcBef>
                <a:spcPct val="20000"/>
              </a:spcBef>
              <a:buClr>
                <a:srgbClr val="00FF00"/>
              </a:buClr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Inhibition </a:t>
            </a:r>
            <a:r>
              <a:rPr lang="en-US" dirty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of trypsin is one way to measure </a:t>
            </a:r>
            <a:r>
              <a:rPr lang="en-US" dirty="0" err="1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antiprotease</a:t>
            </a:r>
            <a:r>
              <a:rPr lang="en-US" dirty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activity. Chromogenic substrate BAPNA is </a:t>
            </a:r>
            <a:r>
              <a:rPr lang="en-US" dirty="0" err="1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hydrolysed</a:t>
            </a:r>
            <a:r>
              <a:rPr lang="en-US" dirty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by trypsin </a:t>
            </a:r>
            <a:r>
              <a:rPr lang="en-US" dirty="0" err="1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amidase</a:t>
            </a:r>
            <a:r>
              <a:rPr lang="en-US" dirty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yielding yellow dye </a:t>
            </a:r>
            <a:r>
              <a:rPr lang="en-US" dirty="0" err="1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paranitroaniline</a:t>
            </a:r>
            <a:r>
              <a:rPr lang="en-US" dirty="0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which is measured </a:t>
            </a:r>
            <a:r>
              <a:rPr lang="en-US" dirty="0" err="1">
                <a:solidFill>
                  <a:srgbClr val="6B7D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photometrically</a:t>
            </a:r>
            <a:endParaRPr lang="en-US" dirty="0">
              <a:solidFill>
                <a:srgbClr val="6B7D37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Effect of chronic exposure to industrial effluent on the serum </a:t>
            </a:r>
            <a:r>
              <a:rPr lang="en-US" sz="2400" b="1" dirty="0" smtClean="0">
                <a:solidFill>
                  <a:schemeClr val="accent1"/>
                </a:solidFill>
              </a:rPr>
              <a:t>anti-protease activity </a:t>
            </a:r>
            <a:r>
              <a:rPr lang="en-US" sz="2400" b="1" dirty="0">
                <a:solidFill>
                  <a:schemeClr val="accent1"/>
                </a:solidFill>
              </a:rPr>
              <a:t>in </a:t>
            </a:r>
            <a:r>
              <a:rPr lang="en-US" sz="2400" b="1" i="1" dirty="0" err="1">
                <a:solidFill>
                  <a:schemeClr val="accent1"/>
                </a:solidFill>
              </a:rPr>
              <a:t>Cyprinus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carpio</a:t>
            </a:r>
            <a:endParaRPr lang="en-US" sz="2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3581400"/>
            <a:ext cx="1229242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42905"/>
              </p:ext>
            </p:extLst>
          </p:nvPr>
        </p:nvGraphicFramePr>
        <p:xfrm>
          <a:off x="228600" y="2667000"/>
          <a:ext cx="2590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r:id="rId3" imgW="5652720" imgH="4440960" progId="SigmaPlotGraphicObject.10">
                  <p:embed/>
                </p:oleObj>
              </mc:Choice>
              <mc:Fallback>
                <p:oleObj r:id="rId3" imgW="5652720" imgH="444096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2590800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19399" y="4030662"/>
            <a:ext cx="155050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72371"/>
              </p:ext>
            </p:extLst>
          </p:nvPr>
        </p:nvGraphicFramePr>
        <p:xfrm>
          <a:off x="2819400" y="2667000"/>
          <a:ext cx="2971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r:id="rId5" imgW="5652720" imgH="4267440" progId="SigmaPlotGraphicObject.10">
                  <p:embed/>
                </p:oleObj>
              </mc:Choice>
              <mc:Fallback>
                <p:oleObj r:id="rId5" imgW="5652720" imgH="4267440" progId="SigmaPlotGraphicObject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971800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791200" y="4170991"/>
            <a:ext cx="157136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74976"/>
              </p:ext>
            </p:extLst>
          </p:nvPr>
        </p:nvGraphicFramePr>
        <p:xfrm>
          <a:off x="5791200" y="2743200"/>
          <a:ext cx="3352800" cy="303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r:id="rId7" imgW="5000760" imgH="4187880" progId="SigmaPlotGraphicObject.10">
                  <p:embed/>
                </p:oleObj>
              </mc:Choice>
              <mc:Fallback>
                <p:oleObj r:id="rId7" imgW="5000760" imgH="4187880" progId="SigmaPlotGraphicObject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43200"/>
                        <a:ext cx="3352800" cy="3035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3400" b="1" dirty="0"/>
              <a:t> </a:t>
            </a:r>
            <a:endParaRPr lang="en-US" sz="3400" dirty="0"/>
          </a:p>
          <a:p>
            <a:endParaRPr lang="en-US" sz="3400" dirty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25ml of antiserum was added to the first well of 96 well ‘V’ bottom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microtitre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plates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Two fold serial dilutions were made using PBS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25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 of heat- killed </a:t>
            </a:r>
            <a:r>
              <a:rPr lang="en-US" sz="1600" i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A.hydrophila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cell suspension (1x10</a:t>
            </a:r>
            <a:r>
              <a:rPr lang="en-US" sz="16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9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cells/ml)    pre-stained with crystal violet was added 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Shake well and incubate at 37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ºC overnight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The highest dilution of serum sample that showed detectable macroscopic agglutination was recorded and expressed as log</a:t>
            </a:r>
            <a:r>
              <a:rPr lang="en-US" sz="1600" baseline="-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antibody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titre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of the serum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REF:</a:t>
            </a:r>
          </a:p>
          <a:p>
            <a:pPr lvl="0" algn="just">
              <a:spcBef>
                <a:spcPct val="50000"/>
              </a:spcBef>
            </a:pPr>
            <a:r>
              <a:rPr lang="en-US" sz="1600" dirty="0" smtClean="0"/>
              <a:t>	</a:t>
            </a:r>
            <a:r>
              <a:rPr lang="en-US" sz="1400" dirty="0" err="1" smtClean="0"/>
              <a:t>Karunasagar</a:t>
            </a:r>
            <a:r>
              <a:rPr lang="en-US" sz="1400" dirty="0"/>
              <a:t>, I., Ali, A., </a:t>
            </a:r>
            <a:r>
              <a:rPr lang="en-US" sz="1400" dirty="0" err="1"/>
              <a:t>Otta</a:t>
            </a:r>
            <a:r>
              <a:rPr lang="en-US" sz="1400" dirty="0"/>
              <a:t>, S.K., </a:t>
            </a:r>
            <a:r>
              <a:rPr lang="en-US" sz="1400" dirty="0" err="1"/>
              <a:t>Karunasagar</a:t>
            </a:r>
            <a:r>
              <a:rPr lang="en-US" sz="1400" dirty="0"/>
              <a:t>, I. (1997). </a:t>
            </a:r>
            <a:r>
              <a:rPr lang="en-US" sz="1400" dirty="0" err="1"/>
              <a:t>Immunisation</a:t>
            </a:r>
            <a:r>
              <a:rPr lang="en-US" sz="1400" dirty="0"/>
              <a:t> with </a:t>
            </a:r>
            <a:r>
              <a:rPr lang="en-US" sz="1400" dirty="0" smtClean="0"/>
              <a:t>	bacterial </a:t>
            </a:r>
            <a:r>
              <a:rPr lang="en-US" sz="1400" dirty="0"/>
              <a:t>antigens: Infections with motile </a:t>
            </a:r>
            <a:r>
              <a:rPr lang="en-US" sz="1400" dirty="0" err="1"/>
              <a:t>Aeromonads</a:t>
            </a:r>
            <a:r>
              <a:rPr lang="en-US" sz="1400" dirty="0"/>
              <a:t>. Dev. Biol. Stand. 90, 135–141.</a:t>
            </a:r>
          </a:p>
          <a:p>
            <a:pPr eaLnBrk="1" hangingPunct="1">
              <a:spcBef>
                <a:spcPct val="5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0" y="266700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23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ANTIBODY RESPONSE - BACTERIAL AGGLUTINATION ASSAY</a:t>
            </a:r>
            <a:endParaRPr lang="en-US" sz="2300" b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47445" y="1371600"/>
            <a:ext cx="0" cy="355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674605" y="2133600"/>
            <a:ext cx="0" cy="355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646690" y="3124200"/>
            <a:ext cx="0" cy="355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671587" y="3810000"/>
            <a:ext cx="0" cy="355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Effect of chronic exposure to industrial effluent on the </a:t>
            </a:r>
            <a:r>
              <a:rPr lang="en-US" sz="2400" b="1" dirty="0" smtClean="0">
                <a:solidFill>
                  <a:schemeClr val="accent1"/>
                </a:solidFill>
              </a:rPr>
              <a:t>antibody </a:t>
            </a:r>
            <a:r>
              <a:rPr lang="en-US" sz="2400" b="1" dirty="0">
                <a:solidFill>
                  <a:schemeClr val="accent1"/>
                </a:solidFill>
              </a:rPr>
              <a:t>response to heat-killed </a:t>
            </a:r>
            <a:r>
              <a:rPr lang="en-US" sz="2400" b="1" i="1" dirty="0" err="1">
                <a:solidFill>
                  <a:schemeClr val="accent1"/>
                </a:solidFill>
              </a:rPr>
              <a:t>Aeromonas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hydrophila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assayed by bacterial agglutination tested in </a:t>
            </a:r>
            <a:r>
              <a:rPr lang="en-US" sz="2400" b="1" i="1" dirty="0" err="1">
                <a:solidFill>
                  <a:schemeClr val="accent1"/>
                </a:solidFill>
              </a:rPr>
              <a:t>Cyprinus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carpio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599" y="3657600"/>
            <a:ext cx="12909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09712"/>
              </p:ext>
            </p:extLst>
          </p:nvPr>
        </p:nvGraphicFramePr>
        <p:xfrm>
          <a:off x="192600" y="2819400"/>
          <a:ext cx="2474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r:id="rId4" imgW="5632560" imgH="4267440" progId="SigmaPlotGraphicObject.10">
                  <p:embed/>
                </p:oleObj>
              </mc:Choice>
              <mc:Fallback>
                <p:oleObj r:id="rId4" imgW="5632560" imgH="426744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0" y="2819400"/>
                        <a:ext cx="2474400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0209" y="4297362"/>
            <a:ext cx="1293181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72765"/>
              </p:ext>
            </p:extLst>
          </p:nvPr>
        </p:nvGraphicFramePr>
        <p:xfrm>
          <a:off x="2660209" y="2819400"/>
          <a:ext cx="2826189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r:id="rId6" imgW="5562000" imgH="4302000" progId="SigmaPlotGraphicObject.10">
                  <p:embed/>
                </p:oleObj>
              </mc:Choice>
              <mc:Fallback>
                <p:oleObj r:id="rId6" imgW="5562000" imgH="430200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209" y="2819400"/>
                        <a:ext cx="2826189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34609" y="4060825"/>
            <a:ext cx="185793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795749"/>
              </p:ext>
            </p:extLst>
          </p:nvPr>
        </p:nvGraphicFramePr>
        <p:xfrm>
          <a:off x="5486400" y="2819401"/>
          <a:ext cx="3657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r:id="rId8" imgW="7572960" imgH="9581040" progId="SigmaPlotGraphicObject.10">
                  <p:embed/>
                </p:oleObj>
              </mc:Choice>
              <mc:Fallback>
                <p:oleObj r:id="rId8" imgW="7572960" imgH="958104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1"/>
                        <a:ext cx="3657600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Implications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Assessment of </a:t>
            </a:r>
            <a:r>
              <a:rPr lang="en-US" sz="2200" dirty="0"/>
              <a:t>the hazard of </a:t>
            </a:r>
            <a:r>
              <a:rPr lang="en-US" sz="2200" dirty="0" err="1"/>
              <a:t>immunotoxic</a:t>
            </a:r>
            <a:r>
              <a:rPr lang="en-US" sz="2200" dirty="0"/>
              <a:t> chemicals </a:t>
            </a:r>
            <a:r>
              <a:rPr lang="en-US" sz="2200" dirty="0" smtClean="0"/>
              <a:t>not only focus </a:t>
            </a:r>
            <a:r>
              <a:rPr lang="en-US" sz="2200" dirty="0"/>
              <a:t>on the relationship between chemical exposure and the immune system, </a:t>
            </a:r>
            <a:r>
              <a:rPr lang="en-US" sz="2200" dirty="0" smtClean="0"/>
              <a:t>but it </a:t>
            </a:r>
            <a:r>
              <a:rPr lang="en-US" sz="2200" dirty="0"/>
              <a:t>needs to take into consideration the complex functional properties and </a:t>
            </a:r>
            <a:r>
              <a:rPr lang="en-US" sz="2200" dirty="0" smtClean="0"/>
              <a:t>the ecological </a:t>
            </a:r>
            <a:r>
              <a:rPr lang="en-US" sz="2200" dirty="0"/>
              <a:t>context of the immune system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results of this study would emphasize the importance of integration of immunological assays into environmental monitoring with reference to industrial effluents.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 err="1"/>
              <a:t>immunotoxicity</a:t>
            </a:r>
            <a:r>
              <a:rPr lang="en-US" sz="2200" dirty="0"/>
              <a:t> of </a:t>
            </a:r>
            <a:r>
              <a:rPr lang="en-US" sz="2200" dirty="0" smtClean="0"/>
              <a:t>industrial effluents </a:t>
            </a:r>
            <a:r>
              <a:rPr lang="en-US" sz="2200" dirty="0"/>
              <a:t>may influence </a:t>
            </a:r>
            <a:r>
              <a:rPr lang="en-US" sz="2200" dirty="0" smtClean="0"/>
              <a:t>the ability </a:t>
            </a:r>
            <a:r>
              <a:rPr lang="en-US" sz="2200" dirty="0"/>
              <a:t>of fish to defend against infectious diseases.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>
              <a:solidFill>
                <a:srgbClr val="92D05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9600" dirty="0" smtClean="0">
                <a:solidFill>
                  <a:srgbClr val="92D050"/>
                </a:solidFill>
                <a:latin typeface="Algerian" pitchFamily="82" charset="0"/>
              </a:rPr>
              <a:t>Thank You</a:t>
            </a:r>
            <a:endParaRPr lang="en-US" sz="9600" dirty="0">
              <a:solidFill>
                <a:srgbClr val="92D05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66633"/>
                </a:solidFill>
              </a:rPr>
              <a:t>The immune system represents the interface between an individual’s health and the pathogens present in its environment</a:t>
            </a:r>
            <a:r>
              <a:rPr lang="en-US" sz="2000" dirty="0" smtClean="0">
                <a:solidFill>
                  <a:srgbClr val="666633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66663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66633"/>
                </a:solidFill>
              </a:rPr>
              <a:t>The immune system is exquisitely sensitive for assessing the toxic effects of chemicals of environmental concern. </a:t>
            </a:r>
          </a:p>
        </p:txBody>
      </p:sp>
    </p:spTree>
    <p:extLst>
      <p:ext uri="{BB962C8B-B14F-4D97-AF65-F5344CB8AC3E}">
        <p14:creationId xmlns:p14="http://schemas.microsoft.com/office/powerpoint/2010/main" val="3755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+mn-lt"/>
              </a:rPr>
              <a:t>Xenobiotics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that elicit</a:t>
            </a:r>
            <a:br>
              <a:rPr lang="en-US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Immune Reactions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Polyisocyanates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- Toluene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diisocyanate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Acid Anhydrides -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Trimellitic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anhydride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Metals &amp; Metal Salts - Pt, Co,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Ni, Cr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Drugs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Penicillin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Pesticides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Carbamates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Polycyclic aromatic hydrocarbons &amp; halogenated aromatic hydrocarbons – PCBs &amp; PBBs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Benzene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Dibenzodioxin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(TCDD – dioxin)</a:t>
            </a: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Organophosphorous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compounds, ozone, metals,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organotin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cyclophosphamide</a:t>
            </a:r>
          </a:p>
          <a:p>
            <a:pPr marL="0" indent="0" algn="just">
              <a:buNone/>
            </a:pPr>
            <a:r>
              <a:rPr lang="en-US" dirty="0" smtClean="0"/>
              <a:t>   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Zeeman and Brindley, 1981; </a:t>
            </a:r>
            <a:r>
              <a:rPr lang="en-US" sz="1400" dirty="0" err="1">
                <a:solidFill>
                  <a:srgbClr val="FF0000"/>
                </a:solidFill>
              </a:rPr>
              <a:t>Dunier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dirty="0" err="1">
                <a:solidFill>
                  <a:srgbClr val="FF0000"/>
                </a:solidFill>
              </a:rPr>
              <a:t>Siwicki</a:t>
            </a:r>
            <a:r>
              <a:rPr lang="en-US" sz="1400" dirty="0">
                <a:solidFill>
                  <a:srgbClr val="FF0000"/>
                </a:solidFill>
              </a:rPr>
              <a:t>, 1993; </a:t>
            </a:r>
            <a:r>
              <a:rPr lang="en-US" sz="1400" dirty="0" smtClean="0">
                <a:solidFill>
                  <a:srgbClr val="FF0000"/>
                </a:solidFill>
              </a:rPr>
              <a:t>Anderson and </a:t>
            </a:r>
            <a:r>
              <a:rPr lang="en-US" sz="1400" dirty="0">
                <a:solidFill>
                  <a:srgbClr val="FF0000"/>
                </a:solidFill>
              </a:rPr>
              <a:t>Zeeman, 1995;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</a:t>
            </a:r>
            <a:r>
              <a:rPr lang="en-US" sz="1400" dirty="0" err="1" smtClean="0">
                <a:solidFill>
                  <a:srgbClr val="FF0000"/>
                </a:solidFill>
              </a:rPr>
              <a:t>Luebke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dirty="0" smtClean="0">
                <a:solidFill>
                  <a:srgbClr val="FF0000"/>
                </a:solidFill>
              </a:rPr>
              <a:t>1997</a:t>
            </a:r>
            <a:r>
              <a:rPr lang="en-US" sz="1400" dirty="0">
                <a:solidFill>
                  <a:srgbClr val="FF0000"/>
                </a:solidFill>
              </a:rPr>
              <a:t>; </a:t>
            </a:r>
            <a:r>
              <a:rPr lang="en-US" sz="1400" dirty="0" err="1">
                <a:solidFill>
                  <a:srgbClr val="FF0000"/>
                </a:solidFill>
              </a:rPr>
              <a:t>Zelikoff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2000; </a:t>
            </a:r>
            <a:r>
              <a:rPr lang="en-US" sz="1400" dirty="0" err="1">
                <a:solidFill>
                  <a:srgbClr val="FF0000"/>
                </a:solidFill>
              </a:rPr>
              <a:t>Bols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2001</a:t>
            </a:r>
            <a:r>
              <a:rPr lang="en-US" sz="1400" dirty="0" smtClean="0">
                <a:solidFill>
                  <a:srgbClr val="FF0000"/>
                </a:solidFill>
              </a:rPr>
              <a:t>; Rice</a:t>
            </a:r>
            <a:r>
              <a:rPr lang="en-US" sz="1400" dirty="0">
                <a:solidFill>
                  <a:srgbClr val="FF0000"/>
                </a:solidFill>
              </a:rPr>
              <a:t>, 2001; Burnett, 2005;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Carlson </a:t>
            </a:r>
            <a:r>
              <a:rPr lang="en-US" sz="1400" dirty="0">
                <a:solidFill>
                  <a:srgbClr val="FF0000"/>
                </a:solidFill>
              </a:rPr>
              <a:t>and </a:t>
            </a:r>
            <a:r>
              <a:rPr lang="en-US" sz="1400" dirty="0" err="1">
                <a:solidFill>
                  <a:srgbClr val="FF0000"/>
                </a:solidFill>
              </a:rPr>
              <a:t>Zelikoff</a:t>
            </a:r>
            <a:r>
              <a:rPr lang="en-US" sz="1400" dirty="0">
                <a:solidFill>
                  <a:srgbClr val="FF0000"/>
                </a:solidFill>
              </a:rPr>
              <a:t>, 2008)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AQUATIC TOXICOLOGY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2400" dirty="0" smtClean="0"/>
              <a:t>Dissolved metals – minute amounts in the aquatic environment</a:t>
            </a:r>
          </a:p>
          <a:p>
            <a:pPr algn="just"/>
            <a:endParaRPr lang="en-US" sz="2400" dirty="0" smtClean="0"/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2400" dirty="0" smtClean="0"/>
              <a:t>Through industry may be transported, concentrated, changed into other forms and are reintroduced into the aquatic system as contaminations.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2400" dirty="0" smtClean="0"/>
              <a:t>Fish </a:t>
            </a:r>
            <a:r>
              <a:rPr lang="en-US" sz="2400" dirty="0"/>
              <a:t>are a fairly inexpensive protein-rich food that constitutes the sole protein source for many people. Unfortunately they are frequently exposed to many pollutants in the aquatic environment. </a:t>
            </a:r>
            <a:endParaRPr lang="en-US" sz="2400" dirty="0" smtClean="0"/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2400" dirty="0" smtClean="0"/>
              <a:t>Fish </a:t>
            </a:r>
            <a:r>
              <a:rPr lang="en-US" sz="2400" dirty="0"/>
              <a:t>and their immune system may also represent an important scientific tool in the monitoring of environmental quality, particularly </a:t>
            </a:r>
            <a:r>
              <a:rPr lang="en-US" sz="2400" dirty="0" err="1"/>
              <a:t>immunotoxic</a:t>
            </a:r>
            <a:r>
              <a:rPr lang="en-US" sz="2400" dirty="0"/>
              <a:t> environmental pollution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FISH IMMUNE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95400"/>
            <a:ext cx="7696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Fish </a:t>
            </a:r>
            <a:r>
              <a:rPr lang="en-US" dirty="0"/>
              <a:t>are the first group of vertebrate animals with both </a:t>
            </a:r>
            <a:r>
              <a:rPr lang="en-US" dirty="0" smtClean="0"/>
              <a:t>	innate </a:t>
            </a:r>
            <a:r>
              <a:rPr lang="en-US" dirty="0"/>
              <a:t>and adaptive immune responses. </a:t>
            </a:r>
          </a:p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immune system of fishes can be subdivided into </a:t>
            </a:r>
            <a:r>
              <a:rPr lang="en-US" dirty="0" smtClean="0"/>
              <a:t>	broadly  	three categories which </a:t>
            </a:r>
            <a:r>
              <a:rPr lang="en-US" dirty="0"/>
              <a:t>differ in the speed </a:t>
            </a:r>
            <a:r>
              <a:rPr lang="en-US" dirty="0" smtClean="0"/>
              <a:t>and specificity 	of 	response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First line of </a:t>
            </a:r>
            <a:r>
              <a:rPr lang="en-US" dirty="0" err="1" smtClean="0"/>
              <a:t>defence</a:t>
            </a:r>
            <a:r>
              <a:rPr lang="en-US" dirty="0" smtClean="0"/>
              <a:t> is external barriers </a:t>
            </a:r>
            <a:r>
              <a:rPr lang="en-US" dirty="0"/>
              <a:t>separating the </a:t>
            </a:r>
            <a:r>
              <a:rPr lang="en-US" dirty="0" smtClean="0"/>
              <a:t>fish from </a:t>
            </a:r>
            <a:r>
              <a:rPr lang="en-US" dirty="0"/>
              <a:t>its environment, i.e., the epithelia of skin, gills and alimentary </a:t>
            </a:r>
            <a:r>
              <a:rPr lang="en-US" dirty="0" smtClean="0"/>
              <a:t>canal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Inside </a:t>
            </a:r>
            <a:r>
              <a:rPr lang="en-US" dirty="0"/>
              <a:t>the fish, the second immune category is formed by the innate </a:t>
            </a:r>
            <a:r>
              <a:rPr lang="en-US" dirty="0" smtClean="0"/>
              <a:t>immune system </a:t>
            </a:r>
            <a:r>
              <a:rPr lang="en-US" dirty="0"/>
              <a:t>which enables a rapid response to invading </a:t>
            </a:r>
            <a:r>
              <a:rPr lang="en-US" dirty="0" smtClean="0"/>
              <a:t>pathogens.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third line of immune defense is the adaptive or acquired immune system, a set of </a:t>
            </a:r>
            <a:r>
              <a:rPr lang="en-US" dirty="0" err="1"/>
              <a:t>humoral</a:t>
            </a:r>
            <a:r>
              <a:rPr lang="en-US" dirty="0"/>
              <a:t> and cellular components that enable a pathogen-specific response. Adaptive immune </a:t>
            </a:r>
            <a:r>
              <a:rPr lang="en-US" dirty="0" smtClean="0"/>
              <a:t>system of </a:t>
            </a:r>
            <a:r>
              <a:rPr lang="en-US" dirty="0"/>
              <a:t>fish usually shows a rather slow response to infective pathogens, taking weeks instead of days as in mammals.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5599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immune system of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teleost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fishes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762000"/>
            <a:ext cx="548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763000" cy="32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76962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immune system of teleost </a:t>
            </a:r>
            <a:r>
              <a:rPr lang="en-US" sz="3200" b="1" dirty="0" smtClean="0">
                <a:solidFill>
                  <a:srgbClr val="FF0000"/>
                </a:solidFill>
              </a:rPr>
              <a:t>fishes…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914400"/>
            <a:ext cx="6591985" cy="56388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The immune tissues are quite different since fish lack the bone marrow and lymphatic nodules.</a:t>
            </a:r>
          </a:p>
          <a:p>
            <a:pPr algn="just"/>
            <a:r>
              <a:rPr lang="en-US" sz="2000" dirty="0" err="1" smtClean="0"/>
              <a:t>Pronephros</a:t>
            </a:r>
            <a:r>
              <a:rPr lang="en-US" sz="2000" dirty="0" smtClean="0"/>
              <a:t> (anterior/head-kidney) is the main </a:t>
            </a:r>
            <a:r>
              <a:rPr lang="en-US" sz="2000" dirty="0" err="1" smtClean="0"/>
              <a:t>lympho-haematopoietic</a:t>
            </a:r>
            <a:r>
              <a:rPr lang="en-US" sz="2000" dirty="0" smtClean="0"/>
              <a:t> tissue </a:t>
            </a:r>
          </a:p>
          <a:p>
            <a:pPr algn="just"/>
            <a:r>
              <a:rPr lang="en-US" sz="2000" dirty="0" smtClean="0"/>
              <a:t>Thymus is the main tissue for T cells development and maturation. </a:t>
            </a:r>
          </a:p>
          <a:p>
            <a:pPr algn="just"/>
            <a:r>
              <a:rPr lang="en-US" sz="2000" dirty="0" smtClean="0"/>
              <a:t>Spleen is the main secondary lymphoid tissue </a:t>
            </a:r>
          </a:p>
          <a:p>
            <a:pPr algn="just"/>
            <a:r>
              <a:rPr lang="en-US" sz="2000" dirty="0" smtClean="0"/>
              <a:t>Other important site for the immune response is the mucosal associated-lymphoid tissue (MALT) – skin, gills and gut.</a:t>
            </a:r>
          </a:p>
          <a:p>
            <a:pPr algn="just"/>
            <a:r>
              <a:rPr lang="en-US" sz="2000" dirty="0"/>
              <a:t>The non-specific immune parameters are useful to determine the health status of fish and to evaluate the </a:t>
            </a:r>
            <a:r>
              <a:rPr lang="en-US" sz="2000" dirty="0" err="1"/>
              <a:t>immunomodulatory</a:t>
            </a:r>
            <a:r>
              <a:rPr lang="en-US" sz="2000" dirty="0"/>
              <a:t> substances for fish farming as markers for pollution and diseases resistances.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698" y="152400"/>
            <a:ext cx="8458199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immune system of teleost </a:t>
            </a:r>
            <a:r>
              <a:rPr lang="en-US" sz="3200" b="1" dirty="0" smtClean="0">
                <a:solidFill>
                  <a:srgbClr val="FF0000"/>
                </a:solidFill>
              </a:rPr>
              <a:t>fishes…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762000"/>
            <a:ext cx="7315200" cy="5715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400" dirty="0" smtClean="0"/>
              <a:t>The </a:t>
            </a:r>
            <a:r>
              <a:rPr lang="en-US" sz="3400" dirty="0" err="1" smtClean="0"/>
              <a:t>humoral</a:t>
            </a:r>
            <a:r>
              <a:rPr lang="en-US" sz="3400" dirty="0" smtClean="0"/>
              <a:t> immune response is a compilation of proteins and </a:t>
            </a:r>
            <a:r>
              <a:rPr lang="en-US" sz="3400" dirty="0" err="1" smtClean="0"/>
              <a:t>glycoproteins</a:t>
            </a:r>
            <a:r>
              <a:rPr lang="en-US" sz="3400" dirty="0" smtClean="0"/>
              <a:t> </a:t>
            </a:r>
          </a:p>
          <a:p>
            <a:pPr algn="just"/>
            <a:r>
              <a:rPr lang="en-US" sz="3400" dirty="0" smtClean="0"/>
              <a:t>The complement system, in plasma and mucus, shows classical, alternative and </a:t>
            </a:r>
            <a:r>
              <a:rPr lang="en-US" sz="3400" dirty="0" err="1" smtClean="0"/>
              <a:t>lectin</a:t>
            </a:r>
            <a:r>
              <a:rPr lang="en-US" sz="3400" dirty="0" smtClean="0"/>
              <a:t> activation pathways </a:t>
            </a:r>
          </a:p>
          <a:p>
            <a:pPr algn="just"/>
            <a:r>
              <a:rPr lang="en-US" sz="3400" dirty="0" smtClean="0"/>
              <a:t>An important </a:t>
            </a:r>
            <a:r>
              <a:rPr lang="en-US" sz="3400" dirty="0" err="1" smtClean="0"/>
              <a:t>bacteriolytic</a:t>
            </a:r>
            <a:r>
              <a:rPr lang="en-US" sz="3400" dirty="0" smtClean="0"/>
              <a:t> enzyme is the </a:t>
            </a:r>
            <a:r>
              <a:rPr lang="en-US" sz="3400" dirty="0" err="1" smtClean="0"/>
              <a:t>lysozyme</a:t>
            </a:r>
            <a:r>
              <a:rPr lang="en-US" sz="3400" dirty="0" smtClean="0"/>
              <a:t>, mainly found in eggs, mucus, plasma and leucocytes </a:t>
            </a:r>
          </a:p>
          <a:p>
            <a:pPr algn="just"/>
            <a:r>
              <a:rPr lang="en-US" sz="3400" dirty="0" smtClean="0"/>
              <a:t>There are also other innate immune factors such as acute phase proteins (C-reactive protein CRP), antimicrobial peptides, interferon (IFN), </a:t>
            </a:r>
            <a:r>
              <a:rPr lang="en-US" sz="3400" dirty="0" err="1" smtClean="0"/>
              <a:t>lectins</a:t>
            </a:r>
            <a:r>
              <a:rPr lang="en-US" sz="3400" dirty="0" smtClean="0"/>
              <a:t>, proteases, protease inhibitors or </a:t>
            </a:r>
            <a:r>
              <a:rPr lang="en-US" sz="3400" dirty="0" err="1" smtClean="0"/>
              <a:t>eicosanoids</a:t>
            </a:r>
            <a:r>
              <a:rPr lang="en-US" sz="3400" dirty="0" smtClean="0"/>
              <a:t> </a:t>
            </a:r>
          </a:p>
          <a:p>
            <a:pPr algn="just"/>
            <a:r>
              <a:rPr lang="en-US" sz="3400" dirty="0" err="1" smtClean="0"/>
              <a:t>Ig</a:t>
            </a:r>
            <a:r>
              <a:rPr lang="en-US" sz="3400" dirty="0" smtClean="0"/>
              <a:t> are the major component of the adaptive </a:t>
            </a:r>
            <a:r>
              <a:rPr lang="en-US" sz="3400" dirty="0" err="1" smtClean="0"/>
              <a:t>humoral</a:t>
            </a:r>
            <a:r>
              <a:rPr lang="en-US" sz="3400" dirty="0" smtClean="0"/>
              <a:t> immune response. </a:t>
            </a:r>
          </a:p>
          <a:p>
            <a:pPr algn="just"/>
            <a:r>
              <a:rPr lang="en-US" sz="3400" dirty="0" smtClean="0"/>
              <a:t>Fish </a:t>
            </a:r>
            <a:r>
              <a:rPr lang="en-US" sz="3400" dirty="0" smtClean="0"/>
              <a:t>have </a:t>
            </a:r>
            <a:r>
              <a:rPr lang="en-US" sz="3400" dirty="0" smtClean="0"/>
              <a:t>only one immunoglobulin isoform, the </a:t>
            </a:r>
            <a:r>
              <a:rPr lang="en-US" sz="3400" dirty="0" err="1" smtClean="0"/>
              <a:t>IgM</a:t>
            </a:r>
            <a:r>
              <a:rPr lang="en-US" sz="3400" dirty="0" smtClean="0"/>
              <a:t> </a:t>
            </a:r>
            <a:r>
              <a:rPr lang="en-US" sz="3400" dirty="0"/>
              <a:t>- </a:t>
            </a:r>
            <a:r>
              <a:rPr lang="en-US" sz="3400" dirty="0" err="1"/>
              <a:t>tetrameric</a:t>
            </a:r>
            <a:r>
              <a:rPr lang="en-US" sz="3400" dirty="0"/>
              <a:t> instead of </a:t>
            </a:r>
            <a:r>
              <a:rPr lang="en-US" sz="3400" dirty="0" err="1"/>
              <a:t>pentameric</a:t>
            </a:r>
            <a:r>
              <a:rPr lang="en-US" sz="3400" dirty="0"/>
              <a:t> as it occurs in mammals. </a:t>
            </a:r>
          </a:p>
          <a:p>
            <a:pPr algn="just"/>
            <a:r>
              <a:rPr lang="en-US" sz="3400" smtClean="0"/>
              <a:t>WBCs </a:t>
            </a:r>
            <a:r>
              <a:rPr lang="en-US" sz="3400" smtClean="0"/>
              <a:t>are </a:t>
            </a:r>
            <a:r>
              <a:rPr lang="en-US" sz="3400" dirty="0"/>
              <a:t>functional equivalent  to </a:t>
            </a:r>
            <a:r>
              <a:rPr lang="en-US" sz="3400" dirty="0" smtClean="0"/>
              <a:t> lymphocytes, granulocytes, macrophages </a:t>
            </a:r>
            <a:r>
              <a:rPr lang="en-US" sz="3400" dirty="0"/>
              <a:t>and NK cells</a:t>
            </a:r>
            <a:r>
              <a:rPr lang="en-US" sz="3400" dirty="0" smtClean="0"/>
              <a:t>.</a:t>
            </a:r>
          </a:p>
          <a:p>
            <a:pPr algn="just"/>
            <a:r>
              <a:rPr lang="en-US" sz="3400" dirty="0"/>
              <a:t>Fish macrophages </a:t>
            </a:r>
            <a:r>
              <a:rPr lang="en-US" sz="3400" dirty="0" smtClean="0"/>
              <a:t>secrete </a:t>
            </a:r>
            <a:r>
              <a:rPr lang="en-US" sz="3400" dirty="0"/>
              <a:t>a wide range of biologically active molecules including reactive oxygen species (ROS) including superoxide anion (</a:t>
            </a:r>
            <a:r>
              <a:rPr lang="en-US" sz="3400" dirty="0" smtClean="0"/>
              <a:t>O</a:t>
            </a:r>
            <a:r>
              <a:rPr lang="en-US" sz="3400" baseline="-25000" dirty="0" smtClean="0"/>
              <a:t>2</a:t>
            </a:r>
            <a:r>
              <a:rPr lang="en-US" sz="3400" baseline="-25000" dirty="0"/>
              <a:t>–</a:t>
            </a:r>
            <a:r>
              <a:rPr lang="en-US" sz="3400" dirty="0"/>
              <a:t>)</a:t>
            </a:r>
            <a:r>
              <a:rPr lang="en-US" sz="3400" baseline="-25000" dirty="0"/>
              <a:t>, </a:t>
            </a:r>
            <a:r>
              <a:rPr lang="en-US" sz="3400" dirty="0"/>
              <a:t>hydrogen peroxide (H</a:t>
            </a:r>
            <a:r>
              <a:rPr lang="en-US" sz="3400" baseline="-25000" dirty="0"/>
              <a:t>2</a:t>
            </a:r>
            <a:r>
              <a:rPr lang="en-US" sz="3400" dirty="0"/>
              <a:t>O</a:t>
            </a:r>
            <a:r>
              <a:rPr lang="en-US" sz="3400" baseline="-25000" dirty="0"/>
              <a:t>2</a:t>
            </a:r>
            <a:r>
              <a:rPr lang="en-US" sz="3400" dirty="0"/>
              <a:t>) and </a:t>
            </a:r>
            <a:r>
              <a:rPr lang="en-US" sz="3400" dirty="0" err="1"/>
              <a:t>hypochlorous</a:t>
            </a:r>
            <a:r>
              <a:rPr lang="en-US" sz="3400" dirty="0"/>
              <a:t> acid (</a:t>
            </a:r>
            <a:r>
              <a:rPr lang="en-US" sz="3400" dirty="0" err="1"/>
              <a:t>HOCl</a:t>
            </a:r>
            <a:r>
              <a:rPr lang="en-US" sz="3400" dirty="0"/>
              <a:t>) etc., which are involved in the bactericidal activity, during a phenomenon termed the respiratory burst (</a:t>
            </a:r>
            <a:r>
              <a:rPr lang="en-US" sz="3400" dirty="0" err="1"/>
              <a:t>Secombes</a:t>
            </a:r>
            <a:r>
              <a:rPr lang="en-US" sz="3400" dirty="0"/>
              <a:t> 1990).</a:t>
            </a:r>
          </a:p>
          <a:p>
            <a:pPr algn="just"/>
            <a:endParaRPr lang="en-US" sz="3200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1500</Words>
  <Application>Microsoft Office PowerPoint</Application>
  <PresentationFormat>On-screen Show (4:3)</PresentationFormat>
  <Paragraphs>176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Algerian</vt:lpstr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Wisp</vt:lpstr>
      <vt:lpstr>SigmaPlotGraphicObject.10</vt:lpstr>
      <vt:lpstr>IMMUNOTOXICITY OF INDUSTRIAL EFFLUENTS IN FIN FISH:  AN ALTERNATIVE ANIMAL MODEL FOR IMMUNOTOXICOLOGICAL STUDIES</vt:lpstr>
      <vt:lpstr>Immunotoxicity </vt:lpstr>
      <vt:lpstr>PowerPoint Presentation</vt:lpstr>
      <vt:lpstr>Xenobiotics that elicit Immune Reactions </vt:lpstr>
      <vt:lpstr>AQUATIC TOXICOLOGY</vt:lpstr>
      <vt:lpstr>FISH IMMUNE SYSTEM</vt:lpstr>
      <vt:lpstr>The immune system of teleost fishes </vt:lpstr>
      <vt:lpstr>The immune system of teleost fishes…</vt:lpstr>
      <vt:lpstr>The immune system of teleost fishes…</vt:lpstr>
      <vt:lpstr>QUESTIONS?</vt:lpstr>
      <vt:lpstr>PowerPoint Presentation</vt:lpstr>
      <vt:lpstr>OBJECTIVE</vt:lpstr>
      <vt:lpstr>Effluent exposure</vt:lpstr>
      <vt:lpstr>Experimental Setup </vt:lpstr>
      <vt:lpstr>PowerPoint Presentation</vt:lpstr>
      <vt:lpstr>Effect of chronic exposure to industrial effluent on the serum lysozyme activity in Cyprinus carpio </vt:lpstr>
      <vt:lpstr>SERUM MYELOPEROXIDASE</vt:lpstr>
      <vt:lpstr>PowerPoint Presentation</vt:lpstr>
      <vt:lpstr>Effect of chronic exposure to industrial effluent on the serum myeloperoxidase activity in Cyprinus carpio </vt:lpstr>
      <vt:lpstr>PowerPoint Presentation</vt:lpstr>
      <vt:lpstr>Effect of chronic exposure to industrial effluent on the serum anti-protease activity in Cyprinus carpio</vt:lpstr>
      <vt:lpstr>PowerPoint Presentation</vt:lpstr>
      <vt:lpstr>Effect of chronic exposure to industrial effluent on the antibody response to heat-killed Aeromonas hydrophila assayed by bacterial agglutination tested in Cyprinus carpio</vt:lpstr>
      <vt:lpstr>Implications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IMMUNOTOXICITY OF INDUSTRIAL EFFLUENTS IN FIN FISH:  AN ALTERNATIVE ANIMAL MODEL FOR IMMUNOTOXICOLOGICAL STUDIES</dc:title>
  <dc:creator>APPLE</dc:creator>
  <cp:lastModifiedBy>George, Catherin</cp:lastModifiedBy>
  <cp:revision>159</cp:revision>
  <dcterms:created xsi:type="dcterms:W3CDTF">2015-09-17T11:48:01Z</dcterms:created>
  <dcterms:modified xsi:type="dcterms:W3CDTF">2015-09-30T14:50:23Z</dcterms:modified>
</cp:coreProperties>
</file>