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6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6A03-A4A1-4F19-B491-5EA6F7E6B2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8CFC-E5DE-47B4-B0AC-A2CBEE9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hsu@l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/url?sa=i&amp;rct=j&amp;q=&amp;esrc=s&amp;source=images&amp;cd=&amp;cad=rja&amp;uact=8&amp;docid=fdWyfAEARGeLzM&amp;tbnid=L8ohh5mppGEyhM:&amp;ved=0CAUQjRw&amp;url=http://www.gfdl.noaa.gov/wave-atmosphere-coupled-system&amp;ei=54bAU8jbD6TG8QGt-YCwBQ&amp;bvm=bv.70810081,d.b2U&amp;psig=AFQjCNENEv0nf0jJDMWZFUwkqM4AF5Zkeg&amp;ust=14052127651904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dbc.noaa.gov/images/stations/10m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00250"/>
          </a:xfrm>
        </p:spPr>
        <p:txBody>
          <a:bodyPr>
            <a:noAutofit/>
          </a:bodyPr>
          <a:lstStyle/>
          <a:p>
            <a:r>
              <a:rPr lang="en-US" sz="3200" dirty="0"/>
              <a:t>Wind Stress over Water Surfaces: </a:t>
            </a:r>
            <a:br>
              <a:rPr lang="en-US" sz="3200" dirty="0"/>
            </a:br>
            <a:r>
              <a:rPr lang="en-US" sz="3200" dirty="0"/>
              <a:t>Comparisons of Various Estimation Methods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Professor S. A. </a:t>
            </a:r>
            <a:r>
              <a:rPr lang="en-US" sz="2600" dirty="0" smtClean="0">
                <a:solidFill>
                  <a:schemeClr val="tx1"/>
                </a:solidFill>
              </a:rPr>
              <a:t>Hsu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Coastal </a:t>
            </a:r>
            <a:r>
              <a:rPr lang="en-US" sz="2600" dirty="0">
                <a:solidFill>
                  <a:schemeClr val="tx1"/>
                </a:solidFill>
              </a:rPr>
              <a:t>Studies Institute, </a:t>
            </a:r>
          </a:p>
          <a:p>
            <a:r>
              <a:rPr lang="en-US" sz="2600" dirty="0">
                <a:solidFill>
                  <a:schemeClr val="tx1"/>
                </a:solidFill>
              </a:rPr>
              <a:t>Louisiana State University</a:t>
            </a:r>
          </a:p>
          <a:p>
            <a:r>
              <a:rPr lang="en-US" sz="2600" dirty="0">
                <a:solidFill>
                  <a:schemeClr val="tx1"/>
                </a:solidFill>
              </a:rPr>
              <a:t>Email: </a:t>
            </a:r>
            <a:r>
              <a:rPr lang="en-US" sz="2600" u="sng" dirty="0">
                <a:solidFill>
                  <a:schemeClr val="tx1"/>
                </a:solidFill>
                <a:hlinkClick r:id="rId2"/>
              </a:rPr>
              <a:t>sahsu@lsu.edu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671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1862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5631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858000" cy="60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5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5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Wind stress τ = ϱ U*</a:t>
            </a:r>
            <a:r>
              <a:rPr lang="en-US" baseline="30000" dirty="0"/>
              <a:t>2 </a:t>
            </a:r>
            <a:r>
              <a:rPr lang="en-US" dirty="0"/>
              <a:t>= ϱ C</a:t>
            </a:r>
            <a:r>
              <a:rPr lang="en-US" baseline="-25000" dirty="0"/>
              <a:t>d </a:t>
            </a:r>
            <a:r>
              <a:rPr lang="en-US" dirty="0"/>
              <a:t>U</a:t>
            </a:r>
            <a:r>
              <a:rPr lang="en-US" baseline="-25000" dirty="0"/>
              <a:t>10</a:t>
            </a:r>
            <a:r>
              <a:rPr lang="en-US" baseline="30000" dirty="0"/>
              <a:t>2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ϱ is the density of air,</a:t>
            </a:r>
          </a:p>
          <a:p>
            <a:pPr marL="0" indent="0">
              <a:buNone/>
            </a:pPr>
            <a:r>
              <a:rPr lang="en-US" dirty="0"/>
              <a:t>U* is the friction velocity,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aseline="-25000" dirty="0"/>
              <a:t>d </a:t>
            </a:r>
            <a:r>
              <a:rPr lang="en-US" dirty="0"/>
              <a:t>is the drag coefficient, and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baseline="-25000" dirty="0"/>
              <a:t>10 </a:t>
            </a:r>
            <a:r>
              <a:rPr lang="en-US" dirty="0"/>
              <a:t>is the wind speed at 10m above the water surface.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64049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gfdl.noaa.gov/pix/research/weather_atmos_dynamics/WaveAtmosCoupled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9" y="685800"/>
            <a:ext cx="713374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052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www.gfdl.noaa.gov/</a:t>
            </a:r>
          </a:p>
        </p:txBody>
      </p:sp>
    </p:spTree>
    <p:extLst>
      <p:ext uri="{BB962C8B-B14F-4D97-AF65-F5344CB8AC3E}">
        <p14:creationId xmlns:p14="http://schemas.microsoft.com/office/powerpoint/2010/main" val="28597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515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1. Wind-wave Interaction </a:t>
            </a:r>
            <a:r>
              <a:rPr lang="en-US" sz="3500" b="1" dirty="0"/>
              <a:t>Method</a:t>
            </a:r>
          </a:p>
          <a:p>
            <a:r>
              <a:rPr lang="en-US" sz="3500" dirty="0"/>
              <a:t>When U</a:t>
            </a:r>
            <a:r>
              <a:rPr lang="en-US" sz="3500" baseline="-25000" dirty="0"/>
              <a:t>10</a:t>
            </a:r>
            <a:r>
              <a:rPr lang="en-US" sz="3500" dirty="0"/>
              <a:t> is less than 7.5 m/s, surface tension and </a:t>
            </a:r>
            <a:r>
              <a:rPr lang="en-US" sz="3500" dirty="0" smtClean="0"/>
              <a:t>t</a:t>
            </a:r>
            <a:r>
              <a:rPr lang="en-US" sz="3100" dirty="0" smtClean="0"/>
              <a:t>hermal </a:t>
            </a:r>
            <a:r>
              <a:rPr lang="en-US" sz="3100" dirty="0"/>
              <a:t>effects dominate the air-water interaction;</a:t>
            </a:r>
          </a:p>
          <a:p>
            <a:r>
              <a:rPr lang="en-US" sz="3500" dirty="0"/>
              <a:t>When U</a:t>
            </a:r>
            <a:r>
              <a:rPr lang="en-US" sz="3500" baseline="-25000" dirty="0"/>
              <a:t>10 </a:t>
            </a:r>
            <a:r>
              <a:rPr lang="en-US" sz="3500" dirty="0"/>
              <a:t>&gt; 7.5 m/s, mechanical turbulence takes over</a:t>
            </a:r>
            <a:r>
              <a:rPr lang="en-US" sz="3500" dirty="0" smtClean="0"/>
              <a:t>, so </a:t>
            </a:r>
            <a:r>
              <a:rPr lang="en-US" sz="3500" dirty="0"/>
              <a:t>that the logarithmic wind profile prevails, </a:t>
            </a:r>
          </a:p>
          <a:p>
            <a:pPr marL="0" indent="0">
              <a:buNone/>
            </a:pPr>
            <a:r>
              <a:rPr lang="en-US" sz="3500" dirty="0"/>
              <a:t>U</a:t>
            </a:r>
            <a:r>
              <a:rPr lang="en-US" sz="3500" baseline="-25000" dirty="0"/>
              <a:t>10</a:t>
            </a:r>
            <a:r>
              <a:rPr lang="en-US" sz="3500" dirty="0"/>
              <a:t> = (U*/k) Ln (10/</a:t>
            </a:r>
            <a:r>
              <a:rPr lang="en-US" sz="3500" dirty="0" err="1"/>
              <a:t>Z</a:t>
            </a:r>
            <a:r>
              <a:rPr lang="en-US" sz="3500" baseline="-25000" dirty="0" err="1"/>
              <a:t>o</a:t>
            </a:r>
            <a:r>
              <a:rPr lang="en-US" sz="3500" dirty="0"/>
              <a:t>)                                   (1)</a:t>
            </a:r>
          </a:p>
          <a:p>
            <a:pPr marL="0" indent="0">
              <a:buNone/>
            </a:pPr>
            <a:r>
              <a:rPr lang="en-US" sz="3500" dirty="0"/>
              <a:t>Where k (=0.4) is the von Karman constant,</a:t>
            </a:r>
          </a:p>
          <a:p>
            <a:pPr marL="0" indent="0">
              <a:buNone/>
            </a:pPr>
            <a:r>
              <a:rPr lang="en-US" sz="3500" dirty="0" err="1"/>
              <a:t>Z</a:t>
            </a:r>
            <a:r>
              <a:rPr lang="en-US" sz="3500" baseline="-25000" dirty="0" err="1"/>
              <a:t>o</a:t>
            </a:r>
            <a:r>
              <a:rPr lang="en-US" sz="3500" baseline="-25000" dirty="0"/>
              <a:t> </a:t>
            </a:r>
            <a:r>
              <a:rPr lang="en-US" sz="3500" dirty="0"/>
              <a:t>is the aerodynamic roughness length.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Taylor and </a:t>
            </a:r>
            <a:r>
              <a:rPr lang="en-US" dirty="0" err="1"/>
              <a:t>Yelland</a:t>
            </a:r>
            <a:r>
              <a:rPr lang="en-US" dirty="0"/>
              <a:t> (2001, JPO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Z</a:t>
            </a:r>
            <a:r>
              <a:rPr lang="en-US" baseline="-25000" dirty="0" err="1"/>
              <a:t>o</a:t>
            </a:r>
            <a:r>
              <a:rPr lang="en-US" baseline="-25000" dirty="0"/>
              <a:t> </a:t>
            </a:r>
            <a:r>
              <a:rPr lang="en-US" dirty="0"/>
              <a:t>/ H</a:t>
            </a:r>
            <a:r>
              <a:rPr lang="en-US" baseline="-25000" dirty="0"/>
              <a:t>s</a:t>
            </a:r>
            <a:r>
              <a:rPr lang="en-US" dirty="0"/>
              <a:t> = 1200 (H</a:t>
            </a:r>
            <a:r>
              <a:rPr lang="en-US" baseline="-25000" dirty="0"/>
              <a:t>s</a:t>
            </a:r>
            <a:r>
              <a:rPr lang="en-US" dirty="0"/>
              <a:t>/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) </a:t>
            </a:r>
            <a:r>
              <a:rPr lang="en-US" baseline="30000" dirty="0"/>
              <a:t>4.5</a:t>
            </a:r>
            <a:r>
              <a:rPr lang="en-US" dirty="0"/>
              <a:t>                                 (2)</a:t>
            </a:r>
          </a:p>
          <a:p>
            <a:pPr marL="0" indent="0">
              <a:buNone/>
            </a:pP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= g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/ (2π) = 1.56 T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                             (3)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H</a:t>
            </a:r>
            <a:r>
              <a:rPr lang="en-US" baseline="-25000" dirty="0"/>
              <a:t>s</a:t>
            </a:r>
            <a:r>
              <a:rPr lang="en-US" dirty="0"/>
              <a:t> is significant wave height, </a:t>
            </a:r>
          </a:p>
          <a:p>
            <a:pPr marL="0" indent="0">
              <a:buNone/>
            </a:pP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is peak wave length, g is gravitational</a:t>
            </a:r>
          </a:p>
          <a:p>
            <a:pPr marL="0" indent="0">
              <a:buNone/>
            </a:pPr>
            <a:r>
              <a:rPr lang="en-US" dirty="0"/>
              <a:t>acceleration, and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is dominant wave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 Wave Method</a:t>
            </a:r>
          </a:p>
          <a:p>
            <a:pPr marL="0" indent="0">
              <a:buNone/>
            </a:pPr>
            <a:r>
              <a:rPr lang="en-US" dirty="0"/>
              <a:t>According to </a:t>
            </a:r>
            <a:r>
              <a:rPr lang="en-US" dirty="0" err="1"/>
              <a:t>Csanady</a:t>
            </a:r>
            <a:r>
              <a:rPr lang="en-US" dirty="0"/>
              <a:t> (2001) and JONSWAP </a:t>
            </a:r>
          </a:p>
          <a:p>
            <a:pPr marL="0" indent="0">
              <a:buNone/>
            </a:pPr>
            <a:r>
              <a:rPr lang="en-US" dirty="0"/>
              <a:t>Wave Spectra (Carter, 1982), for U</a:t>
            </a:r>
            <a:r>
              <a:rPr lang="en-US" baseline="-25000" dirty="0"/>
              <a:t>10 </a:t>
            </a:r>
            <a:r>
              <a:rPr lang="en-US" dirty="0"/>
              <a:t>&gt; 20m/s after </a:t>
            </a:r>
            <a:r>
              <a:rPr lang="en-US" dirty="0" smtClean="0"/>
              <a:t>wave </a:t>
            </a:r>
            <a:r>
              <a:rPr lang="en-US" dirty="0"/>
              <a:t>breaker saturation (</a:t>
            </a:r>
            <a:r>
              <a:rPr lang="en-US" dirty="0" err="1"/>
              <a:t>Amorocho</a:t>
            </a:r>
            <a:r>
              <a:rPr lang="en-US" dirty="0"/>
              <a:t> and </a:t>
            </a:r>
            <a:r>
              <a:rPr lang="en-US" dirty="0" smtClean="0"/>
              <a:t>DeVries,1980; and </a:t>
            </a:r>
            <a:r>
              <a:rPr lang="en-US" dirty="0" err="1"/>
              <a:t>Geernaert</a:t>
            </a:r>
            <a:r>
              <a:rPr lang="en-US" dirty="0"/>
              <a:t> et al.,1987),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 </a:t>
            </a:r>
            <a:r>
              <a:rPr lang="en-US" dirty="0"/>
              <a:t>Hs/U*</a:t>
            </a:r>
            <a:r>
              <a:rPr lang="en-US" baseline="30000" dirty="0"/>
              <a:t>2 </a:t>
            </a:r>
            <a:r>
              <a:rPr lang="en-US" dirty="0"/>
              <a:t>= 0.053 (g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/U*) </a:t>
            </a:r>
            <a:r>
              <a:rPr lang="en-US" baseline="30000" dirty="0"/>
              <a:t>3/2 </a:t>
            </a:r>
            <a:r>
              <a:rPr lang="en-US" dirty="0"/>
              <a:t>                      (4)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U</a:t>
            </a:r>
            <a:r>
              <a:rPr lang="en-US" dirty="0"/>
              <a:t>* = 36 H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/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baseline="30000" dirty="0"/>
              <a:t>3 </a:t>
            </a:r>
            <a:r>
              <a:rPr lang="en-US" dirty="0"/>
              <a:t>                                              (5)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 Turbulence Intensity or Gust Factor Method</a:t>
            </a:r>
          </a:p>
          <a:p>
            <a:pPr marL="0" indent="0">
              <a:buNone/>
            </a:pPr>
            <a:r>
              <a:rPr lang="en-US" dirty="0"/>
              <a:t>According to Hsu (1988, Coastal Meteorology)</a:t>
            </a:r>
          </a:p>
          <a:p>
            <a:pPr marL="0" indent="0">
              <a:buNone/>
            </a:pPr>
            <a:r>
              <a:rPr lang="en-US" dirty="0"/>
              <a:t>And Hsu (2003, Journal of waterway, Port, </a:t>
            </a:r>
          </a:p>
          <a:p>
            <a:pPr marL="0" indent="0">
              <a:buNone/>
            </a:pPr>
            <a:r>
              <a:rPr lang="en-US" dirty="0"/>
              <a:t>Coastal, and Ocean Engineering),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</a:t>
            </a:r>
            <a:r>
              <a:rPr lang="en-US" dirty="0"/>
              <a:t>* = k p U</a:t>
            </a:r>
            <a:r>
              <a:rPr lang="en-US" baseline="-25000" dirty="0"/>
              <a:t>10 </a:t>
            </a:r>
            <a:r>
              <a:rPr lang="en-US" dirty="0"/>
              <a:t>                                                      (6)</a:t>
            </a:r>
          </a:p>
          <a:p>
            <a:pPr marL="0" indent="0">
              <a:buNone/>
            </a:pPr>
            <a:r>
              <a:rPr lang="en-US" dirty="0"/>
              <a:t>G = 1 + 2P                                                          (7)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baseline="-25000" dirty="0"/>
              <a:t>2</a:t>
            </a:r>
            <a:r>
              <a:rPr lang="en-US" dirty="0"/>
              <a:t> / U</a:t>
            </a:r>
            <a:r>
              <a:rPr lang="en-US" baseline="-25000" dirty="0"/>
              <a:t>1</a:t>
            </a:r>
            <a:r>
              <a:rPr lang="en-US" dirty="0"/>
              <a:t> = (Z</a:t>
            </a:r>
            <a:r>
              <a:rPr lang="en-US" baseline="-25000" dirty="0"/>
              <a:t>2</a:t>
            </a:r>
            <a:r>
              <a:rPr lang="en-US" dirty="0"/>
              <a:t> / Z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 p </a:t>
            </a:r>
            <a:r>
              <a:rPr lang="en-US" dirty="0"/>
              <a:t>                                           (8) </a:t>
            </a:r>
          </a:p>
          <a:p>
            <a:pPr marL="0" indent="0">
              <a:buNone/>
            </a:pPr>
            <a:r>
              <a:rPr lang="en-US" dirty="0"/>
              <a:t>P = </a:t>
            </a:r>
            <a:r>
              <a:rPr lang="en-US" dirty="0" err="1"/>
              <a:t>σu</a:t>
            </a:r>
            <a:r>
              <a:rPr lang="en-US" dirty="0"/>
              <a:t> / U</a:t>
            </a:r>
            <a:r>
              <a:rPr lang="en-US" baseline="-25000" dirty="0"/>
              <a:t>10</a:t>
            </a:r>
            <a:r>
              <a:rPr lang="en-US" dirty="0"/>
              <a:t>                                                       (9)</a:t>
            </a:r>
          </a:p>
          <a:p>
            <a:pPr marL="0" indent="0">
              <a:buNone/>
            </a:pPr>
            <a:r>
              <a:rPr lang="en-US" dirty="0"/>
              <a:t>G = </a:t>
            </a:r>
            <a:r>
              <a:rPr lang="en-US" dirty="0" err="1"/>
              <a:t>U</a:t>
            </a:r>
            <a:r>
              <a:rPr lang="en-US" baseline="-25000" dirty="0" err="1"/>
              <a:t>gust</a:t>
            </a:r>
            <a:r>
              <a:rPr lang="en-US" dirty="0"/>
              <a:t> / </a:t>
            </a:r>
            <a:r>
              <a:rPr lang="en-US" dirty="0" err="1"/>
              <a:t>U</a:t>
            </a:r>
            <a:r>
              <a:rPr lang="en-US" baseline="-25000" dirty="0" err="1"/>
              <a:t>sustained</a:t>
            </a:r>
            <a:r>
              <a:rPr lang="en-US" dirty="0"/>
              <a:t>                                          (10)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tion 42040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r="972"/>
          <a:stretch/>
        </p:blipFill>
        <p:spPr bwMode="auto">
          <a:xfrm>
            <a:off x="1676400" y="304800"/>
            <a:ext cx="5334000" cy="5996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1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671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350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Wind Stress over Water Surfaces:  Comparisons of Various Estimation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Stress over Water Surfaces:  Comparisons of Various Estimation Methods</dc:title>
  <dc:creator>April</dc:creator>
  <cp:lastModifiedBy>Baozhu</cp:lastModifiedBy>
  <cp:revision>8</cp:revision>
  <dcterms:created xsi:type="dcterms:W3CDTF">2014-07-14T18:45:50Z</dcterms:created>
  <dcterms:modified xsi:type="dcterms:W3CDTF">2014-07-16T15:39:35Z</dcterms:modified>
</cp:coreProperties>
</file>