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97" r:id="rId3"/>
    <p:sldId id="258" r:id="rId4"/>
    <p:sldId id="299" r:id="rId5"/>
    <p:sldId id="259" r:id="rId6"/>
    <p:sldId id="300" r:id="rId7"/>
    <p:sldId id="260" r:id="rId8"/>
    <p:sldId id="301" r:id="rId9"/>
    <p:sldId id="261" r:id="rId10"/>
    <p:sldId id="308" r:id="rId11"/>
    <p:sldId id="309" r:id="rId12"/>
    <p:sldId id="262" r:id="rId13"/>
    <p:sldId id="263" r:id="rId14"/>
    <p:sldId id="264" r:id="rId15"/>
    <p:sldId id="265" r:id="rId16"/>
    <p:sldId id="266" r:id="rId17"/>
    <p:sldId id="267" r:id="rId18"/>
    <p:sldId id="270" r:id="rId19"/>
    <p:sldId id="302" r:id="rId20"/>
    <p:sldId id="303" r:id="rId21"/>
    <p:sldId id="274" r:id="rId22"/>
    <p:sldId id="272" r:id="rId23"/>
    <p:sldId id="275" r:id="rId24"/>
    <p:sldId id="273" r:id="rId25"/>
    <p:sldId id="277" r:id="rId26"/>
    <p:sldId id="290" r:id="rId27"/>
    <p:sldId id="291" r:id="rId28"/>
    <p:sldId id="289" r:id="rId29"/>
    <p:sldId id="283" r:id="rId30"/>
    <p:sldId id="284" r:id="rId31"/>
    <p:sldId id="285" r:id="rId32"/>
    <p:sldId id="287" r:id="rId33"/>
    <p:sldId id="279" r:id="rId34"/>
    <p:sldId id="281" r:id="rId35"/>
    <p:sldId id="280" r:id="rId36"/>
    <p:sldId id="282" r:id="rId37"/>
    <p:sldId id="294" r:id="rId38"/>
    <p:sldId id="295" r:id="rId39"/>
    <p:sldId id="292" r:id="rId40"/>
    <p:sldId id="310" r:id="rId41"/>
    <p:sldId id="311" r:id="rId42"/>
    <p:sldId id="293" r:id="rId43"/>
    <p:sldId id="296" r:id="rId44"/>
    <p:sldId id="30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une Thorbjørn Nordvang" initials="RTN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71" autoAdjust="0"/>
  </p:normalViewPr>
  <p:slideViewPr>
    <p:cSldViewPr>
      <p:cViewPr varScale="1">
        <p:scale>
          <a:sx n="87" d="100"/>
          <a:sy n="87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916666666666665E-2"/>
          <c:y val="0.14489074803149607"/>
          <c:w val="0.92133438283739588"/>
          <c:h val="0.85510924605114769"/>
        </c:manualLayout>
      </c:layout>
      <c:ofPieChart>
        <c:ofPieType val="pie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"/>
          <c:dPt>
            <c:idx val="0"/>
            <c:bubble3D val="0"/>
            <c:explosion val="240"/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2869</c:v>
                </c:pt>
                <c:pt idx="1">
                  <c:v>0</c:v>
                </c:pt>
                <c:pt idx="2">
                  <c:v>40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60"/>
        <c:serLines/>
      </c:of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8-07T10:27:24.413" idx="1">
    <p:pos x="10" y="10"/>
    <p:text>spend another minute or 2 50L scale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8-07T10:39:37.829" idx="2">
    <p:pos x="10" y="10"/>
    <p:text>Snak længere om denne
bind bedere sammen med næste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8-07T10:40:59.976" idx="3">
    <p:pos x="10" y="10"/>
    <p:text>flyt til samme position som forrige</p:tex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0.02493</cdr:x>
      <cdr:y>0.38741</cdr:y>
    </cdr:from>
    <cdr:to>
      <cdr:x>0.42255</cdr:x>
      <cdr:y>0.78547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99304" y="1261471"/>
          <a:ext cx="1584199" cy="12961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dirty="0" smtClean="0">
              <a:solidFill>
                <a:schemeClr val="bg1"/>
              </a:solidFill>
            </a:rPr>
            <a:t>2909 Genes are labeled as Sialidases in </a:t>
          </a:r>
          <a:r>
            <a:rPr lang="en-US" sz="1800" dirty="0" err="1" smtClean="0">
              <a:solidFill>
                <a:schemeClr val="bg1"/>
              </a:solidFill>
            </a:rPr>
            <a:t>GenBank</a:t>
          </a:r>
          <a:endParaRPr lang="en-US" sz="18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4CCF7-E835-47B7-A298-B0DF2D1CB40C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BA342-81E6-4B0F-B850-6DA2509DF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99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HMO blueprint and selected HMO structures. (</a:t>
            </a:r>
            <a:r>
              <a:rPr lang="en-GB" altLang="da-DK" sz="1300" b="1">
                <a:latin typeface="Arial" charset="0"/>
                <a:ea typeface="msgothic" charset="0"/>
                <a:cs typeface="msgothic" charset="0"/>
              </a:rPr>
              <a:t>A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) HMOs follow a basic structural blueprint. (Monosaccharide key is shown at the bottom of the figure.) (</a:t>
            </a:r>
            <a:r>
              <a:rPr lang="en-GB" altLang="da-DK" sz="1300" b="1">
                <a:latin typeface="Arial" charset="0"/>
                <a:ea typeface="msgothic" charset="0"/>
                <a:cs typeface="msgothic" charset="0"/>
              </a:rPr>
              <a:t>B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) Lactose can be fucosylated or sialylated in different linkages to generate trisaccharides. (</a:t>
            </a:r>
            <a:r>
              <a:rPr lang="en-GB" altLang="da-DK" sz="1300" b="1">
                <a:latin typeface="Arial" charset="0"/>
                <a:ea typeface="msgothic" charset="0"/>
                <a:cs typeface="msgothic" charset="0"/>
              </a:rPr>
              <a:t>C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) Lactose can be elongated by addition of either lacto-</a:t>
            </a:r>
            <a:r>
              <a:rPr lang="en-GB" altLang="da-DK" i="1">
                <a:latin typeface="Arial" charset="0"/>
                <a:ea typeface="msgothic" charset="0"/>
                <a:cs typeface="msgothic" charset="0"/>
              </a:rPr>
              <a:t>N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-biose (type I) or </a:t>
            </a:r>
            <a:r>
              <a:rPr lang="en-GB" altLang="da-DK" i="1">
                <a:latin typeface="Arial" charset="0"/>
                <a:ea typeface="msgothic" charset="0"/>
                <a:cs typeface="msgothic" charset="0"/>
              </a:rPr>
              <a:t>N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-acetyllactosamine (type II) disaccharides. Addition of disaccharides to each other in the β1-3 linkage leads to linear chain elongation (</a:t>
            </a:r>
            <a:r>
              <a:rPr lang="en-GB" altLang="da-DK" i="1">
                <a:latin typeface="Arial" charset="0"/>
                <a:ea typeface="msgothic" charset="0"/>
                <a:cs typeface="msgothic" charset="0"/>
              </a:rPr>
              <a:t>para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-HMO); a β1-6 linkage between two disaccharides introduces chain branching (</a:t>
            </a:r>
            <a:r>
              <a:rPr lang="en-GB" altLang="da-DK" i="1">
                <a:latin typeface="Arial" charset="0"/>
                <a:ea typeface="msgothic" charset="0"/>
                <a:cs typeface="msgothic" charset="0"/>
              </a:rPr>
              <a:t>iso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-HMO). (</a:t>
            </a:r>
            <a:r>
              <a:rPr lang="en-GB" altLang="da-DK" sz="1300" b="1">
                <a:latin typeface="Arial" charset="0"/>
                <a:ea typeface="msgothic" charset="0"/>
                <a:cs typeface="msgothic" charset="0"/>
              </a:rPr>
              <a:t>D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) Elongated type I or II chains can be fucosylated in different linkages to form a variety of structural isomers, some of which have Le blood group specificity (Figure 3). (</a:t>
            </a:r>
            <a:r>
              <a:rPr lang="en-GB" altLang="da-DK" sz="1300" b="1">
                <a:latin typeface="Arial" charset="0"/>
                <a:ea typeface="msgothic" charset="0"/>
                <a:cs typeface="msgothic" charset="0"/>
              </a:rPr>
              <a:t>E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) The elongated chains can also be sialylated in different linkages to form structural isomers. Disialylated lacto-</a:t>
            </a:r>
            <a:r>
              <a:rPr lang="en-GB" altLang="da-DK" i="1">
                <a:latin typeface="Arial" charset="0"/>
                <a:ea typeface="msgothic" charset="0"/>
                <a:cs typeface="msgothic" charset="0"/>
              </a:rPr>
              <a:t>N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-tetraose (bottom right) prevents NEC in neonatal rats.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HMO blueprint and selected HMO structures. (</a:t>
            </a:r>
            <a:r>
              <a:rPr lang="en-GB" altLang="da-DK" sz="1300" b="1">
                <a:latin typeface="Arial" charset="0"/>
                <a:ea typeface="msgothic" charset="0"/>
                <a:cs typeface="msgothic" charset="0"/>
              </a:rPr>
              <a:t>A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) HMOs follow a basic structural blueprint. (Monosaccharide key is shown at the bottom of the figure.) (</a:t>
            </a:r>
            <a:r>
              <a:rPr lang="en-GB" altLang="da-DK" sz="1300" b="1">
                <a:latin typeface="Arial" charset="0"/>
                <a:ea typeface="msgothic" charset="0"/>
                <a:cs typeface="msgothic" charset="0"/>
              </a:rPr>
              <a:t>B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) Lactose can be fucosylated or sialylated in different linkages to generate trisaccharides. (</a:t>
            </a:r>
            <a:r>
              <a:rPr lang="en-GB" altLang="da-DK" sz="1300" b="1">
                <a:latin typeface="Arial" charset="0"/>
                <a:ea typeface="msgothic" charset="0"/>
                <a:cs typeface="msgothic" charset="0"/>
              </a:rPr>
              <a:t>C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) Lactose can be elongated by addition of either lacto-</a:t>
            </a:r>
            <a:r>
              <a:rPr lang="en-GB" altLang="da-DK" i="1">
                <a:latin typeface="Arial" charset="0"/>
                <a:ea typeface="msgothic" charset="0"/>
                <a:cs typeface="msgothic" charset="0"/>
              </a:rPr>
              <a:t>N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-biose (type I) or </a:t>
            </a:r>
            <a:r>
              <a:rPr lang="en-GB" altLang="da-DK" i="1">
                <a:latin typeface="Arial" charset="0"/>
                <a:ea typeface="msgothic" charset="0"/>
                <a:cs typeface="msgothic" charset="0"/>
              </a:rPr>
              <a:t>N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-acetyllactosamine (type II) disaccharides. Addition of disaccharides to each other in the β1-3 linkage leads to linear chain elongation (</a:t>
            </a:r>
            <a:r>
              <a:rPr lang="en-GB" altLang="da-DK" i="1">
                <a:latin typeface="Arial" charset="0"/>
                <a:ea typeface="msgothic" charset="0"/>
                <a:cs typeface="msgothic" charset="0"/>
              </a:rPr>
              <a:t>para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-HMO); a β1-6 linkage between two disaccharides introduces chain branching (</a:t>
            </a:r>
            <a:r>
              <a:rPr lang="en-GB" altLang="da-DK" i="1">
                <a:latin typeface="Arial" charset="0"/>
                <a:ea typeface="msgothic" charset="0"/>
                <a:cs typeface="msgothic" charset="0"/>
              </a:rPr>
              <a:t>iso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-HMO). (</a:t>
            </a:r>
            <a:r>
              <a:rPr lang="en-GB" altLang="da-DK" sz="1300" b="1">
                <a:latin typeface="Arial" charset="0"/>
                <a:ea typeface="msgothic" charset="0"/>
                <a:cs typeface="msgothic" charset="0"/>
              </a:rPr>
              <a:t>D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) Elongated type I or II chains can be fucosylated in different linkages to form a variety of structural isomers, some of which have Le blood group specificity (Figure 3). (</a:t>
            </a:r>
            <a:r>
              <a:rPr lang="en-GB" altLang="da-DK" sz="1300" b="1">
                <a:latin typeface="Arial" charset="0"/>
                <a:ea typeface="msgothic" charset="0"/>
                <a:cs typeface="msgothic" charset="0"/>
              </a:rPr>
              <a:t>E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) The elongated chains can also be sialylated in different linkages to form structural isomers. Disialylated lacto-</a:t>
            </a:r>
            <a:r>
              <a:rPr lang="en-GB" altLang="da-DK" i="1">
                <a:latin typeface="Arial" charset="0"/>
                <a:ea typeface="msgothic" charset="0"/>
                <a:cs typeface="msgothic" charset="0"/>
              </a:rPr>
              <a:t>N</a:t>
            </a:r>
            <a:r>
              <a:rPr lang="en-GB" altLang="da-DK">
                <a:latin typeface="Arial" charset="0"/>
                <a:ea typeface="msgothic" charset="0"/>
                <a:cs typeface="msgothic" charset="0"/>
              </a:rPr>
              <a:t>-tetraose (bottom right) prevents NEC in neonatal rats.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2741-5745-4ABF-B25D-B3ACA2E936D6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370F-D1EF-4D15-A5D1-666C34B8E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2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2741-5745-4ABF-B25D-B3ACA2E936D6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370F-D1EF-4D15-A5D1-666C34B8E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4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2741-5745-4ABF-B25D-B3ACA2E936D6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370F-D1EF-4D15-A5D1-666C34B8E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1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2741-5745-4ABF-B25D-B3ACA2E936D6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370F-D1EF-4D15-A5D1-666C34B8E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3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2741-5745-4ABF-B25D-B3ACA2E936D6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370F-D1EF-4D15-A5D1-666C34B8E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7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2741-5745-4ABF-B25D-B3ACA2E936D6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370F-D1EF-4D15-A5D1-666C34B8E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36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2741-5745-4ABF-B25D-B3ACA2E936D6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370F-D1EF-4D15-A5D1-666C34B8E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6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2741-5745-4ABF-B25D-B3ACA2E936D6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370F-D1EF-4D15-A5D1-666C34B8E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2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2741-5745-4ABF-B25D-B3ACA2E936D6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370F-D1EF-4D15-A5D1-666C34B8E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5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2741-5745-4ABF-B25D-B3ACA2E936D6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370F-D1EF-4D15-A5D1-666C34B8E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2741-5745-4ABF-B25D-B3ACA2E936D6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370F-D1EF-4D15-A5D1-666C34B8E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4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82741-5745-4ABF-B25D-B3ACA2E936D6}" type="datetimeFigureOut">
              <a:rPr lang="en-US" smtClean="0"/>
              <a:t>8/9/2015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0370F-D1EF-4D15-A5D1-666C34B8E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6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539" y="2751063"/>
            <a:ext cx="7793909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/>
              <a:t>A </a:t>
            </a:r>
            <a:r>
              <a:rPr lang="en-US" sz="2400" dirty="0"/>
              <a:t>Rational Approach to Identification of Wild Type Trans-sialidases for the Production of Human Milk </a:t>
            </a:r>
            <a:r>
              <a:rPr lang="en-US" sz="2400" dirty="0" smtClean="0"/>
              <a:t>Oligosaccharides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/>
              <a:t/>
            </a:r>
            <a:br>
              <a:rPr lang="en-US" sz="2300" dirty="0"/>
            </a:br>
            <a:endParaRPr lang="en-US" sz="2300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3989963"/>
            <a:ext cx="492801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i="1" dirty="0" smtClean="0"/>
              <a:t>By Rune Thorbjørn </a:t>
            </a:r>
            <a:r>
              <a:rPr lang="da-DK" b="1" i="1" dirty="0" smtClean="0"/>
              <a:t>Nordvang</a:t>
            </a:r>
          </a:p>
          <a:p>
            <a:r>
              <a:rPr lang="da-DK" i="1" dirty="0" err="1" smtClean="0"/>
              <a:t>BioEng</a:t>
            </a:r>
            <a:endParaRPr lang="da-DK" i="1" dirty="0" smtClean="0"/>
          </a:p>
          <a:p>
            <a:r>
              <a:rPr lang="da-DK" i="1" dirty="0" err="1" smtClean="0"/>
              <a:t>Institute</a:t>
            </a:r>
            <a:r>
              <a:rPr lang="da-DK" i="1" dirty="0" smtClean="0"/>
              <a:t> for Chemical and </a:t>
            </a:r>
            <a:r>
              <a:rPr lang="da-DK" i="1" dirty="0" err="1" smtClean="0"/>
              <a:t>Biochemical</a:t>
            </a:r>
            <a:r>
              <a:rPr lang="da-DK" i="1" dirty="0" smtClean="0"/>
              <a:t> </a:t>
            </a:r>
            <a:r>
              <a:rPr lang="da-DK" i="1" dirty="0" smtClean="0"/>
              <a:t>E</a:t>
            </a:r>
            <a:r>
              <a:rPr lang="da-DK" i="1" dirty="0" smtClean="0"/>
              <a:t>ngineering</a:t>
            </a:r>
          </a:p>
          <a:p>
            <a:r>
              <a:rPr lang="da-DK" i="1" dirty="0" smtClean="0"/>
              <a:t>Technical </a:t>
            </a:r>
            <a:r>
              <a:rPr lang="da-DK" i="1" dirty="0" err="1"/>
              <a:t>U</a:t>
            </a:r>
            <a:r>
              <a:rPr lang="da-DK" i="1" dirty="0" err="1" smtClean="0"/>
              <a:t>niversity</a:t>
            </a:r>
            <a:r>
              <a:rPr lang="da-DK" i="1" dirty="0" smtClean="0"/>
              <a:t> of Denmark</a:t>
            </a:r>
          </a:p>
          <a:p>
            <a:endParaRPr lang="da-DK" i="1" dirty="0"/>
          </a:p>
          <a:p>
            <a:r>
              <a:rPr lang="da-DK" i="1" dirty="0" err="1" smtClean="0"/>
              <a:t>Glycobiology</a:t>
            </a:r>
            <a:r>
              <a:rPr lang="da-DK" i="1" dirty="0" smtClean="0"/>
              <a:t> World </a:t>
            </a:r>
            <a:r>
              <a:rPr lang="da-DK" i="1" dirty="0" err="1" smtClean="0"/>
              <a:t>Congress</a:t>
            </a:r>
            <a:endParaRPr lang="da-DK" i="1" dirty="0" smtClean="0"/>
          </a:p>
          <a:p>
            <a:r>
              <a:rPr lang="da-DK" i="1" dirty="0" smtClean="0"/>
              <a:t>August 11</a:t>
            </a:r>
            <a:r>
              <a:rPr lang="da-DK" i="1" baseline="30000" dirty="0" smtClean="0"/>
              <a:t>th</a:t>
            </a:r>
            <a:r>
              <a:rPr lang="da-DK" i="1" dirty="0" smtClean="0"/>
              <a:t> 2015</a:t>
            </a:r>
          </a:p>
          <a:p>
            <a:r>
              <a:rPr lang="da-DK" i="1" dirty="0" smtClean="0"/>
              <a:t>Philadelphia </a:t>
            </a:r>
            <a:endParaRPr lang="da-DK" i="1" dirty="0" smtClean="0"/>
          </a:p>
          <a:p>
            <a:endParaRPr lang="da-DK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5"/>
          <a:stretch/>
        </p:blipFill>
        <p:spPr bwMode="auto">
          <a:xfrm>
            <a:off x="6734944" y="405496"/>
            <a:ext cx="1869504" cy="143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58"/>
          <a:stretch/>
        </p:blipFill>
        <p:spPr bwMode="auto">
          <a:xfrm>
            <a:off x="306484" y="405496"/>
            <a:ext cx="5951442" cy="143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2" t="8001" r="14603" b="13250"/>
          <a:stretch/>
        </p:blipFill>
        <p:spPr bwMode="auto">
          <a:xfrm>
            <a:off x="5356995" y="1566324"/>
            <a:ext cx="3550046" cy="5014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70" y="314096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Tr13</a:t>
            </a:r>
            <a:endParaRPr lang="en-US" dirty="0"/>
          </a:p>
        </p:txBody>
      </p:sp>
      <p:pic>
        <p:nvPicPr>
          <p:cNvPr id="3074" name="Picture 2" descr="Figure 3.  Homology model of Tr13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3643"/>
            <a:ext cx="3086762" cy="23076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0198" r="725" b="866"/>
          <a:stretch/>
        </p:blipFill>
        <p:spPr bwMode="auto">
          <a:xfrm>
            <a:off x="1115616" y="1366689"/>
            <a:ext cx="4062414" cy="2031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Directed evolution</a:t>
            </a:r>
            <a:endParaRPr lang="en-US" sz="2800" i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3" t="7501" r="18381" b="26750"/>
          <a:stretch/>
        </p:blipFill>
        <p:spPr bwMode="auto">
          <a:xfrm>
            <a:off x="3923928" y="2924944"/>
            <a:ext cx="3611423" cy="4702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52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 smtClean="0"/>
              <a:t>Compared</a:t>
            </a:r>
            <a:r>
              <a:rPr lang="da-DK" sz="2800" dirty="0" smtClean="0"/>
              <a:t> to M. </a:t>
            </a:r>
            <a:r>
              <a:rPr lang="da-DK" sz="2800" dirty="0" err="1" smtClean="0"/>
              <a:t>viridifaciens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3645024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No trans-sialidase </a:t>
            </a:r>
            <a:r>
              <a:rPr lang="da-DK" dirty="0" err="1" smtClean="0"/>
              <a:t>activity</a:t>
            </a:r>
            <a:r>
              <a:rPr lang="da-DK" dirty="0" smtClean="0"/>
              <a:t> </a:t>
            </a:r>
            <a:r>
              <a:rPr lang="da-DK" dirty="0" err="1" smtClean="0"/>
              <a:t>observed</a:t>
            </a:r>
            <a:r>
              <a:rPr lang="da-DK" dirty="0" smtClean="0"/>
              <a:t>… </a:t>
            </a:r>
          </a:p>
          <a:p>
            <a:endParaRPr lang="da-DK" dirty="0"/>
          </a:p>
          <a:p>
            <a:r>
              <a:rPr lang="da-DK" dirty="0" smtClean="0"/>
              <a:t>	…From a </a:t>
            </a:r>
            <a:r>
              <a:rPr lang="da-DK" dirty="0" err="1" smtClean="0"/>
              <a:t>pupulation</a:t>
            </a:r>
            <a:r>
              <a:rPr lang="da-DK" dirty="0" smtClean="0"/>
              <a:t> of more </a:t>
            </a:r>
            <a:r>
              <a:rPr lang="da-DK" dirty="0" err="1" smtClean="0"/>
              <a:t>than</a:t>
            </a:r>
            <a:r>
              <a:rPr lang="da-DK" dirty="0" smtClean="0"/>
              <a:t> 200 </a:t>
            </a:r>
            <a:r>
              <a:rPr lang="da-DK" dirty="0" err="1" smtClean="0"/>
              <a:t>constructed</a:t>
            </a:r>
            <a:r>
              <a:rPr lang="da-DK" dirty="0" smtClean="0"/>
              <a:t> mutants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6" t="16198" r="52951" b="42770"/>
          <a:stretch/>
        </p:blipFill>
        <p:spPr bwMode="auto">
          <a:xfrm>
            <a:off x="4644008" y="1412776"/>
            <a:ext cx="3074306" cy="2570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0" t="62434" r="46750" b="12333"/>
          <a:stretch/>
        </p:blipFill>
        <p:spPr bwMode="auto">
          <a:xfrm>
            <a:off x="1679915" y="4642187"/>
            <a:ext cx="5148233" cy="183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45707" y="3212976"/>
            <a:ext cx="1143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/>
              <a:t>Jers</a:t>
            </a:r>
            <a:r>
              <a:rPr lang="da-DK" sz="1200" dirty="0" smtClean="0"/>
              <a:t> C, et al.</a:t>
            </a:r>
          </a:p>
          <a:p>
            <a:r>
              <a:rPr lang="da-DK" sz="1200" dirty="0" smtClean="0"/>
              <a:t>Oxford jour.</a:t>
            </a:r>
          </a:p>
          <a:p>
            <a:r>
              <a:rPr lang="en-US" sz="1200" dirty="0" err="1"/>
              <a:t>doi</a:t>
            </a:r>
            <a:r>
              <a:rPr lang="en-US" sz="1200" dirty="0"/>
              <a:t>: 10.1093</a:t>
            </a:r>
            <a:r>
              <a:rPr lang="en-US" sz="1200" dirty="0" smtClean="0"/>
              <a:t>/</a:t>
            </a:r>
          </a:p>
          <a:p>
            <a:r>
              <a:rPr lang="en-US" sz="1200" dirty="0" smtClean="0"/>
              <a:t>protein/gzu054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20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All avancements </a:t>
            </a:r>
            <a:r>
              <a:rPr lang="da-DK" sz="2800" dirty="0" err="1" smtClean="0"/>
              <a:t>based</a:t>
            </a:r>
            <a:r>
              <a:rPr lang="da-DK" sz="2800" dirty="0" smtClean="0"/>
              <a:t> on TcTS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000" dirty="0" smtClean="0"/>
              <a:t>New </a:t>
            </a:r>
            <a:r>
              <a:rPr lang="da-DK" sz="2000" dirty="0" err="1" smtClean="0"/>
              <a:t>knowledge</a:t>
            </a:r>
            <a:r>
              <a:rPr lang="da-DK" sz="2000" dirty="0" smtClean="0"/>
              <a:t> </a:t>
            </a:r>
            <a:r>
              <a:rPr lang="da-DK" sz="2000" dirty="0" err="1" smtClean="0"/>
              <a:t>about</a:t>
            </a:r>
            <a:r>
              <a:rPr lang="da-DK" sz="2000" dirty="0" smtClean="0"/>
              <a:t> trans-sialidases </a:t>
            </a:r>
            <a:r>
              <a:rPr lang="da-DK" sz="2000" dirty="0" err="1" smtClean="0"/>
              <a:t>needed</a:t>
            </a:r>
            <a:r>
              <a:rPr lang="da-DK" sz="2000" dirty="0" smtClean="0"/>
              <a:t>.</a:t>
            </a:r>
          </a:p>
          <a:p>
            <a:endParaRPr lang="da-DK" sz="2000" dirty="0"/>
          </a:p>
          <a:p>
            <a:r>
              <a:rPr lang="da-DK" sz="2000" dirty="0" smtClean="0"/>
              <a:t>No trans-</a:t>
            </a:r>
            <a:r>
              <a:rPr lang="da-DK" sz="2000" dirty="0" err="1" smtClean="0"/>
              <a:t>sialyllation</a:t>
            </a:r>
            <a:r>
              <a:rPr lang="da-DK" sz="2000" dirty="0"/>
              <a:t> </a:t>
            </a:r>
            <a:r>
              <a:rPr lang="da-DK" sz="2000" dirty="0" smtClean="0"/>
              <a:t>screening </a:t>
            </a:r>
            <a:r>
              <a:rPr lang="da-DK" sz="2000" dirty="0" err="1" smtClean="0"/>
              <a:t>assays</a:t>
            </a:r>
            <a:r>
              <a:rPr lang="da-DK" sz="2000" dirty="0" smtClean="0"/>
              <a:t>. </a:t>
            </a:r>
          </a:p>
          <a:p>
            <a:endParaRPr lang="da-DK" sz="2000" dirty="0"/>
          </a:p>
          <a:p>
            <a:r>
              <a:rPr lang="da-DK" sz="2000" dirty="0" smtClean="0"/>
              <a:t>Hard to find </a:t>
            </a:r>
            <a:r>
              <a:rPr lang="da-DK" sz="2000" dirty="0" err="1" smtClean="0"/>
              <a:t>conserved</a:t>
            </a:r>
            <a:r>
              <a:rPr lang="da-DK" sz="2000" dirty="0" smtClean="0"/>
              <a:t> AA </a:t>
            </a:r>
            <a:r>
              <a:rPr lang="da-DK" sz="2000" dirty="0" err="1" smtClean="0"/>
              <a:t>when</a:t>
            </a:r>
            <a:r>
              <a:rPr lang="da-DK" sz="2000" dirty="0" smtClean="0"/>
              <a:t> TcTS is the </a:t>
            </a:r>
            <a:r>
              <a:rPr lang="da-DK" sz="2000" dirty="0" err="1" smtClean="0"/>
              <a:t>only</a:t>
            </a:r>
            <a:r>
              <a:rPr lang="da-DK" sz="2000" dirty="0" smtClean="0"/>
              <a:t> trans-sialidase.</a:t>
            </a:r>
          </a:p>
          <a:p>
            <a:endParaRPr lang="da-DK" sz="2000" dirty="0"/>
          </a:p>
          <a:p>
            <a:r>
              <a:rPr lang="da-DK" sz="2000" dirty="0" err="1" smtClean="0"/>
              <a:t>What</a:t>
            </a:r>
            <a:r>
              <a:rPr lang="da-DK" sz="2000" dirty="0" smtClean="0"/>
              <a:t> to do?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99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7536" y="1648941"/>
            <a:ext cx="4176464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68" y="1449459"/>
            <a:ext cx="5793856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4629944" y="1648941"/>
            <a:ext cx="723725" cy="3618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53669" y="1641473"/>
            <a:ext cx="208458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Hydrophobic pocket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38056" y="2297013"/>
            <a:ext cx="208823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Conserved </a:t>
            </a:r>
            <a:r>
              <a:rPr lang="en-US" dirty="0" err="1"/>
              <a:t>s</a:t>
            </a:r>
            <a:r>
              <a:rPr lang="en-US" dirty="0" err="1" smtClean="0"/>
              <a:t>ialidase</a:t>
            </a:r>
            <a:endParaRPr lang="en-US" dirty="0" smtClean="0"/>
          </a:p>
          <a:p>
            <a:r>
              <a:rPr lang="en-US" dirty="0" smtClean="0"/>
              <a:t> active site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358520" y="2304811"/>
            <a:ext cx="1279536" cy="6385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23968" y="4736177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TcTS model based on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Amaya M.F., et.al. (2004) Structure 12: 775–784</a:t>
            </a:r>
            <a:r>
              <a:rPr lang="en-US" sz="1200" i="1" dirty="0" smtClean="0"/>
              <a:t> </a:t>
            </a:r>
            <a:endParaRPr lang="en-US" sz="1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 smtClean="0"/>
              <a:t>Reaquaint</a:t>
            </a:r>
            <a:r>
              <a:rPr lang="da-DK" sz="2800" dirty="0" smtClean="0"/>
              <a:t> with TcTS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333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7536" y="1648941"/>
            <a:ext cx="4176464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68" y="1449459"/>
            <a:ext cx="5793856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4629944" y="1648941"/>
            <a:ext cx="723725" cy="3618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53669" y="1641473"/>
            <a:ext cx="208458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Hydrophobic pocket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38056" y="2297013"/>
            <a:ext cx="208823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Conserved </a:t>
            </a:r>
            <a:r>
              <a:rPr lang="en-US" dirty="0" err="1"/>
              <a:t>s</a:t>
            </a:r>
            <a:r>
              <a:rPr lang="en-US" dirty="0" err="1" smtClean="0"/>
              <a:t>ialidase</a:t>
            </a:r>
            <a:endParaRPr lang="en-US" dirty="0" smtClean="0"/>
          </a:p>
          <a:p>
            <a:r>
              <a:rPr lang="en-US" dirty="0" smtClean="0"/>
              <a:t> active site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358520" y="2304811"/>
            <a:ext cx="1279536" cy="6385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36" y="5013176"/>
            <a:ext cx="721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1640" y="5013176"/>
            <a:ext cx="5832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Hypothesis 1: </a:t>
            </a:r>
            <a:r>
              <a:rPr lang="en-US" dirty="0" smtClean="0"/>
              <a:t>The </a:t>
            </a:r>
            <a:r>
              <a:rPr lang="en-US" dirty="0"/>
              <a:t>family of sialidases is extremely </a:t>
            </a:r>
            <a:r>
              <a:rPr lang="en-US" dirty="0" smtClean="0"/>
              <a:t>conserved and </a:t>
            </a:r>
            <a:r>
              <a:rPr lang="en-US" dirty="0"/>
              <a:t>it can be speculated that a </a:t>
            </a:r>
            <a:r>
              <a:rPr lang="en-US" dirty="0" smtClean="0"/>
              <a:t>trans-sialidase </a:t>
            </a:r>
            <a:r>
              <a:rPr lang="en-US" dirty="0"/>
              <a:t>could have developed in parallel </a:t>
            </a:r>
            <a:r>
              <a:rPr lang="en-US" dirty="0" smtClean="0"/>
              <a:t>with the TcTS </a:t>
            </a:r>
            <a:r>
              <a:rPr lang="en-US" dirty="0"/>
              <a:t>inferring an aromatic sandwich in a similar position as it is found in TcTS.</a:t>
            </a:r>
            <a:endParaRPr lang="da-DK" dirty="0"/>
          </a:p>
          <a:p>
            <a:endParaRPr lang="da-DK" dirty="0"/>
          </a:p>
        </p:txBody>
      </p:sp>
      <p:sp>
        <p:nvSpPr>
          <p:cNvPr id="12" name="TextBox 11"/>
          <p:cNvSpPr txBox="1"/>
          <p:nvPr/>
        </p:nvSpPr>
        <p:spPr>
          <a:xfrm>
            <a:off x="1223968" y="4736177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TcTS model based on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Amaya M.F., et.al. (2004) Structure 12: 775–784</a:t>
            </a:r>
            <a:r>
              <a:rPr lang="en-US" sz="1200" i="1" dirty="0" smtClean="0"/>
              <a:t> </a:t>
            </a:r>
            <a:endParaRPr lang="en-US" sz="12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 smtClean="0"/>
              <a:t>Enzyme</a:t>
            </a:r>
            <a:r>
              <a:rPr lang="da-DK" sz="2800" dirty="0" smtClean="0"/>
              <a:t> </a:t>
            </a:r>
            <a:r>
              <a:rPr lang="da-DK" sz="2800" dirty="0" err="1" smtClean="0"/>
              <a:t>identification</a:t>
            </a:r>
            <a:r>
              <a:rPr lang="da-DK" sz="2800" dirty="0" smtClean="0"/>
              <a:t> </a:t>
            </a:r>
            <a:r>
              <a:rPr lang="da-DK" sz="2800" dirty="0" err="1" smtClean="0"/>
              <a:t>strategy</a:t>
            </a:r>
            <a:r>
              <a:rPr lang="da-DK" sz="2800" dirty="0" smtClean="0"/>
              <a:t> </a:t>
            </a:r>
            <a:r>
              <a:rPr lang="da-DK" sz="2800" dirty="0" err="1" smtClean="0"/>
              <a:t>development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121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7536" y="1648941"/>
            <a:ext cx="4176464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68" y="1449459"/>
            <a:ext cx="5793856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4629944" y="1648941"/>
            <a:ext cx="723725" cy="3618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53669" y="1641473"/>
            <a:ext cx="208458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Hydrophobic pocket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38056" y="2297013"/>
            <a:ext cx="208823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Conserved </a:t>
            </a:r>
            <a:r>
              <a:rPr lang="en-US" dirty="0" err="1"/>
              <a:t>s</a:t>
            </a:r>
            <a:r>
              <a:rPr lang="en-US" dirty="0" err="1" smtClean="0"/>
              <a:t>ialidase</a:t>
            </a:r>
            <a:endParaRPr lang="en-US" dirty="0" smtClean="0"/>
          </a:p>
          <a:p>
            <a:r>
              <a:rPr lang="en-US" dirty="0" smtClean="0"/>
              <a:t> active site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358520" y="2304811"/>
            <a:ext cx="1279536" cy="6385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7536" y="5013176"/>
            <a:ext cx="721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1640" y="5013176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Hypothesis 2: If hypothesis 1 is correct, sialidases with an aromatic sandwich above the active site </a:t>
            </a:r>
            <a:endParaRPr lang="da-DK" dirty="0"/>
          </a:p>
          <a:p>
            <a:r>
              <a:rPr lang="en-US" dirty="0"/>
              <a:t>will be a good candidates for identifying sialidases with trans-activity.</a:t>
            </a:r>
            <a:endParaRPr lang="da-DK" dirty="0"/>
          </a:p>
          <a:p>
            <a:endParaRPr lang="en-US" dirty="0"/>
          </a:p>
          <a:p>
            <a:r>
              <a:rPr lang="en-US" dirty="0"/>
              <a:t> </a:t>
            </a:r>
            <a:endParaRPr lang="da-DK" dirty="0"/>
          </a:p>
        </p:txBody>
      </p:sp>
      <p:sp>
        <p:nvSpPr>
          <p:cNvPr id="12" name="TextBox 11"/>
          <p:cNvSpPr txBox="1"/>
          <p:nvPr/>
        </p:nvSpPr>
        <p:spPr>
          <a:xfrm>
            <a:off x="1223968" y="4736177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TcTS model based on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Amaya M.F., et.al. (2004) Structure 12: 775–784</a:t>
            </a:r>
            <a:r>
              <a:rPr lang="en-US" sz="1200" i="1" dirty="0" smtClean="0"/>
              <a:t> </a:t>
            </a:r>
            <a:endParaRPr lang="en-US" sz="12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 smtClean="0"/>
              <a:t>Enzyme</a:t>
            </a:r>
            <a:r>
              <a:rPr lang="da-DK" sz="2800" dirty="0" smtClean="0"/>
              <a:t> </a:t>
            </a:r>
            <a:r>
              <a:rPr lang="da-DK" sz="2800" dirty="0" err="1" smtClean="0"/>
              <a:t>identification</a:t>
            </a:r>
            <a:r>
              <a:rPr lang="da-DK" sz="2800" dirty="0" smtClean="0"/>
              <a:t> </a:t>
            </a:r>
            <a:r>
              <a:rPr lang="da-DK" sz="2800" dirty="0" err="1" smtClean="0"/>
              <a:t>strategy</a:t>
            </a:r>
            <a:r>
              <a:rPr lang="da-DK" sz="2800" dirty="0" smtClean="0"/>
              <a:t> </a:t>
            </a:r>
            <a:r>
              <a:rPr lang="da-DK" sz="2800" dirty="0" err="1" smtClean="0"/>
              <a:t>development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342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75410483"/>
              </p:ext>
            </p:extLst>
          </p:nvPr>
        </p:nvGraphicFramePr>
        <p:xfrm>
          <a:off x="467544" y="485964"/>
          <a:ext cx="3984104" cy="325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2195736" y="1268760"/>
            <a:ext cx="4176464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6848" y="2312704"/>
            <a:ext cx="1620000" cy="8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69278"/>
            <a:ext cx="5793856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83768" y="4381646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TcTS model based on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Amaya M.F., et.al. (2004) Structure 12: 775–784</a:t>
            </a:r>
            <a:r>
              <a:rPr lang="en-US" sz="1200" i="1" dirty="0" smtClean="0"/>
              <a:t> 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868144" y="1268760"/>
            <a:ext cx="723725" cy="3618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91869" y="1261292"/>
            <a:ext cx="208458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Hydrophobic pocket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76256" y="1916832"/>
            <a:ext cx="208823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Conserved </a:t>
            </a:r>
            <a:r>
              <a:rPr lang="en-US" dirty="0" err="1"/>
              <a:t>s</a:t>
            </a:r>
            <a:r>
              <a:rPr lang="en-US" dirty="0" err="1" smtClean="0"/>
              <a:t>ialidase</a:t>
            </a:r>
            <a:endParaRPr lang="en-US" dirty="0" smtClean="0"/>
          </a:p>
          <a:p>
            <a:r>
              <a:rPr lang="en-US" dirty="0" smtClean="0"/>
              <a:t> active site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596720" y="1924630"/>
            <a:ext cx="1279536" cy="6385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35485" y="5229200"/>
            <a:ext cx="6876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Search for motif:  [</a:t>
            </a:r>
            <a:r>
              <a:rPr lang="en-US" sz="3600" dirty="0"/>
              <a:t>W/Y/F-x-R-D-R]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 smtClean="0"/>
              <a:t>Enzyme</a:t>
            </a:r>
            <a:r>
              <a:rPr lang="da-DK" sz="2800" dirty="0" smtClean="0"/>
              <a:t> </a:t>
            </a:r>
            <a:r>
              <a:rPr lang="da-DK" sz="2800" dirty="0" err="1" smtClean="0"/>
              <a:t>identification</a:t>
            </a:r>
            <a:r>
              <a:rPr lang="da-DK" sz="2800" dirty="0" smtClean="0"/>
              <a:t> </a:t>
            </a:r>
            <a:r>
              <a:rPr lang="da-DK" sz="2800" dirty="0" err="1" smtClean="0"/>
              <a:t>strategy</a:t>
            </a:r>
            <a:r>
              <a:rPr lang="da-DK" sz="2800" dirty="0" smtClean="0"/>
              <a:t> </a:t>
            </a:r>
            <a:r>
              <a:rPr lang="da-DK" sz="2800" dirty="0" err="1" smtClean="0"/>
              <a:t>development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4384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A </a:t>
            </a:r>
            <a:r>
              <a:rPr lang="da-DK" sz="2800" dirty="0" err="1" smtClean="0"/>
              <a:t>closer</a:t>
            </a:r>
            <a:r>
              <a:rPr lang="da-DK" sz="2800" dirty="0" smtClean="0"/>
              <a:t> look at the TcTS </a:t>
            </a:r>
            <a:r>
              <a:rPr lang="da-DK" sz="2800" dirty="0" err="1" smtClean="0"/>
              <a:t>active</a:t>
            </a:r>
            <a:r>
              <a:rPr lang="da-DK" sz="2800" dirty="0" smtClean="0"/>
              <a:t> site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51"/>
          <a:stretch/>
        </p:blipFill>
        <p:spPr>
          <a:xfrm>
            <a:off x="1705579" y="1196752"/>
            <a:ext cx="5530717" cy="2896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7" t="22500" r="9546" b="34833"/>
          <a:stretch/>
        </p:blipFill>
        <p:spPr bwMode="auto">
          <a:xfrm>
            <a:off x="1519395" y="4322997"/>
            <a:ext cx="610380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01181" y="4060819"/>
            <a:ext cx="5149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TcTS model based on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Amaya M.F., et.al. (2004) Structure 12: 775–784</a:t>
            </a:r>
            <a:r>
              <a:rPr lang="en-US" sz="1200" i="1" dirty="0" smtClean="0"/>
              <a:t> 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5776385" y="6381328"/>
            <a:ext cx="216024" cy="118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Candidate </a:t>
            </a:r>
            <a:r>
              <a:rPr lang="da-DK" sz="2800" dirty="0" err="1" smtClean="0"/>
              <a:t>selection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4" t="49213" r="32687" b="6666"/>
          <a:stretch/>
        </p:blipFill>
        <p:spPr bwMode="auto">
          <a:xfrm>
            <a:off x="2627784" y="2564904"/>
            <a:ext cx="3528392" cy="33837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3644" y="1340768"/>
            <a:ext cx="5760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3D </a:t>
            </a:r>
            <a:r>
              <a:rPr lang="da-DK" dirty="0" err="1" smtClean="0"/>
              <a:t>homology</a:t>
            </a:r>
            <a:r>
              <a:rPr lang="da-DK" dirty="0" smtClean="0"/>
              <a:t> moddeling </a:t>
            </a:r>
            <a:r>
              <a:rPr lang="da-DK" dirty="0" err="1" smtClean="0"/>
              <a:t>using</a:t>
            </a:r>
            <a:r>
              <a:rPr lang="da-DK" dirty="0" smtClean="0"/>
              <a:t> </a:t>
            </a:r>
            <a:r>
              <a:rPr lang="da-DK" dirty="0" err="1" smtClean="0"/>
              <a:t>HHpred</a:t>
            </a:r>
            <a:r>
              <a:rPr lang="da-DK" dirty="0" smtClean="0"/>
              <a:t> and </a:t>
            </a:r>
            <a:r>
              <a:rPr lang="da-DK" dirty="0" err="1" smtClean="0"/>
              <a:t>CPHmodels</a:t>
            </a:r>
            <a:r>
              <a:rPr lang="da-DK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Alignment</a:t>
            </a:r>
            <a:r>
              <a:rPr lang="da-DK" dirty="0" smtClean="0"/>
              <a:t> of </a:t>
            </a:r>
            <a:r>
              <a:rPr lang="da-DK" dirty="0" err="1" smtClean="0"/>
              <a:t>active</a:t>
            </a:r>
            <a:r>
              <a:rPr lang="da-DK" dirty="0" smtClean="0"/>
              <a:t> site </a:t>
            </a:r>
            <a:r>
              <a:rPr lang="da-DK" dirty="0" err="1" smtClean="0"/>
              <a:t>residues</a:t>
            </a: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 Visual </a:t>
            </a:r>
            <a:r>
              <a:rPr lang="da-DK" dirty="0" err="1" smtClean="0"/>
              <a:t>inspection</a:t>
            </a:r>
            <a:r>
              <a:rPr lang="da-DK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11760" y="6225673"/>
            <a:ext cx="3788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/>
              <a:t>Aligned</a:t>
            </a:r>
            <a:r>
              <a:rPr lang="da-DK" sz="1200" dirty="0" smtClean="0"/>
              <a:t> </a:t>
            </a:r>
            <a:r>
              <a:rPr lang="da-DK" sz="1200" dirty="0" err="1" smtClean="0"/>
              <a:t>active</a:t>
            </a:r>
            <a:r>
              <a:rPr lang="da-DK" sz="1200" dirty="0" smtClean="0"/>
              <a:t> site </a:t>
            </a:r>
            <a:r>
              <a:rPr lang="da-DK" sz="1200" dirty="0" err="1" smtClean="0"/>
              <a:t>residues</a:t>
            </a:r>
            <a:r>
              <a:rPr lang="da-DK" sz="1200" dirty="0" smtClean="0"/>
              <a:t> for 1 of 15 </a:t>
            </a:r>
            <a:r>
              <a:rPr lang="da-DK" sz="1200" dirty="0" err="1" smtClean="0"/>
              <a:t>candidate</a:t>
            </a:r>
            <a:r>
              <a:rPr lang="da-DK" sz="1200" dirty="0" smtClean="0"/>
              <a:t> </a:t>
            </a:r>
            <a:r>
              <a:rPr lang="da-DK" sz="1200" dirty="0" err="1" smtClean="0"/>
              <a:t>enzymes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339752" y="2336106"/>
            <a:ext cx="4176464" cy="3889567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4 </a:t>
            </a:r>
            <a:r>
              <a:rPr lang="da-DK" sz="2800" dirty="0" err="1" smtClean="0"/>
              <a:t>candidates</a:t>
            </a:r>
            <a:r>
              <a:rPr lang="da-DK" sz="2800" dirty="0" smtClean="0"/>
              <a:t> </a:t>
            </a:r>
            <a:r>
              <a:rPr lang="da-DK" sz="2800" dirty="0" err="1" smtClean="0"/>
              <a:t>enzymes</a:t>
            </a:r>
            <a:r>
              <a:rPr lang="da-DK" sz="2800" dirty="0" smtClean="0"/>
              <a:t> model and </a:t>
            </a:r>
            <a:r>
              <a:rPr lang="da-DK" sz="2800" dirty="0" err="1" smtClean="0"/>
              <a:t>align</a:t>
            </a:r>
            <a:r>
              <a:rPr lang="da-DK" sz="2800" dirty="0" smtClean="0"/>
              <a:t> </a:t>
            </a:r>
            <a:r>
              <a:rPr lang="da-DK" sz="2800" dirty="0" err="1" smtClean="0"/>
              <a:t>well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0666" r="32687" b="6666"/>
          <a:stretch/>
        </p:blipFill>
        <p:spPr bwMode="auto">
          <a:xfrm>
            <a:off x="1619672" y="1484784"/>
            <a:ext cx="5636198" cy="467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04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 smtClean="0"/>
              <a:t>Outline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sz="2400" dirty="0" smtClean="0"/>
              <a:t>Human </a:t>
            </a:r>
            <a:r>
              <a:rPr lang="da-DK" sz="2400" dirty="0" err="1" smtClean="0"/>
              <a:t>Oligo</a:t>
            </a:r>
            <a:r>
              <a:rPr lang="da-DK" sz="2400" dirty="0" smtClean="0"/>
              <a:t> </a:t>
            </a:r>
            <a:r>
              <a:rPr lang="da-DK" sz="2400" dirty="0" err="1" smtClean="0"/>
              <a:t>Saccharides</a:t>
            </a:r>
            <a:r>
              <a:rPr lang="da-DK" sz="2400" dirty="0"/>
              <a:t> </a:t>
            </a:r>
            <a:r>
              <a:rPr lang="da-DK" sz="2400" dirty="0" smtClean="0"/>
              <a:t>- </a:t>
            </a:r>
            <a:r>
              <a:rPr lang="da-DK" sz="2400" dirty="0" err="1" smtClean="0"/>
              <a:t>structures</a:t>
            </a:r>
            <a:r>
              <a:rPr lang="da-DK" sz="2400" dirty="0" smtClean="0"/>
              <a:t> </a:t>
            </a:r>
            <a:r>
              <a:rPr lang="da-DK" sz="2400" dirty="0" smtClean="0"/>
              <a:t>and properties</a:t>
            </a:r>
            <a:br>
              <a:rPr lang="da-DK" sz="2400" dirty="0" smtClean="0"/>
            </a:br>
            <a:endParaRPr lang="da-DK" sz="2400" dirty="0" smtClean="0"/>
          </a:p>
          <a:p>
            <a:r>
              <a:rPr lang="da-DK" sz="2400" dirty="0" smtClean="0"/>
              <a:t>The </a:t>
            </a:r>
            <a:r>
              <a:rPr lang="da-DK" sz="2400" dirty="0" err="1" smtClean="0"/>
              <a:t>BioEng</a:t>
            </a:r>
            <a:r>
              <a:rPr lang="da-DK" sz="2400" dirty="0" smtClean="0"/>
              <a:t> HMO </a:t>
            </a:r>
            <a:r>
              <a:rPr lang="da-DK" sz="2400" dirty="0" err="1" smtClean="0"/>
              <a:t>production</a:t>
            </a:r>
            <a:r>
              <a:rPr lang="da-DK" sz="2400" dirty="0" smtClean="0"/>
              <a:t> </a:t>
            </a:r>
            <a:r>
              <a:rPr lang="da-DK" sz="2400" dirty="0" err="1" smtClean="0"/>
              <a:t>setup</a:t>
            </a:r>
            <a:r>
              <a:rPr lang="da-DK" sz="2400" dirty="0" smtClean="0"/>
              <a:t> (for </a:t>
            </a:r>
            <a:r>
              <a:rPr lang="da-DK" sz="2400" dirty="0" err="1" smtClean="0"/>
              <a:t>sialyllated</a:t>
            </a:r>
            <a:r>
              <a:rPr lang="da-DK" sz="2400" dirty="0" smtClean="0"/>
              <a:t> </a:t>
            </a:r>
            <a:r>
              <a:rPr lang="da-DK" sz="2400" dirty="0" err="1" smtClean="0"/>
              <a:t>HMOs</a:t>
            </a:r>
            <a:r>
              <a:rPr lang="da-DK" sz="2400" dirty="0" smtClean="0"/>
              <a:t>)</a:t>
            </a:r>
            <a:br>
              <a:rPr lang="da-DK" sz="2400" dirty="0" smtClean="0"/>
            </a:br>
            <a:endParaRPr lang="da-DK" sz="2400" dirty="0" smtClean="0"/>
          </a:p>
          <a:p>
            <a:r>
              <a:rPr lang="da-DK" sz="2400" dirty="0" smtClean="0"/>
              <a:t>In silico Trans-sialidase </a:t>
            </a:r>
            <a:r>
              <a:rPr lang="da-DK" sz="2400" dirty="0" err="1" smtClean="0"/>
              <a:t>discovery</a:t>
            </a:r>
            <a:endParaRPr lang="da-DK" sz="2400" dirty="0" smtClean="0"/>
          </a:p>
          <a:p>
            <a:pPr lvl="1"/>
            <a:r>
              <a:rPr lang="da-DK" sz="2000" dirty="0" err="1" smtClean="0"/>
              <a:t>Strategy</a:t>
            </a:r>
            <a:r>
              <a:rPr lang="da-DK" sz="2000" dirty="0" smtClean="0"/>
              <a:t> </a:t>
            </a:r>
            <a:r>
              <a:rPr lang="da-DK" sz="2000" dirty="0" err="1" smtClean="0"/>
              <a:t>development</a:t>
            </a:r>
            <a:endParaRPr lang="da-DK" sz="2000" dirty="0" smtClean="0"/>
          </a:p>
          <a:p>
            <a:pPr lvl="1"/>
            <a:r>
              <a:rPr lang="da-DK" sz="2000" dirty="0" smtClean="0"/>
              <a:t>In silico </a:t>
            </a:r>
            <a:r>
              <a:rPr lang="da-DK" sz="2000" dirty="0" err="1" smtClean="0"/>
              <a:t>results</a:t>
            </a:r>
            <a:r>
              <a:rPr lang="da-DK" sz="2000" dirty="0" smtClean="0"/>
              <a:t/>
            </a:r>
            <a:br>
              <a:rPr lang="da-DK" sz="2000" dirty="0" smtClean="0"/>
            </a:br>
            <a:endParaRPr lang="da-DK" sz="2000" dirty="0" smtClean="0"/>
          </a:p>
          <a:p>
            <a:r>
              <a:rPr lang="da-DK" sz="2400" dirty="0" smtClean="0"/>
              <a:t>In </a:t>
            </a:r>
            <a:r>
              <a:rPr lang="da-DK" sz="2400" dirty="0" err="1" smtClean="0"/>
              <a:t>vitro</a:t>
            </a:r>
            <a:r>
              <a:rPr lang="da-DK" sz="2400" dirty="0" smtClean="0"/>
              <a:t> </a:t>
            </a:r>
            <a:r>
              <a:rPr lang="da-DK" sz="2400" dirty="0" err="1" smtClean="0"/>
              <a:t>verification</a:t>
            </a:r>
            <a:endParaRPr lang="da-DK" sz="2400" dirty="0" smtClean="0"/>
          </a:p>
          <a:p>
            <a:pPr lvl="1"/>
            <a:r>
              <a:rPr lang="da-DK" sz="1400" dirty="0" err="1" smtClean="0"/>
              <a:t>Experimental</a:t>
            </a:r>
            <a:endParaRPr lang="da-DK" sz="1400" dirty="0" smtClean="0"/>
          </a:p>
          <a:p>
            <a:pPr lvl="1"/>
            <a:r>
              <a:rPr lang="da-DK" sz="2000" dirty="0" smtClean="0"/>
              <a:t>In </a:t>
            </a:r>
            <a:r>
              <a:rPr lang="da-DK" sz="2000" dirty="0" err="1" smtClean="0"/>
              <a:t>vitro</a:t>
            </a:r>
            <a:r>
              <a:rPr lang="da-DK" sz="2000" dirty="0" smtClean="0"/>
              <a:t> </a:t>
            </a:r>
            <a:r>
              <a:rPr lang="da-DK" sz="2000" dirty="0" err="1" smtClean="0"/>
              <a:t>results</a:t>
            </a:r>
            <a:r>
              <a:rPr lang="da-DK" sz="2000" dirty="0" smtClean="0"/>
              <a:t/>
            </a:r>
            <a:br>
              <a:rPr lang="da-DK" sz="2000" dirty="0" smtClean="0"/>
            </a:br>
            <a:endParaRPr lang="da-DK" sz="2000" dirty="0"/>
          </a:p>
          <a:p>
            <a:r>
              <a:rPr lang="da-DK" sz="2400" dirty="0" err="1" smtClean="0"/>
              <a:t>Conclusions</a:t>
            </a:r>
            <a:r>
              <a:rPr lang="da-DK" sz="2400" dirty="0"/>
              <a:t> </a:t>
            </a:r>
            <a:r>
              <a:rPr lang="da-DK" sz="2400" dirty="0" smtClean="0"/>
              <a:t>&amp; </a:t>
            </a:r>
            <a:r>
              <a:rPr lang="da-DK" sz="2400" dirty="0" err="1" smtClean="0"/>
              <a:t>Perspectives</a:t>
            </a:r>
            <a:endParaRPr lang="da-DK" sz="2400" dirty="0" smtClean="0"/>
          </a:p>
          <a:p>
            <a:pPr lvl="1"/>
            <a:endParaRPr lang="da-DK" sz="2000" dirty="0" smtClean="0"/>
          </a:p>
          <a:p>
            <a:endParaRPr lang="da-DK" sz="2400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8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0666" r="32687" b="6666"/>
          <a:stretch/>
        </p:blipFill>
        <p:spPr bwMode="auto">
          <a:xfrm>
            <a:off x="1619672" y="1484784"/>
            <a:ext cx="5636198" cy="467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a-DK" sz="2800" dirty="0" smtClean="0"/>
              <a:t>4 </a:t>
            </a:r>
            <a:r>
              <a:rPr lang="da-DK" sz="2800" dirty="0" err="1" smtClean="0"/>
              <a:t>candidate</a:t>
            </a:r>
            <a:r>
              <a:rPr lang="da-DK" sz="2800" dirty="0" smtClean="0"/>
              <a:t> </a:t>
            </a:r>
            <a:r>
              <a:rPr lang="da-DK" sz="2800" dirty="0" err="1" smtClean="0"/>
              <a:t>enzymes</a:t>
            </a:r>
            <a:r>
              <a:rPr lang="da-DK" sz="2800" dirty="0" smtClean="0"/>
              <a:t> </a:t>
            </a:r>
            <a:r>
              <a:rPr lang="da-DK" sz="2800" dirty="0" err="1" smtClean="0"/>
              <a:t>selected</a:t>
            </a:r>
            <a:r>
              <a:rPr lang="da-DK" sz="2800" dirty="0" smtClean="0"/>
              <a:t> for in </a:t>
            </a:r>
            <a:r>
              <a:rPr lang="da-DK" sz="2800" dirty="0" err="1" smtClean="0"/>
              <a:t>vitro</a:t>
            </a:r>
            <a:r>
              <a:rPr lang="da-DK" sz="2800" dirty="0" smtClean="0"/>
              <a:t> </a:t>
            </a:r>
            <a:r>
              <a:rPr lang="da-DK" sz="2800" dirty="0" err="1" smtClean="0"/>
              <a:t>analysis</a:t>
            </a:r>
            <a:r>
              <a:rPr lang="da-DK" sz="2800" dirty="0" smtClean="0"/>
              <a:t> 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555551" y="1340768"/>
            <a:ext cx="8136904" cy="544522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50165" r="28188" b="37987"/>
          <a:stretch/>
        </p:blipFill>
        <p:spPr bwMode="auto">
          <a:xfrm>
            <a:off x="1077863" y="3891776"/>
            <a:ext cx="7092280" cy="7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39334" r="28188" b="53178"/>
          <a:stretch/>
        </p:blipFill>
        <p:spPr bwMode="auto">
          <a:xfrm>
            <a:off x="1077863" y="3414753"/>
            <a:ext cx="7092280" cy="47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12238" y="3750485"/>
            <a:ext cx="216024" cy="118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29001" y="3739334"/>
            <a:ext cx="216024" cy="118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Candidate </a:t>
            </a:r>
            <a:r>
              <a:rPr lang="da-DK" sz="2800" dirty="0" err="1" smtClean="0"/>
              <a:t>alignment</a:t>
            </a:r>
            <a:r>
              <a:rPr lang="da-DK" sz="2800" dirty="0" smtClean="0"/>
              <a:t> </a:t>
            </a:r>
            <a:r>
              <a:rPr lang="da-DK" sz="2800" dirty="0" err="1" smtClean="0"/>
              <a:t>overview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9667" r="26687" b="35000"/>
          <a:stretch/>
        </p:blipFill>
        <p:spPr bwMode="auto">
          <a:xfrm>
            <a:off x="1187624" y="2348880"/>
            <a:ext cx="6757048" cy="26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79667" r="25063" b="16000"/>
          <a:stretch/>
        </p:blipFill>
        <p:spPr bwMode="auto">
          <a:xfrm>
            <a:off x="1026283" y="5092508"/>
            <a:ext cx="7079730" cy="26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4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9667" r="26687" b="35000"/>
          <a:stretch/>
        </p:blipFill>
        <p:spPr bwMode="auto">
          <a:xfrm>
            <a:off x="1187624" y="2348880"/>
            <a:ext cx="6757048" cy="26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79667" r="25063" b="16000"/>
          <a:stretch/>
        </p:blipFill>
        <p:spPr bwMode="auto">
          <a:xfrm>
            <a:off x="1026283" y="5092508"/>
            <a:ext cx="7079730" cy="26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60" y="476672"/>
            <a:ext cx="5616624" cy="6381328"/>
          </a:xfrm>
          <a:prstGeom prst="rect">
            <a:avLst/>
          </a:prstGeom>
          <a:noFill/>
          <a:ln w="381000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42" y="1892846"/>
            <a:ext cx="3933056" cy="3933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smtClean="0"/>
              <a:t>One </a:t>
            </a:r>
            <a:r>
              <a:rPr lang="da-DK" sz="2800" dirty="0" err="1" smtClean="0"/>
              <a:t>candidate</a:t>
            </a:r>
            <a:r>
              <a:rPr lang="da-DK" sz="2800" dirty="0" smtClean="0"/>
              <a:t> stands out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73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smtClean="0"/>
              <a:t>The </a:t>
            </a:r>
            <a:r>
              <a:rPr lang="da-DK" sz="3200" dirty="0" err="1" smtClean="0"/>
              <a:t>remaining</a:t>
            </a:r>
            <a:r>
              <a:rPr lang="da-DK" sz="3200" dirty="0" smtClean="0"/>
              <a:t> 3 </a:t>
            </a:r>
            <a:r>
              <a:rPr lang="da-DK" sz="3200" dirty="0" err="1" smtClean="0"/>
              <a:t>candidates</a:t>
            </a:r>
            <a:r>
              <a:rPr lang="da-DK" sz="3200" dirty="0" smtClean="0"/>
              <a:t> </a:t>
            </a:r>
            <a:r>
              <a:rPr lang="da-DK" sz="3200" dirty="0" err="1" smtClean="0"/>
              <a:t>included</a:t>
            </a:r>
            <a:r>
              <a:rPr lang="da-DK" sz="3200" dirty="0" smtClean="0"/>
              <a:t/>
            </a:r>
            <a:br>
              <a:rPr lang="da-DK" sz="3200" dirty="0" smtClean="0"/>
            </a:br>
            <a:r>
              <a:rPr lang="da-DK" sz="3200" dirty="0" smtClean="0"/>
              <a:t>- Deep </a:t>
            </a:r>
            <a:r>
              <a:rPr lang="da-DK" sz="3200" dirty="0" err="1" smtClean="0"/>
              <a:t>narrow</a:t>
            </a:r>
            <a:r>
              <a:rPr lang="da-DK" sz="3200" dirty="0" smtClean="0"/>
              <a:t> binding </a:t>
            </a:r>
            <a:r>
              <a:rPr lang="da-DK" sz="3200" dirty="0" err="1" smtClean="0"/>
              <a:t>pockets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0666" r="32687" b="6666"/>
          <a:stretch/>
        </p:blipFill>
        <p:spPr bwMode="auto">
          <a:xfrm>
            <a:off x="2195736" y="2039169"/>
            <a:ext cx="5636198" cy="467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288" y="2014017"/>
            <a:ext cx="4770784" cy="20630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0666" r="32687" b="6666"/>
          <a:stretch/>
        </p:blipFill>
        <p:spPr bwMode="auto">
          <a:xfrm>
            <a:off x="2195736" y="2039169"/>
            <a:ext cx="5636198" cy="467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8" t="26957" r="41311" b="11666"/>
          <a:stretch/>
        </p:blipFill>
        <p:spPr bwMode="auto">
          <a:xfrm>
            <a:off x="1248266" y="1628774"/>
            <a:ext cx="4115822" cy="2960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a-DK" sz="2800" dirty="0" smtClean="0"/>
              <a:t>The </a:t>
            </a:r>
            <a:r>
              <a:rPr lang="da-DK" sz="2800" dirty="0" err="1" smtClean="0"/>
              <a:t>remaining</a:t>
            </a:r>
            <a:r>
              <a:rPr lang="da-DK" sz="2800" dirty="0" smtClean="0"/>
              <a:t> 3 </a:t>
            </a:r>
            <a:r>
              <a:rPr lang="da-DK" sz="2800" dirty="0" err="1" smtClean="0"/>
              <a:t>candidates</a:t>
            </a:r>
            <a:r>
              <a:rPr lang="da-DK" sz="2800" dirty="0" smtClean="0"/>
              <a:t> </a:t>
            </a:r>
            <a:r>
              <a:rPr lang="da-DK" sz="2800" dirty="0" err="1" smtClean="0"/>
              <a:t>included</a:t>
            </a:r>
            <a:r>
              <a:rPr lang="da-DK" sz="2800" dirty="0" smtClean="0"/>
              <a:t/>
            </a:r>
            <a:br>
              <a:rPr lang="da-DK" sz="2800" dirty="0" smtClean="0"/>
            </a:br>
            <a:r>
              <a:rPr lang="da-DK" sz="2800" dirty="0" smtClean="0"/>
              <a:t>- Deep </a:t>
            </a:r>
            <a:r>
              <a:rPr lang="da-DK" sz="2800" dirty="0" err="1" smtClean="0"/>
              <a:t>narrow</a:t>
            </a:r>
            <a:r>
              <a:rPr lang="da-DK" sz="2800" dirty="0" smtClean="0"/>
              <a:t> binding </a:t>
            </a:r>
            <a:r>
              <a:rPr lang="da-DK" sz="2800" dirty="0" err="1" smtClean="0"/>
              <a:t>pockets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77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 smtClean="0"/>
              <a:t>Enzyme</a:t>
            </a:r>
            <a:r>
              <a:rPr lang="da-DK" sz="2800" dirty="0" smtClean="0"/>
              <a:t> </a:t>
            </a:r>
            <a:r>
              <a:rPr lang="da-DK" sz="2800" dirty="0" err="1" smtClean="0"/>
              <a:t>expression</a:t>
            </a:r>
            <a:r>
              <a:rPr lang="da-DK" sz="2800" dirty="0" smtClean="0"/>
              <a:t> </a:t>
            </a:r>
            <a:r>
              <a:rPr lang="da-DK" sz="2800" dirty="0" err="1" smtClean="0"/>
              <a:t>setup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Gene </a:t>
            </a:r>
            <a:r>
              <a:rPr lang="da-DK" dirty="0" err="1" smtClean="0"/>
              <a:t>sequences</a:t>
            </a:r>
            <a:r>
              <a:rPr lang="da-DK" dirty="0" smtClean="0"/>
              <a:t> </a:t>
            </a:r>
            <a:r>
              <a:rPr lang="da-DK" dirty="0" err="1" smtClean="0"/>
              <a:t>synthesized</a:t>
            </a:r>
            <a:r>
              <a:rPr lang="da-DK" dirty="0" smtClean="0"/>
              <a:t> (DNA2.0)</a:t>
            </a:r>
          </a:p>
          <a:p>
            <a:pPr lvl="1"/>
            <a:r>
              <a:rPr lang="da-DK" dirty="0" smtClean="0"/>
              <a:t>With N-terminal His-</a:t>
            </a:r>
            <a:r>
              <a:rPr lang="da-DK" dirty="0" err="1" smtClean="0"/>
              <a:t>taq</a:t>
            </a:r>
            <a:endParaRPr lang="da-DK" dirty="0" smtClean="0"/>
          </a:p>
          <a:p>
            <a:pPr lvl="1"/>
            <a:r>
              <a:rPr lang="da-DK" dirty="0" smtClean="0"/>
              <a:t>T7 promotor </a:t>
            </a:r>
            <a:r>
              <a:rPr lang="da-DK" dirty="0" err="1" smtClean="0"/>
              <a:t>expression</a:t>
            </a:r>
            <a:r>
              <a:rPr lang="da-DK" dirty="0" smtClean="0"/>
              <a:t> system </a:t>
            </a:r>
            <a:r>
              <a:rPr lang="da-DK" dirty="0" err="1" smtClean="0"/>
              <a:t>vector</a:t>
            </a:r>
            <a:endParaRPr lang="da-DK" dirty="0" smtClean="0"/>
          </a:p>
          <a:p>
            <a:r>
              <a:rPr lang="da-DK" dirty="0" err="1" smtClean="0"/>
              <a:t>Transformed</a:t>
            </a:r>
            <a:r>
              <a:rPr lang="da-DK" dirty="0" smtClean="0"/>
              <a:t> </a:t>
            </a:r>
            <a:r>
              <a:rPr lang="da-DK" dirty="0" err="1" smtClean="0"/>
              <a:t>into</a:t>
            </a:r>
            <a:r>
              <a:rPr lang="da-DK" dirty="0" smtClean="0"/>
              <a:t> </a:t>
            </a:r>
            <a:r>
              <a:rPr lang="da-DK" i="1" dirty="0" smtClean="0"/>
              <a:t>E. </a:t>
            </a:r>
            <a:r>
              <a:rPr lang="da-DK" i="1" dirty="0" err="1" smtClean="0"/>
              <a:t>coli</a:t>
            </a:r>
            <a:r>
              <a:rPr lang="da-DK" i="1" dirty="0" smtClean="0"/>
              <a:t> </a:t>
            </a:r>
            <a:r>
              <a:rPr lang="da-DK" dirty="0" smtClean="0"/>
              <a:t>BL2 (DE3)</a:t>
            </a:r>
          </a:p>
          <a:p>
            <a:r>
              <a:rPr lang="da-DK" dirty="0" err="1" smtClean="0"/>
              <a:t>Overnight</a:t>
            </a:r>
            <a:r>
              <a:rPr lang="da-DK" dirty="0" smtClean="0"/>
              <a:t> 30ᵒ C </a:t>
            </a:r>
            <a:r>
              <a:rPr lang="da-DK" dirty="0" err="1" smtClean="0"/>
              <a:t>autoinduction</a:t>
            </a:r>
            <a:r>
              <a:rPr lang="da-DK" dirty="0" smtClean="0"/>
              <a:t> </a:t>
            </a:r>
            <a:r>
              <a:rPr lang="da-DK" dirty="0" err="1" smtClean="0"/>
              <a:t>expression</a:t>
            </a:r>
            <a:endParaRPr lang="da-DK" dirty="0" smtClean="0"/>
          </a:p>
          <a:p>
            <a:r>
              <a:rPr lang="da-DK" dirty="0" err="1" smtClean="0"/>
              <a:t>Enzyme</a:t>
            </a:r>
            <a:r>
              <a:rPr lang="da-DK" dirty="0" smtClean="0"/>
              <a:t> </a:t>
            </a:r>
            <a:r>
              <a:rPr lang="da-DK" dirty="0" err="1" smtClean="0"/>
              <a:t>recovery</a:t>
            </a:r>
            <a:endParaRPr lang="da-DK" dirty="0" smtClean="0"/>
          </a:p>
          <a:p>
            <a:pPr lvl="1"/>
            <a:r>
              <a:rPr lang="da-DK" dirty="0" err="1" smtClean="0"/>
              <a:t>Sonication</a:t>
            </a:r>
            <a:endParaRPr lang="da-DK" dirty="0" smtClean="0"/>
          </a:p>
          <a:p>
            <a:pPr lvl="1"/>
            <a:r>
              <a:rPr lang="da-DK" dirty="0" err="1" smtClean="0"/>
              <a:t>Äkta</a:t>
            </a:r>
            <a:r>
              <a:rPr lang="da-DK" dirty="0" smtClean="0"/>
              <a:t> </a:t>
            </a:r>
            <a:r>
              <a:rPr lang="da-DK" dirty="0" err="1" smtClean="0"/>
              <a:t>purification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67544" y="1340768"/>
            <a:ext cx="7848872" cy="4896544"/>
          </a:xfrm>
          <a:prstGeom prst="roundRect">
            <a:avLst>
              <a:gd name="adj" fmla="val 6191"/>
            </a:avLst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3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err="1" smtClean="0"/>
              <a:t>Applying</a:t>
            </a:r>
            <a:r>
              <a:rPr lang="da-DK" dirty="0" smtClean="0"/>
              <a:t> the </a:t>
            </a:r>
            <a:r>
              <a:rPr lang="da-DK" dirty="0" err="1" smtClean="0"/>
              <a:t>candidate</a:t>
            </a:r>
            <a:r>
              <a:rPr lang="da-DK" dirty="0" smtClean="0"/>
              <a:t> </a:t>
            </a:r>
            <a:r>
              <a:rPr lang="da-DK" dirty="0" err="1" smtClean="0"/>
              <a:t>enzymes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to the trans-sialidase </a:t>
            </a:r>
            <a:r>
              <a:rPr lang="da-DK" dirty="0" err="1" smtClean="0"/>
              <a:t>setup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51920" y="3429000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81908" y="3890015"/>
            <a:ext cx="360040" cy="25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483" y="2380279"/>
            <a:ext cx="5035222" cy="377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11960" y="20608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cGMP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0282" y="5919663"/>
            <a:ext cx="4220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 err="1" smtClean="0"/>
              <a:t>Figure</a:t>
            </a:r>
            <a:r>
              <a:rPr lang="da-DK" sz="1200" dirty="0" smtClean="0"/>
              <a:t> </a:t>
            </a:r>
            <a:r>
              <a:rPr lang="da-DK" sz="1200" dirty="0" err="1" smtClean="0"/>
              <a:t>adapted</a:t>
            </a:r>
            <a:r>
              <a:rPr lang="da-DK" sz="1200" dirty="0" smtClean="0"/>
              <a:t> from:</a:t>
            </a:r>
            <a:endParaRPr lang="en-US" sz="1200" dirty="0" smtClean="0"/>
          </a:p>
          <a:p>
            <a:r>
              <a:rPr lang="en-US" sz="1200" dirty="0" err="1" smtClean="0"/>
              <a:t>Zeuner</a:t>
            </a:r>
            <a:r>
              <a:rPr lang="en-US" sz="1200" dirty="0" smtClean="0"/>
              <a:t> B, </a:t>
            </a:r>
            <a:r>
              <a:rPr lang="en-US" sz="1200" i="1" dirty="0" smtClean="0"/>
              <a:t>et al. </a:t>
            </a:r>
            <a:r>
              <a:rPr lang="en-US" sz="1200" dirty="0" smtClean="0"/>
              <a:t>2014 Enzyme and Microbial Technology 55:85-93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3880498" y="4493943"/>
            <a:ext cx="1736438" cy="794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00408" y="449394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Enz</a:t>
            </a:r>
            <a:r>
              <a:rPr lang="da-DK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67013" y="3140968"/>
            <a:ext cx="669283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44094" y="5096217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Enz</a:t>
            </a:r>
            <a:r>
              <a:rPr lang="da-DK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9548" y="449394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Enz</a:t>
            </a:r>
            <a:r>
              <a:rPr lang="da-DK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51920" y="3429000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81908" y="3890015"/>
            <a:ext cx="360040" cy="25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483" y="2380279"/>
            <a:ext cx="5035222" cy="377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11960" y="20608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cGMP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0282" y="5919663"/>
            <a:ext cx="4220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 err="1" smtClean="0"/>
              <a:t>Figure</a:t>
            </a:r>
            <a:r>
              <a:rPr lang="da-DK" sz="1200" dirty="0" smtClean="0"/>
              <a:t> </a:t>
            </a:r>
            <a:r>
              <a:rPr lang="da-DK" sz="1200" dirty="0" err="1" smtClean="0"/>
              <a:t>adapted</a:t>
            </a:r>
            <a:r>
              <a:rPr lang="da-DK" sz="1200" dirty="0" smtClean="0"/>
              <a:t> from:</a:t>
            </a:r>
            <a:endParaRPr lang="en-US" sz="1200" dirty="0" smtClean="0"/>
          </a:p>
          <a:p>
            <a:r>
              <a:rPr lang="en-US" sz="1200" dirty="0" err="1" smtClean="0"/>
              <a:t>Zeuner</a:t>
            </a:r>
            <a:r>
              <a:rPr lang="en-US" sz="1200" dirty="0" smtClean="0"/>
              <a:t> B, </a:t>
            </a:r>
            <a:r>
              <a:rPr lang="en-US" sz="1200" i="1" dirty="0" smtClean="0"/>
              <a:t>et al. </a:t>
            </a:r>
            <a:r>
              <a:rPr lang="en-US" sz="1200" dirty="0" smtClean="0"/>
              <a:t>2014 Enzyme and Microbial Technology 55:85-93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3880498" y="4493943"/>
            <a:ext cx="1736438" cy="794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00408" y="449394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Enz</a:t>
            </a:r>
            <a:r>
              <a:rPr lang="da-DK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67013" y="3140968"/>
            <a:ext cx="669283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44094" y="5096217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Enz</a:t>
            </a:r>
            <a:r>
              <a:rPr lang="da-DK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9548" y="449394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Enz</a:t>
            </a:r>
            <a:r>
              <a:rPr lang="da-DK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Reaction conditions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449288" y="2014017"/>
            <a:ext cx="8155160" cy="436731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Volume: 		1ml (Eppendorf tubes)</a:t>
            </a:r>
          </a:p>
          <a:p>
            <a:pPr marL="0" indent="0">
              <a:buNone/>
            </a:pPr>
            <a:r>
              <a:rPr lang="en-US" dirty="0" smtClean="0"/>
              <a:t>Lactose: 		100 g/L</a:t>
            </a:r>
          </a:p>
          <a:p>
            <a:pPr marL="0" indent="0">
              <a:buNone/>
            </a:pPr>
            <a:r>
              <a:rPr lang="en-US" dirty="0" smtClean="0"/>
              <a:t>cGMP: 		40 g/L</a:t>
            </a:r>
          </a:p>
          <a:p>
            <a:pPr marL="0" indent="0">
              <a:buNone/>
            </a:pPr>
            <a:r>
              <a:rPr lang="en-US" dirty="0" smtClean="0"/>
              <a:t>Temperature: 	30</a:t>
            </a:r>
            <a:r>
              <a:rPr lang="en-US" baseline="30000" dirty="0" smtClean="0"/>
              <a:t>O</a:t>
            </a:r>
            <a:r>
              <a:rPr lang="en-US" dirty="0" smtClean="0"/>
              <a:t>C (Thermo mixer)</a:t>
            </a:r>
          </a:p>
          <a:p>
            <a:pPr marL="0" indent="0">
              <a:buNone/>
            </a:pPr>
            <a:r>
              <a:rPr lang="da-DK" dirty="0" smtClean="0"/>
              <a:t>pH:			6.4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Mixing:		700 rpm (Thermo mixer)</a:t>
            </a:r>
          </a:p>
          <a:p>
            <a:pPr marL="0" indent="0">
              <a:buNone/>
            </a:pPr>
            <a:r>
              <a:rPr lang="en-US" dirty="0" smtClean="0"/>
              <a:t>Reaction stop:	Heat inactivation 10 min.</a:t>
            </a:r>
          </a:p>
          <a:p>
            <a:pPr marL="0" indent="0">
              <a:buNone/>
            </a:pPr>
            <a:r>
              <a:rPr lang="en-US" dirty="0" smtClean="0"/>
              <a:t>Reaction time:	2 hours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7" name="Rounded Rectangle 16"/>
          <p:cNvSpPr/>
          <p:nvPr/>
        </p:nvSpPr>
        <p:spPr>
          <a:xfrm>
            <a:off x="500202" y="3212976"/>
            <a:ext cx="7416824" cy="1008112"/>
          </a:xfrm>
          <a:prstGeom prst="roundRect">
            <a:avLst>
              <a:gd name="adj" fmla="val 67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67544" y="1340768"/>
            <a:ext cx="7848872" cy="4896544"/>
          </a:xfrm>
          <a:prstGeom prst="roundRect">
            <a:avLst>
              <a:gd name="adj" fmla="val 6191"/>
            </a:avLst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07531" y="2132856"/>
            <a:ext cx="7416824" cy="1008112"/>
          </a:xfrm>
          <a:prstGeom prst="roundRect">
            <a:avLst>
              <a:gd name="adj" fmla="val 67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9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HPLC - Analysis</a:t>
            </a:r>
            <a:endParaRPr lang="en-US" sz="2800" dirty="0"/>
          </a:p>
        </p:txBody>
      </p:sp>
      <p:pic>
        <p:nvPicPr>
          <p:cNvPr id="1027" name="Picture 3" descr="C:\Users\rthno\Documents\PhD\Sialidases_SialRTN\SialA Cropp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718057" cy="276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99792" y="5949280"/>
            <a:ext cx="273630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1560" y="539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Sial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3814028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Type: 		HPAEC-PAD </a:t>
            </a:r>
          </a:p>
          <a:p>
            <a:r>
              <a:rPr lang="en-US" dirty="0" smtClean="0"/>
              <a:t>Column:		</a:t>
            </a:r>
            <a:r>
              <a:rPr lang="en-US" dirty="0" err="1" smtClean="0"/>
              <a:t>CarboPac</a:t>
            </a:r>
            <a:r>
              <a:rPr lang="en-US" baseline="30000" dirty="0" err="1" smtClean="0"/>
              <a:t>TM</a:t>
            </a:r>
            <a:r>
              <a:rPr lang="en-US" dirty="0" smtClean="0"/>
              <a:t> PA100 </a:t>
            </a:r>
            <a:br>
              <a:rPr lang="en-US" dirty="0" smtClean="0"/>
            </a:br>
            <a:r>
              <a:rPr lang="en-US" dirty="0" smtClean="0"/>
              <a:t>Machine: 	ICS 3000</a:t>
            </a:r>
          </a:p>
          <a:p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/>
              <a:t>Dionex</a:t>
            </a:r>
            <a:r>
              <a:rPr lang="en-US" dirty="0"/>
              <a:t> Corp., Sunnyvale, CA)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48064" y="177281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Hydrolase/</a:t>
            </a:r>
            <a:r>
              <a:rPr lang="en-US" dirty="0" err="1" smtClean="0"/>
              <a:t>Sialidase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HPLC - Analysis</a:t>
            </a:r>
            <a:endParaRPr lang="en-US" sz="2800" dirty="0"/>
          </a:p>
        </p:txBody>
      </p:sp>
      <p:pic>
        <p:nvPicPr>
          <p:cNvPr id="1026" name="Picture 2" descr="C:\Users\rthno\Documents\PhD\Sialidases_SialRTN\SialH Cropp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5328591" cy="275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thno\Documents\PhD\Sialidases_SialRTN\SialA Crop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718057" cy="276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99792" y="5949280"/>
            <a:ext cx="273630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1560" y="539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Sial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36357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Sial</a:t>
            </a:r>
            <a:r>
              <a:rPr lang="en-US" dirty="0" smtClean="0"/>
              <a:t> 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48064" y="177281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Hydrolase/</a:t>
            </a:r>
            <a:r>
              <a:rPr lang="en-US" dirty="0" err="1" smtClean="0"/>
              <a:t>Sialidase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lvl="0" algn="ctr">
              <a:tabLst/>
            </a:pPr>
            <a:r>
              <a:rPr lang="da-DK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HMO </a:t>
            </a:r>
            <a:r>
              <a:rPr lang="da-DK" sz="2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blueprint</a:t>
            </a:r>
            <a:r>
              <a:rPr lang="da-DK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and </a:t>
            </a:r>
            <a:r>
              <a:rPr lang="da-DK" sz="2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selected</a:t>
            </a:r>
            <a:r>
              <a:rPr lang="da-DK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HMO </a:t>
            </a:r>
            <a:r>
              <a:rPr lang="da-DK" sz="2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structures</a:t>
            </a: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520" y="6283380"/>
            <a:ext cx="2534400" cy="5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60" y="979303"/>
            <a:ext cx="598320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82561" y="597230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da-DK" sz="1100" b="1" dirty="0">
                <a:latin typeface="Arial" charset="0"/>
              </a:rPr>
              <a:t>Bode L </a:t>
            </a:r>
            <a:r>
              <a:rPr lang="en-GB" altLang="da-DK" sz="1100" b="1" dirty="0" err="1">
                <a:latin typeface="Arial" charset="0"/>
              </a:rPr>
              <a:t>Glycobiology</a:t>
            </a:r>
            <a:r>
              <a:rPr lang="en-GB" altLang="da-DK" sz="1100" b="1" dirty="0">
                <a:latin typeface="Arial" charset="0"/>
              </a:rPr>
              <a:t> 2012;22:1147-1162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450438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da-DK" sz="900">
                <a:latin typeface="Arial" charset="0"/>
              </a:rPr>
              <a:t>© The Author 2012. Published by Oxford University Press. All rights reserved. For permissions, please e-mail: journals.permissions@oup.com</a:t>
            </a:r>
          </a:p>
        </p:txBody>
      </p:sp>
    </p:spTree>
    <p:extLst>
      <p:ext uri="{BB962C8B-B14F-4D97-AF65-F5344CB8AC3E}">
        <p14:creationId xmlns:p14="http://schemas.microsoft.com/office/powerpoint/2010/main" val="225671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thno\Documents\PhD\Sialidases_SialRTN\SialH Cropp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5328591" cy="275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thno\Documents\PhD\Sialidases_SialRTN\SialA Crop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718057" cy="276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99792" y="5949280"/>
            <a:ext cx="273630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9512" y="724054"/>
            <a:ext cx="2520280" cy="613394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1560" y="539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Sial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36357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Sial</a:t>
            </a:r>
            <a:r>
              <a:rPr lang="en-US" dirty="0" smtClean="0"/>
              <a:t> H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72697" y="718374"/>
            <a:ext cx="795247" cy="613394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60032" y="718374"/>
            <a:ext cx="3600400" cy="613394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99792" y="836712"/>
            <a:ext cx="572905" cy="276039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93426" y="3933055"/>
            <a:ext cx="572905" cy="276964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67944" y="836712"/>
            <a:ext cx="792088" cy="276039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67944" y="3933055"/>
            <a:ext cx="792088" cy="276965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42128" y="349670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Sialic acid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38007" y="3501008"/>
            <a:ext cx="204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Sialyllactose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148064" y="177281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Hydrolase/</a:t>
            </a:r>
            <a:r>
              <a:rPr lang="en-US" dirty="0" err="1" smtClean="0"/>
              <a:t>Sialidase</a:t>
            </a:r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-1622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HPLC - Analysis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720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thno\Documents\PhD\Sialidases_SialRTN\SialH Cropp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5328591" cy="275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thno\Documents\PhD\Sialidases_SialRTN\SialA Crop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718057" cy="276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99792" y="5949280"/>
            <a:ext cx="273630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9512" y="724054"/>
            <a:ext cx="2520280" cy="613394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1560" y="539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Sial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36357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Sial</a:t>
            </a:r>
            <a:r>
              <a:rPr lang="en-US" dirty="0" smtClean="0"/>
              <a:t> H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72697" y="718374"/>
            <a:ext cx="795247" cy="613394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60032" y="718374"/>
            <a:ext cx="3600400" cy="613394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99792" y="836712"/>
            <a:ext cx="572905" cy="276039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93426" y="3933055"/>
            <a:ext cx="572905" cy="276964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67944" y="836712"/>
            <a:ext cx="792088" cy="276039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67944" y="3933055"/>
            <a:ext cx="792088" cy="276965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48064" y="177281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Hydrolase/</a:t>
            </a:r>
            <a:r>
              <a:rPr lang="en-US" dirty="0" err="1" smtClean="0"/>
              <a:t>Sialidase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76055" y="5059360"/>
            <a:ext cx="3253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Trans-activity!!!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2128" y="349670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Sialic acid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38007" y="3501008"/>
            <a:ext cx="204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Sialyllactose</a:t>
            </a:r>
            <a:endParaRPr lang="en-US" sz="2800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" y="-1622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HPLC - Analysis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819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thno\Documents\PhD\Sialidases_SialRTN\SialH Cropp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5328591" cy="275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thno\Documents\PhD\Sialidases_SialRTN\SialA Crop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718057" cy="276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99792" y="5949280"/>
            <a:ext cx="273630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9512" y="724054"/>
            <a:ext cx="2520280" cy="613394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1560" y="539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Sial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36357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Sial</a:t>
            </a:r>
            <a:r>
              <a:rPr lang="en-US" dirty="0" smtClean="0"/>
              <a:t> H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72697" y="718374"/>
            <a:ext cx="795247" cy="613394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61512" y="718374"/>
            <a:ext cx="3430968" cy="613394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99792" y="836712"/>
            <a:ext cx="572905" cy="276039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93426" y="3933055"/>
            <a:ext cx="572905" cy="276964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67944" y="836712"/>
            <a:ext cx="792088" cy="276039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67944" y="3933055"/>
            <a:ext cx="792088" cy="276965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42128" y="349670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Sialic acid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38007" y="3501008"/>
            <a:ext cx="204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Sialyllactose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4879082" y="3933055"/>
            <a:ext cx="572905" cy="276964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88607" y="678366"/>
            <a:ext cx="572905" cy="2918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00192" y="486916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Mystery peak 2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>
            <a:off x="5165534" y="5053826"/>
            <a:ext cx="1134658" cy="679430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stealth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HPLC - Analysis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37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Product </a:t>
            </a:r>
            <a:r>
              <a:rPr lang="da-DK" sz="2800" dirty="0" err="1" smtClean="0"/>
              <a:t>identification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14000" r="25750" b="11999"/>
          <a:stretch/>
        </p:blipFill>
        <p:spPr bwMode="auto">
          <a:xfrm>
            <a:off x="467543" y="2195582"/>
            <a:ext cx="4042981" cy="260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525" y="2228070"/>
            <a:ext cx="4129965" cy="228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6" y="449126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3-sialyllactose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74890" y="170080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MS and </a:t>
            </a:r>
            <a:r>
              <a:rPr lang="el-GR" dirty="0" smtClean="0"/>
              <a:t>β</a:t>
            </a:r>
            <a:r>
              <a:rPr lang="da-DK" dirty="0" smtClean="0"/>
              <a:t>-</a:t>
            </a:r>
            <a:r>
              <a:rPr lang="da-DK" dirty="0" err="1" smtClean="0"/>
              <a:t>galactosidase</a:t>
            </a:r>
            <a:r>
              <a:rPr lang="da-DK" dirty="0" smtClean="0"/>
              <a:t> </a:t>
            </a:r>
            <a:r>
              <a:rPr lang="da-DK" dirty="0" err="1" smtClean="0"/>
              <a:t>treatment</a:t>
            </a:r>
            <a:r>
              <a:rPr lang="da-DK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89033" y="5301208"/>
            <a:ext cx="2970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err="1" smtClean="0"/>
              <a:t>Confirmed</a:t>
            </a:r>
            <a:r>
              <a:rPr lang="da-DK" sz="2800" dirty="0" smtClean="0"/>
              <a:t> by NMR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835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Time </a:t>
            </a:r>
            <a:r>
              <a:rPr lang="da-DK" sz="2800" dirty="0" err="1"/>
              <a:t>s</a:t>
            </a:r>
            <a:r>
              <a:rPr lang="da-DK" sz="2800" dirty="0" err="1" smtClean="0"/>
              <a:t>tudy</a:t>
            </a:r>
            <a:r>
              <a:rPr lang="da-DK" sz="2800" dirty="0" smtClean="0"/>
              <a:t> SialH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6333" r="48500" b="25000"/>
          <a:stretch/>
        </p:blipFill>
        <p:spPr bwMode="auto">
          <a:xfrm>
            <a:off x="1619672" y="1340767"/>
            <a:ext cx="6336704" cy="4311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580526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Products 3’SL and 3SL </a:t>
            </a:r>
            <a:r>
              <a:rPr lang="da-DK" dirty="0" err="1" smtClean="0"/>
              <a:t>reaches</a:t>
            </a:r>
            <a:r>
              <a:rPr lang="da-DK" dirty="0" smtClean="0"/>
              <a:t> </a:t>
            </a:r>
            <a:r>
              <a:rPr lang="da-DK" dirty="0" err="1" smtClean="0"/>
              <a:t>levels</a:t>
            </a:r>
            <a:r>
              <a:rPr lang="da-DK" dirty="0" smtClean="0"/>
              <a:t> of 1.5 mM and 0.9 mM </a:t>
            </a:r>
            <a:r>
              <a:rPr lang="da-DK" dirty="0" err="1" smtClean="0"/>
              <a:t>respectively</a:t>
            </a:r>
            <a:r>
              <a:rPr lang="da-DK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70899" y="2410810"/>
            <a:ext cx="42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70899" y="4005064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3’SL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70899" y="434213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3SL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42044" y="4643844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6</a:t>
            </a:r>
            <a:r>
              <a:rPr lang="da-DK" dirty="0" smtClean="0"/>
              <a:t>’SL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61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Time </a:t>
            </a:r>
            <a:r>
              <a:rPr lang="da-DK" sz="2800" dirty="0" err="1"/>
              <a:t>s</a:t>
            </a:r>
            <a:r>
              <a:rPr lang="da-DK" sz="2800" dirty="0" err="1" smtClean="0"/>
              <a:t>tudy</a:t>
            </a:r>
            <a:r>
              <a:rPr lang="da-DK" sz="2800" dirty="0" smtClean="0"/>
              <a:t> (all </a:t>
            </a:r>
            <a:r>
              <a:rPr lang="da-DK" sz="2800" dirty="0" err="1" smtClean="0"/>
              <a:t>candidates</a:t>
            </a:r>
            <a:r>
              <a:rPr lang="da-DK" sz="2800" dirty="0" smtClean="0"/>
              <a:t>)</a:t>
            </a:r>
            <a:endParaRPr lang="en-US" sz="28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7000" r="1369" b="25000"/>
          <a:stretch/>
        </p:blipFill>
        <p:spPr bwMode="auto">
          <a:xfrm>
            <a:off x="1252137" y="1673349"/>
            <a:ext cx="6545765" cy="223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27000" r="1264" b="15000"/>
          <a:stretch/>
        </p:blipFill>
        <p:spPr bwMode="auto">
          <a:xfrm>
            <a:off x="1188716" y="3933056"/>
            <a:ext cx="6609186" cy="223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19230" y="3861048"/>
            <a:ext cx="217116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7000" r="94938" b="22209"/>
          <a:stretch/>
        </p:blipFill>
        <p:spPr bwMode="auto">
          <a:xfrm>
            <a:off x="1192432" y="3916280"/>
            <a:ext cx="148683" cy="2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171630" y="2060848"/>
            <a:ext cx="217116" cy="196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25019" y="1808396"/>
            <a:ext cx="217116" cy="196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04747" y="3645024"/>
            <a:ext cx="217116" cy="196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7000" r="94938" b="22209"/>
          <a:stretch/>
        </p:blipFill>
        <p:spPr bwMode="auto">
          <a:xfrm>
            <a:off x="1192431" y="1692451"/>
            <a:ext cx="148683" cy="2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7000" r="94938" b="22209"/>
          <a:stretch/>
        </p:blipFill>
        <p:spPr bwMode="auto">
          <a:xfrm>
            <a:off x="4559235" y="1673349"/>
            <a:ext cx="148683" cy="2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7000" r="94938" b="22209"/>
          <a:stretch/>
        </p:blipFill>
        <p:spPr bwMode="auto">
          <a:xfrm>
            <a:off x="4559234" y="3933056"/>
            <a:ext cx="148683" cy="2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19230" y="1548435"/>
            <a:ext cx="6937146" cy="4722427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84401" y="2062995"/>
            <a:ext cx="343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SA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3943206" y="2918777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3’SL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935599" y="3096246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3SL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942394" y="3296017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6</a:t>
            </a:r>
            <a:r>
              <a:rPr lang="da-DK" sz="1200" dirty="0" smtClean="0"/>
              <a:t>’SL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314938" y="2186645"/>
            <a:ext cx="343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SA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7236296" y="4348218"/>
            <a:ext cx="343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SA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884401" y="4437112"/>
            <a:ext cx="343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SA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473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7000" r="1369" b="25000"/>
          <a:stretch/>
        </p:blipFill>
        <p:spPr bwMode="auto">
          <a:xfrm>
            <a:off x="1252137" y="1673349"/>
            <a:ext cx="6545765" cy="223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27000" r="1264" b="15000"/>
          <a:stretch/>
        </p:blipFill>
        <p:spPr bwMode="auto">
          <a:xfrm>
            <a:off x="1188716" y="3933056"/>
            <a:ext cx="6609186" cy="223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19230" y="3861048"/>
            <a:ext cx="217116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7000" r="94938" b="22209"/>
          <a:stretch/>
        </p:blipFill>
        <p:spPr bwMode="auto">
          <a:xfrm>
            <a:off x="1192432" y="3916280"/>
            <a:ext cx="148683" cy="2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171630" y="2060848"/>
            <a:ext cx="217116" cy="196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25019" y="1808396"/>
            <a:ext cx="217116" cy="196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04747" y="3645024"/>
            <a:ext cx="217116" cy="196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7000" r="94938" b="22209"/>
          <a:stretch/>
        </p:blipFill>
        <p:spPr bwMode="auto">
          <a:xfrm>
            <a:off x="1192431" y="1692451"/>
            <a:ext cx="148683" cy="2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7000" r="94938" b="22209"/>
          <a:stretch/>
        </p:blipFill>
        <p:spPr bwMode="auto">
          <a:xfrm>
            <a:off x="4559235" y="1673349"/>
            <a:ext cx="148683" cy="2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7000" r="94938" b="22209"/>
          <a:stretch/>
        </p:blipFill>
        <p:spPr bwMode="auto">
          <a:xfrm>
            <a:off x="4559234" y="3933056"/>
            <a:ext cx="148683" cy="23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19230" y="1548435"/>
            <a:ext cx="6937146" cy="4722427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9288" y="1484784"/>
            <a:ext cx="7939136" cy="49685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67778" r="57750" b="12667"/>
          <a:stretch/>
        </p:blipFill>
        <p:spPr bwMode="auto">
          <a:xfrm>
            <a:off x="1817579" y="2891036"/>
            <a:ext cx="5202554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923928" y="3216806"/>
            <a:ext cx="936104" cy="42821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045929" y="3197756"/>
            <a:ext cx="936104" cy="42821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a-DK" sz="2800" dirty="0" smtClean="0"/>
              <a:t>Time </a:t>
            </a:r>
            <a:r>
              <a:rPr lang="da-DK" sz="2800" dirty="0" err="1" smtClean="0"/>
              <a:t>Study</a:t>
            </a:r>
            <a:r>
              <a:rPr lang="da-DK" sz="2800" dirty="0" smtClean="0"/>
              <a:t> (all </a:t>
            </a:r>
            <a:r>
              <a:rPr lang="da-DK" sz="2800" dirty="0" err="1" smtClean="0"/>
              <a:t>candidates</a:t>
            </a:r>
            <a:r>
              <a:rPr lang="da-DK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585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err="1" smtClean="0"/>
              <a:t>Conclusion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539552" y="13407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smtClean="0"/>
              <a:t>”</a:t>
            </a:r>
            <a:r>
              <a:rPr lang="da-DK" i="1" dirty="0" err="1" smtClean="0"/>
              <a:t>We</a:t>
            </a:r>
            <a:r>
              <a:rPr lang="da-DK" i="1" dirty="0" smtClean="0"/>
              <a:t> give to </a:t>
            </a:r>
            <a:r>
              <a:rPr lang="da-DK" i="1" dirty="0" err="1" smtClean="0"/>
              <a:t>you</a:t>
            </a:r>
            <a:r>
              <a:rPr lang="da-DK" i="1" dirty="0" smtClean="0"/>
              <a:t>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4776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 smtClean="0"/>
              <a:t>Conclusion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-11353" r="-1563" b="11353"/>
          <a:stretch/>
        </p:blipFill>
        <p:spPr>
          <a:xfrm>
            <a:off x="2699792" y="1476990"/>
            <a:ext cx="4182671" cy="4122148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1525434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smtClean="0"/>
              <a:t>The trans-sialidase of Haemophilus parasuis (</a:t>
            </a:r>
            <a:r>
              <a:rPr lang="da-DK" sz="2800" dirty="0" err="1" smtClean="0"/>
              <a:t>HpTS</a:t>
            </a:r>
            <a:r>
              <a:rPr lang="da-DK" sz="2800" dirty="0" smtClean="0"/>
              <a:t>)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88" y="2048654"/>
            <a:ext cx="4683623" cy="397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 smtClean="0"/>
              <a:t>Conclusion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95536" y="1453952"/>
            <a:ext cx="806489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05275">
              <a:spcAft>
                <a:spcPts val="600"/>
              </a:spcAft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Novel trans-sialidase identified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da-DK" dirty="0" smtClean="0">
                <a:latin typeface="Calibri" pitchFamily="34" charset="0"/>
                <a:cs typeface="Calibri" pitchFamily="34" charset="0"/>
              </a:rPr>
              <a:t>From a database of 2909 sialidases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Identified by rational sequence analysis strategy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First confirmed bacterial trans-sialidase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da-DK" dirty="0" smtClean="0">
                <a:latin typeface="Calibri" pitchFamily="34" charset="0"/>
                <a:cs typeface="Calibri" pitchFamily="34" charset="0"/>
              </a:rPr>
              <a:t>Trans-sialidase of H. parasuis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defTabSz="4105275">
              <a:spcAft>
                <a:spcPts val="600"/>
              </a:spcAft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Novel sialylation product  identified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New type of 3-sialyllactose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defTabSz="4105275">
              <a:spcAft>
                <a:spcPts val="600"/>
              </a:spcAft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4 candidates showed trans-activity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Although higher hydrolysis rates were observed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796670" y="1196752"/>
            <a:ext cx="3311834" cy="4968552"/>
            <a:chOff x="5791517" y="729970"/>
            <a:chExt cx="3311834" cy="4968552"/>
          </a:xfrm>
        </p:grpSpPr>
        <p:sp>
          <p:nvSpPr>
            <p:cNvPr id="9" name="Isosceles Triangle 8"/>
            <p:cNvSpPr/>
            <p:nvPr/>
          </p:nvSpPr>
          <p:spPr bwMode="auto">
            <a:xfrm>
              <a:off x="5791517" y="730770"/>
              <a:ext cx="3311834" cy="4967752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05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0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Isosceles Triangle 9"/>
            <p:cNvSpPr/>
            <p:nvPr/>
          </p:nvSpPr>
          <p:spPr bwMode="auto">
            <a:xfrm>
              <a:off x="6737755" y="730770"/>
              <a:ext cx="1419357" cy="2129036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05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0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Isosceles Triangle 10"/>
            <p:cNvSpPr>
              <a:spLocks noChangeAspect="1"/>
            </p:cNvSpPr>
            <p:nvPr/>
          </p:nvSpPr>
          <p:spPr bwMode="auto">
            <a:xfrm>
              <a:off x="7031555" y="735563"/>
              <a:ext cx="832689" cy="124903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05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0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Isosceles Triangle 11"/>
            <p:cNvSpPr/>
            <p:nvPr/>
          </p:nvSpPr>
          <p:spPr bwMode="auto">
            <a:xfrm>
              <a:off x="7210875" y="729970"/>
              <a:ext cx="473119" cy="70967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05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36296" y="1412776"/>
              <a:ext cx="1070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48732" y="2204690"/>
              <a:ext cx="1070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27955" y="4326601"/>
              <a:ext cx="20162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3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2909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54504" y="905593"/>
              <a:ext cx="1070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2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1</a:t>
              </a:r>
              <a:endParaRPr lang="da-DK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395536" y="1340768"/>
            <a:ext cx="5544616" cy="4037390"/>
          </a:xfrm>
          <a:prstGeom prst="roundRect">
            <a:avLst>
              <a:gd name="adj" fmla="val 6191"/>
            </a:avLst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2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520" y="6283380"/>
            <a:ext cx="2534400" cy="5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82561" y="597230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da-DK" sz="1100" b="1" dirty="0">
                <a:latin typeface="Arial" charset="0"/>
              </a:rPr>
              <a:t>Bode L </a:t>
            </a:r>
            <a:r>
              <a:rPr lang="en-GB" altLang="da-DK" sz="1100" b="1" dirty="0" err="1">
                <a:latin typeface="Arial" charset="0"/>
              </a:rPr>
              <a:t>Glycobiology</a:t>
            </a:r>
            <a:r>
              <a:rPr lang="en-GB" altLang="da-DK" sz="1100" b="1" dirty="0">
                <a:latin typeface="Arial" charset="0"/>
              </a:rPr>
              <a:t> 2012;22:1147-1162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450438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da-DK" sz="900">
                <a:latin typeface="Arial" charset="0"/>
              </a:rPr>
              <a:t>© The Author 2012. Published by Oxford University Press. All rights reserved. For permissions, please e-mail: journals.permissions@oup.com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4" t="13499" r="8892" b="14251"/>
          <a:stretch/>
        </p:blipFill>
        <p:spPr bwMode="auto">
          <a:xfrm>
            <a:off x="868345" y="1114203"/>
            <a:ext cx="6926375" cy="483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7692" y="409149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err="1" smtClean="0"/>
              <a:t>Enzyme</a:t>
            </a:r>
            <a:r>
              <a:rPr lang="da-DK" sz="2800" dirty="0" err="1"/>
              <a:t>-</a:t>
            </a:r>
            <a:r>
              <a:rPr lang="da-DK" sz="2800" dirty="0" err="1" smtClean="0"/>
              <a:t>catalysed</a:t>
            </a:r>
            <a:r>
              <a:rPr lang="da-DK" sz="2800" dirty="0" smtClean="0"/>
              <a:t> </a:t>
            </a:r>
            <a:r>
              <a:rPr lang="da-DK" sz="2800" dirty="0" err="1" smtClean="0"/>
              <a:t>synthetic</a:t>
            </a:r>
            <a:r>
              <a:rPr lang="da-DK" sz="2800" dirty="0" smtClean="0"/>
              <a:t> HMO </a:t>
            </a:r>
            <a:r>
              <a:rPr lang="da-DK" sz="2800" dirty="0" err="1" smtClean="0"/>
              <a:t>production</a:t>
            </a:r>
            <a:r>
              <a:rPr lang="da-DK" sz="2800" dirty="0" smtClean="0"/>
              <a:t> </a:t>
            </a:r>
            <a:r>
              <a:rPr lang="da-DK" sz="2800" dirty="0" err="1" smtClean="0"/>
              <a:t>setup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22361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95536" y="1340768"/>
            <a:ext cx="5544616" cy="4037390"/>
          </a:xfrm>
          <a:prstGeom prst="roundRect">
            <a:avLst>
              <a:gd name="adj" fmla="val 6191"/>
            </a:avLst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5536" y="1453952"/>
            <a:ext cx="806489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05275">
              <a:spcAft>
                <a:spcPts val="600"/>
              </a:spcAft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Novel trans-sialidase identified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da-DK" dirty="0" smtClean="0">
                <a:latin typeface="Calibri" pitchFamily="34" charset="0"/>
                <a:cs typeface="Calibri" pitchFamily="34" charset="0"/>
              </a:rPr>
              <a:t>From a database of 2909 sialidases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Identified by rational sequence analysis strategy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First confirmed bacterial trans-sialidase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da-DK" dirty="0" smtClean="0">
                <a:latin typeface="Calibri" pitchFamily="34" charset="0"/>
                <a:cs typeface="Calibri" pitchFamily="34" charset="0"/>
              </a:rPr>
              <a:t>Trans-sialidase of H. parasuis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defTabSz="4105275">
              <a:spcAft>
                <a:spcPts val="600"/>
              </a:spcAft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Novel sialylation product  identified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New type of 3-sialyllactose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defTabSz="4105275">
              <a:spcAft>
                <a:spcPts val="600"/>
              </a:spcAft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4 candidates showed trans-activity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Although higher hydrolysis rates were observed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994" y="1052736"/>
            <a:ext cx="5976664" cy="435808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&lt;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 smtClean="0"/>
              <a:t>Conclusion</a:t>
            </a:r>
            <a:endParaRPr lang="en-US" sz="2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5796670" y="1196752"/>
            <a:ext cx="3311834" cy="4968552"/>
            <a:chOff x="5791517" y="729970"/>
            <a:chExt cx="3311834" cy="4968552"/>
          </a:xfrm>
        </p:grpSpPr>
        <p:sp>
          <p:nvSpPr>
            <p:cNvPr id="9" name="Isosceles Triangle 8"/>
            <p:cNvSpPr/>
            <p:nvPr/>
          </p:nvSpPr>
          <p:spPr bwMode="auto">
            <a:xfrm>
              <a:off x="5791517" y="730770"/>
              <a:ext cx="3311834" cy="4967752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05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0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Isosceles Triangle 9"/>
            <p:cNvSpPr/>
            <p:nvPr/>
          </p:nvSpPr>
          <p:spPr bwMode="auto">
            <a:xfrm>
              <a:off x="6737755" y="730770"/>
              <a:ext cx="1419357" cy="2129036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05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0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Isosceles Triangle 10"/>
            <p:cNvSpPr>
              <a:spLocks noChangeAspect="1"/>
            </p:cNvSpPr>
            <p:nvPr/>
          </p:nvSpPr>
          <p:spPr bwMode="auto">
            <a:xfrm>
              <a:off x="7031555" y="735563"/>
              <a:ext cx="832689" cy="124903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05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0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Isosceles Triangle 11"/>
            <p:cNvSpPr/>
            <p:nvPr/>
          </p:nvSpPr>
          <p:spPr bwMode="auto">
            <a:xfrm>
              <a:off x="7210875" y="729970"/>
              <a:ext cx="473119" cy="70967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05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36296" y="1412776"/>
              <a:ext cx="1070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48732" y="2204690"/>
              <a:ext cx="1070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27955" y="4326601"/>
              <a:ext cx="20162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3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2909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54504" y="905593"/>
              <a:ext cx="1070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2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1</a:t>
              </a:r>
              <a:endParaRPr lang="da-DK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79477" y="2095688"/>
            <a:ext cx="5832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Hypothesis 1: </a:t>
            </a:r>
            <a:r>
              <a:rPr lang="en-US" dirty="0" smtClean="0"/>
              <a:t>The </a:t>
            </a:r>
            <a:r>
              <a:rPr lang="en-US" dirty="0"/>
              <a:t>family of sialidases is extremely </a:t>
            </a:r>
            <a:r>
              <a:rPr lang="en-US" dirty="0" smtClean="0"/>
              <a:t>conserved and </a:t>
            </a:r>
            <a:r>
              <a:rPr lang="en-US" dirty="0"/>
              <a:t>it can be speculated that a </a:t>
            </a:r>
            <a:r>
              <a:rPr lang="en-US" dirty="0" smtClean="0"/>
              <a:t>trans-sialidase </a:t>
            </a:r>
            <a:r>
              <a:rPr lang="en-US" dirty="0"/>
              <a:t>could have developed in parallel </a:t>
            </a:r>
            <a:r>
              <a:rPr lang="en-US" dirty="0" smtClean="0"/>
              <a:t>with the TcTS </a:t>
            </a:r>
            <a:r>
              <a:rPr lang="en-US" dirty="0"/>
              <a:t>inferring an aromatic sandwich in a similar position as it is found in TcTS.</a:t>
            </a:r>
            <a:endParaRPr lang="da-DK" dirty="0"/>
          </a:p>
          <a:p>
            <a:endParaRPr lang="da-DK" dirty="0"/>
          </a:p>
        </p:txBody>
      </p:sp>
      <p:sp>
        <p:nvSpPr>
          <p:cNvPr id="20" name="TextBox 19"/>
          <p:cNvSpPr txBox="1"/>
          <p:nvPr/>
        </p:nvSpPr>
        <p:spPr>
          <a:xfrm>
            <a:off x="683568" y="3762906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Hypothesis 2: If hypothesis 1 is correct, sialidases with an aromatic sandwich above the active site </a:t>
            </a:r>
            <a:endParaRPr lang="da-DK" dirty="0"/>
          </a:p>
          <a:p>
            <a:r>
              <a:rPr lang="en-US" dirty="0"/>
              <a:t>will be a good candidates for identifying sialidases with trans-activity.</a:t>
            </a:r>
            <a:endParaRPr lang="da-DK" dirty="0"/>
          </a:p>
          <a:p>
            <a:endParaRPr lang="en-US" dirty="0"/>
          </a:p>
          <a:p>
            <a:r>
              <a:rPr lang="en-US" dirty="0"/>
              <a:t> 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48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95536" y="1340768"/>
            <a:ext cx="5544616" cy="4037390"/>
          </a:xfrm>
          <a:prstGeom prst="roundRect">
            <a:avLst>
              <a:gd name="adj" fmla="val 6191"/>
            </a:avLst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5536" y="1453952"/>
            <a:ext cx="806489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05275">
              <a:spcAft>
                <a:spcPts val="600"/>
              </a:spcAft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Novel trans-sialidase identified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da-DK" dirty="0" smtClean="0">
                <a:latin typeface="Calibri" pitchFamily="34" charset="0"/>
                <a:cs typeface="Calibri" pitchFamily="34" charset="0"/>
              </a:rPr>
              <a:t>From a database of 2909 sialidases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Identified by rational sequence analysis strategy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First confirmed bacterial trans-sialidase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da-DK" dirty="0" smtClean="0">
                <a:latin typeface="Calibri" pitchFamily="34" charset="0"/>
                <a:cs typeface="Calibri" pitchFamily="34" charset="0"/>
              </a:rPr>
              <a:t>Trans-sialidase of H. parasuis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defTabSz="4105275">
              <a:spcAft>
                <a:spcPts val="600"/>
              </a:spcAft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Novel sialylation product  identified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New type of 3-sialyllactose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defTabSz="4105275">
              <a:spcAft>
                <a:spcPts val="600"/>
              </a:spcAft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4 candidates showed trans-activity</a:t>
            </a:r>
          </a:p>
          <a:p>
            <a:pPr marL="285750" indent="-285750" defTabSz="4105275">
              <a:spcAft>
                <a:spcPts val="600"/>
              </a:spcAft>
              <a:buFontTx/>
              <a:buChar char="-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Although higher hydrolysis rates were observed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994" y="1052736"/>
            <a:ext cx="5976664" cy="435808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&lt;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 smtClean="0"/>
              <a:t>Conclusion</a:t>
            </a:r>
            <a:endParaRPr lang="en-US" sz="2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5796670" y="1196752"/>
            <a:ext cx="3311834" cy="4968552"/>
            <a:chOff x="5791517" y="729970"/>
            <a:chExt cx="3311834" cy="4968552"/>
          </a:xfrm>
        </p:grpSpPr>
        <p:sp>
          <p:nvSpPr>
            <p:cNvPr id="9" name="Isosceles Triangle 8"/>
            <p:cNvSpPr/>
            <p:nvPr/>
          </p:nvSpPr>
          <p:spPr bwMode="auto">
            <a:xfrm>
              <a:off x="5791517" y="730770"/>
              <a:ext cx="3311834" cy="4967752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05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0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Isosceles Triangle 9"/>
            <p:cNvSpPr/>
            <p:nvPr/>
          </p:nvSpPr>
          <p:spPr bwMode="auto">
            <a:xfrm>
              <a:off x="6737755" y="730770"/>
              <a:ext cx="1419357" cy="2129036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05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0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Isosceles Triangle 10"/>
            <p:cNvSpPr>
              <a:spLocks noChangeAspect="1"/>
            </p:cNvSpPr>
            <p:nvPr/>
          </p:nvSpPr>
          <p:spPr bwMode="auto">
            <a:xfrm>
              <a:off x="7031555" y="735563"/>
              <a:ext cx="832689" cy="124903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05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0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Isosceles Triangle 11"/>
            <p:cNvSpPr/>
            <p:nvPr/>
          </p:nvSpPr>
          <p:spPr bwMode="auto">
            <a:xfrm>
              <a:off x="7210875" y="729970"/>
              <a:ext cx="473119" cy="70967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05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36296" y="1412776"/>
              <a:ext cx="1070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48732" y="2204690"/>
              <a:ext cx="1070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27955" y="4326601"/>
              <a:ext cx="20162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3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2909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54504" y="905593"/>
              <a:ext cx="1070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2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1</a:t>
              </a:r>
              <a:endParaRPr lang="da-DK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79477" y="2095688"/>
            <a:ext cx="5832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Hypothesis 1: </a:t>
            </a:r>
            <a:r>
              <a:rPr lang="en-US" dirty="0" smtClean="0"/>
              <a:t>The </a:t>
            </a:r>
            <a:r>
              <a:rPr lang="en-US" dirty="0"/>
              <a:t>family of sialidases is extremely </a:t>
            </a:r>
            <a:r>
              <a:rPr lang="en-US" dirty="0" smtClean="0"/>
              <a:t>conserved and </a:t>
            </a:r>
            <a:r>
              <a:rPr lang="en-US" dirty="0"/>
              <a:t>it can be speculated that a </a:t>
            </a:r>
            <a:r>
              <a:rPr lang="en-US" dirty="0" smtClean="0"/>
              <a:t>trans-sialidase </a:t>
            </a:r>
            <a:r>
              <a:rPr lang="en-US" dirty="0"/>
              <a:t>could have developed in parallel </a:t>
            </a:r>
            <a:r>
              <a:rPr lang="en-US" dirty="0" smtClean="0"/>
              <a:t>with the TcTS </a:t>
            </a:r>
            <a:r>
              <a:rPr lang="en-US" dirty="0"/>
              <a:t>inferring an aromatic sandwich in a similar position as it is found in TcTS.</a:t>
            </a:r>
            <a:endParaRPr lang="da-DK" dirty="0"/>
          </a:p>
          <a:p>
            <a:endParaRPr lang="da-DK" dirty="0"/>
          </a:p>
        </p:txBody>
      </p:sp>
      <p:sp>
        <p:nvSpPr>
          <p:cNvPr id="20" name="TextBox 19"/>
          <p:cNvSpPr txBox="1"/>
          <p:nvPr/>
        </p:nvSpPr>
        <p:spPr>
          <a:xfrm>
            <a:off x="683568" y="3762906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Hypothesis 2: If hypothesis 1 is correct, sialidases with an aromatic sandwich above the active site </a:t>
            </a:r>
            <a:endParaRPr lang="da-DK" dirty="0"/>
          </a:p>
          <a:p>
            <a:r>
              <a:rPr lang="en-US" dirty="0"/>
              <a:t>will be a good candidates for identifying sialidases with trans-activity.</a:t>
            </a:r>
            <a:endParaRPr lang="da-DK" dirty="0"/>
          </a:p>
          <a:p>
            <a:endParaRPr lang="en-US" dirty="0"/>
          </a:p>
          <a:p>
            <a:r>
              <a:rPr lang="en-US" dirty="0"/>
              <a:t> </a:t>
            </a:r>
            <a:endParaRPr lang="da-DK" dirty="0"/>
          </a:p>
        </p:txBody>
      </p:sp>
      <p:sp>
        <p:nvSpPr>
          <p:cNvPr id="2" name="Diagonal Stripe 1"/>
          <p:cNvSpPr/>
          <p:nvPr/>
        </p:nvSpPr>
        <p:spPr>
          <a:xfrm>
            <a:off x="3167844" y="4719687"/>
            <a:ext cx="1440160" cy="1485051"/>
          </a:xfrm>
          <a:custGeom>
            <a:avLst/>
            <a:gdLst>
              <a:gd name="connsiteX0" fmla="*/ 0 w 1440160"/>
              <a:gd name="connsiteY0" fmla="*/ 704426 h 1408851"/>
              <a:gd name="connsiteX1" fmla="*/ 720080 w 1440160"/>
              <a:gd name="connsiteY1" fmla="*/ 0 h 1408851"/>
              <a:gd name="connsiteX2" fmla="*/ 1440160 w 1440160"/>
              <a:gd name="connsiteY2" fmla="*/ 0 h 1408851"/>
              <a:gd name="connsiteX3" fmla="*/ 0 w 1440160"/>
              <a:gd name="connsiteY3" fmla="*/ 1408851 h 1408851"/>
              <a:gd name="connsiteX4" fmla="*/ 0 w 1440160"/>
              <a:gd name="connsiteY4" fmla="*/ 704426 h 1408851"/>
              <a:gd name="connsiteX0" fmla="*/ 0 w 1440160"/>
              <a:gd name="connsiteY0" fmla="*/ 704426 h 1408851"/>
              <a:gd name="connsiteX1" fmla="*/ 197565 w 1440160"/>
              <a:gd name="connsiteY1" fmla="*/ 979714 h 1408851"/>
              <a:gd name="connsiteX2" fmla="*/ 1440160 w 1440160"/>
              <a:gd name="connsiteY2" fmla="*/ 0 h 1408851"/>
              <a:gd name="connsiteX3" fmla="*/ 0 w 1440160"/>
              <a:gd name="connsiteY3" fmla="*/ 1408851 h 1408851"/>
              <a:gd name="connsiteX4" fmla="*/ 0 w 1440160"/>
              <a:gd name="connsiteY4" fmla="*/ 704426 h 1408851"/>
              <a:gd name="connsiteX0" fmla="*/ 0 w 1440160"/>
              <a:gd name="connsiteY0" fmla="*/ 704426 h 1485051"/>
              <a:gd name="connsiteX1" fmla="*/ 197565 w 1440160"/>
              <a:gd name="connsiteY1" fmla="*/ 979714 h 1485051"/>
              <a:gd name="connsiteX2" fmla="*/ 1440160 w 1440160"/>
              <a:gd name="connsiteY2" fmla="*/ 0 h 1485051"/>
              <a:gd name="connsiteX3" fmla="*/ 250372 w 1440160"/>
              <a:gd name="connsiteY3" fmla="*/ 1485051 h 1485051"/>
              <a:gd name="connsiteX4" fmla="*/ 0 w 1440160"/>
              <a:gd name="connsiteY4" fmla="*/ 704426 h 1485051"/>
              <a:gd name="connsiteX0" fmla="*/ 0 w 1440160"/>
              <a:gd name="connsiteY0" fmla="*/ 704426 h 1485051"/>
              <a:gd name="connsiteX1" fmla="*/ 262879 w 1440160"/>
              <a:gd name="connsiteY1" fmla="*/ 1088571 h 1485051"/>
              <a:gd name="connsiteX2" fmla="*/ 1440160 w 1440160"/>
              <a:gd name="connsiteY2" fmla="*/ 0 h 1485051"/>
              <a:gd name="connsiteX3" fmla="*/ 250372 w 1440160"/>
              <a:gd name="connsiteY3" fmla="*/ 1485051 h 1485051"/>
              <a:gd name="connsiteX4" fmla="*/ 0 w 1440160"/>
              <a:gd name="connsiteY4" fmla="*/ 704426 h 148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160" h="1485051">
                <a:moveTo>
                  <a:pt x="0" y="704426"/>
                </a:moveTo>
                <a:lnTo>
                  <a:pt x="262879" y="1088571"/>
                </a:lnTo>
                <a:lnTo>
                  <a:pt x="1440160" y="0"/>
                </a:lnTo>
                <a:lnTo>
                  <a:pt x="250372" y="1485051"/>
                </a:lnTo>
                <a:lnTo>
                  <a:pt x="0" y="704426"/>
                </a:lnTo>
                <a:close/>
              </a:path>
            </a:pathLst>
          </a:cu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2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 smtClean="0"/>
              <a:t>Perspectives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r>
              <a:rPr lang="da-DK" dirty="0" err="1" smtClean="0"/>
              <a:t>Crystallography</a:t>
            </a:r>
            <a:r>
              <a:rPr lang="da-DK" dirty="0" smtClean="0"/>
              <a:t> of </a:t>
            </a:r>
            <a:r>
              <a:rPr lang="da-DK" dirty="0" err="1" smtClean="0"/>
              <a:t>HpTS</a:t>
            </a:r>
            <a:endParaRPr lang="da-DK" dirty="0" smtClean="0"/>
          </a:p>
          <a:p>
            <a:pPr lvl="1"/>
            <a:r>
              <a:rPr lang="da-DK" dirty="0" smtClean="0"/>
              <a:t>Common </a:t>
            </a:r>
            <a:r>
              <a:rPr lang="da-DK" dirty="0" err="1" smtClean="0"/>
              <a:t>traits</a:t>
            </a:r>
            <a:r>
              <a:rPr lang="da-DK" dirty="0" smtClean="0"/>
              <a:t> </a:t>
            </a:r>
            <a:r>
              <a:rPr lang="da-DK" dirty="0" err="1" smtClean="0"/>
              <a:t>between</a:t>
            </a:r>
            <a:r>
              <a:rPr lang="da-DK" dirty="0" smtClean="0"/>
              <a:t> TcTS and </a:t>
            </a:r>
            <a:r>
              <a:rPr lang="da-DK" dirty="0" err="1" smtClean="0"/>
              <a:t>HpTS</a:t>
            </a:r>
            <a:endParaRPr lang="da-DK" dirty="0" smtClean="0"/>
          </a:p>
          <a:p>
            <a:pPr lvl="1"/>
            <a:r>
              <a:rPr lang="da-DK" dirty="0" err="1" smtClean="0"/>
              <a:t>Further</a:t>
            </a:r>
            <a:r>
              <a:rPr lang="da-DK" dirty="0" smtClean="0"/>
              <a:t> </a:t>
            </a:r>
            <a:r>
              <a:rPr lang="da-DK" dirty="0" err="1" smtClean="0"/>
              <a:t>improvement</a:t>
            </a:r>
            <a:r>
              <a:rPr lang="da-DK" dirty="0" smtClean="0"/>
              <a:t> of Tr13?</a:t>
            </a:r>
          </a:p>
          <a:p>
            <a:pPr lvl="1"/>
            <a:r>
              <a:rPr lang="da-DK" dirty="0" err="1" smtClean="0"/>
              <a:t>Identification</a:t>
            </a:r>
            <a:r>
              <a:rPr lang="da-DK" dirty="0" smtClean="0"/>
              <a:t> of more </a:t>
            </a:r>
            <a:r>
              <a:rPr lang="da-DK" dirty="0" err="1" smtClean="0"/>
              <a:t>native</a:t>
            </a:r>
            <a:r>
              <a:rPr lang="da-DK" dirty="0" smtClean="0"/>
              <a:t> trans-sialidases</a:t>
            </a:r>
            <a:endParaRPr lang="da-DK" dirty="0"/>
          </a:p>
          <a:p>
            <a:r>
              <a:rPr lang="da-DK" dirty="0" err="1" smtClean="0"/>
              <a:t>Identification</a:t>
            </a:r>
            <a:r>
              <a:rPr lang="da-DK" dirty="0" smtClean="0"/>
              <a:t> of </a:t>
            </a:r>
            <a:r>
              <a:rPr lang="da-DK" dirty="0" err="1" smtClean="0"/>
              <a:t>other</a:t>
            </a:r>
            <a:r>
              <a:rPr lang="da-DK" dirty="0" smtClean="0"/>
              <a:t> trans-</a:t>
            </a:r>
            <a:r>
              <a:rPr lang="da-DK" dirty="0" err="1" smtClean="0"/>
              <a:t>glycosidases</a:t>
            </a:r>
            <a:endParaRPr lang="da-DK" dirty="0" smtClean="0"/>
          </a:p>
          <a:p>
            <a:pPr lvl="1"/>
            <a:r>
              <a:rPr lang="da-DK" dirty="0" smtClean="0"/>
              <a:t>”</a:t>
            </a:r>
            <a:r>
              <a:rPr lang="da-DK" dirty="0" err="1" smtClean="0"/>
              <a:t>Where</a:t>
            </a:r>
            <a:r>
              <a:rPr lang="da-DK" dirty="0" smtClean="0"/>
              <a:t> </a:t>
            </a:r>
            <a:r>
              <a:rPr lang="da-DK" dirty="0" err="1" smtClean="0"/>
              <a:t>can</a:t>
            </a:r>
            <a:r>
              <a:rPr lang="da-DK" dirty="0" smtClean="0"/>
              <a:t> I find a sandwich ?”</a:t>
            </a:r>
          </a:p>
          <a:p>
            <a:endParaRPr lang="da-DK" dirty="0" smtClean="0"/>
          </a:p>
          <a:p>
            <a:pPr marL="457200" lvl="1" indent="0">
              <a:buNone/>
            </a:pPr>
            <a:endParaRPr lang="da-DK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467544" y="1340768"/>
            <a:ext cx="7416824" cy="3672408"/>
          </a:xfrm>
          <a:prstGeom prst="roundRect">
            <a:avLst>
              <a:gd name="adj" fmla="val 6191"/>
            </a:avLst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Acknowledgements</a:t>
            </a:r>
            <a:r>
              <a:rPr lang="da-DK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da-DK" dirty="0" err="1" smtClean="0"/>
              <a:t>Colleagues</a:t>
            </a:r>
            <a:r>
              <a:rPr lang="da-DK" dirty="0" smtClean="0"/>
              <a:t>:</a:t>
            </a:r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r>
              <a:rPr lang="da-DK" dirty="0" smtClean="0"/>
              <a:t>Arla </a:t>
            </a:r>
            <a:r>
              <a:rPr lang="da-DK" dirty="0" smtClean="0"/>
              <a:t> Foods A.M.B.A </a:t>
            </a:r>
            <a:r>
              <a:rPr lang="da-DK" dirty="0" smtClean="0"/>
              <a:t>for </a:t>
            </a:r>
            <a:r>
              <a:rPr lang="da-DK" dirty="0" err="1" smtClean="0"/>
              <a:t>providing</a:t>
            </a:r>
            <a:r>
              <a:rPr lang="da-DK" dirty="0" smtClean="0"/>
              <a:t> </a:t>
            </a:r>
            <a:r>
              <a:rPr lang="da-DK" dirty="0" err="1" smtClean="0"/>
              <a:t>substrate</a:t>
            </a:r>
            <a:r>
              <a:rPr lang="da-DK" dirty="0" smtClean="0"/>
              <a:t> </a:t>
            </a:r>
            <a:r>
              <a:rPr lang="da-DK" dirty="0" smtClean="0"/>
              <a:t>for donating </a:t>
            </a:r>
            <a:r>
              <a:rPr lang="da-DK" dirty="0" smtClean="0"/>
              <a:t>the trans-</a:t>
            </a:r>
            <a:r>
              <a:rPr lang="da-DK" dirty="0" err="1" smtClean="0"/>
              <a:t>sialylation</a:t>
            </a:r>
            <a:r>
              <a:rPr lang="da-DK" dirty="0" smtClean="0"/>
              <a:t> </a:t>
            </a:r>
            <a:r>
              <a:rPr lang="da-DK" dirty="0" err="1" smtClean="0"/>
              <a:t>reaction</a:t>
            </a:r>
            <a:r>
              <a:rPr lang="da-DK" dirty="0" smtClean="0"/>
              <a:t> </a:t>
            </a:r>
            <a:r>
              <a:rPr lang="da-DK" dirty="0" err="1" smtClean="0"/>
              <a:t>substrates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10" y="1606270"/>
            <a:ext cx="981075" cy="133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58" y="1628800"/>
            <a:ext cx="981075" cy="133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r="12891"/>
          <a:stretch/>
        </p:blipFill>
        <p:spPr>
          <a:xfrm>
            <a:off x="467543" y="3645024"/>
            <a:ext cx="981075" cy="1321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55" y="3433192"/>
            <a:ext cx="981075" cy="133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17" y="3628174"/>
            <a:ext cx="981075" cy="133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11241"/>
            <a:ext cx="981075" cy="133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37" y="3411778"/>
            <a:ext cx="981075" cy="133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645024"/>
            <a:ext cx="981075" cy="133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628174"/>
            <a:ext cx="981075" cy="133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79512" y="4745278"/>
            <a:ext cx="9145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	</a:t>
            </a:r>
            <a:r>
              <a:rPr lang="da-DK" sz="1400" dirty="0" smtClean="0"/>
              <a:t>                </a:t>
            </a:r>
            <a:r>
              <a:rPr lang="da-DK" sz="1400" dirty="0" err="1" smtClean="0"/>
              <a:t>PhD</a:t>
            </a:r>
            <a:r>
              <a:rPr lang="da-DK" sz="1400" dirty="0" smtClean="0"/>
              <a:t> C. </a:t>
            </a:r>
            <a:r>
              <a:rPr lang="da-DK" sz="1400" dirty="0" err="1" smtClean="0"/>
              <a:t>Jers</a:t>
            </a:r>
            <a:r>
              <a:rPr lang="da-DK" sz="1400" dirty="0" smtClean="0"/>
              <a:t>		       </a:t>
            </a:r>
            <a:r>
              <a:rPr lang="da-DK" sz="1400" dirty="0" err="1" smtClean="0"/>
              <a:t>PhD</a:t>
            </a:r>
            <a:r>
              <a:rPr lang="da-DK" sz="1400" dirty="0" smtClean="0"/>
              <a:t> J. Holck	                   </a:t>
            </a:r>
            <a:r>
              <a:rPr lang="da-DK" sz="1400" dirty="0" err="1" smtClean="0"/>
              <a:t>PhD</a:t>
            </a:r>
            <a:r>
              <a:rPr lang="da-DK" sz="1400" dirty="0" smtClean="0"/>
              <a:t> M. </a:t>
            </a:r>
            <a:r>
              <a:rPr lang="da-DK" sz="1400" dirty="0" err="1" smtClean="0"/>
              <a:t>Lezyk</a:t>
            </a:r>
            <a:endParaRPr lang="da-DK" sz="1400" dirty="0" smtClean="0"/>
          </a:p>
          <a:p>
            <a:r>
              <a:rPr lang="da-DK" sz="1400" dirty="0" err="1" smtClean="0"/>
              <a:t>PhD</a:t>
            </a:r>
            <a:r>
              <a:rPr lang="da-DK" sz="1400" dirty="0" smtClean="0"/>
              <a:t> C. </a:t>
            </a:r>
            <a:r>
              <a:rPr lang="da-DK" sz="1400" dirty="0" err="1" smtClean="0"/>
              <a:t>Nyffenegger</a:t>
            </a:r>
            <a:r>
              <a:rPr lang="da-DK" sz="1400" dirty="0" smtClean="0"/>
              <a:t>		</a:t>
            </a:r>
            <a:r>
              <a:rPr lang="da-DK" sz="1400" dirty="0" err="1" smtClean="0"/>
              <a:t>PhD</a:t>
            </a:r>
            <a:r>
              <a:rPr lang="da-DK" sz="1400" dirty="0" smtClean="0"/>
              <a:t> B. Zeuner	    </a:t>
            </a:r>
            <a:r>
              <a:rPr lang="da-DK" sz="1400" dirty="0" err="1" smtClean="0"/>
              <a:t>PhD</a:t>
            </a:r>
            <a:r>
              <a:rPr lang="da-DK" sz="1400" dirty="0" smtClean="0"/>
              <a:t> Candidate S </a:t>
            </a:r>
            <a:r>
              <a:rPr lang="da-DK" sz="1400" dirty="0" err="1" smtClean="0"/>
              <a:t>Jamek</a:t>
            </a:r>
            <a:r>
              <a:rPr lang="da-DK" sz="1400" dirty="0" smtClean="0"/>
              <a:t>	    </a:t>
            </a:r>
            <a:r>
              <a:rPr lang="da-DK" sz="1400" dirty="0" smtClean="0"/>
              <a:t>Prof </a:t>
            </a:r>
            <a:r>
              <a:rPr lang="da-DK" sz="1400" dirty="0" smtClean="0"/>
              <a:t>AS Meyer</a:t>
            </a:r>
          </a:p>
          <a:p>
            <a:r>
              <a:rPr lang="da-DK" sz="1400" dirty="0" smtClean="0"/>
              <a:t>	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936308" y="2088354"/>
            <a:ext cx="6120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			    (Supervisors)</a:t>
            </a:r>
            <a:r>
              <a:rPr lang="da-DK" dirty="0" smtClean="0"/>
              <a:t>	   </a:t>
            </a:r>
          </a:p>
          <a:p>
            <a:endParaRPr lang="da-DK" dirty="0"/>
          </a:p>
          <a:p>
            <a:endParaRPr lang="da-DK" dirty="0" smtClean="0"/>
          </a:p>
          <a:p>
            <a:r>
              <a:rPr lang="da-DK" dirty="0"/>
              <a:t>	 </a:t>
            </a:r>
            <a:r>
              <a:rPr lang="da-DK" dirty="0" smtClean="0"/>
              <a:t>          	</a:t>
            </a:r>
            <a:r>
              <a:rPr lang="da-DK" sz="1400" dirty="0" smtClean="0"/>
              <a:t>Prof </a:t>
            </a:r>
            <a:r>
              <a:rPr lang="da-DK" sz="1400" dirty="0" smtClean="0"/>
              <a:t>JD Mikkelsen	          </a:t>
            </a:r>
            <a:r>
              <a:rPr lang="da-DK" sz="1400" dirty="0" err="1" smtClean="0"/>
              <a:t>Asst</a:t>
            </a:r>
            <a:r>
              <a:rPr lang="da-DK" sz="1400" dirty="0" smtClean="0"/>
              <a:t> Prof M</a:t>
            </a:r>
            <a:r>
              <a:rPr lang="da-DK" sz="1400" dirty="0" smtClean="0"/>
              <a:t>. </a:t>
            </a:r>
            <a:r>
              <a:rPr lang="da-DK" sz="1400" dirty="0" err="1" smtClean="0"/>
              <a:t>Pinelo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479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Questions</a:t>
            </a:r>
            <a:r>
              <a:rPr lang="da-DK" dirty="0" smtClean="0"/>
              <a:t> </a:t>
            </a:r>
            <a:r>
              <a:rPr lang="da-DK" dirty="0" err="1" smtClean="0"/>
              <a:t>please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4005064"/>
            <a:ext cx="8229600" cy="3201219"/>
          </a:xfrm>
        </p:spPr>
        <p:txBody>
          <a:bodyPr/>
          <a:lstStyle/>
          <a:p>
            <a:pPr marL="0" indent="0">
              <a:buNone/>
            </a:pPr>
            <a:r>
              <a:rPr lang="da-DK" i="1" dirty="0" err="1" smtClean="0"/>
              <a:t>Thank</a:t>
            </a:r>
            <a:r>
              <a:rPr lang="da-DK" i="1" dirty="0" smtClean="0"/>
              <a:t> </a:t>
            </a:r>
            <a:r>
              <a:rPr lang="da-DK" i="1" dirty="0" err="1" smtClean="0"/>
              <a:t>you</a:t>
            </a:r>
            <a:r>
              <a:rPr lang="da-DK" i="1" dirty="0" smtClean="0"/>
              <a:t> for </a:t>
            </a:r>
            <a:r>
              <a:rPr lang="da-DK" i="1" dirty="0" err="1" smtClean="0"/>
              <a:t>your</a:t>
            </a:r>
            <a:r>
              <a:rPr lang="da-DK" i="1" dirty="0" smtClean="0"/>
              <a:t> </a:t>
            </a:r>
            <a:r>
              <a:rPr lang="da-DK" i="1" dirty="0" smtClean="0"/>
              <a:t>attention</a:t>
            </a:r>
          </a:p>
        </p:txBody>
      </p:sp>
    </p:spTree>
    <p:extLst>
      <p:ext uri="{BB962C8B-B14F-4D97-AF65-F5344CB8AC3E}">
        <p14:creationId xmlns:p14="http://schemas.microsoft.com/office/powerpoint/2010/main" val="194884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7692" y="409149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err="1" smtClean="0"/>
              <a:t>Enzyme</a:t>
            </a:r>
            <a:r>
              <a:rPr lang="da-DK" sz="2800" dirty="0" err="1"/>
              <a:t>-</a:t>
            </a:r>
            <a:r>
              <a:rPr lang="da-DK" sz="2800" dirty="0" err="1" smtClean="0"/>
              <a:t>catalysed</a:t>
            </a:r>
            <a:r>
              <a:rPr lang="da-DK" sz="2800" dirty="0" smtClean="0"/>
              <a:t> </a:t>
            </a:r>
            <a:r>
              <a:rPr lang="da-DK" sz="2800" dirty="0" err="1" smtClean="0"/>
              <a:t>synthetic</a:t>
            </a:r>
            <a:r>
              <a:rPr lang="da-DK" sz="2800" dirty="0" smtClean="0"/>
              <a:t> HMO </a:t>
            </a:r>
            <a:r>
              <a:rPr lang="da-DK" sz="2800" dirty="0" err="1" smtClean="0"/>
              <a:t>production</a:t>
            </a:r>
            <a:r>
              <a:rPr lang="da-DK" sz="2800" dirty="0" smtClean="0"/>
              <a:t> </a:t>
            </a:r>
            <a:r>
              <a:rPr lang="da-DK" sz="2800" dirty="0" err="1" smtClean="0"/>
              <a:t>setup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1907704" y="2852936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7692" y="3313951"/>
            <a:ext cx="360040" cy="25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7" y="1804215"/>
            <a:ext cx="5035222" cy="377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524328" y="2131115"/>
            <a:ext cx="720080" cy="64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67744" y="148478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cGMP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066" y="5343599"/>
            <a:ext cx="4220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 err="1" smtClean="0"/>
              <a:t>Figure</a:t>
            </a:r>
            <a:r>
              <a:rPr lang="da-DK" sz="1200" dirty="0" smtClean="0"/>
              <a:t> </a:t>
            </a:r>
            <a:r>
              <a:rPr lang="da-DK" sz="1200" dirty="0" err="1" smtClean="0"/>
              <a:t>adapted</a:t>
            </a:r>
            <a:r>
              <a:rPr lang="da-DK" sz="1200" dirty="0" smtClean="0"/>
              <a:t> from:</a:t>
            </a:r>
            <a:endParaRPr lang="en-US" sz="1200" dirty="0" smtClean="0"/>
          </a:p>
          <a:p>
            <a:r>
              <a:rPr lang="en-US" sz="1200" dirty="0" err="1" smtClean="0"/>
              <a:t>Zeuner</a:t>
            </a:r>
            <a:r>
              <a:rPr lang="en-US" sz="1200" dirty="0" smtClean="0"/>
              <a:t> B, </a:t>
            </a:r>
            <a:r>
              <a:rPr lang="en-US" sz="1200" i="1" dirty="0" smtClean="0"/>
              <a:t>et al. </a:t>
            </a:r>
            <a:r>
              <a:rPr lang="en-US" sz="1200" dirty="0" smtClean="0"/>
              <a:t>2014 Enzyme and Microbial Technology 55:85-93</a:t>
            </a:r>
            <a:endParaRPr lang="en-US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3" t="11947" r="13008" b="2250"/>
          <a:stretch/>
        </p:blipFill>
        <p:spPr bwMode="auto">
          <a:xfrm>
            <a:off x="5874744" y="2397398"/>
            <a:ext cx="3083268" cy="4160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9" t="9279" r="17051" b="6572"/>
          <a:stretch/>
        </p:blipFill>
        <p:spPr bwMode="auto">
          <a:xfrm>
            <a:off x="5364088" y="3643926"/>
            <a:ext cx="3094158" cy="4302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36282" y="3917879"/>
            <a:ext cx="1736438" cy="794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6192" y="3917879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Enz</a:t>
            </a:r>
            <a:r>
              <a:rPr lang="da-DK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2797" y="2564904"/>
            <a:ext cx="669283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9878" y="452015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Enz</a:t>
            </a:r>
            <a:r>
              <a:rPr lang="da-DK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65332" y="3917879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Enz</a:t>
            </a:r>
            <a:r>
              <a:rPr lang="da-DK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4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One </a:t>
            </a:r>
            <a:r>
              <a:rPr lang="da-DK" sz="2800" dirty="0" err="1" smtClean="0"/>
              <a:t>native</a:t>
            </a:r>
            <a:r>
              <a:rPr lang="da-DK" sz="2800" dirty="0" smtClean="0"/>
              <a:t> trans-sialidase is </a:t>
            </a:r>
            <a:r>
              <a:rPr lang="da-DK" sz="2800" dirty="0" err="1" smtClean="0"/>
              <a:t>known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96952"/>
            <a:ext cx="5793856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47664" y="6317380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TcTS model based on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Amaya M.F., et.al. (2004) Structure 12: 775–784</a:t>
            </a:r>
            <a:r>
              <a:rPr lang="en-US" sz="1200" i="1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78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trans-sialidase of </a:t>
            </a:r>
            <a:r>
              <a:rPr lang="en-US" sz="2800" dirty="0"/>
              <a:t>T</a:t>
            </a:r>
            <a:r>
              <a:rPr lang="en-US" sz="2800" dirty="0" smtClean="0"/>
              <a:t>rypanosomas cruzi</a:t>
            </a:r>
            <a:endParaRPr lang="en-US" sz="28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499" y="1196752"/>
            <a:ext cx="579664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96952"/>
            <a:ext cx="5793856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47664" y="6317380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TcTS model based on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Amaya M.F., et.al. (2004) Structure 12: 775–784</a:t>
            </a:r>
            <a:r>
              <a:rPr lang="en-US" sz="1200" i="1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24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trans-sialidase of </a:t>
            </a:r>
            <a:r>
              <a:rPr lang="en-US" sz="2800" dirty="0"/>
              <a:t>T</a:t>
            </a:r>
            <a:r>
              <a:rPr lang="en-US" sz="2800" dirty="0" smtClean="0"/>
              <a:t>rypanosomas cruzi</a:t>
            </a:r>
            <a:endParaRPr lang="en-US" sz="28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499" y="1196752"/>
            <a:ext cx="579664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96952"/>
            <a:ext cx="5793856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47664" y="6317380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TcTS model based on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Amaya M.F., et.al. (2004) Structure 12: 775–784</a:t>
            </a:r>
            <a:r>
              <a:rPr lang="en-US" sz="1200" i="1" dirty="0" smtClean="0"/>
              <a:t> 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1457400" y="2852936"/>
            <a:ext cx="5994920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3366284"/>
            <a:ext cx="4019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Not a </a:t>
            </a:r>
            <a:r>
              <a:rPr lang="da-DK" dirty="0" err="1" smtClean="0"/>
              <a:t>sialyl</a:t>
            </a:r>
            <a:r>
              <a:rPr lang="da-DK" dirty="0" smtClean="0"/>
              <a:t>-transferase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Virulence</a:t>
            </a:r>
            <a:r>
              <a:rPr lang="da-DK" dirty="0" smtClean="0"/>
              <a:t> factor in a human </a:t>
            </a:r>
            <a:r>
              <a:rPr lang="da-DK" dirty="0" err="1" smtClean="0"/>
              <a:t>pathogen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95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2" t="8001" r="14603" b="13250"/>
          <a:stretch/>
        </p:blipFill>
        <p:spPr bwMode="auto">
          <a:xfrm>
            <a:off x="5356995" y="1566324"/>
            <a:ext cx="3550046" cy="5014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0198" r="725" b="866"/>
          <a:stretch/>
        </p:blipFill>
        <p:spPr bwMode="auto">
          <a:xfrm>
            <a:off x="1115616" y="1366689"/>
            <a:ext cx="4062414" cy="2031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A quintuple mutant of it’s close cousin </a:t>
            </a:r>
          </a:p>
          <a:p>
            <a:r>
              <a:rPr lang="en-US" sz="2800" dirty="0" smtClean="0"/>
              <a:t>from the non-pathogenic T. </a:t>
            </a:r>
            <a:r>
              <a:rPr lang="en-US" sz="2800" i="1" dirty="0" err="1" smtClean="0"/>
              <a:t>rangeli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615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</TotalTime>
  <Words>1366</Words>
  <Application>Microsoft Office PowerPoint</Application>
  <PresentationFormat>On-screen Show (4:3)</PresentationFormat>
  <Paragraphs>272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A Rational Approach to Identification of Wild Type Trans-sialidases for the Production of Human Milk Oligosaccharides  </vt:lpstr>
      <vt:lpstr>Outline</vt:lpstr>
      <vt:lpstr>PowerPoint Presentation</vt:lpstr>
      <vt:lpstr>PowerPoint Presentation</vt:lpstr>
      <vt:lpstr>PowerPoint Presentation</vt:lpstr>
      <vt:lpstr>One native trans-sialidase is known</vt:lpstr>
      <vt:lpstr>The trans-sialidase of Trypanosomas cruzi</vt:lpstr>
      <vt:lpstr>The trans-sialidase of Trypanosomas cruzi</vt:lpstr>
      <vt:lpstr>PowerPoint Presentation</vt:lpstr>
      <vt:lpstr>Tr13</vt:lpstr>
      <vt:lpstr>Compared to M. viridifaciens</vt:lpstr>
      <vt:lpstr>All avancements based on TcTS</vt:lpstr>
      <vt:lpstr>PowerPoint Presentation</vt:lpstr>
      <vt:lpstr>PowerPoint Presentation</vt:lpstr>
      <vt:lpstr>PowerPoint Presentation</vt:lpstr>
      <vt:lpstr>PowerPoint Presentation</vt:lpstr>
      <vt:lpstr>A closer look at the TcTS active site</vt:lpstr>
      <vt:lpstr>Candidate selection</vt:lpstr>
      <vt:lpstr>4 candidates enzymes model and align well</vt:lpstr>
      <vt:lpstr>4 candidate enzymes selected for in vitro analysis </vt:lpstr>
      <vt:lpstr>Candidate alignment overview</vt:lpstr>
      <vt:lpstr>PowerPoint Presentation</vt:lpstr>
      <vt:lpstr>The remaining 3 candidates included - Deep narrow binding pockets</vt:lpstr>
      <vt:lpstr>The remaining 3 candidates included - Deep narrow binding pockets</vt:lpstr>
      <vt:lpstr>Enzyme expression setup</vt:lpstr>
      <vt:lpstr>Applying the candidate enzymes to the trans-sialidase setup</vt:lpstr>
      <vt:lpstr>Reaction conditions</vt:lpstr>
      <vt:lpstr>HPLC - Analysis</vt:lpstr>
      <vt:lpstr>HPLC - Analysis</vt:lpstr>
      <vt:lpstr>PowerPoint Presentation</vt:lpstr>
      <vt:lpstr>PowerPoint Presentation</vt:lpstr>
      <vt:lpstr>HPLC - Analysis</vt:lpstr>
      <vt:lpstr>Product identification</vt:lpstr>
      <vt:lpstr>Time study SialH</vt:lpstr>
      <vt:lpstr>Time study (all candidates)</vt:lpstr>
      <vt:lpstr>Time Study (all candidates)</vt:lpstr>
      <vt:lpstr>Conclusion</vt:lpstr>
      <vt:lpstr>Conclusion</vt:lpstr>
      <vt:lpstr>Conclusion</vt:lpstr>
      <vt:lpstr>Conclusion</vt:lpstr>
      <vt:lpstr>Conclusion</vt:lpstr>
      <vt:lpstr>Perspectives</vt:lpstr>
      <vt:lpstr>Acknowledgements </vt:lpstr>
      <vt:lpstr>Questions please</vt:lpstr>
    </vt:vector>
  </TitlesOfParts>
  <Company>DTU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Rational Approach to Identification of Wild Type Trans-sialidases for the Production of Human Milk Oligosaccharides</dc:title>
  <dc:creator>Rune Thorbjørn Nordvang</dc:creator>
  <cp:lastModifiedBy>Rune Thorbjørn Nordvang</cp:lastModifiedBy>
  <cp:revision>47</cp:revision>
  <dcterms:created xsi:type="dcterms:W3CDTF">2015-08-06T10:49:23Z</dcterms:created>
  <dcterms:modified xsi:type="dcterms:W3CDTF">2015-08-10T21:41:19Z</dcterms:modified>
</cp:coreProperties>
</file>