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5" r:id="rId3"/>
    <p:sldId id="266" r:id="rId4"/>
    <p:sldId id="264" r:id="rId5"/>
    <p:sldId id="303" r:id="rId6"/>
    <p:sldId id="258" r:id="rId7"/>
    <p:sldId id="300" r:id="rId8"/>
    <p:sldId id="302" r:id="rId9"/>
    <p:sldId id="259" r:id="rId10"/>
    <p:sldId id="269" r:id="rId11"/>
    <p:sldId id="26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04" r:id="rId30"/>
    <p:sldId id="288" r:id="rId31"/>
    <p:sldId id="289" r:id="rId32"/>
    <p:sldId id="290" r:id="rId33"/>
    <p:sldId id="291" r:id="rId34"/>
    <p:sldId id="292" r:id="rId35"/>
    <p:sldId id="293" r:id="rId36"/>
    <p:sldId id="26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40" autoAdjust="0"/>
  </p:normalViewPr>
  <p:slideViewPr>
    <p:cSldViewPr snapToGrid="0" snapToObjects="1">
      <p:cViewPr varScale="1">
        <p:scale>
          <a:sx n="99" d="100"/>
          <a:sy n="99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5BA3C-18F6-4F2E-957C-EA9C5DECC829}" type="doc">
      <dgm:prSet loTypeId="urn:microsoft.com/office/officeart/2005/8/layout/process5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325D6D2C-D071-4CFC-BFA8-C6F342C7CCE3}">
      <dgm:prSet/>
      <dgm:spPr/>
      <dgm:t>
        <a:bodyPr/>
        <a:lstStyle/>
        <a:p>
          <a:pPr rtl="0"/>
          <a:r>
            <a:rPr lang="en-US" noProof="0" dirty="0" smtClean="0"/>
            <a:t>Evolution</a:t>
          </a:r>
          <a:r>
            <a:rPr lang="en-US" dirty="0" smtClean="0"/>
            <a:t> in the </a:t>
          </a:r>
          <a:r>
            <a:rPr lang="en-US" noProof="0" dirty="0" smtClean="0"/>
            <a:t>adhesion of dental </a:t>
          </a:r>
          <a:r>
            <a:rPr lang="en-US" noProof="0" dirty="0" smtClean="0"/>
            <a:t>materials</a:t>
          </a:r>
          <a:endParaRPr lang="en-US" noProof="0" dirty="0"/>
        </a:p>
      </dgm:t>
    </dgm:pt>
    <dgm:pt modelId="{866412C2-CF10-4A80-8BCF-FE200BE2C7A8}" type="parTrans" cxnId="{B75262F2-3266-4678-B910-3874BD2D1DE4}">
      <dgm:prSet/>
      <dgm:spPr/>
      <dgm:t>
        <a:bodyPr/>
        <a:lstStyle/>
        <a:p>
          <a:endParaRPr lang="pt-PT"/>
        </a:p>
      </dgm:t>
    </dgm:pt>
    <dgm:pt modelId="{A86C3295-C45A-43DD-99C3-F4FBB57C14DC}" type="sibTrans" cxnId="{B75262F2-3266-4678-B910-3874BD2D1DE4}">
      <dgm:prSet/>
      <dgm:spPr/>
      <dgm:t>
        <a:bodyPr/>
        <a:lstStyle/>
        <a:p>
          <a:endParaRPr lang="pt-PT" dirty="0"/>
        </a:p>
      </dgm:t>
    </dgm:pt>
    <dgm:pt modelId="{281865C4-A993-415B-96A6-234E077D4574}">
      <dgm:prSet/>
      <dgm:spPr/>
      <dgm:t>
        <a:bodyPr/>
        <a:lstStyle/>
        <a:p>
          <a:pPr rtl="0"/>
          <a:r>
            <a:rPr lang="en-US" noProof="0" dirty="0" smtClean="0"/>
            <a:t>Direct Restorations vs Indirect </a:t>
          </a:r>
          <a:r>
            <a:rPr lang="en-US" noProof="0" dirty="0" smtClean="0"/>
            <a:t>Restorations</a:t>
          </a:r>
          <a:endParaRPr lang="en-US" noProof="0" dirty="0"/>
        </a:p>
      </dgm:t>
    </dgm:pt>
    <dgm:pt modelId="{6BF383A8-3E5E-49F2-BC2B-58D62C288B85}" type="parTrans" cxnId="{FFAE4E1E-4914-4492-86EE-80C151C58852}">
      <dgm:prSet/>
      <dgm:spPr/>
      <dgm:t>
        <a:bodyPr/>
        <a:lstStyle/>
        <a:p>
          <a:endParaRPr lang="pt-PT"/>
        </a:p>
      </dgm:t>
    </dgm:pt>
    <dgm:pt modelId="{6C421964-253A-4D77-8F9F-96F1852C88BC}" type="sibTrans" cxnId="{FFAE4E1E-4914-4492-86EE-80C151C58852}">
      <dgm:prSet/>
      <dgm:spPr/>
      <dgm:t>
        <a:bodyPr/>
        <a:lstStyle/>
        <a:p>
          <a:endParaRPr lang="pt-PT" dirty="0"/>
        </a:p>
      </dgm:t>
    </dgm:pt>
    <dgm:pt modelId="{A6DECCF6-0ED2-4BC9-A82B-A51CBE9056F2}">
      <dgm:prSet/>
      <dgm:spPr/>
      <dgm:t>
        <a:bodyPr/>
        <a:lstStyle/>
        <a:p>
          <a:pPr rtl="0"/>
          <a:r>
            <a:rPr lang="en-US" noProof="0" dirty="0" smtClean="0"/>
            <a:t>Cement Importance in the Adhesion</a:t>
          </a:r>
          <a:endParaRPr lang="en-US" noProof="0" dirty="0"/>
        </a:p>
      </dgm:t>
    </dgm:pt>
    <dgm:pt modelId="{B1B63F3B-BDD8-429F-9ED7-1539C2FFDF80}" type="parTrans" cxnId="{183F726E-94BC-490E-8A73-DDDF0684BF9B}">
      <dgm:prSet/>
      <dgm:spPr/>
      <dgm:t>
        <a:bodyPr/>
        <a:lstStyle/>
        <a:p>
          <a:endParaRPr lang="pt-PT"/>
        </a:p>
      </dgm:t>
    </dgm:pt>
    <dgm:pt modelId="{32847CAB-E42A-428A-BB88-442EE1431CDA}" type="sibTrans" cxnId="{183F726E-94BC-490E-8A73-DDDF0684BF9B}">
      <dgm:prSet/>
      <dgm:spPr/>
      <dgm:t>
        <a:bodyPr/>
        <a:lstStyle/>
        <a:p>
          <a:endParaRPr lang="pt-PT"/>
        </a:p>
      </dgm:t>
    </dgm:pt>
    <dgm:pt modelId="{42137094-1EA2-4DEA-AD84-16A997C3AE59}">
      <dgm:prSet/>
      <dgm:spPr/>
      <dgm:t>
        <a:bodyPr/>
        <a:lstStyle/>
        <a:p>
          <a:pPr rtl="0"/>
          <a:r>
            <a:rPr lang="en-US" noProof="0" dirty="0" smtClean="0"/>
            <a:t>Aesthetics importance from Society Point of </a:t>
          </a:r>
          <a:r>
            <a:rPr lang="en-US" noProof="0" dirty="0" smtClean="0"/>
            <a:t>View</a:t>
          </a:r>
          <a:endParaRPr lang="en-US" noProof="0" dirty="0"/>
        </a:p>
      </dgm:t>
    </dgm:pt>
    <dgm:pt modelId="{A4592937-604D-43B5-8BA2-2BCCB8E9E246}" type="sibTrans" cxnId="{80A7B79C-39A1-4082-A12D-A344AAE62260}">
      <dgm:prSet/>
      <dgm:spPr/>
      <dgm:t>
        <a:bodyPr/>
        <a:lstStyle/>
        <a:p>
          <a:endParaRPr lang="pt-PT" dirty="0"/>
        </a:p>
      </dgm:t>
    </dgm:pt>
    <dgm:pt modelId="{5F873790-531A-4ABC-9924-CAC4F0A28720}" type="parTrans" cxnId="{80A7B79C-39A1-4082-A12D-A344AAE62260}">
      <dgm:prSet/>
      <dgm:spPr/>
      <dgm:t>
        <a:bodyPr/>
        <a:lstStyle/>
        <a:p>
          <a:endParaRPr lang="pt-PT"/>
        </a:p>
      </dgm:t>
    </dgm:pt>
    <dgm:pt modelId="{9BB94E94-3C85-4E87-AB83-E1A9AE8FB944}" type="pres">
      <dgm:prSet presAssocID="{29F5BA3C-18F6-4F2E-957C-EA9C5DECC8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EA90C4A-EEA3-4D98-92A2-5049384D2933}" type="pres">
      <dgm:prSet presAssocID="{325D6D2C-D071-4CFC-BFA8-C6F342C7CC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32F1B7-1FAC-4D70-84E2-F32A912D1A38}" type="pres">
      <dgm:prSet presAssocID="{A86C3295-C45A-43DD-99C3-F4FBB57C14DC}" presName="sibTrans" presStyleLbl="sibTrans2D1" presStyleIdx="0" presStyleCnt="3"/>
      <dgm:spPr/>
      <dgm:t>
        <a:bodyPr/>
        <a:lstStyle/>
        <a:p>
          <a:endParaRPr lang="pt-PT"/>
        </a:p>
      </dgm:t>
    </dgm:pt>
    <dgm:pt modelId="{3CD6B434-0E15-4799-B4D9-9F8539FEDC8A}" type="pres">
      <dgm:prSet presAssocID="{A86C3295-C45A-43DD-99C3-F4FBB57C14DC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AC5CAF36-8C06-49FB-9B53-DA763BEEAE7A}" type="pres">
      <dgm:prSet presAssocID="{42137094-1EA2-4DEA-AD84-16A997C3AE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8AEBD1-6543-44C9-8956-4403D2271673}" type="pres">
      <dgm:prSet presAssocID="{A4592937-604D-43B5-8BA2-2BCCB8E9E246}" presName="sibTrans" presStyleLbl="sibTrans2D1" presStyleIdx="1" presStyleCnt="3"/>
      <dgm:spPr/>
      <dgm:t>
        <a:bodyPr/>
        <a:lstStyle/>
        <a:p>
          <a:endParaRPr lang="pt-PT"/>
        </a:p>
      </dgm:t>
    </dgm:pt>
    <dgm:pt modelId="{3B7CDDA0-EA46-4D17-9D02-6A7650ECD8EC}" type="pres">
      <dgm:prSet presAssocID="{A4592937-604D-43B5-8BA2-2BCCB8E9E246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11BFE8AF-C9F7-4106-8EF7-390683A21A5F}" type="pres">
      <dgm:prSet presAssocID="{281865C4-A993-415B-96A6-234E077D45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5046A7-B650-4FB3-81BD-9E4A8E84007F}" type="pres">
      <dgm:prSet presAssocID="{6C421964-253A-4D77-8F9F-96F1852C88BC}" presName="sibTrans" presStyleLbl="sibTrans2D1" presStyleIdx="2" presStyleCnt="3"/>
      <dgm:spPr/>
      <dgm:t>
        <a:bodyPr/>
        <a:lstStyle/>
        <a:p>
          <a:endParaRPr lang="pt-PT"/>
        </a:p>
      </dgm:t>
    </dgm:pt>
    <dgm:pt modelId="{1FE35A9C-C180-4989-8530-00550E480998}" type="pres">
      <dgm:prSet presAssocID="{6C421964-253A-4D77-8F9F-96F1852C88BC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0DAAEB4A-023C-475F-9094-BD0397919607}" type="pres">
      <dgm:prSet presAssocID="{A6DECCF6-0ED2-4BC9-A82B-A51CBE9056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DD6FE6E-1C9B-8341-B746-4269E2119452}" type="presOf" srcId="{A4592937-604D-43B5-8BA2-2BCCB8E9E246}" destId="{3B7CDDA0-EA46-4D17-9D02-6A7650ECD8EC}" srcOrd="1" destOrd="0" presId="urn:microsoft.com/office/officeart/2005/8/layout/process5"/>
    <dgm:cxn modelId="{FA15BD5D-E08F-DE49-8028-3732DEB91CC5}" type="presOf" srcId="{42137094-1EA2-4DEA-AD84-16A997C3AE59}" destId="{AC5CAF36-8C06-49FB-9B53-DA763BEEAE7A}" srcOrd="0" destOrd="0" presId="urn:microsoft.com/office/officeart/2005/8/layout/process5"/>
    <dgm:cxn modelId="{B75262F2-3266-4678-B910-3874BD2D1DE4}" srcId="{29F5BA3C-18F6-4F2E-957C-EA9C5DECC829}" destId="{325D6D2C-D071-4CFC-BFA8-C6F342C7CCE3}" srcOrd="0" destOrd="0" parTransId="{866412C2-CF10-4A80-8BCF-FE200BE2C7A8}" sibTransId="{A86C3295-C45A-43DD-99C3-F4FBB57C14DC}"/>
    <dgm:cxn modelId="{35045583-6225-9A4C-8C75-7C3642CBE658}" type="presOf" srcId="{A86C3295-C45A-43DD-99C3-F4FBB57C14DC}" destId="{3CD6B434-0E15-4799-B4D9-9F8539FEDC8A}" srcOrd="1" destOrd="0" presId="urn:microsoft.com/office/officeart/2005/8/layout/process5"/>
    <dgm:cxn modelId="{581DECE8-E18F-634B-967E-A184F634D66B}" type="presOf" srcId="{325D6D2C-D071-4CFC-BFA8-C6F342C7CCE3}" destId="{3EA90C4A-EEA3-4D98-92A2-5049384D2933}" srcOrd="0" destOrd="0" presId="urn:microsoft.com/office/officeart/2005/8/layout/process5"/>
    <dgm:cxn modelId="{525708EF-6503-D846-8812-FAD16A732BF4}" type="presOf" srcId="{6C421964-253A-4D77-8F9F-96F1852C88BC}" destId="{1FE35A9C-C180-4989-8530-00550E480998}" srcOrd="1" destOrd="0" presId="urn:microsoft.com/office/officeart/2005/8/layout/process5"/>
    <dgm:cxn modelId="{90D871A8-95E4-084D-9FB6-30AD38BECBE2}" type="presOf" srcId="{29F5BA3C-18F6-4F2E-957C-EA9C5DECC829}" destId="{9BB94E94-3C85-4E87-AB83-E1A9AE8FB944}" srcOrd="0" destOrd="0" presId="urn:microsoft.com/office/officeart/2005/8/layout/process5"/>
    <dgm:cxn modelId="{AEAA964D-F81B-3344-8AC3-F1B2DC395494}" type="presOf" srcId="{A4592937-604D-43B5-8BA2-2BCCB8E9E246}" destId="{668AEBD1-6543-44C9-8956-4403D2271673}" srcOrd="0" destOrd="0" presId="urn:microsoft.com/office/officeart/2005/8/layout/process5"/>
    <dgm:cxn modelId="{80A7B79C-39A1-4082-A12D-A344AAE62260}" srcId="{29F5BA3C-18F6-4F2E-957C-EA9C5DECC829}" destId="{42137094-1EA2-4DEA-AD84-16A997C3AE59}" srcOrd="1" destOrd="0" parTransId="{5F873790-531A-4ABC-9924-CAC4F0A28720}" sibTransId="{A4592937-604D-43B5-8BA2-2BCCB8E9E246}"/>
    <dgm:cxn modelId="{0DBEADE4-790E-9141-ABD4-CE1049AC20CE}" type="presOf" srcId="{6C421964-253A-4D77-8F9F-96F1852C88BC}" destId="{425046A7-B650-4FB3-81BD-9E4A8E84007F}" srcOrd="0" destOrd="0" presId="urn:microsoft.com/office/officeart/2005/8/layout/process5"/>
    <dgm:cxn modelId="{B56D34EF-6E46-7942-BDC1-32A3A9E76474}" type="presOf" srcId="{A86C3295-C45A-43DD-99C3-F4FBB57C14DC}" destId="{4332F1B7-1FAC-4D70-84E2-F32A912D1A38}" srcOrd="0" destOrd="0" presId="urn:microsoft.com/office/officeart/2005/8/layout/process5"/>
    <dgm:cxn modelId="{FFAE4E1E-4914-4492-86EE-80C151C58852}" srcId="{29F5BA3C-18F6-4F2E-957C-EA9C5DECC829}" destId="{281865C4-A993-415B-96A6-234E077D4574}" srcOrd="2" destOrd="0" parTransId="{6BF383A8-3E5E-49F2-BC2B-58D62C288B85}" sibTransId="{6C421964-253A-4D77-8F9F-96F1852C88BC}"/>
    <dgm:cxn modelId="{158643AC-4E18-6D4F-9291-8110ABA530AE}" type="presOf" srcId="{A6DECCF6-0ED2-4BC9-A82B-A51CBE9056F2}" destId="{0DAAEB4A-023C-475F-9094-BD0397919607}" srcOrd="0" destOrd="0" presId="urn:microsoft.com/office/officeart/2005/8/layout/process5"/>
    <dgm:cxn modelId="{3760BA0D-1AFF-CD47-A1DB-6F1AD66E911D}" type="presOf" srcId="{281865C4-A993-415B-96A6-234E077D4574}" destId="{11BFE8AF-C9F7-4106-8EF7-390683A21A5F}" srcOrd="0" destOrd="0" presId="urn:microsoft.com/office/officeart/2005/8/layout/process5"/>
    <dgm:cxn modelId="{183F726E-94BC-490E-8A73-DDDF0684BF9B}" srcId="{29F5BA3C-18F6-4F2E-957C-EA9C5DECC829}" destId="{A6DECCF6-0ED2-4BC9-A82B-A51CBE9056F2}" srcOrd="3" destOrd="0" parTransId="{B1B63F3B-BDD8-429F-9ED7-1539C2FFDF80}" sibTransId="{32847CAB-E42A-428A-BB88-442EE1431CDA}"/>
    <dgm:cxn modelId="{E8369EAD-D738-744B-A442-7E905F55B2EC}" type="presParOf" srcId="{9BB94E94-3C85-4E87-AB83-E1A9AE8FB944}" destId="{3EA90C4A-EEA3-4D98-92A2-5049384D2933}" srcOrd="0" destOrd="0" presId="urn:microsoft.com/office/officeart/2005/8/layout/process5"/>
    <dgm:cxn modelId="{4F4BDE5F-D613-A146-A3FD-F09725070B0B}" type="presParOf" srcId="{9BB94E94-3C85-4E87-AB83-E1A9AE8FB944}" destId="{4332F1B7-1FAC-4D70-84E2-F32A912D1A38}" srcOrd="1" destOrd="0" presId="urn:microsoft.com/office/officeart/2005/8/layout/process5"/>
    <dgm:cxn modelId="{B0454D4B-E7C9-B046-A448-9D7D113DB986}" type="presParOf" srcId="{4332F1B7-1FAC-4D70-84E2-F32A912D1A38}" destId="{3CD6B434-0E15-4799-B4D9-9F8539FEDC8A}" srcOrd="0" destOrd="0" presId="urn:microsoft.com/office/officeart/2005/8/layout/process5"/>
    <dgm:cxn modelId="{6F299198-E7BA-7140-A3BC-3A71F42887EA}" type="presParOf" srcId="{9BB94E94-3C85-4E87-AB83-E1A9AE8FB944}" destId="{AC5CAF36-8C06-49FB-9B53-DA763BEEAE7A}" srcOrd="2" destOrd="0" presId="urn:microsoft.com/office/officeart/2005/8/layout/process5"/>
    <dgm:cxn modelId="{4BF16288-5A17-9249-BDEF-7521E539AC7C}" type="presParOf" srcId="{9BB94E94-3C85-4E87-AB83-E1A9AE8FB944}" destId="{668AEBD1-6543-44C9-8956-4403D2271673}" srcOrd="3" destOrd="0" presId="urn:microsoft.com/office/officeart/2005/8/layout/process5"/>
    <dgm:cxn modelId="{135D083E-2959-9F4A-8FB1-6FB60B710D17}" type="presParOf" srcId="{668AEBD1-6543-44C9-8956-4403D2271673}" destId="{3B7CDDA0-EA46-4D17-9D02-6A7650ECD8EC}" srcOrd="0" destOrd="0" presId="urn:microsoft.com/office/officeart/2005/8/layout/process5"/>
    <dgm:cxn modelId="{1F366A93-1B12-064B-B2BF-257B2786C04A}" type="presParOf" srcId="{9BB94E94-3C85-4E87-AB83-E1A9AE8FB944}" destId="{11BFE8AF-C9F7-4106-8EF7-390683A21A5F}" srcOrd="4" destOrd="0" presId="urn:microsoft.com/office/officeart/2005/8/layout/process5"/>
    <dgm:cxn modelId="{89B409AD-1E2C-C34C-87B6-247BEEBF01BE}" type="presParOf" srcId="{9BB94E94-3C85-4E87-AB83-E1A9AE8FB944}" destId="{425046A7-B650-4FB3-81BD-9E4A8E84007F}" srcOrd="5" destOrd="0" presId="urn:microsoft.com/office/officeart/2005/8/layout/process5"/>
    <dgm:cxn modelId="{40D7F56E-2E9F-054B-9C40-D0F9367FFA0D}" type="presParOf" srcId="{425046A7-B650-4FB3-81BD-9E4A8E84007F}" destId="{1FE35A9C-C180-4989-8530-00550E480998}" srcOrd="0" destOrd="0" presId="urn:microsoft.com/office/officeart/2005/8/layout/process5"/>
    <dgm:cxn modelId="{AAB2F40F-F04F-3343-843A-5BF4CB61F253}" type="presParOf" srcId="{9BB94E94-3C85-4E87-AB83-E1A9AE8FB944}" destId="{0DAAEB4A-023C-475F-9094-BD039791960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081AF-9C18-F04C-B6CB-7073C9E11E99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765FD4F5-A5FC-EC49-828F-2850F6A4EE07}">
      <dgm:prSet phldrT="[Text]"/>
      <dgm:spPr/>
      <dgm:t>
        <a:bodyPr/>
        <a:lstStyle/>
        <a:p>
          <a:r>
            <a:rPr lang="en-US" dirty="0" smtClean="0"/>
            <a:t>Patient Factors</a:t>
          </a:r>
          <a:endParaRPr lang="en-US" dirty="0"/>
        </a:p>
      </dgm:t>
    </dgm:pt>
    <dgm:pt modelId="{45479DA5-F4BF-A54F-AED8-D439594E0041}" type="parTrans" cxnId="{0D4349ED-5EDD-2D41-965A-DC066A638045}">
      <dgm:prSet/>
      <dgm:spPr/>
      <dgm:t>
        <a:bodyPr/>
        <a:lstStyle/>
        <a:p>
          <a:endParaRPr lang="en-US"/>
        </a:p>
      </dgm:t>
    </dgm:pt>
    <dgm:pt modelId="{0B3CCC60-BDFB-4A4D-B530-546E3463A67A}" type="sibTrans" cxnId="{0D4349ED-5EDD-2D41-965A-DC066A638045}">
      <dgm:prSet/>
      <dgm:spPr/>
      <dgm:t>
        <a:bodyPr/>
        <a:lstStyle/>
        <a:p>
          <a:endParaRPr lang="en-US"/>
        </a:p>
      </dgm:t>
    </dgm:pt>
    <dgm:pt modelId="{5C1D6BD2-F7DE-5B4A-AFC3-2B809239BC54}">
      <dgm:prSet phldrT="[Text]"/>
      <dgm:spPr/>
      <dgm:t>
        <a:bodyPr/>
        <a:lstStyle/>
        <a:p>
          <a:r>
            <a:rPr lang="en-US" dirty="0" smtClean="0"/>
            <a:t>Dentist Factors</a:t>
          </a:r>
          <a:endParaRPr lang="en-US" dirty="0"/>
        </a:p>
      </dgm:t>
    </dgm:pt>
    <dgm:pt modelId="{F6417AB4-6DB2-274D-9B2B-8A77C1766B9C}" type="parTrans" cxnId="{B849575D-E42D-CE4C-A20D-78064664BF9D}">
      <dgm:prSet/>
      <dgm:spPr/>
      <dgm:t>
        <a:bodyPr/>
        <a:lstStyle/>
        <a:p>
          <a:endParaRPr lang="en-US"/>
        </a:p>
      </dgm:t>
    </dgm:pt>
    <dgm:pt modelId="{C9FA243C-F2FA-7B4B-8190-FB43824E296A}" type="sibTrans" cxnId="{B849575D-E42D-CE4C-A20D-78064664BF9D}">
      <dgm:prSet/>
      <dgm:spPr/>
      <dgm:t>
        <a:bodyPr/>
        <a:lstStyle/>
        <a:p>
          <a:endParaRPr lang="en-US"/>
        </a:p>
      </dgm:t>
    </dgm:pt>
    <dgm:pt modelId="{62F89F3D-72B5-074B-9EE3-A52E01F3B1D8}">
      <dgm:prSet phldrT="[Text]"/>
      <dgm:spPr/>
      <dgm:t>
        <a:bodyPr/>
        <a:lstStyle/>
        <a:p>
          <a:r>
            <a:rPr lang="en-US" dirty="0" smtClean="0"/>
            <a:t>Material Factors</a:t>
          </a:r>
          <a:endParaRPr lang="en-US" dirty="0"/>
        </a:p>
      </dgm:t>
    </dgm:pt>
    <dgm:pt modelId="{4B264CB7-0897-1E43-996F-761649031E6E}" type="parTrans" cxnId="{5301D8BC-1388-004E-956F-587CA2A7DEC0}">
      <dgm:prSet/>
      <dgm:spPr/>
      <dgm:t>
        <a:bodyPr/>
        <a:lstStyle/>
        <a:p>
          <a:endParaRPr lang="en-US"/>
        </a:p>
      </dgm:t>
    </dgm:pt>
    <dgm:pt modelId="{9BB5892E-9794-2444-889B-95131CE11E84}" type="sibTrans" cxnId="{5301D8BC-1388-004E-956F-587CA2A7DEC0}">
      <dgm:prSet/>
      <dgm:spPr/>
      <dgm:t>
        <a:bodyPr/>
        <a:lstStyle/>
        <a:p>
          <a:endParaRPr lang="en-US"/>
        </a:p>
      </dgm:t>
    </dgm:pt>
    <dgm:pt modelId="{7787D837-3042-F24A-80DA-4D222189EC17}" type="pres">
      <dgm:prSet presAssocID="{135081AF-9C18-F04C-B6CB-7073C9E11E99}" presName="compositeShape" presStyleCnt="0">
        <dgm:presLayoutVars>
          <dgm:chMax val="7"/>
          <dgm:dir/>
          <dgm:resizeHandles val="exact"/>
        </dgm:presLayoutVars>
      </dgm:prSet>
      <dgm:spPr/>
    </dgm:pt>
    <dgm:pt modelId="{0929F37E-3153-FF4D-AE1C-C9E51D659C08}" type="pres">
      <dgm:prSet presAssocID="{765FD4F5-A5FC-EC49-828F-2850F6A4EE07}" presName="circ1" presStyleLbl="vennNode1" presStyleIdx="0" presStyleCnt="3"/>
      <dgm:spPr/>
      <dgm:t>
        <a:bodyPr/>
        <a:lstStyle/>
        <a:p>
          <a:endParaRPr lang="en-US"/>
        </a:p>
      </dgm:t>
    </dgm:pt>
    <dgm:pt modelId="{13A4D7EA-CFCA-A549-BC4A-1C16809E1D84}" type="pres">
      <dgm:prSet presAssocID="{765FD4F5-A5FC-EC49-828F-2850F6A4EE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96068-7228-8246-92CE-538BB994BAAB}" type="pres">
      <dgm:prSet presAssocID="{5C1D6BD2-F7DE-5B4A-AFC3-2B809239BC54}" presName="circ2" presStyleLbl="vennNode1" presStyleIdx="1" presStyleCnt="3"/>
      <dgm:spPr/>
      <dgm:t>
        <a:bodyPr/>
        <a:lstStyle/>
        <a:p>
          <a:endParaRPr lang="en-US"/>
        </a:p>
      </dgm:t>
    </dgm:pt>
    <dgm:pt modelId="{A3E2981F-9C4C-1C42-A2EA-F8FFAD73A465}" type="pres">
      <dgm:prSet presAssocID="{5C1D6BD2-F7DE-5B4A-AFC3-2B809239BC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AC1C0-5DE7-0F47-B849-2E897F85A31C}" type="pres">
      <dgm:prSet presAssocID="{62F89F3D-72B5-074B-9EE3-A52E01F3B1D8}" presName="circ3" presStyleLbl="vennNode1" presStyleIdx="2" presStyleCnt="3"/>
      <dgm:spPr/>
      <dgm:t>
        <a:bodyPr/>
        <a:lstStyle/>
        <a:p>
          <a:endParaRPr lang="en-US"/>
        </a:p>
      </dgm:t>
    </dgm:pt>
    <dgm:pt modelId="{CEFE63E2-E3EE-1446-ABFE-0ED63F317F70}" type="pres">
      <dgm:prSet presAssocID="{62F89F3D-72B5-074B-9EE3-A52E01F3B1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C32F6-C2DD-3641-8D77-D596B5442A5B}" type="presOf" srcId="{765FD4F5-A5FC-EC49-828F-2850F6A4EE07}" destId="{13A4D7EA-CFCA-A549-BC4A-1C16809E1D84}" srcOrd="1" destOrd="0" presId="urn:microsoft.com/office/officeart/2005/8/layout/venn1"/>
    <dgm:cxn modelId="{B849575D-E42D-CE4C-A20D-78064664BF9D}" srcId="{135081AF-9C18-F04C-B6CB-7073C9E11E99}" destId="{5C1D6BD2-F7DE-5B4A-AFC3-2B809239BC54}" srcOrd="1" destOrd="0" parTransId="{F6417AB4-6DB2-274D-9B2B-8A77C1766B9C}" sibTransId="{C9FA243C-F2FA-7B4B-8190-FB43824E296A}"/>
    <dgm:cxn modelId="{8DC75C05-564A-9A44-AC9E-9C2E05E5ECB0}" type="presOf" srcId="{135081AF-9C18-F04C-B6CB-7073C9E11E99}" destId="{7787D837-3042-F24A-80DA-4D222189EC17}" srcOrd="0" destOrd="0" presId="urn:microsoft.com/office/officeart/2005/8/layout/venn1"/>
    <dgm:cxn modelId="{0D4349ED-5EDD-2D41-965A-DC066A638045}" srcId="{135081AF-9C18-F04C-B6CB-7073C9E11E99}" destId="{765FD4F5-A5FC-EC49-828F-2850F6A4EE07}" srcOrd="0" destOrd="0" parTransId="{45479DA5-F4BF-A54F-AED8-D439594E0041}" sibTransId="{0B3CCC60-BDFB-4A4D-B530-546E3463A67A}"/>
    <dgm:cxn modelId="{5301D8BC-1388-004E-956F-587CA2A7DEC0}" srcId="{135081AF-9C18-F04C-B6CB-7073C9E11E99}" destId="{62F89F3D-72B5-074B-9EE3-A52E01F3B1D8}" srcOrd="2" destOrd="0" parTransId="{4B264CB7-0897-1E43-996F-761649031E6E}" sibTransId="{9BB5892E-9794-2444-889B-95131CE11E84}"/>
    <dgm:cxn modelId="{F6AD13E6-0EF1-B649-99FB-E3E1AD18A774}" type="presOf" srcId="{62F89F3D-72B5-074B-9EE3-A52E01F3B1D8}" destId="{CEFE63E2-E3EE-1446-ABFE-0ED63F317F70}" srcOrd="1" destOrd="0" presId="urn:microsoft.com/office/officeart/2005/8/layout/venn1"/>
    <dgm:cxn modelId="{86213B6E-012A-014C-BD93-AC2B211DEDDF}" type="presOf" srcId="{5C1D6BD2-F7DE-5B4A-AFC3-2B809239BC54}" destId="{A3E2981F-9C4C-1C42-A2EA-F8FFAD73A465}" srcOrd="1" destOrd="0" presId="urn:microsoft.com/office/officeart/2005/8/layout/venn1"/>
    <dgm:cxn modelId="{D2B7CB71-6DBE-824E-AA1E-1EAC76AEF741}" type="presOf" srcId="{765FD4F5-A5FC-EC49-828F-2850F6A4EE07}" destId="{0929F37E-3153-FF4D-AE1C-C9E51D659C08}" srcOrd="0" destOrd="0" presId="urn:microsoft.com/office/officeart/2005/8/layout/venn1"/>
    <dgm:cxn modelId="{94753177-5980-E449-AB94-BD114083BA26}" type="presOf" srcId="{5C1D6BD2-F7DE-5B4A-AFC3-2B809239BC54}" destId="{53796068-7228-8246-92CE-538BB994BAAB}" srcOrd="0" destOrd="0" presId="urn:microsoft.com/office/officeart/2005/8/layout/venn1"/>
    <dgm:cxn modelId="{4674F261-ABF9-1241-BD4C-7FCD48BCF353}" type="presOf" srcId="{62F89F3D-72B5-074B-9EE3-A52E01F3B1D8}" destId="{9ECAC1C0-5DE7-0F47-B849-2E897F85A31C}" srcOrd="0" destOrd="0" presId="urn:microsoft.com/office/officeart/2005/8/layout/venn1"/>
    <dgm:cxn modelId="{6FD0C2C8-BA8F-3A43-8C8D-0954CC95FDDB}" type="presParOf" srcId="{7787D837-3042-F24A-80DA-4D222189EC17}" destId="{0929F37E-3153-FF4D-AE1C-C9E51D659C08}" srcOrd="0" destOrd="0" presId="urn:microsoft.com/office/officeart/2005/8/layout/venn1"/>
    <dgm:cxn modelId="{0227762B-FE5B-554E-ACC5-72A8E1B80F0A}" type="presParOf" srcId="{7787D837-3042-F24A-80DA-4D222189EC17}" destId="{13A4D7EA-CFCA-A549-BC4A-1C16809E1D84}" srcOrd="1" destOrd="0" presId="urn:microsoft.com/office/officeart/2005/8/layout/venn1"/>
    <dgm:cxn modelId="{D47529C0-F0A7-0C40-A271-175F9CFBA12E}" type="presParOf" srcId="{7787D837-3042-F24A-80DA-4D222189EC17}" destId="{53796068-7228-8246-92CE-538BB994BAAB}" srcOrd="2" destOrd="0" presId="urn:microsoft.com/office/officeart/2005/8/layout/venn1"/>
    <dgm:cxn modelId="{23311257-81C6-D44C-B17B-5D814A710ED3}" type="presParOf" srcId="{7787D837-3042-F24A-80DA-4D222189EC17}" destId="{A3E2981F-9C4C-1C42-A2EA-F8FFAD73A465}" srcOrd="3" destOrd="0" presId="urn:microsoft.com/office/officeart/2005/8/layout/venn1"/>
    <dgm:cxn modelId="{3DB3F22D-DE7B-4E47-A7F4-927C03671CCC}" type="presParOf" srcId="{7787D837-3042-F24A-80DA-4D222189EC17}" destId="{9ECAC1C0-5DE7-0F47-B849-2E897F85A31C}" srcOrd="4" destOrd="0" presId="urn:microsoft.com/office/officeart/2005/8/layout/venn1"/>
    <dgm:cxn modelId="{E58D812E-CE49-0E43-B9A2-36CE39273AE2}" type="presParOf" srcId="{7787D837-3042-F24A-80DA-4D222189EC17}" destId="{CEFE63E2-E3EE-1446-ABFE-0ED63F317F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77199-26D9-604E-82E4-671AB1E150FB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0C20D-8AFF-0E49-BE10-5E74FC30BB0E}">
      <dgm:prSet/>
      <dgm:spPr/>
      <dgm:t>
        <a:bodyPr/>
        <a:lstStyle/>
        <a:p>
          <a:pPr rtl="0"/>
          <a:r>
            <a:rPr lang="en-US" noProof="0" dirty="0" smtClean="0"/>
            <a:t>Direct Restoration;</a:t>
          </a:r>
          <a:endParaRPr lang="en-US" noProof="0" dirty="0"/>
        </a:p>
      </dgm:t>
    </dgm:pt>
    <dgm:pt modelId="{31C70A5E-60EC-4A46-BD20-8FAC5EB800F3}" type="parTrans" cxnId="{0D476179-E1A6-E743-B8A0-9885DC5D2EC3}">
      <dgm:prSet/>
      <dgm:spPr/>
      <dgm:t>
        <a:bodyPr/>
        <a:lstStyle/>
        <a:p>
          <a:endParaRPr lang="en-US"/>
        </a:p>
      </dgm:t>
    </dgm:pt>
    <dgm:pt modelId="{76B74E18-EB96-084B-812D-11AA08AB4207}" type="sibTrans" cxnId="{0D476179-E1A6-E743-B8A0-9885DC5D2EC3}">
      <dgm:prSet/>
      <dgm:spPr/>
      <dgm:t>
        <a:bodyPr/>
        <a:lstStyle/>
        <a:p>
          <a:endParaRPr lang="en-US"/>
        </a:p>
      </dgm:t>
    </dgm:pt>
    <dgm:pt modelId="{1256D976-DB93-C742-8DC5-6880787445AF}">
      <dgm:prSet/>
      <dgm:spPr/>
      <dgm:t>
        <a:bodyPr/>
        <a:lstStyle/>
        <a:p>
          <a:pPr rtl="0"/>
          <a:r>
            <a:rPr lang="en-US" noProof="0" dirty="0" smtClean="0"/>
            <a:t>Indirect Restoration:</a:t>
          </a:r>
          <a:endParaRPr lang="en-US" noProof="0" dirty="0"/>
        </a:p>
      </dgm:t>
    </dgm:pt>
    <dgm:pt modelId="{383F5438-EF02-A74C-B98F-3AD7E3090AFB}" type="parTrans" cxnId="{71B36FC4-584F-DC4F-A378-C2974CD29356}">
      <dgm:prSet/>
      <dgm:spPr/>
      <dgm:t>
        <a:bodyPr/>
        <a:lstStyle/>
        <a:p>
          <a:endParaRPr lang="en-US"/>
        </a:p>
      </dgm:t>
    </dgm:pt>
    <dgm:pt modelId="{C35A1AFE-E6A3-534B-B746-22F59D418543}" type="sibTrans" cxnId="{71B36FC4-584F-DC4F-A378-C2974CD29356}">
      <dgm:prSet/>
      <dgm:spPr/>
      <dgm:t>
        <a:bodyPr/>
        <a:lstStyle/>
        <a:p>
          <a:endParaRPr lang="en-US"/>
        </a:p>
      </dgm:t>
    </dgm:pt>
    <dgm:pt modelId="{8B092275-E9E8-0049-A090-3EE477254C15}">
      <dgm:prSet/>
      <dgm:spPr/>
      <dgm:t>
        <a:bodyPr/>
        <a:lstStyle/>
        <a:p>
          <a:pPr rtl="0"/>
          <a:r>
            <a:rPr lang="en-US" noProof="0" dirty="0" smtClean="0"/>
            <a:t>Porcelain </a:t>
          </a:r>
          <a:endParaRPr lang="en-US" noProof="0" dirty="0"/>
        </a:p>
      </dgm:t>
    </dgm:pt>
    <dgm:pt modelId="{AB2C0E62-CEDF-D14E-B892-F0D2A590C879}" type="parTrans" cxnId="{1A03B6A1-FDFE-A744-BB60-E464E3A2B0A1}">
      <dgm:prSet/>
      <dgm:spPr/>
      <dgm:t>
        <a:bodyPr/>
        <a:lstStyle/>
        <a:p>
          <a:endParaRPr lang="en-US" dirty="0"/>
        </a:p>
      </dgm:t>
    </dgm:pt>
    <dgm:pt modelId="{5D774E75-9CB3-2841-8A9A-515E5AE58A06}" type="sibTrans" cxnId="{1A03B6A1-FDFE-A744-BB60-E464E3A2B0A1}">
      <dgm:prSet/>
      <dgm:spPr/>
      <dgm:t>
        <a:bodyPr/>
        <a:lstStyle/>
        <a:p>
          <a:endParaRPr lang="en-US"/>
        </a:p>
      </dgm:t>
    </dgm:pt>
    <dgm:pt modelId="{A1436685-C702-E244-B6A3-92B62128D50F}">
      <dgm:prSet/>
      <dgm:spPr/>
      <dgm:t>
        <a:bodyPr/>
        <a:lstStyle/>
        <a:p>
          <a:pPr rtl="0"/>
          <a:r>
            <a:rPr lang="en-US" noProof="0" dirty="0" smtClean="0"/>
            <a:t>Resin Composite</a:t>
          </a:r>
          <a:endParaRPr lang="en-US" noProof="0" dirty="0"/>
        </a:p>
      </dgm:t>
    </dgm:pt>
    <dgm:pt modelId="{8CA61753-F938-764D-A14F-DA2A5A3BD331}" type="parTrans" cxnId="{2A27F41F-DCB9-5146-8312-7429482FB371}">
      <dgm:prSet/>
      <dgm:spPr/>
      <dgm:t>
        <a:bodyPr/>
        <a:lstStyle/>
        <a:p>
          <a:endParaRPr lang="en-US" dirty="0"/>
        </a:p>
      </dgm:t>
    </dgm:pt>
    <dgm:pt modelId="{4CF61A31-FE2D-EB4B-8942-F299205D71A4}" type="sibTrans" cxnId="{2A27F41F-DCB9-5146-8312-7429482FB371}">
      <dgm:prSet/>
      <dgm:spPr/>
      <dgm:t>
        <a:bodyPr/>
        <a:lstStyle/>
        <a:p>
          <a:endParaRPr lang="en-US"/>
        </a:p>
      </dgm:t>
    </dgm:pt>
    <dgm:pt modelId="{41E827B9-7DF6-624D-9151-A0284DF76824}">
      <dgm:prSet/>
      <dgm:spPr/>
      <dgm:t>
        <a:bodyPr/>
        <a:lstStyle/>
        <a:p>
          <a:pPr rtl="0"/>
          <a:r>
            <a:rPr lang="en-US" noProof="0" dirty="0" smtClean="0"/>
            <a:t>Metal </a:t>
          </a:r>
          <a:endParaRPr lang="en-US" noProof="0" dirty="0"/>
        </a:p>
      </dgm:t>
    </dgm:pt>
    <dgm:pt modelId="{3AE4A48B-226F-7346-834F-816996548D52}" type="parTrans" cxnId="{53E3B350-AED3-834F-BC59-DC38A880F951}">
      <dgm:prSet/>
      <dgm:spPr/>
      <dgm:t>
        <a:bodyPr/>
        <a:lstStyle/>
        <a:p>
          <a:endParaRPr lang="en-US" dirty="0"/>
        </a:p>
      </dgm:t>
    </dgm:pt>
    <dgm:pt modelId="{D20057E5-29AA-4746-88E5-3B70D7D7992A}" type="sibTrans" cxnId="{53E3B350-AED3-834F-BC59-DC38A880F951}">
      <dgm:prSet/>
      <dgm:spPr/>
      <dgm:t>
        <a:bodyPr/>
        <a:lstStyle/>
        <a:p>
          <a:endParaRPr lang="en-US"/>
        </a:p>
      </dgm:t>
    </dgm:pt>
    <dgm:pt modelId="{51BB428C-16B1-604B-9C8D-1522F47E73EF}">
      <dgm:prSet/>
      <dgm:spPr/>
      <dgm:t>
        <a:bodyPr/>
        <a:lstStyle/>
        <a:p>
          <a:pPr rtl="0"/>
          <a:r>
            <a:rPr lang="en-US" noProof="0" dirty="0" smtClean="0"/>
            <a:t>Metal-Porcelain </a:t>
          </a:r>
          <a:endParaRPr lang="en-US" noProof="0" dirty="0"/>
        </a:p>
      </dgm:t>
    </dgm:pt>
    <dgm:pt modelId="{9DF8CAD1-22F8-7544-9EFD-059234EFE12E}" type="parTrans" cxnId="{52CD2649-E4F5-8840-B7A9-0302C32C6A0A}">
      <dgm:prSet/>
      <dgm:spPr/>
      <dgm:t>
        <a:bodyPr/>
        <a:lstStyle/>
        <a:p>
          <a:endParaRPr lang="en-US" dirty="0"/>
        </a:p>
      </dgm:t>
    </dgm:pt>
    <dgm:pt modelId="{3E2F3D84-A7B6-0E41-9C6B-F277732262F6}" type="sibTrans" cxnId="{52CD2649-E4F5-8840-B7A9-0302C32C6A0A}">
      <dgm:prSet/>
      <dgm:spPr/>
      <dgm:t>
        <a:bodyPr/>
        <a:lstStyle/>
        <a:p>
          <a:endParaRPr lang="en-US"/>
        </a:p>
      </dgm:t>
    </dgm:pt>
    <dgm:pt modelId="{F7680D37-9282-D149-875A-B3BC3356A930}" type="pres">
      <dgm:prSet presAssocID="{2F577199-26D9-604E-82E4-671AB1E150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56849-E56E-9E40-AE7F-FC40F73AD22F}" type="pres">
      <dgm:prSet presAssocID="{7F40C20D-8AFF-0E49-BE10-5E74FC30BB0E}" presName="root1" presStyleCnt="0"/>
      <dgm:spPr/>
    </dgm:pt>
    <dgm:pt modelId="{4F958F15-7990-EA4A-820B-F7D8B205A2D5}" type="pres">
      <dgm:prSet presAssocID="{7F40C20D-8AFF-0E49-BE10-5E74FC30BB0E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39192E-50FD-8148-9C3F-2EA8B905DB70}" type="pres">
      <dgm:prSet presAssocID="{7F40C20D-8AFF-0E49-BE10-5E74FC30BB0E}" presName="level2hierChild" presStyleCnt="0"/>
      <dgm:spPr/>
    </dgm:pt>
    <dgm:pt modelId="{7BE12FE6-623C-164F-A194-EB493D371590}" type="pres">
      <dgm:prSet presAssocID="{1256D976-DB93-C742-8DC5-6880787445AF}" presName="root1" presStyleCnt="0"/>
      <dgm:spPr/>
    </dgm:pt>
    <dgm:pt modelId="{4FEDD386-83EA-4B44-995D-6007BD93E975}" type="pres">
      <dgm:prSet presAssocID="{1256D976-DB93-C742-8DC5-6880787445AF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900D9E-CEEC-5144-BB6E-1E91A1F65E9A}" type="pres">
      <dgm:prSet presAssocID="{1256D976-DB93-C742-8DC5-6880787445AF}" presName="level2hierChild" presStyleCnt="0"/>
      <dgm:spPr/>
    </dgm:pt>
    <dgm:pt modelId="{38F28BFB-C2BF-4041-9A53-0BDDCB588C39}" type="pres">
      <dgm:prSet presAssocID="{AB2C0E62-CEDF-D14E-B892-F0D2A590C87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B7F31AC-2ACB-9D4F-8309-AC0414E245CD}" type="pres">
      <dgm:prSet presAssocID="{AB2C0E62-CEDF-D14E-B892-F0D2A590C87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07CD60B-C37C-D640-9C8F-631DFDA999C7}" type="pres">
      <dgm:prSet presAssocID="{8B092275-E9E8-0049-A090-3EE477254C15}" presName="root2" presStyleCnt="0"/>
      <dgm:spPr/>
    </dgm:pt>
    <dgm:pt modelId="{8FAF64D3-1B85-0C4B-B22E-F2BCD1597AD9}" type="pres">
      <dgm:prSet presAssocID="{8B092275-E9E8-0049-A090-3EE477254C1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7886E-D4AD-2D47-9F4F-240D5A535B19}" type="pres">
      <dgm:prSet presAssocID="{8B092275-E9E8-0049-A090-3EE477254C15}" presName="level3hierChild" presStyleCnt="0"/>
      <dgm:spPr/>
    </dgm:pt>
    <dgm:pt modelId="{CA776CC5-B9FA-044D-B5F6-4529260EC662}" type="pres">
      <dgm:prSet presAssocID="{3AE4A48B-226F-7346-834F-816996548D5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A4E50ED-29E1-754D-A88F-C94F868D6269}" type="pres">
      <dgm:prSet presAssocID="{3AE4A48B-226F-7346-834F-816996548D5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B034564-CAC0-FD4D-ABAE-E56AE367B3A9}" type="pres">
      <dgm:prSet presAssocID="{41E827B9-7DF6-624D-9151-A0284DF76824}" presName="root2" presStyleCnt="0"/>
      <dgm:spPr/>
    </dgm:pt>
    <dgm:pt modelId="{E71C6BE9-3741-D04C-B658-D8054A8F5409}" type="pres">
      <dgm:prSet presAssocID="{41E827B9-7DF6-624D-9151-A0284DF7682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123097-2589-D545-AE99-1DDA883A22BB}" type="pres">
      <dgm:prSet presAssocID="{41E827B9-7DF6-624D-9151-A0284DF76824}" presName="level3hierChild" presStyleCnt="0"/>
      <dgm:spPr/>
    </dgm:pt>
    <dgm:pt modelId="{D896F952-273A-4647-97FC-8DD64D7F6E4C}" type="pres">
      <dgm:prSet presAssocID="{9DF8CAD1-22F8-7544-9EFD-059234EFE12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52E46CB-046C-C342-9182-9D1ECF79BD13}" type="pres">
      <dgm:prSet presAssocID="{9DF8CAD1-22F8-7544-9EFD-059234EFE12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259B71C-660D-4E47-A423-AC25C4C209FB}" type="pres">
      <dgm:prSet presAssocID="{51BB428C-16B1-604B-9C8D-1522F47E73EF}" presName="root2" presStyleCnt="0"/>
      <dgm:spPr/>
    </dgm:pt>
    <dgm:pt modelId="{4BD1F95A-9A4F-044D-92AB-CEA161119BAD}" type="pres">
      <dgm:prSet presAssocID="{51BB428C-16B1-604B-9C8D-1522F47E73E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D1BD1-C5C2-0242-94DD-D49364F12ED1}" type="pres">
      <dgm:prSet presAssocID="{51BB428C-16B1-604B-9C8D-1522F47E73EF}" presName="level3hierChild" presStyleCnt="0"/>
      <dgm:spPr/>
    </dgm:pt>
    <dgm:pt modelId="{5F7D7413-A91C-C644-87DF-B721DAB7CD90}" type="pres">
      <dgm:prSet presAssocID="{8CA61753-F938-764D-A14F-DA2A5A3BD33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4E071D8-6EBD-1A4E-8F2E-8F28732F7615}" type="pres">
      <dgm:prSet presAssocID="{8CA61753-F938-764D-A14F-DA2A5A3BD33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C021030-7DDC-F946-AE68-9140D567DF6D}" type="pres">
      <dgm:prSet presAssocID="{A1436685-C702-E244-B6A3-92B62128D50F}" presName="root2" presStyleCnt="0"/>
      <dgm:spPr/>
    </dgm:pt>
    <dgm:pt modelId="{53A3035D-C162-E748-9391-1363943FB7D6}" type="pres">
      <dgm:prSet presAssocID="{A1436685-C702-E244-B6A3-92B62128D50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8437F-2813-F845-86D9-E5CAC535F0BF}" type="pres">
      <dgm:prSet presAssocID="{A1436685-C702-E244-B6A3-92B62128D50F}" presName="level3hierChild" presStyleCnt="0"/>
      <dgm:spPr/>
    </dgm:pt>
  </dgm:ptLst>
  <dgm:cxnLst>
    <dgm:cxn modelId="{0D476179-E1A6-E743-B8A0-9885DC5D2EC3}" srcId="{2F577199-26D9-604E-82E4-671AB1E150FB}" destId="{7F40C20D-8AFF-0E49-BE10-5E74FC30BB0E}" srcOrd="0" destOrd="0" parTransId="{31C70A5E-60EC-4A46-BD20-8FAC5EB800F3}" sibTransId="{76B74E18-EB96-084B-812D-11AA08AB4207}"/>
    <dgm:cxn modelId="{FB86E4EA-A2A4-DF44-8809-D5A2C262090E}" type="presOf" srcId="{9DF8CAD1-22F8-7544-9EFD-059234EFE12E}" destId="{A52E46CB-046C-C342-9182-9D1ECF79BD13}" srcOrd="1" destOrd="0" presId="urn:microsoft.com/office/officeart/2005/8/layout/hierarchy2"/>
    <dgm:cxn modelId="{A70D8267-9A59-4F4E-A5F9-FDC053D26007}" type="presOf" srcId="{7F40C20D-8AFF-0E49-BE10-5E74FC30BB0E}" destId="{4F958F15-7990-EA4A-820B-F7D8B205A2D5}" srcOrd="0" destOrd="0" presId="urn:microsoft.com/office/officeart/2005/8/layout/hierarchy2"/>
    <dgm:cxn modelId="{2A27F41F-DCB9-5146-8312-7429482FB371}" srcId="{1256D976-DB93-C742-8DC5-6880787445AF}" destId="{A1436685-C702-E244-B6A3-92B62128D50F}" srcOrd="3" destOrd="0" parTransId="{8CA61753-F938-764D-A14F-DA2A5A3BD331}" sibTransId="{4CF61A31-FE2D-EB4B-8942-F299205D71A4}"/>
    <dgm:cxn modelId="{9BCA2FFC-E666-404F-B44D-BC0633C40F25}" type="presOf" srcId="{51BB428C-16B1-604B-9C8D-1522F47E73EF}" destId="{4BD1F95A-9A4F-044D-92AB-CEA161119BAD}" srcOrd="0" destOrd="0" presId="urn:microsoft.com/office/officeart/2005/8/layout/hierarchy2"/>
    <dgm:cxn modelId="{223AE1C0-BF28-9F41-BC1A-483C35251918}" type="presOf" srcId="{8CA61753-F938-764D-A14F-DA2A5A3BD331}" destId="{A4E071D8-6EBD-1A4E-8F2E-8F28732F7615}" srcOrd="1" destOrd="0" presId="urn:microsoft.com/office/officeart/2005/8/layout/hierarchy2"/>
    <dgm:cxn modelId="{867EF093-D3BD-7E4B-A2C4-0D18A76E886B}" type="presOf" srcId="{2F577199-26D9-604E-82E4-671AB1E150FB}" destId="{F7680D37-9282-D149-875A-B3BC3356A930}" srcOrd="0" destOrd="0" presId="urn:microsoft.com/office/officeart/2005/8/layout/hierarchy2"/>
    <dgm:cxn modelId="{71F47E18-115B-A948-BA14-10BD5AC685C5}" type="presOf" srcId="{A1436685-C702-E244-B6A3-92B62128D50F}" destId="{53A3035D-C162-E748-9391-1363943FB7D6}" srcOrd="0" destOrd="0" presId="urn:microsoft.com/office/officeart/2005/8/layout/hierarchy2"/>
    <dgm:cxn modelId="{BD41E33C-EE86-114F-999D-F4BA72B2CAC6}" type="presOf" srcId="{9DF8CAD1-22F8-7544-9EFD-059234EFE12E}" destId="{D896F952-273A-4647-97FC-8DD64D7F6E4C}" srcOrd="0" destOrd="0" presId="urn:microsoft.com/office/officeart/2005/8/layout/hierarchy2"/>
    <dgm:cxn modelId="{7B7C55A6-8BF6-9B40-8B7D-3CE8EF1C9A52}" type="presOf" srcId="{41E827B9-7DF6-624D-9151-A0284DF76824}" destId="{E71C6BE9-3741-D04C-B658-D8054A8F5409}" srcOrd="0" destOrd="0" presId="urn:microsoft.com/office/officeart/2005/8/layout/hierarchy2"/>
    <dgm:cxn modelId="{340472D0-3ED5-1640-AA81-4AB3BF8C9446}" type="presOf" srcId="{8B092275-E9E8-0049-A090-3EE477254C15}" destId="{8FAF64D3-1B85-0C4B-B22E-F2BCD1597AD9}" srcOrd="0" destOrd="0" presId="urn:microsoft.com/office/officeart/2005/8/layout/hierarchy2"/>
    <dgm:cxn modelId="{D5C780BF-691A-C344-A5A3-CF5FED6219BF}" type="presOf" srcId="{AB2C0E62-CEDF-D14E-B892-F0D2A590C879}" destId="{7B7F31AC-2ACB-9D4F-8309-AC0414E245CD}" srcOrd="1" destOrd="0" presId="urn:microsoft.com/office/officeart/2005/8/layout/hierarchy2"/>
    <dgm:cxn modelId="{8AF6D715-F2B5-A84F-A7A3-35FCF68EA0F8}" type="presOf" srcId="{AB2C0E62-CEDF-D14E-B892-F0D2A590C879}" destId="{38F28BFB-C2BF-4041-9A53-0BDDCB588C39}" srcOrd="0" destOrd="0" presId="urn:microsoft.com/office/officeart/2005/8/layout/hierarchy2"/>
    <dgm:cxn modelId="{F1509200-63A1-C345-9B4B-3EDC59A98295}" type="presOf" srcId="{8CA61753-F938-764D-A14F-DA2A5A3BD331}" destId="{5F7D7413-A91C-C644-87DF-B721DAB7CD90}" srcOrd="0" destOrd="0" presId="urn:microsoft.com/office/officeart/2005/8/layout/hierarchy2"/>
    <dgm:cxn modelId="{52CD2649-E4F5-8840-B7A9-0302C32C6A0A}" srcId="{1256D976-DB93-C742-8DC5-6880787445AF}" destId="{51BB428C-16B1-604B-9C8D-1522F47E73EF}" srcOrd="2" destOrd="0" parTransId="{9DF8CAD1-22F8-7544-9EFD-059234EFE12E}" sibTransId="{3E2F3D84-A7B6-0E41-9C6B-F277732262F6}"/>
    <dgm:cxn modelId="{71B36FC4-584F-DC4F-A378-C2974CD29356}" srcId="{2F577199-26D9-604E-82E4-671AB1E150FB}" destId="{1256D976-DB93-C742-8DC5-6880787445AF}" srcOrd="1" destOrd="0" parTransId="{383F5438-EF02-A74C-B98F-3AD7E3090AFB}" sibTransId="{C35A1AFE-E6A3-534B-B746-22F59D418543}"/>
    <dgm:cxn modelId="{1A03B6A1-FDFE-A744-BB60-E464E3A2B0A1}" srcId="{1256D976-DB93-C742-8DC5-6880787445AF}" destId="{8B092275-E9E8-0049-A090-3EE477254C15}" srcOrd="0" destOrd="0" parTransId="{AB2C0E62-CEDF-D14E-B892-F0D2A590C879}" sibTransId="{5D774E75-9CB3-2841-8A9A-515E5AE58A06}"/>
    <dgm:cxn modelId="{43D51681-334C-BD4A-9EEE-0E43FECFC803}" type="presOf" srcId="{1256D976-DB93-C742-8DC5-6880787445AF}" destId="{4FEDD386-83EA-4B44-995D-6007BD93E975}" srcOrd="0" destOrd="0" presId="urn:microsoft.com/office/officeart/2005/8/layout/hierarchy2"/>
    <dgm:cxn modelId="{B41B8D19-5F6D-5044-9A7E-423A9978C0B7}" type="presOf" srcId="{3AE4A48B-226F-7346-834F-816996548D52}" destId="{CA776CC5-B9FA-044D-B5F6-4529260EC662}" srcOrd="0" destOrd="0" presId="urn:microsoft.com/office/officeart/2005/8/layout/hierarchy2"/>
    <dgm:cxn modelId="{53E3B350-AED3-834F-BC59-DC38A880F951}" srcId="{1256D976-DB93-C742-8DC5-6880787445AF}" destId="{41E827B9-7DF6-624D-9151-A0284DF76824}" srcOrd="1" destOrd="0" parTransId="{3AE4A48B-226F-7346-834F-816996548D52}" sibTransId="{D20057E5-29AA-4746-88E5-3B70D7D7992A}"/>
    <dgm:cxn modelId="{8E27C9B9-E006-FA4B-B854-E9ED655B8BF8}" type="presOf" srcId="{3AE4A48B-226F-7346-834F-816996548D52}" destId="{1A4E50ED-29E1-754D-A88F-C94F868D6269}" srcOrd="1" destOrd="0" presId="urn:microsoft.com/office/officeart/2005/8/layout/hierarchy2"/>
    <dgm:cxn modelId="{18FA2067-7F9B-374B-A09B-CF133A301E93}" type="presParOf" srcId="{F7680D37-9282-D149-875A-B3BC3356A930}" destId="{1E856849-E56E-9E40-AE7F-FC40F73AD22F}" srcOrd="0" destOrd="0" presId="urn:microsoft.com/office/officeart/2005/8/layout/hierarchy2"/>
    <dgm:cxn modelId="{F955F04B-47A3-1341-B005-3F55CCD5086B}" type="presParOf" srcId="{1E856849-E56E-9E40-AE7F-FC40F73AD22F}" destId="{4F958F15-7990-EA4A-820B-F7D8B205A2D5}" srcOrd="0" destOrd="0" presId="urn:microsoft.com/office/officeart/2005/8/layout/hierarchy2"/>
    <dgm:cxn modelId="{4DF288CA-C1A0-8547-B5B0-0DC8BF6E06BE}" type="presParOf" srcId="{1E856849-E56E-9E40-AE7F-FC40F73AD22F}" destId="{5B39192E-50FD-8148-9C3F-2EA8B905DB70}" srcOrd="1" destOrd="0" presId="urn:microsoft.com/office/officeart/2005/8/layout/hierarchy2"/>
    <dgm:cxn modelId="{D1717B61-DCC6-7C42-B065-8162946074F2}" type="presParOf" srcId="{F7680D37-9282-D149-875A-B3BC3356A930}" destId="{7BE12FE6-623C-164F-A194-EB493D371590}" srcOrd="1" destOrd="0" presId="urn:microsoft.com/office/officeart/2005/8/layout/hierarchy2"/>
    <dgm:cxn modelId="{BFDA3BAB-7F25-4C41-A8C3-A718CFE51B21}" type="presParOf" srcId="{7BE12FE6-623C-164F-A194-EB493D371590}" destId="{4FEDD386-83EA-4B44-995D-6007BD93E975}" srcOrd="0" destOrd="0" presId="urn:microsoft.com/office/officeart/2005/8/layout/hierarchy2"/>
    <dgm:cxn modelId="{C970AA41-C94D-344B-85CC-F7057857B5D7}" type="presParOf" srcId="{7BE12FE6-623C-164F-A194-EB493D371590}" destId="{86900D9E-CEEC-5144-BB6E-1E91A1F65E9A}" srcOrd="1" destOrd="0" presId="urn:microsoft.com/office/officeart/2005/8/layout/hierarchy2"/>
    <dgm:cxn modelId="{511727F9-1E1B-D540-A9B1-1F9C3AB5E1F0}" type="presParOf" srcId="{86900D9E-CEEC-5144-BB6E-1E91A1F65E9A}" destId="{38F28BFB-C2BF-4041-9A53-0BDDCB588C39}" srcOrd="0" destOrd="0" presId="urn:microsoft.com/office/officeart/2005/8/layout/hierarchy2"/>
    <dgm:cxn modelId="{EF2D015A-7B9C-3449-A4D3-A1F9E3A5EDFF}" type="presParOf" srcId="{38F28BFB-C2BF-4041-9A53-0BDDCB588C39}" destId="{7B7F31AC-2ACB-9D4F-8309-AC0414E245CD}" srcOrd="0" destOrd="0" presId="urn:microsoft.com/office/officeart/2005/8/layout/hierarchy2"/>
    <dgm:cxn modelId="{3350B921-C43C-5749-A81F-A18E5170A279}" type="presParOf" srcId="{86900D9E-CEEC-5144-BB6E-1E91A1F65E9A}" destId="{B07CD60B-C37C-D640-9C8F-631DFDA999C7}" srcOrd="1" destOrd="0" presId="urn:microsoft.com/office/officeart/2005/8/layout/hierarchy2"/>
    <dgm:cxn modelId="{4E5F311C-84E7-AE4E-8CEA-01B9EFA321C8}" type="presParOf" srcId="{B07CD60B-C37C-D640-9C8F-631DFDA999C7}" destId="{8FAF64D3-1B85-0C4B-B22E-F2BCD1597AD9}" srcOrd="0" destOrd="0" presId="urn:microsoft.com/office/officeart/2005/8/layout/hierarchy2"/>
    <dgm:cxn modelId="{CE5D031B-48F2-7040-8209-DAB05BD81907}" type="presParOf" srcId="{B07CD60B-C37C-D640-9C8F-631DFDA999C7}" destId="{05C7886E-D4AD-2D47-9F4F-240D5A535B19}" srcOrd="1" destOrd="0" presId="urn:microsoft.com/office/officeart/2005/8/layout/hierarchy2"/>
    <dgm:cxn modelId="{B09A08E0-FC6E-CA4F-BDC5-55A05A31EA76}" type="presParOf" srcId="{86900D9E-CEEC-5144-BB6E-1E91A1F65E9A}" destId="{CA776CC5-B9FA-044D-B5F6-4529260EC662}" srcOrd="2" destOrd="0" presId="urn:microsoft.com/office/officeart/2005/8/layout/hierarchy2"/>
    <dgm:cxn modelId="{E20E70B2-9FB1-D84D-8D6A-AACDDDD607F2}" type="presParOf" srcId="{CA776CC5-B9FA-044D-B5F6-4529260EC662}" destId="{1A4E50ED-29E1-754D-A88F-C94F868D6269}" srcOrd="0" destOrd="0" presId="urn:microsoft.com/office/officeart/2005/8/layout/hierarchy2"/>
    <dgm:cxn modelId="{FC6511C1-07EB-3547-AB83-E1002CD4708A}" type="presParOf" srcId="{86900D9E-CEEC-5144-BB6E-1E91A1F65E9A}" destId="{BB034564-CAC0-FD4D-ABAE-E56AE367B3A9}" srcOrd="3" destOrd="0" presId="urn:microsoft.com/office/officeart/2005/8/layout/hierarchy2"/>
    <dgm:cxn modelId="{1AE94894-BAA2-A940-AAC0-310C1B001F63}" type="presParOf" srcId="{BB034564-CAC0-FD4D-ABAE-E56AE367B3A9}" destId="{E71C6BE9-3741-D04C-B658-D8054A8F5409}" srcOrd="0" destOrd="0" presId="urn:microsoft.com/office/officeart/2005/8/layout/hierarchy2"/>
    <dgm:cxn modelId="{1B9C2B4D-CD1C-7144-8D02-89DCD7D2E078}" type="presParOf" srcId="{BB034564-CAC0-FD4D-ABAE-E56AE367B3A9}" destId="{FD123097-2589-D545-AE99-1DDA883A22BB}" srcOrd="1" destOrd="0" presId="urn:microsoft.com/office/officeart/2005/8/layout/hierarchy2"/>
    <dgm:cxn modelId="{1054BA08-7464-ED4A-955F-A9D484D909EB}" type="presParOf" srcId="{86900D9E-CEEC-5144-BB6E-1E91A1F65E9A}" destId="{D896F952-273A-4647-97FC-8DD64D7F6E4C}" srcOrd="4" destOrd="0" presId="urn:microsoft.com/office/officeart/2005/8/layout/hierarchy2"/>
    <dgm:cxn modelId="{3B4FE93B-5661-6944-A04F-FEE59905A99C}" type="presParOf" srcId="{D896F952-273A-4647-97FC-8DD64D7F6E4C}" destId="{A52E46CB-046C-C342-9182-9D1ECF79BD13}" srcOrd="0" destOrd="0" presId="urn:microsoft.com/office/officeart/2005/8/layout/hierarchy2"/>
    <dgm:cxn modelId="{D75F3216-F480-1A45-B0CC-FD869A213D2C}" type="presParOf" srcId="{86900D9E-CEEC-5144-BB6E-1E91A1F65E9A}" destId="{1259B71C-660D-4E47-A423-AC25C4C209FB}" srcOrd="5" destOrd="0" presId="urn:microsoft.com/office/officeart/2005/8/layout/hierarchy2"/>
    <dgm:cxn modelId="{FB579749-0EBF-5944-B5D3-695579356494}" type="presParOf" srcId="{1259B71C-660D-4E47-A423-AC25C4C209FB}" destId="{4BD1F95A-9A4F-044D-92AB-CEA161119BAD}" srcOrd="0" destOrd="0" presId="urn:microsoft.com/office/officeart/2005/8/layout/hierarchy2"/>
    <dgm:cxn modelId="{285F48DB-0783-CF48-A9F1-7599D17ADF80}" type="presParOf" srcId="{1259B71C-660D-4E47-A423-AC25C4C209FB}" destId="{411D1BD1-C5C2-0242-94DD-D49364F12ED1}" srcOrd="1" destOrd="0" presId="urn:microsoft.com/office/officeart/2005/8/layout/hierarchy2"/>
    <dgm:cxn modelId="{53787790-FCC2-224A-AEE4-6F4A71DD4D0C}" type="presParOf" srcId="{86900D9E-CEEC-5144-BB6E-1E91A1F65E9A}" destId="{5F7D7413-A91C-C644-87DF-B721DAB7CD90}" srcOrd="6" destOrd="0" presId="urn:microsoft.com/office/officeart/2005/8/layout/hierarchy2"/>
    <dgm:cxn modelId="{DE9B1261-02AB-3F47-8359-EBBB7BCF3324}" type="presParOf" srcId="{5F7D7413-A91C-C644-87DF-B721DAB7CD90}" destId="{A4E071D8-6EBD-1A4E-8F2E-8F28732F7615}" srcOrd="0" destOrd="0" presId="urn:microsoft.com/office/officeart/2005/8/layout/hierarchy2"/>
    <dgm:cxn modelId="{3E8B9162-87AC-9148-8CCA-286881ED8A1A}" type="presParOf" srcId="{86900D9E-CEEC-5144-BB6E-1E91A1F65E9A}" destId="{EC021030-7DDC-F946-AE68-9140D567DF6D}" srcOrd="7" destOrd="0" presId="urn:microsoft.com/office/officeart/2005/8/layout/hierarchy2"/>
    <dgm:cxn modelId="{4F26FD04-1C78-814B-A67A-4E523E8D391F}" type="presParOf" srcId="{EC021030-7DDC-F946-AE68-9140D567DF6D}" destId="{53A3035D-C162-E748-9391-1363943FB7D6}" srcOrd="0" destOrd="0" presId="urn:microsoft.com/office/officeart/2005/8/layout/hierarchy2"/>
    <dgm:cxn modelId="{04F8CB6B-C4FA-2141-846F-9933A5182A2D}" type="presParOf" srcId="{EC021030-7DDC-F946-AE68-9140D567DF6D}" destId="{1138437F-2813-F845-86D9-E5CAC535F0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37C2DD-C055-394B-BB50-252AF52F7DF9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22D93-AC97-CE42-A61E-AF532982640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dirty="0" smtClean="0"/>
            <a:t>Requirements during Placement</a:t>
          </a:r>
          <a:endParaRPr lang="en-US" dirty="0"/>
        </a:p>
      </dgm:t>
    </dgm:pt>
    <dgm:pt modelId="{8AC085B3-917B-864C-A900-67E3EFCAACB2}" type="parTrans" cxnId="{5FE201BA-A8F8-4248-86F1-4FC406C16A5E}">
      <dgm:prSet/>
      <dgm:spPr/>
      <dgm:t>
        <a:bodyPr/>
        <a:lstStyle/>
        <a:p>
          <a:endParaRPr lang="en-US"/>
        </a:p>
      </dgm:t>
    </dgm:pt>
    <dgm:pt modelId="{DB433F15-F563-754E-AEDE-83406BCB5092}" type="sibTrans" cxnId="{5FE201BA-A8F8-4248-86F1-4FC406C16A5E}">
      <dgm:prSet/>
      <dgm:spPr/>
      <dgm:t>
        <a:bodyPr/>
        <a:lstStyle/>
        <a:p>
          <a:endParaRPr lang="en-US"/>
        </a:p>
      </dgm:t>
    </dgm:pt>
    <dgm:pt modelId="{B74EDC09-E5D5-D546-9C8C-E4A7FAD5D70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Requirements after Cementation</a:t>
          </a:r>
          <a:endParaRPr lang="en-US" dirty="0"/>
        </a:p>
      </dgm:t>
    </dgm:pt>
    <dgm:pt modelId="{4D2AFE60-15E4-3446-A32A-9757AA7E8DF7}" type="parTrans" cxnId="{791C00DC-8C3A-AC41-9A8B-26FC20840A32}">
      <dgm:prSet/>
      <dgm:spPr/>
      <dgm:t>
        <a:bodyPr/>
        <a:lstStyle/>
        <a:p>
          <a:endParaRPr lang="en-US"/>
        </a:p>
      </dgm:t>
    </dgm:pt>
    <dgm:pt modelId="{0B97E607-644D-1743-B9EA-CE39AC873EA4}" type="sibTrans" cxnId="{791C00DC-8C3A-AC41-9A8B-26FC20840A32}">
      <dgm:prSet/>
      <dgm:spPr/>
      <dgm:t>
        <a:bodyPr/>
        <a:lstStyle/>
        <a:p>
          <a:endParaRPr lang="en-US"/>
        </a:p>
      </dgm:t>
    </dgm:pt>
    <dgm:pt modelId="{C91FAC69-79F3-3B49-AF5F-AA5C7B7F7B0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Patient Comfort</a:t>
          </a:r>
          <a:endParaRPr lang="en-US" dirty="0"/>
        </a:p>
      </dgm:t>
    </dgm:pt>
    <dgm:pt modelId="{78808124-17F0-A740-BA75-D91ABDF2CC7C}" type="parTrans" cxnId="{1AB7EB95-F45E-7345-A0FB-2E179431A92D}">
      <dgm:prSet/>
      <dgm:spPr/>
      <dgm:t>
        <a:bodyPr/>
        <a:lstStyle/>
        <a:p>
          <a:endParaRPr lang="en-US"/>
        </a:p>
      </dgm:t>
    </dgm:pt>
    <dgm:pt modelId="{D6A218AD-4E87-8543-B73C-355DFA8D2917}" type="sibTrans" cxnId="{1AB7EB95-F45E-7345-A0FB-2E179431A92D}">
      <dgm:prSet/>
      <dgm:spPr/>
      <dgm:t>
        <a:bodyPr/>
        <a:lstStyle/>
        <a:p>
          <a:endParaRPr lang="en-US"/>
        </a:p>
      </dgm:t>
    </dgm:pt>
    <dgm:pt modelId="{AC106FB1-03DF-7948-AD51-2702F5EF764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Easy to use</a:t>
          </a:r>
          <a:endParaRPr lang="en-US" dirty="0"/>
        </a:p>
      </dgm:t>
    </dgm:pt>
    <dgm:pt modelId="{516A1967-34DF-094E-9276-71288B19B3D5}" type="parTrans" cxnId="{7E48B5BB-0AB4-F44B-8ADE-9F9F4B075C5D}">
      <dgm:prSet/>
      <dgm:spPr/>
      <dgm:t>
        <a:bodyPr/>
        <a:lstStyle/>
        <a:p>
          <a:endParaRPr lang="en-US"/>
        </a:p>
      </dgm:t>
    </dgm:pt>
    <dgm:pt modelId="{B31A570A-6B2D-4E45-A64A-A9508C48E38D}" type="sibTrans" cxnId="{7E48B5BB-0AB4-F44B-8ADE-9F9F4B075C5D}">
      <dgm:prSet/>
      <dgm:spPr/>
      <dgm:t>
        <a:bodyPr/>
        <a:lstStyle/>
        <a:p>
          <a:endParaRPr lang="en-US"/>
        </a:p>
      </dgm:t>
    </dgm:pt>
    <dgm:pt modelId="{C52443CC-79D9-EB4E-9B4F-21DFB34A724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Most important</a:t>
          </a:r>
          <a:endParaRPr lang="en-US" dirty="0"/>
        </a:p>
      </dgm:t>
    </dgm:pt>
    <dgm:pt modelId="{F1B4DDC8-9730-154B-AF73-99E83068F765}" type="parTrans" cxnId="{DF3E37E4-ACF1-DD4A-B4DA-001171A77186}">
      <dgm:prSet/>
      <dgm:spPr/>
      <dgm:t>
        <a:bodyPr/>
        <a:lstStyle/>
        <a:p>
          <a:endParaRPr lang="en-US"/>
        </a:p>
      </dgm:t>
    </dgm:pt>
    <dgm:pt modelId="{B1C61655-5BAF-994E-8EDA-26E07A25D55E}" type="sibTrans" cxnId="{DF3E37E4-ACF1-DD4A-B4DA-001171A77186}">
      <dgm:prSet/>
      <dgm:spPr/>
      <dgm:t>
        <a:bodyPr/>
        <a:lstStyle/>
        <a:p>
          <a:endParaRPr lang="en-US"/>
        </a:p>
      </dgm:t>
    </dgm:pt>
    <dgm:pt modelId="{FF4D1193-0D0D-104B-9847-01F89FBEF194}" type="pres">
      <dgm:prSet presAssocID="{0A37C2DD-C055-394B-BB50-252AF52F7DF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B331E-9E11-C443-BFB0-2143B7097E17}" type="pres">
      <dgm:prSet presAssocID="{0A37C2DD-C055-394B-BB50-252AF52F7DF9}" presName="arrow" presStyleLbl="bgShp" presStyleIdx="0" presStyleCnt="1"/>
      <dgm:spPr/>
    </dgm:pt>
    <dgm:pt modelId="{E672A6F5-30F0-4349-87ED-BA7C54E2F234}" type="pres">
      <dgm:prSet presAssocID="{0A37C2DD-C055-394B-BB50-252AF52F7DF9}" presName="linearProcess" presStyleCnt="0"/>
      <dgm:spPr/>
    </dgm:pt>
    <dgm:pt modelId="{EAD16D3F-CC5F-D54F-ADC5-12E049640B1E}" type="pres">
      <dgm:prSet presAssocID="{A4F22D93-AC97-CE42-A61E-AF53298264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BABA-6DC8-A84D-9A59-B095F83DF220}" type="pres">
      <dgm:prSet presAssocID="{DB433F15-F563-754E-AEDE-83406BCB5092}" presName="sibTrans" presStyleCnt="0"/>
      <dgm:spPr/>
    </dgm:pt>
    <dgm:pt modelId="{DF9AF422-D10A-B340-B664-33B1B64D3283}" type="pres">
      <dgm:prSet presAssocID="{B74EDC09-E5D5-D546-9C8C-E4A7FAD5D70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E8583-D842-4D40-9D9D-A9241663B52D}" type="pres">
      <dgm:prSet presAssocID="{0B97E607-644D-1743-B9EA-CE39AC873EA4}" presName="sibTrans" presStyleCnt="0"/>
      <dgm:spPr/>
    </dgm:pt>
    <dgm:pt modelId="{90ADDB11-586C-634F-AF22-B8DAF34DE4AB}" type="pres">
      <dgm:prSet presAssocID="{C52443CC-79D9-EB4E-9B4F-21DFB34A724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0EEA5-B813-7542-BE78-AE919EB856FD}" type="presOf" srcId="{B74EDC09-E5D5-D546-9C8C-E4A7FAD5D703}" destId="{DF9AF422-D10A-B340-B664-33B1B64D3283}" srcOrd="0" destOrd="0" presId="urn:microsoft.com/office/officeart/2005/8/layout/hProcess9"/>
    <dgm:cxn modelId="{791C00DC-8C3A-AC41-9A8B-26FC20840A32}" srcId="{0A37C2DD-C055-394B-BB50-252AF52F7DF9}" destId="{B74EDC09-E5D5-D546-9C8C-E4A7FAD5D703}" srcOrd="1" destOrd="0" parTransId="{4D2AFE60-15E4-3446-A32A-9757AA7E8DF7}" sibTransId="{0B97E607-644D-1743-B9EA-CE39AC873EA4}"/>
    <dgm:cxn modelId="{7E48B5BB-0AB4-F44B-8ADE-9F9F4B075C5D}" srcId="{C52443CC-79D9-EB4E-9B4F-21DFB34A7247}" destId="{AC106FB1-03DF-7948-AD51-2702F5EF764F}" srcOrd="1" destOrd="0" parTransId="{516A1967-34DF-094E-9276-71288B19B3D5}" sibTransId="{B31A570A-6B2D-4E45-A64A-A9508C48E38D}"/>
    <dgm:cxn modelId="{4CB00FA7-0D90-F84E-8D18-FAAD1F64D50A}" type="presOf" srcId="{AC106FB1-03DF-7948-AD51-2702F5EF764F}" destId="{90ADDB11-586C-634F-AF22-B8DAF34DE4AB}" srcOrd="0" destOrd="2" presId="urn:microsoft.com/office/officeart/2005/8/layout/hProcess9"/>
    <dgm:cxn modelId="{1AB7EB95-F45E-7345-A0FB-2E179431A92D}" srcId="{C52443CC-79D9-EB4E-9B4F-21DFB34A7247}" destId="{C91FAC69-79F3-3B49-AF5F-AA5C7B7F7B09}" srcOrd="0" destOrd="0" parTransId="{78808124-17F0-A740-BA75-D91ABDF2CC7C}" sibTransId="{D6A218AD-4E87-8543-B73C-355DFA8D2917}"/>
    <dgm:cxn modelId="{96D53442-18F8-C349-9DFF-D2F13D6B0EBE}" type="presOf" srcId="{C52443CC-79D9-EB4E-9B4F-21DFB34A7247}" destId="{90ADDB11-586C-634F-AF22-B8DAF34DE4AB}" srcOrd="0" destOrd="0" presId="urn:microsoft.com/office/officeart/2005/8/layout/hProcess9"/>
    <dgm:cxn modelId="{7D44C896-9E92-BC4D-8AAA-5EF840731E33}" type="presOf" srcId="{C91FAC69-79F3-3B49-AF5F-AA5C7B7F7B09}" destId="{90ADDB11-586C-634F-AF22-B8DAF34DE4AB}" srcOrd="0" destOrd="1" presId="urn:microsoft.com/office/officeart/2005/8/layout/hProcess9"/>
    <dgm:cxn modelId="{5FE201BA-A8F8-4248-86F1-4FC406C16A5E}" srcId="{0A37C2DD-C055-394B-BB50-252AF52F7DF9}" destId="{A4F22D93-AC97-CE42-A61E-AF5329826404}" srcOrd="0" destOrd="0" parTransId="{8AC085B3-917B-864C-A900-67E3EFCAACB2}" sibTransId="{DB433F15-F563-754E-AEDE-83406BCB5092}"/>
    <dgm:cxn modelId="{0CE9B5A5-8221-5747-865D-477412674E08}" type="presOf" srcId="{0A37C2DD-C055-394B-BB50-252AF52F7DF9}" destId="{FF4D1193-0D0D-104B-9847-01F89FBEF194}" srcOrd="0" destOrd="0" presId="urn:microsoft.com/office/officeart/2005/8/layout/hProcess9"/>
    <dgm:cxn modelId="{DF3E37E4-ACF1-DD4A-B4DA-001171A77186}" srcId="{0A37C2DD-C055-394B-BB50-252AF52F7DF9}" destId="{C52443CC-79D9-EB4E-9B4F-21DFB34A7247}" srcOrd="2" destOrd="0" parTransId="{F1B4DDC8-9730-154B-AF73-99E83068F765}" sibTransId="{B1C61655-5BAF-994E-8EDA-26E07A25D55E}"/>
    <dgm:cxn modelId="{3CD7F732-064E-A248-BC99-F418B9F8FDDC}" type="presOf" srcId="{A4F22D93-AC97-CE42-A61E-AF5329826404}" destId="{EAD16D3F-CC5F-D54F-ADC5-12E049640B1E}" srcOrd="0" destOrd="0" presId="urn:microsoft.com/office/officeart/2005/8/layout/hProcess9"/>
    <dgm:cxn modelId="{E07E9500-ADC1-3F44-A469-EDEE4C8454C0}" type="presParOf" srcId="{FF4D1193-0D0D-104B-9847-01F89FBEF194}" destId="{49AB331E-9E11-C443-BFB0-2143B7097E17}" srcOrd="0" destOrd="0" presId="urn:microsoft.com/office/officeart/2005/8/layout/hProcess9"/>
    <dgm:cxn modelId="{9C4A00DF-9707-DE44-AF5D-FF6F4104A305}" type="presParOf" srcId="{FF4D1193-0D0D-104B-9847-01F89FBEF194}" destId="{E672A6F5-30F0-4349-87ED-BA7C54E2F234}" srcOrd="1" destOrd="0" presId="urn:microsoft.com/office/officeart/2005/8/layout/hProcess9"/>
    <dgm:cxn modelId="{BC913CF6-0660-2044-8BEA-255DCCD6D140}" type="presParOf" srcId="{E672A6F5-30F0-4349-87ED-BA7C54E2F234}" destId="{EAD16D3F-CC5F-D54F-ADC5-12E049640B1E}" srcOrd="0" destOrd="0" presId="urn:microsoft.com/office/officeart/2005/8/layout/hProcess9"/>
    <dgm:cxn modelId="{534B34DB-BCCA-584A-BF80-64541D129630}" type="presParOf" srcId="{E672A6F5-30F0-4349-87ED-BA7C54E2F234}" destId="{4A6EBABA-6DC8-A84D-9A59-B095F83DF220}" srcOrd="1" destOrd="0" presId="urn:microsoft.com/office/officeart/2005/8/layout/hProcess9"/>
    <dgm:cxn modelId="{BAEB1A1A-70F5-A641-A3A2-1C7E9657BEA2}" type="presParOf" srcId="{E672A6F5-30F0-4349-87ED-BA7C54E2F234}" destId="{DF9AF422-D10A-B340-B664-33B1B64D3283}" srcOrd="2" destOrd="0" presId="urn:microsoft.com/office/officeart/2005/8/layout/hProcess9"/>
    <dgm:cxn modelId="{CAE4D7D1-CEBB-434A-9CF0-59BE550F60D8}" type="presParOf" srcId="{E672A6F5-30F0-4349-87ED-BA7C54E2F234}" destId="{1EAE8583-D842-4D40-9D9D-A9241663B52D}" srcOrd="3" destOrd="0" presId="urn:microsoft.com/office/officeart/2005/8/layout/hProcess9"/>
    <dgm:cxn modelId="{90808C22-3C98-154D-A89E-97FAED6E48CC}" type="presParOf" srcId="{E672A6F5-30F0-4349-87ED-BA7C54E2F234}" destId="{90ADDB11-586C-634F-AF22-B8DAF34DE4A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B837E-8DE3-4F2D-8FF6-6256A8EBA357}" type="doc">
      <dgm:prSet loTypeId="urn:microsoft.com/office/officeart/2005/8/layout/target3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E2FA4DA6-F5AF-4B34-95BA-99BF4E989DFE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b="1" cap="all" spc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Light-Cure</a:t>
          </a:r>
          <a:endParaRPr lang="en-US" noProof="0" dirty="0"/>
        </a:p>
      </dgm:t>
    </dgm:pt>
    <dgm:pt modelId="{21A706E1-263D-474C-B6AB-58DE0B6817EC}" type="parTrans" cxnId="{4A1D65C0-486D-4CC7-863A-1C9B9DE095ED}">
      <dgm:prSet/>
      <dgm:spPr/>
      <dgm:t>
        <a:bodyPr/>
        <a:lstStyle/>
        <a:p>
          <a:endParaRPr lang="pt-PT"/>
        </a:p>
      </dgm:t>
    </dgm:pt>
    <dgm:pt modelId="{E21828FF-DA5B-4E81-9357-0798A5CAB933}" type="sibTrans" cxnId="{4A1D65C0-486D-4CC7-863A-1C9B9DE095ED}">
      <dgm:prSet/>
      <dgm:spPr/>
      <dgm:t>
        <a:bodyPr/>
        <a:lstStyle/>
        <a:p>
          <a:endParaRPr lang="pt-PT"/>
        </a:p>
      </dgm:t>
    </dgm:pt>
    <dgm:pt modelId="{42AE3C0E-F71B-4D52-B986-D8372907E2BA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Increased working-time excess removal is easier;	</a:t>
          </a:r>
          <a:endParaRPr lang="en-US" sz="1400" noProof="0" dirty="0" smtClean="0"/>
        </a:p>
      </dgm:t>
    </dgm:pt>
    <dgm:pt modelId="{F77277BA-780B-4363-A5D8-EAD4A15C095D}" type="parTrans" cxnId="{FA2AD913-9358-4942-9322-D162B91ED44E}">
      <dgm:prSet/>
      <dgm:spPr/>
      <dgm:t>
        <a:bodyPr/>
        <a:lstStyle/>
        <a:p>
          <a:endParaRPr lang="pt-PT"/>
        </a:p>
      </dgm:t>
    </dgm:pt>
    <dgm:pt modelId="{69E8034E-71CD-41DA-87AF-665A05BB5E53}" type="sibTrans" cxnId="{FA2AD913-9358-4942-9322-D162B91ED44E}">
      <dgm:prSet/>
      <dgm:spPr/>
      <dgm:t>
        <a:bodyPr/>
        <a:lstStyle/>
        <a:p>
          <a:endParaRPr lang="pt-PT"/>
        </a:p>
      </dgm:t>
    </dgm:pt>
    <dgm:pt modelId="{55648E1B-E20D-4B6E-9FCB-FC5C9DBC6CC2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b="1" cap="all" spc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Self-curing</a:t>
          </a:r>
          <a:endParaRPr lang="en-US" b="1" cap="all" spc="0" noProof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B31025F5-0A6C-4FC5-8799-99F8AA1A775B}" type="parTrans" cxnId="{56F5CF1D-858F-4801-BE67-EAB82AAD161E}">
      <dgm:prSet/>
      <dgm:spPr/>
      <dgm:t>
        <a:bodyPr/>
        <a:lstStyle/>
        <a:p>
          <a:endParaRPr lang="pt-PT"/>
        </a:p>
      </dgm:t>
    </dgm:pt>
    <dgm:pt modelId="{4C47721E-B91C-408C-A04B-2E47969BA737}" type="sibTrans" cxnId="{56F5CF1D-858F-4801-BE67-EAB82AAD161E}">
      <dgm:prSet/>
      <dgm:spPr/>
      <dgm:t>
        <a:bodyPr/>
        <a:lstStyle/>
        <a:p>
          <a:endParaRPr lang="pt-PT"/>
        </a:p>
      </dgm:t>
    </dgm:pt>
    <dgm:pt modelId="{308EB9D6-4BF7-4304-BB0D-E2C866F49606}">
      <dgm:prSet phldrT="[Texto]" custT="1"/>
      <dgm:spPr/>
      <dgm:t>
        <a:bodyPr/>
        <a:lstStyle/>
        <a:p>
          <a:r>
            <a:rPr lang="en-US" sz="1600" noProof="0" dirty="0" smtClean="0"/>
            <a:t>Increased curing time;</a:t>
          </a:r>
          <a:endParaRPr lang="en-US" sz="1600" noProof="0" dirty="0"/>
        </a:p>
      </dgm:t>
    </dgm:pt>
    <dgm:pt modelId="{FA4C5CB9-0B66-4D2C-B6EC-06A705DA7986}" type="parTrans" cxnId="{7C347A96-81F0-49D7-9E1B-87F82997FC72}">
      <dgm:prSet/>
      <dgm:spPr/>
      <dgm:t>
        <a:bodyPr/>
        <a:lstStyle/>
        <a:p>
          <a:endParaRPr lang="pt-PT"/>
        </a:p>
      </dgm:t>
    </dgm:pt>
    <dgm:pt modelId="{87EB8343-22A2-4332-BCA4-E5745CDF1F1A}" type="sibTrans" cxnId="{7C347A96-81F0-49D7-9E1B-87F82997FC72}">
      <dgm:prSet/>
      <dgm:spPr/>
      <dgm:t>
        <a:bodyPr/>
        <a:lstStyle/>
        <a:p>
          <a:endParaRPr lang="pt-PT"/>
        </a:p>
      </dgm:t>
    </dgm:pt>
    <dgm:pt modelId="{824D671D-976B-486E-8E66-C43CF993BDEB}">
      <dgm:prSet phldrT="[Texto]" custT="1"/>
      <dgm:spPr/>
      <dgm:t>
        <a:bodyPr/>
        <a:lstStyle/>
        <a:p>
          <a:r>
            <a:rPr lang="en-US" sz="1600" noProof="0" dirty="0" smtClean="0"/>
            <a:t>Weak adhesion during the first hour.</a:t>
          </a:r>
          <a:endParaRPr lang="en-US" sz="1400" noProof="0" dirty="0"/>
        </a:p>
      </dgm:t>
    </dgm:pt>
    <dgm:pt modelId="{6D800526-3C94-4B52-B3EB-C613C8203361}" type="parTrans" cxnId="{633B045A-7E37-4565-8C44-B2523BE7A6F8}">
      <dgm:prSet/>
      <dgm:spPr/>
      <dgm:t>
        <a:bodyPr/>
        <a:lstStyle/>
        <a:p>
          <a:endParaRPr lang="pt-PT"/>
        </a:p>
      </dgm:t>
    </dgm:pt>
    <dgm:pt modelId="{79C82EE8-7565-4AE6-BB8A-1F98873F9452}" type="sibTrans" cxnId="{633B045A-7E37-4565-8C44-B2523BE7A6F8}">
      <dgm:prSet/>
      <dgm:spPr/>
      <dgm:t>
        <a:bodyPr/>
        <a:lstStyle/>
        <a:p>
          <a:endParaRPr lang="pt-PT"/>
        </a:p>
      </dgm:t>
    </dgm:pt>
    <dgm:pt modelId="{F6CCF71C-2BDC-4FD5-865C-010DED1F7BC1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b="1" cap="all" spc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Dual-Cure</a:t>
          </a:r>
          <a:endParaRPr lang="en-US" b="1" cap="all" spc="0" noProof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3673C6EB-3A5B-4172-9379-FF0B3CD7CB47}" type="parTrans" cxnId="{1BBC2496-A956-473A-91FB-D741D8C1BE61}">
      <dgm:prSet/>
      <dgm:spPr/>
      <dgm:t>
        <a:bodyPr/>
        <a:lstStyle/>
        <a:p>
          <a:endParaRPr lang="pt-PT"/>
        </a:p>
      </dgm:t>
    </dgm:pt>
    <dgm:pt modelId="{5D444A01-A2EF-423F-A92A-B489D91A3115}" type="sibTrans" cxnId="{1BBC2496-A956-473A-91FB-D741D8C1BE61}">
      <dgm:prSet/>
      <dgm:spPr/>
      <dgm:t>
        <a:bodyPr/>
        <a:lstStyle/>
        <a:p>
          <a:endParaRPr lang="pt-PT"/>
        </a:p>
      </dgm:t>
    </dgm:pt>
    <dgm:pt modelId="{6E3E0E2C-AFF9-445A-A8E0-1E9C8FB4B21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Reduced working time;</a:t>
          </a:r>
        </a:p>
      </dgm:t>
    </dgm:pt>
    <dgm:pt modelId="{9B6A03BD-F60B-493B-86B1-DCD53F79E7D8}" type="parTrans" cxnId="{9677EFE9-6BEE-4B2D-9D59-725D6A4CEE9C}">
      <dgm:prSet/>
      <dgm:spPr/>
      <dgm:t>
        <a:bodyPr/>
        <a:lstStyle/>
        <a:p>
          <a:endParaRPr lang="pt-PT"/>
        </a:p>
      </dgm:t>
    </dgm:pt>
    <dgm:pt modelId="{D1ED02AE-0E8F-4DC4-9EEB-208C4F7BFAF8}" type="sibTrans" cxnId="{9677EFE9-6BEE-4B2D-9D59-725D6A4CEE9C}">
      <dgm:prSet/>
      <dgm:spPr/>
      <dgm:t>
        <a:bodyPr/>
        <a:lstStyle/>
        <a:p>
          <a:endParaRPr lang="pt-PT"/>
        </a:p>
      </dgm:t>
    </dgm:pt>
    <dgm:pt modelId="{89DF4351-79A5-4DF9-B702-D6184289011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Incomplete Polymerization.	</a:t>
          </a:r>
          <a:endParaRPr lang="en-US" sz="1400" noProof="0" dirty="0" smtClean="0"/>
        </a:p>
      </dgm:t>
    </dgm:pt>
    <dgm:pt modelId="{87D78E5F-6690-4280-9FBD-4976E09ECDD2}" type="parTrans" cxnId="{ACCFCA0A-9562-4F52-A7DE-014AFA81B27E}">
      <dgm:prSet/>
      <dgm:spPr/>
      <dgm:t>
        <a:bodyPr/>
        <a:lstStyle/>
        <a:p>
          <a:endParaRPr lang="pt-PT"/>
        </a:p>
      </dgm:t>
    </dgm:pt>
    <dgm:pt modelId="{F97907F9-91A6-4489-9FDE-3559BF67DF8D}" type="sibTrans" cxnId="{ACCFCA0A-9562-4F52-A7DE-014AFA81B27E}">
      <dgm:prSet/>
      <dgm:spPr/>
      <dgm:t>
        <a:bodyPr/>
        <a:lstStyle/>
        <a:p>
          <a:endParaRPr lang="pt-PT"/>
        </a:p>
      </dgm:t>
    </dgm:pt>
    <dgm:pt modelId="{B639464C-6A13-4C74-ABC0-6495ACE0C287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Correct and definitive monomer conversion. 	</a:t>
          </a:r>
          <a:endParaRPr lang="en-US" sz="1300" noProof="0" dirty="0" smtClean="0"/>
        </a:p>
      </dgm:t>
    </dgm:pt>
    <dgm:pt modelId="{5759EBA4-4453-43F6-8FB4-835D9784379A}" type="parTrans" cxnId="{B38AE363-1EDD-4B3B-900C-C79CF8D2CAEE}">
      <dgm:prSet/>
      <dgm:spPr/>
      <dgm:t>
        <a:bodyPr/>
        <a:lstStyle/>
        <a:p>
          <a:endParaRPr lang="pt-PT"/>
        </a:p>
      </dgm:t>
    </dgm:pt>
    <dgm:pt modelId="{4D142B53-FB4B-4080-89D3-D796B12CE460}" type="sibTrans" cxnId="{B38AE363-1EDD-4B3B-900C-C79CF8D2CAEE}">
      <dgm:prSet/>
      <dgm:spPr/>
      <dgm:t>
        <a:bodyPr/>
        <a:lstStyle/>
        <a:p>
          <a:endParaRPr lang="pt-PT"/>
        </a:p>
      </dgm:t>
    </dgm:pt>
    <dgm:pt modelId="{EAADEDBC-3F34-4CBF-BF71-495A60A55C2B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 Color instability;</a:t>
          </a:r>
        </a:p>
      </dgm:t>
    </dgm:pt>
    <dgm:pt modelId="{341984D4-8917-46B7-9049-C6180FDC3EEC}" type="parTrans" cxnId="{A2F51AD5-8C0C-4BDC-A32D-8DECE5CF9D83}">
      <dgm:prSet/>
      <dgm:spPr/>
      <dgm:t>
        <a:bodyPr/>
        <a:lstStyle/>
        <a:p>
          <a:endParaRPr lang="pt-PT"/>
        </a:p>
      </dgm:t>
    </dgm:pt>
    <dgm:pt modelId="{34828830-11EF-4B74-BAE0-5FAA1744CC9F}" type="sibTrans" cxnId="{A2F51AD5-8C0C-4BDC-A32D-8DECE5CF9D83}">
      <dgm:prSet/>
      <dgm:spPr/>
      <dgm:t>
        <a:bodyPr/>
        <a:lstStyle/>
        <a:p>
          <a:endParaRPr lang="pt-PT"/>
        </a:p>
      </dgm:t>
    </dgm:pt>
    <dgm:pt modelId="{FBF93DA2-F1A4-4789-98E4-763B7D946B68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noProof="0" dirty="0" smtClean="0"/>
        </a:p>
      </dgm:t>
    </dgm:pt>
    <dgm:pt modelId="{B62C778C-8147-47B3-8CA3-D0EFC513CAD2}" type="parTrans" cxnId="{51E9C811-A69A-4E96-8152-1EC07D1B640A}">
      <dgm:prSet/>
      <dgm:spPr/>
      <dgm:t>
        <a:bodyPr/>
        <a:lstStyle/>
        <a:p>
          <a:endParaRPr lang="pt-PT"/>
        </a:p>
      </dgm:t>
    </dgm:pt>
    <dgm:pt modelId="{CCA45303-6D12-4A90-8500-8E54CB416D24}" type="sibTrans" cxnId="{51E9C811-A69A-4E96-8152-1EC07D1B640A}">
      <dgm:prSet/>
      <dgm:spPr/>
      <dgm:t>
        <a:bodyPr/>
        <a:lstStyle/>
        <a:p>
          <a:endParaRPr lang="pt-PT"/>
        </a:p>
      </dgm:t>
    </dgm:pt>
    <dgm:pt modelId="{9545CF85-6E85-1E4D-A7AD-5C07BD2F184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Size of the cavity (light reach)</a:t>
          </a:r>
        </a:p>
      </dgm:t>
    </dgm:pt>
    <dgm:pt modelId="{AE055355-576E-5F4C-838E-4FF2E4049A92}" type="parTrans" cxnId="{245C0B79-E0FD-CA46-80DD-02D1F3224557}">
      <dgm:prSet/>
      <dgm:spPr/>
      <dgm:t>
        <a:bodyPr/>
        <a:lstStyle/>
        <a:p>
          <a:endParaRPr lang="en-US"/>
        </a:p>
      </dgm:t>
    </dgm:pt>
    <dgm:pt modelId="{695B5824-545A-AC43-BBB1-B645C453C983}" type="sibTrans" cxnId="{245C0B79-E0FD-CA46-80DD-02D1F3224557}">
      <dgm:prSet/>
      <dgm:spPr/>
      <dgm:t>
        <a:bodyPr/>
        <a:lstStyle/>
        <a:p>
          <a:endParaRPr lang="en-US"/>
        </a:p>
      </dgm:t>
    </dgm:pt>
    <dgm:pt modelId="{747B618A-0661-47E7-A3E4-6C1FBE0C3205}" type="pres">
      <dgm:prSet presAssocID="{F62B837E-8DE3-4F2D-8FF6-6256A8EBA3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4A53C96-DE9F-43D4-B2CF-23122E3D1FA7}" type="pres">
      <dgm:prSet presAssocID="{E2FA4DA6-F5AF-4B34-95BA-99BF4E989DFE}" presName="circle1" presStyleLbl="node1" presStyleIdx="0" presStyleCnt="3"/>
      <dgm:spPr/>
      <dgm:t>
        <a:bodyPr/>
        <a:lstStyle/>
        <a:p>
          <a:endParaRPr lang="pt-PT"/>
        </a:p>
      </dgm:t>
    </dgm:pt>
    <dgm:pt modelId="{733A92A6-2850-42A0-92ED-C57A98F7C866}" type="pres">
      <dgm:prSet presAssocID="{E2FA4DA6-F5AF-4B34-95BA-99BF4E989DFE}" presName="space" presStyleCnt="0"/>
      <dgm:spPr/>
      <dgm:t>
        <a:bodyPr/>
        <a:lstStyle/>
        <a:p>
          <a:endParaRPr lang="pt-PT"/>
        </a:p>
      </dgm:t>
    </dgm:pt>
    <dgm:pt modelId="{B5CC5DF5-1B06-4719-8011-56A780E1F9FD}" type="pres">
      <dgm:prSet presAssocID="{E2FA4DA6-F5AF-4B34-95BA-99BF4E989DFE}" presName="rect1" presStyleLbl="alignAcc1" presStyleIdx="0" presStyleCnt="3"/>
      <dgm:spPr/>
      <dgm:t>
        <a:bodyPr/>
        <a:lstStyle/>
        <a:p>
          <a:endParaRPr lang="pt-PT"/>
        </a:p>
      </dgm:t>
    </dgm:pt>
    <dgm:pt modelId="{97AD1D58-4031-4093-9D40-39082EABF9A4}" type="pres">
      <dgm:prSet presAssocID="{55648E1B-E20D-4B6E-9FCB-FC5C9DBC6CC2}" presName="vertSpace2" presStyleLbl="node1" presStyleIdx="0" presStyleCnt="3"/>
      <dgm:spPr/>
      <dgm:t>
        <a:bodyPr/>
        <a:lstStyle/>
        <a:p>
          <a:endParaRPr lang="pt-PT"/>
        </a:p>
      </dgm:t>
    </dgm:pt>
    <dgm:pt modelId="{278DE258-8D38-4931-800B-28A1EF3DE1C8}" type="pres">
      <dgm:prSet presAssocID="{55648E1B-E20D-4B6E-9FCB-FC5C9DBC6CC2}" presName="circle2" presStyleLbl="node1" presStyleIdx="1" presStyleCnt="3"/>
      <dgm:spPr/>
      <dgm:t>
        <a:bodyPr/>
        <a:lstStyle/>
        <a:p>
          <a:endParaRPr lang="pt-PT"/>
        </a:p>
      </dgm:t>
    </dgm:pt>
    <dgm:pt modelId="{460FB682-DCAF-4751-B4F2-A99BD111AE3D}" type="pres">
      <dgm:prSet presAssocID="{55648E1B-E20D-4B6E-9FCB-FC5C9DBC6CC2}" presName="rect2" presStyleLbl="alignAcc1" presStyleIdx="1" presStyleCnt="3"/>
      <dgm:spPr/>
      <dgm:t>
        <a:bodyPr/>
        <a:lstStyle/>
        <a:p>
          <a:endParaRPr lang="pt-PT"/>
        </a:p>
      </dgm:t>
    </dgm:pt>
    <dgm:pt modelId="{79E935F0-C15F-4D07-99B8-3F0D58BC9CFB}" type="pres">
      <dgm:prSet presAssocID="{F6CCF71C-2BDC-4FD5-865C-010DED1F7BC1}" presName="vertSpace3" presStyleLbl="node1" presStyleIdx="1" presStyleCnt="3"/>
      <dgm:spPr/>
      <dgm:t>
        <a:bodyPr/>
        <a:lstStyle/>
        <a:p>
          <a:endParaRPr lang="pt-PT"/>
        </a:p>
      </dgm:t>
    </dgm:pt>
    <dgm:pt modelId="{A526583C-C1E2-4C64-95D1-4E235376DDC9}" type="pres">
      <dgm:prSet presAssocID="{F6CCF71C-2BDC-4FD5-865C-010DED1F7BC1}" presName="circle3" presStyleLbl="node1" presStyleIdx="2" presStyleCnt="3" custLinFactNeighborX="-1515" custLinFactNeighborY="0"/>
      <dgm:spPr/>
      <dgm:t>
        <a:bodyPr/>
        <a:lstStyle/>
        <a:p>
          <a:endParaRPr lang="pt-PT"/>
        </a:p>
      </dgm:t>
    </dgm:pt>
    <dgm:pt modelId="{DABAD758-B9D0-4E45-8186-EBA778A762E2}" type="pres">
      <dgm:prSet presAssocID="{F6CCF71C-2BDC-4FD5-865C-010DED1F7BC1}" presName="rect3" presStyleLbl="alignAcc1" presStyleIdx="2" presStyleCnt="3" custScaleY="126471" custLinFactNeighborX="0" custLinFactNeighborY="9596"/>
      <dgm:spPr/>
      <dgm:t>
        <a:bodyPr/>
        <a:lstStyle/>
        <a:p>
          <a:endParaRPr lang="pt-PT"/>
        </a:p>
      </dgm:t>
    </dgm:pt>
    <dgm:pt modelId="{E820E2A4-44F4-4F41-8B79-07806C68042F}" type="pres">
      <dgm:prSet presAssocID="{E2FA4DA6-F5AF-4B34-95BA-99BF4E989D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9DFDE2-D3FF-49E6-A57E-191B4CCEBDA0}" type="pres">
      <dgm:prSet presAssocID="{E2FA4DA6-F5AF-4B34-95BA-99BF4E989DFE}" presName="rect1ChTx" presStyleLbl="alignAcc1" presStyleIdx="2" presStyleCnt="3" custLinFactNeighborX="-5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A2DF9E-A2B3-4131-84C5-E224DD3BFE7F}" type="pres">
      <dgm:prSet presAssocID="{55648E1B-E20D-4B6E-9FCB-FC5C9DBC6CC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5D6C80-E719-4C0B-ADDD-A8DD10B25073}" type="pres">
      <dgm:prSet presAssocID="{55648E1B-E20D-4B6E-9FCB-FC5C9DBC6CC2}" presName="rect2ChTx" presStyleLbl="alignAcc1" presStyleIdx="2" presStyleCnt="3" custScaleX="100000" custScaleY="100000" custLinFactNeighborX="-2793" custLinFactNeighborY="-2090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EAE0C0-BA4C-48A5-9C2B-ADD1A3BF04E1}" type="pres">
      <dgm:prSet presAssocID="{F6CCF71C-2BDC-4FD5-865C-010DED1F7BC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032AA4-BE6C-4F01-9863-0A6BAB8F133C}" type="pres">
      <dgm:prSet presAssocID="{F6CCF71C-2BDC-4FD5-865C-010DED1F7BC1}" presName="rect3ChTx" presStyleLbl="alignAcc1" presStyleIdx="2" presStyleCnt="3" custLinFactNeighborX="0" custLinFactNeighborY="130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33B045A-7E37-4565-8C44-B2523BE7A6F8}" srcId="{55648E1B-E20D-4B6E-9FCB-FC5C9DBC6CC2}" destId="{824D671D-976B-486E-8E66-C43CF993BDEB}" srcOrd="1" destOrd="0" parTransId="{6D800526-3C94-4B52-B3EB-C613C8203361}" sibTransId="{79C82EE8-7565-4AE6-BB8A-1F98873F9452}"/>
    <dgm:cxn modelId="{A2EF3A6C-0C83-2D46-BB97-11E615C1A39C}" type="presOf" srcId="{6E3E0E2C-AFF9-445A-A8E0-1E9C8FB4B210}" destId="{9F032AA4-BE6C-4F01-9863-0A6BAB8F133C}" srcOrd="0" destOrd="0" presId="urn:microsoft.com/office/officeart/2005/8/layout/target3"/>
    <dgm:cxn modelId="{02CCFD36-3D3F-0845-8D7D-988413E111AD}" type="presOf" srcId="{F6CCF71C-2BDC-4FD5-865C-010DED1F7BC1}" destId="{DABAD758-B9D0-4E45-8186-EBA778A762E2}" srcOrd="0" destOrd="0" presId="urn:microsoft.com/office/officeart/2005/8/layout/target3"/>
    <dgm:cxn modelId="{D76E05D0-6758-8546-B436-B0F7B1658095}" type="presOf" srcId="{55648E1B-E20D-4B6E-9FCB-FC5C9DBC6CC2}" destId="{E0A2DF9E-A2B3-4131-84C5-E224DD3BFE7F}" srcOrd="1" destOrd="0" presId="urn:microsoft.com/office/officeart/2005/8/layout/target3"/>
    <dgm:cxn modelId="{4ED9CEBF-2852-E244-9A0B-42A884D4ABD6}" type="presOf" srcId="{9545CF85-6E85-1E4D-A7AD-5C07BD2F1846}" destId="{9F032AA4-BE6C-4F01-9863-0A6BAB8F133C}" srcOrd="0" destOrd="2" presId="urn:microsoft.com/office/officeart/2005/8/layout/target3"/>
    <dgm:cxn modelId="{56F5CF1D-858F-4801-BE67-EAB82AAD161E}" srcId="{F62B837E-8DE3-4F2D-8FF6-6256A8EBA357}" destId="{55648E1B-E20D-4B6E-9FCB-FC5C9DBC6CC2}" srcOrd="1" destOrd="0" parTransId="{B31025F5-0A6C-4FC5-8799-99F8AA1A775B}" sibTransId="{4C47721E-B91C-408C-A04B-2E47969BA737}"/>
    <dgm:cxn modelId="{51E9C811-A69A-4E96-8152-1EC07D1B640A}" srcId="{F6CCF71C-2BDC-4FD5-865C-010DED1F7BC1}" destId="{FBF93DA2-F1A4-4789-98E4-763B7D946B68}" srcOrd="3" destOrd="0" parTransId="{B62C778C-8147-47B3-8CA3-D0EFC513CAD2}" sibTransId="{CCA45303-6D12-4A90-8500-8E54CB416D24}"/>
    <dgm:cxn modelId="{B92F4715-6941-3A46-B409-D3430D93B40C}" type="presOf" srcId="{E2FA4DA6-F5AF-4B34-95BA-99BF4E989DFE}" destId="{E820E2A4-44F4-4F41-8B79-07806C68042F}" srcOrd="1" destOrd="0" presId="urn:microsoft.com/office/officeart/2005/8/layout/target3"/>
    <dgm:cxn modelId="{05771456-8C7C-2944-9859-60230B92580F}" type="presOf" srcId="{B639464C-6A13-4C74-ABC0-6495ACE0C287}" destId="{9F032AA4-BE6C-4F01-9863-0A6BAB8F133C}" srcOrd="0" destOrd="4" presId="urn:microsoft.com/office/officeart/2005/8/layout/target3"/>
    <dgm:cxn modelId="{A2F51AD5-8C0C-4BDC-A32D-8DECE5CF9D83}" srcId="{F6CCF71C-2BDC-4FD5-865C-010DED1F7BC1}" destId="{EAADEDBC-3F34-4CBF-BF71-495A60A55C2B}" srcOrd="1" destOrd="0" parTransId="{341984D4-8917-46B7-9049-C6180FDC3EEC}" sibTransId="{34828830-11EF-4B74-BAE0-5FAA1744CC9F}"/>
    <dgm:cxn modelId="{A7A28D81-E730-4544-B300-0DEFC502837B}" type="presOf" srcId="{55648E1B-E20D-4B6E-9FCB-FC5C9DBC6CC2}" destId="{460FB682-DCAF-4751-B4F2-A99BD111AE3D}" srcOrd="0" destOrd="0" presId="urn:microsoft.com/office/officeart/2005/8/layout/target3"/>
    <dgm:cxn modelId="{7C347A96-81F0-49D7-9E1B-87F82997FC72}" srcId="{55648E1B-E20D-4B6E-9FCB-FC5C9DBC6CC2}" destId="{308EB9D6-4BF7-4304-BB0D-E2C866F49606}" srcOrd="0" destOrd="0" parTransId="{FA4C5CB9-0B66-4D2C-B6EC-06A705DA7986}" sibTransId="{87EB8343-22A2-4332-BCA4-E5745CDF1F1A}"/>
    <dgm:cxn modelId="{4A1D65C0-486D-4CC7-863A-1C9B9DE095ED}" srcId="{F62B837E-8DE3-4F2D-8FF6-6256A8EBA357}" destId="{E2FA4DA6-F5AF-4B34-95BA-99BF4E989DFE}" srcOrd="0" destOrd="0" parTransId="{21A706E1-263D-474C-B6AB-58DE0B6817EC}" sibTransId="{E21828FF-DA5B-4E81-9357-0798A5CAB933}"/>
    <dgm:cxn modelId="{61BB47AD-9C60-C444-A46F-4C90D4BD6FDC}" type="presOf" srcId="{F62B837E-8DE3-4F2D-8FF6-6256A8EBA357}" destId="{747B618A-0661-47E7-A3E4-6C1FBE0C3205}" srcOrd="0" destOrd="0" presId="urn:microsoft.com/office/officeart/2005/8/layout/target3"/>
    <dgm:cxn modelId="{9677EFE9-6BEE-4B2D-9D59-725D6A4CEE9C}" srcId="{F6CCF71C-2BDC-4FD5-865C-010DED1F7BC1}" destId="{6E3E0E2C-AFF9-445A-A8E0-1E9C8FB4B210}" srcOrd="0" destOrd="0" parTransId="{9B6A03BD-F60B-493B-86B1-DCD53F79E7D8}" sibTransId="{D1ED02AE-0E8F-4DC4-9EEB-208C4F7BFAF8}"/>
    <dgm:cxn modelId="{87A68C6F-5770-904E-A573-9556EF583B54}" type="presOf" srcId="{EAADEDBC-3F34-4CBF-BF71-495A60A55C2B}" destId="{9F032AA4-BE6C-4F01-9863-0A6BAB8F133C}" srcOrd="0" destOrd="1" presId="urn:microsoft.com/office/officeart/2005/8/layout/target3"/>
    <dgm:cxn modelId="{245C0B79-E0FD-CA46-80DD-02D1F3224557}" srcId="{F6CCF71C-2BDC-4FD5-865C-010DED1F7BC1}" destId="{9545CF85-6E85-1E4D-A7AD-5C07BD2F1846}" srcOrd="2" destOrd="0" parTransId="{AE055355-576E-5F4C-838E-4FF2E4049A92}" sibTransId="{695B5824-545A-AC43-BBB1-B645C453C983}"/>
    <dgm:cxn modelId="{FA2AD913-9358-4942-9322-D162B91ED44E}" srcId="{E2FA4DA6-F5AF-4B34-95BA-99BF4E989DFE}" destId="{42AE3C0E-F71B-4D52-B986-D8372907E2BA}" srcOrd="0" destOrd="0" parTransId="{F77277BA-780B-4363-A5D8-EAD4A15C095D}" sibTransId="{69E8034E-71CD-41DA-87AF-665A05BB5E53}"/>
    <dgm:cxn modelId="{ACCFCA0A-9562-4F52-A7DE-014AFA81B27E}" srcId="{E2FA4DA6-F5AF-4B34-95BA-99BF4E989DFE}" destId="{89DF4351-79A5-4DF9-B702-D61842890116}" srcOrd="1" destOrd="0" parTransId="{87D78E5F-6690-4280-9FBD-4976E09ECDD2}" sibTransId="{F97907F9-91A6-4489-9FDE-3559BF67DF8D}"/>
    <dgm:cxn modelId="{CDBD9C83-D23B-CE4A-AEA6-30802BB42F43}" type="presOf" srcId="{824D671D-976B-486E-8E66-C43CF993BDEB}" destId="{2E5D6C80-E719-4C0B-ADDD-A8DD10B25073}" srcOrd="0" destOrd="1" presId="urn:microsoft.com/office/officeart/2005/8/layout/target3"/>
    <dgm:cxn modelId="{600C0D48-B8AA-BE4D-BD5D-750AB77FD0D8}" type="presOf" srcId="{F6CCF71C-2BDC-4FD5-865C-010DED1F7BC1}" destId="{38EAE0C0-BA4C-48A5-9C2B-ADD1A3BF04E1}" srcOrd="1" destOrd="0" presId="urn:microsoft.com/office/officeart/2005/8/layout/target3"/>
    <dgm:cxn modelId="{A9AF0ECE-A94E-7247-BBC2-86DA2ABEDEB3}" type="presOf" srcId="{FBF93DA2-F1A4-4789-98E4-763B7D946B68}" destId="{9F032AA4-BE6C-4F01-9863-0A6BAB8F133C}" srcOrd="0" destOrd="3" presId="urn:microsoft.com/office/officeart/2005/8/layout/target3"/>
    <dgm:cxn modelId="{26061A3D-2EDE-A24C-8C53-5A0DF546F12F}" type="presOf" srcId="{308EB9D6-4BF7-4304-BB0D-E2C866F49606}" destId="{2E5D6C80-E719-4C0B-ADDD-A8DD10B25073}" srcOrd="0" destOrd="0" presId="urn:microsoft.com/office/officeart/2005/8/layout/target3"/>
    <dgm:cxn modelId="{1BBC2496-A956-473A-91FB-D741D8C1BE61}" srcId="{F62B837E-8DE3-4F2D-8FF6-6256A8EBA357}" destId="{F6CCF71C-2BDC-4FD5-865C-010DED1F7BC1}" srcOrd="2" destOrd="0" parTransId="{3673C6EB-3A5B-4172-9379-FF0B3CD7CB47}" sibTransId="{5D444A01-A2EF-423F-A92A-B489D91A3115}"/>
    <dgm:cxn modelId="{B38AE363-1EDD-4B3B-900C-C79CF8D2CAEE}" srcId="{F6CCF71C-2BDC-4FD5-865C-010DED1F7BC1}" destId="{B639464C-6A13-4C74-ABC0-6495ACE0C287}" srcOrd="4" destOrd="0" parTransId="{5759EBA4-4453-43F6-8FB4-835D9784379A}" sibTransId="{4D142B53-FB4B-4080-89D3-D796B12CE460}"/>
    <dgm:cxn modelId="{9CD79480-ED48-074F-814E-18E5BB296864}" type="presOf" srcId="{E2FA4DA6-F5AF-4B34-95BA-99BF4E989DFE}" destId="{B5CC5DF5-1B06-4719-8011-56A780E1F9FD}" srcOrd="0" destOrd="0" presId="urn:microsoft.com/office/officeart/2005/8/layout/target3"/>
    <dgm:cxn modelId="{B5CBFBFB-7902-2740-8815-400610ED412F}" type="presOf" srcId="{42AE3C0E-F71B-4D52-B986-D8372907E2BA}" destId="{DD9DFDE2-D3FF-49E6-A57E-191B4CCEBDA0}" srcOrd="0" destOrd="0" presId="urn:microsoft.com/office/officeart/2005/8/layout/target3"/>
    <dgm:cxn modelId="{CB406514-6E6B-3341-9FD2-D3782557D1F0}" type="presOf" srcId="{89DF4351-79A5-4DF9-B702-D61842890116}" destId="{DD9DFDE2-D3FF-49E6-A57E-191B4CCEBDA0}" srcOrd="0" destOrd="1" presId="urn:microsoft.com/office/officeart/2005/8/layout/target3"/>
    <dgm:cxn modelId="{82CFE0F1-5920-4B4F-A54B-080876CF3FF1}" type="presParOf" srcId="{747B618A-0661-47E7-A3E4-6C1FBE0C3205}" destId="{14A53C96-DE9F-43D4-B2CF-23122E3D1FA7}" srcOrd="0" destOrd="0" presId="urn:microsoft.com/office/officeart/2005/8/layout/target3"/>
    <dgm:cxn modelId="{BA41B998-1AE4-7944-8BA8-8816E321B2DF}" type="presParOf" srcId="{747B618A-0661-47E7-A3E4-6C1FBE0C3205}" destId="{733A92A6-2850-42A0-92ED-C57A98F7C866}" srcOrd="1" destOrd="0" presId="urn:microsoft.com/office/officeart/2005/8/layout/target3"/>
    <dgm:cxn modelId="{27E77489-32DC-8D44-8350-648BF22097C8}" type="presParOf" srcId="{747B618A-0661-47E7-A3E4-6C1FBE0C3205}" destId="{B5CC5DF5-1B06-4719-8011-56A780E1F9FD}" srcOrd="2" destOrd="0" presId="urn:microsoft.com/office/officeart/2005/8/layout/target3"/>
    <dgm:cxn modelId="{7B297714-A605-7544-8E7E-4C8FDF1803C6}" type="presParOf" srcId="{747B618A-0661-47E7-A3E4-6C1FBE0C3205}" destId="{97AD1D58-4031-4093-9D40-39082EABF9A4}" srcOrd="3" destOrd="0" presId="urn:microsoft.com/office/officeart/2005/8/layout/target3"/>
    <dgm:cxn modelId="{CB044AE8-C2C2-A540-95D7-1AB7481D47B3}" type="presParOf" srcId="{747B618A-0661-47E7-A3E4-6C1FBE0C3205}" destId="{278DE258-8D38-4931-800B-28A1EF3DE1C8}" srcOrd="4" destOrd="0" presId="urn:microsoft.com/office/officeart/2005/8/layout/target3"/>
    <dgm:cxn modelId="{F7ED4050-DEAD-9344-8A25-797B1DC39E2C}" type="presParOf" srcId="{747B618A-0661-47E7-A3E4-6C1FBE0C3205}" destId="{460FB682-DCAF-4751-B4F2-A99BD111AE3D}" srcOrd="5" destOrd="0" presId="urn:microsoft.com/office/officeart/2005/8/layout/target3"/>
    <dgm:cxn modelId="{76E3D812-7BFD-CE4A-AE95-561EBEDF781C}" type="presParOf" srcId="{747B618A-0661-47E7-A3E4-6C1FBE0C3205}" destId="{79E935F0-C15F-4D07-99B8-3F0D58BC9CFB}" srcOrd="6" destOrd="0" presId="urn:microsoft.com/office/officeart/2005/8/layout/target3"/>
    <dgm:cxn modelId="{CC13BFA7-509D-2B42-8C39-40D05223D626}" type="presParOf" srcId="{747B618A-0661-47E7-A3E4-6C1FBE0C3205}" destId="{A526583C-C1E2-4C64-95D1-4E235376DDC9}" srcOrd="7" destOrd="0" presId="urn:microsoft.com/office/officeart/2005/8/layout/target3"/>
    <dgm:cxn modelId="{87A802B0-A6BF-1641-A2CE-7DA1CDEBF56A}" type="presParOf" srcId="{747B618A-0661-47E7-A3E4-6C1FBE0C3205}" destId="{DABAD758-B9D0-4E45-8186-EBA778A762E2}" srcOrd="8" destOrd="0" presId="urn:microsoft.com/office/officeart/2005/8/layout/target3"/>
    <dgm:cxn modelId="{9E0E94C1-DDF9-C644-BFCA-0EB3FC6CA172}" type="presParOf" srcId="{747B618A-0661-47E7-A3E4-6C1FBE0C3205}" destId="{E820E2A4-44F4-4F41-8B79-07806C68042F}" srcOrd="9" destOrd="0" presId="urn:microsoft.com/office/officeart/2005/8/layout/target3"/>
    <dgm:cxn modelId="{A1A37AD7-B84D-C649-84B9-27E37745FE45}" type="presParOf" srcId="{747B618A-0661-47E7-A3E4-6C1FBE0C3205}" destId="{DD9DFDE2-D3FF-49E6-A57E-191B4CCEBDA0}" srcOrd="10" destOrd="0" presId="urn:microsoft.com/office/officeart/2005/8/layout/target3"/>
    <dgm:cxn modelId="{78AE1B04-0092-FE42-A905-E2E0B7FBB08A}" type="presParOf" srcId="{747B618A-0661-47E7-A3E4-6C1FBE0C3205}" destId="{E0A2DF9E-A2B3-4131-84C5-E224DD3BFE7F}" srcOrd="11" destOrd="0" presId="urn:microsoft.com/office/officeart/2005/8/layout/target3"/>
    <dgm:cxn modelId="{3B6BC062-1B63-4746-987B-D2FDB4914E30}" type="presParOf" srcId="{747B618A-0661-47E7-A3E4-6C1FBE0C3205}" destId="{2E5D6C80-E719-4C0B-ADDD-A8DD10B25073}" srcOrd="12" destOrd="0" presId="urn:microsoft.com/office/officeart/2005/8/layout/target3"/>
    <dgm:cxn modelId="{FA70BD9D-2152-9340-A6F9-1597B448048D}" type="presParOf" srcId="{747B618A-0661-47E7-A3E4-6C1FBE0C3205}" destId="{38EAE0C0-BA4C-48A5-9C2B-ADD1A3BF04E1}" srcOrd="13" destOrd="0" presId="urn:microsoft.com/office/officeart/2005/8/layout/target3"/>
    <dgm:cxn modelId="{5AF29C54-2832-1A48-A33E-AB23BE58F340}" type="presParOf" srcId="{747B618A-0661-47E7-A3E4-6C1FBE0C3205}" destId="{9F032AA4-BE6C-4F01-9863-0A6BAB8F133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90E07A-E2C3-47F3-8233-F7E3F5B2256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923CEC18-B633-4CB4-BC3C-91B613D2D96E}">
      <dgm:prSet custT="1"/>
      <dgm:spPr/>
      <dgm:t>
        <a:bodyPr/>
        <a:lstStyle/>
        <a:p>
          <a:pPr rtl="0"/>
          <a:r>
            <a:rPr lang="en-US" sz="1600" noProof="0" dirty="0" smtClean="0"/>
            <a:t>Resin Cement Multilink Automix</a:t>
          </a:r>
          <a:r>
            <a:rPr lang="en-US" sz="1600" baseline="30000" noProof="0" dirty="0" smtClean="0"/>
            <a:t>® </a:t>
          </a:r>
          <a:r>
            <a:rPr lang="en-US" sz="1600" noProof="0" dirty="0" smtClean="0"/>
            <a:t>- Ivoclar Vivadent – Schaan, Liechtenstein) </a:t>
          </a:r>
          <a:r>
            <a:rPr lang="en-US" sz="1600" i="1" noProof="0" dirty="0" smtClean="0"/>
            <a:t>transparent</a:t>
          </a:r>
          <a:r>
            <a:rPr lang="en-US" sz="1600" noProof="0" dirty="0" smtClean="0"/>
            <a:t>.</a:t>
          </a:r>
          <a:endParaRPr lang="en-US" sz="1600" noProof="0" dirty="0"/>
        </a:p>
      </dgm:t>
    </dgm:pt>
    <dgm:pt modelId="{050A1D09-52FB-432A-AE12-65074EAD4760}" type="parTrans" cxnId="{7084E98E-EDE3-44DF-8D86-475B4794B32D}">
      <dgm:prSet/>
      <dgm:spPr/>
      <dgm:t>
        <a:bodyPr/>
        <a:lstStyle/>
        <a:p>
          <a:endParaRPr lang="pt-PT"/>
        </a:p>
      </dgm:t>
    </dgm:pt>
    <dgm:pt modelId="{92B46CDA-4674-4D26-8FB4-4F4FD49C453B}" type="sibTrans" cxnId="{7084E98E-EDE3-44DF-8D86-475B4794B32D}">
      <dgm:prSet/>
      <dgm:spPr/>
      <dgm:t>
        <a:bodyPr/>
        <a:lstStyle/>
        <a:p>
          <a:endParaRPr lang="pt-PT"/>
        </a:p>
      </dgm:t>
    </dgm:pt>
    <dgm:pt modelId="{4287E4F3-5164-4FF7-A838-F58FCE727101}" type="pres">
      <dgm:prSet presAssocID="{C990E07A-E2C3-47F3-8233-F7E3F5B22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F6694C0-F559-4AF2-A7D0-F486024DDDE6}" type="pres">
      <dgm:prSet presAssocID="{923CEC18-B633-4CB4-BC3C-91B613D2D96E}" presName="parentText" presStyleLbl="node1" presStyleIdx="0" presStyleCnt="1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pt-PT"/>
        </a:p>
      </dgm:t>
    </dgm:pt>
  </dgm:ptLst>
  <dgm:cxnLst>
    <dgm:cxn modelId="{7084E98E-EDE3-44DF-8D86-475B4794B32D}" srcId="{C990E07A-E2C3-47F3-8233-F7E3F5B22565}" destId="{923CEC18-B633-4CB4-BC3C-91B613D2D96E}" srcOrd="0" destOrd="0" parTransId="{050A1D09-52FB-432A-AE12-65074EAD4760}" sibTransId="{92B46CDA-4674-4D26-8FB4-4F4FD49C453B}"/>
    <dgm:cxn modelId="{8A4EE99C-445E-834A-B17D-BEE1434CF096}" type="presOf" srcId="{923CEC18-B633-4CB4-BC3C-91B613D2D96E}" destId="{8F6694C0-F559-4AF2-A7D0-F486024DDDE6}" srcOrd="0" destOrd="0" presId="urn:microsoft.com/office/officeart/2005/8/layout/vList2"/>
    <dgm:cxn modelId="{8B249875-CEDA-D14A-A53B-0C9593C62767}" type="presOf" srcId="{C990E07A-E2C3-47F3-8233-F7E3F5B22565}" destId="{4287E4F3-5164-4FF7-A838-F58FCE727101}" srcOrd="0" destOrd="0" presId="urn:microsoft.com/office/officeart/2005/8/layout/vList2"/>
    <dgm:cxn modelId="{827BD5F1-C5CE-5449-A4EB-19D7770A6D4E}" type="presParOf" srcId="{4287E4F3-5164-4FF7-A838-F58FCE727101}" destId="{8F6694C0-F559-4AF2-A7D0-F486024DDD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C80519-6EC3-4EFA-9B41-981AFBF233FD}" type="doc">
      <dgm:prSet loTypeId="urn:microsoft.com/office/officeart/2005/8/layout/process2" loCatId="process" qsTypeId="urn:microsoft.com/office/officeart/2005/8/quickstyle/simple4" qsCatId="simple" csTypeId="urn:microsoft.com/office/officeart/2005/8/colors/colorful1#1" csCatId="colorful" phldr="1"/>
      <dgm:spPr/>
    </dgm:pt>
    <dgm:pt modelId="{70A851F1-A74F-4C37-AECA-4D94361B4CD5}">
      <dgm:prSet phldrT="[Texto]"/>
      <dgm:spPr/>
      <dgm:t>
        <a:bodyPr/>
        <a:lstStyle/>
        <a:p>
          <a:r>
            <a:rPr lang="en-US" b="1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Extending the application of pressure</a:t>
          </a:r>
          <a:endParaRPr lang="en-US" b="1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6883CDE6-A82A-4B22-9F97-5B376C5A4A28}" type="parTrans" cxnId="{5E0D64DD-C837-4BBD-A2A2-05663181A6AC}">
      <dgm:prSet/>
      <dgm:spPr/>
      <dgm:t>
        <a:bodyPr/>
        <a:lstStyle/>
        <a:p>
          <a:endParaRPr lang="pt-PT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5EBE016-E4EB-45A1-AC74-ECD742D0E17E}" type="sibTrans" cxnId="{5E0D64DD-C837-4BBD-A2A2-05663181A6AC}">
      <dgm:prSet/>
      <dgm:spPr/>
      <dgm:t>
        <a:bodyPr/>
        <a:lstStyle/>
        <a:p>
          <a:endParaRPr lang="pt-PT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10949EB4-1BC3-4390-ABB9-855E85878339}">
      <dgm:prSet phldrT="[Texto]"/>
      <dgm:spPr/>
      <dgm:t>
        <a:bodyPr/>
        <a:lstStyle/>
        <a:p>
          <a:r>
            <a:rPr lang="en-US" b="1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Improved interface integrity</a:t>
          </a:r>
          <a:endParaRPr lang="en-US" b="1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11B6970D-FAB6-41FF-9F2F-FE439BFBBFD9}" type="parTrans" cxnId="{33970147-8550-43EC-9501-DD61A0F68352}">
      <dgm:prSet/>
      <dgm:spPr/>
      <dgm:t>
        <a:bodyPr/>
        <a:lstStyle/>
        <a:p>
          <a:endParaRPr lang="pt-PT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D95EDE39-6AAF-4C46-99A7-1AB6DBB8FBD0}" type="sibTrans" cxnId="{33970147-8550-43EC-9501-DD61A0F68352}">
      <dgm:prSet/>
      <dgm:spPr/>
      <dgm:t>
        <a:bodyPr/>
        <a:lstStyle/>
        <a:p>
          <a:endParaRPr lang="pt-PT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1B468B2-550F-4A0B-B7C4-812EEF6BFB36}">
      <dgm:prSet phldrT="[Texto]"/>
      <dgm:spPr/>
      <dgm:t>
        <a:bodyPr/>
        <a:lstStyle/>
        <a:p>
          <a:r>
            <a:rPr lang="en-US" b="1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Increased bond strength</a:t>
          </a:r>
          <a:endParaRPr lang="en-US" b="1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7DD368E1-3B79-40FD-9CA0-8945037F65E4}" type="parTrans" cxnId="{299A13DF-7CCD-45B8-9D89-C7BFB93232C3}">
      <dgm:prSet/>
      <dgm:spPr/>
      <dgm:t>
        <a:bodyPr/>
        <a:lstStyle/>
        <a:p>
          <a:endParaRPr lang="pt-PT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CF862FC4-4AE0-46F3-8281-BDF37D330D7F}" type="sibTrans" cxnId="{299A13DF-7CCD-45B8-9D89-C7BFB93232C3}">
      <dgm:prSet/>
      <dgm:spPr/>
      <dgm:t>
        <a:bodyPr/>
        <a:lstStyle/>
        <a:p>
          <a:endParaRPr lang="pt-PT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2BE98E8F-1375-430D-A8BF-87E4D4C04BC0}">
      <dgm:prSet phldrT="[Texto]"/>
      <dgm:spPr/>
      <dgm:t>
        <a:bodyPr/>
        <a:lstStyle/>
        <a:p>
          <a:r>
            <a:rPr lang="en-US" b="1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Adhesive Permeability Reduction</a:t>
          </a:r>
          <a:endParaRPr lang="en-US" b="1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90EB7A75-9243-439D-98BD-00CD787111FB}" type="parTrans" cxnId="{6AB9481B-5F08-42BA-A6C9-73799672B66D}">
      <dgm:prSet/>
      <dgm:spPr/>
      <dgm:t>
        <a:bodyPr/>
        <a:lstStyle/>
        <a:p>
          <a:endParaRPr lang="pt-PT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D5AACD69-4C31-4190-A60C-664C39C9007E}" type="sibTrans" cxnId="{6AB9481B-5F08-42BA-A6C9-73799672B66D}">
      <dgm:prSet/>
      <dgm:spPr/>
      <dgm:t>
        <a:bodyPr/>
        <a:lstStyle/>
        <a:p>
          <a:endParaRPr lang="pt-PT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FB218970-BA55-FD49-BB9C-1D8860888EEA}">
      <dgm:prSet phldrT="[Texto]"/>
      <dgm:spPr/>
      <dgm:t>
        <a:bodyPr/>
        <a:lstStyle/>
        <a:p>
          <a:r>
            <a:rPr lang="en-US" b="1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Reduce intracoranal stress</a:t>
          </a:r>
          <a:endParaRPr lang="en-US" b="1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FD7B5232-76F7-1547-8E28-DAB3B52DECB6}" type="parTrans" cxnId="{855F1E29-A52C-FB49-A3DF-212DF030BDFC}">
      <dgm:prSet/>
      <dgm:spPr/>
      <dgm:t>
        <a:bodyPr/>
        <a:lstStyle/>
        <a:p>
          <a:endParaRPr lang="en-US"/>
        </a:p>
      </dgm:t>
    </dgm:pt>
    <dgm:pt modelId="{1AC9E97F-835D-9E41-9E56-194CC5B3155A}" type="sibTrans" cxnId="{855F1E29-A52C-FB49-A3DF-212DF030BDFC}">
      <dgm:prSet/>
      <dgm:spPr/>
      <dgm:t>
        <a:bodyPr/>
        <a:lstStyle/>
        <a:p>
          <a:endParaRPr lang="en-US" dirty="0"/>
        </a:p>
      </dgm:t>
    </dgm:pt>
    <dgm:pt modelId="{7120F3D8-A8CC-420C-8D33-78D7894AE519}" type="pres">
      <dgm:prSet presAssocID="{A4C80519-6EC3-4EFA-9B41-981AFBF233FD}" presName="linearFlow" presStyleCnt="0">
        <dgm:presLayoutVars>
          <dgm:resizeHandles val="exact"/>
        </dgm:presLayoutVars>
      </dgm:prSet>
      <dgm:spPr/>
    </dgm:pt>
    <dgm:pt modelId="{34545702-F144-4D97-98FD-29A499F6D2E7}" type="pres">
      <dgm:prSet presAssocID="{70A851F1-A74F-4C37-AECA-4D94361B4CD5}" presName="node" presStyleLbl="node1" presStyleIdx="0" presStyleCnt="5" custScaleX="2261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CD5681-29C7-4845-8E70-EC230B88F35F}" type="pres">
      <dgm:prSet presAssocID="{A5EBE016-E4EB-45A1-AC74-ECD742D0E17E}" presName="sibTrans" presStyleLbl="sibTrans2D1" presStyleIdx="0" presStyleCnt="4"/>
      <dgm:spPr/>
      <dgm:t>
        <a:bodyPr/>
        <a:lstStyle/>
        <a:p>
          <a:endParaRPr lang="pt-PT"/>
        </a:p>
      </dgm:t>
    </dgm:pt>
    <dgm:pt modelId="{FE87FC60-F5C9-4EFF-ADA5-76DC1B0BDB35}" type="pres">
      <dgm:prSet presAssocID="{A5EBE016-E4EB-45A1-AC74-ECD742D0E17E}" presName="connectorText" presStyleLbl="sibTrans2D1" presStyleIdx="0" presStyleCnt="4"/>
      <dgm:spPr/>
      <dgm:t>
        <a:bodyPr/>
        <a:lstStyle/>
        <a:p>
          <a:endParaRPr lang="pt-PT"/>
        </a:p>
      </dgm:t>
    </dgm:pt>
    <dgm:pt modelId="{4C20EF8F-EA63-49B0-8DCC-AD3F25B7D6DC}" type="pres">
      <dgm:prSet presAssocID="{10949EB4-1BC3-4390-ABB9-855E85878339}" presName="node" presStyleLbl="node1" presStyleIdx="1" presStyleCnt="5" custScaleX="2261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F1E33D-0EE2-43BE-9AD7-8A638D3486BB}" type="pres">
      <dgm:prSet presAssocID="{D95EDE39-6AAF-4C46-99A7-1AB6DBB8FBD0}" presName="sibTrans" presStyleLbl="sibTrans2D1" presStyleIdx="1" presStyleCnt="4"/>
      <dgm:spPr/>
      <dgm:t>
        <a:bodyPr/>
        <a:lstStyle/>
        <a:p>
          <a:endParaRPr lang="pt-PT"/>
        </a:p>
      </dgm:t>
    </dgm:pt>
    <dgm:pt modelId="{74037A2F-CBC8-40AB-B2FB-8B7113070E9D}" type="pres">
      <dgm:prSet presAssocID="{D95EDE39-6AAF-4C46-99A7-1AB6DBB8FBD0}" presName="connectorText" presStyleLbl="sibTrans2D1" presStyleIdx="1" presStyleCnt="4"/>
      <dgm:spPr/>
      <dgm:t>
        <a:bodyPr/>
        <a:lstStyle/>
        <a:p>
          <a:endParaRPr lang="pt-PT"/>
        </a:p>
      </dgm:t>
    </dgm:pt>
    <dgm:pt modelId="{37FC35E9-EA43-5C41-ABB1-1952BB60D993}" type="pres">
      <dgm:prSet presAssocID="{FB218970-BA55-FD49-BB9C-1D8860888EEA}" presName="node" presStyleLbl="node1" presStyleIdx="2" presStyleCnt="5" custScaleX="226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B6053-F6E9-464F-9E99-C308B9846E9A}" type="pres">
      <dgm:prSet presAssocID="{1AC9E97F-835D-9E41-9E56-194CC5B3155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28BDEB1-B9CF-344F-9FF6-59F1E0CBD377}" type="pres">
      <dgm:prSet presAssocID="{1AC9E97F-835D-9E41-9E56-194CC5B3155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8B826A9-ECD9-415C-9BF1-462C8B9FC23B}" type="pres">
      <dgm:prSet presAssocID="{2BE98E8F-1375-430D-A8BF-87E4D4C04BC0}" presName="node" presStyleLbl="node1" presStyleIdx="3" presStyleCnt="5" custScaleX="2261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6AF888-10F5-460D-8C78-744D7691DF34}" type="pres">
      <dgm:prSet presAssocID="{D5AACD69-4C31-4190-A60C-664C39C9007E}" presName="sibTrans" presStyleLbl="sibTrans2D1" presStyleIdx="3" presStyleCnt="4"/>
      <dgm:spPr/>
      <dgm:t>
        <a:bodyPr/>
        <a:lstStyle/>
        <a:p>
          <a:endParaRPr lang="pt-PT"/>
        </a:p>
      </dgm:t>
    </dgm:pt>
    <dgm:pt modelId="{EEF9746C-1E9C-48DC-96B3-7FB6961262BA}" type="pres">
      <dgm:prSet presAssocID="{D5AACD69-4C31-4190-A60C-664C39C9007E}" presName="connectorText" presStyleLbl="sibTrans2D1" presStyleIdx="3" presStyleCnt="4"/>
      <dgm:spPr/>
      <dgm:t>
        <a:bodyPr/>
        <a:lstStyle/>
        <a:p>
          <a:endParaRPr lang="pt-PT"/>
        </a:p>
      </dgm:t>
    </dgm:pt>
    <dgm:pt modelId="{ECC3EAD6-5948-43EE-BE6D-E3D4362B0841}" type="pres">
      <dgm:prSet presAssocID="{A1B468B2-550F-4A0B-B7C4-812EEF6BFB36}" presName="node" presStyleLbl="node1" presStyleIdx="4" presStyleCnt="5" custScaleX="2261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AB9481B-5F08-42BA-A6C9-73799672B66D}" srcId="{A4C80519-6EC3-4EFA-9B41-981AFBF233FD}" destId="{2BE98E8F-1375-430D-A8BF-87E4D4C04BC0}" srcOrd="3" destOrd="0" parTransId="{90EB7A75-9243-439D-98BD-00CD787111FB}" sibTransId="{D5AACD69-4C31-4190-A60C-664C39C9007E}"/>
    <dgm:cxn modelId="{F4AEFB2F-3AF8-0C4A-A3F8-84076C848822}" type="presOf" srcId="{D5AACD69-4C31-4190-A60C-664C39C9007E}" destId="{EEF9746C-1E9C-48DC-96B3-7FB6961262BA}" srcOrd="1" destOrd="0" presId="urn:microsoft.com/office/officeart/2005/8/layout/process2"/>
    <dgm:cxn modelId="{5E0D64DD-C837-4BBD-A2A2-05663181A6AC}" srcId="{A4C80519-6EC3-4EFA-9B41-981AFBF233FD}" destId="{70A851F1-A74F-4C37-AECA-4D94361B4CD5}" srcOrd="0" destOrd="0" parTransId="{6883CDE6-A82A-4B22-9F97-5B376C5A4A28}" sibTransId="{A5EBE016-E4EB-45A1-AC74-ECD742D0E17E}"/>
    <dgm:cxn modelId="{7F1F5EBF-CC2D-EE47-B639-2F97CAA6AA93}" type="presOf" srcId="{10949EB4-1BC3-4390-ABB9-855E85878339}" destId="{4C20EF8F-EA63-49B0-8DCC-AD3F25B7D6DC}" srcOrd="0" destOrd="0" presId="urn:microsoft.com/office/officeart/2005/8/layout/process2"/>
    <dgm:cxn modelId="{AB296591-E5B9-6541-BB0F-6F23DA0CD2ED}" type="presOf" srcId="{FB218970-BA55-FD49-BB9C-1D8860888EEA}" destId="{37FC35E9-EA43-5C41-ABB1-1952BB60D993}" srcOrd="0" destOrd="0" presId="urn:microsoft.com/office/officeart/2005/8/layout/process2"/>
    <dgm:cxn modelId="{546D2C1C-83CE-8942-BA28-5AE8AB3DA698}" type="presOf" srcId="{A5EBE016-E4EB-45A1-AC74-ECD742D0E17E}" destId="{60CD5681-29C7-4845-8E70-EC230B88F35F}" srcOrd="0" destOrd="0" presId="urn:microsoft.com/office/officeart/2005/8/layout/process2"/>
    <dgm:cxn modelId="{328ECB51-E735-484E-AD0E-AD21B365D2A9}" type="presOf" srcId="{A1B468B2-550F-4A0B-B7C4-812EEF6BFB36}" destId="{ECC3EAD6-5948-43EE-BE6D-E3D4362B0841}" srcOrd="0" destOrd="0" presId="urn:microsoft.com/office/officeart/2005/8/layout/process2"/>
    <dgm:cxn modelId="{C4F19BB0-38D7-F543-A986-D991BCE4CE8F}" type="presOf" srcId="{2BE98E8F-1375-430D-A8BF-87E4D4C04BC0}" destId="{38B826A9-ECD9-415C-9BF1-462C8B9FC23B}" srcOrd="0" destOrd="0" presId="urn:microsoft.com/office/officeart/2005/8/layout/process2"/>
    <dgm:cxn modelId="{299A13DF-7CCD-45B8-9D89-C7BFB93232C3}" srcId="{A4C80519-6EC3-4EFA-9B41-981AFBF233FD}" destId="{A1B468B2-550F-4A0B-B7C4-812EEF6BFB36}" srcOrd="4" destOrd="0" parTransId="{7DD368E1-3B79-40FD-9CA0-8945037F65E4}" sibTransId="{CF862FC4-4AE0-46F3-8281-BDF37D330D7F}"/>
    <dgm:cxn modelId="{33970147-8550-43EC-9501-DD61A0F68352}" srcId="{A4C80519-6EC3-4EFA-9B41-981AFBF233FD}" destId="{10949EB4-1BC3-4390-ABB9-855E85878339}" srcOrd="1" destOrd="0" parTransId="{11B6970D-FAB6-41FF-9F2F-FE439BFBBFD9}" sibTransId="{D95EDE39-6AAF-4C46-99A7-1AB6DBB8FBD0}"/>
    <dgm:cxn modelId="{BBC7D62B-13DD-C242-8953-714C39DAA159}" type="presOf" srcId="{1AC9E97F-835D-9E41-9E56-194CC5B3155A}" destId="{A18B6053-F6E9-464F-9E99-C308B9846E9A}" srcOrd="0" destOrd="0" presId="urn:microsoft.com/office/officeart/2005/8/layout/process2"/>
    <dgm:cxn modelId="{855F1E29-A52C-FB49-A3DF-212DF030BDFC}" srcId="{A4C80519-6EC3-4EFA-9B41-981AFBF233FD}" destId="{FB218970-BA55-FD49-BB9C-1D8860888EEA}" srcOrd="2" destOrd="0" parTransId="{FD7B5232-76F7-1547-8E28-DAB3B52DECB6}" sibTransId="{1AC9E97F-835D-9E41-9E56-194CC5B3155A}"/>
    <dgm:cxn modelId="{29AB88AF-2D3A-B94C-87BF-34D6244619FD}" type="presOf" srcId="{70A851F1-A74F-4C37-AECA-4D94361B4CD5}" destId="{34545702-F144-4D97-98FD-29A499F6D2E7}" srcOrd="0" destOrd="0" presId="urn:microsoft.com/office/officeart/2005/8/layout/process2"/>
    <dgm:cxn modelId="{85F32004-3C6C-3B41-99DA-293CE43BFD58}" type="presOf" srcId="{D95EDE39-6AAF-4C46-99A7-1AB6DBB8FBD0}" destId="{73F1E33D-0EE2-43BE-9AD7-8A638D3486BB}" srcOrd="0" destOrd="0" presId="urn:microsoft.com/office/officeart/2005/8/layout/process2"/>
    <dgm:cxn modelId="{289D88D4-6B2D-EE45-B917-256D05291984}" type="presOf" srcId="{D95EDE39-6AAF-4C46-99A7-1AB6DBB8FBD0}" destId="{74037A2F-CBC8-40AB-B2FB-8B7113070E9D}" srcOrd="1" destOrd="0" presId="urn:microsoft.com/office/officeart/2005/8/layout/process2"/>
    <dgm:cxn modelId="{88028E80-6012-314D-9088-FBC661F10EA9}" type="presOf" srcId="{A4C80519-6EC3-4EFA-9B41-981AFBF233FD}" destId="{7120F3D8-A8CC-420C-8D33-78D7894AE519}" srcOrd="0" destOrd="0" presId="urn:microsoft.com/office/officeart/2005/8/layout/process2"/>
    <dgm:cxn modelId="{803DB531-A76A-C64C-A0D7-AA4CFBAA3EE8}" type="presOf" srcId="{D5AACD69-4C31-4190-A60C-664C39C9007E}" destId="{0D6AF888-10F5-460D-8C78-744D7691DF34}" srcOrd="0" destOrd="0" presId="urn:microsoft.com/office/officeart/2005/8/layout/process2"/>
    <dgm:cxn modelId="{C1FCC2E7-50D9-A94A-B882-E0BCE20AD1FF}" type="presOf" srcId="{A5EBE016-E4EB-45A1-AC74-ECD742D0E17E}" destId="{FE87FC60-F5C9-4EFF-ADA5-76DC1B0BDB35}" srcOrd="1" destOrd="0" presId="urn:microsoft.com/office/officeart/2005/8/layout/process2"/>
    <dgm:cxn modelId="{9443BF8C-328A-9343-B0B7-1E08DF82ED82}" type="presOf" srcId="{1AC9E97F-835D-9E41-9E56-194CC5B3155A}" destId="{928BDEB1-B9CF-344F-9FF6-59F1E0CBD377}" srcOrd="1" destOrd="0" presId="urn:microsoft.com/office/officeart/2005/8/layout/process2"/>
    <dgm:cxn modelId="{3106E667-A37F-E649-AD93-9D8F1026BE3E}" type="presParOf" srcId="{7120F3D8-A8CC-420C-8D33-78D7894AE519}" destId="{34545702-F144-4D97-98FD-29A499F6D2E7}" srcOrd="0" destOrd="0" presId="urn:microsoft.com/office/officeart/2005/8/layout/process2"/>
    <dgm:cxn modelId="{816AA43C-7312-1940-9038-C150982A3F35}" type="presParOf" srcId="{7120F3D8-A8CC-420C-8D33-78D7894AE519}" destId="{60CD5681-29C7-4845-8E70-EC230B88F35F}" srcOrd="1" destOrd="0" presId="urn:microsoft.com/office/officeart/2005/8/layout/process2"/>
    <dgm:cxn modelId="{3F7CD7B5-8BC0-2B4F-AC36-A5E08F4A9FF0}" type="presParOf" srcId="{60CD5681-29C7-4845-8E70-EC230B88F35F}" destId="{FE87FC60-F5C9-4EFF-ADA5-76DC1B0BDB35}" srcOrd="0" destOrd="0" presId="urn:microsoft.com/office/officeart/2005/8/layout/process2"/>
    <dgm:cxn modelId="{6B278C1E-82C7-934E-B63B-6A0430765C0D}" type="presParOf" srcId="{7120F3D8-A8CC-420C-8D33-78D7894AE519}" destId="{4C20EF8F-EA63-49B0-8DCC-AD3F25B7D6DC}" srcOrd="2" destOrd="0" presId="urn:microsoft.com/office/officeart/2005/8/layout/process2"/>
    <dgm:cxn modelId="{69B235BF-3B94-AA42-8B47-1E8E33ACE616}" type="presParOf" srcId="{7120F3D8-A8CC-420C-8D33-78D7894AE519}" destId="{73F1E33D-0EE2-43BE-9AD7-8A638D3486BB}" srcOrd="3" destOrd="0" presId="urn:microsoft.com/office/officeart/2005/8/layout/process2"/>
    <dgm:cxn modelId="{3F3CCD14-940C-4A41-B527-4F5BB0058934}" type="presParOf" srcId="{73F1E33D-0EE2-43BE-9AD7-8A638D3486BB}" destId="{74037A2F-CBC8-40AB-B2FB-8B7113070E9D}" srcOrd="0" destOrd="0" presId="urn:microsoft.com/office/officeart/2005/8/layout/process2"/>
    <dgm:cxn modelId="{84CBF8A8-FDCE-624E-9947-E2EA59C593DD}" type="presParOf" srcId="{7120F3D8-A8CC-420C-8D33-78D7894AE519}" destId="{37FC35E9-EA43-5C41-ABB1-1952BB60D993}" srcOrd="4" destOrd="0" presId="urn:microsoft.com/office/officeart/2005/8/layout/process2"/>
    <dgm:cxn modelId="{A5C3A886-1E0F-D542-B171-5CE906DAA74E}" type="presParOf" srcId="{7120F3D8-A8CC-420C-8D33-78D7894AE519}" destId="{A18B6053-F6E9-464F-9E99-C308B9846E9A}" srcOrd="5" destOrd="0" presId="urn:microsoft.com/office/officeart/2005/8/layout/process2"/>
    <dgm:cxn modelId="{1B20A32D-1094-504F-A449-7DAF7D75A30B}" type="presParOf" srcId="{A18B6053-F6E9-464F-9E99-C308B9846E9A}" destId="{928BDEB1-B9CF-344F-9FF6-59F1E0CBD377}" srcOrd="0" destOrd="0" presId="urn:microsoft.com/office/officeart/2005/8/layout/process2"/>
    <dgm:cxn modelId="{43E4F00B-E73E-5349-8078-CBDF8D600FED}" type="presParOf" srcId="{7120F3D8-A8CC-420C-8D33-78D7894AE519}" destId="{38B826A9-ECD9-415C-9BF1-462C8B9FC23B}" srcOrd="6" destOrd="0" presId="urn:microsoft.com/office/officeart/2005/8/layout/process2"/>
    <dgm:cxn modelId="{5AD5B664-6131-1B43-B145-57FB35FE4118}" type="presParOf" srcId="{7120F3D8-A8CC-420C-8D33-78D7894AE519}" destId="{0D6AF888-10F5-460D-8C78-744D7691DF34}" srcOrd="7" destOrd="0" presId="urn:microsoft.com/office/officeart/2005/8/layout/process2"/>
    <dgm:cxn modelId="{7B414EE9-B69A-944B-9472-65C76F5E798A}" type="presParOf" srcId="{0D6AF888-10F5-460D-8C78-744D7691DF34}" destId="{EEF9746C-1E9C-48DC-96B3-7FB6961262BA}" srcOrd="0" destOrd="0" presId="urn:microsoft.com/office/officeart/2005/8/layout/process2"/>
    <dgm:cxn modelId="{F66C3279-0803-3A41-A74D-9BCD707E4080}" type="presParOf" srcId="{7120F3D8-A8CC-420C-8D33-78D7894AE519}" destId="{ECC3EAD6-5948-43EE-BE6D-E3D4362B0841}" srcOrd="8" destOrd="0" presId="urn:microsoft.com/office/officeart/2005/8/layout/process2"/>
  </dgm:cxnLst>
  <dgm:bg>
    <a:effectLst>
      <a:glow rad="101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90C4A-EEA3-4D98-92A2-5049384D2933}">
      <dsp:nvSpPr>
        <dsp:cNvPr id="0" name=""/>
        <dsp:cNvSpPr/>
      </dsp:nvSpPr>
      <dsp:spPr>
        <a:xfrm>
          <a:off x="461486" y="2857"/>
          <a:ext cx="2853928" cy="1712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Evolution</a:t>
          </a:r>
          <a:r>
            <a:rPr lang="en-US" sz="2500" kern="1200" dirty="0" smtClean="0"/>
            <a:t> in the </a:t>
          </a:r>
          <a:r>
            <a:rPr lang="en-US" sz="2500" kern="1200" noProof="0" dirty="0" smtClean="0"/>
            <a:t>adhesion of dental </a:t>
          </a:r>
          <a:r>
            <a:rPr lang="en-US" sz="2500" kern="1200" noProof="0" dirty="0" smtClean="0"/>
            <a:t>materials</a:t>
          </a:r>
          <a:endParaRPr lang="en-US" sz="2500" kern="1200" noProof="0" dirty="0"/>
        </a:p>
      </dsp:txBody>
      <dsp:txXfrm>
        <a:off x="511639" y="53010"/>
        <a:ext cx="2753622" cy="1612050"/>
      </dsp:txXfrm>
    </dsp:sp>
    <dsp:sp modelId="{4332F1B7-1FAC-4D70-84E2-F32A912D1A38}">
      <dsp:nvSpPr>
        <dsp:cNvPr id="0" name=""/>
        <dsp:cNvSpPr/>
      </dsp:nvSpPr>
      <dsp:spPr>
        <a:xfrm>
          <a:off x="3566560" y="505148"/>
          <a:ext cx="605032" cy="707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>
        <a:off x="3566560" y="646703"/>
        <a:ext cx="423522" cy="424664"/>
      </dsp:txXfrm>
    </dsp:sp>
    <dsp:sp modelId="{AC5CAF36-8C06-49FB-9B53-DA763BEEAE7A}">
      <dsp:nvSpPr>
        <dsp:cNvPr id="0" name=""/>
        <dsp:cNvSpPr/>
      </dsp:nvSpPr>
      <dsp:spPr>
        <a:xfrm>
          <a:off x="4456985" y="2857"/>
          <a:ext cx="2853928" cy="1712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Aesthetics importance from Society Point of </a:t>
          </a:r>
          <a:r>
            <a:rPr lang="en-US" sz="2500" kern="1200" noProof="0" dirty="0" smtClean="0"/>
            <a:t>View</a:t>
          </a:r>
          <a:endParaRPr lang="en-US" sz="2500" kern="1200" noProof="0" dirty="0"/>
        </a:p>
      </dsp:txBody>
      <dsp:txXfrm>
        <a:off x="4507138" y="53010"/>
        <a:ext cx="2753622" cy="1612050"/>
      </dsp:txXfrm>
    </dsp:sp>
    <dsp:sp modelId="{668AEBD1-6543-44C9-8956-4403D2271673}">
      <dsp:nvSpPr>
        <dsp:cNvPr id="0" name=""/>
        <dsp:cNvSpPr/>
      </dsp:nvSpPr>
      <dsp:spPr>
        <a:xfrm rot="5400000">
          <a:off x="5581433" y="1914989"/>
          <a:ext cx="605032" cy="707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03184"/>
                <a:satOff val="-2029"/>
                <a:lumOff val="13967"/>
                <a:alphaOff val="0"/>
                <a:shade val="47500"/>
                <a:satMod val="137000"/>
              </a:schemeClr>
            </a:gs>
            <a:gs pos="55000">
              <a:schemeClr val="accent2">
                <a:shade val="90000"/>
                <a:hueOff val="103184"/>
                <a:satOff val="-2029"/>
                <a:lumOff val="13967"/>
                <a:alphaOff val="0"/>
                <a:shade val="69000"/>
                <a:satMod val="137000"/>
              </a:schemeClr>
            </a:gs>
            <a:gs pos="100000">
              <a:schemeClr val="accent2">
                <a:shade val="90000"/>
                <a:hueOff val="103184"/>
                <a:satOff val="-2029"/>
                <a:lumOff val="1396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 rot="-5400000">
        <a:off x="5671617" y="1966360"/>
        <a:ext cx="424664" cy="423522"/>
      </dsp:txXfrm>
    </dsp:sp>
    <dsp:sp modelId="{11BFE8AF-C9F7-4106-8EF7-390683A21A5F}">
      <dsp:nvSpPr>
        <dsp:cNvPr id="0" name=""/>
        <dsp:cNvSpPr/>
      </dsp:nvSpPr>
      <dsp:spPr>
        <a:xfrm>
          <a:off x="4456985" y="2856785"/>
          <a:ext cx="2853928" cy="1712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Direct Restorations vs Indirect </a:t>
          </a:r>
          <a:r>
            <a:rPr lang="en-US" sz="2500" kern="1200" noProof="0" dirty="0" smtClean="0"/>
            <a:t>Restorations</a:t>
          </a:r>
          <a:endParaRPr lang="en-US" sz="2500" kern="1200" noProof="0" dirty="0"/>
        </a:p>
      </dsp:txBody>
      <dsp:txXfrm>
        <a:off x="4507138" y="2906938"/>
        <a:ext cx="2753622" cy="1612050"/>
      </dsp:txXfrm>
    </dsp:sp>
    <dsp:sp modelId="{425046A7-B650-4FB3-81BD-9E4A8E84007F}">
      <dsp:nvSpPr>
        <dsp:cNvPr id="0" name=""/>
        <dsp:cNvSpPr/>
      </dsp:nvSpPr>
      <dsp:spPr>
        <a:xfrm rot="10800000">
          <a:off x="3600807" y="3359076"/>
          <a:ext cx="605032" cy="707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06368"/>
                <a:satOff val="-4058"/>
                <a:lumOff val="27935"/>
                <a:alphaOff val="0"/>
                <a:shade val="47500"/>
                <a:satMod val="137000"/>
              </a:schemeClr>
            </a:gs>
            <a:gs pos="55000">
              <a:schemeClr val="accent2">
                <a:shade val="90000"/>
                <a:hueOff val="206368"/>
                <a:satOff val="-4058"/>
                <a:lumOff val="27935"/>
                <a:alphaOff val="0"/>
                <a:shade val="69000"/>
                <a:satMod val="137000"/>
              </a:schemeClr>
            </a:gs>
            <a:gs pos="100000">
              <a:schemeClr val="accent2">
                <a:shade val="90000"/>
                <a:hueOff val="206368"/>
                <a:satOff val="-4058"/>
                <a:lumOff val="2793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 rot="10800000">
        <a:off x="3782317" y="3500631"/>
        <a:ext cx="423522" cy="424664"/>
      </dsp:txXfrm>
    </dsp:sp>
    <dsp:sp modelId="{0DAAEB4A-023C-475F-9094-BD0397919607}">
      <dsp:nvSpPr>
        <dsp:cNvPr id="0" name=""/>
        <dsp:cNvSpPr/>
      </dsp:nvSpPr>
      <dsp:spPr>
        <a:xfrm>
          <a:off x="461486" y="2856785"/>
          <a:ext cx="2853928" cy="1712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Cement Importance in the Adhesion</a:t>
          </a:r>
          <a:endParaRPr lang="en-US" sz="2500" kern="1200" noProof="0" dirty="0"/>
        </a:p>
      </dsp:txBody>
      <dsp:txXfrm>
        <a:off x="511639" y="2906938"/>
        <a:ext cx="2753622" cy="1612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9F37E-3153-FF4D-AE1C-C9E51D659C08}">
      <dsp:nvSpPr>
        <dsp:cNvPr id="0" name=""/>
        <dsp:cNvSpPr/>
      </dsp:nvSpPr>
      <dsp:spPr>
        <a:xfrm>
          <a:off x="2727007" y="57824"/>
          <a:ext cx="2775585" cy="27755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Patient Factors</a:t>
          </a:r>
          <a:endParaRPr lang="en-US" sz="3800" kern="1200" dirty="0"/>
        </a:p>
      </dsp:txBody>
      <dsp:txXfrm>
        <a:off x="3097085" y="543552"/>
        <a:ext cx="2035429" cy="1249013"/>
      </dsp:txXfrm>
    </dsp:sp>
    <dsp:sp modelId="{53796068-7228-8246-92CE-538BB994BAAB}">
      <dsp:nvSpPr>
        <dsp:cNvPr id="0" name=""/>
        <dsp:cNvSpPr/>
      </dsp:nvSpPr>
      <dsp:spPr>
        <a:xfrm>
          <a:off x="3728531" y="1792565"/>
          <a:ext cx="2775585" cy="27755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Dentist Factors</a:t>
          </a:r>
          <a:endParaRPr lang="en-US" sz="3800" kern="1200" dirty="0"/>
        </a:p>
      </dsp:txBody>
      <dsp:txXfrm>
        <a:off x="4577397" y="2509591"/>
        <a:ext cx="1665351" cy="1526571"/>
      </dsp:txXfrm>
    </dsp:sp>
    <dsp:sp modelId="{9ECAC1C0-5DE7-0F47-B849-2E897F85A31C}">
      <dsp:nvSpPr>
        <dsp:cNvPr id="0" name=""/>
        <dsp:cNvSpPr/>
      </dsp:nvSpPr>
      <dsp:spPr>
        <a:xfrm>
          <a:off x="1725483" y="1792565"/>
          <a:ext cx="2775585" cy="27755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Material Factors</a:t>
          </a:r>
          <a:endParaRPr lang="en-US" sz="3800" kern="1200" dirty="0"/>
        </a:p>
      </dsp:txBody>
      <dsp:txXfrm>
        <a:off x="1986851" y="2509591"/>
        <a:ext cx="1665351" cy="1526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58F15-7990-EA4A-820B-F7D8B205A2D5}">
      <dsp:nvSpPr>
        <dsp:cNvPr id="0" name=""/>
        <dsp:cNvSpPr/>
      </dsp:nvSpPr>
      <dsp:spPr>
        <a:xfrm>
          <a:off x="1621307" y="598528"/>
          <a:ext cx="2077910" cy="103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Direct Restoration;</a:t>
          </a:r>
          <a:endParaRPr lang="en-US" sz="3000" kern="1200" noProof="0" dirty="0"/>
        </a:p>
      </dsp:txBody>
      <dsp:txXfrm>
        <a:off x="1651737" y="628958"/>
        <a:ext cx="2017050" cy="978095"/>
      </dsp:txXfrm>
    </dsp:sp>
    <dsp:sp modelId="{4FEDD386-83EA-4B44-995D-6007BD93E975}">
      <dsp:nvSpPr>
        <dsp:cNvPr id="0" name=""/>
        <dsp:cNvSpPr/>
      </dsp:nvSpPr>
      <dsp:spPr>
        <a:xfrm>
          <a:off x="1621307" y="1793326"/>
          <a:ext cx="2077910" cy="103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Indirect Restoration:</a:t>
          </a:r>
          <a:endParaRPr lang="en-US" sz="3000" kern="1200" noProof="0" dirty="0"/>
        </a:p>
      </dsp:txBody>
      <dsp:txXfrm>
        <a:off x="1651737" y="1823756"/>
        <a:ext cx="2017050" cy="978095"/>
      </dsp:txXfrm>
    </dsp:sp>
    <dsp:sp modelId="{38F28BFB-C2BF-4041-9A53-0BDDCB588C39}">
      <dsp:nvSpPr>
        <dsp:cNvPr id="0" name=""/>
        <dsp:cNvSpPr/>
      </dsp:nvSpPr>
      <dsp:spPr>
        <a:xfrm rot="17692822">
          <a:off x="3127023" y="1396490"/>
          <a:ext cx="19755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552" y="20214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65411" y="1367316"/>
        <a:ext cx="98777" cy="98777"/>
      </dsp:txXfrm>
    </dsp:sp>
    <dsp:sp modelId="{8FAF64D3-1B85-0C4B-B22E-F2BCD1597AD9}">
      <dsp:nvSpPr>
        <dsp:cNvPr id="0" name=""/>
        <dsp:cNvSpPr/>
      </dsp:nvSpPr>
      <dsp:spPr>
        <a:xfrm>
          <a:off x="4530382" y="1129"/>
          <a:ext cx="2077910" cy="103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Porcelain </a:t>
          </a:r>
          <a:endParaRPr lang="en-US" sz="3000" kern="1200" noProof="0" dirty="0"/>
        </a:p>
      </dsp:txBody>
      <dsp:txXfrm>
        <a:off x="4560812" y="31559"/>
        <a:ext cx="2017050" cy="978095"/>
      </dsp:txXfrm>
    </dsp:sp>
    <dsp:sp modelId="{CA776CC5-B9FA-044D-B5F6-4529260EC662}">
      <dsp:nvSpPr>
        <dsp:cNvPr id="0" name=""/>
        <dsp:cNvSpPr/>
      </dsp:nvSpPr>
      <dsp:spPr>
        <a:xfrm rot="19457599">
          <a:off x="3603009" y="1993890"/>
          <a:ext cx="10235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581" y="20214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89210" y="1988515"/>
        <a:ext cx="51179" cy="51179"/>
      </dsp:txXfrm>
    </dsp:sp>
    <dsp:sp modelId="{E71C6BE9-3741-D04C-B658-D8054A8F5409}">
      <dsp:nvSpPr>
        <dsp:cNvPr id="0" name=""/>
        <dsp:cNvSpPr/>
      </dsp:nvSpPr>
      <dsp:spPr>
        <a:xfrm>
          <a:off x="4530382" y="1195927"/>
          <a:ext cx="2077910" cy="103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Metal </a:t>
          </a:r>
          <a:endParaRPr lang="en-US" sz="3000" kern="1200" noProof="0" dirty="0"/>
        </a:p>
      </dsp:txBody>
      <dsp:txXfrm>
        <a:off x="4560812" y="1226357"/>
        <a:ext cx="2017050" cy="978095"/>
      </dsp:txXfrm>
    </dsp:sp>
    <dsp:sp modelId="{D896F952-273A-4647-97FC-8DD64D7F6E4C}">
      <dsp:nvSpPr>
        <dsp:cNvPr id="0" name=""/>
        <dsp:cNvSpPr/>
      </dsp:nvSpPr>
      <dsp:spPr>
        <a:xfrm rot="2142401">
          <a:off x="3603009" y="2591289"/>
          <a:ext cx="10235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581" y="20214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89210" y="2585914"/>
        <a:ext cx="51179" cy="51179"/>
      </dsp:txXfrm>
    </dsp:sp>
    <dsp:sp modelId="{4BD1F95A-9A4F-044D-92AB-CEA161119BAD}">
      <dsp:nvSpPr>
        <dsp:cNvPr id="0" name=""/>
        <dsp:cNvSpPr/>
      </dsp:nvSpPr>
      <dsp:spPr>
        <a:xfrm>
          <a:off x="4530382" y="2390726"/>
          <a:ext cx="2077910" cy="103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Metal-Porcelain </a:t>
          </a:r>
          <a:endParaRPr lang="en-US" sz="3000" kern="1200" noProof="0" dirty="0"/>
        </a:p>
      </dsp:txBody>
      <dsp:txXfrm>
        <a:off x="4560812" y="2421156"/>
        <a:ext cx="2017050" cy="978095"/>
      </dsp:txXfrm>
    </dsp:sp>
    <dsp:sp modelId="{5F7D7413-A91C-C644-87DF-B721DAB7CD90}">
      <dsp:nvSpPr>
        <dsp:cNvPr id="0" name=""/>
        <dsp:cNvSpPr/>
      </dsp:nvSpPr>
      <dsp:spPr>
        <a:xfrm rot="3907178">
          <a:off x="3127023" y="3188688"/>
          <a:ext cx="19755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552" y="20214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65411" y="3159514"/>
        <a:ext cx="98777" cy="98777"/>
      </dsp:txXfrm>
    </dsp:sp>
    <dsp:sp modelId="{53A3035D-C162-E748-9391-1363943FB7D6}">
      <dsp:nvSpPr>
        <dsp:cNvPr id="0" name=""/>
        <dsp:cNvSpPr/>
      </dsp:nvSpPr>
      <dsp:spPr>
        <a:xfrm>
          <a:off x="4530382" y="3585524"/>
          <a:ext cx="2077910" cy="103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Resin Composite</a:t>
          </a:r>
          <a:endParaRPr lang="en-US" sz="3000" kern="1200" noProof="0" dirty="0"/>
        </a:p>
      </dsp:txBody>
      <dsp:txXfrm>
        <a:off x="4560812" y="3615954"/>
        <a:ext cx="2017050" cy="978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B331E-9E11-C443-BFB0-2143B7097E17}">
      <dsp:nvSpPr>
        <dsp:cNvPr id="0" name=""/>
        <dsp:cNvSpPr/>
      </dsp:nvSpPr>
      <dsp:spPr>
        <a:xfrm>
          <a:off x="617219" y="0"/>
          <a:ext cx="6995160" cy="46256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D16D3F-CC5F-D54F-ADC5-12E049640B1E}">
      <dsp:nvSpPr>
        <dsp:cNvPr id="0" name=""/>
        <dsp:cNvSpPr/>
      </dsp:nvSpPr>
      <dsp:spPr>
        <a:xfrm>
          <a:off x="8840" y="1387682"/>
          <a:ext cx="2648902" cy="1850243"/>
        </a:xfrm>
        <a:prstGeom prst="roundRect">
          <a:avLst/>
        </a:prstGeom>
        <a:solidFill>
          <a:schemeClr val="accent1"/>
        </a:solidFill>
        <a:ln w="48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Requirements during Placement</a:t>
          </a:r>
          <a:endParaRPr lang="en-US" sz="2700" kern="1200" dirty="0"/>
        </a:p>
      </dsp:txBody>
      <dsp:txXfrm>
        <a:off x="99161" y="1478003"/>
        <a:ext cx="2468260" cy="1669601"/>
      </dsp:txXfrm>
    </dsp:sp>
    <dsp:sp modelId="{DF9AF422-D10A-B340-B664-33B1B64D3283}">
      <dsp:nvSpPr>
        <dsp:cNvPr id="0" name=""/>
        <dsp:cNvSpPr/>
      </dsp:nvSpPr>
      <dsp:spPr>
        <a:xfrm>
          <a:off x="2790348" y="1387682"/>
          <a:ext cx="2648902" cy="1850243"/>
        </a:xfrm>
        <a:prstGeom prst="roundRect">
          <a:avLst/>
        </a:prstGeom>
        <a:solidFill>
          <a:schemeClr val="accent2"/>
        </a:solidFill>
        <a:ln w="48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Requirements after Cementation</a:t>
          </a:r>
          <a:endParaRPr lang="en-US" sz="2700" kern="1200" dirty="0"/>
        </a:p>
      </dsp:txBody>
      <dsp:txXfrm>
        <a:off x="2880669" y="1478003"/>
        <a:ext cx="2468260" cy="1669601"/>
      </dsp:txXfrm>
    </dsp:sp>
    <dsp:sp modelId="{90ADDB11-586C-634F-AF22-B8DAF34DE4AB}">
      <dsp:nvSpPr>
        <dsp:cNvPr id="0" name=""/>
        <dsp:cNvSpPr/>
      </dsp:nvSpPr>
      <dsp:spPr>
        <a:xfrm>
          <a:off x="5571857" y="1387682"/>
          <a:ext cx="2648902" cy="185024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Most important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Patient Comfort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Easy to use</a:t>
          </a:r>
          <a:endParaRPr lang="en-US" sz="2100" kern="1200" dirty="0"/>
        </a:p>
      </dsp:txBody>
      <dsp:txXfrm>
        <a:off x="5662178" y="1478003"/>
        <a:ext cx="2468260" cy="1669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3C96-DE9F-43D4-B2CF-23122E3D1FA7}">
      <dsp:nvSpPr>
        <dsp:cNvPr id="0" name=""/>
        <dsp:cNvSpPr/>
      </dsp:nvSpPr>
      <dsp:spPr>
        <a:xfrm>
          <a:off x="0" y="259557"/>
          <a:ext cx="5100673" cy="51006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C5DF5-1B06-4719-8011-56A780E1F9FD}">
      <dsp:nvSpPr>
        <dsp:cNvPr id="0" name=""/>
        <dsp:cNvSpPr/>
      </dsp:nvSpPr>
      <dsp:spPr>
        <a:xfrm>
          <a:off x="2550336" y="259557"/>
          <a:ext cx="5950785" cy="510067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cap="all" spc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Light-Cure</a:t>
          </a:r>
          <a:endParaRPr lang="en-US" sz="4300" kern="1200" noProof="0" dirty="0"/>
        </a:p>
      </dsp:txBody>
      <dsp:txXfrm>
        <a:off x="2550336" y="259557"/>
        <a:ext cx="2975392" cy="1530205"/>
      </dsp:txXfrm>
    </dsp:sp>
    <dsp:sp modelId="{278DE258-8D38-4931-800B-28A1EF3DE1C8}">
      <dsp:nvSpPr>
        <dsp:cNvPr id="0" name=""/>
        <dsp:cNvSpPr/>
      </dsp:nvSpPr>
      <dsp:spPr>
        <a:xfrm>
          <a:off x="892619" y="1789763"/>
          <a:ext cx="3315434" cy="33154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76933"/>
                <a:satOff val="1726"/>
                <a:lumOff val="11390"/>
                <a:alphaOff val="0"/>
                <a:shade val="47500"/>
                <a:satMod val="137000"/>
              </a:schemeClr>
            </a:gs>
            <a:gs pos="55000">
              <a:schemeClr val="accent2">
                <a:shade val="80000"/>
                <a:hueOff val="76933"/>
                <a:satOff val="1726"/>
                <a:lumOff val="11390"/>
                <a:alphaOff val="0"/>
                <a:shade val="69000"/>
                <a:satMod val="137000"/>
              </a:schemeClr>
            </a:gs>
            <a:gs pos="100000">
              <a:schemeClr val="accent2">
                <a:shade val="80000"/>
                <a:hueOff val="76933"/>
                <a:satOff val="1726"/>
                <a:lumOff val="1139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FB682-DCAF-4751-B4F2-A99BD111AE3D}">
      <dsp:nvSpPr>
        <dsp:cNvPr id="0" name=""/>
        <dsp:cNvSpPr/>
      </dsp:nvSpPr>
      <dsp:spPr>
        <a:xfrm>
          <a:off x="2550336" y="1789763"/>
          <a:ext cx="5950785" cy="331543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cap="all" spc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Self-curing</a:t>
          </a:r>
          <a:endParaRPr lang="en-US" sz="4300" b="1" kern="1200" cap="all" spc="0" noProof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550336" y="1789763"/>
        <a:ext cx="2975392" cy="1530200"/>
      </dsp:txXfrm>
    </dsp:sp>
    <dsp:sp modelId="{A526583C-C1E2-4C64-95D1-4E235376DDC9}">
      <dsp:nvSpPr>
        <dsp:cNvPr id="0" name=""/>
        <dsp:cNvSpPr/>
      </dsp:nvSpPr>
      <dsp:spPr>
        <a:xfrm>
          <a:off x="1762053" y="3319963"/>
          <a:ext cx="1530200" cy="1530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153866"/>
                <a:satOff val="3453"/>
                <a:lumOff val="22781"/>
                <a:alphaOff val="0"/>
                <a:shade val="47500"/>
                <a:satMod val="137000"/>
              </a:schemeClr>
            </a:gs>
            <a:gs pos="55000">
              <a:schemeClr val="accent2">
                <a:shade val="80000"/>
                <a:hueOff val="153866"/>
                <a:satOff val="3453"/>
                <a:lumOff val="22781"/>
                <a:alphaOff val="0"/>
                <a:shade val="69000"/>
                <a:satMod val="137000"/>
              </a:schemeClr>
            </a:gs>
            <a:gs pos="100000">
              <a:schemeClr val="accent2">
                <a:shade val="80000"/>
                <a:hueOff val="153866"/>
                <a:satOff val="3453"/>
                <a:lumOff val="2278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BAD758-B9D0-4E45-8186-EBA778A762E2}">
      <dsp:nvSpPr>
        <dsp:cNvPr id="0" name=""/>
        <dsp:cNvSpPr/>
      </dsp:nvSpPr>
      <dsp:spPr>
        <a:xfrm>
          <a:off x="2550336" y="3264271"/>
          <a:ext cx="5950785" cy="193525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cap="all" spc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Dual-Cure</a:t>
          </a:r>
          <a:endParaRPr lang="en-US" sz="4300" b="1" kern="1200" cap="all" spc="0" noProof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550336" y="3264271"/>
        <a:ext cx="2975392" cy="1935259"/>
      </dsp:txXfrm>
    </dsp:sp>
    <dsp:sp modelId="{DD9DFDE2-D3FF-49E6-A57E-191B4CCEBDA0}">
      <dsp:nvSpPr>
        <dsp:cNvPr id="0" name=""/>
        <dsp:cNvSpPr/>
      </dsp:nvSpPr>
      <dsp:spPr>
        <a:xfrm>
          <a:off x="5509096" y="259557"/>
          <a:ext cx="2975392" cy="1530205"/>
        </a:xfrm>
        <a:prstGeom prst="rect">
          <a:avLst/>
        </a:prstGeom>
        <a:noFill/>
        <a:ln w="6350" cap="rnd" cmpd="sng" algn="ctr">
          <a:noFill/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noProof="0" dirty="0" smtClean="0"/>
            <a:t>Increased working-time excess removal is easier;	</a:t>
          </a:r>
          <a:endParaRPr lang="en-US" sz="1400" kern="1200" noProof="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noProof="0" dirty="0" smtClean="0"/>
            <a:t>Incomplete Polymerization.	</a:t>
          </a:r>
          <a:endParaRPr lang="en-US" sz="1400" kern="1200" noProof="0" dirty="0" smtClean="0"/>
        </a:p>
      </dsp:txBody>
      <dsp:txXfrm>
        <a:off x="5509096" y="259557"/>
        <a:ext cx="2975392" cy="1530205"/>
      </dsp:txXfrm>
    </dsp:sp>
    <dsp:sp modelId="{2E5D6C80-E719-4C0B-ADDD-A8DD10B25073}">
      <dsp:nvSpPr>
        <dsp:cNvPr id="0" name=""/>
        <dsp:cNvSpPr/>
      </dsp:nvSpPr>
      <dsp:spPr>
        <a:xfrm>
          <a:off x="5442626" y="1469890"/>
          <a:ext cx="2975392" cy="1530200"/>
        </a:xfrm>
        <a:prstGeom prst="rect">
          <a:avLst/>
        </a:prstGeom>
        <a:noFill/>
        <a:ln w="6350" cap="rnd" cmpd="sng" algn="ctr">
          <a:noFill/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Increased curing time;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Weak adhesion during the first hour.</a:t>
          </a:r>
          <a:endParaRPr lang="en-US" sz="1400" kern="1200" noProof="0" dirty="0"/>
        </a:p>
      </dsp:txBody>
      <dsp:txXfrm>
        <a:off x="5442626" y="1469890"/>
        <a:ext cx="2975392" cy="1530200"/>
      </dsp:txXfrm>
    </dsp:sp>
    <dsp:sp modelId="{9F032AA4-BE6C-4F01-9863-0A6BAB8F133C}">
      <dsp:nvSpPr>
        <dsp:cNvPr id="0" name=""/>
        <dsp:cNvSpPr/>
      </dsp:nvSpPr>
      <dsp:spPr>
        <a:xfrm>
          <a:off x="5525729" y="3520205"/>
          <a:ext cx="2975392" cy="1530200"/>
        </a:xfrm>
        <a:prstGeom prst="rect">
          <a:avLst/>
        </a:prstGeom>
        <a:noFill/>
        <a:ln w="6350" cap="rnd" cmpd="sng" algn="ctr">
          <a:noFill/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noProof="0" dirty="0" smtClean="0"/>
            <a:t>Reduced working time;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noProof="0" dirty="0" smtClean="0"/>
            <a:t> Color instability;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noProof="0" dirty="0" smtClean="0"/>
            <a:t>Size of the cavity (light reach)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600" kern="1200" noProof="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noProof="0" dirty="0" smtClean="0"/>
            <a:t>Correct and definitive monomer conversion. 	</a:t>
          </a:r>
          <a:endParaRPr lang="en-US" sz="1300" kern="1200" noProof="0" dirty="0" smtClean="0"/>
        </a:p>
      </dsp:txBody>
      <dsp:txXfrm>
        <a:off x="5525729" y="3520205"/>
        <a:ext cx="2975392" cy="1530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94C0-F559-4AF2-A7D0-F486024DDDE6}">
      <dsp:nvSpPr>
        <dsp:cNvPr id="0" name=""/>
        <dsp:cNvSpPr/>
      </dsp:nvSpPr>
      <dsp:spPr>
        <a:xfrm>
          <a:off x="0" y="751652"/>
          <a:ext cx="2954655" cy="1216800"/>
        </a:xfrm>
        <a:prstGeom prst="foldedCorner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Resin Cement Multilink Automix</a:t>
          </a:r>
          <a:r>
            <a:rPr lang="en-US" sz="1600" kern="1200" baseline="30000" noProof="0" dirty="0" smtClean="0"/>
            <a:t>® </a:t>
          </a:r>
          <a:r>
            <a:rPr lang="en-US" sz="1600" kern="1200" noProof="0" dirty="0" smtClean="0"/>
            <a:t>- Ivoclar Vivadent – Schaan, Liechtenstein) </a:t>
          </a:r>
          <a:r>
            <a:rPr lang="en-US" sz="1600" i="1" kern="1200" noProof="0" dirty="0" smtClean="0"/>
            <a:t>transparent</a:t>
          </a:r>
          <a:r>
            <a:rPr lang="en-US" sz="1600" kern="1200" noProof="0" dirty="0" smtClean="0"/>
            <a:t>.</a:t>
          </a:r>
          <a:endParaRPr lang="en-US" sz="1600" kern="1200" noProof="0" dirty="0"/>
        </a:p>
      </dsp:txBody>
      <dsp:txXfrm>
        <a:off x="0" y="751652"/>
        <a:ext cx="2954655" cy="1013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45702-F144-4D97-98FD-29A499F6D2E7}">
      <dsp:nvSpPr>
        <dsp:cNvPr id="0" name=""/>
        <dsp:cNvSpPr/>
      </dsp:nvSpPr>
      <dsp:spPr>
        <a:xfrm>
          <a:off x="0" y="488"/>
          <a:ext cx="4109976" cy="571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Extending the application of pressure</a:t>
          </a:r>
          <a:endParaRPr lang="en-US" sz="1300" b="1" kern="1200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735" y="17223"/>
        <a:ext cx="4076506" cy="537894"/>
      </dsp:txXfrm>
    </dsp:sp>
    <dsp:sp modelId="{60CD5681-29C7-4845-8E70-EC230B88F35F}">
      <dsp:nvSpPr>
        <dsp:cNvPr id="0" name=""/>
        <dsp:cNvSpPr/>
      </dsp:nvSpPr>
      <dsp:spPr>
        <a:xfrm rot="5400000">
          <a:off x="1947857" y="586136"/>
          <a:ext cx="214261" cy="257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 rot="-5400000">
        <a:off x="1977854" y="607562"/>
        <a:ext cx="154268" cy="149983"/>
      </dsp:txXfrm>
    </dsp:sp>
    <dsp:sp modelId="{4C20EF8F-EA63-49B0-8DCC-AD3F25B7D6DC}">
      <dsp:nvSpPr>
        <dsp:cNvPr id="0" name=""/>
        <dsp:cNvSpPr/>
      </dsp:nvSpPr>
      <dsp:spPr>
        <a:xfrm>
          <a:off x="0" y="857535"/>
          <a:ext cx="4109976" cy="571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Improved interface integrity</a:t>
          </a:r>
          <a:endParaRPr lang="en-US" sz="1300" b="1" kern="1200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735" y="874270"/>
        <a:ext cx="4076506" cy="537894"/>
      </dsp:txXfrm>
    </dsp:sp>
    <dsp:sp modelId="{73F1E33D-0EE2-43BE-9AD7-8A638D3486BB}">
      <dsp:nvSpPr>
        <dsp:cNvPr id="0" name=""/>
        <dsp:cNvSpPr/>
      </dsp:nvSpPr>
      <dsp:spPr>
        <a:xfrm rot="5400000">
          <a:off x="1947857" y="1443183"/>
          <a:ext cx="214261" cy="257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 rot="-5400000">
        <a:off x="1977854" y="1464609"/>
        <a:ext cx="154268" cy="149983"/>
      </dsp:txXfrm>
    </dsp:sp>
    <dsp:sp modelId="{37FC35E9-EA43-5C41-ABB1-1952BB60D993}">
      <dsp:nvSpPr>
        <dsp:cNvPr id="0" name=""/>
        <dsp:cNvSpPr/>
      </dsp:nvSpPr>
      <dsp:spPr>
        <a:xfrm>
          <a:off x="0" y="1714581"/>
          <a:ext cx="4109976" cy="571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Reduce intracoranal stress</a:t>
          </a:r>
          <a:endParaRPr lang="en-US" sz="1300" b="1" kern="1200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735" y="1731316"/>
        <a:ext cx="4076506" cy="537894"/>
      </dsp:txXfrm>
    </dsp:sp>
    <dsp:sp modelId="{A18B6053-F6E9-464F-9E99-C308B9846E9A}">
      <dsp:nvSpPr>
        <dsp:cNvPr id="0" name=""/>
        <dsp:cNvSpPr/>
      </dsp:nvSpPr>
      <dsp:spPr>
        <a:xfrm rot="5400000">
          <a:off x="1947857" y="2300230"/>
          <a:ext cx="214261" cy="257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5400000">
        <a:off x="1977854" y="2321656"/>
        <a:ext cx="154268" cy="149983"/>
      </dsp:txXfrm>
    </dsp:sp>
    <dsp:sp modelId="{38B826A9-ECD9-415C-9BF1-462C8B9FC23B}">
      <dsp:nvSpPr>
        <dsp:cNvPr id="0" name=""/>
        <dsp:cNvSpPr/>
      </dsp:nvSpPr>
      <dsp:spPr>
        <a:xfrm>
          <a:off x="0" y="2571628"/>
          <a:ext cx="4109976" cy="571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Adhesive Permeability Reduction</a:t>
          </a:r>
          <a:endParaRPr lang="en-US" sz="1300" b="1" kern="1200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735" y="2588363"/>
        <a:ext cx="4076506" cy="537894"/>
      </dsp:txXfrm>
    </dsp:sp>
    <dsp:sp modelId="{0D6AF888-10F5-460D-8C78-744D7691DF34}">
      <dsp:nvSpPr>
        <dsp:cNvPr id="0" name=""/>
        <dsp:cNvSpPr/>
      </dsp:nvSpPr>
      <dsp:spPr>
        <a:xfrm rot="5400000">
          <a:off x="1947857" y="3157277"/>
          <a:ext cx="214261" cy="257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 rot="-5400000">
        <a:off x="1977854" y="3178703"/>
        <a:ext cx="154268" cy="149983"/>
      </dsp:txXfrm>
    </dsp:sp>
    <dsp:sp modelId="{ECC3EAD6-5948-43EE-BE6D-E3D4362B0841}">
      <dsp:nvSpPr>
        <dsp:cNvPr id="0" name=""/>
        <dsp:cNvSpPr/>
      </dsp:nvSpPr>
      <dsp:spPr>
        <a:xfrm>
          <a:off x="0" y="3428675"/>
          <a:ext cx="4109976" cy="571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spc="0" noProof="0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Increased bond strength</a:t>
          </a:r>
          <a:endParaRPr lang="en-US" sz="1300" b="1" kern="1200" cap="all" spc="0" noProof="0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735" y="3445410"/>
        <a:ext cx="4076506" cy="537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C62B6-3EB8-4843-88C7-7F02C7E91EBB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B83C8-6023-9647-909B-2DF91E85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7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71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7EB7DF-F355-B646-8F82-D2F6956BC11A}" type="slidenum">
              <a:rPr lang="pt-PT">
                <a:latin typeface="Calibri" charset="0"/>
              </a:rPr>
              <a:pPr/>
              <a:t>2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93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AEAFE8-41F0-854F-97A0-27E628BAF686}" type="slidenum">
              <a:rPr lang="pt-PT">
                <a:latin typeface="Calibri" charset="0"/>
              </a:rPr>
              <a:pPr/>
              <a:t>18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04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6AAFF1-4D7C-054E-B77D-5A89BDF31A91}" type="slidenum">
              <a:rPr lang="pt-PT">
                <a:latin typeface="Calibri" charset="0"/>
              </a:rPr>
              <a:pPr/>
              <a:t>19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65CEAD-4CDD-9942-9A5B-68A44EB527D6}" type="slidenum">
              <a:rPr lang="pt-PT">
                <a:latin typeface="Calibri" charset="0"/>
              </a:rPr>
              <a:pPr/>
              <a:t>20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24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826643-C31D-BD40-9654-D5932FF17F39}" type="slidenum">
              <a:rPr lang="pt-PT">
                <a:latin typeface="Calibri" charset="0"/>
              </a:rPr>
              <a:pPr/>
              <a:t>21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34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CEFA1D-9CC4-5946-959C-F9C933E40380}" type="slidenum">
              <a:rPr lang="pt-PT">
                <a:latin typeface="Calibri" charset="0"/>
              </a:rPr>
              <a:pPr/>
              <a:t>22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45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10BD19-E943-2E44-938A-8DC9E8391B2B}" type="slidenum">
              <a:rPr lang="pt-PT">
                <a:latin typeface="Calibri" charset="0"/>
              </a:rPr>
              <a:pPr/>
              <a:t>23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55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48AC46-21A8-1349-A3A9-A39BDF6B5D51}" type="slidenum">
              <a:rPr lang="pt-PT">
                <a:latin typeface="Calibri" charset="0"/>
              </a:rPr>
              <a:pPr/>
              <a:t>24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65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FE9E66-3CAE-494A-8DB6-37547715DD92}" type="slidenum">
              <a:rPr lang="pt-PT">
                <a:latin typeface="Calibri" charset="0"/>
              </a:rPr>
              <a:pPr/>
              <a:t>25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75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71215E-E6EE-374A-9849-30EC62891747}" type="slidenum">
              <a:rPr lang="pt-PT">
                <a:latin typeface="Calibri" charset="0"/>
              </a:rPr>
              <a:pPr/>
              <a:t>26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86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53E6E0-57F6-834E-B117-E970A740DA3B}" type="slidenum">
              <a:rPr lang="pt-PT">
                <a:latin typeface="Calibri" charset="0"/>
              </a:rPr>
              <a:pPr/>
              <a:t>27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81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211281-4A7D-744E-A017-696DF7362311}" type="slidenum">
              <a:rPr lang="pt-PT">
                <a:latin typeface="Calibri" charset="0"/>
              </a:rPr>
              <a:pPr/>
              <a:t>3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96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B59DB0-05F4-824D-B1FF-D19D4ACD0AEC}" type="slidenum">
              <a:rPr lang="pt-PT">
                <a:latin typeface="Calibri" charset="0"/>
              </a:rPr>
              <a:pPr/>
              <a:t>28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06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AECA96-566E-DA45-A438-CC05804C9240}" type="slidenum">
              <a:rPr lang="pt-PT">
                <a:latin typeface="Calibri" charset="0"/>
              </a:rPr>
              <a:pPr/>
              <a:t>30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16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2A48AF-1F25-D34E-AD91-1C71EC07F03F}" type="slidenum">
              <a:rPr lang="pt-PT">
                <a:latin typeface="Calibri" charset="0"/>
              </a:rPr>
              <a:pPr/>
              <a:t>31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27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59A845-5EA7-E34E-BFF2-8C96258CDA48}" type="slidenum">
              <a:rPr lang="pt-PT">
                <a:latin typeface="Calibri" charset="0"/>
              </a:rPr>
              <a:pPr/>
              <a:t>32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37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9CA88D-BD16-8744-8472-3EB407ACB434}" type="slidenum">
              <a:rPr lang="pt-PT">
                <a:latin typeface="Calibri" charset="0"/>
              </a:rPr>
              <a:pPr/>
              <a:t>33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47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C5FA66-77A1-CF4A-9731-E4E1647329B3}" type="slidenum">
              <a:rPr lang="pt-PT">
                <a:latin typeface="Calibri" charset="0"/>
              </a:rPr>
              <a:pPr/>
              <a:t>34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57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5C1897-E71A-ED41-BBAB-734D5A05FAB7}" type="slidenum">
              <a:rPr lang="pt-PT">
                <a:latin typeface="Calibri" charset="0"/>
              </a:rPr>
              <a:pPr/>
              <a:t>35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68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D9C15B-B196-F148-8878-B74BFCEBD4B6}" type="slidenum">
              <a:rPr lang="pt-PT">
                <a:latin typeface="Calibri" charset="0"/>
              </a:rPr>
              <a:pPr/>
              <a:t>37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78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F16020-94F3-B64B-8441-C53B5946ADF8}" type="slidenum">
              <a:rPr lang="pt-PT">
                <a:latin typeface="Calibri" charset="0"/>
              </a:rPr>
              <a:pPr/>
              <a:t>38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88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107284-1E3F-DD4C-BB45-8347EA6287A9}" type="slidenum">
              <a:rPr lang="pt-PT">
                <a:latin typeface="Calibri" charset="0"/>
              </a:rPr>
              <a:pPr/>
              <a:t>39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28111E-8F8A-8340-81DE-0603882C4101}" type="slidenum">
              <a:rPr lang="pt-PT">
                <a:latin typeface="Calibri" charset="0"/>
              </a:rPr>
              <a:pPr/>
              <a:t>10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98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6F2CEB-065D-484A-974D-3B5E0CF422A2}" type="slidenum">
              <a:rPr lang="pt-PT">
                <a:latin typeface="Calibri" charset="0"/>
              </a:rPr>
              <a:pPr/>
              <a:t>40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09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B8806-BFAF-DE4E-9C2D-EC4EB8950793}" type="slidenum">
              <a:rPr lang="pt-PT">
                <a:latin typeface="Calibri" charset="0"/>
              </a:rPr>
              <a:pPr/>
              <a:t>41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645D05-A343-3640-8254-DC1F879B9BE4}" type="slidenum">
              <a:rPr lang="pt-PT">
                <a:latin typeface="Calibri" charset="0"/>
              </a:rPr>
              <a:pPr/>
              <a:t>42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F098BA-7BB2-E144-BE46-EF2A5E37ED3C}" type="slidenum">
              <a:rPr lang="pt-PT">
                <a:latin typeface="Calibri" charset="0"/>
              </a:rPr>
              <a:pPr/>
              <a:t>12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42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C75F3-D4A7-0A40-AA9C-964525548479}" type="slidenum">
              <a:rPr lang="pt-PT">
                <a:latin typeface="Calibri" charset="0"/>
              </a:rPr>
              <a:pPr/>
              <a:t>13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53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5DEA78-C402-BA49-8FD9-F25F19AD6DA1}" type="slidenum">
              <a:rPr lang="pt-PT">
                <a:latin typeface="Calibri" charset="0"/>
              </a:rPr>
              <a:pPr/>
              <a:t>14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51EE9C-A870-0243-A23D-1B365136D2F2}" type="slidenum">
              <a:rPr lang="pt-PT">
                <a:latin typeface="Calibri" charset="0"/>
              </a:rPr>
              <a:pPr/>
              <a:t>15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73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82F90-5FE8-E949-BD73-52E8518AC92A}" type="slidenum">
              <a:rPr lang="pt-PT">
                <a:latin typeface="Calibri" charset="0"/>
              </a:rPr>
              <a:pPr/>
              <a:t>16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83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38F81B-E4B8-7845-908E-2195CFBDE409}" type="slidenum">
              <a:rPr lang="pt-PT">
                <a:latin typeface="Calibri" charset="0"/>
              </a:rPr>
              <a:pPr/>
              <a:t>17</a:t>
            </a:fld>
            <a:endParaRPr lang="pt-PT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24/07/15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Cementation of Aesthetic Resin Composite Indirect Restorations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Resin </a:t>
            </a:r>
            <a:r>
              <a:rPr lang="en-US" dirty="0" smtClean="0">
                <a:latin typeface="Times New Roman"/>
                <a:cs typeface="Times New Roman"/>
              </a:rPr>
              <a:t>Cements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182" y="5263801"/>
            <a:ext cx="3682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Dr. Rui </a:t>
            </a:r>
            <a:r>
              <a:rPr lang="en-US" dirty="0" smtClean="0">
                <a:latin typeface="Times New Roman"/>
                <a:cs typeface="Times New Roman"/>
              </a:rPr>
              <a:t>Franco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27 July 2015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71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285751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First Appointment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5429251"/>
            <a:ext cx="7772400" cy="762000"/>
          </a:xfrm>
        </p:spPr>
        <p:txBody>
          <a:bodyPr/>
          <a:lstStyle/>
          <a:p>
            <a:r>
              <a:rPr lang="en-US" altLang="ja-JP" sz="2400" dirty="0" smtClean="0">
                <a:latin typeface="Times New Roman" charset="0"/>
              </a:rPr>
              <a:t>“</a:t>
            </a:r>
            <a:r>
              <a:rPr lang="en-US" sz="2400" dirty="0" smtClean="0">
                <a:latin typeface="Times New Roman" charset="0"/>
              </a:rPr>
              <a:t>I have a cavity</a:t>
            </a:r>
            <a:r>
              <a:rPr lang="en-US" altLang="ja-JP" sz="2400" dirty="0" smtClean="0">
                <a:latin typeface="Times New Roman" charset="0"/>
              </a:rPr>
              <a:t>”</a:t>
            </a:r>
            <a:r>
              <a:rPr lang="en-US" sz="2400" dirty="0" smtClean="0">
                <a:latin typeface="Times New Roman" charset="0"/>
              </a:rPr>
              <a:t> SIC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857357" y="1619237"/>
            <a:ext cx="541064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9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Rehabilitation Options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801467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8917" y="5885701"/>
            <a:ext cx="153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Zorba </a:t>
            </a:r>
            <a:r>
              <a:rPr lang="en-US" sz="1400" i="1" dirty="0" smtClean="0"/>
              <a:t>et al,</a:t>
            </a:r>
            <a:r>
              <a:rPr lang="en-US" sz="1400" dirty="0" smtClean="0"/>
              <a:t> 2009</a:t>
            </a:r>
          </a:p>
          <a:p>
            <a:pPr algn="r"/>
            <a:r>
              <a:rPr lang="en-US" sz="1400" dirty="0" smtClean="0"/>
              <a:t>Sakrana, 2013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7756" y="5285536"/>
            <a:ext cx="3718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De demand of esthetically pleasing dental restorations has made the </a:t>
            </a:r>
            <a:r>
              <a:rPr lang="en-US" dirty="0" smtClean="0"/>
              <a:t>all-ceramic </a:t>
            </a:r>
            <a:r>
              <a:rPr lang="en-US" dirty="0"/>
              <a:t>crown a popular option.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1785927"/>
            <a:ext cx="31802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317500"/>
          </a:effectLst>
          <a:scene3d>
            <a:camera prst="perspectiveHeroicExtremeRightFacing"/>
            <a:lightRig rig="threePt" dir="t"/>
          </a:scene3d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14376" y="381001"/>
            <a:ext cx="8156575" cy="776817"/>
          </a:xfrm>
        </p:spPr>
        <p:txBody>
          <a:bodyPr wrap="square" lIns="9144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Indirect resin composite restoration – Preparing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3275" y="3312790"/>
            <a:ext cx="3777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Laboratory</a:t>
            </a:r>
            <a:r>
              <a:rPr lang="en-US" dirty="0"/>
              <a:t>-processed indirect composite resin systems are an attractive esthetic alternative for intracoronal posterior restorations.</a:t>
            </a:r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Cetin </a:t>
            </a:r>
            <a:r>
              <a:rPr lang="en-US" i="1" dirty="0" smtClean="0"/>
              <a:t>et al</a:t>
            </a:r>
            <a:r>
              <a:rPr lang="en-US" dirty="0" smtClean="0"/>
              <a:t>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:\Users\Rui Franco\Desktop\onlay clinica egas moniz\FOTOS\Fotos formatadas\DSC00560_cu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25" y="1809739"/>
            <a:ext cx="2857517" cy="2011680"/>
          </a:xfrm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285751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Study models,</a:t>
            </a:r>
            <a:br>
              <a:rPr lang="en-US" sz="3200" dirty="0" smtClean="0">
                <a:solidFill>
                  <a:srgbClr val="F7DF56"/>
                </a:solidFill>
                <a:latin typeface="Arial" charset="0"/>
              </a:rPr>
            </a:br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		Diagnostic wax up</a:t>
            </a:r>
            <a:br>
              <a:rPr lang="en-US" sz="3200" dirty="0" smtClean="0">
                <a:solidFill>
                  <a:srgbClr val="F7DF56"/>
                </a:solidFill>
                <a:latin typeface="Arial" charset="0"/>
              </a:rPr>
            </a:br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and silicone key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5" name="Imagem 4" descr="C:\Users\Rui Franco\Desktop\onlay clinica egas moniz\FOTOS\Para Completar\DSCN12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643183"/>
            <a:ext cx="2928958" cy="219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C:\Users\Rui Franco\Desktop\onlay clinica egas moniz\FOTOS\Fotos formatadas\DSCN1290_cu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3" y="4381507"/>
            <a:ext cx="2286013" cy="213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4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500063" y="285751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Cavity Evaluation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00000">
            <a:off x="2357422" y="1619238"/>
            <a:ext cx="4526912" cy="4095777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9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Temporary direct composite restoration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5" name="Marcador de Posição de Conteúdo 4" descr="C:\Users\Rui Franco\Desktop\Fotos formatadas\DSC_0634_cut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00000">
            <a:off x="357158" y="1904989"/>
            <a:ext cx="3714776" cy="3322824"/>
          </a:xfrm>
          <a:effectLst>
            <a:softEdge rad="112500"/>
          </a:effectLst>
        </p:spPr>
      </p:pic>
      <p:pic>
        <p:nvPicPr>
          <p:cNvPr id="7" name="Marcador de Posição de Conteúdo 4" descr="C:\Users\Rui Franco\Desktop\Fotos formatadas\DSC_0635_cut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6" y="1809739"/>
            <a:ext cx="3643338" cy="3401861"/>
          </a:xfrm>
          <a:effectLst>
            <a:softEdge rad="112500"/>
          </a:effec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393027" y="1533133"/>
            <a:ext cx="5357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PT" dirty="0"/>
              <a:t>Filtek Z250</a:t>
            </a:r>
            <a:r>
              <a:rPr lang="pt-PT" baseline="30000" dirty="0"/>
              <a:t>® </a:t>
            </a:r>
            <a:r>
              <a:rPr lang="pt-PT" dirty="0"/>
              <a:t>(3M ESPE – Minnesota, USA)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196" y="5424224"/>
            <a:ext cx="812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Extensively destroyed teeth are commonly restored with composite resin before cavity preparation for indirect restorations. </a:t>
            </a:r>
            <a:r>
              <a:rPr lang="en-US" dirty="0" smtClean="0"/>
              <a:t>       </a:t>
            </a:r>
          </a:p>
          <a:p>
            <a:endParaRPr lang="en-US" dirty="0"/>
          </a:p>
          <a:p>
            <a:pPr algn="r"/>
            <a:r>
              <a:rPr lang="en-US" dirty="0" smtClean="0"/>
              <a:t>Dos Santos </a:t>
            </a:r>
            <a:r>
              <a:rPr lang="en-US" i="1" dirty="0" smtClean="0"/>
              <a:t>et al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285751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Tooth Preparation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1428737"/>
            <a:ext cx="3929090" cy="2781583"/>
          </a:xfrm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29190" y="1333485"/>
            <a:ext cx="3929090" cy="2866331"/>
          </a:xfrm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643174" y="4095756"/>
            <a:ext cx="4500594" cy="15645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smtClean="0">
                <a:ln w="50800"/>
                <a:solidFill>
                  <a:schemeClr val="tx1"/>
                </a:solidFill>
              </a:rPr>
              <a:t>Characteristics: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dirty="0" smtClean="0">
                <a:ln w="50800"/>
                <a:solidFill>
                  <a:schemeClr val="tx1"/>
                </a:solidFill>
              </a:rPr>
              <a:t>Enamel margins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dirty="0" smtClean="0">
                <a:ln w="50800"/>
                <a:solidFill>
                  <a:schemeClr val="tx1"/>
                </a:solidFill>
              </a:rPr>
              <a:t>Rounded Internal angles;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dirty="0" smtClean="0">
                <a:ln w="50800"/>
                <a:solidFill>
                  <a:schemeClr val="tx1"/>
                </a:solidFill>
              </a:rPr>
              <a:t>Occlusal divergence.</a:t>
            </a:r>
            <a:endParaRPr lang="en-US" sz="16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0" y="61849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Cetin </a:t>
            </a:r>
            <a:r>
              <a:rPr lang="en-US" i="1" dirty="0" smtClean="0"/>
              <a:t>et al</a:t>
            </a:r>
            <a:r>
              <a:rPr lang="en-US" dirty="0" smtClean="0"/>
              <a:t>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285751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Temporary Acrylic Resin Restoration</a:t>
            </a:r>
            <a:endParaRPr lang="en-US" sz="3200" dirty="0">
              <a:solidFill>
                <a:srgbClr val="D9D9D9"/>
              </a:solidFill>
              <a:latin typeface="Arial" charset="0"/>
            </a:endParaRPr>
          </a:p>
        </p:txBody>
      </p:sp>
      <p:pic>
        <p:nvPicPr>
          <p:cNvPr id="5" name="Marcador de Posição de Conteúdo 4" descr="C:\Users\Rui Franco\Desktop\onlay clinica egas moniz\FOTOS\Onlay\DSC_0032.jpg"/>
          <p:cNvPicPr>
            <a:picLocks noGrp="1"/>
          </p:cNvPicPr>
          <p:nvPr>
            <p:ph sz="half" idx="1"/>
          </p:nvPr>
        </p:nvPicPr>
        <p:blipFill>
          <a:blip r:embed="rId3" cstate="print">
            <a:alphaModFix amt="9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  <a14:imgEffect>
                      <a14:brightnessContrast bright="54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2749673" y="1655615"/>
            <a:ext cx="3582460" cy="4081210"/>
          </a:xfrm>
          <a:effectLst>
            <a:softEdge rad="112500"/>
          </a:effec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786063" y="5810252"/>
            <a:ext cx="4286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PT" sz="1600" dirty="0"/>
              <a:t>Protemp</a:t>
            </a:r>
            <a:r>
              <a:rPr lang="pt-PT" sz="1600" baseline="30000" dirty="0"/>
              <a:t>® </a:t>
            </a:r>
            <a:r>
              <a:rPr lang="pt-PT" sz="1600" dirty="0"/>
              <a:t>(3M ESPE – Seefeld, Germany)</a:t>
            </a:r>
          </a:p>
        </p:txBody>
      </p:sp>
    </p:spTree>
    <p:extLst>
      <p:ext uri="{BB962C8B-B14F-4D97-AF65-F5344CB8AC3E}">
        <p14:creationId xmlns:p14="http://schemas.microsoft.com/office/powerpoint/2010/main" val="25643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38" y="285751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Cementing Temporary restoration 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714489"/>
            <a:ext cx="3786214" cy="3781527"/>
          </a:xfrm>
          <a:effectLst>
            <a:softEdge rad="112500"/>
          </a:effec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643189" y="5715000"/>
            <a:ext cx="5000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PT" sz="1600" dirty="0"/>
              <a:t>TempBond NE</a:t>
            </a:r>
            <a:r>
              <a:rPr lang="pt-PT" sz="1600" baseline="30000" dirty="0"/>
              <a:t>® </a:t>
            </a:r>
            <a:r>
              <a:rPr lang="pt-PT" sz="1600" dirty="0"/>
              <a:t> (Kerr – California, USA)</a:t>
            </a:r>
          </a:p>
        </p:txBody>
      </p:sp>
    </p:spTree>
    <p:extLst>
      <p:ext uri="{BB962C8B-B14F-4D97-AF65-F5344CB8AC3E}">
        <p14:creationId xmlns:p14="http://schemas.microsoft.com/office/powerpoint/2010/main" val="4189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Laboratory execution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857233"/>
            <a:ext cx="2520000" cy="2249257"/>
          </a:xfrm>
          <a:effectLst>
            <a:softEdge rad="112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333750"/>
            <a:ext cx="2626716" cy="2344508"/>
          </a:xfrm>
          <a:effectLst>
            <a:softEdge rad="112500"/>
          </a:effec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14375" y="5715000"/>
            <a:ext cx="864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n-US" dirty="0" smtClean="0"/>
              <a:t>Microhybrid resin composite (Enamel Plus HFO</a:t>
            </a:r>
            <a:r>
              <a:rPr lang="en-US" baseline="30000" dirty="0" smtClean="0"/>
              <a:t>®</a:t>
            </a:r>
            <a:r>
              <a:rPr lang="en-US" dirty="0" smtClean="0"/>
              <a:t> - Micerium-Avegno, Italy)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952484"/>
            <a:ext cx="2520000" cy="224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238499"/>
            <a:ext cx="2520000" cy="252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4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285751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Introduction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66531"/>
              </p:ext>
            </p:extLst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3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A90C4A-EEA3-4D98-92A2-5049384D2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EA90C4A-EEA3-4D98-92A2-5049384D2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32F1B7-1FAC-4D70-84E2-F32A912D1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332F1B7-1FAC-4D70-84E2-F32A912D1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5CAF36-8C06-49FB-9B53-DA763BEEA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C5CAF36-8C06-49FB-9B53-DA763BEEA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8AEBD1-6543-44C9-8956-4403D2271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68AEBD1-6543-44C9-8956-4403D2271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BFE8AF-C9F7-4106-8EF7-390683A21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1BFE8AF-C9F7-4106-8EF7-390683A21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046A7-B650-4FB3-81BD-9E4A8E84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25046A7-B650-4FB3-81BD-9E4A8E84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AEB4A-023C-475F-9094-BD0397919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DAAEB4A-023C-475F-9094-BD0397919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3571" t="13333" r="21446"/>
          <a:stretch>
            <a:fillRect/>
          </a:stretch>
        </p:blipFill>
        <p:spPr bwMode="auto">
          <a:xfrm>
            <a:off x="4786314" y="2095491"/>
            <a:ext cx="3000396" cy="30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714488"/>
            <a:ext cx="2571768" cy="342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</a:rPr>
              <a:t>Resin Characterization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+mj-ea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1000125" y="5429252"/>
            <a:ext cx="7943850" cy="85724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800" dirty="0" smtClean="0">
                <a:latin typeface="Times New Roman" charset="0"/>
              </a:rPr>
              <a:t> </a:t>
            </a:r>
            <a:r>
              <a:rPr lang="en-US" sz="1800" i="1" dirty="0" smtClean="0">
                <a:latin typeface="Times New Roman" charset="0"/>
              </a:rPr>
              <a:t>brown </a:t>
            </a:r>
            <a:r>
              <a:rPr lang="en-US" sz="1800" dirty="0" smtClean="0">
                <a:latin typeface="Times New Roman" charset="0"/>
              </a:rPr>
              <a:t>and</a:t>
            </a:r>
            <a:r>
              <a:rPr lang="en-US" sz="1800" i="1" dirty="0" smtClean="0">
                <a:latin typeface="Times New Roman" charset="0"/>
              </a:rPr>
              <a:t> </a:t>
            </a:r>
            <a:r>
              <a:rPr lang="en-US" sz="1800" i="1" dirty="0" smtClean="0">
                <a:latin typeface="Times New Roman" charset="0"/>
              </a:rPr>
              <a:t>white </a:t>
            </a:r>
            <a:r>
              <a:rPr lang="en-US" sz="1800" dirty="0" smtClean="0">
                <a:latin typeface="Times New Roman" charset="0"/>
              </a:rPr>
              <a:t>pigments from Enamel Plus HFO</a:t>
            </a:r>
            <a:r>
              <a:rPr lang="en-US" sz="1800" baseline="30000" dirty="0" smtClean="0">
                <a:latin typeface="Times New Roman" charset="0"/>
              </a:rPr>
              <a:t>®</a:t>
            </a:r>
            <a:r>
              <a:rPr lang="en-US" sz="1800" dirty="0" smtClean="0">
                <a:latin typeface="Times New Roman" charset="0"/>
              </a:rPr>
              <a:t> (Micerium-Avegno, Italy)</a:t>
            </a:r>
            <a:endParaRPr lang="en-US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Polishing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523987"/>
            <a:ext cx="4038600" cy="3604701"/>
          </a:xfrm>
          <a:effectLst>
            <a:softEdge rad="112500"/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523987"/>
            <a:ext cx="4038600" cy="3604701"/>
          </a:xfrm>
          <a:effectLst>
            <a:softEdge rad="112500"/>
          </a:effec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71563" y="5524500"/>
            <a:ext cx="742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 Sof-Lex discs</a:t>
            </a:r>
            <a:r>
              <a:rPr lang="en-US" baseline="30000" dirty="0" smtClean="0"/>
              <a:t>®</a:t>
            </a:r>
            <a:r>
              <a:rPr lang="en-US" dirty="0" smtClean="0"/>
              <a:t> (3M ESPE Dental Division - Minnesota, USA).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496" y="2571745"/>
            <a:ext cx="3896504" cy="347823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76493"/>
            <a:ext cx="4643470" cy="36986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06439" y="512234"/>
            <a:ext cx="8156575" cy="776817"/>
          </a:xfrm>
        </p:spPr>
        <p:txBody>
          <a:bodyPr wrap="square" lIns="9144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Cementing the indirect resin composite restoration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235" y="5142955"/>
            <a:ext cx="6428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clinical and biological longevity of adhesive restorations is dependent on the performance of the adhesive </a:t>
            </a:r>
            <a:r>
              <a:rPr lang="en-US" dirty="0" smtClean="0"/>
              <a:t>systems</a:t>
            </a:r>
          </a:p>
          <a:p>
            <a:endParaRPr lang="en-US" dirty="0"/>
          </a:p>
          <a:p>
            <a:pPr algn="r"/>
            <a:r>
              <a:rPr lang="en-US" dirty="0" smtClean="0"/>
              <a:t>			Cetin </a:t>
            </a:r>
            <a:r>
              <a:rPr lang="en-US" i="1" dirty="0" smtClean="0"/>
              <a:t>et al</a:t>
            </a:r>
            <a:r>
              <a:rPr lang="en-US" dirty="0" smtClean="0"/>
              <a:t>, 2009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Temporary filling removal and Prophylaxis with Pumice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half" idx="2"/>
          </p:nvPr>
        </p:nvSpPr>
        <p:spPr>
          <a:xfrm>
            <a:off x="4786313" y="2952752"/>
            <a:ext cx="4038600" cy="3143249"/>
          </a:xfrm>
        </p:spPr>
        <p:txBody>
          <a:bodyPr/>
          <a:lstStyle/>
          <a:p>
            <a:r>
              <a:rPr lang="en-US" sz="2000" dirty="0" smtClean="0">
                <a:latin typeface="Times New Roman" charset="0"/>
              </a:rPr>
              <a:t>There is no negative influence if:</a:t>
            </a:r>
          </a:p>
          <a:p>
            <a:pPr lvl="1"/>
            <a:r>
              <a:rPr lang="en-US" sz="1600" dirty="0" smtClean="0">
                <a:latin typeface="Times New Roman" charset="0"/>
              </a:rPr>
              <a:t>Prophylaxis with pumice after two weeks, if there is eugenol presence;</a:t>
            </a:r>
          </a:p>
          <a:p>
            <a:pPr lvl="1"/>
            <a:r>
              <a:rPr lang="en-US" sz="1600" dirty="0" smtClean="0">
                <a:latin typeface="Times New Roman" charset="0"/>
              </a:rPr>
              <a:t>Adhesive System Application.</a:t>
            </a:r>
          </a:p>
          <a:p>
            <a:pPr lvl="1"/>
            <a:endParaRPr lang="en-US" sz="1600" dirty="0" smtClean="0">
              <a:latin typeface="Times New Roman" charset="0"/>
            </a:endParaRPr>
          </a:p>
          <a:p>
            <a:pPr lvl="1" algn="r">
              <a:buFont typeface="Wingdings" charset="0"/>
              <a:buNone/>
            </a:pPr>
            <a:r>
              <a:rPr lang="en-US" sz="1400" dirty="0" smtClean="0">
                <a:latin typeface="Times New Roman" charset="0"/>
              </a:rPr>
              <a:t>Gomes AJ </a:t>
            </a:r>
            <a:r>
              <a:rPr lang="en-US" sz="1400" i="1" dirty="0" smtClean="0">
                <a:latin typeface="Times New Roman" charset="0"/>
              </a:rPr>
              <a:t>et al.</a:t>
            </a:r>
            <a:r>
              <a:rPr lang="en-US" sz="1400" dirty="0" smtClean="0">
                <a:latin typeface="Times New Roman" charset="0"/>
              </a:rPr>
              <a:t>, 2006</a:t>
            </a:r>
          </a:p>
          <a:p>
            <a:pPr lvl="1" algn="r">
              <a:buFont typeface="Wingdings" charset="0"/>
              <a:buNone/>
            </a:pPr>
            <a:r>
              <a:rPr lang="en-US" sz="1400" dirty="0" smtClean="0">
                <a:latin typeface="Times New Roman" charset="0"/>
              </a:rPr>
              <a:t>Wazzam KA </a:t>
            </a:r>
            <a:r>
              <a:rPr lang="en-US" sz="1400" i="1" dirty="0" smtClean="0">
                <a:latin typeface="Times New Roman" charset="0"/>
              </a:rPr>
              <a:t>et al.</a:t>
            </a:r>
            <a:r>
              <a:rPr lang="en-US" sz="1400" dirty="0" smtClean="0">
                <a:latin typeface="Times New Roman" charset="0"/>
              </a:rPr>
              <a:t>, 2000</a:t>
            </a:r>
            <a:endParaRPr lang="en-US" sz="1400" i="1" dirty="0">
              <a:latin typeface="Times New Roman" charset="0"/>
            </a:endParaRPr>
          </a:p>
        </p:txBody>
      </p:sp>
      <p:pic>
        <p:nvPicPr>
          <p:cNvPr id="8" name="Marcador de Posição de Conteúdo 7" descr="C:\Users\Rui Franco\Desktop\Fotos formatadas\DSC_0043_cut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714350" y="2024054"/>
            <a:ext cx="3429021" cy="4143404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3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7DF56"/>
                </a:solidFill>
                <a:latin typeface="Arial" charset="0"/>
              </a:rPr>
              <a:t>Surface Treatment</a:t>
            </a:r>
            <a:endParaRPr lang="en-US" dirty="0">
              <a:solidFill>
                <a:srgbClr val="F7DF56"/>
              </a:solidFill>
              <a:latin typeface="Arial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914401" y="1784351"/>
            <a:ext cx="7586663" cy="38354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300" dirty="0" smtClean="0">
                <a:latin typeface="Times New Roman" charset="0"/>
              </a:rPr>
              <a:t>If no surface treatment is done, the outcome can be:</a:t>
            </a:r>
          </a:p>
          <a:p>
            <a:pPr lvl="1" algn="just">
              <a:lnSpc>
                <a:spcPct val="80000"/>
              </a:lnSpc>
            </a:pPr>
            <a:r>
              <a:rPr lang="en-US" sz="2300" dirty="0" smtClean="0">
                <a:latin typeface="Times New Roman" charset="0"/>
              </a:rPr>
              <a:t>Microinfiltration;</a:t>
            </a:r>
          </a:p>
          <a:p>
            <a:pPr lvl="1" algn="just">
              <a:lnSpc>
                <a:spcPct val="80000"/>
              </a:lnSpc>
            </a:pPr>
            <a:r>
              <a:rPr lang="en-US" sz="2300" dirty="0" smtClean="0">
                <a:latin typeface="Times New Roman" charset="0"/>
              </a:rPr>
              <a:t>Margin discoloration.</a:t>
            </a:r>
          </a:p>
          <a:p>
            <a:pPr lvl="1" algn="just">
              <a:lnSpc>
                <a:spcPct val="80000"/>
              </a:lnSpc>
            </a:pPr>
            <a:endParaRPr lang="en-US" sz="2300" dirty="0" smtClean="0">
              <a:latin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en-US" sz="2300" dirty="0" smtClean="0">
                <a:latin typeface="Times New Roman" charset="0"/>
              </a:rPr>
              <a:t>With Aluminum Oxide jet as surface treatment it is believed to obtain the best adhesive properties.</a:t>
            </a:r>
            <a:endParaRPr lang="en-US" sz="2300" dirty="0">
              <a:latin typeface="Times New Roman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429250" y="5619752"/>
            <a:ext cx="321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pt-PT" sz="1400" dirty="0"/>
              <a:t>D</a:t>
            </a:r>
            <a:r>
              <a:rPr lang="ja-JP" altLang="pt-PT" sz="1400" dirty="0"/>
              <a:t>’</a:t>
            </a:r>
            <a:r>
              <a:rPr lang="pt-PT" sz="1400" dirty="0"/>
              <a:t>Arcangelo C e Vanini L, </a:t>
            </a:r>
            <a:r>
              <a:rPr lang="pt-PT" sz="1400" dirty="0" smtClean="0"/>
              <a:t>2007</a:t>
            </a:r>
          </a:p>
          <a:p>
            <a:pPr algn="r"/>
            <a:r>
              <a:rPr lang="pt-PT" sz="1400" dirty="0" smtClean="0"/>
              <a:t>Dos Santos </a:t>
            </a:r>
            <a:r>
              <a:rPr lang="pt-PT" sz="1400" i="1" dirty="0" smtClean="0"/>
              <a:t>et al</a:t>
            </a:r>
            <a:r>
              <a:rPr lang="pt-PT" sz="1400" dirty="0" smtClean="0"/>
              <a:t>, 2014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3596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0064" y="190500"/>
            <a:ext cx="8143875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800" i="1" dirty="0" smtClean="0">
                <a:solidFill>
                  <a:srgbClr val="F7DF56"/>
                </a:solidFill>
                <a:latin typeface="Arial" charset="0"/>
              </a:rPr>
              <a:t>Self-Etch and Self-Adhesive System vs. Etch and rinse Adhesive System</a:t>
            </a:r>
            <a:endParaRPr lang="en-US" sz="2800" dirty="0">
              <a:solidFill>
                <a:srgbClr val="F7DF56"/>
              </a:solidFill>
              <a:latin typeface="Arial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5259966" y="3048001"/>
            <a:ext cx="3383974" cy="639233"/>
          </a:xfrm>
        </p:spPr>
        <p:txBody>
          <a:bodyPr>
            <a:normAutofit/>
          </a:bodyPr>
          <a:lstStyle/>
          <a:p>
            <a:pPr marL="73025" algn="r"/>
            <a:r>
              <a:rPr lang="pt-PT" sz="1400" b="0" cap="none" dirty="0" err="1" smtClean="0">
                <a:latin typeface="Times New Roman" charset="0"/>
              </a:rPr>
              <a:t>Krämer</a:t>
            </a:r>
            <a:r>
              <a:rPr lang="pt-PT" sz="1400" b="0" cap="none" dirty="0" smtClean="0">
                <a:latin typeface="Times New Roman" charset="0"/>
              </a:rPr>
              <a:t> </a:t>
            </a:r>
            <a:r>
              <a:rPr lang="pt-PT" sz="1400" b="0" i="1" cap="none" dirty="0" err="1" smtClean="0">
                <a:latin typeface="Times New Roman" charset="0"/>
              </a:rPr>
              <a:t>et</a:t>
            </a:r>
            <a:r>
              <a:rPr lang="pt-PT" sz="1400" b="0" i="1" cap="none" dirty="0" smtClean="0">
                <a:latin typeface="Times New Roman" charset="0"/>
              </a:rPr>
              <a:t> </a:t>
            </a:r>
            <a:r>
              <a:rPr lang="pt-PT" sz="1400" b="0" i="1" cap="none" dirty="0" err="1" smtClean="0">
                <a:latin typeface="Times New Roman" charset="0"/>
              </a:rPr>
              <a:t>al.</a:t>
            </a:r>
            <a:r>
              <a:rPr lang="pt-PT" sz="1400" b="0" cap="none" dirty="0" smtClean="0">
                <a:latin typeface="Times New Roman" charset="0"/>
              </a:rPr>
              <a:t>, 2006</a:t>
            </a:r>
          </a:p>
          <a:p>
            <a:pPr marL="73025" algn="r"/>
            <a:r>
              <a:rPr lang="pt-PT" sz="1400" b="0" cap="none" dirty="0" err="1" smtClean="0">
                <a:latin typeface="Times New Roman" charset="0"/>
              </a:rPr>
              <a:t>Rosentritt</a:t>
            </a:r>
            <a:r>
              <a:rPr lang="pt-PT" sz="1400" b="0" cap="none" dirty="0" smtClean="0">
                <a:latin typeface="Times New Roman" charset="0"/>
              </a:rPr>
              <a:t> </a:t>
            </a:r>
            <a:r>
              <a:rPr lang="pt-PT" sz="1400" b="0" i="1" cap="none" dirty="0" err="1" smtClean="0">
                <a:latin typeface="Times New Roman" charset="0"/>
              </a:rPr>
              <a:t>et</a:t>
            </a:r>
            <a:r>
              <a:rPr lang="pt-PT" sz="1400" b="0" i="1" cap="none" dirty="0" smtClean="0">
                <a:latin typeface="Times New Roman" charset="0"/>
              </a:rPr>
              <a:t> </a:t>
            </a:r>
            <a:r>
              <a:rPr lang="pt-PT" sz="1400" b="0" i="1" cap="none" dirty="0" err="1" smtClean="0">
                <a:latin typeface="Times New Roman" charset="0"/>
              </a:rPr>
              <a:t>al.</a:t>
            </a:r>
            <a:r>
              <a:rPr lang="pt-PT" sz="1400" b="0" cap="none" dirty="0" smtClean="0">
                <a:latin typeface="Times New Roman" charset="0"/>
              </a:rPr>
              <a:t>, 2004</a:t>
            </a:r>
            <a:endParaRPr lang="pt-PT" sz="1400" b="0" cap="none" dirty="0">
              <a:latin typeface="Times New Roman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2"/>
          </p:nvPr>
        </p:nvSpPr>
        <p:spPr>
          <a:xfrm>
            <a:off x="1071563" y="2286001"/>
            <a:ext cx="7072312" cy="666751"/>
          </a:xfrm>
        </p:spPr>
        <p:txBody>
          <a:bodyPr/>
          <a:lstStyle/>
          <a:p>
            <a:pPr algn="just"/>
            <a:r>
              <a:rPr lang="en-US" sz="2000" dirty="0" smtClean="0">
                <a:latin typeface="Times New Roman" charset="0"/>
              </a:rPr>
              <a:t>There are no differences in Adhesion Potential.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8" name="Marcador de Posição do Texto 5"/>
          <p:cNvSpPr txBox="1">
            <a:spLocks/>
          </p:cNvSpPr>
          <p:nvPr/>
        </p:nvSpPr>
        <p:spPr bwMode="auto">
          <a:xfrm>
            <a:off x="5929314" y="5810252"/>
            <a:ext cx="2643187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3025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None/>
            </a:pPr>
            <a:r>
              <a:rPr lang="pt-PT" sz="1400" dirty="0">
                <a:solidFill>
                  <a:srgbClr val="000000"/>
                </a:solidFill>
              </a:rPr>
              <a:t>Perdigão J </a:t>
            </a:r>
            <a:r>
              <a:rPr lang="pt-PT" sz="1400" i="1" dirty="0">
                <a:solidFill>
                  <a:srgbClr val="000000"/>
                </a:solidFill>
              </a:rPr>
              <a:t>et al.</a:t>
            </a:r>
            <a:r>
              <a:rPr lang="pt-PT" sz="1400" dirty="0">
                <a:solidFill>
                  <a:srgbClr val="000000"/>
                </a:solidFill>
              </a:rPr>
              <a:t>, 2009</a:t>
            </a: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 bwMode="auto">
          <a:xfrm>
            <a:off x="1071564" y="4095751"/>
            <a:ext cx="1785937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Char char=""/>
            </a:pPr>
            <a:r>
              <a:rPr lang="en-US" sz="2000" i="1" dirty="0" smtClean="0"/>
              <a:t>Self-etch</a:t>
            </a:r>
            <a:endParaRPr lang="en-US" sz="2000" i="1" dirty="0"/>
          </a:p>
        </p:txBody>
      </p:sp>
      <p:sp>
        <p:nvSpPr>
          <p:cNvPr id="11" name="Seta para a direita 10"/>
          <p:cNvSpPr/>
          <p:nvPr/>
        </p:nvSpPr>
        <p:spPr>
          <a:xfrm>
            <a:off x="2857500" y="4381500"/>
            <a:ext cx="1500188" cy="95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4500563" y="4095751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Strong adhesion to dentine</a:t>
            </a:r>
            <a:endParaRPr lang="en-US" dirty="0"/>
          </a:p>
        </p:txBody>
      </p:sp>
      <p:sp>
        <p:nvSpPr>
          <p:cNvPr id="13" name="Seta para baixo 12"/>
          <p:cNvSpPr/>
          <p:nvPr/>
        </p:nvSpPr>
        <p:spPr>
          <a:xfrm>
            <a:off x="1928814" y="4762501"/>
            <a:ext cx="71437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214438" y="5715000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Low adhesion to enamel.</a:t>
            </a:r>
            <a:endParaRPr lang="en-US" dirty="0"/>
          </a:p>
        </p:txBody>
      </p:sp>
      <p:sp>
        <p:nvSpPr>
          <p:cNvPr id="28683" name="Marcador de Posição do Texto 6"/>
          <p:cNvSpPr txBox="1">
            <a:spLocks/>
          </p:cNvSpPr>
          <p:nvPr/>
        </p:nvSpPr>
        <p:spPr bwMode="auto">
          <a:xfrm>
            <a:off x="4643439" y="2381252"/>
            <a:ext cx="4041775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3025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684" name="Marcador de Posição do Texto 5"/>
          <p:cNvSpPr txBox="1">
            <a:spLocks/>
          </p:cNvSpPr>
          <p:nvPr/>
        </p:nvSpPr>
        <p:spPr bwMode="auto">
          <a:xfrm>
            <a:off x="500064" y="1428752"/>
            <a:ext cx="4040187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3025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685" name="Marcador de Posição do Texto 6"/>
          <p:cNvSpPr txBox="1">
            <a:spLocks/>
          </p:cNvSpPr>
          <p:nvPr/>
        </p:nvSpPr>
        <p:spPr bwMode="auto">
          <a:xfrm>
            <a:off x="4643439" y="1143001"/>
            <a:ext cx="4041775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3025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None/>
            </a:pPr>
            <a:r>
              <a:rPr lang="pt-PT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8686" name="Marcador de Posição do Texto 6"/>
          <p:cNvSpPr txBox="1">
            <a:spLocks/>
          </p:cNvSpPr>
          <p:nvPr/>
        </p:nvSpPr>
        <p:spPr bwMode="auto">
          <a:xfrm>
            <a:off x="3470843" y="1714501"/>
            <a:ext cx="4916942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3025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build="p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6"/>
          <p:cNvSpPr>
            <a:spLocks noGrp="1"/>
          </p:cNvSpPr>
          <p:nvPr>
            <p:ph type="body" sz="half" idx="4294967295"/>
          </p:nvPr>
        </p:nvSpPr>
        <p:spPr>
          <a:xfrm>
            <a:off x="6686955" y="5269461"/>
            <a:ext cx="2970212" cy="1116013"/>
          </a:xfrm>
        </p:spPr>
        <p:txBody>
          <a:bodyPr>
            <a:normAutofit fontScale="92500" lnSpcReduction="10000"/>
          </a:bodyPr>
          <a:lstStyle/>
          <a:p>
            <a:pPr marL="73025"/>
            <a:r>
              <a:rPr lang="pt-PT" sz="1400" b="0" dirty="0">
                <a:latin typeface="Times New Roman" charset="0"/>
              </a:rPr>
              <a:t>Cantoro A </a:t>
            </a:r>
            <a:r>
              <a:rPr lang="pt-PT" sz="1400" b="0" i="1" dirty="0">
                <a:latin typeface="Times New Roman" charset="0"/>
              </a:rPr>
              <a:t>et al.</a:t>
            </a:r>
            <a:r>
              <a:rPr lang="pt-PT" sz="1400" b="0" dirty="0">
                <a:latin typeface="Times New Roman" charset="0"/>
              </a:rPr>
              <a:t>, 2008</a:t>
            </a:r>
          </a:p>
          <a:p>
            <a:pPr marL="73025"/>
            <a:r>
              <a:rPr lang="pt-PT" sz="1400" b="0" dirty="0">
                <a:latin typeface="Times New Roman" charset="0"/>
              </a:rPr>
              <a:t>Chieffi N </a:t>
            </a:r>
            <a:r>
              <a:rPr lang="pt-PT" sz="1400" b="0" i="1" dirty="0">
                <a:latin typeface="Times New Roman" charset="0"/>
              </a:rPr>
              <a:t>et al.</a:t>
            </a:r>
            <a:r>
              <a:rPr lang="pt-PT" sz="1400" b="0" dirty="0">
                <a:latin typeface="Times New Roman" charset="0"/>
              </a:rPr>
              <a:t>, 2007 </a:t>
            </a:r>
          </a:p>
          <a:p>
            <a:pPr marL="73025"/>
            <a:r>
              <a:rPr lang="pt-PT" sz="1400" b="0" dirty="0">
                <a:latin typeface="Times New Roman" charset="0"/>
              </a:rPr>
              <a:t>Frankenberger </a:t>
            </a:r>
            <a:r>
              <a:rPr lang="pt-PT" sz="1400" b="0" i="1" dirty="0">
                <a:latin typeface="Times New Roman" charset="0"/>
              </a:rPr>
              <a:t>et al.</a:t>
            </a:r>
            <a:r>
              <a:rPr lang="pt-PT" sz="1400" b="0" dirty="0">
                <a:latin typeface="Times New Roman" charset="0"/>
              </a:rPr>
              <a:t>, 2007</a:t>
            </a:r>
          </a:p>
          <a:p>
            <a:pPr marL="73025"/>
            <a:r>
              <a:rPr lang="pt-PT" sz="1400" b="0" dirty="0">
                <a:latin typeface="Times New Roman" charset="0"/>
              </a:rPr>
              <a:t>Frankenberger </a:t>
            </a:r>
            <a:r>
              <a:rPr lang="pt-PT" sz="1400" b="0" i="1" dirty="0">
                <a:latin typeface="Times New Roman" charset="0"/>
              </a:rPr>
              <a:t>et al.</a:t>
            </a:r>
            <a:r>
              <a:rPr lang="pt-PT" sz="1400" b="0" dirty="0">
                <a:latin typeface="Times New Roman" charset="0"/>
              </a:rPr>
              <a:t>, </a:t>
            </a:r>
            <a:r>
              <a:rPr lang="pt-PT" sz="1400" b="0" dirty="0" smtClean="0">
                <a:latin typeface="Times New Roman" charset="0"/>
              </a:rPr>
              <a:t>2008</a:t>
            </a:r>
          </a:p>
          <a:p>
            <a:pPr marL="73025"/>
            <a:r>
              <a:rPr lang="pt-PT" sz="1400" dirty="0" smtClean="0">
                <a:solidFill>
                  <a:srgbClr val="000000"/>
                </a:solidFill>
                <a:latin typeface="Times New Roman" charset="0"/>
              </a:rPr>
              <a:t>Zorba </a:t>
            </a:r>
            <a:r>
              <a:rPr lang="pt-PT" sz="1400" i="1" dirty="0" smtClean="0">
                <a:solidFill>
                  <a:srgbClr val="000000"/>
                </a:solidFill>
                <a:latin typeface="Times New Roman" charset="0"/>
              </a:rPr>
              <a:t>et al</a:t>
            </a:r>
            <a:r>
              <a:rPr lang="pt-PT" sz="1400" dirty="0" smtClean="0">
                <a:solidFill>
                  <a:srgbClr val="000000"/>
                </a:solidFill>
                <a:latin typeface="Times New Roman" charset="0"/>
              </a:rPr>
              <a:t>, 2009</a:t>
            </a:r>
            <a:endParaRPr lang="pt-PT" sz="14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Marcador de Posição de Conteúdo 3"/>
          <p:cNvSpPr>
            <a:spLocks noGrp="1"/>
          </p:cNvSpPr>
          <p:nvPr>
            <p:ph sz="quarter" idx="4294967295"/>
          </p:nvPr>
        </p:nvSpPr>
        <p:spPr>
          <a:xfrm>
            <a:off x="340423" y="1034883"/>
            <a:ext cx="8286750" cy="3960813"/>
          </a:xfrm>
        </p:spPr>
        <p:txBody>
          <a:bodyPr/>
          <a:lstStyle/>
          <a:p>
            <a:pPr algn="ctr"/>
            <a:r>
              <a:rPr lang="en-US" sz="2000" i="1" dirty="0" smtClean="0">
                <a:latin typeface="Times New Roman" charset="0"/>
              </a:rPr>
              <a:t>Etch and Rinse Adhesive Systems promote better results. For example:</a:t>
            </a:r>
          </a:p>
          <a:p>
            <a:pPr algn="ctr"/>
            <a:endParaRPr lang="en-US" sz="2000" i="1" dirty="0" smtClean="0">
              <a:latin typeface="Times New Roman" charset="0"/>
            </a:endParaRPr>
          </a:p>
          <a:p>
            <a:pPr lvl="1" algn="ctr"/>
            <a:r>
              <a:rPr lang="en-US" sz="1800" dirty="0" smtClean="0">
                <a:latin typeface="Times New Roman" charset="0"/>
              </a:rPr>
              <a:t>Less interface crack formation; </a:t>
            </a:r>
            <a:endParaRPr lang="en-US" sz="1800" i="1" dirty="0" smtClean="0">
              <a:latin typeface="Times New Roman" charset="0"/>
            </a:endParaRPr>
          </a:p>
          <a:p>
            <a:pPr lvl="1" algn="ctr"/>
            <a:endParaRPr lang="en-US" sz="1800" dirty="0" smtClean="0">
              <a:latin typeface="Times New Roman" charset="0"/>
            </a:endParaRPr>
          </a:p>
          <a:p>
            <a:pPr lvl="1" algn="ctr"/>
            <a:r>
              <a:rPr lang="en-US" sz="1800" dirty="0" smtClean="0">
                <a:latin typeface="Times New Roman" charset="0"/>
              </a:rPr>
              <a:t>Good marginal adaptation;</a:t>
            </a:r>
          </a:p>
          <a:p>
            <a:pPr lvl="1" algn="ctr"/>
            <a:endParaRPr lang="en-US" sz="1800" dirty="0" smtClean="0">
              <a:latin typeface="Times New Roman" charset="0"/>
            </a:endParaRPr>
          </a:p>
          <a:p>
            <a:pPr lvl="1" algn="ctr"/>
            <a:r>
              <a:rPr lang="en-US" sz="1800" dirty="0" smtClean="0">
                <a:latin typeface="Times New Roman" charset="0"/>
              </a:rPr>
              <a:t>Better adhesive resistance;</a:t>
            </a:r>
          </a:p>
          <a:p>
            <a:pPr lvl="1" algn="ctr"/>
            <a:endParaRPr lang="en-US" sz="1800" dirty="0" smtClean="0">
              <a:latin typeface="Times New Roman" charset="0"/>
            </a:endParaRPr>
          </a:p>
          <a:p>
            <a:pPr lvl="1" algn="ctr"/>
            <a:r>
              <a:rPr lang="en-US" sz="1800" dirty="0" smtClean="0">
                <a:latin typeface="Times New Roman" charset="0"/>
              </a:rPr>
              <a:t>Correct enamel adhesion. </a:t>
            </a:r>
            <a:endParaRPr lang="en-US" sz="1800" dirty="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71" y="578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3810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Adhesive System Application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00000">
            <a:off x="571472" y="1714488"/>
            <a:ext cx="3960000" cy="3550301"/>
          </a:xfrm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r="14064"/>
          <a:stretch>
            <a:fillRect/>
          </a:stretch>
        </p:blipFill>
        <p:spPr bwMode="auto">
          <a:xfrm rot="10800000">
            <a:off x="5184000" y="1714489"/>
            <a:ext cx="3960000" cy="352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143125" y="5810251"/>
            <a:ext cx="635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All-Bond 2</a:t>
            </a:r>
            <a:r>
              <a:rPr lang="en-US" baseline="30000" dirty="0" smtClean="0"/>
              <a:t>®</a:t>
            </a:r>
            <a:r>
              <a:rPr lang="en-US" dirty="0" smtClean="0"/>
              <a:t> (Bisco – Illinois, USA) Adhesive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00189" y="4953000"/>
            <a:ext cx="7786687" cy="1143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 smtClean="0">
                <a:latin typeface="Times New Roman" charset="0"/>
              </a:rPr>
              <a:t>Dry enamel and wet dentine after etching technique.</a:t>
            </a:r>
          </a:p>
          <a:p>
            <a:endParaRPr lang="pt-PT" dirty="0">
              <a:latin typeface="Times New Roman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17542" y="392365"/>
            <a:ext cx="3799995" cy="434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3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Ideal Dental Cement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96870"/>
              </p:ext>
            </p:extLst>
          </p:nvPr>
        </p:nvGraphicFramePr>
        <p:xfrm>
          <a:off x="457200" y="1604969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Down Arrow 5"/>
          <p:cNvSpPr/>
          <p:nvPr/>
        </p:nvSpPr>
        <p:spPr>
          <a:xfrm>
            <a:off x="6965611" y="4399596"/>
            <a:ext cx="589196" cy="75945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474" y="4988828"/>
            <a:ext cx="5622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Resin cements produce high levels of stress during polymerization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incorporation of air bubbles during the manipulation of the cement weakens it and makes it more susceptible to fractures. </a:t>
            </a:r>
            <a:endParaRPr lang="en-US" dirty="0" smtClean="0"/>
          </a:p>
          <a:p>
            <a:pPr algn="r"/>
            <a:r>
              <a:rPr lang="en-US" dirty="0" smtClean="0"/>
              <a:t>			Medina </a:t>
            </a:r>
            <a:r>
              <a:rPr lang="en-US" i="1" dirty="0" smtClean="0"/>
              <a:t>et a</a:t>
            </a:r>
            <a:r>
              <a:rPr lang="en-US" dirty="0" smtClean="0"/>
              <a:t>l, 2012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AB331E-9E11-C443-BFB0-2143B7097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9AB331E-9E11-C443-BFB0-2143B7097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9AB331E-9E11-C443-BFB0-2143B7097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D16D3F-CC5F-D54F-ADC5-12E049640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AD16D3F-CC5F-D54F-ADC5-12E049640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AD16D3F-CC5F-D54F-ADC5-12E049640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9AF422-D10A-B340-B664-33B1B64D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F9AF422-D10A-B340-B664-33B1B64D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DF9AF422-D10A-B340-B664-33B1B64D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ADDB11-586C-634F-AF22-B8DAF34D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0ADDB11-586C-634F-AF22-B8DAF34D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0ADDB11-586C-634F-AF22-B8DAF34D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3810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Objectives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>
                <a:latin typeface="Times New Roman" charset="0"/>
              </a:rPr>
              <a:t>Resin Cements – State of the Art;</a:t>
            </a:r>
          </a:p>
          <a:p>
            <a:pPr>
              <a:lnSpc>
                <a:spcPct val="80000"/>
              </a:lnSpc>
            </a:pPr>
            <a:endParaRPr lang="en-US" sz="2600" dirty="0" smtClean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Times New Roman" charset="0"/>
              </a:rPr>
              <a:t>Cementing Technique in Indirect Composite Restoration:</a:t>
            </a:r>
          </a:p>
          <a:p>
            <a:pPr>
              <a:lnSpc>
                <a:spcPct val="80000"/>
              </a:lnSpc>
            </a:pPr>
            <a:endParaRPr lang="en-US" sz="2600" dirty="0" smtClean="0"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Times New Roman" charset="0"/>
              </a:rPr>
              <a:t>Polymerization type; </a:t>
            </a:r>
          </a:p>
          <a:p>
            <a:pPr lvl="1">
              <a:lnSpc>
                <a:spcPct val="80000"/>
              </a:lnSpc>
            </a:pPr>
            <a:endParaRPr lang="en-US" sz="2600" dirty="0" smtClean="0"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Times New Roman" charset="0"/>
              </a:rPr>
              <a:t>Adhesive System.</a:t>
            </a:r>
          </a:p>
          <a:p>
            <a:pPr>
              <a:lnSpc>
                <a:spcPct val="80000"/>
              </a:lnSpc>
            </a:pPr>
            <a:endParaRPr lang="pt-PT" sz="2600" dirty="0">
              <a:latin typeface="Times New Roman" charset="0"/>
            </a:endParaRPr>
          </a:p>
          <a:p>
            <a:pPr>
              <a:lnSpc>
                <a:spcPct val="80000"/>
              </a:lnSpc>
            </a:pPr>
            <a:endParaRPr lang="pt-PT" sz="2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5" y="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Cement Types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6014215"/>
              </p:ext>
            </p:extLst>
          </p:nvPr>
        </p:nvGraphicFramePr>
        <p:xfrm>
          <a:off x="500034" y="952483"/>
          <a:ext cx="8501122" cy="561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7215218" y="1791186"/>
            <a:ext cx="17859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pt-PT" sz="1300" dirty="0">
                <a:solidFill>
                  <a:srgbClr val="000000"/>
                </a:solidFill>
              </a:rPr>
              <a:t>Jivraj SA </a:t>
            </a:r>
            <a:r>
              <a:rPr lang="pt-PT" sz="1300" i="1" dirty="0">
                <a:solidFill>
                  <a:srgbClr val="000000"/>
                </a:solidFill>
              </a:rPr>
              <a:t>et al.</a:t>
            </a:r>
            <a:r>
              <a:rPr lang="pt-PT" sz="1300" dirty="0">
                <a:solidFill>
                  <a:srgbClr val="000000"/>
                </a:solidFill>
              </a:rPr>
              <a:t>, 2006</a:t>
            </a:r>
          </a:p>
          <a:p>
            <a:pPr algn="r"/>
            <a:endParaRPr lang="pt-PT" sz="1300" dirty="0"/>
          </a:p>
        </p:txBody>
      </p:sp>
      <p:sp>
        <p:nvSpPr>
          <p:cNvPr id="32773" name="CaixaDeTexto 5"/>
          <p:cNvSpPr txBox="1">
            <a:spLocks noChangeArrowheads="1"/>
          </p:cNvSpPr>
          <p:nvPr/>
        </p:nvSpPr>
        <p:spPr bwMode="auto">
          <a:xfrm>
            <a:off x="6215093" y="2283629"/>
            <a:ext cx="27860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pt-PT" sz="1300" dirty="0"/>
              <a:t>Ferrari M </a:t>
            </a:r>
            <a:r>
              <a:rPr lang="pt-PT" sz="1300" i="1" dirty="0"/>
              <a:t>et al.</a:t>
            </a:r>
            <a:r>
              <a:rPr lang="pt-PT" sz="1300" dirty="0"/>
              <a:t>, 2007</a:t>
            </a:r>
          </a:p>
          <a:p>
            <a:pPr algn="r"/>
            <a:r>
              <a:rPr lang="pt-PT" sz="1300" dirty="0"/>
              <a:t>Fonseca  RG </a:t>
            </a:r>
            <a:r>
              <a:rPr lang="pt-PT" sz="1300" i="1" dirty="0"/>
              <a:t>et al.</a:t>
            </a:r>
            <a:r>
              <a:rPr lang="pt-PT" sz="1300" dirty="0"/>
              <a:t>, 2005</a:t>
            </a:r>
          </a:p>
          <a:p>
            <a:pPr algn="r"/>
            <a:endParaRPr lang="pt-PT" sz="1300" dirty="0"/>
          </a:p>
        </p:txBody>
      </p:sp>
      <p:sp>
        <p:nvSpPr>
          <p:cNvPr id="32774" name="CaixaDeTexto 6"/>
          <p:cNvSpPr txBox="1">
            <a:spLocks noChangeArrowheads="1"/>
          </p:cNvSpPr>
          <p:nvPr/>
        </p:nvSpPr>
        <p:spPr bwMode="auto">
          <a:xfrm>
            <a:off x="6643688" y="3524251"/>
            <a:ext cx="2286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pt-PT" sz="1300" dirty="0">
                <a:solidFill>
                  <a:srgbClr val="000000"/>
                </a:solidFill>
              </a:rPr>
              <a:t>Habekost </a:t>
            </a:r>
            <a:r>
              <a:rPr lang="pt-PT" sz="1300" i="1" dirty="0">
                <a:solidFill>
                  <a:srgbClr val="000000"/>
                </a:solidFill>
              </a:rPr>
              <a:t>et al.</a:t>
            </a:r>
            <a:r>
              <a:rPr lang="pt-PT" sz="1300" dirty="0">
                <a:solidFill>
                  <a:srgbClr val="000000"/>
                </a:solidFill>
              </a:rPr>
              <a:t>, 2007</a:t>
            </a:r>
          </a:p>
          <a:p>
            <a:pPr algn="r"/>
            <a:r>
              <a:rPr lang="pt-PT" sz="1300" dirty="0">
                <a:solidFill>
                  <a:srgbClr val="000000"/>
                </a:solidFill>
              </a:rPr>
              <a:t>Schneider R </a:t>
            </a:r>
            <a:r>
              <a:rPr lang="pt-PT" sz="1300" i="1" dirty="0">
                <a:solidFill>
                  <a:srgbClr val="000000"/>
                </a:solidFill>
              </a:rPr>
              <a:t>et al.</a:t>
            </a:r>
            <a:r>
              <a:rPr lang="pt-PT" sz="1300" dirty="0">
                <a:solidFill>
                  <a:srgbClr val="000000"/>
                </a:solidFill>
              </a:rPr>
              <a:t>, 2007</a:t>
            </a:r>
          </a:p>
          <a:p>
            <a:pPr algn="r"/>
            <a:endParaRPr lang="pt-PT" sz="1300" dirty="0">
              <a:solidFill>
                <a:srgbClr val="000000"/>
              </a:solidFill>
            </a:endParaRPr>
          </a:p>
        </p:txBody>
      </p:sp>
      <p:sp>
        <p:nvSpPr>
          <p:cNvPr id="32775" name="CaixaDeTexto 7"/>
          <p:cNvSpPr txBox="1">
            <a:spLocks noChangeArrowheads="1"/>
          </p:cNvSpPr>
          <p:nvPr/>
        </p:nvSpPr>
        <p:spPr bwMode="auto">
          <a:xfrm>
            <a:off x="7294988" y="5137263"/>
            <a:ext cx="17859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pt-PT" sz="1300" dirty="0">
                <a:solidFill>
                  <a:srgbClr val="000000"/>
                </a:solidFill>
              </a:rPr>
              <a:t>Jivraj SA </a:t>
            </a:r>
            <a:r>
              <a:rPr lang="pt-PT" sz="1300" i="1" dirty="0" smtClean="0">
                <a:solidFill>
                  <a:srgbClr val="000000"/>
                </a:solidFill>
              </a:rPr>
              <a:t>et </a:t>
            </a:r>
            <a:r>
              <a:rPr lang="pt-PT" sz="1300" i="1" dirty="0">
                <a:solidFill>
                  <a:srgbClr val="000000"/>
                </a:solidFill>
              </a:rPr>
              <a:t>al.</a:t>
            </a:r>
            <a:r>
              <a:rPr lang="pt-PT" sz="1300" dirty="0">
                <a:solidFill>
                  <a:srgbClr val="000000"/>
                </a:solidFill>
              </a:rPr>
              <a:t>, 2006</a:t>
            </a:r>
          </a:p>
          <a:p>
            <a:endParaRPr lang="pt-PT" dirty="0"/>
          </a:p>
        </p:txBody>
      </p:sp>
      <p:sp>
        <p:nvSpPr>
          <p:cNvPr id="32776" name="CaixaDeTexto 10"/>
          <p:cNvSpPr txBox="1">
            <a:spLocks noChangeArrowheads="1"/>
          </p:cNvSpPr>
          <p:nvPr/>
        </p:nvSpPr>
        <p:spPr bwMode="auto">
          <a:xfrm>
            <a:off x="7081868" y="5913985"/>
            <a:ext cx="192881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pt-PT" sz="1300" dirty="0">
                <a:solidFill>
                  <a:srgbClr val="000000"/>
                </a:solidFill>
              </a:rPr>
              <a:t>Ferrari M </a:t>
            </a:r>
            <a:r>
              <a:rPr lang="pt-PT" sz="1300" i="1" dirty="0">
                <a:solidFill>
                  <a:srgbClr val="000000"/>
                </a:solidFill>
              </a:rPr>
              <a:t>et al.</a:t>
            </a:r>
            <a:r>
              <a:rPr lang="pt-PT" sz="1300" dirty="0">
                <a:solidFill>
                  <a:srgbClr val="000000"/>
                </a:solidFill>
              </a:rPr>
              <a:t>, 2007</a:t>
            </a:r>
          </a:p>
          <a:p>
            <a:endParaRPr lang="pt-P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A53C96-DE9F-43D4-B2CF-23122E3D1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4A53C96-DE9F-43D4-B2CF-23122E3D1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C5DF5-1B06-4719-8011-56A780E1F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5CC5DF5-1B06-4719-8011-56A780E1F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8DE258-8D38-4931-800B-28A1EF3DE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78DE258-8D38-4931-800B-28A1EF3DE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0FB682-DCAF-4751-B4F2-A99BD111A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60FB682-DCAF-4751-B4F2-A99BD111A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6583C-C1E2-4C64-95D1-4E235376D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526583C-C1E2-4C64-95D1-4E235376D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AD758-B9D0-4E45-8186-EBA778A7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ABAD758-B9D0-4E45-8186-EBA778A76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9DFDE2-D3FF-49E6-A57E-191B4CCEB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D9DFDE2-D3FF-49E6-A57E-191B4CCEB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D6C80-E719-4C0B-ADDD-A8DD10B2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E5D6C80-E719-4C0B-ADDD-A8DD10B25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032AA4-BE6C-4F01-9863-0A6BAB8F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F032AA4-BE6C-4F01-9863-0A6BAB8F1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32772" grpId="0"/>
      <p:bldP spid="32773" grpId="0"/>
      <p:bldP spid="32774" grpId="0"/>
      <p:bldP spid="32775" grpId="0"/>
      <p:bldP spid="327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3810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Resin Cement Application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4" name="Marcador de Posição de Conteúdo 3" descr="C:\Users\Rui Franco\Desktop\onlay clinica egas moniz\FOTOS\Onlay\DSC_004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24" y="2000241"/>
            <a:ext cx="3691594" cy="3308353"/>
          </a:xfrm>
          <a:effectLst>
            <a:softEdge rad="112500"/>
          </a:effec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1735144"/>
              </p:ext>
            </p:extLst>
          </p:nvPr>
        </p:nvGraphicFramePr>
        <p:xfrm>
          <a:off x="5617874" y="1714488"/>
          <a:ext cx="2954655" cy="272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928938" y="5524500"/>
            <a:ext cx="5929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ja-JP" altLang="pt-PT" dirty="0" smtClean="0"/>
              <a:t>“</a:t>
            </a:r>
            <a:r>
              <a:rPr lang="en-US" dirty="0"/>
              <a:t>The quality of indirect restorations </a:t>
            </a:r>
            <a:r>
              <a:rPr lang="en-US" dirty="0" smtClean="0"/>
              <a:t>depends </a:t>
            </a:r>
            <a:r>
              <a:rPr lang="en-US" dirty="0"/>
              <a:t>on the properties of </a:t>
            </a:r>
            <a:r>
              <a:rPr lang="en-US" dirty="0" smtClean="0"/>
              <a:t>the luting cements </a:t>
            </a:r>
            <a:r>
              <a:rPr lang="en-US" dirty="0"/>
              <a:t>used</a:t>
            </a:r>
            <a:r>
              <a:rPr lang="ja-JP" altLang="pt-PT" dirty="0" smtClean="0"/>
              <a:t>”</a:t>
            </a:r>
            <a:endParaRPr lang="pt-PT" altLang="ja-JP" dirty="0"/>
          </a:p>
          <a:p>
            <a:pPr algn="r"/>
            <a:r>
              <a:rPr lang="pt-PT" dirty="0" smtClean="0"/>
              <a:t> </a:t>
            </a:r>
            <a:r>
              <a:rPr lang="pt-PT" sz="1400" dirty="0"/>
              <a:t>Rosentritt M </a:t>
            </a:r>
            <a:r>
              <a:rPr lang="pt-PT" sz="1400" i="1" dirty="0"/>
              <a:t>et al</a:t>
            </a:r>
            <a:r>
              <a:rPr lang="pt-PT" sz="1400" dirty="0"/>
              <a:t>., 2004.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43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Applied Pressure Influence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285720" y="2000239"/>
            <a:ext cx="4038600" cy="3524275"/>
          </a:xfrm>
          <a:effectLst>
            <a:softEdge rad="112500"/>
          </a:effec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000876" y="5897891"/>
            <a:ext cx="2143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400" dirty="0"/>
              <a:t>Chieffi N </a:t>
            </a:r>
            <a:r>
              <a:rPr lang="en-US" sz="1400" i="1" dirty="0"/>
              <a:t>et al.</a:t>
            </a:r>
            <a:r>
              <a:rPr lang="pt-PT" sz="1400" dirty="0"/>
              <a:t>, </a:t>
            </a:r>
            <a:r>
              <a:rPr lang="en-US" sz="1400" dirty="0" smtClean="0"/>
              <a:t>2007</a:t>
            </a:r>
          </a:p>
          <a:p>
            <a:pPr algn="r"/>
            <a:r>
              <a:rPr lang="en-US" sz="1400" dirty="0" smtClean="0"/>
              <a:t>Sakrana, 2013</a:t>
            </a:r>
            <a:endParaRPr lang="pt-PT" sz="1400" dirty="0"/>
          </a:p>
          <a:p>
            <a:pPr algn="r"/>
            <a:endParaRPr lang="pt-PT" sz="1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78218674"/>
              </p:ext>
            </p:extLst>
          </p:nvPr>
        </p:nvGraphicFramePr>
        <p:xfrm>
          <a:off x="4714876" y="1809739"/>
          <a:ext cx="410997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36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3810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Excess Removal </a:t>
            </a:r>
            <a:endParaRPr lang="en-US" sz="3200" dirty="0">
              <a:solidFill>
                <a:srgbClr val="F7DF56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2772222" y="1561628"/>
            <a:ext cx="3999741" cy="411496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9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Final Result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041702" y="1434760"/>
            <a:ext cx="3048021" cy="3988480"/>
          </a:xfrm>
          <a:effectLst>
            <a:softEdge rad="112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1" y="1904990"/>
            <a:ext cx="3868269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5085881" y="2415053"/>
            <a:ext cx="3434736" cy="2605110"/>
          </a:xfrm>
          <a:effectLst>
            <a:softEdge rad="112500"/>
          </a:effec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0800000">
            <a:off x="1142976" y="2000240"/>
            <a:ext cx="2500330" cy="3430560"/>
          </a:xfrm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285751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Before and After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0064" y="1333501"/>
            <a:ext cx="4040187" cy="639233"/>
          </a:xfrm>
        </p:spPr>
        <p:txBody>
          <a:bodyPr/>
          <a:lstStyle/>
          <a:p>
            <a:pPr marL="73025" algn="ctr"/>
            <a:r>
              <a:rPr lang="en-US" dirty="0" smtClean="0">
                <a:latin typeface="Times New Roman" charset="0"/>
              </a:rPr>
              <a:t>Begin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3"/>
          </p:nvPr>
        </p:nvSpPr>
        <p:spPr>
          <a:xfrm>
            <a:off x="4643439" y="1333501"/>
            <a:ext cx="4041775" cy="639233"/>
          </a:xfrm>
        </p:spPr>
        <p:txBody>
          <a:bodyPr/>
          <a:lstStyle/>
          <a:p>
            <a:pPr marL="73025" algn="ctr"/>
            <a:r>
              <a:rPr lang="en-US" dirty="0" smtClean="0">
                <a:latin typeface="Times New Roman" charset="0"/>
              </a:rPr>
              <a:t>End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000250" y="5429251"/>
            <a:ext cx="63579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ja-JP" altLang="pt-PT" dirty="0" smtClean="0"/>
              <a:t>“</a:t>
            </a:r>
            <a:r>
              <a:rPr lang="en-US" dirty="0"/>
              <a:t>Adequate </a:t>
            </a:r>
            <a:r>
              <a:rPr lang="en-US" dirty="0" smtClean="0"/>
              <a:t>cement/adhesive </a:t>
            </a:r>
            <a:r>
              <a:rPr lang="en-US" dirty="0"/>
              <a:t>combination is essential to avoid postoperative hypersensitivity</a:t>
            </a:r>
            <a:r>
              <a:rPr lang="ja-JP" altLang="pt-PT" dirty="0" smtClean="0"/>
              <a:t>”</a:t>
            </a:r>
            <a:r>
              <a:rPr lang="pt-PT" dirty="0"/>
              <a:t>,</a:t>
            </a:r>
          </a:p>
          <a:p>
            <a:pPr algn="r"/>
            <a:r>
              <a:rPr lang="pt-PT" sz="1400" dirty="0"/>
              <a:t>Ferrari M </a:t>
            </a:r>
            <a:r>
              <a:rPr lang="pt-PT" sz="1400" i="1" dirty="0"/>
              <a:t>et al</a:t>
            </a:r>
            <a:r>
              <a:rPr lang="pt-PT" sz="1400" dirty="0"/>
              <a:t>., 2007</a:t>
            </a:r>
          </a:p>
        </p:txBody>
      </p:sp>
    </p:spTree>
    <p:extLst>
      <p:ext uri="{BB962C8B-B14F-4D97-AF65-F5344CB8AC3E}">
        <p14:creationId xmlns:p14="http://schemas.microsoft.com/office/powerpoint/2010/main" val="7204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Discussion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57200" y="1507720"/>
            <a:ext cx="8229600" cy="5429250"/>
          </a:xfrm>
        </p:spPr>
        <p:txBody>
          <a:bodyPr/>
          <a:lstStyle/>
          <a:p>
            <a:r>
              <a:rPr lang="en-US" sz="1800" dirty="0" smtClean="0">
                <a:latin typeface="Times New Roman" charset="0"/>
              </a:rPr>
              <a:t>The extra-oral polymerization of composite resins increases the degree of conversion. </a:t>
            </a:r>
          </a:p>
          <a:p>
            <a:pPr lvl="1"/>
            <a:r>
              <a:rPr lang="en-US" sz="1800" dirty="0" smtClean="0">
                <a:latin typeface="Times New Roman" charset="0"/>
              </a:rPr>
              <a:t>Improved mechanical properties.</a:t>
            </a:r>
            <a:r>
              <a:rPr lang="en-US" sz="1400" dirty="0" smtClean="0">
                <a:latin typeface="Times New Roman" charset="0"/>
              </a:rPr>
              <a:t>			Dejak B </a:t>
            </a:r>
            <a:r>
              <a:rPr lang="en-US" sz="1400" i="1" dirty="0" smtClean="0">
                <a:latin typeface="Times New Roman" charset="0"/>
              </a:rPr>
              <a:t>et al.</a:t>
            </a:r>
            <a:r>
              <a:rPr lang="en-US" sz="1400" dirty="0" smtClean="0">
                <a:latin typeface="Times New Roman" charset="0"/>
              </a:rPr>
              <a:t>, 2008 </a:t>
            </a:r>
          </a:p>
          <a:p>
            <a:pPr marL="457200" lvl="1" indent="0">
              <a:buNone/>
            </a:pPr>
            <a:r>
              <a:rPr lang="en-US" sz="1400" i="1" dirty="0" smtClean="0">
                <a:latin typeface="Times New Roman" charset="0"/>
              </a:rPr>
              <a:t>								(in vitro)</a:t>
            </a:r>
            <a:endParaRPr lang="en-US" sz="1800" dirty="0" smtClean="0">
              <a:latin typeface="Times New Roman" charset="0"/>
            </a:endParaRPr>
          </a:p>
          <a:p>
            <a:endParaRPr lang="en-US" sz="1800" dirty="0" smtClean="0">
              <a:latin typeface="Times New Roman" charset="0"/>
            </a:endParaRPr>
          </a:p>
          <a:p>
            <a:r>
              <a:rPr lang="en-US" sz="1800" dirty="0" smtClean="0">
                <a:latin typeface="Times New Roman" charset="0"/>
              </a:rPr>
              <a:t>The </a:t>
            </a:r>
            <a:r>
              <a:rPr lang="en-US" sz="1800" dirty="0" smtClean="0">
                <a:latin typeface="Times New Roman" charset="0"/>
              </a:rPr>
              <a:t>ceramic has low fracture resistance because it is harder than enamel and a low deformation limit.</a:t>
            </a:r>
          </a:p>
          <a:p>
            <a:pPr lvl="1"/>
            <a:r>
              <a:rPr lang="en-US" sz="1800" dirty="0" smtClean="0">
                <a:latin typeface="Times New Roman" charset="0"/>
              </a:rPr>
              <a:t>Lower cost in indirect composite resin restorations; </a:t>
            </a:r>
          </a:p>
          <a:p>
            <a:pPr lvl="1"/>
            <a:r>
              <a:rPr lang="en-US" sz="1800" dirty="0" smtClean="0">
                <a:latin typeface="Times New Roman" charset="0"/>
              </a:rPr>
              <a:t>Cannot withstand elastic deformation while resinous materials can;</a:t>
            </a:r>
          </a:p>
          <a:p>
            <a:pPr lvl="1"/>
            <a:r>
              <a:rPr lang="en-US" sz="1800" dirty="0" smtClean="0">
                <a:latin typeface="Times New Roman" charset="0"/>
              </a:rPr>
              <a:t>High levels of abrasion on antagonizing teeth with ceramics.</a:t>
            </a:r>
          </a:p>
          <a:p>
            <a:pPr lvl="1" algn="r">
              <a:buFont typeface="Wingdings" charset="0"/>
              <a:buNone/>
            </a:pPr>
            <a:r>
              <a:rPr lang="en-US" sz="1800" dirty="0" smtClean="0">
                <a:latin typeface="Times New Roman" charset="0"/>
              </a:rPr>
              <a:t>							       </a:t>
            </a:r>
            <a:r>
              <a:rPr lang="en-US" sz="1400" dirty="0" smtClean="0">
                <a:latin typeface="Times New Roman" charset="0"/>
              </a:rPr>
              <a:t>Dejak B </a:t>
            </a:r>
            <a:r>
              <a:rPr lang="en-US" sz="1400" i="1" dirty="0" smtClean="0">
                <a:latin typeface="Times New Roman" charset="0"/>
              </a:rPr>
              <a:t>et al.</a:t>
            </a:r>
            <a:r>
              <a:rPr lang="en-US" sz="1400" dirty="0" smtClean="0">
                <a:latin typeface="Times New Roman" charset="0"/>
              </a:rPr>
              <a:t>, 2008</a:t>
            </a:r>
          </a:p>
          <a:p>
            <a:pPr lvl="1" algn="r">
              <a:buFont typeface="Wingdings" charset="0"/>
              <a:buNone/>
            </a:pPr>
            <a:r>
              <a:rPr lang="en-US" sz="1400" dirty="0" smtClean="0">
                <a:latin typeface="Times New Roman" charset="0"/>
              </a:rPr>
              <a:t>Sakrana, 2013</a:t>
            </a:r>
          </a:p>
          <a:p>
            <a:endParaRPr lang="en-US" sz="1800" dirty="0" smtClean="0">
              <a:latin typeface="Times New Roman" charset="0"/>
            </a:endParaRPr>
          </a:p>
          <a:p>
            <a:r>
              <a:rPr lang="en-US" sz="1800" dirty="0" smtClean="0">
                <a:latin typeface="Times New Roman" charset="0"/>
              </a:rPr>
              <a:t>On the other hand, the ceramic gets a superior stability on maintaining color and marginal discoloration.</a:t>
            </a:r>
          </a:p>
          <a:p>
            <a:pPr algn="r">
              <a:buFont typeface="Wingdings" charset="0"/>
              <a:buNone/>
            </a:pPr>
            <a:r>
              <a:rPr lang="en-US" sz="1400" dirty="0" smtClean="0">
                <a:latin typeface="Times New Roman" charset="0"/>
              </a:rPr>
              <a:t>	Fabianelli A </a:t>
            </a:r>
            <a:r>
              <a:rPr lang="en-US" sz="1400" i="1" dirty="0" smtClean="0">
                <a:latin typeface="Times New Roman" charset="0"/>
              </a:rPr>
              <a:t>et al.</a:t>
            </a:r>
            <a:r>
              <a:rPr lang="en-US" sz="1400" dirty="0" smtClean="0">
                <a:latin typeface="Times New Roman" charset="0"/>
              </a:rPr>
              <a:t>, 2006</a:t>
            </a:r>
          </a:p>
          <a:p>
            <a:pPr algn="r">
              <a:buFont typeface="Wingdings" charset="0"/>
              <a:buNone/>
            </a:pPr>
            <a:r>
              <a:rPr lang="en-US" sz="1400" i="1" dirty="0" smtClean="0">
                <a:latin typeface="Times New Roman" charset="0"/>
              </a:rPr>
              <a:t>(in vivo)</a:t>
            </a:r>
          </a:p>
          <a:p>
            <a:endParaRPr lang="en-US" sz="1800" dirty="0" smtClean="0">
              <a:latin typeface="Times New Roman" charset="0"/>
            </a:endParaRPr>
          </a:p>
          <a:p>
            <a:endParaRPr lang="pt-PT" sz="1400" dirty="0">
              <a:latin typeface="Times New Roman" charset="0"/>
            </a:endParaRPr>
          </a:p>
          <a:p>
            <a:endParaRPr lang="pt-PT" sz="1800" dirty="0">
              <a:latin typeface="Times New Roman" charset="0"/>
            </a:endParaRPr>
          </a:p>
          <a:p>
            <a:endParaRPr lang="pt-PT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049835" y="1117566"/>
            <a:ext cx="7729537" cy="5880100"/>
          </a:xfrm>
        </p:spPr>
        <p:txBody>
          <a:bodyPr/>
          <a:lstStyle/>
          <a:p>
            <a:endParaRPr lang="en-US" sz="1800" dirty="0" smtClean="0">
              <a:latin typeface="Times New Roman" charset="0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Surface conditioning has a significant effect on the shear bond strength.</a:t>
            </a:r>
          </a:p>
          <a:p>
            <a:pPr marL="768096" lvl="2" indent="0" algn="r">
              <a:buNone/>
            </a:pPr>
            <a:r>
              <a:rPr lang="en-US" sz="1400" dirty="0" smtClean="0">
                <a:latin typeface="Times New Roman"/>
                <a:cs typeface="Times New Roman"/>
              </a:rPr>
              <a:t>							Zorba et al, 2009 </a:t>
            </a:r>
          </a:p>
          <a:p>
            <a:pPr lvl="8"/>
            <a:r>
              <a:rPr lang="en-US" sz="400" dirty="0" smtClean="0"/>
              <a:t>						</a:t>
            </a:r>
          </a:p>
          <a:p>
            <a:pPr lvl="8"/>
            <a:endParaRPr lang="en-US" sz="400" dirty="0" smtClean="0"/>
          </a:p>
          <a:p>
            <a:pPr marL="118872" indent="0">
              <a:buNone/>
            </a:pPr>
            <a:endParaRPr lang="en-US" sz="1800" dirty="0" smtClean="0">
              <a:latin typeface="Times New Roman" charset="0"/>
            </a:endParaRPr>
          </a:p>
          <a:p>
            <a:r>
              <a:rPr lang="en-US" sz="1800" dirty="0" smtClean="0">
                <a:latin typeface="Times New Roman" charset="0"/>
              </a:rPr>
              <a:t>Surface treatment can be carried out by chemical treatment silanization.</a:t>
            </a:r>
          </a:p>
          <a:p>
            <a:pPr algn="r">
              <a:buFont typeface="Wingdings" charset="0"/>
              <a:buNone/>
            </a:pPr>
            <a:r>
              <a:rPr lang="en-US" sz="1400" dirty="0" smtClean="0">
                <a:latin typeface="Times New Roman" charset="0"/>
              </a:rPr>
              <a:t>Soares JC </a:t>
            </a:r>
            <a:r>
              <a:rPr lang="en-US" sz="1400" i="1" dirty="0" smtClean="0">
                <a:latin typeface="Times New Roman" charset="0"/>
              </a:rPr>
              <a:t>et al.</a:t>
            </a:r>
            <a:r>
              <a:rPr lang="en-US" sz="1400" dirty="0" smtClean="0">
                <a:latin typeface="Times New Roman" charset="0"/>
              </a:rPr>
              <a:t>, 2004</a:t>
            </a:r>
          </a:p>
          <a:p>
            <a:pPr algn="r">
              <a:buFont typeface="Wingdings" charset="0"/>
              <a:buNone/>
            </a:pPr>
            <a:r>
              <a:rPr lang="en-US" sz="1400" i="1" dirty="0" smtClean="0">
                <a:latin typeface="Times New Roman" charset="0"/>
              </a:rPr>
              <a:t>(in vitro)</a:t>
            </a:r>
            <a:r>
              <a:rPr lang="en-US" sz="1400" dirty="0" smtClean="0">
                <a:latin typeface="Times New Roman" charset="0"/>
              </a:rPr>
              <a:t> </a:t>
            </a:r>
            <a:endParaRPr lang="en-US" sz="1400" i="1" dirty="0" smtClean="0">
              <a:latin typeface="Times New Roman" charset="0"/>
            </a:endParaRPr>
          </a:p>
          <a:p>
            <a:endParaRPr lang="en-US" sz="1800" dirty="0" smtClean="0">
              <a:latin typeface="Times New Roman" charset="0"/>
            </a:endParaRPr>
          </a:p>
          <a:p>
            <a:r>
              <a:rPr lang="en-US" sz="1800" dirty="0" smtClean="0">
                <a:latin typeface="Times New Roman" charset="0"/>
              </a:rPr>
              <a:t>If </a:t>
            </a:r>
            <a:r>
              <a:rPr lang="en-US" sz="1800" dirty="0" smtClean="0">
                <a:latin typeface="Times New Roman" charset="0"/>
              </a:rPr>
              <a:t>there is no prior mechanical treatment of the surface of the restoration, the silanization does not influence in any way the bonding.</a:t>
            </a:r>
          </a:p>
          <a:p>
            <a:endParaRPr lang="en-US" sz="1800" dirty="0" smtClean="0">
              <a:latin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The hydrofluoric acid followed by silane application is plausible.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The oxide aluminum jet gets the best adhesive properties.</a:t>
            </a:r>
          </a:p>
          <a:p>
            <a:pPr lvl="1"/>
            <a:endParaRPr lang="en-US" sz="1600" dirty="0" smtClean="0">
              <a:latin typeface="Times New Roman" charset="0"/>
            </a:endParaRPr>
          </a:p>
          <a:p>
            <a:pPr algn="r">
              <a:buFont typeface="Wingdings" charset="0"/>
              <a:buNone/>
            </a:pPr>
            <a:r>
              <a:rPr lang="en-US" sz="1400" dirty="0" smtClean="0">
                <a:latin typeface="Times New Roman" charset="0"/>
              </a:rPr>
              <a:t>D</a:t>
            </a:r>
            <a:r>
              <a:rPr lang="en-US" altLang="ja-JP" sz="1400" dirty="0" smtClean="0">
                <a:latin typeface="Times New Roman" charset="0"/>
              </a:rPr>
              <a:t>’</a:t>
            </a:r>
            <a:r>
              <a:rPr lang="en-US" sz="1400" dirty="0" smtClean="0">
                <a:latin typeface="Times New Roman" charset="0"/>
              </a:rPr>
              <a:t>Arcangelo C e Vanini L, 2007</a:t>
            </a:r>
          </a:p>
          <a:p>
            <a:pPr algn="r">
              <a:buFont typeface="Wingdings" charset="0"/>
              <a:buNone/>
            </a:pPr>
            <a:r>
              <a:rPr lang="en-US" sz="1400" i="1" dirty="0" smtClean="0">
                <a:latin typeface="Times New Roman" charset="0"/>
              </a:rPr>
              <a:t>(in vitro)</a:t>
            </a:r>
          </a:p>
          <a:p>
            <a:pPr>
              <a:buFont typeface="Wingdings" charset="0"/>
              <a:buNone/>
            </a:pPr>
            <a:endParaRPr lang="pt-PT" sz="1800" dirty="0">
              <a:latin typeface="Times New Roman" charset="0"/>
            </a:endParaRPr>
          </a:p>
          <a:p>
            <a:endParaRPr lang="pt-PT" sz="1800" dirty="0">
              <a:latin typeface="Times New Roman" charset="0"/>
            </a:endParaRPr>
          </a:p>
          <a:p>
            <a:endParaRPr lang="pt-PT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5777" y="479842"/>
            <a:ext cx="8241236" cy="62865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The self-etch adhesives are not as effective in enamel as etch and rinse are, but are relatively effective in dentin and post-operative sensitivity</a:t>
            </a:r>
            <a:r>
              <a:rPr lang="en-US" sz="1800" dirty="0" smtClean="0">
                <a:latin typeface="Times New Roman" charset="0"/>
              </a:rPr>
              <a:t>.</a:t>
            </a:r>
            <a:endParaRPr lang="en-US" sz="1800" dirty="0" smtClean="0">
              <a:latin typeface="Times New Roman" charset="0"/>
            </a:endParaRPr>
          </a:p>
          <a:p>
            <a:pPr marL="118872" indent="0">
              <a:lnSpc>
                <a:spcPct val="90000"/>
              </a:lnSpc>
              <a:buNone/>
            </a:pPr>
            <a:endParaRPr lang="en-US" sz="1800" dirty="0" smtClean="0">
              <a:latin typeface="Times New Roman" charset="0"/>
            </a:endParaRPr>
          </a:p>
          <a:p>
            <a:pPr algn="r">
              <a:lnSpc>
                <a:spcPct val="90000"/>
              </a:lnSpc>
              <a:buFont typeface="Wingdings" charset="0"/>
              <a:buNone/>
            </a:pPr>
            <a:r>
              <a:rPr lang="en-US" sz="1500" dirty="0" smtClean="0">
                <a:latin typeface="Times New Roman" charset="0"/>
              </a:rPr>
              <a:t>							       Yoneda S </a:t>
            </a:r>
            <a:r>
              <a:rPr lang="en-US" sz="1500" i="1" dirty="0" smtClean="0">
                <a:latin typeface="Times New Roman" charset="0"/>
              </a:rPr>
              <a:t>et al.</a:t>
            </a:r>
            <a:r>
              <a:rPr lang="en-US" sz="1500" dirty="0" smtClean="0">
                <a:latin typeface="Times New Roman" charset="0"/>
              </a:rPr>
              <a:t>, 2005</a:t>
            </a:r>
          </a:p>
          <a:p>
            <a:pPr algn="r">
              <a:lnSpc>
                <a:spcPct val="90000"/>
              </a:lnSpc>
              <a:buFont typeface="Wingdings" charset="0"/>
              <a:buNone/>
            </a:pPr>
            <a:endParaRPr lang="en-US" sz="1500" dirty="0" smtClean="0">
              <a:latin typeface="Times New Roman" charset="0"/>
            </a:endParaRPr>
          </a:p>
          <a:p>
            <a:pPr algn="r">
              <a:lnSpc>
                <a:spcPct val="90000"/>
              </a:lnSpc>
              <a:buFont typeface="Wingdings" charset="0"/>
              <a:buNone/>
            </a:pPr>
            <a:endParaRPr lang="en-US" sz="1500" dirty="0" smtClean="0">
              <a:latin typeface="Times New Roman" charset="0"/>
            </a:endParaRPr>
          </a:p>
          <a:p>
            <a:pPr marL="118872" indent="0">
              <a:lnSpc>
                <a:spcPct val="90000"/>
              </a:lnSpc>
              <a:buNone/>
            </a:pPr>
            <a:endParaRPr lang="en-US" sz="2400" dirty="0" smtClean="0">
              <a:latin typeface="Times New Roman" charset="0"/>
            </a:endParaRPr>
          </a:p>
          <a:p>
            <a:pPr marL="118872" indent="0">
              <a:lnSpc>
                <a:spcPct val="90000"/>
              </a:lnSpc>
              <a:buNone/>
            </a:pPr>
            <a:endParaRPr lang="en-US" sz="2400" dirty="0" smtClean="0">
              <a:latin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There is no difference between the postoperative sensitivity depending on the choice of adhesive system and is rather related to a good or bad technical execution.</a:t>
            </a:r>
          </a:p>
          <a:p>
            <a:pPr algn="r">
              <a:lnSpc>
                <a:spcPct val="90000"/>
              </a:lnSpc>
              <a:buFont typeface="Wingdings" charset="0"/>
              <a:buNone/>
            </a:pPr>
            <a:r>
              <a:rPr lang="en-US" sz="1500" dirty="0" smtClean="0">
                <a:latin typeface="Times New Roman" charset="0"/>
              </a:rPr>
              <a:t>Perdigão </a:t>
            </a:r>
            <a:r>
              <a:rPr lang="en-US" sz="1500" i="1" dirty="0" smtClean="0">
                <a:latin typeface="Times New Roman" charset="0"/>
              </a:rPr>
              <a:t>et al.</a:t>
            </a:r>
            <a:r>
              <a:rPr lang="en-US" sz="1500" dirty="0" smtClean="0">
                <a:latin typeface="Times New Roman" charset="0"/>
              </a:rPr>
              <a:t>, 2003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In cementing indirect restorations is advocated an etch and rinse adhesive system and resin cement application that is not only light-curing.</a:t>
            </a:r>
          </a:p>
          <a:p>
            <a:pPr>
              <a:lnSpc>
                <a:spcPct val="90000"/>
              </a:lnSpc>
            </a:pPr>
            <a:endParaRPr lang="en-US" sz="1800" dirty="0" smtClean="0">
              <a:latin typeface="Times New Roman" charset="0"/>
            </a:endParaRPr>
          </a:p>
          <a:p>
            <a:pPr algn="r">
              <a:lnSpc>
                <a:spcPct val="90000"/>
              </a:lnSpc>
              <a:buFont typeface="Wingdings" charset="0"/>
              <a:buNone/>
            </a:pPr>
            <a:r>
              <a:rPr lang="en-US" sz="1500" dirty="0" smtClean="0">
                <a:latin typeface="Times New Roman" charset="0"/>
              </a:rPr>
              <a:t>Ritter AV </a:t>
            </a:r>
            <a:r>
              <a:rPr lang="en-US" sz="1500" i="1" dirty="0" smtClean="0">
                <a:latin typeface="Times New Roman" charset="0"/>
              </a:rPr>
              <a:t>et al.</a:t>
            </a:r>
            <a:r>
              <a:rPr lang="en-US" sz="1500" dirty="0" smtClean="0">
                <a:latin typeface="Times New Roman" charset="0"/>
              </a:rPr>
              <a:t>, 2009</a:t>
            </a:r>
            <a:endParaRPr lang="en-US" sz="1500" i="1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charset="0"/>
            </a:endParaRPr>
          </a:p>
          <a:p>
            <a:pPr lvl="8">
              <a:lnSpc>
                <a:spcPct val="90000"/>
              </a:lnSpc>
            </a:pPr>
            <a:endParaRPr lang="pt-PT" sz="1400" dirty="0"/>
          </a:p>
          <a:p>
            <a:pPr marL="2048256" lvl="8" indent="0">
              <a:lnSpc>
                <a:spcPct val="90000"/>
              </a:lnSpc>
              <a:buNone/>
            </a:pPr>
            <a:r>
              <a:rPr lang="pt-PT" sz="1500" dirty="0" smtClean="0">
                <a:latin typeface="Times New Roman" charset="0"/>
              </a:rPr>
              <a:t>					</a:t>
            </a:r>
            <a:endParaRPr lang="pt-PT" sz="1500" dirty="0">
              <a:latin typeface="Times New Roman" charset="0"/>
            </a:endParaRPr>
          </a:p>
          <a:p>
            <a:pPr marL="2048256" lvl="8" indent="0">
              <a:lnSpc>
                <a:spcPct val="90000"/>
              </a:lnSpc>
              <a:buNone/>
            </a:pPr>
            <a:endParaRPr lang="pt-PT" sz="1500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Material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929838"/>
              </p:ext>
            </p:extLst>
          </p:nvPr>
        </p:nvGraphicFramePr>
        <p:xfrm>
          <a:off x="457200" y="1754601"/>
          <a:ext cx="8229600" cy="40994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229600"/>
              </a:tblGrid>
              <a:tr h="391065">
                <a:tc>
                  <a:txBody>
                    <a:bodyPr/>
                    <a:lstStyle/>
                    <a:p>
                      <a:r>
                        <a:rPr lang="en-US" dirty="0" smtClean="0"/>
                        <a:t>Ideal</a:t>
                      </a:r>
                      <a:r>
                        <a:rPr lang="en-US" baseline="0" dirty="0" smtClean="0"/>
                        <a:t> Material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Biocompatible</a:t>
                      </a:r>
                      <a:endParaRPr lang="en-US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Mechanically</a:t>
                      </a:r>
                      <a:r>
                        <a:rPr lang="en-US" baseline="0" dirty="0" smtClean="0"/>
                        <a:t> stable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Minimally conductive thermally and electrically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Esthetic – identical to natural tooth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Easy to manipulate</a:t>
                      </a:r>
                      <a:endParaRPr lang="en-US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Adherent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Tasteless and odorless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Cleanable</a:t>
                      </a:r>
                      <a:r>
                        <a:rPr lang="en-US" baseline="0" dirty="0" smtClean="0"/>
                        <a:t> and repairable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Cost-effective</a:t>
                      </a:r>
                      <a:endParaRPr lang="en-US" dirty="0"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1905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Conclusions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1" y="1390742"/>
            <a:ext cx="7786687" cy="57150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000" dirty="0" smtClean="0">
              <a:latin typeface="Times New Roman" charset="0"/>
            </a:endParaRPr>
          </a:p>
          <a:p>
            <a:r>
              <a:rPr lang="en-US" sz="2000" dirty="0" smtClean="0">
                <a:latin typeface="Times New Roman" charset="0"/>
              </a:rPr>
              <a:t>Indirect restorations in composite resin are a current and rapidly developing technique. </a:t>
            </a:r>
          </a:p>
          <a:p>
            <a:endParaRPr lang="en-US" sz="2000" dirty="0" smtClean="0">
              <a:latin typeface="Times New Roman" charset="0"/>
            </a:endParaRPr>
          </a:p>
          <a:p>
            <a:endParaRPr lang="en-US" sz="2000" dirty="0" smtClean="0">
              <a:latin typeface="Times New Roman" charset="0"/>
            </a:endParaRPr>
          </a:p>
          <a:p>
            <a:r>
              <a:rPr lang="en-US" sz="2000" dirty="0" smtClean="0">
                <a:latin typeface="Times New Roman" charset="0"/>
              </a:rPr>
              <a:t>With this work it is concluded that the growing clinical success of resin cements.</a:t>
            </a:r>
          </a:p>
          <a:p>
            <a:endParaRPr lang="en-US" sz="2000" dirty="0" smtClean="0">
              <a:latin typeface="Times New Roman" charset="0"/>
            </a:endParaRPr>
          </a:p>
          <a:p>
            <a:pPr lvl="1"/>
            <a:r>
              <a:rPr lang="en-US" sz="1800" dirty="0" smtClean="0">
                <a:latin typeface="Times New Roman" charset="0"/>
              </a:rPr>
              <a:t>Influence the aesthetics and longevity of this type of restorations.</a:t>
            </a:r>
          </a:p>
          <a:p>
            <a:pPr lvl="1"/>
            <a:endParaRPr lang="en-US" sz="1800" dirty="0" smtClean="0">
              <a:latin typeface="Times New Roman" charset="0"/>
            </a:endParaRPr>
          </a:p>
          <a:p>
            <a:pPr lvl="1"/>
            <a:r>
              <a:rPr lang="en-US" sz="1800" dirty="0" smtClean="0">
                <a:latin typeface="Times New Roman" charset="0"/>
              </a:rPr>
              <a:t>For this is necessary an effective adhesion to the remaining tooth .</a:t>
            </a:r>
          </a:p>
          <a:p>
            <a:pPr lvl="2"/>
            <a:endParaRPr lang="pt-PT" sz="2000" dirty="0">
              <a:latin typeface="Times New Roman" charset="0"/>
            </a:endParaRPr>
          </a:p>
          <a:p>
            <a:endParaRPr lang="pt-PT" sz="2000" dirty="0">
              <a:latin typeface="Times New Roman" charset="0"/>
            </a:endParaRPr>
          </a:p>
          <a:p>
            <a:pPr lvl="1"/>
            <a:endParaRPr lang="pt-PT" sz="1600" dirty="0">
              <a:latin typeface="Times New Roman" charset="0"/>
            </a:endParaRPr>
          </a:p>
          <a:p>
            <a:endParaRPr lang="pt-PT" sz="2000" dirty="0">
              <a:latin typeface="Times New Roman" charset="0"/>
            </a:endParaRPr>
          </a:p>
          <a:p>
            <a:endParaRPr lang="pt-PT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type="body" orient="vert" idx="4294967295"/>
          </p:nvPr>
        </p:nvSpPr>
        <p:spPr>
          <a:xfrm>
            <a:off x="1099833" y="1640391"/>
            <a:ext cx="6019800" cy="5851525"/>
          </a:xfrm>
        </p:spPr>
        <p:txBody>
          <a:bodyPr/>
          <a:lstStyle/>
          <a:p>
            <a:pPr algn="ctr">
              <a:buFont typeface="Wingdings" charset="0"/>
              <a:buNone/>
            </a:pPr>
            <a:endParaRPr lang="pt-PT" sz="2000" dirty="0">
              <a:latin typeface="Times New Roman" charset="0"/>
            </a:endParaRPr>
          </a:p>
          <a:p>
            <a:pPr algn="ctr"/>
            <a:r>
              <a:rPr lang="en-US" sz="2000" dirty="0" smtClean="0">
                <a:latin typeface="Times New Roman" charset="0"/>
              </a:rPr>
              <a:t>Yet to assess in the long</a:t>
            </a:r>
            <a:r>
              <a:rPr lang="en-US" sz="2000" smtClean="0">
                <a:latin typeface="Times New Roman" charset="0"/>
              </a:rPr>
              <a:t>-</a:t>
            </a:r>
            <a:r>
              <a:rPr lang="en-US" sz="2000" smtClean="0">
                <a:latin typeface="Times New Roman" charset="0"/>
              </a:rPr>
              <a:t>term:</a:t>
            </a:r>
            <a:endParaRPr lang="en-US" sz="2000" dirty="0" smtClean="0">
              <a:latin typeface="Times New Roman" charset="0"/>
            </a:endParaRPr>
          </a:p>
          <a:p>
            <a:pPr algn="ctr"/>
            <a:endParaRPr lang="en-US" sz="2000" dirty="0" smtClean="0">
              <a:latin typeface="Times New Roman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Secondary caries;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Postoperative sensitivity;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Color stability;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Integrity of the restoration;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</a:rPr>
              <a:t>Cement wear at marginal level.</a:t>
            </a:r>
            <a:endParaRPr lang="en-US" sz="1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3037618" y="1989474"/>
            <a:ext cx="5718175" cy="2666317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pt-PT" sz="3200" dirty="0" smtClean="0">
                <a:ea typeface="+mn-ea"/>
              </a:rPr>
              <a:t>Muito Obrigado!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endParaRPr lang="pt-PT" sz="3200" dirty="0" smtClean="0">
              <a:ea typeface="+mn-ea"/>
            </a:endParaRP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pt-PT" sz="3200" dirty="0" smtClean="0"/>
              <a:t>Hartelijke Dank!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endParaRPr lang="pt-PT" sz="3200" dirty="0" smtClean="0"/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pt-PT" sz="3200" dirty="0" smtClean="0">
                <a:ea typeface="+mn-ea"/>
              </a:rPr>
              <a:t>Thank you very much!</a:t>
            </a:r>
            <a:endParaRPr lang="pt-PT" sz="3200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13430"/>
            <a:ext cx="4102100" cy="223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448630"/>
            <a:ext cx="4102100" cy="217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4511588"/>
            <a:ext cx="4102100" cy="23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Factors Influencing the Success of a Restoration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25037"/>
              </p:ext>
            </p:extLst>
          </p:nvPr>
        </p:nvGraphicFramePr>
        <p:xfrm>
          <a:off x="-1375856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2775769" y="3888929"/>
            <a:ext cx="2723396" cy="327350"/>
          </a:xfrm>
          <a:prstGeom prst="stripedRightArrow">
            <a:avLst>
              <a:gd name="adj1" fmla="val 50000"/>
              <a:gd name="adj2" fmla="val 3000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unched Tape 7"/>
          <p:cNvSpPr/>
          <p:nvPr/>
        </p:nvSpPr>
        <p:spPr>
          <a:xfrm>
            <a:off x="5499165" y="2972346"/>
            <a:ext cx="3187635" cy="2815217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4844" y="3561577"/>
            <a:ext cx="26710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Longevity Dental Restoration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946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29F37E-3153-FF4D-AE1C-C9E51D65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929F37E-3153-FF4D-AE1C-C9E51D65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929F37E-3153-FF4D-AE1C-C9E51D65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796068-7228-8246-92CE-538BB994B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3796068-7228-8246-92CE-538BB994B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3796068-7228-8246-92CE-538BB994B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CAC1C0-5DE7-0F47-B849-2E897F85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9ECAC1C0-5DE7-0F47-B849-2E897F85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9ECAC1C0-5DE7-0F47-B849-2E897F85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4625609"/>
          </a:xfrm>
        </p:spPr>
        <p:txBody>
          <a:bodyPr>
            <a:normAutofit fontScale="92500"/>
          </a:bodyPr>
          <a:lstStyle/>
          <a:p>
            <a:pPr marL="118872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Recent </a:t>
            </a:r>
            <a:r>
              <a:rPr lang="en-US" dirty="0"/>
              <a:t>developments in resin‐based composite </a:t>
            </a:r>
            <a:r>
              <a:rPr lang="en-US" dirty="0" smtClean="0"/>
              <a:t>resins </a:t>
            </a:r>
            <a:r>
              <a:rPr lang="en-US" dirty="0"/>
              <a:t>have made it possible to fabricate esthetic indirect adhesive restorations </a:t>
            </a:r>
            <a:endParaRPr lang="en-US" dirty="0" smtClean="0"/>
          </a:p>
          <a:p>
            <a:pPr lvl="2" algn="just"/>
            <a:r>
              <a:rPr lang="en-US" dirty="0" smtClean="0"/>
              <a:t>No polymerization shrinkage;</a:t>
            </a:r>
          </a:p>
          <a:p>
            <a:pPr lvl="2" algn="just"/>
            <a:r>
              <a:rPr lang="en-US" dirty="0" smtClean="0"/>
              <a:t>No inadequate </a:t>
            </a:r>
            <a:r>
              <a:rPr lang="en-US" dirty="0"/>
              <a:t>degree of conversion.</a:t>
            </a:r>
            <a:r>
              <a:rPr lang="pt-PT" dirty="0"/>
              <a:t> </a:t>
            </a:r>
            <a:endParaRPr lang="pt-PT" dirty="0" smtClean="0"/>
          </a:p>
          <a:p>
            <a:pPr lvl="2" algn="just"/>
            <a:endParaRPr lang="pt-PT" dirty="0" smtClean="0"/>
          </a:p>
          <a:p>
            <a:pPr algn="just"/>
            <a:r>
              <a:rPr lang="en-US" dirty="0"/>
              <a:t>I</a:t>
            </a:r>
            <a:r>
              <a:rPr lang="en-US" dirty="0" smtClean="0"/>
              <a:t>ndirect </a:t>
            </a:r>
            <a:r>
              <a:rPr lang="en-US" dirty="0"/>
              <a:t>restoration requires more dentin exposure than direct restoration and thus increases dentin sensitivity.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5398" y="6036349"/>
            <a:ext cx="18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Zorba </a:t>
            </a:r>
            <a:r>
              <a:rPr lang="en-US" i="1" dirty="0" smtClean="0"/>
              <a:t>et al</a:t>
            </a:r>
            <a:r>
              <a:rPr lang="en-US" dirty="0" smtClean="0"/>
              <a:t>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0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With </a:t>
            </a:r>
            <a:r>
              <a:rPr lang="en-US" dirty="0"/>
              <a:t>indirect </a:t>
            </a:r>
            <a:r>
              <a:rPr lang="en-US" dirty="0" smtClean="0"/>
              <a:t>restorations, </a:t>
            </a:r>
            <a:r>
              <a:rPr lang="en-US" dirty="0"/>
              <a:t>all technical processing of the restoration, including polymerization, </a:t>
            </a:r>
            <a:r>
              <a:rPr lang="en-US" dirty="0" smtClean="0"/>
              <a:t>are </a:t>
            </a:r>
            <a:r>
              <a:rPr lang="en-US" dirty="0"/>
              <a:t>performed externally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it is still possible for polymerization stress to occur during the </a:t>
            </a:r>
            <a:r>
              <a:rPr lang="en-US" dirty="0" smtClean="0"/>
              <a:t>curing phase </a:t>
            </a:r>
            <a:r>
              <a:rPr lang="en-US" dirty="0"/>
              <a:t>of the resin </a:t>
            </a:r>
            <a:r>
              <a:rPr lang="en-US" dirty="0" smtClean="0"/>
              <a:t>cement:</a:t>
            </a:r>
          </a:p>
          <a:p>
            <a:pPr lvl="2" algn="just"/>
            <a:r>
              <a:rPr lang="en-US" dirty="0" smtClean="0"/>
              <a:t>marginal leakage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5398" y="6036349"/>
            <a:ext cx="18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Zorba </a:t>
            </a:r>
            <a:r>
              <a:rPr lang="en-US" i="1" dirty="0" smtClean="0"/>
              <a:t>et al</a:t>
            </a:r>
            <a:r>
              <a:rPr lang="en-US" dirty="0" smtClean="0"/>
              <a:t>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0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28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adequate polymerization of resin cement is crucial to acquire optimal physical and biological properties and clinical </a:t>
            </a:r>
            <a:r>
              <a:rPr lang="en-US" dirty="0" smtClean="0"/>
              <a:t>performance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Marginal </a:t>
            </a:r>
            <a:r>
              <a:rPr lang="en-US" dirty="0"/>
              <a:t>adaptation influences </a:t>
            </a:r>
            <a:r>
              <a:rPr lang="en-US" dirty="0" smtClean="0"/>
              <a:t>the longevity of indirect restorations.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0439" y="6169989"/>
            <a:ext cx="201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Medina </a:t>
            </a:r>
            <a:r>
              <a:rPr lang="en-US" i="1" dirty="0" smtClean="0"/>
              <a:t>et al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8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6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50269</TotalTime>
  <Words>1158</Words>
  <Application>Microsoft Macintosh PowerPoint</Application>
  <PresentationFormat>On-screen Show (4:3)</PresentationFormat>
  <Paragraphs>297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Module</vt:lpstr>
      <vt:lpstr>Cementation of Aesthetic Resin Composite Indirect Restorations</vt:lpstr>
      <vt:lpstr>Introduction</vt:lpstr>
      <vt:lpstr>Objectives</vt:lpstr>
      <vt:lpstr>Ideal Material</vt:lpstr>
      <vt:lpstr>Factors Influencing the Success of a Restoration</vt:lpstr>
      <vt:lpstr>Indirect Restorations</vt:lpstr>
      <vt:lpstr>PowerPoint Presentation</vt:lpstr>
      <vt:lpstr>PowerPoint Presentation</vt:lpstr>
      <vt:lpstr>Case Review Study</vt:lpstr>
      <vt:lpstr>First Appointment</vt:lpstr>
      <vt:lpstr>Rehabilitation Options</vt:lpstr>
      <vt:lpstr>Indirect resin composite restoration – Preparing</vt:lpstr>
      <vt:lpstr>Study models,   Diagnostic wax up and silicone key</vt:lpstr>
      <vt:lpstr>Cavity Evaluation</vt:lpstr>
      <vt:lpstr>Temporary direct composite restoration</vt:lpstr>
      <vt:lpstr>Tooth Preparation</vt:lpstr>
      <vt:lpstr>Temporary Acrylic Resin Restoration</vt:lpstr>
      <vt:lpstr>Cementing Temporary restoration </vt:lpstr>
      <vt:lpstr>Laboratory execution</vt:lpstr>
      <vt:lpstr>Resin Characterization</vt:lpstr>
      <vt:lpstr>Polishing </vt:lpstr>
      <vt:lpstr>Cementing the indirect resin composite restoration</vt:lpstr>
      <vt:lpstr>Temporary filling removal and Prophylaxis with Pumice</vt:lpstr>
      <vt:lpstr>Surface Treatment</vt:lpstr>
      <vt:lpstr>Self-Etch and Self-Adhesive System vs. Etch and rinse Adhesive System</vt:lpstr>
      <vt:lpstr>PowerPoint Presentation</vt:lpstr>
      <vt:lpstr>Adhesive System Application</vt:lpstr>
      <vt:lpstr>PowerPoint Presentation</vt:lpstr>
      <vt:lpstr>Ideal Dental Cement</vt:lpstr>
      <vt:lpstr>Cement Types </vt:lpstr>
      <vt:lpstr>Resin Cement Application</vt:lpstr>
      <vt:lpstr>Applied Pressure Influence</vt:lpstr>
      <vt:lpstr>Excess Removal </vt:lpstr>
      <vt:lpstr>Final Result</vt:lpstr>
      <vt:lpstr>Before and After</vt:lpstr>
      <vt:lpstr>Discussion</vt:lpstr>
      <vt:lpstr>Discussion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Cementation of Aesthetic Resin Composite Indirect Restorations</dc:title>
  <dc:creator>Rui Franco</dc:creator>
  <cp:lastModifiedBy>Rui Franco</cp:lastModifiedBy>
  <cp:revision>104</cp:revision>
  <dcterms:created xsi:type="dcterms:W3CDTF">2015-03-29T15:55:54Z</dcterms:created>
  <dcterms:modified xsi:type="dcterms:W3CDTF">2015-07-26T13:33:58Z</dcterms:modified>
</cp:coreProperties>
</file>