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3"/>
  </p:notesMasterIdLst>
  <p:handoutMasterIdLst>
    <p:handoutMasterId r:id="rId44"/>
  </p:handoutMasterIdLst>
  <p:sldIdLst>
    <p:sldId id="1158" r:id="rId2"/>
    <p:sldId id="1166" r:id="rId3"/>
    <p:sldId id="1167" r:id="rId4"/>
    <p:sldId id="1168" r:id="rId5"/>
    <p:sldId id="1169" r:id="rId6"/>
    <p:sldId id="1172" r:id="rId7"/>
    <p:sldId id="1198" r:id="rId8"/>
    <p:sldId id="1199" r:id="rId9"/>
    <p:sldId id="1200" r:id="rId10"/>
    <p:sldId id="1217" r:id="rId11"/>
    <p:sldId id="1175" r:id="rId12"/>
    <p:sldId id="1219" r:id="rId13"/>
    <p:sldId id="1220" r:id="rId14"/>
    <p:sldId id="1202" r:id="rId15"/>
    <p:sldId id="1177" r:id="rId16"/>
    <p:sldId id="1204" r:id="rId17"/>
    <p:sldId id="1205" r:id="rId18"/>
    <p:sldId id="1208" r:id="rId19"/>
    <p:sldId id="1207" r:id="rId20"/>
    <p:sldId id="1178" r:id="rId21"/>
    <p:sldId id="1179" r:id="rId22"/>
    <p:sldId id="1210" r:id="rId23"/>
    <p:sldId id="1182" r:id="rId24"/>
    <p:sldId id="1216" r:id="rId25"/>
    <p:sldId id="1184" r:id="rId26"/>
    <p:sldId id="1185" r:id="rId27"/>
    <p:sldId id="1187" r:id="rId28"/>
    <p:sldId id="1188" r:id="rId29"/>
    <p:sldId id="1215" r:id="rId30"/>
    <p:sldId id="1186" r:id="rId31"/>
    <p:sldId id="1189" r:id="rId32"/>
    <p:sldId id="1211" r:id="rId33"/>
    <p:sldId id="1192" r:id="rId34"/>
    <p:sldId id="1191" r:id="rId35"/>
    <p:sldId id="1193" r:id="rId36"/>
    <p:sldId id="1213" r:id="rId37"/>
    <p:sldId id="1214" r:id="rId38"/>
    <p:sldId id="1195" r:id="rId39"/>
    <p:sldId id="1218" r:id="rId40"/>
    <p:sldId id="1196" r:id="rId41"/>
    <p:sldId id="1197" r:id="rId42"/>
  </p:sldIdLst>
  <p:sldSz cx="9144000" cy="6858000" type="screen4x3"/>
  <p:notesSz cx="6858000" cy="9144000"/>
  <p:defaultTextStyle>
    <a:defPPr>
      <a:defRPr lang="it-IT"/>
    </a:defPPr>
    <a:lvl1pPr algn="l" rtl="0" eaLnBrk="0" fontAlgn="base" hangingPunct="0">
      <a:spcBef>
        <a:spcPct val="0"/>
      </a:spcBef>
      <a:spcAft>
        <a:spcPct val="0"/>
      </a:spcAft>
      <a:defRPr b="1" kern="1200">
        <a:solidFill>
          <a:srgbClr val="000000"/>
        </a:solidFill>
        <a:latin typeface="Arial Unicode MS" charset="0"/>
        <a:ea typeface="ＭＳ Ｐゴシック" charset="0"/>
        <a:cs typeface="ＭＳ Ｐゴシック" charset="0"/>
      </a:defRPr>
    </a:lvl1pPr>
    <a:lvl2pPr marL="457200" algn="l" rtl="0" eaLnBrk="0" fontAlgn="base" hangingPunct="0">
      <a:spcBef>
        <a:spcPct val="0"/>
      </a:spcBef>
      <a:spcAft>
        <a:spcPct val="0"/>
      </a:spcAft>
      <a:defRPr b="1" kern="1200">
        <a:solidFill>
          <a:srgbClr val="000000"/>
        </a:solidFill>
        <a:latin typeface="Arial Unicode MS" charset="0"/>
        <a:ea typeface="ＭＳ Ｐゴシック" charset="0"/>
        <a:cs typeface="ＭＳ Ｐゴシック" charset="0"/>
      </a:defRPr>
    </a:lvl2pPr>
    <a:lvl3pPr marL="914400" algn="l" rtl="0" eaLnBrk="0" fontAlgn="base" hangingPunct="0">
      <a:spcBef>
        <a:spcPct val="0"/>
      </a:spcBef>
      <a:spcAft>
        <a:spcPct val="0"/>
      </a:spcAft>
      <a:defRPr b="1" kern="1200">
        <a:solidFill>
          <a:srgbClr val="000000"/>
        </a:solidFill>
        <a:latin typeface="Arial Unicode MS" charset="0"/>
        <a:ea typeface="ＭＳ Ｐゴシック" charset="0"/>
        <a:cs typeface="ＭＳ Ｐゴシック" charset="0"/>
      </a:defRPr>
    </a:lvl3pPr>
    <a:lvl4pPr marL="1371600" algn="l" rtl="0" eaLnBrk="0" fontAlgn="base" hangingPunct="0">
      <a:spcBef>
        <a:spcPct val="0"/>
      </a:spcBef>
      <a:spcAft>
        <a:spcPct val="0"/>
      </a:spcAft>
      <a:defRPr b="1" kern="1200">
        <a:solidFill>
          <a:srgbClr val="000000"/>
        </a:solidFill>
        <a:latin typeface="Arial Unicode MS" charset="0"/>
        <a:ea typeface="ＭＳ Ｐゴシック" charset="0"/>
        <a:cs typeface="ＭＳ Ｐゴシック" charset="0"/>
      </a:defRPr>
    </a:lvl4pPr>
    <a:lvl5pPr marL="1828800" algn="l" rtl="0" eaLnBrk="0" fontAlgn="base" hangingPunct="0">
      <a:spcBef>
        <a:spcPct val="0"/>
      </a:spcBef>
      <a:spcAft>
        <a:spcPct val="0"/>
      </a:spcAft>
      <a:defRPr b="1" kern="1200">
        <a:solidFill>
          <a:srgbClr val="000000"/>
        </a:solidFill>
        <a:latin typeface="Arial Unicode MS" charset="0"/>
        <a:ea typeface="ＭＳ Ｐゴシック" charset="0"/>
        <a:cs typeface="ＭＳ Ｐゴシック" charset="0"/>
      </a:defRPr>
    </a:lvl5pPr>
    <a:lvl6pPr marL="2286000" algn="l" defTabSz="457200" rtl="0" eaLnBrk="1" latinLnBrk="0" hangingPunct="1">
      <a:defRPr b="1" kern="1200">
        <a:solidFill>
          <a:srgbClr val="000000"/>
        </a:solidFill>
        <a:latin typeface="Arial Unicode MS" charset="0"/>
        <a:ea typeface="ＭＳ Ｐゴシック" charset="0"/>
        <a:cs typeface="ＭＳ Ｐゴシック" charset="0"/>
      </a:defRPr>
    </a:lvl6pPr>
    <a:lvl7pPr marL="2743200" algn="l" defTabSz="457200" rtl="0" eaLnBrk="1" latinLnBrk="0" hangingPunct="1">
      <a:defRPr b="1" kern="1200">
        <a:solidFill>
          <a:srgbClr val="000000"/>
        </a:solidFill>
        <a:latin typeface="Arial Unicode MS" charset="0"/>
        <a:ea typeface="ＭＳ Ｐゴシック" charset="0"/>
        <a:cs typeface="ＭＳ Ｐゴシック" charset="0"/>
      </a:defRPr>
    </a:lvl7pPr>
    <a:lvl8pPr marL="3200400" algn="l" defTabSz="457200" rtl="0" eaLnBrk="1" latinLnBrk="0" hangingPunct="1">
      <a:defRPr b="1" kern="1200">
        <a:solidFill>
          <a:srgbClr val="000000"/>
        </a:solidFill>
        <a:latin typeface="Arial Unicode MS" charset="0"/>
        <a:ea typeface="ＭＳ Ｐゴシック" charset="0"/>
        <a:cs typeface="ＭＳ Ｐゴシック" charset="0"/>
      </a:defRPr>
    </a:lvl8pPr>
    <a:lvl9pPr marL="3657600" algn="l" defTabSz="457200" rtl="0" eaLnBrk="1" latinLnBrk="0" hangingPunct="1">
      <a:defRPr b="1" kern="1200">
        <a:solidFill>
          <a:srgbClr val="000000"/>
        </a:solidFill>
        <a:latin typeface="Arial Unicode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9900CC"/>
    <a:srgbClr val="969696"/>
    <a:srgbClr val="0000D9"/>
    <a:srgbClr val="00009F"/>
    <a:srgbClr val="0000F8"/>
    <a:srgbClr val="0783FF"/>
    <a:srgbClr val="2E45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6" autoAdjust="0"/>
    <p:restoredTop sz="97085" autoAdjust="0"/>
  </p:normalViewPr>
  <p:slideViewPr>
    <p:cSldViewPr snapToGrid="0" showGuides="1">
      <p:cViewPr varScale="1">
        <p:scale>
          <a:sx n="114" d="100"/>
          <a:sy n="114" d="100"/>
        </p:scale>
        <p:origin x="-1384" y="-96"/>
      </p:cViewPr>
      <p:guideLst>
        <p:guide orient="horz" pos="2587"/>
        <p:guide pos="8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40" d="100"/>
        <a:sy n="240" d="100"/>
      </p:scale>
      <p:origin x="0" y="38296"/>
    </p:cViewPr>
  </p:sorterViewPr>
  <p:notesViewPr>
    <p:cSldViewPr snapToGrid="0" showGuides="1">
      <p:cViewPr varScale="1">
        <p:scale>
          <a:sx n="37" d="100"/>
          <a:sy n="37" d="100"/>
        </p:scale>
        <p:origin x="-155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0"/>
      <c:perspective val="30"/>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0115241244387661"/>
          <c:y val="0.0328275454309579"/>
          <c:w val="0.987240008329197"/>
          <c:h val="0.884197334881414"/>
        </c:manualLayout>
      </c:layout>
      <c:bar3DChart>
        <c:barDir val="col"/>
        <c:grouping val="clustered"/>
        <c:varyColors val="0"/>
        <c:ser>
          <c:idx val="0"/>
          <c:order val="0"/>
          <c:spPr>
            <a:solidFill>
              <a:schemeClr val="tx2"/>
            </a:solidFill>
            <a:effectLst>
              <a:outerShdw blurRad="76200" dir="18900000" sy="23000" kx="-1200000" algn="bl" rotWithShape="0">
                <a:prstClr val="black">
                  <a:alpha val="20000"/>
                </a:prstClr>
              </a:outerShdw>
            </a:effectLst>
            <a:scene3d>
              <a:camera prst="orthographicFront"/>
              <a:lightRig rig="threePt" dir="t"/>
            </a:scene3d>
            <a:sp3d>
              <a:bevelT w="50800" h="50800"/>
            </a:sp3d>
          </c:spPr>
          <c:invertIfNegative val="0"/>
          <c:dPt>
            <c:idx val="1"/>
            <c:invertIfNegative val="0"/>
            <c:bubble3D val="0"/>
            <c:spPr>
              <a:solidFill>
                <a:schemeClr val="bg1">
                  <a:lumMod val="50000"/>
                </a:schemeClr>
              </a:solidFill>
              <a:effectLst>
                <a:outerShdw blurRad="76200" dir="18900000" sy="23000" kx="-1200000" algn="bl" rotWithShape="0">
                  <a:prstClr val="black">
                    <a:alpha val="20000"/>
                  </a:prstClr>
                </a:outerShdw>
              </a:effectLst>
              <a:scene3d>
                <a:camera prst="orthographicFront"/>
                <a:lightRig rig="threePt" dir="t"/>
              </a:scene3d>
              <a:sp3d>
                <a:bevelT w="50800" h="50800"/>
              </a:sp3d>
            </c:spPr>
          </c:dPt>
          <c:dLbls>
            <c:dLbl>
              <c:idx val="0"/>
              <c:layout>
                <c:manualLayout>
                  <c:x val="-0.00674405872322761"/>
                  <c:y val="0.0921355804603752"/>
                </c:manualLayout>
              </c:layout>
              <c:spPr/>
              <c:txPr>
                <a:bodyPr/>
                <a:lstStyle/>
                <a:p>
                  <a:pPr>
                    <a:defRPr>
                      <a:solidFill>
                        <a:srgbClr val="FFFFFF"/>
                      </a:solidFill>
                      <a:latin typeface="Century Gothic"/>
                      <a:cs typeface="Century Gothic"/>
                    </a:defRPr>
                  </a:pPr>
                  <a:endParaRPr lang="it-IT"/>
                </a:p>
              </c:txPr>
              <c:showLegendKey val="0"/>
              <c:showVal val="1"/>
              <c:showCatName val="0"/>
              <c:showSerName val="0"/>
              <c:showPercent val="0"/>
              <c:showBubbleSize val="0"/>
            </c:dLbl>
            <c:dLbl>
              <c:idx val="1"/>
              <c:layout>
                <c:manualLayout>
                  <c:x val="0.00168601468080689"/>
                  <c:y val="0.0895031353043645"/>
                </c:manualLayout>
              </c:layout>
              <c:spPr/>
              <c:txPr>
                <a:bodyPr/>
                <a:lstStyle/>
                <a:p>
                  <a:pPr>
                    <a:defRPr>
                      <a:solidFill>
                        <a:schemeClr val="bg1"/>
                      </a:solidFill>
                      <a:latin typeface="Century Gothic"/>
                      <a:cs typeface="Century Gothic"/>
                    </a:defRPr>
                  </a:pPr>
                  <a:endParaRPr lang="it-IT"/>
                </a:p>
              </c:txPr>
              <c:showLegendKey val="0"/>
              <c:showVal val="1"/>
              <c:showCatName val="0"/>
              <c:showSerName val="0"/>
              <c:showPercent val="0"/>
              <c:showBubbleSize val="0"/>
            </c:dLbl>
            <c:txPr>
              <a:bodyPr/>
              <a:lstStyle/>
              <a:p>
                <a:pPr>
                  <a:defRPr>
                    <a:latin typeface="Century Gothic"/>
                    <a:cs typeface="Century Gothic"/>
                  </a:defRPr>
                </a:pPr>
                <a:endParaRPr lang="it-IT"/>
              </a:p>
            </c:txPr>
            <c:showLegendKey val="0"/>
            <c:showVal val="1"/>
            <c:showCatName val="0"/>
            <c:showSerName val="0"/>
            <c:showPercent val="0"/>
            <c:showBubbleSize val="0"/>
            <c:showLeaderLines val="0"/>
          </c:dLbls>
          <c:cat>
            <c:strRef>
              <c:f>Tabelle1!$A$2:$A$3</c:f>
              <c:strCache>
                <c:ptCount val="2"/>
                <c:pt idx="0">
                  <c:v>Probiotic</c:v>
                </c:pt>
                <c:pt idx="1">
                  <c:v>Placebo</c:v>
                </c:pt>
              </c:strCache>
            </c:strRef>
          </c:cat>
          <c:val>
            <c:numRef>
              <c:f>Tabelle1!$B$2:$B$3</c:f>
              <c:numCache>
                <c:formatCode>General</c:formatCode>
                <c:ptCount val="2"/>
                <c:pt idx="0">
                  <c:v>76.0</c:v>
                </c:pt>
                <c:pt idx="1">
                  <c:v>58.0</c:v>
                </c:pt>
              </c:numCache>
            </c:numRef>
          </c:val>
        </c:ser>
        <c:dLbls>
          <c:showLegendKey val="0"/>
          <c:showVal val="0"/>
          <c:showCatName val="0"/>
          <c:showSerName val="0"/>
          <c:showPercent val="0"/>
          <c:showBubbleSize val="0"/>
        </c:dLbls>
        <c:gapWidth val="150"/>
        <c:shape val="box"/>
        <c:axId val="-2121187480"/>
        <c:axId val="-2121184456"/>
        <c:axId val="0"/>
      </c:bar3DChart>
      <c:catAx>
        <c:axId val="-2121187480"/>
        <c:scaling>
          <c:orientation val="minMax"/>
        </c:scaling>
        <c:delete val="1"/>
        <c:axPos val="b"/>
        <c:majorTickMark val="out"/>
        <c:minorTickMark val="none"/>
        <c:tickLblPos val="nextTo"/>
        <c:crossAx val="-2121184456"/>
        <c:crosses val="autoZero"/>
        <c:auto val="1"/>
        <c:lblAlgn val="ctr"/>
        <c:lblOffset val="100"/>
        <c:noMultiLvlLbl val="0"/>
      </c:catAx>
      <c:valAx>
        <c:axId val="-2121184456"/>
        <c:scaling>
          <c:orientation val="minMax"/>
        </c:scaling>
        <c:delete val="1"/>
        <c:axPos val="l"/>
        <c:numFmt formatCode="General" sourceLinked="1"/>
        <c:majorTickMark val="out"/>
        <c:minorTickMark val="none"/>
        <c:tickLblPos val="nextTo"/>
        <c:crossAx val="-2121187480"/>
        <c:crosses val="autoZero"/>
        <c:crossBetween val="between"/>
        <c:majorUnit val="1.0"/>
      </c:valAx>
      <c:spPr>
        <a:noFill/>
        <a:ln w="25404">
          <a:noFill/>
        </a:ln>
      </c:spPr>
    </c:plotArea>
    <c:plotVisOnly val="1"/>
    <c:dispBlanksAs val="gap"/>
    <c:showDLblsOverMax val="0"/>
  </c:chart>
  <c:txPr>
    <a:bodyPr/>
    <a:lstStyle/>
    <a:p>
      <a:pPr>
        <a:defRPr sz="1800"/>
      </a:pPr>
      <a:endParaRPr lang="it-IT"/>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charset="0"/>
                <a:ea typeface="+mn-ea"/>
                <a:cs typeface="+mn-cs"/>
              </a:defRPr>
            </a:lvl1pPr>
          </a:lstStyle>
          <a:p>
            <a:pPr>
              <a:defRPr/>
            </a:pPr>
            <a:endParaRPr lang="it-IT"/>
          </a:p>
        </p:txBody>
      </p:sp>
      <p:sp>
        <p:nvSpPr>
          <p:cNvPr id="3287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charset="0"/>
                <a:ea typeface="+mn-ea"/>
                <a:cs typeface="+mn-cs"/>
              </a:defRPr>
            </a:lvl1pPr>
          </a:lstStyle>
          <a:p>
            <a:pPr>
              <a:defRPr/>
            </a:pPr>
            <a:endParaRPr lang="it-IT"/>
          </a:p>
        </p:txBody>
      </p:sp>
      <p:sp>
        <p:nvSpPr>
          <p:cNvPr id="3287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charset="0"/>
                <a:ea typeface="+mn-ea"/>
                <a:cs typeface="+mn-cs"/>
              </a:defRPr>
            </a:lvl1pPr>
          </a:lstStyle>
          <a:p>
            <a:pPr>
              <a:defRPr/>
            </a:pPr>
            <a:endParaRPr lang="it-IT"/>
          </a:p>
        </p:txBody>
      </p:sp>
      <p:sp>
        <p:nvSpPr>
          <p:cNvPr id="3287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fld id="{49454C2F-8587-7B47-9CF7-3C7302E1F5AB}" type="slidenum">
              <a:rPr lang="it-IT"/>
              <a:pPr/>
              <a:t>‹n.›</a:t>
            </a:fld>
            <a:endParaRPr lang="it-IT"/>
          </a:p>
        </p:txBody>
      </p:sp>
    </p:spTree>
    <p:extLst>
      <p:ext uri="{BB962C8B-B14F-4D97-AF65-F5344CB8AC3E}">
        <p14:creationId xmlns:p14="http://schemas.microsoft.com/office/powerpoint/2010/main" val="439800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charset="0"/>
                <a:ea typeface="+mn-ea"/>
                <a:cs typeface="+mn-cs"/>
              </a:defRPr>
            </a:lvl1pPr>
          </a:lstStyle>
          <a:p>
            <a:pPr>
              <a:defRPr/>
            </a:pPr>
            <a:endParaRPr lang="it-IT"/>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Times New Roman" charset="0"/>
                <a:ea typeface="+mn-ea"/>
                <a:cs typeface="+mn-cs"/>
              </a:defRPr>
            </a:lvl1pPr>
          </a:lstStyle>
          <a:p>
            <a:pPr>
              <a:defRPr/>
            </a:pPr>
            <a:endParaRPr 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charset="0"/>
                <a:ea typeface="+mn-ea"/>
                <a:cs typeface="+mn-cs"/>
              </a:defRPr>
            </a:lvl1pPr>
          </a:lstStyle>
          <a:p>
            <a:pPr>
              <a:defRPr/>
            </a:pPr>
            <a:endParaRPr lang="it-IT"/>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Times New Roman" charset="0"/>
              </a:defRPr>
            </a:lvl1pPr>
          </a:lstStyle>
          <a:p>
            <a:fld id="{A56CB5C4-6A2D-2F42-B9FB-CCACBBE006E1}" type="slidenum">
              <a:rPr lang="it-IT"/>
              <a:pPr/>
              <a:t>‹n.›</a:t>
            </a:fld>
            <a:endParaRPr lang="it-IT"/>
          </a:p>
        </p:txBody>
      </p:sp>
    </p:spTree>
    <p:extLst>
      <p:ext uri="{BB962C8B-B14F-4D97-AF65-F5344CB8AC3E}">
        <p14:creationId xmlns:p14="http://schemas.microsoft.com/office/powerpoint/2010/main" val="3239471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00"/>
                </a:solidFill>
                <a:latin typeface="Arial Unicode MS" charset="0"/>
                <a:ea typeface="ＭＳ Ｐゴシック" charset="0"/>
                <a:cs typeface="ＭＳ Ｐゴシック" charset="0"/>
              </a:defRPr>
            </a:lvl1pPr>
            <a:lvl2pPr marL="742950" indent="-285750">
              <a:defRPr sz="2400" b="1">
                <a:solidFill>
                  <a:srgbClr val="000000"/>
                </a:solidFill>
                <a:latin typeface="Arial Unicode MS" charset="0"/>
                <a:ea typeface="ＭＳ Ｐゴシック" charset="0"/>
              </a:defRPr>
            </a:lvl2pPr>
            <a:lvl3pPr marL="1143000" indent="-228600">
              <a:defRPr sz="2400" b="1">
                <a:solidFill>
                  <a:srgbClr val="000000"/>
                </a:solidFill>
                <a:latin typeface="Arial Unicode MS" charset="0"/>
                <a:ea typeface="ＭＳ Ｐゴシック" charset="0"/>
              </a:defRPr>
            </a:lvl3pPr>
            <a:lvl4pPr marL="1600200" indent="-228600">
              <a:defRPr sz="2400" b="1">
                <a:solidFill>
                  <a:srgbClr val="000000"/>
                </a:solidFill>
                <a:latin typeface="Arial Unicode MS" charset="0"/>
                <a:ea typeface="ＭＳ Ｐゴシック" charset="0"/>
              </a:defRPr>
            </a:lvl4pPr>
            <a:lvl5pPr marL="2057400" indent="-22860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fld id="{BF4B5B22-479F-F046-AD40-F5AF21394486}" type="slidenum">
              <a:rPr lang="it-IT" sz="1200" b="0">
                <a:solidFill>
                  <a:schemeClr val="tx1"/>
                </a:solidFill>
                <a:latin typeface="Times New Roman" charset="0"/>
              </a:rPr>
              <a:pPr/>
              <a:t>1</a:t>
            </a:fld>
            <a:endParaRPr lang="it-IT" sz="1200" b="0">
              <a:solidFill>
                <a:schemeClr val="tx1"/>
              </a:solidFill>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56CB5C4-6A2D-2F42-B9FB-CCACBBE006E1}" type="slidenum">
              <a:rPr lang="it-IT" smtClean="0"/>
              <a:pPr/>
              <a:t>15</a:t>
            </a:fld>
            <a:endParaRPr lang="it-IT"/>
          </a:p>
        </p:txBody>
      </p:sp>
    </p:spTree>
    <p:extLst>
      <p:ext uri="{BB962C8B-B14F-4D97-AF65-F5344CB8AC3E}">
        <p14:creationId xmlns:p14="http://schemas.microsoft.com/office/powerpoint/2010/main" val="124790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56CB5C4-6A2D-2F42-B9FB-CCACBBE006E1}" type="slidenum">
              <a:rPr lang="it-IT" smtClean="0"/>
              <a:pPr/>
              <a:t>16</a:t>
            </a:fld>
            <a:endParaRPr lang="it-IT"/>
          </a:p>
        </p:txBody>
      </p:sp>
    </p:spTree>
    <p:extLst>
      <p:ext uri="{BB962C8B-B14F-4D97-AF65-F5344CB8AC3E}">
        <p14:creationId xmlns:p14="http://schemas.microsoft.com/office/powerpoint/2010/main" val="124790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56CB5C4-6A2D-2F42-B9FB-CCACBBE006E1}" type="slidenum">
              <a:rPr lang="it-IT" smtClean="0"/>
              <a:pPr/>
              <a:t>17</a:t>
            </a:fld>
            <a:endParaRPr lang="it-IT"/>
          </a:p>
        </p:txBody>
      </p:sp>
    </p:spTree>
    <p:extLst>
      <p:ext uri="{BB962C8B-B14F-4D97-AF65-F5344CB8AC3E}">
        <p14:creationId xmlns:p14="http://schemas.microsoft.com/office/powerpoint/2010/main" val="1247902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56CB5C4-6A2D-2F42-B9FB-CCACBBE006E1}" type="slidenum">
              <a:rPr lang="it-IT" smtClean="0"/>
              <a:pPr/>
              <a:t>18</a:t>
            </a:fld>
            <a:endParaRPr lang="it-IT"/>
          </a:p>
        </p:txBody>
      </p:sp>
    </p:spTree>
    <p:extLst>
      <p:ext uri="{BB962C8B-B14F-4D97-AF65-F5344CB8AC3E}">
        <p14:creationId xmlns:p14="http://schemas.microsoft.com/office/powerpoint/2010/main" val="124790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B5C4-6A2D-2F42-B9FB-CCACBBE006E1}" type="slidenum">
              <a:rPr lang="it-IT" smtClean="0"/>
              <a:pPr/>
              <a:t>21</a:t>
            </a:fld>
            <a:endParaRPr lang="it-IT"/>
          </a:p>
        </p:txBody>
      </p:sp>
    </p:spTree>
    <p:extLst>
      <p:ext uri="{BB962C8B-B14F-4D97-AF65-F5344CB8AC3E}">
        <p14:creationId xmlns:p14="http://schemas.microsoft.com/office/powerpoint/2010/main" val="2390291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fld id="{ECA59911-AEDF-E146-8E96-7B46CFDE37BC}" type="slidenum">
              <a:rPr lang="it-IT" sz="1200" b="0">
                <a:solidFill>
                  <a:schemeClr val="tx1"/>
                </a:solidFill>
                <a:latin typeface="Times New Roman" charset="0"/>
              </a:rPr>
              <a:pPr/>
              <a:t>22</a:t>
            </a:fld>
            <a:endParaRPr lang="it-IT" sz="1200" b="0">
              <a:solidFill>
                <a:schemeClr val="tx1"/>
              </a:solidFill>
              <a:latin typeface="Times New Roman"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Unicode MS" charset="0"/>
                <a:ea typeface="ＭＳ Ｐゴシック" charset="0"/>
                <a:cs typeface="ＭＳ Ｐゴシック" charset="0"/>
              </a:defRPr>
            </a:lvl1pPr>
            <a:lvl2pPr marL="742950" indent="-285750" eaLnBrk="0" hangingPunct="0">
              <a:defRPr sz="2400" b="1">
                <a:solidFill>
                  <a:srgbClr val="000000"/>
                </a:solidFill>
                <a:latin typeface="Arial Unicode MS" charset="0"/>
                <a:ea typeface="ＭＳ Ｐゴシック" charset="0"/>
              </a:defRPr>
            </a:lvl2pPr>
            <a:lvl3pPr marL="1143000" indent="-228600" eaLnBrk="0" hangingPunct="0">
              <a:defRPr sz="2400" b="1">
                <a:solidFill>
                  <a:srgbClr val="000000"/>
                </a:solidFill>
                <a:latin typeface="Arial Unicode MS" charset="0"/>
                <a:ea typeface="ＭＳ Ｐゴシック" charset="0"/>
              </a:defRPr>
            </a:lvl3pPr>
            <a:lvl4pPr marL="1600200" indent="-228600" eaLnBrk="0" hangingPunct="0">
              <a:defRPr sz="2400" b="1">
                <a:solidFill>
                  <a:srgbClr val="000000"/>
                </a:solidFill>
                <a:latin typeface="Arial Unicode MS" charset="0"/>
                <a:ea typeface="ＭＳ Ｐゴシック" charset="0"/>
              </a:defRPr>
            </a:lvl4pPr>
            <a:lvl5pPr marL="2057400" indent="-228600" eaLnBrk="0" hangingPunct="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fld id="{50517EC4-4654-764B-8C10-37F1647B1964}" type="slidenum">
              <a:rPr lang="it-IT" sz="1200" b="0">
                <a:solidFill>
                  <a:schemeClr val="tx1"/>
                </a:solidFill>
                <a:latin typeface="Times New Roman" charset="0"/>
              </a:rPr>
              <a:pPr/>
              <a:t>2</a:t>
            </a:fld>
            <a:endParaRPr lang="it-IT" sz="1200" b="0">
              <a:solidFill>
                <a:schemeClr val="tx1"/>
              </a:solidFill>
              <a:latin typeface="Times New Roman"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Unicode MS" charset="0"/>
                <a:ea typeface="ＭＳ Ｐゴシック" charset="0"/>
                <a:cs typeface="ＭＳ Ｐゴシック" charset="0"/>
              </a:defRPr>
            </a:lvl1pPr>
            <a:lvl2pPr marL="742950" indent="-285750" eaLnBrk="0" hangingPunct="0">
              <a:defRPr sz="2400" b="1">
                <a:solidFill>
                  <a:srgbClr val="000000"/>
                </a:solidFill>
                <a:latin typeface="Arial Unicode MS" charset="0"/>
                <a:ea typeface="ＭＳ Ｐゴシック" charset="0"/>
              </a:defRPr>
            </a:lvl2pPr>
            <a:lvl3pPr marL="1143000" indent="-228600" eaLnBrk="0" hangingPunct="0">
              <a:defRPr sz="2400" b="1">
                <a:solidFill>
                  <a:srgbClr val="000000"/>
                </a:solidFill>
                <a:latin typeface="Arial Unicode MS" charset="0"/>
                <a:ea typeface="ＭＳ Ｐゴシック" charset="0"/>
              </a:defRPr>
            </a:lvl3pPr>
            <a:lvl4pPr marL="1600200" indent="-228600" eaLnBrk="0" hangingPunct="0">
              <a:defRPr sz="2400" b="1">
                <a:solidFill>
                  <a:srgbClr val="000000"/>
                </a:solidFill>
                <a:latin typeface="Arial Unicode MS" charset="0"/>
                <a:ea typeface="ＭＳ Ｐゴシック" charset="0"/>
              </a:defRPr>
            </a:lvl4pPr>
            <a:lvl5pPr marL="2057400" indent="-228600" eaLnBrk="0" hangingPunct="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fld id="{50517EC4-4654-764B-8C10-37F1647B1964}" type="slidenum">
              <a:rPr lang="it-IT" sz="1200" b="0">
                <a:solidFill>
                  <a:schemeClr val="tx1"/>
                </a:solidFill>
                <a:latin typeface="Times New Roman" charset="0"/>
              </a:rPr>
              <a:pPr/>
              <a:t>3</a:t>
            </a:fld>
            <a:endParaRPr lang="it-IT" sz="1200" b="0">
              <a:solidFill>
                <a:schemeClr val="tx1"/>
              </a:solidFill>
              <a:latin typeface="Times New Roman"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00"/>
                </a:solidFill>
                <a:latin typeface="Arial Unicode MS" charset="0"/>
                <a:ea typeface="ＭＳ Ｐゴシック" charset="0"/>
                <a:cs typeface="ＭＳ Ｐゴシック" charset="0"/>
              </a:defRPr>
            </a:lvl1pPr>
            <a:lvl2pPr marL="742950" indent="-285750" eaLnBrk="0" hangingPunct="0">
              <a:defRPr sz="2400" b="1">
                <a:solidFill>
                  <a:srgbClr val="000000"/>
                </a:solidFill>
                <a:latin typeface="Arial Unicode MS" charset="0"/>
                <a:ea typeface="ＭＳ Ｐゴシック" charset="0"/>
              </a:defRPr>
            </a:lvl2pPr>
            <a:lvl3pPr marL="1143000" indent="-228600" eaLnBrk="0" hangingPunct="0">
              <a:defRPr sz="2400" b="1">
                <a:solidFill>
                  <a:srgbClr val="000000"/>
                </a:solidFill>
                <a:latin typeface="Arial Unicode MS" charset="0"/>
                <a:ea typeface="ＭＳ Ｐゴシック" charset="0"/>
              </a:defRPr>
            </a:lvl3pPr>
            <a:lvl4pPr marL="1600200" indent="-228600" eaLnBrk="0" hangingPunct="0">
              <a:defRPr sz="2400" b="1">
                <a:solidFill>
                  <a:srgbClr val="000000"/>
                </a:solidFill>
                <a:latin typeface="Arial Unicode MS" charset="0"/>
                <a:ea typeface="ＭＳ Ｐゴシック" charset="0"/>
              </a:defRPr>
            </a:lvl4pPr>
            <a:lvl5pPr marL="2057400" indent="-228600" eaLnBrk="0" hangingPunct="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fld id="{50517EC4-4654-764B-8C10-37F1647B1964}" type="slidenum">
              <a:rPr lang="it-IT" sz="1200" b="0">
                <a:solidFill>
                  <a:schemeClr val="tx1"/>
                </a:solidFill>
                <a:latin typeface="Times New Roman" charset="0"/>
              </a:rPr>
              <a:pPr/>
              <a:t>4</a:t>
            </a:fld>
            <a:endParaRPr lang="it-IT" sz="1200" b="0">
              <a:solidFill>
                <a:schemeClr val="tx1"/>
              </a:solidFill>
              <a:latin typeface="Times New Roman"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fld id="{49AF72D0-18BD-AD48-A8C3-5D5BCAC916E2}" type="slidenum">
              <a:rPr lang="it-IT" sz="1200" b="0">
                <a:solidFill>
                  <a:schemeClr val="tx1"/>
                </a:solidFill>
                <a:latin typeface="Times New Roman" charset="0"/>
              </a:rPr>
              <a:pPr/>
              <a:t>7</a:t>
            </a:fld>
            <a:endParaRPr lang="it-IT" sz="1200" b="0">
              <a:solidFill>
                <a:schemeClr val="tx1"/>
              </a:solidFill>
              <a:latin typeface="Times New Roman"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fld id="{49AF72D0-18BD-AD48-A8C3-5D5BCAC916E2}" type="slidenum">
              <a:rPr lang="it-IT" sz="1200" b="0">
                <a:solidFill>
                  <a:schemeClr val="tx1"/>
                </a:solidFill>
                <a:latin typeface="Times New Roman" charset="0"/>
              </a:rPr>
              <a:pPr/>
              <a:t>8</a:t>
            </a:fld>
            <a:endParaRPr lang="it-IT" sz="1200" b="0">
              <a:solidFill>
                <a:schemeClr val="tx1"/>
              </a:solidFill>
              <a:latin typeface="Times New Roman"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fld id="{49AF72D0-18BD-AD48-A8C3-5D5BCAC916E2}" type="slidenum">
              <a:rPr lang="it-IT" sz="1200" b="0">
                <a:solidFill>
                  <a:schemeClr val="tx1"/>
                </a:solidFill>
                <a:latin typeface="Times New Roman" charset="0"/>
              </a:rPr>
              <a:pPr/>
              <a:t>9</a:t>
            </a:fld>
            <a:endParaRPr lang="it-IT" sz="1200" b="0">
              <a:solidFill>
                <a:schemeClr val="tx1"/>
              </a:solidFill>
              <a:latin typeface="Times New Roman"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00"/>
                </a:solidFill>
                <a:latin typeface="Arial Unicode MS" charset="0"/>
                <a:ea typeface="ＭＳ Ｐゴシック" charset="0"/>
                <a:cs typeface="ＭＳ Ｐゴシック" charset="0"/>
              </a:defRPr>
            </a:lvl1pPr>
            <a:lvl2pPr marL="742950" indent="-285750">
              <a:defRPr sz="2400" b="1">
                <a:solidFill>
                  <a:srgbClr val="000000"/>
                </a:solidFill>
                <a:latin typeface="Arial Unicode MS" charset="0"/>
                <a:ea typeface="ＭＳ Ｐゴシック" charset="0"/>
              </a:defRPr>
            </a:lvl2pPr>
            <a:lvl3pPr marL="1143000" indent="-228600">
              <a:defRPr sz="2400" b="1">
                <a:solidFill>
                  <a:srgbClr val="000000"/>
                </a:solidFill>
                <a:latin typeface="Arial Unicode MS" charset="0"/>
                <a:ea typeface="ＭＳ Ｐゴシック" charset="0"/>
              </a:defRPr>
            </a:lvl3pPr>
            <a:lvl4pPr marL="1600200" indent="-228600">
              <a:defRPr sz="2400" b="1">
                <a:solidFill>
                  <a:srgbClr val="000000"/>
                </a:solidFill>
                <a:latin typeface="Arial Unicode MS" charset="0"/>
                <a:ea typeface="ＭＳ Ｐゴシック" charset="0"/>
              </a:defRPr>
            </a:lvl4pPr>
            <a:lvl5pPr marL="2057400" indent="-22860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fld id="{36AC5B74-0E10-9941-9516-EEA37B6833CE}" type="slidenum">
              <a:rPr lang="it-IT" sz="1200" b="0">
                <a:solidFill>
                  <a:schemeClr val="tx1"/>
                </a:solidFill>
                <a:latin typeface="Times New Roman" charset="0"/>
              </a:rPr>
              <a:pPr/>
              <a:t>10</a:t>
            </a:fld>
            <a:endParaRPr lang="it-IT" sz="1200" b="0">
              <a:solidFill>
                <a:schemeClr val="tx1"/>
              </a:solidFill>
              <a:latin typeface="Times New Roman"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fld id="{ECA59911-AEDF-E146-8E96-7B46CFDE37BC}" type="slidenum">
              <a:rPr lang="it-IT" sz="1200" b="0">
                <a:solidFill>
                  <a:schemeClr val="tx1"/>
                </a:solidFill>
                <a:latin typeface="Times New Roman" charset="0"/>
              </a:rPr>
              <a:pPr/>
              <a:t>14</a:t>
            </a:fld>
            <a:endParaRPr lang="it-IT" sz="1200" b="0">
              <a:solidFill>
                <a:schemeClr val="tx1"/>
              </a:solidFill>
              <a:latin typeface="Times New Roman"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92FADA04-D3EB-474C-BC1B-C3867C1A7C9D}" type="slidenum">
              <a:rPr lang="it-IT"/>
              <a:pPr/>
              <a:t>‹n.›</a:t>
            </a:fld>
            <a:endParaRPr lang="it-IT"/>
          </a:p>
        </p:txBody>
      </p:sp>
    </p:spTree>
    <p:extLst>
      <p:ext uri="{BB962C8B-B14F-4D97-AF65-F5344CB8AC3E}">
        <p14:creationId xmlns:p14="http://schemas.microsoft.com/office/powerpoint/2010/main" val="3544910033"/>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B71F15B6-B282-AE48-96A1-B7EA515D2BBD}" type="slidenum">
              <a:rPr lang="it-IT"/>
              <a:pPr/>
              <a:t>‹n.›</a:t>
            </a:fld>
            <a:endParaRPr lang="it-IT"/>
          </a:p>
        </p:txBody>
      </p:sp>
    </p:spTree>
    <p:extLst>
      <p:ext uri="{BB962C8B-B14F-4D97-AF65-F5344CB8AC3E}">
        <p14:creationId xmlns:p14="http://schemas.microsoft.com/office/powerpoint/2010/main" val="249639414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70BF67CE-7EF3-614F-A0B3-10F6C01BCE58}" type="slidenum">
              <a:rPr lang="it-IT"/>
              <a:pPr/>
              <a:t>‹n.›</a:t>
            </a:fld>
            <a:endParaRPr lang="it-IT"/>
          </a:p>
        </p:txBody>
      </p:sp>
    </p:spTree>
    <p:extLst>
      <p:ext uri="{BB962C8B-B14F-4D97-AF65-F5344CB8AC3E}">
        <p14:creationId xmlns:p14="http://schemas.microsoft.com/office/powerpoint/2010/main" val="336616089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98ECFAFA-CCF6-4A4D-9D34-2F885DB7CF9E}" type="slidenum">
              <a:rPr lang="it-IT"/>
              <a:pPr/>
              <a:t>‹n.›</a:t>
            </a:fld>
            <a:endParaRPr lang="it-IT"/>
          </a:p>
        </p:txBody>
      </p:sp>
    </p:spTree>
    <p:extLst>
      <p:ext uri="{BB962C8B-B14F-4D97-AF65-F5344CB8AC3E}">
        <p14:creationId xmlns:p14="http://schemas.microsoft.com/office/powerpoint/2010/main" val="244640001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18029848-9F42-D647-87E6-616A73578241}" type="slidenum">
              <a:rPr lang="it-IT"/>
              <a:pPr/>
              <a:t>‹n.›</a:t>
            </a:fld>
            <a:endParaRPr lang="it-IT"/>
          </a:p>
        </p:txBody>
      </p:sp>
    </p:spTree>
    <p:extLst>
      <p:ext uri="{BB962C8B-B14F-4D97-AF65-F5344CB8AC3E}">
        <p14:creationId xmlns:p14="http://schemas.microsoft.com/office/powerpoint/2010/main" val="88279016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AFDC1A4B-8E82-EB44-92ED-D7695D2E532F}" type="slidenum">
              <a:rPr lang="it-IT"/>
              <a:pPr/>
              <a:t>‹n.›</a:t>
            </a:fld>
            <a:endParaRPr lang="it-IT"/>
          </a:p>
        </p:txBody>
      </p:sp>
    </p:spTree>
    <p:extLst>
      <p:ext uri="{BB962C8B-B14F-4D97-AF65-F5344CB8AC3E}">
        <p14:creationId xmlns:p14="http://schemas.microsoft.com/office/powerpoint/2010/main" val="212985927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19C6CAD3-85BF-A140-A338-1A591E40A663}" type="slidenum">
              <a:rPr lang="it-IT"/>
              <a:pPr/>
              <a:t>‹n.›</a:t>
            </a:fld>
            <a:endParaRPr lang="it-IT"/>
          </a:p>
        </p:txBody>
      </p:sp>
    </p:spTree>
    <p:extLst>
      <p:ext uri="{BB962C8B-B14F-4D97-AF65-F5344CB8AC3E}">
        <p14:creationId xmlns:p14="http://schemas.microsoft.com/office/powerpoint/2010/main" val="311440562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0C520651-9346-A84D-BB72-869323011455}" type="slidenum">
              <a:rPr lang="it-IT"/>
              <a:pPr/>
              <a:t>‹n.›</a:t>
            </a:fld>
            <a:endParaRPr lang="it-IT"/>
          </a:p>
        </p:txBody>
      </p:sp>
    </p:spTree>
    <p:extLst>
      <p:ext uri="{BB962C8B-B14F-4D97-AF65-F5344CB8AC3E}">
        <p14:creationId xmlns:p14="http://schemas.microsoft.com/office/powerpoint/2010/main" val="254331114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fld id="{2DE03CBE-32AD-614F-838D-7DBE02F490B6}" type="slidenum">
              <a:rPr lang="it-IT"/>
              <a:pPr/>
              <a:t>‹n.›</a:t>
            </a:fld>
            <a:endParaRPr lang="it-IT"/>
          </a:p>
        </p:txBody>
      </p:sp>
    </p:spTree>
    <p:extLst>
      <p:ext uri="{BB962C8B-B14F-4D97-AF65-F5344CB8AC3E}">
        <p14:creationId xmlns:p14="http://schemas.microsoft.com/office/powerpoint/2010/main" val="423918604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20F0BF24-5248-A546-B9AB-690845C7E691}" type="slidenum">
              <a:rPr lang="it-IT"/>
              <a:pPr/>
              <a:t>‹n.›</a:t>
            </a:fld>
            <a:endParaRPr lang="it-IT"/>
          </a:p>
        </p:txBody>
      </p:sp>
    </p:spTree>
    <p:extLst>
      <p:ext uri="{BB962C8B-B14F-4D97-AF65-F5344CB8AC3E}">
        <p14:creationId xmlns:p14="http://schemas.microsoft.com/office/powerpoint/2010/main" val="325223472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5D7880E7-6847-984E-9B14-A559C607A36C}" type="slidenum">
              <a:rPr lang="it-IT"/>
              <a:pPr/>
              <a:t>‹n.›</a:t>
            </a:fld>
            <a:endParaRPr lang="it-IT"/>
          </a:p>
        </p:txBody>
      </p:sp>
    </p:spTree>
    <p:extLst>
      <p:ext uri="{BB962C8B-B14F-4D97-AF65-F5344CB8AC3E}">
        <p14:creationId xmlns:p14="http://schemas.microsoft.com/office/powerpoint/2010/main" val="80477552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Times New Roman" charset="0"/>
              </a:defRPr>
            </a:lvl1pPr>
          </a:lstStyle>
          <a:p>
            <a:fld id="{8964FC7C-BC2D-AD46-856C-B10B8142BFCF}" type="slidenum">
              <a:rPr lang="it-IT"/>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06" charset="0"/>
        </a:defRPr>
      </a:lvl6pPr>
      <a:lvl7pPr marL="914400" algn="ctr" rtl="0" eaLnBrk="0" fontAlgn="base" hangingPunct="0">
        <a:spcBef>
          <a:spcPct val="0"/>
        </a:spcBef>
        <a:spcAft>
          <a:spcPct val="0"/>
        </a:spcAft>
        <a:defRPr sz="4400">
          <a:solidFill>
            <a:schemeClr val="tx2"/>
          </a:solidFill>
          <a:latin typeface="Times New Roman" pitchFamily="-106" charset="0"/>
        </a:defRPr>
      </a:lvl7pPr>
      <a:lvl8pPr marL="1371600" algn="ctr" rtl="0" eaLnBrk="0" fontAlgn="base" hangingPunct="0">
        <a:spcBef>
          <a:spcPct val="0"/>
        </a:spcBef>
        <a:spcAft>
          <a:spcPct val="0"/>
        </a:spcAft>
        <a:defRPr sz="4400">
          <a:solidFill>
            <a:schemeClr val="tx2"/>
          </a:solidFill>
          <a:latin typeface="Times New Roman" pitchFamily="-106" charset="0"/>
        </a:defRPr>
      </a:lvl8pPr>
      <a:lvl9pPr marL="1828800" algn="ctr" rtl="0" eaLnBrk="0" fontAlgn="base" hangingPunct="0">
        <a:spcBef>
          <a:spcPct val="0"/>
        </a:spcBef>
        <a:spcAft>
          <a:spcPct val="0"/>
        </a:spcAft>
        <a:defRPr sz="4400">
          <a:solidFill>
            <a:schemeClr val="tx2"/>
          </a:solidFill>
          <a:latin typeface="Times New Roman"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png"/><Relationship Id="rId5" Type="http://schemas.openxmlformats.org/officeDocument/2006/relationships/image" Target="../media/image28.emf"/><Relationship Id="rId6"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62.png"/><Relationship Id="rId5" Type="http://schemas.openxmlformats.org/officeDocument/2006/relationships/image" Target="../media/image63.emf"/><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1"/>
          <p:cNvGrpSpPr>
            <a:grpSpLocks/>
          </p:cNvGrpSpPr>
          <p:nvPr/>
        </p:nvGrpSpPr>
        <p:grpSpPr bwMode="auto">
          <a:xfrm>
            <a:off x="0" y="0"/>
            <a:ext cx="9144000" cy="6858000"/>
            <a:chOff x="0" y="0"/>
            <a:chExt cx="9144000" cy="6858000"/>
          </a:xfrm>
        </p:grpSpPr>
        <p:pic>
          <p:nvPicPr>
            <p:cNvPr id="15364" name="Picture 7" descr="Neutral Abstract 7 V1 F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8"/>
            <p:cNvSpPr>
              <a:spLocks noChangeArrowheads="1"/>
            </p:cNvSpPr>
            <p:nvPr/>
          </p:nvSpPr>
          <p:spPr bwMode="auto">
            <a:xfrm>
              <a:off x="0" y="4410075"/>
              <a:ext cx="9144000" cy="1392238"/>
            </a:xfrm>
            <a:prstGeom prst="rect">
              <a:avLst/>
            </a:prstGeom>
            <a:solidFill>
              <a:srgbClr val="0000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720000" anchor="ctr"/>
            <a:lstStyle/>
            <a:p>
              <a:pPr eaLnBrk="1" hangingPunct="1">
                <a:lnSpc>
                  <a:spcPct val="110000"/>
                </a:lnSpc>
              </a:pPr>
              <a:r>
                <a:rPr lang="it-IT" sz="2000" b="0" i="1">
                  <a:solidFill>
                    <a:srgbClr val="FFFFFF"/>
                  </a:solidFill>
                  <a:latin typeface="Century Gothic"/>
                  <a:cs typeface="Century Gothic"/>
                </a:rPr>
                <a:t>Ruggiero Francavilla, MD PhD</a:t>
              </a:r>
              <a:r>
                <a:rPr lang="it-IT" b="0" i="1">
                  <a:solidFill>
                    <a:srgbClr val="FFFFFF"/>
                  </a:solidFill>
                  <a:latin typeface="Century Gothic"/>
                  <a:cs typeface="Century Gothic"/>
                </a:rPr>
                <a:t>	</a:t>
              </a:r>
            </a:p>
            <a:p>
              <a:pPr eaLnBrk="1" hangingPunct="1">
                <a:lnSpc>
                  <a:spcPct val="110000"/>
                </a:lnSpc>
                <a:spcBef>
                  <a:spcPts val="600"/>
                </a:spcBef>
              </a:pPr>
              <a:r>
                <a:rPr lang="it-IT" sz="900" b="0">
                  <a:solidFill>
                    <a:srgbClr val="FFFFFF"/>
                  </a:solidFill>
                  <a:latin typeface="Century Gothic"/>
                  <a:cs typeface="Century Gothic"/>
                </a:rPr>
                <a:t>Consultant in Pediatric Gastroenterology &amp; Hepatology</a:t>
              </a:r>
            </a:p>
            <a:p>
              <a:pPr eaLnBrk="1" hangingPunct="1">
                <a:lnSpc>
                  <a:spcPct val="110000"/>
                </a:lnSpc>
              </a:pPr>
              <a:r>
                <a:rPr lang="it-IT" sz="900" b="0">
                  <a:solidFill>
                    <a:srgbClr val="FFFFFF"/>
                  </a:solidFill>
                  <a:latin typeface="Century Gothic"/>
                  <a:cs typeface="Century Gothic"/>
                </a:rPr>
                <a:t>Senior Lecturer in Pediatrics</a:t>
              </a:r>
            </a:p>
            <a:p>
              <a:pPr eaLnBrk="1" hangingPunct="1">
                <a:lnSpc>
                  <a:spcPct val="110000"/>
                </a:lnSpc>
              </a:pPr>
              <a:r>
                <a:rPr lang="it-IT" sz="900" b="0">
                  <a:solidFill>
                    <a:srgbClr val="FFFFFF"/>
                  </a:solidFill>
                  <a:latin typeface="Century Gothic"/>
                  <a:cs typeface="Century Gothic"/>
                </a:rPr>
                <a:t>Dpt Biomedicina Età Bioevolutiva</a:t>
              </a:r>
            </a:p>
            <a:p>
              <a:pPr eaLnBrk="1" hangingPunct="1">
                <a:lnSpc>
                  <a:spcPct val="110000"/>
                </a:lnSpc>
              </a:pPr>
              <a:r>
                <a:rPr lang="it-IT" sz="900" b="0">
                  <a:solidFill>
                    <a:srgbClr val="FFFFFF"/>
                  </a:solidFill>
                  <a:latin typeface="Century Gothic"/>
                  <a:cs typeface="Century Gothic"/>
                </a:rPr>
                <a:t>University of Bari - Italy</a:t>
              </a:r>
              <a:endParaRPr lang="it-IT" sz="1200" b="0" i="1">
                <a:solidFill>
                  <a:srgbClr val="FFFFFF"/>
                </a:solidFill>
                <a:latin typeface="Century Gothic"/>
                <a:cs typeface="Century Gothic"/>
              </a:endParaRPr>
            </a:p>
          </p:txBody>
        </p:sp>
      </p:grpSp>
      <p:sp>
        <p:nvSpPr>
          <p:cNvPr id="428052" name="Rectangle 20"/>
          <p:cNvSpPr>
            <a:spLocks noChangeArrowheads="1"/>
          </p:cNvSpPr>
          <p:nvPr/>
        </p:nvSpPr>
        <p:spPr bwMode="auto">
          <a:xfrm>
            <a:off x="0" y="2195019"/>
            <a:ext cx="9144000" cy="1323439"/>
          </a:xfrm>
          <a:prstGeom prst="rect">
            <a:avLst/>
          </a:prstGeom>
          <a:noFill/>
          <a:ln w="9525">
            <a:noFill/>
            <a:miter lim="800000"/>
            <a:headEnd/>
            <a:tailEnd/>
          </a:ln>
          <a:effectLst/>
        </p:spPr>
        <p:txBody>
          <a:bodyPr>
            <a:spAutoFit/>
          </a:bodyPr>
          <a:lstStyle/>
          <a:p>
            <a:pPr eaLnBrk="1" hangingPunct="1">
              <a:spcBef>
                <a:spcPts val="1200"/>
              </a:spcBef>
              <a:defRPr/>
            </a:pPr>
            <a:r>
              <a:rPr lang="it-IT" sz="4000" b="0" dirty="0" err="1">
                <a:effectLst>
                  <a:outerShdw blurRad="38100" dist="38100" dir="2700000" algn="tl">
                    <a:srgbClr val="DDDDDD"/>
                  </a:outerShdw>
                </a:effectLst>
                <a:latin typeface="Century Gothic"/>
                <a:cs typeface="Century Gothic"/>
              </a:rPr>
              <a:t>Which</a:t>
            </a:r>
            <a:r>
              <a:rPr lang="it-IT" sz="4000" b="0" dirty="0">
                <a:effectLst>
                  <a:outerShdw blurRad="38100" dist="38100" dir="2700000" algn="tl">
                    <a:srgbClr val="DDDDDD"/>
                  </a:outerShdw>
                </a:effectLst>
                <a:latin typeface="Century Gothic"/>
                <a:cs typeface="Century Gothic"/>
              </a:rPr>
              <a:t> </a:t>
            </a:r>
            <a:r>
              <a:rPr lang="it-IT" sz="4000" b="0" dirty="0" err="1">
                <a:effectLst>
                  <a:outerShdw blurRad="38100" dist="38100" dir="2700000" algn="tl">
                    <a:srgbClr val="DDDDDD"/>
                  </a:outerShdw>
                </a:effectLst>
                <a:latin typeface="Century Gothic"/>
                <a:cs typeface="Century Gothic"/>
              </a:rPr>
              <a:t>role</a:t>
            </a:r>
            <a:r>
              <a:rPr lang="it-IT" sz="4000" b="0" dirty="0">
                <a:effectLst>
                  <a:outerShdw blurRad="38100" dist="38100" dir="2700000" algn="tl">
                    <a:srgbClr val="DDDDDD"/>
                  </a:outerShdw>
                </a:effectLst>
                <a:latin typeface="Century Gothic"/>
                <a:cs typeface="Century Gothic"/>
              </a:rPr>
              <a:t> for </a:t>
            </a:r>
            <a:r>
              <a:rPr lang="it-IT" sz="4000" b="0" dirty="0" err="1">
                <a:effectLst>
                  <a:outerShdw blurRad="38100" dist="38100" dir="2700000" algn="tl">
                    <a:srgbClr val="DDDDDD"/>
                  </a:outerShdw>
                </a:effectLst>
                <a:latin typeface="Century Gothic"/>
                <a:cs typeface="Century Gothic"/>
              </a:rPr>
              <a:t>Probiotics</a:t>
            </a:r>
            <a:r>
              <a:rPr lang="it-IT" sz="4000" b="0" dirty="0">
                <a:effectLst>
                  <a:outerShdw blurRad="38100" dist="38100" dir="2700000" algn="tl">
                    <a:srgbClr val="DDDDDD"/>
                  </a:outerShdw>
                </a:effectLst>
                <a:latin typeface="Century Gothic"/>
                <a:cs typeface="Century Gothic"/>
              </a:rPr>
              <a:t> in </a:t>
            </a:r>
            <a:r>
              <a:rPr lang="it-IT" sz="4000" b="0" dirty="0" err="1" smtClean="0">
                <a:effectLst>
                  <a:outerShdw blurRad="38100" dist="38100" dir="2700000" algn="tl">
                    <a:srgbClr val="DDDDDD"/>
                  </a:outerShdw>
                </a:effectLst>
                <a:latin typeface="Century Gothic"/>
                <a:cs typeface="Century Gothic"/>
              </a:rPr>
              <a:t>Celiac</a:t>
            </a:r>
            <a:r>
              <a:rPr lang="it-IT" sz="4000" b="0" dirty="0" smtClean="0">
                <a:effectLst>
                  <a:outerShdw blurRad="38100" dist="38100" dir="2700000" algn="tl">
                    <a:srgbClr val="DDDDDD"/>
                  </a:outerShdw>
                </a:effectLst>
                <a:latin typeface="Century Gothic"/>
                <a:cs typeface="Century Gothic"/>
              </a:rPr>
              <a:t> </a:t>
            </a:r>
            <a:r>
              <a:rPr lang="it-IT" sz="4000" b="0" dirty="0" err="1" smtClean="0">
                <a:effectLst>
                  <a:outerShdw blurRad="38100" dist="38100" dir="2700000" algn="tl">
                    <a:srgbClr val="DDDDDD"/>
                  </a:outerShdw>
                </a:effectLst>
                <a:latin typeface="Century Gothic"/>
                <a:cs typeface="Century Gothic"/>
              </a:rPr>
              <a:t>Disease</a:t>
            </a:r>
            <a:endParaRPr lang="it-IT" sz="3600" b="0" i="1" dirty="0">
              <a:effectLst>
                <a:outerShdw blurRad="38100" dist="38100" dir="2700000" algn="tl">
                  <a:srgbClr val="DDDDDD"/>
                </a:outerShdw>
              </a:effectLst>
              <a:latin typeface="Century Gothic"/>
              <a:cs typeface="Century Gothic"/>
            </a:endParaRPr>
          </a:p>
        </p:txBody>
      </p:sp>
      <p:pic>
        <p:nvPicPr>
          <p:cNvPr id="1536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438" y="5089525"/>
            <a:ext cx="246856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48101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magine 11" descr="uom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713" y="2499967"/>
            <a:ext cx="13684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Immagine 12" descr="3 batteri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3000" y="2725738"/>
            <a:ext cx="244792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o 24"/>
          <p:cNvGrpSpPr>
            <a:grpSpLocks/>
          </p:cNvGrpSpPr>
          <p:nvPr/>
        </p:nvGrpSpPr>
        <p:grpSpPr bwMode="auto">
          <a:xfrm>
            <a:off x="1788408" y="879228"/>
            <a:ext cx="5235575" cy="1928094"/>
            <a:chOff x="1774825" y="845269"/>
            <a:chExt cx="5235575" cy="1928094"/>
          </a:xfrm>
        </p:grpSpPr>
        <p:sp>
          <p:nvSpPr>
            <p:cNvPr id="17" name="Freccia destra 16"/>
            <p:cNvSpPr/>
            <p:nvPr/>
          </p:nvSpPr>
          <p:spPr bwMode="auto">
            <a:xfrm rot="17808545">
              <a:off x="1680369" y="1940719"/>
              <a:ext cx="927100" cy="738188"/>
            </a:xfrm>
            <a:prstGeom prst="rightArrow">
              <a:avLst>
                <a:gd name="adj1" fmla="val 50000"/>
                <a:gd name="adj2" fmla="val 93170"/>
              </a:avLst>
            </a:prstGeom>
            <a:noFill/>
            <a:ln w="28575" cap="flat" cmpd="sng" algn="ctr">
              <a:solidFill>
                <a:srgbClr val="0000FF"/>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endParaRPr lang="it-IT">
                <a:ea typeface="+mn-ea"/>
                <a:cs typeface="+mn-cs"/>
              </a:endParaRPr>
            </a:p>
          </p:txBody>
        </p:sp>
        <p:sp>
          <p:nvSpPr>
            <p:cNvPr id="18" name="Freccia destra 17"/>
            <p:cNvSpPr/>
            <p:nvPr/>
          </p:nvSpPr>
          <p:spPr bwMode="auto">
            <a:xfrm>
              <a:off x="4099629" y="845269"/>
              <a:ext cx="923925" cy="739775"/>
            </a:xfrm>
            <a:prstGeom prst="rightArrow">
              <a:avLst>
                <a:gd name="adj1" fmla="val 50000"/>
                <a:gd name="adj2" fmla="val 93170"/>
              </a:avLst>
            </a:prstGeom>
            <a:noFill/>
            <a:ln w="28575" cap="flat" cmpd="sng" algn="ctr">
              <a:solidFill>
                <a:srgbClr val="0000FF"/>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endParaRPr lang="it-IT">
                <a:ea typeface="+mn-ea"/>
                <a:cs typeface="+mn-cs"/>
              </a:endParaRPr>
            </a:p>
          </p:txBody>
        </p:sp>
        <p:sp>
          <p:nvSpPr>
            <p:cNvPr id="19" name="Freccia destra 18"/>
            <p:cNvSpPr/>
            <p:nvPr/>
          </p:nvSpPr>
          <p:spPr bwMode="auto">
            <a:xfrm rot="3010174">
              <a:off x="6164263" y="1839912"/>
              <a:ext cx="927100" cy="739775"/>
            </a:xfrm>
            <a:prstGeom prst="rightArrow">
              <a:avLst>
                <a:gd name="adj1" fmla="val 50000"/>
                <a:gd name="adj2" fmla="val 93170"/>
              </a:avLst>
            </a:prstGeom>
            <a:noFill/>
            <a:ln w="28575" cap="flat" cmpd="sng" algn="ctr">
              <a:solidFill>
                <a:srgbClr val="0000FF"/>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endParaRPr lang="it-IT">
                <a:ea typeface="+mn-ea"/>
                <a:cs typeface="+mn-cs"/>
              </a:endParaRPr>
            </a:p>
          </p:txBody>
        </p:sp>
        <p:sp>
          <p:nvSpPr>
            <p:cNvPr id="29716" name="Text Box 28"/>
            <p:cNvSpPr txBox="1">
              <a:spLocks noChangeArrowheads="1"/>
            </p:cNvSpPr>
            <p:nvPr/>
          </p:nvSpPr>
          <p:spPr bwMode="auto">
            <a:xfrm>
              <a:off x="1882775" y="1203325"/>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742950" indent="-285750">
                <a:defRPr sz="2400" b="1">
                  <a:solidFill>
                    <a:srgbClr val="000000"/>
                  </a:solidFill>
                  <a:latin typeface="Arial Unicode MS" charset="0"/>
                  <a:ea typeface="ＭＳ Ｐゴシック" charset="0"/>
                </a:defRPr>
              </a:lvl2pPr>
              <a:lvl3pPr marL="1143000" indent="-228600">
                <a:defRPr sz="2400" b="1">
                  <a:solidFill>
                    <a:srgbClr val="000000"/>
                  </a:solidFill>
                  <a:latin typeface="Arial Unicode MS" charset="0"/>
                  <a:ea typeface="ＭＳ Ｐゴシック" charset="0"/>
                </a:defRPr>
              </a:lvl3pPr>
              <a:lvl4pPr marL="1600200" indent="-228600">
                <a:defRPr sz="2400" b="1">
                  <a:solidFill>
                    <a:srgbClr val="000000"/>
                  </a:solidFill>
                  <a:latin typeface="Arial Unicode MS" charset="0"/>
                  <a:ea typeface="ＭＳ Ｐゴシック" charset="0"/>
                </a:defRPr>
              </a:lvl4pPr>
              <a:lvl5pPr marL="2057400" indent="-22860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spcBef>
                  <a:spcPct val="50000"/>
                </a:spcBef>
              </a:pPr>
              <a:r>
                <a:rPr lang="it-IT" sz="2000" b="0" dirty="0">
                  <a:solidFill>
                    <a:srgbClr val="0000FF"/>
                  </a:solidFill>
                  <a:latin typeface="Arial" charset="0"/>
                  <a:cs typeface="Arial" charset="0"/>
                </a:rPr>
                <a:t>Habitat</a:t>
              </a:r>
              <a:endParaRPr lang="it-IT" sz="1200" b="0" i="1" dirty="0">
                <a:latin typeface="Arial" charset="0"/>
                <a:cs typeface="Arial" charset="0"/>
              </a:endParaRPr>
            </a:p>
          </p:txBody>
        </p:sp>
        <p:sp>
          <p:nvSpPr>
            <p:cNvPr id="29717" name="Text Box 28"/>
            <p:cNvSpPr txBox="1">
              <a:spLocks noChangeArrowheads="1"/>
            </p:cNvSpPr>
            <p:nvPr/>
          </p:nvSpPr>
          <p:spPr bwMode="auto">
            <a:xfrm>
              <a:off x="4865688" y="1209675"/>
              <a:ext cx="2144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742950" indent="-285750">
                <a:defRPr sz="2400" b="1">
                  <a:solidFill>
                    <a:srgbClr val="000000"/>
                  </a:solidFill>
                  <a:latin typeface="Arial Unicode MS" charset="0"/>
                  <a:ea typeface="ＭＳ Ｐゴシック" charset="0"/>
                </a:defRPr>
              </a:lvl2pPr>
              <a:lvl3pPr marL="1143000" indent="-228600">
                <a:defRPr sz="2400" b="1">
                  <a:solidFill>
                    <a:srgbClr val="000000"/>
                  </a:solidFill>
                  <a:latin typeface="Arial Unicode MS" charset="0"/>
                  <a:ea typeface="ＭＳ Ｐゴシック" charset="0"/>
                </a:defRPr>
              </a:lvl3pPr>
              <a:lvl4pPr marL="1600200" indent="-228600">
                <a:defRPr sz="2400" b="1">
                  <a:solidFill>
                    <a:srgbClr val="000000"/>
                  </a:solidFill>
                  <a:latin typeface="Arial Unicode MS" charset="0"/>
                  <a:ea typeface="ＭＳ Ｐゴシック" charset="0"/>
                </a:defRPr>
              </a:lvl4pPr>
              <a:lvl5pPr marL="2057400" indent="-22860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spcBef>
                  <a:spcPct val="50000"/>
                </a:spcBef>
              </a:pPr>
              <a:r>
                <a:rPr lang="it-IT" sz="2000" b="0">
                  <a:solidFill>
                    <a:srgbClr val="0000FF"/>
                  </a:solidFill>
                  <a:latin typeface="Arial" charset="0"/>
                  <a:cs typeface="Arial" charset="0"/>
                </a:rPr>
                <a:t>Food</a:t>
              </a:r>
            </a:p>
          </p:txBody>
        </p:sp>
      </p:grpSp>
      <p:grpSp>
        <p:nvGrpSpPr>
          <p:cNvPr id="6" name="Gruppo 26"/>
          <p:cNvGrpSpPr>
            <a:grpSpLocks/>
          </p:cNvGrpSpPr>
          <p:nvPr/>
        </p:nvGrpSpPr>
        <p:grpSpPr bwMode="auto">
          <a:xfrm>
            <a:off x="1756039" y="4455312"/>
            <a:ext cx="5308600" cy="2041525"/>
            <a:chOff x="1776413" y="4516438"/>
            <a:chExt cx="5308600" cy="2041525"/>
          </a:xfrm>
        </p:grpSpPr>
        <p:sp>
          <p:nvSpPr>
            <p:cNvPr id="22" name="Freccia destra 21"/>
            <p:cNvSpPr/>
            <p:nvPr/>
          </p:nvSpPr>
          <p:spPr bwMode="auto">
            <a:xfrm rot="14400000">
              <a:off x="1681957" y="4610894"/>
              <a:ext cx="927100" cy="738187"/>
            </a:xfrm>
            <a:prstGeom prst="rightArrow">
              <a:avLst>
                <a:gd name="adj1" fmla="val 50000"/>
                <a:gd name="adj2" fmla="val 93170"/>
              </a:avLst>
            </a:prstGeom>
            <a:noFill/>
            <a:ln w="2857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endParaRPr lang="it-IT">
                <a:ea typeface="+mn-ea"/>
                <a:cs typeface="+mn-cs"/>
              </a:endParaRPr>
            </a:p>
          </p:txBody>
        </p:sp>
        <p:sp>
          <p:nvSpPr>
            <p:cNvPr id="23" name="Freccia destra 22"/>
            <p:cNvSpPr/>
            <p:nvPr/>
          </p:nvSpPr>
          <p:spPr bwMode="auto">
            <a:xfrm rot="10800000">
              <a:off x="3973513" y="5819775"/>
              <a:ext cx="925512" cy="738188"/>
            </a:xfrm>
            <a:prstGeom prst="rightArrow">
              <a:avLst>
                <a:gd name="adj1" fmla="val 50000"/>
                <a:gd name="adj2" fmla="val 93170"/>
              </a:avLst>
            </a:prstGeom>
            <a:noFill/>
            <a:ln w="2857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endParaRPr lang="it-IT">
                <a:ea typeface="+mn-ea"/>
                <a:cs typeface="+mn-cs"/>
              </a:endParaRPr>
            </a:p>
          </p:txBody>
        </p:sp>
        <p:sp>
          <p:nvSpPr>
            <p:cNvPr id="24" name="Freccia destra 23"/>
            <p:cNvSpPr/>
            <p:nvPr/>
          </p:nvSpPr>
          <p:spPr bwMode="auto">
            <a:xfrm rot="7546150">
              <a:off x="6111082" y="4780756"/>
              <a:ext cx="927100" cy="738187"/>
            </a:xfrm>
            <a:prstGeom prst="rightArrow">
              <a:avLst>
                <a:gd name="adj1" fmla="val 50000"/>
                <a:gd name="adj2" fmla="val 93170"/>
              </a:avLst>
            </a:prstGeom>
            <a:noFill/>
            <a:ln w="2857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endParaRPr lang="it-IT">
                <a:ea typeface="+mn-ea"/>
                <a:cs typeface="+mn-cs"/>
              </a:endParaRPr>
            </a:p>
          </p:txBody>
        </p:sp>
        <p:sp>
          <p:nvSpPr>
            <p:cNvPr id="29711" name="Text Box 28"/>
            <p:cNvSpPr txBox="1">
              <a:spLocks noChangeArrowheads="1"/>
            </p:cNvSpPr>
            <p:nvPr/>
          </p:nvSpPr>
          <p:spPr bwMode="auto">
            <a:xfrm>
              <a:off x="4941888" y="5645150"/>
              <a:ext cx="21431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742950" indent="-285750">
                <a:defRPr sz="2400" b="1">
                  <a:solidFill>
                    <a:srgbClr val="000000"/>
                  </a:solidFill>
                  <a:latin typeface="Arial Unicode MS" charset="0"/>
                  <a:ea typeface="ＭＳ Ｐゴシック" charset="0"/>
                </a:defRPr>
              </a:lvl2pPr>
              <a:lvl3pPr marL="1143000" indent="-228600">
                <a:defRPr sz="2400" b="1">
                  <a:solidFill>
                    <a:srgbClr val="000000"/>
                  </a:solidFill>
                  <a:latin typeface="Arial Unicode MS" charset="0"/>
                  <a:ea typeface="ＭＳ Ｐゴシック" charset="0"/>
                </a:defRPr>
              </a:lvl3pPr>
              <a:lvl4pPr marL="1600200" indent="-228600">
                <a:defRPr sz="2400" b="1">
                  <a:solidFill>
                    <a:srgbClr val="000000"/>
                  </a:solidFill>
                  <a:latin typeface="Arial Unicode MS" charset="0"/>
                  <a:ea typeface="ＭＳ Ｐゴシック" charset="0"/>
                </a:defRPr>
              </a:lvl4pPr>
              <a:lvl5pPr marL="2057400" indent="-22860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spcBef>
                  <a:spcPct val="50000"/>
                </a:spcBef>
              </a:pPr>
              <a:r>
                <a:rPr lang="it-IT" sz="2000" b="0">
                  <a:solidFill>
                    <a:schemeClr val="tx2"/>
                  </a:solidFill>
                  <a:latin typeface="Arial" charset="0"/>
                  <a:cs typeface="Arial" charset="0"/>
                </a:rPr>
                <a:t>Metabolic activities</a:t>
              </a:r>
              <a:endParaRPr lang="it-IT" sz="1200" b="0" i="1">
                <a:solidFill>
                  <a:schemeClr val="tx2"/>
                </a:solidFill>
                <a:latin typeface="Arial" charset="0"/>
                <a:cs typeface="Arial" charset="0"/>
              </a:endParaRPr>
            </a:p>
          </p:txBody>
        </p:sp>
        <p:sp>
          <p:nvSpPr>
            <p:cNvPr id="29712" name="Text Box 28"/>
            <p:cNvSpPr txBox="1">
              <a:spLocks noChangeArrowheads="1"/>
            </p:cNvSpPr>
            <p:nvPr/>
          </p:nvSpPr>
          <p:spPr bwMode="auto">
            <a:xfrm>
              <a:off x="1841500" y="5565775"/>
              <a:ext cx="21431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742950" indent="-285750">
                <a:defRPr sz="2400" b="1">
                  <a:solidFill>
                    <a:srgbClr val="000000"/>
                  </a:solidFill>
                  <a:latin typeface="Arial Unicode MS" charset="0"/>
                  <a:ea typeface="ＭＳ Ｐゴシック" charset="0"/>
                </a:defRPr>
              </a:lvl2pPr>
              <a:lvl3pPr marL="1143000" indent="-228600">
                <a:defRPr sz="2400" b="1">
                  <a:solidFill>
                    <a:srgbClr val="000000"/>
                  </a:solidFill>
                  <a:latin typeface="Arial Unicode MS" charset="0"/>
                  <a:ea typeface="ＭＳ Ｐゴシック" charset="0"/>
                </a:defRPr>
              </a:lvl3pPr>
              <a:lvl4pPr marL="1600200" indent="-228600">
                <a:defRPr sz="2400" b="1">
                  <a:solidFill>
                    <a:srgbClr val="000000"/>
                  </a:solidFill>
                  <a:latin typeface="Arial Unicode MS" charset="0"/>
                  <a:ea typeface="ＭＳ Ｐゴシック" charset="0"/>
                </a:defRPr>
              </a:lvl4pPr>
              <a:lvl5pPr marL="2057400" indent="-22860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spcBef>
                  <a:spcPct val="50000"/>
                </a:spcBef>
              </a:pPr>
              <a:r>
                <a:rPr lang="it-IT" sz="1600" b="0">
                  <a:solidFill>
                    <a:schemeClr val="tx2"/>
                  </a:solidFill>
                  <a:latin typeface="Arial" charset="0"/>
                  <a:cs typeface="Arial" charset="0"/>
                </a:rPr>
                <a:t>Immune-modulation</a:t>
              </a:r>
              <a:endParaRPr lang="it-IT" sz="1000" b="0" i="1">
                <a:solidFill>
                  <a:schemeClr val="tx2"/>
                </a:solidFill>
                <a:latin typeface="Arial" charset="0"/>
                <a:cs typeface="Arial" charset="0"/>
              </a:endParaRPr>
            </a:p>
          </p:txBody>
        </p:sp>
      </p:grpSp>
      <p:sp>
        <p:nvSpPr>
          <p:cNvPr id="33809" name="CasellaDiTesto 26"/>
          <p:cNvSpPr txBox="1">
            <a:spLocks noChangeArrowheads="1"/>
          </p:cNvSpPr>
          <p:nvPr/>
        </p:nvSpPr>
        <p:spPr bwMode="auto">
          <a:xfrm>
            <a:off x="6623134" y="872956"/>
            <a:ext cx="24065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defRPr/>
            </a:pPr>
            <a:r>
              <a:rPr lang="it-IT" sz="2000" i="1" dirty="0" err="1" smtClean="0">
                <a:ln>
                  <a:prstDash val="solid"/>
                </a:ln>
                <a:effectLst>
                  <a:glow rad="228600">
                    <a:schemeClr val="accent4">
                      <a:satMod val="175000"/>
                      <a:alpha val="40000"/>
                    </a:schemeClr>
                  </a:glow>
                  <a:outerShdw blurRad="60007" dir="1500000" sy="-30000" kx="800400" algn="bl" rotWithShape="0">
                    <a:prstClr val="black">
                      <a:alpha val="20000"/>
                    </a:prstClr>
                  </a:outerShdw>
                </a:effectLst>
              </a:rPr>
              <a:t>Stable</a:t>
            </a:r>
            <a:r>
              <a:rPr lang="it-IT" sz="2000" i="1" dirty="0" smtClean="0">
                <a:ln>
                  <a:prstDash val="solid"/>
                </a:ln>
                <a:effectLst>
                  <a:glow rad="228600">
                    <a:schemeClr val="accent4">
                      <a:satMod val="175000"/>
                      <a:alpha val="40000"/>
                    </a:schemeClr>
                  </a:glow>
                  <a:outerShdw blurRad="60007" dir="1500000" sy="-30000" kx="800400" algn="bl" rotWithShape="0">
                    <a:prstClr val="black">
                      <a:alpha val="20000"/>
                    </a:prstClr>
                  </a:outerShdw>
                </a:effectLst>
              </a:rPr>
              <a:t> </a:t>
            </a:r>
            <a:r>
              <a:rPr lang="it-IT" sz="2000" i="1" dirty="0" err="1" smtClean="0">
                <a:ln>
                  <a:prstDash val="solid"/>
                </a:ln>
                <a:effectLst>
                  <a:glow rad="228600">
                    <a:schemeClr val="accent4">
                      <a:satMod val="175000"/>
                      <a:alpha val="40000"/>
                    </a:schemeClr>
                  </a:glow>
                  <a:outerShdw blurRad="60007" dir="1500000" sy="-30000" kx="800400" algn="bl" rotWithShape="0">
                    <a:prstClr val="black">
                      <a:alpha val="20000"/>
                    </a:prstClr>
                  </a:outerShdw>
                </a:effectLst>
              </a:rPr>
              <a:t>envrovment</a:t>
            </a:r>
            <a:endParaRPr lang="it-IT" sz="2000" i="1" dirty="0">
              <a:ln>
                <a:prstDash val="solid"/>
              </a:ln>
              <a:effectLst>
                <a:glow rad="228600">
                  <a:schemeClr val="accent4">
                    <a:satMod val="175000"/>
                    <a:alpha val="40000"/>
                  </a:schemeClr>
                </a:glow>
                <a:outerShdw blurRad="60007" dir="1500000" sy="-30000" kx="800400" algn="bl" rotWithShape="0">
                  <a:prstClr val="black">
                    <a:alpha val="20000"/>
                  </a:prstClr>
                </a:outerShdw>
              </a:effectLst>
            </a:endParaRPr>
          </a:p>
        </p:txBody>
      </p:sp>
      <p:pic>
        <p:nvPicPr>
          <p:cNvPr id="29702" name="Picture 27" descr="fig 6 Fran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7163" y="2392363"/>
            <a:ext cx="3321050"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Coevolution</a:t>
            </a:r>
            <a:endParaRPr lang="en-US" sz="2400" b="0" i="1" dirty="0">
              <a:latin typeface="Century Gothic"/>
              <a:cs typeface="Century Gothic"/>
            </a:endParaRPr>
          </a:p>
        </p:txBody>
      </p:sp>
      <p:pic>
        <p:nvPicPr>
          <p:cNvPr id="2970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sp>
        <p:nvSpPr>
          <p:cNvPr id="25" name="Rectangle 11"/>
          <p:cNvSpPr/>
          <p:nvPr/>
        </p:nvSpPr>
        <p:spPr>
          <a:xfrm>
            <a:off x="4572000" y="6353815"/>
            <a:ext cx="4572000" cy="261610"/>
          </a:xfrm>
          <a:prstGeom prst="rect">
            <a:avLst/>
          </a:prstGeom>
        </p:spPr>
        <p:txBody>
          <a:bodyPr>
            <a:spAutoFit/>
          </a:bodyPr>
          <a:lstStyle/>
          <a:p>
            <a:pPr algn="r"/>
            <a:r>
              <a:rPr lang="nb-NO" sz="1100" b="0" i="1" dirty="0">
                <a:solidFill>
                  <a:schemeClr val="tx1"/>
                </a:solidFill>
                <a:latin typeface="Century Gothic"/>
                <a:cs typeface="Century Gothic"/>
              </a:rPr>
              <a:t>Ann Rev Gen 2008;42:165</a:t>
            </a:r>
          </a:p>
        </p:txBody>
      </p:sp>
    </p:spTree>
    <p:extLst>
      <p:ext uri="{BB962C8B-B14F-4D97-AF65-F5344CB8AC3E}">
        <p14:creationId xmlns:p14="http://schemas.microsoft.com/office/powerpoint/2010/main" val="8065469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3809"/>
                                        </p:tgtEl>
                                        <p:attrNameLst>
                                          <p:attrName>style.visibility</p:attrName>
                                        </p:attrNameLst>
                                      </p:cBhvr>
                                      <p:to>
                                        <p:strVal val="visible"/>
                                      </p:to>
                                    </p:set>
                                    <p:animEffect transition="in" filter="fade">
                                      <p:cBhvr>
                                        <p:cTn id="15" dur="7000"/>
                                        <p:tgtEl>
                                          <p:spTgt spid="33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7" name="Immagine 6"/>
          <p:cNvPicPr>
            <a:picLocks noChangeAspect="1"/>
          </p:cNvPicPr>
          <p:nvPr/>
        </p:nvPicPr>
        <p:blipFill>
          <a:blip r:embed="rId3"/>
          <a:stretch>
            <a:fillRect/>
          </a:stretch>
        </p:blipFill>
        <p:spPr>
          <a:xfrm>
            <a:off x="0" y="777015"/>
            <a:ext cx="9144000" cy="6080985"/>
          </a:xfrm>
          <a:prstGeom prst="rect">
            <a:avLst/>
          </a:prstGeom>
        </p:spPr>
      </p:pic>
      <p:sp>
        <p:nvSpPr>
          <p:cNvPr id="8" name="Rectangle 10"/>
          <p:cNvSpPr/>
          <p:nvPr/>
        </p:nvSpPr>
        <p:spPr>
          <a:xfrm>
            <a:off x="189398" y="783890"/>
            <a:ext cx="8612015" cy="1569660"/>
          </a:xfrm>
          <a:prstGeom prst="rect">
            <a:avLst/>
          </a:prstGeom>
          <a:solidFill>
            <a:schemeClr val="accent4">
              <a:alpha val="42000"/>
            </a:schemeClr>
          </a:solidFill>
        </p:spPr>
        <p:txBody>
          <a:bodyPr wrap="square">
            <a:spAutoFit/>
          </a:bodyPr>
          <a:lstStyle/>
          <a:p>
            <a:pPr algn="ctr"/>
            <a:r>
              <a:rPr lang="en-US" sz="1600" b="0" dirty="0" smtClean="0">
                <a:solidFill>
                  <a:schemeClr val="bg1"/>
                </a:solidFill>
                <a:latin typeface="Century Gothic"/>
                <a:cs typeface="Century Gothic"/>
              </a:rPr>
              <a:t>In </a:t>
            </a:r>
            <a:r>
              <a:rPr lang="en-US" sz="1600" b="0" dirty="0">
                <a:solidFill>
                  <a:schemeClr val="bg1"/>
                </a:solidFill>
                <a:latin typeface="Century Gothic"/>
                <a:cs typeface="Century Gothic"/>
              </a:rPr>
              <a:t>ecology, </a:t>
            </a:r>
            <a:r>
              <a:rPr lang="en-US" sz="1600" dirty="0">
                <a:solidFill>
                  <a:schemeClr val="bg1"/>
                </a:solidFill>
                <a:latin typeface="Century Gothic"/>
                <a:cs typeface="Century Gothic"/>
              </a:rPr>
              <a:t>biome</a:t>
            </a:r>
            <a:r>
              <a:rPr lang="en-US" sz="1600" b="0" dirty="0">
                <a:solidFill>
                  <a:schemeClr val="bg1"/>
                </a:solidFill>
                <a:latin typeface="Century Gothic"/>
                <a:cs typeface="Century Gothic"/>
              </a:rPr>
              <a:t> refers to the sets of plants and animals in a community </a:t>
            </a:r>
            <a:r>
              <a:rPr lang="en-US" sz="1600" b="0" dirty="0" smtClean="0">
                <a:solidFill>
                  <a:schemeClr val="bg1"/>
                </a:solidFill>
                <a:latin typeface="Century Gothic"/>
                <a:cs typeface="Century Gothic"/>
              </a:rPr>
              <a:t>(such </a:t>
            </a:r>
            <a:r>
              <a:rPr lang="en-US" sz="1600" b="0" dirty="0">
                <a:solidFill>
                  <a:schemeClr val="bg1"/>
                </a:solidFill>
                <a:latin typeface="Century Gothic"/>
                <a:cs typeface="Century Gothic"/>
              </a:rPr>
              <a:t>as a jungle, forest, or coral </a:t>
            </a:r>
            <a:r>
              <a:rPr lang="en-US" sz="1600" b="0" dirty="0" smtClean="0">
                <a:solidFill>
                  <a:schemeClr val="bg1"/>
                </a:solidFill>
                <a:latin typeface="Century Gothic"/>
                <a:cs typeface="Century Gothic"/>
              </a:rPr>
              <a:t>reef)</a:t>
            </a:r>
            <a:r>
              <a:rPr lang="en-US" sz="1600" b="0" dirty="0">
                <a:solidFill>
                  <a:schemeClr val="bg1"/>
                </a:solidFill>
                <a:latin typeface="Century Gothic"/>
                <a:cs typeface="Century Gothic"/>
              </a:rPr>
              <a:t> </a:t>
            </a:r>
            <a:r>
              <a:rPr lang="en-US" sz="1600" b="0" dirty="0" smtClean="0">
                <a:solidFill>
                  <a:schemeClr val="bg1"/>
                </a:solidFill>
                <a:latin typeface="Century Gothic"/>
                <a:cs typeface="Century Gothic"/>
              </a:rPr>
              <a:t>in which an </a:t>
            </a:r>
            <a:r>
              <a:rPr lang="en-US" sz="1600" b="0" dirty="0">
                <a:solidFill>
                  <a:schemeClr val="bg1"/>
                </a:solidFill>
                <a:latin typeface="Century Gothic"/>
                <a:cs typeface="Century Gothic"/>
              </a:rPr>
              <a:t>enormous diversity of species, large and small, interact to form complex webs of mutual support. </a:t>
            </a:r>
            <a:endParaRPr lang="en-US" sz="1600" b="0" dirty="0" smtClean="0">
              <a:solidFill>
                <a:schemeClr val="bg1"/>
              </a:solidFill>
              <a:latin typeface="Century Gothic"/>
              <a:cs typeface="Century Gothic"/>
            </a:endParaRPr>
          </a:p>
          <a:p>
            <a:pPr algn="ctr"/>
            <a:endParaRPr lang="en-US" sz="1600" b="0" dirty="0" smtClean="0">
              <a:solidFill>
                <a:schemeClr val="bg1"/>
              </a:solidFill>
              <a:latin typeface="Century Gothic"/>
              <a:cs typeface="Century Gothic"/>
            </a:endParaRPr>
          </a:p>
          <a:p>
            <a:pPr algn="ctr"/>
            <a:r>
              <a:rPr lang="en-US" sz="1600" b="0" dirty="0" smtClean="0">
                <a:solidFill>
                  <a:schemeClr val="bg1"/>
                </a:solidFill>
                <a:latin typeface="Century Gothic"/>
                <a:cs typeface="Century Gothic"/>
              </a:rPr>
              <a:t>When </a:t>
            </a:r>
            <a:r>
              <a:rPr lang="en-US" sz="1600" b="0" dirty="0">
                <a:solidFill>
                  <a:schemeClr val="bg1"/>
                </a:solidFill>
                <a:latin typeface="Century Gothic"/>
                <a:cs typeface="Century Gothic"/>
              </a:rPr>
              <a:t>a keystone species disappears or goes extinct the ecology suffers. It can even collapse</a:t>
            </a:r>
          </a:p>
        </p:txBody>
      </p:sp>
      <p:sp>
        <p:nvSpPr>
          <p:cNvPr id="9"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it-IT" sz="2400" b="0" dirty="0" smtClean="0">
                <a:latin typeface="Century Gothic"/>
                <a:cs typeface="Century Gothic"/>
              </a:rPr>
              <a:t>…</a:t>
            </a:r>
            <a:r>
              <a:rPr lang="it-IT" sz="2400" b="0" dirty="0" err="1" smtClean="0">
                <a:latin typeface="Century Gothic"/>
                <a:cs typeface="Century Gothic"/>
              </a:rPr>
              <a:t>biome</a:t>
            </a:r>
            <a:endParaRPr lang="it-IT" sz="2400" b="0" i="1" baseline="-25000" dirty="0">
              <a:solidFill>
                <a:srgbClr val="FF0000"/>
              </a:solidFill>
              <a:latin typeface="Century Gothic"/>
              <a:cs typeface="Century Gothic"/>
            </a:endParaRP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8875" y="3192522"/>
            <a:ext cx="7593549" cy="1092607"/>
          </a:xfrm>
          <a:prstGeom prst="rect">
            <a:avLst/>
          </a:prstGeom>
        </p:spPr>
        <p:txBody>
          <a:bodyPr wrap="square">
            <a:spAutoFit/>
          </a:bodyPr>
          <a:lstStyle/>
          <a:p>
            <a:pPr>
              <a:spcBef>
                <a:spcPts val="600"/>
              </a:spcBef>
            </a:pPr>
            <a:r>
              <a:rPr lang="en-US" b="0" i="1" dirty="0" smtClean="0">
                <a:solidFill>
                  <a:schemeClr val="tx1"/>
                </a:solidFill>
                <a:latin typeface="Century Gothic"/>
                <a:cs typeface="Century Gothic"/>
              </a:rPr>
              <a:t>“For </a:t>
            </a:r>
            <a:r>
              <a:rPr lang="en-US" b="0" i="1" dirty="0">
                <a:solidFill>
                  <a:schemeClr val="tx1"/>
                </a:solidFill>
                <a:latin typeface="Century Gothic"/>
                <a:cs typeface="Century Gothic"/>
              </a:rPr>
              <a:t>a number of reasons, </a:t>
            </a:r>
            <a:r>
              <a:rPr lang="en-US" b="0" i="1" dirty="0">
                <a:solidFill>
                  <a:srgbClr val="0000FF"/>
                </a:solidFill>
                <a:latin typeface="Century Gothic"/>
                <a:cs typeface="Century Gothic"/>
              </a:rPr>
              <a:t>we are losing our ancient </a:t>
            </a:r>
            <a:r>
              <a:rPr lang="en-US" b="0" i="1" dirty="0" smtClean="0">
                <a:solidFill>
                  <a:srgbClr val="0000FF"/>
                </a:solidFill>
                <a:latin typeface="Century Gothic"/>
                <a:cs typeface="Century Gothic"/>
              </a:rPr>
              <a:t>microbe”</a:t>
            </a:r>
            <a:endParaRPr lang="en-US" b="0" i="1" dirty="0" smtClean="0">
              <a:solidFill>
                <a:schemeClr val="tx1"/>
              </a:solidFill>
              <a:latin typeface="Century Gothic"/>
              <a:cs typeface="Century Gothic"/>
            </a:endParaRPr>
          </a:p>
          <a:p>
            <a:pPr algn="r">
              <a:spcBef>
                <a:spcPts val="1200"/>
              </a:spcBef>
            </a:pPr>
            <a:r>
              <a:rPr lang="en-US" sz="1200" b="0" dirty="0">
                <a:solidFill>
                  <a:schemeClr val="tx1"/>
                </a:solidFill>
                <a:latin typeface="Century Gothic"/>
                <a:cs typeface="Century Gothic"/>
              </a:rPr>
              <a:t>T</a:t>
            </a:r>
            <a:r>
              <a:rPr lang="en-US" sz="1200" b="0" dirty="0" smtClean="0">
                <a:solidFill>
                  <a:schemeClr val="tx1"/>
                </a:solidFill>
                <a:latin typeface="Century Gothic"/>
                <a:cs typeface="Century Gothic"/>
              </a:rPr>
              <a:t>he </a:t>
            </a:r>
            <a:r>
              <a:rPr lang="en-US" sz="1200" b="0" dirty="0">
                <a:solidFill>
                  <a:schemeClr val="tx1"/>
                </a:solidFill>
                <a:latin typeface="Century Gothic"/>
                <a:cs typeface="Century Gothic"/>
              </a:rPr>
              <a:t>loss of microbial diversity on and within our bodies is exacting a terrible price</a:t>
            </a:r>
            <a:r>
              <a:rPr lang="en-US" sz="1200" b="0" dirty="0" smtClean="0">
                <a:solidFill>
                  <a:schemeClr val="tx1"/>
                </a:solidFill>
                <a:latin typeface="Century Gothic"/>
                <a:cs typeface="Century Gothic"/>
              </a:rPr>
              <a:t>.</a:t>
            </a:r>
          </a:p>
          <a:p>
            <a:pPr>
              <a:spcBef>
                <a:spcPts val="600"/>
              </a:spcBef>
            </a:pPr>
            <a:endParaRPr lang="en-US" sz="2000" b="0" dirty="0">
              <a:solidFill>
                <a:schemeClr val="tx1"/>
              </a:solidFill>
              <a:latin typeface="Century Gothic"/>
              <a:cs typeface="Century Gothic"/>
            </a:endParaRPr>
          </a:p>
        </p:txBody>
      </p:sp>
      <p:pic>
        <p:nvPicPr>
          <p:cNvPr id="10" name="Picture 9"/>
          <p:cNvPicPr>
            <a:picLocks noChangeAspect="1"/>
          </p:cNvPicPr>
          <p:nvPr/>
        </p:nvPicPr>
        <p:blipFill>
          <a:blip r:embed="rId2"/>
          <a:stretch>
            <a:fillRect/>
          </a:stretch>
        </p:blipFill>
        <p:spPr>
          <a:xfrm>
            <a:off x="0" y="772111"/>
            <a:ext cx="5046886" cy="1492970"/>
          </a:xfrm>
          <a:prstGeom prst="rect">
            <a:avLst/>
          </a:prstGeom>
        </p:spPr>
      </p:pic>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a:latin typeface="Century Gothic"/>
                <a:cs typeface="Century Gothic"/>
              </a:rPr>
              <a:t>Disappearing Microbiota Hypothesis</a:t>
            </a: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ttangolo 5"/>
          <p:cNvSpPr/>
          <p:nvPr/>
        </p:nvSpPr>
        <p:spPr>
          <a:xfrm>
            <a:off x="188156" y="5906814"/>
            <a:ext cx="8843888" cy="523220"/>
          </a:xfrm>
          <a:prstGeom prst="rect">
            <a:avLst/>
          </a:prstGeom>
        </p:spPr>
        <p:txBody>
          <a:bodyPr wrap="square">
            <a:spAutoFit/>
          </a:bodyPr>
          <a:lstStyle/>
          <a:p>
            <a:pPr algn="ctr"/>
            <a:r>
              <a:rPr lang="en-CA" sz="1400" b="0" dirty="0" smtClean="0">
                <a:latin typeface="Century Gothic"/>
                <a:cs typeface="Century Gothic"/>
              </a:rPr>
              <a:t>obesity, childhood diabetes, asthma, hay fever, food allergies, </a:t>
            </a:r>
            <a:r>
              <a:rPr lang="en-CA" sz="1400" b="0" dirty="0" err="1" smtClean="0">
                <a:latin typeface="Century Gothic"/>
                <a:cs typeface="Century Gothic"/>
              </a:rPr>
              <a:t>esophageal</a:t>
            </a:r>
            <a:r>
              <a:rPr lang="en-CA" sz="1400" b="0" dirty="0" smtClean="0">
                <a:latin typeface="Century Gothic"/>
                <a:cs typeface="Century Gothic"/>
              </a:rPr>
              <a:t> reflux and cancer, celiac disease, </a:t>
            </a:r>
            <a:r>
              <a:rPr lang="en-CA" sz="1400" b="0" dirty="0" err="1" smtClean="0">
                <a:latin typeface="Century Gothic"/>
                <a:cs typeface="Century Gothic"/>
              </a:rPr>
              <a:t>Crohn’s</a:t>
            </a:r>
            <a:r>
              <a:rPr lang="en-CA" sz="1400" b="0" dirty="0" smtClean="0">
                <a:latin typeface="Century Gothic"/>
                <a:cs typeface="Century Gothic"/>
              </a:rPr>
              <a:t> disease, ulcerative colitis, autism, eczema</a:t>
            </a:r>
            <a:endParaRPr lang="en-CA" sz="1400" dirty="0">
              <a:latin typeface="Century Gothic"/>
              <a:cs typeface="Century Gothic"/>
            </a:endParaRPr>
          </a:p>
        </p:txBody>
      </p:sp>
    </p:spTree>
    <p:extLst>
      <p:ext uri="{BB962C8B-B14F-4D97-AF65-F5344CB8AC3E}">
        <p14:creationId xmlns:p14="http://schemas.microsoft.com/office/powerpoint/2010/main" val="1244862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772111"/>
            <a:ext cx="5046886" cy="1492970"/>
          </a:xfrm>
          <a:prstGeom prst="rect">
            <a:avLst/>
          </a:prstGeom>
        </p:spPr>
      </p:pic>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a:latin typeface="Century Gothic"/>
                <a:cs typeface="Century Gothic"/>
              </a:rPr>
              <a:t>Disappearing Microbiota Hypothesis</a:t>
            </a: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ttangolo 5"/>
          <p:cNvSpPr/>
          <p:nvPr/>
        </p:nvSpPr>
        <p:spPr>
          <a:xfrm>
            <a:off x="65088" y="6040493"/>
            <a:ext cx="8843888" cy="523220"/>
          </a:xfrm>
          <a:prstGeom prst="rect">
            <a:avLst/>
          </a:prstGeom>
        </p:spPr>
        <p:txBody>
          <a:bodyPr wrap="square">
            <a:spAutoFit/>
          </a:bodyPr>
          <a:lstStyle/>
          <a:p>
            <a:pPr algn="ctr"/>
            <a:r>
              <a:rPr lang="en-CA" sz="1400" b="0" dirty="0" smtClean="0">
                <a:latin typeface="Century Gothic"/>
                <a:cs typeface="Century Gothic"/>
              </a:rPr>
              <a:t>obesity, childhood diabetes, asthma, hay fever, food allergies, </a:t>
            </a:r>
            <a:r>
              <a:rPr lang="en-CA" sz="1400" b="0" dirty="0" err="1" smtClean="0">
                <a:latin typeface="Century Gothic"/>
                <a:cs typeface="Century Gothic"/>
              </a:rPr>
              <a:t>esophageal</a:t>
            </a:r>
            <a:r>
              <a:rPr lang="en-CA" sz="1400" b="0" dirty="0" smtClean="0">
                <a:latin typeface="Century Gothic"/>
                <a:cs typeface="Century Gothic"/>
              </a:rPr>
              <a:t> reflux and cancer, celiac disease, </a:t>
            </a:r>
            <a:r>
              <a:rPr lang="en-CA" sz="1400" b="0" dirty="0" err="1" smtClean="0">
                <a:latin typeface="Century Gothic"/>
                <a:cs typeface="Century Gothic"/>
              </a:rPr>
              <a:t>Crohn’s</a:t>
            </a:r>
            <a:r>
              <a:rPr lang="en-CA" sz="1400" b="0" dirty="0" smtClean="0">
                <a:latin typeface="Century Gothic"/>
                <a:cs typeface="Century Gothic"/>
              </a:rPr>
              <a:t> disease, ulcerative colitis, autism, eczema</a:t>
            </a:r>
            <a:endParaRPr lang="en-CA" sz="1400" dirty="0">
              <a:latin typeface="Century Gothic"/>
              <a:cs typeface="Century Gothic"/>
            </a:endParaRPr>
          </a:p>
        </p:txBody>
      </p:sp>
      <p:pic>
        <p:nvPicPr>
          <p:cNvPr id="13" name="Picture 10"/>
          <p:cNvPicPr>
            <a:picLocks noChangeAspect="1"/>
          </p:cNvPicPr>
          <p:nvPr/>
        </p:nvPicPr>
        <p:blipFill>
          <a:blip r:embed="rId4"/>
          <a:stretch>
            <a:fillRect/>
          </a:stretch>
        </p:blipFill>
        <p:spPr>
          <a:xfrm>
            <a:off x="1001664" y="2513659"/>
            <a:ext cx="7127972" cy="3164181"/>
          </a:xfrm>
          <a:prstGeom prst="rect">
            <a:avLst/>
          </a:prstGeom>
        </p:spPr>
      </p:pic>
    </p:spTree>
    <p:extLst>
      <p:ext uri="{BB962C8B-B14F-4D97-AF65-F5344CB8AC3E}">
        <p14:creationId xmlns:p14="http://schemas.microsoft.com/office/powerpoint/2010/main" val="3434079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ttangolo 54"/>
          <p:cNvSpPr/>
          <p:nvPr/>
        </p:nvSpPr>
        <p:spPr bwMode="auto">
          <a:xfrm>
            <a:off x="0" y="741363"/>
            <a:ext cx="9383713" cy="5653642"/>
          </a:xfrm>
          <a:prstGeom prst="rect">
            <a:avLst/>
          </a:prstGeom>
          <a:gradFill flip="none" rotWithShape="1">
            <a:gsLst>
              <a:gs pos="100000">
                <a:schemeClr val="tx2"/>
              </a:gs>
              <a:gs pos="55000">
                <a:srgbClr val="FFFFFF"/>
              </a:gs>
            </a:gsLst>
            <a:lin ang="0" scaled="1"/>
            <a:tileRect/>
          </a:gradFill>
          <a:ln w="9525" cap="flat" cmpd="sng" algn="ctr">
            <a:noFill/>
            <a:prstDash val="solid"/>
            <a:round/>
            <a:headEnd type="none" w="med" len="med"/>
            <a:tailEnd type="none" w="med" len="med"/>
          </a:ln>
          <a:effectLst/>
        </p:spPr>
        <p:txBody>
          <a:bodyPr/>
          <a:lstStyle/>
          <a:p>
            <a:pPr>
              <a:defRPr/>
            </a:pPr>
            <a:endParaRPr lang="it-IT">
              <a:ea typeface="+mn-ea"/>
              <a:cs typeface="+mn-cs"/>
            </a:endParaRPr>
          </a:p>
        </p:txBody>
      </p:sp>
      <p:sp>
        <p:nvSpPr>
          <p:cNvPr id="28" name="Oval 7"/>
          <p:cNvSpPr>
            <a:spLocks noChangeArrowheads="1"/>
          </p:cNvSpPr>
          <p:nvPr/>
        </p:nvSpPr>
        <p:spPr bwMode="auto">
          <a:xfrm>
            <a:off x="1849438" y="3086100"/>
            <a:ext cx="504825" cy="433388"/>
          </a:xfrm>
          <a:prstGeom prst="ellipse">
            <a:avLst/>
          </a:prstGeom>
          <a:solidFill>
            <a:schemeClr val="tx1">
              <a:lumMod val="40000"/>
              <a:lumOff val="60000"/>
            </a:schemeClr>
          </a:solidFill>
          <a:ln w="28575">
            <a:solidFill>
              <a:srgbClr val="000000"/>
            </a:solidFill>
            <a:round/>
            <a:headEnd/>
            <a:tailEnd/>
          </a:ln>
        </p:spPr>
        <p:txBody>
          <a:bodyPr wrap="none" anchor="ctr"/>
          <a:lstStyle/>
          <a:p>
            <a:pPr>
              <a:defRPr/>
            </a:pPr>
            <a:endParaRPr lang="it-IT">
              <a:ea typeface="+mn-ea"/>
              <a:cs typeface="+mn-cs"/>
            </a:endParaRPr>
          </a:p>
        </p:txBody>
      </p:sp>
      <p:sp>
        <p:nvSpPr>
          <p:cNvPr id="54279" name="Rectangle 31"/>
          <p:cNvSpPr>
            <a:spLocks noChangeArrowheads="1"/>
          </p:cNvSpPr>
          <p:nvPr/>
        </p:nvSpPr>
        <p:spPr bwMode="auto">
          <a:xfrm>
            <a:off x="2401888" y="1670050"/>
            <a:ext cx="136683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280" name="CasellaDiTesto 56"/>
          <p:cNvSpPr txBox="1">
            <a:spLocks noChangeArrowheads="1"/>
          </p:cNvSpPr>
          <p:nvPr/>
        </p:nvSpPr>
        <p:spPr bwMode="auto">
          <a:xfrm>
            <a:off x="204788" y="917575"/>
            <a:ext cx="10375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rgbClr val="0000FF"/>
                </a:solidFill>
                <a:latin typeface="Century Gothic"/>
                <a:cs typeface="Century Gothic"/>
              </a:rPr>
              <a:t>Health</a:t>
            </a:r>
            <a:endParaRPr lang="it-IT" sz="2000" b="0" i="1" dirty="0">
              <a:solidFill>
                <a:srgbClr val="0000FF"/>
              </a:solidFill>
              <a:latin typeface="Century Gothic"/>
              <a:cs typeface="Century Gothic"/>
            </a:endParaRPr>
          </a:p>
        </p:txBody>
      </p:sp>
      <p:sp>
        <p:nvSpPr>
          <p:cNvPr id="54281" name="CasellaDiTesto 57"/>
          <p:cNvSpPr txBox="1">
            <a:spLocks noChangeArrowheads="1"/>
          </p:cNvSpPr>
          <p:nvPr/>
        </p:nvSpPr>
        <p:spPr bwMode="auto">
          <a:xfrm>
            <a:off x="7775575" y="942975"/>
            <a:ext cx="1175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chemeClr val="bg1"/>
                </a:solidFill>
                <a:latin typeface="Century Gothic"/>
                <a:cs typeface="Century Gothic"/>
              </a:rPr>
              <a:t>Disease</a:t>
            </a:r>
            <a:endParaRPr lang="it-IT" sz="2000" b="0" i="1" dirty="0">
              <a:solidFill>
                <a:schemeClr val="bg1"/>
              </a:solidFill>
              <a:latin typeface="Century Gothic"/>
              <a:cs typeface="Century Gothic"/>
            </a:endParaRPr>
          </a:p>
        </p:txBody>
      </p:sp>
      <p:sp>
        <p:nvSpPr>
          <p:cNvPr id="54282" name="CasellaDiTesto 58"/>
          <p:cNvSpPr txBox="1">
            <a:spLocks noChangeArrowheads="1"/>
          </p:cNvSpPr>
          <p:nvPr/>
        </p:nvSpPr>
        <p:spPr bwMode="auto">
          <a:xfrm>
            <a:off x="385763" y="5943600"/>
            <a:ext cx="1163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rgbClr val="0000FF"/>
                </a:solidFill>
                <a:latin typeface="Century Gothic"/>
                <a:cs typeface="Century Gothic"/>
              </a:rPr>
              <a:t>Eubiosis</a:t>
            </a:r>
            <a:endParaRPr lang="it-IT" sz="2000" b="0" i="1" dirty="0">
              <a:solidFill>
                <a:srgbClr val="0000FF"/>
              </a:solidFill>
              <a:latin typeface="Century Gothic"/>
              <a:cs typeface="Century Gothic"/>
            </a:endParaRPr>
          </a:p>
        </p:txBody>
      </p:sp>
      <p:sp>
        <p:nvSpPr>
          <p:cNvPr id="54283" name="CasellaDiTesto 59"/>
          <p:cNvSpPr txBox="1">
            <a:spLocks noChangeArrowheads="1"/>
          </p:cNvSpPr>
          <p:nvPr/>
        </p:nvSpPr>
        <p:spPr bwMode="auto">
          <a:xfrm>
            <a:off x="7775575" y="5942013"/>
            <a:ext cx="1298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rgbClr val="FFFFFF"/>
                </a:solidFill>
                <a:latin typeface="Century Gothic"/>
                <a:cs typeface="Century Gothic"/>
              </a:rPr>
              <a:t>Dysbiosis</a:t>
            </a:r>
            <a:endParaRPr lang="it-IT" sz="2000" b="0" i="1" dirty="0">
              <a:solidFill>
                <a:srgbClr val="FFFFFF"/>
              </a:solidFill>
              <a:latin typeface="Century Gothic"/>
              <a:cs typeface="Century Gothic"/>
            </a:endParaRPr>
          </a:p>
        </p:txBody>
      </p:sp>
      <p:sp>
        <p:nvSpPr>
          <p:cNvPr id="61" name="CasellaDiTesto 14"/>
          <p:cNvSpPr txBox="1">
            <a:spLocks noChangeArrowheads="1"/>
          </p:cNvSpPr>
          <p:nvPr/>
        </p:nvSpPr>
        <p:spPr bwMode="auto">
          <a:xfrm>
            <a:off x="6963693" y="3655857"/>
            <a:ext cx="2180307"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r">
              <a:spcAft>
                <a:spcPts val="1800"/>
              </a:spcAft>
            </a:pPr>
            <a:r>
              <a:rPr lang="it-IT" sz="1600" b="0" dirty="0" err="1" smtClean="0">
                <a:solidFill>
                  <a:schemeClr val="bg1"/>
                </a:solidFill>
                <a:latin typeface="Century Gothic"/>
                <a:cs typeface="Century Gothic"/>
              </a:rPr>
              <a:t>Pathogenic</a:t>
            </a:r>
            <a:r>
              <a:rPr lang="it-IT" sz="1600" b="0" dirty="0" smtClean="0">
                <a:solidFill>
                  <a:schemeClr val="bg1"/>
                </a:solidFill>
                <a:latin typeface="Century Gothic"/>
                <a:cs typeface="Century Gothic"/>
              </a:rPr>
              <a:t> community</a:t>
            </a:r>
            <a:endParaRPr lang="it-IT" sz="1600" b="0" dirty="0">
              <a:solidFill>
                <a:schemeClr val="bg1"/>
              </a:solidFill>
              <a:latin typeface="Century Gothic"/>
              <a:cs typeface="Century Gothic"/>
            </a:endParaRPr>
          </a:p>
          <a:p>
            <a:pPr algn="r">
              <a:spcAft>
                <a:spcPts val="1800"/>
              </a:spcAft>
            </a:pPr>
            <a:r>
              <a:rPr lang="it-IT" sz="1050" b="0" i="1" dirty="0">
                <a:solidFill>
                  <a:schemeClr val="bg1"/>
                </a:solidFill>
                <a:latin typeface="Century Gothic"/>
                <a:cs typeface="Century Gothic"/>
              </a:rPr>
              <a:t>no single </a:t>
            </a:r>
            <a:r>
              <a:rPr lang="it-IT" sz="1050" b="0" i="1" dirty="0" err="1">
                <a:solidFill>
                  <a:schemeClr val="bg1"/>
                </a:solidFill>
                <a:latin typeface="Century Gothic"/>
                <a:cs typeface="Century Gothic"/>
              </a:rPr>
              <a:t>microbe</a:t>
            </a:r>
            <a:r>
              <a:rPr lang="it-IT" sz="1050" b="0" i="1" dirty="0">
                <a:solidFill>
                  <a:schemeClr val="bg1"/>
                </a:solidFill>
                <a:latin typeface="Century Gothic"/>
                <a:cs typeface="Century Gothic"/>
              </a:rPr>
              <a:t> </a:t>
            </a:r>
            <a:r>
              <a:rPr lang="it-IT" sz="1050" b="0" i="1" dirty="0" err="1">
                <a:solidFill>
                  <a:schemeClr val="bg1"/>
                </a:solidFill>
                <a:latin typeface="Century Gothic"/>
                <a:cs typeface="Century Gothic"/>
              </a:rPr>
              <a:t>is</a:t>
            </a:r>
            <a:r>
              <a:rPr lang="it-IT" sz="1050" b="0" i="1" dirty="0">
                <a:solidFill>
                  <a:schemeClr val="bg1"/>
                </a:solidFill>
                <a:latin typeface="Century Gothic"/>
                <a:cs typeface="Century Gothic"/>
              </a:rPr>
              <a:t> </a:t>
            </a:r>
            <a:r>
              <a:rPr lang="it-IT" sz="1050" b="0" i="1" dirty="0" err="1" smtClean="0">
                <a:solidFill>
                  <a:schemeClr val="bg1"/>
                </a:solidFill>
                <a:latin typeface="Century Gothic"/>
                <a:cs typeface="Century Gothic"/>
              </a:rPr>
              <a:t>pathogenic</a:t>
            </a:r>
            <a:r>
              <a:rPr lang="it-IT" sz="1050" b="0" i="1" dirty="0" smtClean="0">
                <a:solidFill>
                  <a:schemeClr val="bg1"/>
                </a:solidFill>
                <a:latin typeface="Century Gothic"/>
                <a:cs typeface="Century Gothic"/>
              </a:rPr>
              <a:t> alone</a:t>
            </a:r>
            <a:r>
              <a:rPr lang="it-IT" sz="1050" b="0" i="1" dirty="0">
                <a:solidFill>
                  <a:schemeClr val="bg1"/>
                </a:solidFill>
                <a:latin typeface="Century Gothic"/>
                <a:cs typeface="Century Gothic"/>
              </a:rPr>
              <a:t>. </a:t>
            </a:r>
            <a:r>
              <a:rPr lang="it-IT" sz="1050" b="0" i="1" dirty="0" err="1">
                <a:solidFill>
                  <a:schemeClr val="bg1"/>
                </a:solidFill>
                <a:latin typeface="Century Gothic"/>
                <a:cs typeface="Century Gothic"/>
              </a:rPr>
              <a:t>Instead</a:t>
            </a:r>
            <a:r>
              <a:rPr lang="it-IT" sz="1050" b="0" i="1" dirty="0">
                <a:solidFill>
                  <a:schemeClr val="bg1"/>
                </a:solidFill>
                <a:latin typeface="Century Gothic"/>
                <a:cs typeface="Century Gothic"/>
              </a:rPr>
              <a:t>, the community </a:t>
            </a:r>
            <a:r>
              <a:rPr lang="it-IT" sz="1050" b="0" i="1" dirty="0" err="1">
                <a:solidFill>
                  <a:schemeClr val="bg1"/>
                </a:solidFill>
                <a:latin typeface="Century Gothic"/>
                <a:cs typeface="Century Gothic"/>
              </a:rPr>
              <a:t>assemblage</a:t>
            </a:r>
            <a:r>
              <a:rPr lang="it-IT" sz="1050" b="0" i="1" dirty="0">
                <a:solidFill>
                  <a:schemeClr val="bg1"/>
                </a:solidFill>
                <a:latin typeface="Century Gothic"/>
                <a:cs typeface="Century Gothic"/>
              </a:rPr>
              <a:t> </a:t>
            </a:r>
            <a:r>
              <a:rPr lang="it-IT" sz="1050" b="0" i="1" dirty="0" err="1">
                <a:solidFill>
                  <a:schemeClr val="bg1"/>
                </a:solidFill>
                <a:latin typeface="Century Gothic"/>
                <a:cs typeface="Century Gothic"/>
              </a:rPr>
              <a:t>is</a:t>
            </a:r>
            <a:r>
              <a:rPr lang="it-IT" sz="1050" b="0" i="1" dirty="0">
                <a:solidFill>
                  <a:schemeClr val="bg1"/>
                </a:solidFill>
                <a:latin typeface="Century Gothic"/>
                <a:cs typeface="Century Gothic"/>
              </a:rPr>
              <a:t> an </a:t>
            </a:r>
            <a:r>
              <a:rPr lang="it-IT" sz="1050" b="0" i="1" dirty="0" err="1" smtClean="0">
                <a:solidFill>
                  <a:schemeClr val="bg1"/>
                </a:solidFill>
                <a:latin typeface="Century Gothic"/>
                <a:cs typeface="Century Gothic"/>
              </a:rPr>
              <a:t>environmental</a:t>
            </a:r>
            <a:r>
              <a:rPr lang="it-IT" sz="1050" b="0" i="1" dirty="0" smtClean="0">
                <a:solidFill>
                  <a:schemeClr val="bg1"/>
                </a:solidFill>
                <a:latin typeface="Century Gothic"/>
                <a:cs typeface="Century Gothic"/>
              </a:rPr>
              <a:t> </a:t>
            </a:r>
            <a:r>
              <a:rPr lang="it-IT" sz="1050" b="0" i="1" dirty="0" err="1" smtClean="0">
                <a:solidFill>
                  <a:schemeClr val="bg1"/>
                </a:solidFill>
                <a:latin typeface="Century Gothic"/>
                <a:cs typeface="Century Gothic"/>
              </a:rPr>
              <a:t>risk</a:t>
            </a:r>
            <a:r>
              <a:rPr lang="it-IT" sz="1050" b="0" i="1" dirty="0" smtClean="0">
                <a:solidFill>
                  <a:schemeClr val="bg1"/>
                </a:solidFill>
                <a:latin typeface="Century Gothic"/>
                <a:cs typeface="Century Gothic"/>
              </a:rPr>
              <a:t> </a:t>
            </a:r>
            <a:r>
              <a:rPr lang="it-IT" sz="1050" b="0" i="1" dirty="0" err="1">
                <a:solidFill>
                  <a:schemeClr val="bg1"/>
                </a:solidFill>
                <a:latin typeface="Century Gothic"/>
                <a:cs typeface="Century Gothic"/>
              </a:rPr>
              <a:t>factor</a:t>
            </a:r>
            <a:r>
              <a:rPr lang="it-IT" sz="1050" b="0" i="1" dirty="0">
                <a:solidFill>
                  <a:schemeClr val="bg1"/>
                </a:solidFill>
                <a:latin typeface="Century Gothic"/>
                <a:cs typeface="Century Gothic"/>
              </a:rPr>
              <a:t> </a:t>
            </a:r>
            <a:r>
              <a:rPr lang="it-IT" sz="1050" b="0" i="1" dirty="0" err="1">
                <a:solidFill>
                  <a:schemeClr val="bg1"/>
                </a:solidFill>
                <a:latin typeface="Century Gothic"/>
                <a:cs typeface="Century Gothic"/>
              </a:rPr>
              <a:t>that</a:t>
            </a:r>
            <a:r>
              <a:rPr lang="it-IT" sz="1050" b="0" i="1" dirty="0">
                <a:solidFill>
                  <a:schemeClr val="bg1"/>
                </a:solidFill>
                <a:latin typeface="Century Gothic"/>
                <a:cs typeface="Century Gothic"/>
              </a:rPr>
              <a:t> </a:t>
            </a:r>
            <a:r>
              <a:rPr lang="it-IT" sz="1050" b="0" i="1" dirty="0" err="1">
                <a:solidFill>
                  <a:schemeClr val="bg1"/>
                </a:solidFill>
                <a:latin typeface="Century Gothic"/>
                <a:cs typeface="Century Gothic"/>
              </a:rPr>
              <a:t>contributes</a:t>
            </a:r>
            <a:r>
              <a:rPr lang="it-IT" sz="1050" b="0" i="1" dirty="0">
                <a:solidFill>
                  <a:schemeClr val="bg1"/>
                </a:solidFill>
                <a:latin typeface="Century Gothic"/>
                <a:cs typeface="Century Gothic"/>
              </a:rPr>
              <a:t> to a </a:t>
            </a:r>
            <a:r>
              <a:rPr lang="it-IT" sz="1050" b="0" i="1" dirty="0" err="1">
                <a:solidFill>
                  <a:schemeClr val="bg1"/>
                </a:solidFill>
                <a:latin typeface="Century Gothic"/>
                <a:cs typeface="Century Gothic"/>
              </a:rPr>
              <a:t>disease</a:t>
            </a:r>
            <a:r>
              <a:rPr lang="it-IT" sz="1050" b="0" i="1" dirty="0">
                <a:solidFill>
                  <a:schemeClr val="bg1"/>
                </a:solidFill>
                <a:latin typeface="Century Gothic"/>
                <a:cs typeface="Century Gothic"/>
              </a:rPr>
              <a:t> </a:t>
            </a:r>
            <a:r>
              <a:rPr lang="it-IT" sz="1050" b="0" i="1" dirty="0" smtClean="0">
                <a:solidFill>
                  <a:schemeClr val="bg1"/>
                </a:solidFill>
                <a:latin typeface="Century Gothic"/>
                <a:cs typeface="Century Gothic"/>
              </a:rPr>
              <a:t>state</a:t>
            </a:r>
            <a:endParaRPr lang="it-IT" sz="1050" b="0" i="1" dirty="0">
              <a:solidFill>
                <a:schemeClr val="bg1"/>
              </a:solidFill>
              <a:latin typeface="Century Gothic"/>
              <a:cs typeface="Century Gothic"/>
            </a:endParaRPr>
          </a:p>
        </p:txBody>
      </p:sp>
      <p:grpSp>
        <p:nvGrpSpPr>
          <p:cNvPr id="21" name="Gruppo 44"/>
          <p:cNvGrpSpPr>
            <a:grpSpLocks/>
          </p:cNvGrpSpPr>
          <p:nvPr/>
        </p:nvGrpSpPr>
        <p:grpSpPr bwMode="auto">
          <a:xfrm>
            <a:off x="2992438" y="1017587"/>
            <a:ext cx="4007374" cy="1137337"/>
            <a:chOff x="3017132" y="2230792"/>
            <a:chExt cx="4007932" cy="1136285"/>
          </a:xfrm>
        </p:grpSpPr>
        <p:sp>
          <p:nvSpPr>
            <p:cNvPr id="22" name="CasellaDiTesto 12"/>
            <p:cNvSpPr txBox="1">
              <a:spLocks noChangeArrowheads="1"/>
            </p:cNvSpPr>
            <p:nvPr/>
          </p:nvSpPr>
          <p:spPr bwMode="auto">
            <a:xfrm>
              <a:off x="3017132" y="2230792"/>
              <a:ext cx="1717675" cy="2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r>
                <a:rPr lang="it-IT" sz="1200" b="0" dirty="0" err="1" smtClean="0">
                  <a:latin typeface="Century Gothic"/>
                  <a:cs typeface="Century Gothic"/>
                </a:rPr>
                <a:t>Diet</a:t>
              </a:r>
              <a:endParaRPr lang="it-IT" sz="1200" b="0" dirty="0">
                <a:latin typeface="Century Gothic"/>
                <a:cs typeface="Century Gothic"/>
              </a:endParaRPr>
            </a:p>
          </p:txBody>
        </p:sp>
        <p:sp>
          <p:nvSpPr>
            <p:cNvPr id="23" name="CasellaDiTesto 12"/>
            <p:cNvSpPr txBox="1">
              <a:spLocks noChangeArrowheads="1"/>
            </p:cNvSpPr>
            <p:nvPr/>
          </p:nvSpPr>
          <p:spPr bwMode="auto">
            <a:xfrm>
              <a:off x="3642252" y="2474912"/>
              <a:ext cx="1717675" cy="2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r>
                <a:rPr lang="it-IT" sz="1200" b="0" dirty="0" err="1" smtClean="0">
                  <a:latin typeface="Century Gothic"/>
                  <a:cs typeface="Century Gothic"/>
                </a:rPr>
                <a:t>Hygene</a:t>
              </a:r>
              <a:endParaRPr lang="it-IT" sz="1200" b="0" dirty="0">
                <a:latin typeface="Century Gothic"/>
                <a:cs typeface="Century Gothic"/>
              </a:endParaRPr>
            </a:p>
          </p:txBody>
        </p:sp>
        <p:sp>
          <p:nvSpPr>
            <p:cNvPr id="24" name="CasellaDiTesto 12"/>
            <p:cNvSpPr txBox="1">
              <a:spLocks noChangeArrowheads="1"/>
            </p:cNvSpPr>
            <p:nvPr/>
          </p:nvSpPr>
          <p:spPr bwMode="auto">
            <a:xfrm>
              <a:off x="4806421" y="2794001"/>
              <a:ext cx="1717675" cy="2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1200" b="0" dirty="0" err="1" smtClean="0">
                  <a:latin typeface="Century Gothic"/>
                  <a:cs typeface="Century Gothic"/>
                </a:rPr>
                <a:t>Antibiotics</a:t>
              </a:r>
              <a:endParaRPr lang="it-IT" sz="1200" b="0" dirty="0">
                <a:latin typeface="Century Gothic"/>
                <a:cs typeface="Century Gothic"/>
              </a:endParaRPr>
            </a:p>
          </p:txBody>
        </p:sp>
        <p:sp>
          <p:nvSpPr>
            <p:cNvPr id="25" name="CasellaDiTesto 12"/>
            <p:cNvSpPr txBox="1">
              <a:spLocks noChangeArrowheads="1"/>
            </p:cNvSpPr>
            <p:nvPr/>
          </p:nvSpPr>
          <p:spPr bwMode="auto">
            <a:xfrm>
              <a:off x="5307389" y="3090334"/>
              <a:ext cx="1717675" cy="276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r>
                <a:rPr lang="it-IT" sz="1200" b="0" dirty="0" smtClean="0">
                  <a:latin typeface="Century Gothic"/>
                  <a:cs typeface="Century Gothic"/>
                </a:rPr>
                <a:t>Life style</a:t>
              </a:r>
              <a:endParaRPr lang="it-IT" sz="1200" b="0" dirty="0">
                <a:latin typeface="Century Gothic"/>
                <a:cs typeface="Century Gothic"/>
              </a:endParaRPr>
            </a:p>
          </p:txBody>
        </p:sp>
      </p:grpSp>
      <p:sp>
        <p:nvSpPr>
          <p:cNvPr id="29" name="Rectangle 28"/>
          <p:cNvSpPr/>
          <p:nvPr/>
        </p:nvSpPr>
        <p:spPr>
          <a:xfrm>
            <a:off x="7201416" y="6353815"/>
            <a:ext cx="1942584" cy="261610"/>
          </a:xfrm>
          <a:prstGeom prst="rect">
            <a:avLst/>
          </a:prstGeom>
        </p:spPr>
        <p:txBody>
          <a:bodyPr wrap="square">
            <a:spAutoFit/>
          </a:bodyPr>
          <a:lstStyle/>
          <a:p>
            <a:pPr algn="r"/>
            <a:r>
              <a:rPr lang="pt-BR" sz="1100" b="0" i="1" dirty="0" err="1" smtClean="0">
                <a:solidFill>
                  <a:schemeClr val="tx1"/>
                </a:solidFill>
                <a:latin typeface="Century Gothic"/>
                <a:cs typeface="Century Gothic"/>
              </a:rPr>
              <a:t>Ley</a:t>
            </a:r>
            <a:r>
              <a:rPr lang="pt-BR" sz="1100" b="0" i="1" dirty="0" smtClean="0">
                <a:solidFill>
                  <a:schemeClr val="tx1"/>
                </a:solidFill>
                <a:latin typeface="Century Gothic"/>
                <a:cs typeface="Century Gothic"/>
              </a:rPr>
              <a:t> </a:t>
            </a:r>
            <a:r>
              <a:rPr lang="pt-BR" sz="1100" b="0" i="1" dirty="0">
                <a:solidFill>
                  <a:schemeClr val="tx1"/>
                </a:solidFill>
                <a:latin typeface="Century Gothic"/>
                <a:cs typeface="Century Gothic"/>
              </a:rPr>
              <a:t>R. </a:t>
            </a:r>
            <a:r>
              <a:rPr lang="pt-BR" sz="1100" b="0" i="1" dirty="0" err="1">
                <a:solidFill>
                  <a:schemeClr val="tx1"/>
                </a:solidFill>
                <a:latin typeface="Century Gothic"/>
                <a:cs typeface="Century Gothic"/>
              </a:rPr>
              <a:t>Cell</a:t>
            </a:r>
            <a:r>
              <a:rPr lang="pt-BR" sz="1100" b="0" i="1" dirty="0">
                <a:solidFill>
                  <a:schemeClr val="tx1"/>
                </a:solidFill>
                <a:latin typeface="Century Gothic"/>
                <a:cs typeface="Century Gothic"/>
              </a:rPr>
              <a:t>. </a:t>
            </a:r>
            <a:r>
              <a:rPr lang="pt-BR" sz="1100" b="0" i="1" dirty="0" smtClean="0">
                <a:solidFill>
                  <a:schemeClr val="tx1"/>
                </a:solidFill>
                <a:latin typeface="Century Gothic"/>
                <a:cs typeface="Century Gothic"/>
              </a:rPr>
              <a:t>2006;124:</a:t>
            </a:r>
            <a:r>
              <a:rPr lang="pt-BR" sz="1100" b="0" i="1" dirty="0">
                <a:solidFill>
                  <a:schemeClr val="tx1"/>
                </a:solidFill>
                <a:latin typeface="Century Gothic"/>
                <a:cs typeface="Century Gothic"/>
              </a:rPr>
              <a:t>837  </a:t>
            </a:r>
            <a:endParaRPr lang="en-US" sz="1100" b="0" i="1" dirty="0">
              <a:solidFill>
                <a:schemeClr val="tx1"/>
              </a:solidFill>
              <a:latin typeface="Century Gothic"/>
              <a:cs typeface="Century Gothic"/>
            </a:endParaRPr>
          </a:p>
        </p:txBody>
      </p:sp>
      <p:sp>
        <p:nvSpPr>
          <p:cNvPr id="30"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Dysbiosis</a:t>
            </a:r>
            <a:endParaRPr lang="en-US" sz="2400" b="0" dirty="0">
              <a:latin typeface="Century Gothic"/>
              <a:cs typeface="Century Gothic"/>
            </a:endParaRPr>
          </a:p>
        </p:txBody>
      </p:sp>
      <p:grpSp>
        <p:nvGrpSpPr>
          <p:cNvPr id="31" name="Group 30"/>
          <p:cNvGrpSpPr/>
          <p:nvPr/>
        </p:nvGrpSpPr>
        <p:grpSpPr>
          <a:xfrm>
            <a:off x="0" y="0"/>
            <a:ext cx="9144000" cy="762000"/>
            <a:chOff x="0" y="0"/>
            <a:chExt cx="9144000" cy="76200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Tree>
    <p:extLst>
      <p:ext uri="{BB962C8B-B14F-4D97-AF65-F5344CB8AC3E}">
        <p14:creationId xmlns:p14="http://schemas.microsoft.com/office/powerpoint/2010/main" val="25013567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fill="hold" grpId="0" nodeType="clickEffect">
                                  <p:stCondLst>
                                    <p:cond delay="0"/>
                                  </p:stCondLst>
                                  <p:childTnLst>
                                    <p:animMotion origin="layout" path="M 5.55556E-7 8.67362E-19 L 0.61962 -0.06481 " pathEditMode="relative" ptsTypes="AA">
                                      <p:cBhvr>
                                        <p:cTn id="6" dur="2000" fill="hold"/>
                                        <p:tgtEl>
                                          <p:spTgt spid="28"/>
                                        </p:tgtEl>
                                        <p:attrNameLst>
                                          <p:attrName>ppt_x</p:attrName>
                                          <p:attrName>ppt_y</p:attrName>
                                        </p:attrNameLst>
                                      </p:cBhvr>
                                    </p:animMotion>
                                  </p:childTnLst>
                                  <p:subTnLst>
                                    <p:animClr clrSpc="rgb" dir="cw">
                                      <p:cBhvr override="childStyle">
                                        <p:cTn dur="1" fill="hold" display="0" masterRel="nextClick" afterEffect="1"/>
                                        <p:tgtEl>
                                          <p:spTgt spid="28"/>
                                        </p:tgtEl>
                                        <p:attrNameLst>
                                          <p:attrName>ppt_c</p:attrName>
                                        </p:attrNameLst>
                                      </p:cBhvr>
                                      <p:to>
                                        <a:srgbClr val="6C2212"/>
                                      </p:to>
                                    </p:animClr>
                                  </p:subTnLst>
                                </p:cTn>
                              </p:par>
                              <p:par>
                                <p:cTn id="7" presetID="10"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animEffect transition="in" filter="fade">
                                      <p:cBhvr>
                                        <p:cTn id="9"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Is this true for Celiac Disease?</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grpSp>
        <p:nvGrpSpPr>
          <p:cNvPr id="8" name="Gruppo 7"/>
          <p:cNvGrpSpPr/>
          <p:nvPr/>
        </p:nvGrpSpPr>
        <p:grpSpPr>
          <a:xfrm>
            <a:off x="83433" y="1835150"/>
            <a:ext cx="9058980" cy="5022850"/>
            <a:chOff x="83433" y="1835150"/>
            <a:chExt cx="9058980" cy="5022850"/>
          </a:xfrm>
        </p:grpSpPr>
        <p:pic>
          <p:nvPicPr>
            <p:cNvPr id="9" name="Picture 8"/>
            <p:cNvPicPr>
              <a:picLocks noChangeAspect="1"/>
            </p:cNvPicPr>
            <p:nvPr/>
          </p:nvPicPr>
          <p:blipFill>
            <a:blip r:embed="rId4"/>
            <a:stretch>
              <a:fillRect/>
            </a:stretch>
          </p:blipFill>
          <p:spPr>
            <a:xfrm>
              <a:off x="2078842" y="2081530"/>
              <a:ext cx="5024415" cy="3373366"/>
            </a:xfrm>
            <a:prstGeom prst="rect">
              <a:avLst/>
            </a:prstGeom>
          </p:spPr>
        </p:pic>
        <p:sp>
          <p:nvSpPr>
            <p:cNvPr id="10" name="CasellaDiTesto 14"/>
            <p:cNvSpPr txBox="1">
              <a:spLocks noChangeArrowheads="1"/>
            </p:cNvSpPr>
            <p:nvPr/>
          </p:nvSpPr>
          <p:spPr bwMode="auto">
            <a:xfrm>
              <a:off x="6600587" y="1835150"/>
              <a:ext cx="2390049"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spcAft>
                  <a:spcPts val="1800"/>
                </a:spcAft>
              </a:pPr>
              <a:r>
                <a:rPr lang="en-AU" sz="1800" dirty="0" smtClean="0">
                  <a:solidFill>
                    <a:schemeClr val="tx1"/>
                  </a:solidFill>
                  <a:latin typeface="Century Gothic"/>
                  <a:cs typeface="Century Gothic"/>
                </a:rPr>
                <a:t>Potentially harmful bacteria</a:t>
              </a:r>
            </a:p>
            <a:p>
              <a:pPr>
                <a:spcAft>
                  <a:spcPts val="1800"/>
                </a:spcAft>
              </a:pPr>
              <a:r>
                <a:rPr lang="en-AU" sz="1400" b="0" i="1" dirty="0" err="1" smtClean="0">
                  <a:solidFill>
                    <a:schemeClr val="tx1"/>
                  </a:solidFill>
                  <a:latin typeface="Century Gothic"/>
                  <a:cs typeface="Century Gothic"/>
                </a:rPr>
                <a:t>Bacteroides</a:t>
              </a:r>
              <a:r>
                <a:rPr lang="en-AU" sz="1400" b="0" i="1" dirty="0" smtClean="0">
                  <a:solidFill>
                    <a:schemeClr val="tx1"/>
                  </a:solidFill>
                  <a:latin typeface="Century Gothic"/>
                  <a:cs typeface="Century Gothic"/>
                </a:rPr>
                <a:t>, </a:t>
              </a:r>
              <a:r>
                <a:rPr lang="en-AU" sz="1400" b="0" i="1" dirty="0" err="1" smtClean="0">
                  <a:solidFill>
                    <a:schemeClr val="tx1"/>
                  </a:solidFill>
                  <a:latin typeface="Century Gothic"/>
                  <a:cs typeface="Century Gothic"/>
                </a:rPr>
                <a:t>Prevotella</a:t>
              </a:r>
              <a:r>
                <a:rPr lang="en-AU" sz="1400" b="0" i="1" dirty="0" smtClean="0">
                  <a:solidFill>
                    <a:schemeClr val="tx1"/>
                  </a:solidFill>
                  <a:latin typeface="Century Gothic"/>
                  <a:cs typeface="Century Gothic"/>
                </a:rPr>
                <a:t>, E. Coli</a:t>
              </a:r>
              <a:endParaRPr lang="en-AU" sz="1400" b="0" i="1" dirty="0">
                <a:solidFill>
                  <a:schemeClr val="tx1"/>
                </a:solidFill>
                <a:latin typeface="Century Gothic"/>
                <a:cs typeface="Century Gothic"/>
              </a:endParaRPr>
            </a:p>
          </p:txBody>
        </p:sp>
        <p:sp>
          <p:nvSpPr>
            <p:cNvPr id="11" name="CasellaDiTesto 14"/>
            <p:cNvSpPr txBox="1">
              <a:spLocks noChangeArrowheads="1"/>
            </p:cNvSpPr>
            <p:nvPr/>
          </p:nvSpPr>
          <p:spPr bwMode="auto">
            <a:xfrm>
              <a:off x="456913" y="1835150"/>
              <a:ext cx="2390049"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r">
                <a:spcAft>
                  <a:spcPts val="1800"/>
                </a:spcAft>
              </a:pPr>
              <a:r>
                <a:rPr lang="en-AU" sz="1800" dirty="0" smtClean="0">
                  <a:solidFill>
                    <a:schemeClr val="tx1"/>
                  </a:solidFill>
                  <a:latin typeface="Century Gothic"/>
                  <a:cs typeface="Century Gothic"/>
                </a:rPr>
                <a:t>Harmless bacteria</a:t>
              </a:r>
            </a:p>
            <a:p>
              <a:pPr algn="r">
                <a:spcAft>
                  <a:spcPts val="1800"/>
                </a:spcAft>
              </a:pPr>
              <a:r>
                <a:rPr lang="en-AU" sz="1400" b="0" i="1" dirty="0" smtClean="0">
                  <a:solidFill>
                    <a:schemeClr val="tx1"/>
                  </a:solidFill>
                  <a:latin typeface="Century Gothic"/>
                  <a:cs typeface="Century Gothic"/>
                </a:rPr>
                <a:t>Lactobacillus, </a:t>
              </a:r>
              <a:r>
                <a:rPr lang="en-AU" sz="1400" b="0" i="1" dirty="0" err="1" smtClean="0">
                  <a:solidFill>
                    <a:schemeClr val="tx1"/>
                  </a:solidFill>
                  <a:latin typeface="Century Gothic"/>
                  <a:cs typeface="Century Gothic"/>
                </a:rPr>
                <a:t>bifidobacteria</a:t>
              </a:r>
              <a:endParaRPr lang="en-AU" sz="1400" b="0" i="1" dirty="0">
                <a:solidFill>
                  <a:schemeClr val="tx1"/>
                </a:solidFill>
                <a:latin typeface="Century Gothic"/>
                <a:cs typeface="Century Gothic"/>
              </a:endParaRPr>
            </a:p>
          </p:txBody>
        </p:sp>
        <p:sp>
          <p:nvSpPr>
            <p:cNvPr id="12" name="Rectangle 11"/>
            <p:cNvSpPr/>
            <p:nvPr/>
          </p:nvSpPr>
          <p:spPr>
            <a:xfrm>
              <a:off x="4570413" y="5580727"/>
              <a:ext cx="4572000" cy="1277273"/>
            </a:xfrm>
            <a:prstGeom prst="rect">
              <a:avLst/>
            </a:prstGeom>
          </p:spPr>
          <p:txBody>
            <a:bodyPr>
              <a:spAutoFit/>
            </a:bodyPr>
            <a:lstStyle/>
            <a:p>
              <a:pPr algn="r"/>
              <a:r>
                <a:rPr lang="pt-BR" sz="1100" b="0" i="1" dirty="0">
                  <a:solidFill>
                    <a:schemeClr val="tx1"/>
                  </a:solidFill>
                  <a:latin typeface="Century Gothic"/>
                  <a:cs typeface="Century Gothic"/>
                </a:rPr>
                <a:t>Sanz </a:t>
              </a:r>
              <a:r>
                <a:rPr lang="pt-BR" sz="1100" b="0" i="1" dirty="0" err="1">
                  <a:solidFill>
                    <a:schemeClr val="tx1"/>
                  </a:solidFill>
                  <a:latin typeface="Century Gothic"/>
                  <a:cs typeface="Century Gothic"/>
                </a:rPr>
                <a:t>Y</a:t>
              </a:r>
              <a:r>
                <a:rPr lang="pt-BR" sz="1100" b="0" i="1" dirty="0">
                  <a:solidFill>
                    <a:schemeClr val="tx1"/>
                  </a:solidFill>
                  <a:latin typeface="Century Gothic"/>
                  <a:cs typeface="Century Gothic"/>
                </a:rPr>
                <a:t>. New York: Nova Science;2009.</a:t>
              </a:r>
            </a:p>
            <a:p>
              <a:pPr algn="r"/>
              <a:r>
                <a:rPr lang="pt-BR" sz="1100" b="0" i="1" dirty="0" err="1">
                  <a:solidFill>
                    <a:schemeClr val="tx1"/>
                  </a:solidFill>
                  <a:latin typeface="Century Gothic"/>
                  <a:cs typeface="Century Gothic"/>
                </a:rPr>
                <a:t>Nadal</a:t>
              </a:r>
              <a:r>
                <a:rPr lang="pt-BR" sz="1100" b="0" i="1" dirty="0">
                  <a:solidFill>
                    <a:schemeClr val="tx1"/>
                  </a:solidFill>
                  <a:latin typeface="Century Gothic"/>
                  <a:cs typeface="Century Gothic"/>
                </a:rPr>
                <a:t> I. J </a:t>
              </a:r>
              <a:r>
                <a:rPr lang="pt-BR" sz="1100" b="0" i="1" dirty="0" err="1">
                  <a:solidFill>
                    <a:schemeClr val="tx1"/>
                  </a:solidFill>
                  <a:latin typeface="Century Gothic"/>
                  <a:cs typeface="Century Gothic"/>
                </a:rPr>
                <a:t>Med</a:t>
              </a:r>
              <a:r>
                <a:rPr lang="pt-BR" sz="1100" b="0" i="1" dirty="0">
                  <a:solidFill>
                    <a:schemeClr val="tx1"/>
                  </a:solidFill>
                  <a:latin typeface="Century Gothic"/>
                  <a:cs typeface="Century Gothic"/>
                </a:rPr>
                <a:t> Microbiol.2007;56:1669.</a:t>
              </a:r>
            </a:p>
            <a:p>
              <a:pPr algn="r"/>
              <a:r>
                <a:rPr lang="pt-BR" sz="1100" b="0" i="1" dirty="0" err="1">
                  <a:solidFill>
                    <a:schemeClr val="tx1"/>
                  </a:solidFill>
                  <a:latin typeface="Century Gothic"/>
                  <a:cs typeface="Century Gothic"/>
                </a:rPr>
                <a:t>Collado</a:t>
              </a:r>
              <a:r>
                <a:rPr lang="pt-BR" sz="1100" b="0" i="1" dirty="0">
                  <a:solidFill>
                    <a:schemeClr val="tx1"/>
                  </a:solidFill>
                  <a:latin typeface="Century Gothic"/>
                  <a:cs typeface="Century Gothic"/>
                </a:rPr>
                <a:t> MC. BMC Microbiol.2008;22:232.</a:t>
              </a:r>
            </a:p>
            <a:p>
              <a:pPr algn="r"/>
              <a:r>
                <a:rPr lang="pt-BR" sz="1100" b="0" i="1" dirty="0" err="1">
                  <a:solidFill>
                    <a:schemeClr val="tx1"/>
                  </a:solidFill>
                  <a:latin typeface="Century Gothic"/>
                  <a:cs typeface="Century Gothic"/>
                </a:rPr>
                <a:t>Collado</a:t>
              </a:r>
              <a:r>
                <a:rPr lang="pt-BR" sz="1100" b="0" i="1" dirty="0">
                  <a:solidFill>
                    <a:schemeClr val="tx1"/>
                  </a:solidFill>
                  <a:latin typeface="Century Gothic"/>
                  <a:cs typeface="Century Gothic"/>
                </a:rPr>
                <a:t> MC. J </a:t>
              </a:r>
              <a:r>
                <a:rPr lang="pt-BR" sz="1100" b="0" i="1" dirty="0" err="1">
                  <a:solidFill>
                    <a:schemeClr val="tx1"/>
                  </a:solidFill>
                  <a:latin typeface="Century Gothic"/>
                  <a:cs typeface="Century Gothic"/>
                </a:rPr>
                <a:t>Clin</a:t>
              </a:r>
              <a:r>
                <a:rPr lang="pt-BR" sz="1100" b="0" i="1" dirty="0">
                  <a:solidFill>
                    <a:schemeClr val="tx1"/>
                  </a:solidFill>
                  <a:latin typeface="Century Gothic"/>
                  <a:cs typeface="Century Gothic"/>
                </a:rPr>
                <a:t> Pathol.2009;62:264.</a:t>
              </a:r>
            </a:p>
            <a:p>
              <a:pPr algn="r"/>
              <a:r>
                <a:rPr lang="pt-BR" sz="1100" b="0" i="1" dirty="0">
                  <a:solidFill>
                    <a:schemeClr val="tx1"/>
                  </a:solidFill>
                  <a:latin typeface="Century Gothic"/>
                  <a:cs typeface="Century Gothic"/>
                </a:rPr>
                <a:t>De Palma G. BMC Microbiol.2010;10:63</a:t>
              </a:r>
              <a:r>
                <a:rPr lang="pt-BR" sz="1100" b="0" i="1" dirty="0" smtClean="0">
                  <a:solidFill>
                    <a:schemeClr val="tx1"/>
                  </a:solidFill>
                  <a:latin typeface="Century Gothic"/>
                  <a:cs typeface="Century Gothic"/>
                </a:rPr>
                <a:t>.</a:t>
              </a:r>
            </a:p>
            <a:p>
              <a:pPr algn="r"/>
              <a:r>
                <a:rPr lang="pt-BR" sz="1100" b="0" i="1" dirty="0">
                  <a:solidFill>
                    <a:schemeClr val="tx1"/>
                  </a:solidFill>
                  <a:latin typeface="Century Gothic"/>
                  <a:cs typeface="Century Gothic"/>
                </a:rPr>
                <a:t>Di </a:t>
              </a:r>
              <a:r>
                <a:rPr lang="pt-BR" sz="1100" b="0" i="1" dirty="0" err="1">
                  <a:solidFill>
                    <a:schemeClr val="tx1"/>
                  </a:solidFill>
                  <a:latin typeface="Century Gothic"/>
                  <a:cs typeface="Century Gothic"/>
                </a:rPr>
                <a:t>Cagno</a:t>
              </a:r>
              <a:r>
                <a:rPr lang="pt-BR" sz="1100" b="0" i="1" dirty="0">
                  <a:solidFill>
                    <a:schemeClr val="tx1"/>
                  </a:solidFill>
                  <a:latin typeface="Century Gothic"/>
                  <a:cs typeface="Century Gothic"/>
                </a:rPr>
                <a:t> R. </a:t>
              </a:r>
              <a:r>
                <a:rPr lang="pt-BR" sz="1100" b="0" i="1" dirty="0" err="1">
                  <a:solidFill>
                    <a:schemeClr val="tx1"/>
                  </a:solidFill>
                  <a:latin typeface="Century Gothic"/>
                  <a:cs typeface="Century Gothic"/>
                </a:rPr>
                <a:t>Appl</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Environ</a:t>
              </a:r>
              <a:r>
                <a:rPr lang="pt-BR" sz="1100" b="0" i="1" dirty="0">
                  <a:solidFill>
                    <a:schemeClr val="tx1"/>
                  </a:solidFill>
                  <a:latin typeface="Century Gothic"/>
                  <a:cs typeface="Century Gothic"/>
                </a:rPr>
                <a:t> Microbiol. 2009;75:3963</a:t>
              </a:r>
              <a:endParaRPr lang="nl-NL" sz="1100" b="0" i="1" dirty="0">
                <a:solidFill>
                  <a:schemeClr val="tx1"/>
                </a:solidFill>
                <a:latin typeface="Century Gothic"/>
                <a:cs typeface="Century Gothic"/>
              </a:endParaRPr>
            </a:p>
            <a:p>
              <a:pPr algn="r"/>
              <a:endParaRPr lang="pt-BR" sz="1100" b="0" i="1" dirty="0">
                <a:solidFill>
                  <a:schemeClr val="tx1"/>
                </a:solidFill>
                <a:latin typeface="Century Gothic"/>
                <a:cs typeface="Century Gothic"/>
              </a:endParaRPr>
            </a:p>
          </p:txBody>
        </p:sp>
        <p:sp>
          <p:nvSpPr>
            <p:cNvPr id="13" name="Rectangle 12"/>
            <p:cNvSpPr/>
            <p:nvPr/>
          </p:nvSpPr>
          <p:spPr>
            <a:xfrm>
              <a:off x="83433" y="5666792"/>
              <a:ext cx="5599266" cy="338554"/>
            </a:xfrm>
            <a:prstGeom prst="rect">
              <a:avLst/>
            </a:prstGeom>
          </p:spPr>
          <p:txBody>
            <a:bodyPr wrap="square">
              <a:spAutoFit/>
            </a:bodyPr>
            <a:lstStyle/>
            <a:p>
              <a:r>
                <a:rPr lang="en-US" sz="1600" b="0" dirty="0">
                  <a:solidFill>
                    <a:srgbClr val="0000FF"/>
                  </a:solidFill>
                  <a:latin typeface="Century Gothic"/>
                  <a:cs typeface="Century Gothic"/>
                </a:rPr>
                <a:t>regardless of whether CD was active or </a:t>
              </a:r>
              <a:r>
                <a:rPr lang="en-US" sz="1600" b="0" dirty="0" smtClean="0">
                  <a:solidFill>
                    <a:srgbClr val="0000FF"/>
                  </a:solidFill>
                  <a:latin typeface="Century Gothic"/>
                  <a:cs typeface="Century Gothic"/>
                </a:rPr>
                <a:t>inactive (GFD)</a:t>
              </a:r>
              <a:endParaRPr lang="en-US" sz="1600" b="0" dirty="0">
                <a:solidFill>
                  <a:srgbClr val="0000FF"/>
                </a:solidFill>
                <a:latin typeface="Century Gothic"/>
                <a:cs typeface="Century Gothic"/>
              </a:endParaRPr>
            </a:p>
          </p:txBody>
        </p:sp>
        <p:sp>
          <p:nvSpPr>
            <p:cNvPr id="16" name="Rectangle 15"/>
            <p:cNvSpPr/>
            <p:nvPr/>
          </p:nvSpPr>
          <p:spPr bwMode="auto">
            <a:xfrm>
              <a:off x="2929016" y="1930590"/>
              <a:ext cx="976339" cy="169569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17" name="Rectangle 16"/>
            <p:cNvSpPr/>
            <p:nvPr/>
          </p:nvSpPr>
          <p:spPr bwMode="auto">
            <a:xfrm rot="692519">
              <a:off x="2978643" y="3391382"/>
              <a:ext cx="976339" cy="30655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18" name="Rectangle 17"/>
            <p:cNvSpPr/>
            <p:nvPr/>
          </p:nvSpPr>
          <p:spPr bwMode="auto">
            <a:xfrm rot="692519">
              <a:off x="2969533" y="3317099"/>
              <a:ext cx="251347" cy="30655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pic>
          <p:nvPicPr>
            <p:cNvPr id="22" name="Picture 21" descr="ston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6933">
              <a:off x="5584963" y="3417143"/>
              <a:ext cx="927100" cy="1435100"/>
            </a:xfrm>
            <a:prstGeom prst="rect">
              <a:avLst/>
            </a:prstGeom>
          </p:spPr>
        </p:pic>
      </p:gr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64272" y="1681008"/>
            <a:ext cx="3538191" cy="3538191"/>
          </a:xfrm>
          <a:prstGeom prst="rect">
            <a:avLst/>
          </a:prstGeom>
        </p:spPr>
      </p:pic>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CD </a:t>
            </a:r>
            <a:r>
              <a:rPr lang="en-AU" sz="2400" b="0" dirty="0" err="1" smtClean="0">
                <a:latin typeface="Century Gothic"/>
                <a:cs typeface="Century Gothic"/>
              </a:rPr>
              <a:t>dysbiosis</a:t>
            </a:r>
            <a:r>
              <a:rPr lang="en-US" sz="2400" b="0" dirty="0" smtClean="0">
                <a:latin typeface="Century Gothic"/>
                <a:cs typeface="Century Gothic"/>
              </a:rPr>
              <a:t> and GFD</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ctangle 5"/>
          <p:cNvSpPr/>
          <p:nvPr/>
        </p:nvSpPr>
        <p:spPr>
          <a:xfrm>
            <a:off x="3141901" y="2161720"/>
            <a:ext cx="5740579" cy="2308324"/>
          </a:xfrm>
          <a:prstGeom prst="rect">
            <a:avLst/>
          </a:prstGeom>
        </p:spPr>
        <p:txBody>
          <a:bodyPr wrap="square">
            <a:spAutoFit/>
          </a:bodyPr>
          <a:lstStyle/>
          <a:p>
            <a:r>
              <a:rPr lang="en-US" sz="1600" b="0" dirty="0" smtClean="0">
                <a:latin typeface="Century Gothic"/>
                <a:cs typeface="Century Gothic"/>
              </a:rPr>
              <a:t>Some </a:t>
            </a:r>
            <a:r>
              <a:rPr lang="en-US" sz="1600" b="0" dirty="0">
                <a:latin typeface="Century Gothic"/>
                <a:cs typeface="Century Gothic"/>
              </a:rPr>
              <a:t>of these alterations</a:t>
            </a:r>
            <a:r>
              <a:rPr lang="en-US" sz="1600" b="0" i="1" dirty="0">
                <a:latin typeface="Century Gothic"/>
                <a:cs typeface="Century Gothic"/>
              </a:rPr>
              <a:t> </a:t>
            </a:r>
            <a:r>
              <a:rPr lang="en-US" sz="1600" b="0" i="1" dirty="0">
                <a:solidFill>
                  <a:srgbClr val="0000FF"/>
                </a:solidFill>
                <a:latin typeface="Century Gothic"/>
                <a:cs typeface="Century Gothic"/>
              </a:rPr>
              <a:t>(e.g., increased numbers of </a:t>
            </a:r>
            <a:r>
              <a:rPr lang="en-US" sz="1600" b="0" i="1" dirty="0" err="1">
                <a:solidFill>
                  <a:srgbClr val="0000FF"/>
                </a:solidFill>
                <a:latin typeface="Century Gothic"/>
                <a:cs typeface="Century Gothic"/>
              </a:rPr>
              <a:t>enterobacteria</a:t>
            </a:r>
            <a:r>
              <a:rPr lang="en-US" sz="1600" b="0" i="1" dirty="0">
                <a:solidFill>
                  <a:srgbClr val="0000FF"/>
                </a:solidFill>
                <a:latin typeface="Century Gothic"/>
                <a:cs typeface="Century Gothic"/>
              </a:rPr>
              <a:t> or staphylococci) </a:t>
            </a:r>
            <a:r>
              <a:rPr lang="en-US" sz="1600" b="0" dirty="0">
                <a:latin typeface="Century Gothic"/>
                <a:cs typeface="Century Gothic"/>
              </a:rPr>
              <a:t>are restored after adherence to a gluten-free diet, suggesting they are secondary consequences of the </a:t>
            </a:r>
            <a:r>
              <a:rPr lang="en-US" sz="1600" b="0" dirty="0" smtClean="0">
                <a:latin typeface="Century Gothic"/>
                <a:cs typeface="Century Gothic"/>
              </a:rPr>
              <a:t>disease</a:t>
            </a:r>
            <a:endParaRPr lang="en-US" sz="1600" b="0" dirty="0">
              <a:latin typeface="Century Gothic"/>
              <a:cs typeface="Century Gothic"/>
            </a:endParaRPr>
          </a:p>
          <a:p>
            <a:endParaRPr lang="en-US" sz="1600" b="0" dirty="0" smtClean="0">
              <a:latin typeface="Century Gothic"/>
              <a:cs typeface="Century Gothic"/>
            </a:endParaRPr>
          </a:p>
          <a:p>
            <a:r>
              <a:rPr lang="en-US" sz="1600" b="0" dirty="0" smtClean="0">
                <a:latin typeface="Century Gothic"/>
                <a:cs typeface="Century Gothic"/>
              </a:rPr>
              <a:t>Others </a:t>
            </a:r>
            <a:r>
              <a:rPr lang="en-US" sz="1600" b="0" i="1" dirty="0">
                <a:solidFill>
                  <a:srgbClr val="0000FF"/>
                </a:solidFill>
                <a:latin typeface="Century Gothic"/>
                <a:cs typeface="Century Gothic"/>
              </a:rPr>
              <a:t>(increased </a:t>
            </a:r>
            <a:r>
              <a:rPr lang="en-US" sz="1600" b="0" i="1" dirty="0" err="1" smtClean="0">
                <a:solidFill>
                  <a:srgbClr val="0000FF"/>
                </a:solidFill>
                <a:latin typeface="Century Gothic"/>
                <a:cs typeface="Century Gothic"/>
              </a:rPr>
              <a:t>Bacteroides</a:t>
            </a:r>
            <a:r>
              <a:rPr lang="en-US" sz="1600" b="0" i="1" dirty="0" smtClean="0">
                <a:solidFill>
                  <a:srgbClr val="0000FF"/>
                </a:solidFill>
                <a:latin typeface="Century Gothic"/>
                <a:cs typeface="Century Gothic"/>
              </a:rPr>
              <a:t>, virulent</a:t>
            </a:r>
            <a:r>
              <a:rPr lang="en-US" sz="1600" b="0" i="1" dirty="0">
                <a:solidFill>
                  <a:srgbClr val="0000FF"/>
                </a:solidFill>
                <a:latin typeface="Century Gothic"/>
                <a:cs typeface="Century Gothic"/>
              </a:rPr>
              <a:t>-E. coli </a:t>
            </a:r>
            <a:r>
              <a:rPr lang="en-US" sz="1600" b="0" i="1" dirty="0" smtClean="0">
                <a:solidFill>
                  <a:srgbClr val="0000FF"/>
                </a:solidFill>
                <a:latin typeface="Century Gothic"/>
                <a:cs typeface="Century Gothic"/>
              </a:rPr>
              <a:t>and </a:t>
            </a:r>
            <a:r>
              <a:rPr lang="en-US" sz="1600" b="0" i="1" dirty="0">
                <a:solidFill>
                  <a:srgbClr val="0000FF"/>
                </a:solidFill>
                <a:latin typeface="Century Gothic"/>
                <a:cs typeface="Century Gothic"/>
              </a:rPr>
              <a:t>decreased </a:t>
            </a:r>
            <a:r>
              <a:rPr lang="en-US" sz="1600" b="0" i="1" dirty="0" err="1" smtClean="0">
                <a:solidFill>
                  <a:srgbClr val="0000FF"/>
                </a:solidFill>
                <a:latin typeface="Century Gothic"/>
                <a:cs typeface="Century Gothic"/>
              </a:rPr>
              <a:t>Bifidobacteria</a:t>
            </a:r>
            <a:r>
              <a:rPr lang="en-US" sz="1600" b="0" i="1" dirty="0" smtClean="0">
                <a:solidFill>
                  <a:srgbClr val="0000FF"/>
                </a:solidFill>
                <a:latin typeface="Century Gothic"/>
                <a:cs typeface="Century Gothic"/>
              </a:rPr>
              <a:t> and Lactobacilli</a:t>
            </a:r>
            <a:r>
              <a:rPr lang="en-US" sz="1600" b="0" dirty="0" smtClean="0">
                <a:solidFill>
                  <a:srgbClr val="0000FF"/>
                </a:solidFill>
                <a:latin typeface="Century Gothic"/>
                <a:cs typeface="Century Gothic"/>
              </a:rPr>
              <a:t>) </a:t>
            </a:r>
            <a:r>
              <a:rPr lang="en-US" sz="1600" b="0" dirty="0">
                <a:latin typeface="Century Gothic"/>
                <a:cs typeface="Century Gothic"/>
              </a:rPr>
              <a:t>are associated with </a:t>
            </a:r>
            <a:r>
              <a:rPr lang="en-US" sz="1600" b="0" dirty="0" smtClean="0">
                <a:latin typeface="Century Gothic"/>
                <a:cs typeface="Century Gothic"/>
              </a:rPr>
              <a:t>CD</a:t>
            </a:r>
            <a:r>
              <a:rPr lang="en-US" sz="1600" b="0" dirty="0">
                <a:latin typeface="Century Gothic"/>
                <a:cs typeface="Century Gothic"/>
              </a:rPr>
              <a:t> </a:t>
            </a:r>
            <a:r>
              <a:rPr lang="en-US" sz="1600" b="0" dirty="0" smtClean="0">
                <a:latin typeface="Century Gothic"/>
                <a:cs typeface="Century Gothic"/>
              </a:rPr>
              <a:t>and</a:t>
            </a:r>
            <a:r>
              <a:rPr lang="en-US" sz="1600" b="0" dirty="0">
                <a:latin typeface="Century Gothic"/>
                <a:cs typeface="Century Gothic"/>
              </a:rPr>
              <a:t>, therefore, could play a more prominent role in this </a:t>
            </a:r>
            <a:r>
              <a:rPr lang="en-US" sz="1600" b="0" dirty="0" smtClean="0">
                <a:latin typeface="Century Gothic"/>
                <a:cs typeface="Century Gothic"/>
              </a:rPr>
              <a:t>disorder</a:t>
            </a:r>
            <a:endParaRPr lang="en-US" sz="1600" b="0" dirty="0">
              <a:latin typeface="Century Gothic"/>
              <a:cs typeface="Century Gothic"/>
            </a:endParaRPr>
          </a:p>
        </p:txBody>
      </p:sp>
      <p:sp>
        <p:nvSpPr>
          <p:cNvPr id="9" name="Rectangle 11"/>
          <p:cNvSpPr/>
          <p:nvPr/>
        </p:nvSpPr>
        <p:spPr>
          <a:xfrm>
            <a:off x="4570413" y="5580727"/>
            <a:ext cx="4572000" cy="1277273"/>
          </a:xfrm>
          <a:prstGeom prst="rect">
            <a:avLst/>
          </a:prstGeom>
        </p:spPr>
        <p:txBody>
          <a:bodyPr>
            <a:spAutoFit/>
          </a:bodyPr>
          <a:lstStyle/>
          <a:p>
            <a:pPr algn="r"/>
            <a:r>
              <a:rPr lang="pt-BR" sz="1100" b="0" i="1" dirty="0">
                <a:solidFill>
                  <a:schemeClr val="tx1"/>
                </a:solidFill>
                <a:latin typeface="Century Gothic"/>
                <a:cs typeface="Century Gothic"/>
              </a:rPr>
              <a:t>Sanz </a:t>
            </a:r>
            <a:r>
              <a:rPr lang="pt-BR" sz="1100" b="0" i="1" dirty="0" err="1">
                <a:solidFill>
                  <a:schemeClr val="tx1"/>
                </a:solidFill>
                <a:latin typeface="Century Gothic"/>
                <a:cs typeface="Century Gothic"/>
              </a:rPr>
              <a:t>Y</a:t>
            </a:r>
            <a:r>
              <a:rPr lang="pt-BR" sz="1100" b="0" i="1" dirty="0">
                <a:solidFill>
                  <a:schemeClr val="tx1"/>
                </a:solidFill>
                <a:latin typeface="Century Gothic"/>
                <a:cs typeface="Century Gothic"/>
              </a:rPr>
              <a:t>. New York: Nova Science;2009.</a:t>
            </a:r>
          </a:p>
          <a:p>
            <a:pPr algn="r"/>
            <a:r>
              <a:rPr lang="pt-BR" sz="1100" b="0" i="1" dirty="0" err="1">
                <a:solidFill>
                  <a:schemeClr val="tx1"/>
                </a:solidFill>
                <a:latin typeface="Century Gothic"/>
                <a:cs typeface="Century Gothic"/>
              </a:rPr>
              <a:t>Nadal</a:t>
            </a:r>
            <a:r>
              <a:rPr lang="pt-BR" sz="1100" b="0" i="1" dirty="0">
                <a:solidFill>
                  <a:schemeClr val="tx1"/>
                </a:solidFill>
                <a:latin typeface="Century Gothic"/>
                <a:cs typeface="Century Gothic"/>
              </a:rPr>
              <a:t> I. J </a:t>
            </a:r>
            <a:r>
              <a:rPr lang="pt-BR" sz="1100" b="0" i="1" dirty="0" err="1">
                <a:solidFill>
                  <a:schemeClr val="tx1"/>
                </a:solidFill>
                <a:latin typeface="Century Gothic"/>
                <a:cs typeface="Century Gothic"/>
              </a:rPr>
              <a:t>Med</a:t>
            </a:r>
            <a:r>
              <a:rPr lang="pt-BR" sz="1100" b="0" i="1" dirty="0">
                <a:solidFill>
                  <a:schemeClr val="tx1"/>
                </a:solidFill>
                <a:latin typeface="Century Gothic"/>
                <a:cs typeface="Century Gothic"/>
              </a:rPr>
              <a:t> Microbiol.2007;56:1669.</a:t>
            </a:r>
          </a:p>
          <a:p>
            <a:pPr algn="r"/>
            <a:r>
              <a:rPr lang="pt-BR" sz="1100" b="0" i="1" dirty="0" err="1">
                <a:solidFill>
                  <a:schemeClr val="tx1"/>
                </a:solidFill>
                <a:latin typeface="Century Gothic"/>
                <a:cs typeface="Century Gothic"/>
              </a:rPr>
              <a:t>Collado</a:t>
            </a:r>
            <a:r>
              <a:rPr lang="pt-BR" sz="1100" b="0" i="1" dirty="0">
                <a:solidFill>
                  <a:schemeClr val="tx1"/>
                </a:solidFill>
                <a:latin typeface="Century Gothic"/>
                <a:cs typeface="Century Gothic"/>
              </a:rPr>
              <a:t> MC. BMC Microbiol.2008;22:232.</a:t>
            </a:r>
          </a:p>
          <a:p>
            <a:pPr algn="r"/>
            <a:r>
              <a:rPr lang="pt-BR" sz="1100" b="0" i="1" dirty="0" err="1">
                <a:solidFill>
                  <a:schemeClr val="tx1"/>
                </a:solidFill>
                <a:latin typeface="Century Gothic"/>
                <a:cs typeface="Century Gothic"/>
              </a:rPr>
              <a:t>Collado</a:t>
            </a:r>
            <a:r>
              <a:rPr lang="pt-BR" sz="1100" b="0" i="1" dirty="0">
                <a:solidFill>
                  <a:schemeClr val="tx1"/>
                </a:solidFill>
                <a:latin typeface="Century Gothic"/>
                <a:cs typeface="Century Gothic"/>
              </a:rPr>
              <a:t> MC. J </a:t>
            </a:r>
            <a:r>
              <a:rPr lang="pt-BR" sz="1100" b="0" i="1" dirty="0" err="1">
                <a:solidFill>
                  <a:schemeClr val="tx1"/>
                </a:solidFill>
                <a:latin typeface="Century Gothic"/>
                <a:cs typeface="Century Gothic"/>
              </a:rPr>
              <a:t>Clin</a:t>
            </a:r>
            <a:r>
              <a:rPr lang="pt-BR" sz="1100" b="0" i="1" dirty="0">
                <a:solidFill>
                  <a:schemeClr val="tx1"/>
                </a:solidFill>
                <a:latin typeface="Century Gothic"/>
                <a:cs typeface="Century Gothic"/>
              </a:rPr>
              <a:t> Pathol.2009;62:264.</a:t>
            </a:r>
          </a:p>
          <a:p>
            <a:pPr algn="r"/>
            <a:r>
              <a:rPr lang="pt-BR" sz="1100" b="0" i="1" dirty="0">
                <a:solidFill>
                  <a:schemeClr val="tx1"/>
                </a:solidFill>
                <a:latin typeface="Century Gothic"/>
                <a:cs typeface="Century Gothic"/>
              </a:rPr>
              <a:t>De Palma G. BMC Microbiol.2010;10:63</a:t>
            </a:r>
            <a:r>
              <a:rPr lang="pt-BR" sz="1100" b="0" i="1" dirty="0" smtClean="0">
                <a:solidFill>
                  <a:schemeClr val="tx1"/>
                </a:solidFill>
                <a:latin typeface="Century Gothic"/>
                <a:cs typeface="Century Gothic"/>
              </a:rPr>
              <a:t>.</a:t>
            </a:r>
          </a:p>
          <a:p>
            <a:pPr algn="r"/>
            <a:r>
              <a:rPr lang="pt-BR" sz="1100" b="0" i="1" dirty="0">
                <a:solidFill>
                  <a:schemeClr val="tx1"/>
                </a:solidFill>
                <a:latin typeface="Century Gothic"/>
                <a:cs typeface="Century Gothic"/>
              </a:rPr>
              <a:t>Di </a:t>
            </a:r>
            <a:r>
              <a:rPr lang="pt-BR" sz="1100" b="0" i="1" dirty="0" err="1">
                <a:solidFill>
                  <a:schemeClr val="tx1"/>
                </a:solidFill>
                <a:latin typeface="Century Gothic"/>
                <a:cs typeface="Century Gothic"/>
              </a:rPr>
              <a:t>Cagno</a:t>
            </a:r>
            <a:r>
              <a:rPr lang="pt-BR" sz="1100" b="0" i="1" dirty="0">
                <a:solidFill>
                  <a:schemeClr val="tx1"/>
                </a:solidFill>
                <a:latin typeface="Century Gothic"/>
                <a:cs typeface="Century Gothic"/>
              </a:rPr>
              <a:t> R. </a:t>
            </a:r>
            <a:r>
              <a:rPr lang="pt-BR" sz="1100" b="0" i="1" dirty="0" err="1">
                <a:solidFill>
                  <a:schemeClr val="tx1"/>
                </a:solidFill>
                <a:latin typeface="Century Gothic"/>
                <a:cs typeface="Century Gothic"/>
              </a:rPr>
              <a:t>Appl</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Environ</a:t>
            </a:r>
            <a:r>
              <a:rPr lang="pt-BR" sz="1100" b="0" i="1" dirty="0">
                <a:solidFill>
                  <a:schemeClr val="tx1"/>
                </a:solidFill>
                <a:latin typeface="Century Gothic"/>
                <a:cs typeface="Century Gothic"/>
              </a:rPr>
              <a:t> Microbiol. 2009;75:3963</a:t>
            </a:r>
            <a:endParaRPr lang="nl-NL" sz="1100" b="0" i="1" dirty="0">
              <a:solidFill>
                <a:schemeClr val="tx1"/>
              </a:solidFill>
              <a:latin typeface="Century Gothic"/>
              <a:cs typeface="Century Gothic"/>
            </a:endParaRPr>
          </a:p>
          <a:p>
            <a:pPr algn="r"/>
            <a:endParaRPr lang="pt-BR" sz="1100" b="0" i="1" dirty="0">
              <a:solidFill>
                <a:schemeClr val="tx1"/>
              </a:solidFill>
              <a:latin typeface="Century Gothic"/>
              <a:cs typeface="Century Gothic"/>
            </a:endParaRPr>
          </a:p>
        </p:txBody>
      </p:sp>
    </p:spTree>
    <p:extLst>
      <p:ext uri="{BB962C8B-B14F-4D97-AF65-F5344CB8AC3E}">
        <p14:creationId xmlns:p14="http://schemas.microsoft.com/office/powerpoint/2010/main" val="1535402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D</a:t>
            </a:r>
            <a:r>
              <a:rPr lang="en-AU" sz="2400" b="0" dirty="0" err="1" smtClean="0">
                <a:latin typeface="Century Gothic"/>
                <a:cs typeface="Century Gothic"/>
              </a:rPr>
              <a:t>ysbiosis</a:t>
            </a:r>
            <a:r>
              <a:rPr lang="en-US" sz="2400" b="0" dirty="0" smtClean="0">
                <a:latin typeface="Century Gothic"/>
                <a:cs typeface="Century Gothic"/>
              </a:rPr>
              <a:t> and GFD</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15" name="Rectangle 14"/>
          <p:cNvSpPr/>
          <p:nvPr/>
        </p:nvSpPr>
        <p:spPr>
          <a:xfrm>
            <a:off x="4572000" y="6353815"/>
            <a:ext cx="4572000" cy="261610"/>
          </a:xfrm>
          <a:prstGeom prst="rect">
            <a:avLst/>
          </a:prstGeom>
        </p:spPr>
        <p:txBody>
          <a:bodyPr>
            <a:spAutoFit/>
          </a:bodyPr>
          <a:lstStyle/>
          <a:p>
            <a:pPr algn="r"/>
            <a:r>
              <a:rPr lang="pt-BR" sz="1100" b="0" i="1" dirty="0" smtClean="0">
                <a:solidFill>
                  <a:schemeClr val="tx1"/>
                </a:solidFill>
                <a:latin typeface="Century Gothic"/>
                <a:cs typeface="Century Gothic"/>
              </a:rPr>
              <a:t>De Palma G. Br. </a:t>
            </a:r>
            <a:r>
              <a:rPr lang="pt-BR" sz="1100" b="0" i="1" dirty="0">
                <a:solidFill>
                  <a:schemeClr val="tx1"/>
                </a:solidFill>
                <a:latin typeface="Century Gothic"/>
                <a:cs typeface="Century Gothic"/>
              </a:rPr>
              <a:t>J</a:t>
            </a:r>
            <a:r>
              <a:rPr lang="pt-BR" sz="1100" b="0" i="1" dirty="0" smtClean="0">
                <a:solidFill>
                  <a:schemeClr val="tx1"/>
                </a:solidFill>
                <a:latin typeface="Century Gothic"/>
                <a:cs typeface="Century Gothic"/>
              </a:rPr>
              <a:t>. Nutr. . 2009;102:1159</a:t>
            </a:r>
            <a:endParaRPr lang="nl-NL" sz="1100" b="0" i="1" dirty="0" smtClean="0">
              <a:solidFill>
                <a:schemeClr val="tx1"/>
              </a:solidFill>
              <a:latin typeface="Century Gothic"/>
              <a:cs typeface="Century Gothic"/>
            </a:endParaRPr>
          </a:p>
        </p:txBody>
      </p:sp>
      <p:pic>
        <p:nvPicPr>
          <p:cNvPr id="11" name="Picture 10"/>
          <p:cNvPicPr>
            <a:picLocks noChangeAspect="1"/>
          </p:cNvPicPr>
          <p:nvPr/>
        </p:nvPicPr>
        <p:blipFill rotWithShape="1">
          <a:blip r:embed="rId4"/>
          <a:srcRect b="45471"/>
          <a:stretch/>
        </p:blipFill>
        <p:spPr>
          <a:xfrm>
            <a:off x="0" y="821018"/>
            <a:ext cx="6407909" cy="492958"/>
          </a:xfrm>
          <a:prstGeom prst="rect">
            <a:avLst/>
          </a:prstGeom>
        </p:spPr>
      </p:pic>
      <p:pic>
        <p:nvPicPr>
          <p:cNvPr id="16" name="Picture 15"/>
          <p:cNvPicPr>
            <a:picLocks noChangeAspect="1"/>
          </p:cNvPicPr>
          <p:nvPr/>
        </p:nvPicPr>
        <p:blipFill>
          <a:blip r:embed="rId5"/>
          <a:stretch>
            <a:fillRect/>
          </a:stretch>
        </p:blipFill>
        <p:spPr>
          <a:xfrm>
            <a:off x="640287" y="1894728"/>
            <a:ext cx="3367840" cy="4598894"/>
          </a:xfrm>
          <a:prstGeom prst="rect">
            <a:avLst/>
          </a:prstGeom>
        </p:spPr>
      </p:pic>
      <p:cxnSp>
        <p:nvCxnSpPr>
          <p:cNvPr id="18" name="Straight Connector 17"/>
          <p:cNvCxnSpPr/>
          <p:nvPr/>
        </p:nvCxnSpPr>
        <p:spPr bwMode="auto">
          <a:xfrm>
            <a:off x="698609" y="5675163"/>
            <a:ext cx="3221428" cy="734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22" name="Right Triangle 21"/>
          <p:cNvSpPr/>
          <p:nvPr/>
        </p:nvSpPr>
        <p:spPr bwMode="auto">
          <a:xfrm rot="13603466">
            <a:off x="388265" y="5550902"/>
            <a:ext cx="229407" cy="220709"/>
          </a:xfrm>
          <a:prstGeom prst="rtTriangle">
            <a:avLst/>
          </a:prstGeom>
          <a:solidFill>
            <a:schemeClr val="tx2"/>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pic>
        <p:nvPicPr>
          <p:cNvPr id="23" name="Picture 22"/>
          <p:cNvPicPr>
            <a:picLocks noChangeAspect="1"/>
          </p:cNvPicPr>
          <p:nvPr/>
        </p:nvPicPr>
        <p:blipFill rotWithShape="1">
          <a:blip r:embed="rId4"/>
          <a:srcRect t="81518"/>
          <a:stretch/>
        </p:blipFill>
        <p:spPr>
          <a:xfrm>
            <a:off x="0" y="1372700"/>
            <a:ext cx="6407909" cy="167081"/>
          </a:xfrm>
          <a:prstGeom prst="rect">
            <a:avLst/>
          </a:prstGeom>
        </p:spPr>
      </p:pic>
      <p:sp>
        <p:nvSpPr>
          <p:cNvPr id="25" name="Rectangle 24"/>
          <p:cNvSpPr/>
          <p:nvPr/>
        </p:nvSpPr>
        <p:spPr>
          <a:xfrm>
            <a:off x="4400178" y="3220810"/>
            <a:ext cx="4572000" cy="1600438"/>
          </a:xfrm>
          <a:prstGeom prst="rect">
            <a:avLst/>
          </a:prstGeom>
        </p:spPr>
        <p:txBody>
          <a:bodyPr>
            <a:spAutoFit/>
          </a:bodyPr>
          <a:lstStyle/>
          <a:p>
            <a:pPr algn="just"/>
            <a:r>
              <a:rPr lang="en-US" sz="1400" b="0" dirty="0">
                <a:latin typeface="Century Gothic"/>
                <a:cs typeface="Century Gothic"/>
              </a:rPr>
              <a:t>This </a:t>
            </a:r>
            <a:r>
              <a:rPr lang="en-US" sz="1400" b="0" dirty="0" smtClean="0">
                <a:latin typeface="Century Gothic"/>
                <a:cs typeface="Century Gothic"/>
              </a:rPr>
              <a:t>may contribute to the </a:t>
            </a:r>
            <a:r>
              <a:rPr lang="en-US" sz="1400" b="0" dirty="0">
                <a:latin typeface="Century Gothic"/>
                <a:cs typeface="Century Gothic"/>
              </a:rPr>
              <a:t>disruption of the delicate balance between the host and its intestinal microbiota which might favor the overgrowth of opportunistic pathogens and weaken the host </a:t>
            </a:r>
            <a:r>
              <a:rPr lang="en-US" sz="1400" b="0" dirty="0" smtClean="0">
                <a:latin typeface="Century Gothic"/>
                <a:cs typeface="Century Gothic"/>
              </a:rPr>
              <a:t>defenses and not favor completely the normalization of gut ecosystem in treated CD patients.</a:t>
            </a:r>
            <a:endParaRPr lang="en-US" sz="1400" b="0" dirty="0">
              <a:latin typeface="Century Gothic"/>
              <a:cs typeface="Century Gothic"/>
            </a:endParaRPr>
          </a:p>
        </p:txBody>
      </p:sp>
    </p:spTree>
    <p:extLst>
      <p:ext uri="{BB962C8B-B14F-4D97-AF65-F5344CB8AC3E}">
        <p14:creationId xmlns:p14="http://schemas.microsoft.com/office/powerpoint/2010/main" val="1062442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CD </a:t>
            </a:r>
            <a:r>
              <a:rPr lang="en-AU" sz="2400" b="0" dirty="0" err="1" smtClean="0">
                <a:latin typeface="Century Gothic"/>
                <a:cs typeface="Century Gothic"/>
              </a:rPr>
              <a:t>dysbiosis</a:t>
            </a:r>
            <a:r>
              <a:rPr lang="en-US" sz="2400" b="0" dirty="0" smtClean="0">
                <a:latin typeface="Century Gothic"/>
                <a:cs typeface="Century Gothic"/>
              </a:rPr>
              <a:t> and GFD</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9" name="Immagine 12" descr="FRADI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5114" y="877947"/>
            <a:ext cx="5772822" cy="97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14" descr="Fradica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532" y="2246239"/>
            <a:ext cx="4781698" cy="249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stretch>
            <a:fillRect/>
          </a:stretch>
        </p:blipFill>
        <p:spPr>
          <a:xfrm>
            <a:off x="5260643" y="2165491"/>
            <a:ext cx="3792152" cy="3114270"/>
          </a:xfrm>
          <a:prstGeom prst="rect">
            <a:avLst/>
          </a:prstGeom>
        </p:spPr>
      </p:pic>
      <p:sp>
        <p:nvSpPr>
          <p:cNvPr id="8" name="Rectangle 7"/>
          <p:cNvSpPr/>
          <p:nvPr/>
        </p:nvSpPr>
        <p:spPr>
          <a:xfrm>
            <a:off x="90390" y="5515513"/>
            <a:ext cx="8982270" cy="738664"/>
          </a:xfrm>
          <a:prstGeom prst="rect">
            <a:avLst/>
          </a:prstGeom>
        </p:spPr>
        <p:txBody>
          <a:bodyPr wrap="square">
            <a:spAutoFit/>
          </a:bodyPr>
          <a:lstStyle/>
          <a:p>
            <a:pPr algn="ctr"/>
            <a:r>
              <a:rPr lang="en-US" sz="1400" b="0" dirty="0">
                <a:latin typeface="Century Gothic"/>
                <a:cs typeface="Century Gothic"/>
              </a:rPr>
              <a:t>The percentages of Lactobacillus and </a:t>
            </a:r>
            <a:r>
              <a:rPr lang="en-US" sz="1400" b="0" dirty="0" err="1">
                <a:latin typeface="Century Gothic"/>
                <a:cs typeface="Century Gothic"/>
              </a:rPr>
              <a:t>Bifidobacterium</a:t>
            </a:r>
            <a:r>
              <a:rPr lang="en-US" sz="1400" b="0" dirty="0">
                <a:latin typeface="Century Gothic"/>
                <a:cs typeface="Century Gothic"/>
              </a:rPr>
              <a:t> species were lower in CD as compared to HC and remained lower after </a:t>
            </a:r>
            <a:r>
              <a:rPr lang="en-US" sz="1400" b="0" dirty="0" smtClean="0">
                <a:latin typeface="Century Gothic"/>
                <a:cs typeface="Century Gothic"/>
              </a:rPr>
              <a:t>years </a:t>
            </a:r>
            <a:r>
              <a:rPr lang="en-US" sz="1400" b="0" dirty="0">
                <a:latin typeface="Century Gothic"/>
                <a:cs typeface="Century Gothic"/>
              </a:rPr>
              <a:t>of GFD. The </a:t>
            </a:r>
            <a:r>
              <a:rPr lang="en-US" sz="1400" b="0" dirty="0" smtClean="0">
                <a:latin typeface="Century Gothic"/>
                <a:cs typeface="Century Gothic"/>
              </a:rPr>
              <a:t>median concentrations </a:t>
            </a:r>
            <a:r>
              <a:rPr lang="en-US" sz="1400" b="0" dirty="0">
                <a:latin typeface="Century Gothic"/>
                <a:cs typeface="Century Gothic"/>
              </a:rPr>
              <a:t>of volatile organic compounds varied markedly for HC, T-CD, and U-CD</a:t>
            </a:r>
          </a:p>
        </p:txBody>
      </p:sp>
      <p:sp>
        <p:nvSpPr>
          <p:cNvPr id="15" name="Rectangle 14"/>
          <p:cNvSpPr/>
          <p:nvPr/>
        </p:nvSpPr>
        <p:spPr>
          <a:xfrm>
            <a:off x="4572000" y="6353815"/>
            <a:ext cx="4572000" cy="261610"/>
          </a:xfrm>
          <a:prstGeom prst="rect">
            <a:avLst/>
          </a:prstGeom>
        </p:spPr>
        <p:txBody>
          <a:bodyPr>
            <a:spAutoFit/>
          </a:bodyPr>
          <a:lstStyle/>
          <a:p>
            <a:pPr algn="r"/>
            <a:r>
              <a:rPr lang="pt-BR" sz="1100" b="0" i="1" dirty="0" smtClean="0">
                <a:solidFill>
                  <a:schemeClr val="tx1"/>
                </a:solidFill>
                <a:latin typeface="Century Gothic"/>
                <a:cs typeface="Century Gothic"/>
              </a:rPr>
              <a:t>Di </a:t>
            </a:r>
            <a:r>
              <a:rPr lang="pt-BR" sz="1100" b="0" i="1" dirty="0" err="1" smtClean="0">
                <a:solidFill>
                  <a:schemeClr val="tx1"/>
                </a:solidFill>
                <a:latin typeface="Century Gothic"/>
                <a:cs typeface="Century Gothic"/>
              </a:rPr>
              <a:t>Cagno</a:t>
            </a:r>
            <a:r>
              <a:rPr lang="pt-BR" sz="1100" b="0" i="1" dirty="0" smtClean="0">
                <a:solidFill>
                  <a:schemeClr val="tx1"/>
                </a:solidFill>
                <a:latin typeface="Century Gothic"/>
                <a:cs typeface="Century Gothic"/>
              </a:rPr>
              <a:t> R</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Appl</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Environ</a:t>
            </a:r>
            <a:r>
              <a:rPr lang="pt-BR" sz="1100" b="0" i="1" dirty="0">
                <a:solidFill>
                  <a:schemeClr val="tx1"/>
                </a:solidFill>
                <a:latin typeface="Century Gothic"/>
                <a:cs typeface="Century Gothic"/>
              </a:rPr>
              <a:t> Microbiol. </a:t>
            </a:r>
            <a:r>
              <a:rPr lang="pt-BR" sz="1100" b="0" i="1" dirty="0" smtClean="0">
                <a:solidFill>
                  <a:schemeClr val="tx1"/>
                </a:solidFill>
                <a:latin typeface="Century Gothic"/>
                <a:cs typeface="Century Gothic"/>
              </a:rPr>
              <a:t>2009;75:</a:t>
            </a:r>
            <a:r>
              <a:rPr lang="pt-BR" sz="1100" b="0" i="1" dirty="0">
                <a:solidFill>
                  <a:schemeClr val="tx1"/>
                </a:solidFill>
                <a:latin typeface="Century Gothic"/>
                <a:cs typeface="Century Gothic"/>
              </a:rPr>
              <a:t>3963</a:t>
            </a:r>
            <a:endParaRPr lang="nl-NL" sz="1100" b="0" i="1" dirty="0" smtClean="0">
              <a:solidFill>
                <a:schemeClr val="tx1"/>
              </a:solidFill>
              <a:latin typeface="Century Gothic"/>
              <a:cs typeface="Century Gothic"/>
            </a:endParaRPr>
          </a:p>
        </p:txBody>
      </p:sp>
    </p:spTree>
    <p:extLst>
      <p:ext uri="{BB962C8B-B14F-4D97-AF65-F5344CB8AC3E}">
        <p14:creationId xmlns:p14="http://schemas.microsoft.com/office/powerpoint/2010/main" val="27921038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799" t="1499" b="1524"/>
          <a:stretch/>
        </p:blipFill>
        <p:spPr>
          <a:xfrm>
            <a:off x="4852329" y="1694717"/>
            <a:ext cx="4203579" cy="4618239"/>
          </a:xfrm>
          <a:prstGeom prst="rect">
            <a:avLst/>
          </a:prstGeom>
        </p:spPr>
      </p:pic>
      <p:pic>
        <p:nvPicPr>
          <p:cNvPr id="3" name="Picture 2"/>
          <p:cNvPicPr>
            <a:picLocks noChangeAspect="1"/>
          </p:cNvPicPr>
          <p:nvPr/>
        </p:nvPicPr>
        <p:blipFill>
          <a:blip r:embed="rId3"/>
          <a:stretch>
            <a:fillRect/>
          </a:stretch>
        </p:blipFill>
        <p:spPr>
          <a:xfrm>
            <a:off x="0" y="756085"/>
            <a:ext cx="4678847" cy="1262592"/>
          </a:xfrm>
          <a:prstGeom prst="rect">
            <a:avLst/>
          </a:prstGeom>
        </p:spPr>
      </p:pic>
      <p:sp>
        <p:nvSpPr>
          <p:cNvPr id="4"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CD </a:t>
            </a:r>
            <a:r>
              <a:rPr lang="en-AU" sz="2400" b="0" dirty="0" err="1" smtClean="0">
                <a:latin typeface="Century Gothic"/>
                <a:cs typeface="Century Gothic"/>
              </a:rPr>
              <a:t>dysbiosis</a:t>
            </a:r>
            <a:r>
              <a:rPr lang="en-US" sz="2400" b="0" dirty="0" smtClean="0">
                <a:latin typeface="Century Gothic"/>
                <a:cs typeface="Century Gothic"/>
              </a:rPr>
              <a:t> and GFD</a:t>
            </a:r>
            <a:endParaRPr lang="en-US" sz="2400" b="0" dirty="0">
              <a:latin typeface="Century Gothic"/>
              <a:cs typeface="Century Gothic"/>
            </a:endParaRPr>
          </a:p>
        </p:txBody>
      </p:sp>
      <p:grpSp>
        <p:nvGrpSpPr>
          <p:cNvPr id="5" name="Group 4"/>
          <p:cNvGrpSpPr/>
          <p:nvPr/>
        </p:nvGrpSpPr>
        <p:grpSpPr>
          <a:xfrm>
            <a:off x="0" y="0"/>
            <a:ext cx="9144000" cy="762000"/>
            <a:chOff x="0" y="0"/>
            <a:chExt cx="9144000" cy="7620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8" name="Rectangle 7"/>
          <p:cNvSpPr/>
          <p:nvPr/>
        </p:nvSpPr>
        <p:spPr>
          <a:xfrm>
            <a:off x="149799" y="3271220"/>
            <a:ext cx="4448274" cy="1384995"/>
          </a:xfrm>
          <a:prstGeom prst="rect">
            <a:avLst/>
          </a:prstGeom>
        </p:spPr>
        <p:txBody>
          <a:bodyPr wrap="square">
            <a:spAutoFit/>
          </a:bodyPr>
          <a:lstStyle/>
          <a:p>
            <a:r>
              <a:rPr lang="en-US" sz="1400" b="0" dirty="0" smtClean="0">
                <a:latin typeface="Century Gothic"/>
                <a:cs typeface="Century Gothic"/>
              </a:rPr>
              <a:t>We did </a:t>
            </a:r>
            <a:r>
              <a:rPr lang="en-US" sz="1400" b="0" dirty="0">
                <a:latin typeface="Century Gothic"/>
                <a:cs typeface="Century Gothic"/>
              </a:rPr>
              <a:t>not find </a:t>
            </a:r>
            <a:r>
              <a:rPr lang="en-US" sz="1400" b="0" dirty="0" err="1">
                <a:latin typeface="Century Gothic"/>
                <a:cs typeface="Century Gothic"/>
              </a:rPr>
              <a:t>bifidobacteria</a:t>
            </a:r>
            <a:r>
              <a:rPr lang="en-US" sz="1400" b="0" dirty="0">
                <a:latin typeface="Century Gothic"/>
                <a:cs typeface="Century Gothic"/>
              </a:rPr>
              <a:t> in biopsy specimens of CD subjects </a:t>
            </a:r>
            <a:r>
              <a:rPr lang="en-US" sz="1400" b="0" dirty="0" smtClean="0">
                <a:latin typeface="Century Gothic"/>
                <a:cs typeface="Century Gothic"/>
              </a:rPr>
              <a:t>although present in </a:t>
            </a:r>
            <a:r>
              <a:rPr lang="en-US" sz="1400" b="0" dirty="0">
                <a:latin typeface="Century Gothic"/>
                <a:cs typeface="Century Gothic"/>
              </a:rPr>
              <a:t>fecal samples. </a:t>
            </a:r>
            <a:endParaRPr lang="en-US" sz="1400" b="0" dirty="0" smtClean="0">
              <a:latin typeface="Century Gothic"/>
              <a:cs typeface="Century Gothic"/>
            </a:endParaRPr>
          </a:p>
          <a:p>
            <a:endParaRPr lang="en-US" sz="1400" b="0" dirty="0" smtClean="0">
              <a:latin typeface="Century Gothic"/>
              <a:cs typeface="Century Gothic"/>
            </a:endParaRPr>
          </a:p>
          <a:p>
            <a:r>
              <a:rPr lang="en-US" sz="1400" b="0" dirty="0" smtClean="0">
                <a:latin typeface="Century Gothic"/>
                <a:cs typeface="Century Gothic"/>
              </a:rPr>
              <a:t>In </a:t>
            </a:r>
            <a:r>
              <a:rPr lang="en-US" sz="1400" b="0" dirty="0">
                <a:latin typeface="Century Gothic"/>
                <a:cs typeface="Century Gothic"/>
              </a:rPr>
              <a:t>addition, </a:t>
            </a:r>
            <a:r>
              <a:rPr lang="en-US" sz="1400" b="0" dirty="0" smtClean="0">
                <a:latin typeface="Century Gothic"/>
                <a:cs typeface="Century Gothic"/>
              </a:rPr>
              <a:t>we showed a low level of microbiota </a:t>
            </a:r>
            <a:r>
              <a:rPr lang="en-US" sz="1400" b="0" dirty="0">
                <a:latin typeface="Century Gothic"/>
                <a:cs typeface="Century Gothic"/>
              </a:rPr>
              <a:t>diversity </a:t>
            </a:r>
            <a:r>
              <a:rPr lang="en-US" sz="1400" b="0" dirty="0" smtClean="0">
                <a:latin typeface="Century Gothic"/>
                <a:cs typeface="Century Gothic"/>
              </a:rPr>
              <a:t>in </a:t>
            </a:r>
            <a:r>
              <a:rPr lang="en-US" sz="1400" b="0" dirty="0">
                <a:latin typeface="Century Gothic"/>
                <a:cs typeface="Century Gothic"/>
              </a:rPr>
              <a:t>biopsy specimens</a:t>
            </a:r>
          </a:p>
        </p:txBody>
      </p:sp>
      <p:sp>
        <p:nvSpPr>
          <p:cNvPr id="10" name="Rectangle 9"/>
          <p:cNvSpPr/>
          <p:nvPr/>
        </p:nvSpPr>
        <p:spPr>
          <a:xfrm>
            <a:off x="4572000" y="6353815"/>
            <a:ext cx="4572000" cy="261610"/>
          </a:xfrm>
          <a:prstGeom prst="rect">
            <a:avLst/>
          </a:prstGeom>
        </p:spPr>
        <p:txBody>
          <a:bodyPr>
            <a:spAutoFit/>
          </a:bodyPr>
          <a:lstStyle/>
          <a:p>
            <a:pPr algn="r"/>
            <a:r>
              <a:rPr lang="pt-BR" sz="1100" b="0" i="1" dirty="0" smtClean="0">
                <a:solidFill>
                  <a:schemeClr val="tx1"/>
                </a:solidFill>
                <a:latin typeface="Century Gothic"/>
                <a:cs typeface="Century Gothic"/>
              </a:rPr>
              <a:t>Di </a:t>
            </a:r>
            <a:r>
              <a:rPr lang="pt-BR" sz="1100" b="0" i="1" dirty="0" err="1" smtClean="0">
                <a:solidFill>
                  <a:schemeClr val="tx1"/>
                </a:solidFill>
                <a:latin typeface="Century Gothic"/>
                <a:cs typeface="Century Gothic"/>
              </a:rPr>
              <a:t>Cagno</a:t>
            </a:r>
            <a:r>
              <a:rPr lang="pt-BR" sz="1100" b="0" i="1" dirty="0" smtClean="0">
                <a:solidFill>
                  <a:schemeClr val="tx1"/>
                </a:solidFill>
                <a:latin typeface="Century Gothic"/>
                <a:cs typeface="Century Gothic"/>
              </a:rPr>
              <a:t> R. </a:t>
            </a:r>
            <a:r>
              <a:rPr lang="nl-NL" sz="1100" b="0" i="1" dirty="0">
                <a:solidFill>
                  <a:schemeClr val="tx1"/>
                </a:solidFill>
                <a:latin typeface="Century Gothic"/>
                <a:cs typeface="Century Gothic"/>
              </a:rPr>
              <a:t>BMC </a:t>
            </a:r>
            <a:r>
              <a:rPr lang="nl-NL" sz="1100" b="0" i="1" dirty="0" err="1">
                <a:solidFill>
                  <a:schemeClr val="tx1"/>
                </a:solidFill>
                <a:latin typeface="Century Gothic"/>
                <a:cs typeface="Century Gothic"/>
              </a:rPr>
              <a:t>Microbiol</a:t>
            </a:r>
            <a:r>
              <a:rPr lang="nl-NL" sz="1100" b="0" i="1" dirty="0">
                <a:solidFill>
                  <a:schemeClr val="tx1"/>
                </a:solidFill>
                <a:latin typeface="Century Gothic"/>
                <a:cs typeface="Century Gothic"/>
              </a:rPr>
              <a:t>. </a:t>
            </a:r>
            <a:r>
              <a:rPr lang="nl-NL" sz="1100" b="0" i="1" dirty="0" smtClean="0">
                <a:solidFill>
                  <a:schemeClr val="tx1"/>
                </a:solidFill>
                <a:latin typeface="Century Gothic"/>
                <a:cs typeface="Century Gothic"/>
              </a:rPr>
              <a:t>2011;11</a:t>
            </a:r>
            <a:r>
              <a:rPr lang="nl-NL" sz="1100" b="0" i="1" dirty="0">
                <a:solidFill>
                  <a:schemeClr val="tx1"/>
                </a:solidFill>
                <a:latin typeface="Century Gothic"/>
                <a:cs typeface="Century Gothic"/>
              </a:rPr>
              <a:t>:</a:t>
            </a:r>
            <a:r>
              <a:rPr lang="nl-NL" sz="1100" b="0" i="1" dirty="0" smtClean="0">
                <a:solidFill>
                  <a:schemeClr val="tx1"/>
                </a:solidFill>
                <a:latin typeface="Century Gothic"/>
                <a:cs typeface="Century Gothic"/>
              </a:rPr>
              <a:t>219</a:t>
            </a:r>
          </a:p>
        </p:txBody>
      </p:sp>
      <p:pic>
        <p:nvPicPr>
          <p:cNvPr id="11"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03399" y="802087"/>
            <a:ext cx="1312751" cy="99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p:nvPicPr>
        <p:blipFill rotWithShape="1">
          <a:blip r:embed="rId6"/>
          <a:srcRect l="17477" r="19713" b="17309"/>
          <a:stretch/>
        </p:blipFill>
        <p:spPr>
          <a:xfrm>
            <a:off x="7591369" y="875300"/>
            <a:ext cx="1054069" cy="1040762"/>
          </a:xfrm>
          <a:prstGeom prst="rect">
            <a:avLst/>
          </a:prstGeom>
        </p:spPr>
      </p:pic>
    </p:spTree>
    <p:extLst>
      <p:ext uri="{BB962C8B-B14F-4D97-AF65-F5344CB8AC3E}">
        <p14:creationId xmlns:p14="http://schemas.microsoft.com/office/powerpoint/2010/main" val="3040876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a:srcRect t="29750" b="30961"/>
          <a:stretch/>
        </p:blipFill>
        <p:spPr>
          <a:xfrm rot="5400000">
            <a:off x="-2382000" y="3206352"/>
            <a:ext cx="6754286" cy="1990286"/>
          </a:xfrm>
          <a:prstGeom prst="rect">
            <a:avLst/>
          </a:prstGeom>
        </p:spPr>
      </p:pic>
      <p:sp>
        <p:nvSpPr>
          <p:cNvPr id="35841"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eaLnBrk="0" hangingPunct="0"/>
            <a:r>
              <a:rPr lang="en-US" sz="2400" b="0" dirty="0" smtClean="0">
                <a:latin typeface="Century Gothic"/>
                <a:cs typeface="Century Gothic"/>
              </a:rPr>
              <a:t>Celiac Disease</a:t>
            </a:r>
            <a:endParaRPr lang="en-US" sz="2400" b="0" dirty="0">
              <a:latin typeface="Century Gothic"/>
              <a:cs typeface="Century Gothic"/>
            </a:endParaRPr>
          </a:p>
        </p:txBody>
      </p:sp>
      <p:sp>
        <p:nvSpPr>
          <p:cNvPr id="12" name="Text Box 16"/>
          <p:cNvSpPr txBox="1">
            <a:spLocks noChangeArrowheads="1"/>
          </p:cNvSpPr>
          <p:nvPr/>
        </p:nvSpPr>
        <p:spPr bwMode="auto">
          <a:xfrm>
            <a:off x="1374242" y="1932337"/>
            <a:ext cx="7687876" cy="216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lnSpc>
                <a:spcPts val="2700"/>
              </a:lnSpc>
              <a:spcBef>
                <a:spcPct val="50000"/>
              </a:spcBef>
            </a:pPr>
            <a:r>
              <a:rPr lang="en-AU" sz="2000" dirty="0" smtClean="0">
                <a:solidFill>
                  <a:srgbClr val="0000FF"/>
                </a:solidFill>
                <a:latin typeface="Century Gothic"/>
                <a:cs typeface="Century Gothic"/>
              </a:rPr>
              <a:t>Celiac disease </a:t>
            </a:r>
            <a:r>
              <a:rPr lang="en-AU" sz="2000" b="0" dirty="0" smtClean="0">
                <a:solidFill>
                  <a:srgbClr val="0000FF"/>
                </a:solidFill>
                <a:latin typeface="Century Gothic"/>
                <a:cs typeface="Century Gothic"/>
              </a:rPr>
              <a:t>(CD) is an immune-mediated systemic disorder elicited by </a:t>
            </a:r>
            <a:r>
              <a:rPr lang="en-AU" sz="2000" dirty="0" smtClean="0">
                <a:solidFill>
                  <a:srgbClr val="0000FF"/>
                </a:solidFill>
                <a:latin typeface="Century Gothic"/>
                <a:cs typeface="Century Gothic"/>
              </a:rPr>
              <a:t>gluten and related </a:t>
            </a:r>
            <a:r>
              <a:rPr lang="en-AU" sz="2000" dirty="0" err="1" smtClean="0">
                <a:solidFill>
                  <a:srgbClr val="0000FF"/>
                </a:solidFill>
                <a:latin typeface="Century Gothic"/>
                <a:cs typeface="Century Gothic"/>
              </a:rPr>
              <a:t>prolamines</a:t>
            </a:r>
            <a:r>
              <a:rPr lang="en-AU" sz="2000" dirty="0" smtClean="0">
                <a:solidFill>
                  <a:srgbClr val="0000FF"/>
                </a:solidFill>
                <a:latin typeface="Century Gothic"/>
                <a:cs typeface="Century Gothic"/>
              </a:rPr>
              <a:t> </a:t>
            </a:r>
            <a:r>
              <a:rPr lang="en-AU" sz="2000" b="0" dirty="0" smtClean="0">
                <a:solidFill>
                  <a:srgbClr val="0000FF"/>
                </a:solidFill>
                <a:latin typeface="Century Gothic"/>
                <a:cs typeface="Century Gothic"/>
              </a:rPr>
              <a:t>in </a:t>
            </a:r>
            <a:r>
              <a:rPr lang="en-AU" sz="2000" dirty="0" smtClean="0">
                <a:solidFill>
                  <a:srgbClr val="0000FF"/>
                </a:solidFill>
                <a:latin typeface="Century Gothic"/>
                <a:cs typeface="Century Gothic"/>
              </a:rPr>
              <a:t>genetically susceptible individuals </a:t>
            </a:r>
            <a:r>
              <a:rPr lang="en-AU" sz="2000" b="0" dirty="0" smtClean="0">
                <a:solidFill>
                  <a:srgbClr val="0000FF"/>
                </a:solidFill>
                <a:latin typeface="Century Gothic"/>
                <a:cs typeface="Century Gothic"/>
              </a:rPr>
              <a:t>and characterised by the presence of a variable combination of </a:t>
            </a:r>
            <a:r>
              <a:rPr lang="en-AU" sz="2000" dirty="0" smtClean="0">
                <a:solidFill>
                  <a:srgbClr val="0000FF"/>
                </a:solidFill>
                <a:latin typeface="Century Gothic"/>
                <a:cs typeface="Century Gothic"/>
              </a:rPr>
              <a:t>gluten-dependent clinical manifestations</a:t>
            </a:r>
            <a:r>
              <a:rPr lang="en-AU" sz="2000" b="0" dirty="0" smtClean="0">
                <a:solidFill>
                  <a:srgbClr val="0000FF"/>
                </a:solidFill>
                <a:latin typeface="Century Gothic"/>
                <a:cs typeface="Century Gothic"/>
              </a:rPr>
              <a:t>, </a:t>
            </a:r>
            <a:r>
              <a:rPr lang="en-AU" sz="2000" dirty="0" smtClean="0">
                <a:solidFill>
                  <a:srgbClr val="0000FF"/>
                </a:solidFill>
                <a:latin typeface="Century Gothic"/>
                <a:cs typeface="Century Gothic"/>
              </a:rPr>
              <a:t>CD-specific antibodies</a:t>
            </a:r>
            <a:r>
              <a:rPr lang="en-AU" sz="2000" b="0" dirty="0" smtClean="0">
                <a:solidFill>
                  <a:srgbClr val="0000FF"/>
                </a:solidFill>
                <a:latin typeface="Century Gothic"/>
                <a:cs typeface="Century Gothic"/>
              </a:rPr>
              <a:t>, (HLA-DQ2 or HLA-DQ8 haplotypes) and </a:t>
            </a:r>
            <a:r>
              <a:rPr lang="en-AU" sz="2000" dirty="0" err="1" smtClean="0">
                <a:solidFill>
                  <a:srgbClr val="0000FF"/>
                </a:solidFill>
                <a:latin typeface="Century Gothic"/>
                <a:cs typeface="Century Gothic"/>
              </a:rPr>
              <a:t>enteropathy</a:t>
            </a:r>
            <a:r>
              <a:rPr lang="en-AU" sz="2000" b="0" dirty="0" smtClean="0">
                <a:solidFill>
                  <a:srgbClr val="0000FF"/>
                </a:solidFill>
                <a:latin typeface="Century Gothic"/>
                <a:cs typeface="Century Gothic"/>
              </a:rPr>
              <a:t>. </a:t>
            </a:r>
            <a:endParaRPr lang="en-AU" sz="2000" b="0" dirty="0">
              <a:solidFill>
                <a:srgbClr val="0000FF"/>
              </a:solidFill>
              <a:latin typeface="Century Gothic"/>
              <a:cs typeface="Century Gothic"/>
            </a:endParaRPr>
          </a:p>
        </p:txBody>
      </p:sp>
      <p:grpSp>
        <p:nvGrpSpPr>
          <p:cNvPr id="6" name="Group 5"/>
          <p:cNvGrpSpPr/>
          <p:nvPr/>
        </p:nvGrpSpPr>
        <p:grpSpPr>
          <a:xfrm>
            <a:off x="0" y="0"/>
            <a:ext cx="9144000" cy="762000"/>
            <a:chOff x="0" y="0"/>
            <a:chExt cx="9144000" cy="7620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2" name="Rectangle 1"/>
          <p:cNvSpPr/>
          <p:nvPr/>
        </p:nvSpPr>
        <p:spPr>
          <a:xfrm>
            <a:off x="4572000" y="6353815"/>
            <a:ext cx="4572000" cy="261610"/>
          </a:xfrm>
          <a:prstGeom prst="rect">
            <a:avLst/>
          </a:prstGeom>
        </p:spPr>
        <p:txBody>
          <a:bodyPr>
            <a:spAutoFit/>
          </a:bodyPr>
          <a:lstStyle/>
          <a:p>
            <a:pPr algn="r"/>
            <a:r>
              <a:rPr lang="it-IT" sz="1100" b="0" i="1" dirty="0">
                <a:solidFill>
                  <a:schemeClr val="tx1"/>
                </a:solidFill>
                <a:latin typeface="Century Gothic"/>
                <a:cs typeface="Century Gothic"/>
              </a:rPr>
              <a:t>Fasano A, </a:t>
            </a:r>
            <a:r>
              <a:rPr lang="it-IT" sz="1100" b="0" i="1" dirty="0" err="1">
                <a:solidFill>
                  <a:schemeClr val="tx1"/>
                </a:solidFill>
                <a:latin typeface="Century Gothic"/>
                <a:cs typeface="Century Gothic"/>
              </a:rPr>
              <a:t>Catassi</a:t>
            </a:r>
            <a:r>
              <a:rPr lang="it-IT" sz="1100" b="0" i="1" dirty="0">
                <a:solidFill>
                  <a:schemeClr val="tx1"/>
                </a:solidFill>
                <a:latin typeface="Century Gothic"/>
                <a:cs typeface="Century Gothic"/>
              </a:rPr>
              <a:t> </a:t>
            </a:r>
            <a:r>
              <a:rPr lang="it-IT" sz="1100" b="0" i="1" dirty="0" smtClean="0">
                <a:solidFill>
                  <a:schemeClr val="tx1"/>
                </a:solidFill>
                <a:latin typeface="Century Gothic"/>
                <a:cs typeface="Century Gothic"/>
              </a:rPr>
              <a:t>C. NEJM 2012;367:2419 </a:t>
            </a:r>
            <a:endParaRPr lang="en-US" sz="1100" b="0" i="1" dirty="0">
              <a:solidFill>
                <a:schemeClr val="tx1"/>
              </a:solidFill>
              <a:latin typeface="Century Gothic"/>
              <a:cs typeface="Century Gothic"/>
            </a:endParaRPr>
          </a:p>
        </p:txBody>
      </p:sp>
    </p:spTree>
    <p:extLst>
      <p:ext uri="{BB962C8B-B14F-4D97-AF65-F5344CB8AC3E}">
        <p14:creationId xmlns:p14="http://schemas.microsoft.com/office/powerpoint/2010/main" val="3062064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Increase of Prevalence: </a:t>
            </a:r>
            <a:r>
              <a:rPr lang="en-US" sz="2400" b="0" dirty="0">
                <a:latin typeface="Century Gothic"/>
                <a:cs typeface="Century Gothic"/>
              </a:rPr>
              <a:t>role of Environment </a:t>
            </a: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8" name="Picture 7"/>
          <p:cNvPicPr>
            <a:picLocks noChangeAspect="1"/>
          </p:cNvPicPr>
          <p:nvPr/>
        </p:nvPicPr>
        <p:blipFill>
          <a:blip r:embed="rId3"/>
          <a:stretch>
            <a:fillRect/>
          </a:stretch>
        </p:blipFill>
        <p:spPr>
          <a:xfrm>
            <a:off x="5361779" y="1236770"/>
            <a:ext cx="3682544" cy="5033694"/>
          </a:xfrm>
          <a:prstGeom prst="rect">
            <a:avLst/>
          </a:prstGeom>
        </p:spPr>
      </p:pic>
      <p:pic>
        <p:nvPicPr>
          <p:cNvPr id="9" name="Picture 8"/>
          <p:cNvPicPr>
            <a:picLocks noChangeAspect="1"/>
          </p:cNvPicPr>
          <p:nvPr/>
        </p:nvPicPr>
        <p:blipFill>
          <a:blip r:embed="rId4"/>
          <a:stretch>
            <a:fillRect/>
          </a:stretch>
        </p:blipFill>
        <p:spPr>
          <a:xfrm>
            <a:off x="32645" y="877563"/>
            <a:ext cx="5365477" cy="871401"/>
          </a:xfrm>
          <a:prstGeom prst="rect">
            <a:avLst/>
          </a:prstGeom>
        </p:spPr>
      </p:pic>
      <p:sp>
        <p:nvSpPr>
          <p:cNvPr id="10" name="Rectangle 9"/>
          <p:cNvSpPr/>
          <p:nvPr/>
        </p:nvSpPr>
        <p:spPr>
          <a:xfrm>
            <a:off x="4572000" y="6353815"/>
            <a:ext cx="4572000" cy="261610"/>
          </a:xfrm>
          <a:prstGeom prst="rect">
            <a:avLst/>
          </a:prstGeom>
        </p:spPr>
        <p:txBody>
          <a:bodyPr>
            <a:spAutoFit/>
          </a:bodyPr>
          <a:lstStyle/>
          <a:p>
            <a:pPr algn="r"/>
            <a:r>
              <a:rPr lang="pt-BR" sz="1100" b="0" i="1" dirty="0" err="1">
                <a:solidFill>
                  <a:schemeClr val="tx1"/>
                </a:solidFill>
                <a:latin typeface="Century Gothic"/>
                <a:cs typeface="Century Gothic"/>
              </a:rPr>
              <a:t>Tjellström</a:t>
            </a:r>
            <a:r>
              <a:rPr lang="pt-BR" sz="1100" b="0" i="1" dirty="0">
                <a:solidFill>
                  <a:schemeClr val="tx1"/>
                </a:solidFill>
                <a:latin typeface="Century Gothic"/>
                <a:cs typeface="Century Gothic"/>
              </a:rPr>
              <a:t> B. </a:t>
            </a:r>
            <a:r>
              <a:rPr lang="pt-BR" sz="1100" b="0" i="1" dirty="0" err="1">
                <a:solidFill>
                  <a:schemeClr val="tx1"/>
                </a:solidFill>
                <a:latin typeface="Century Gothic"/>
                <a:cs typeface="Century Gothic"/>
              </a:rPr>
              <a:t>Am</a:t>
            </a:r>
            <a:r>
              <a:rPr lang="pt-BR" sz="1100" b="0" i="1" dirty="0">
                <a:solidFill>
                  <a:schemeClr val="tx1"/>
                </a:solidFill>
                <a:latin typeface="Century Gothic"/>
                <a:cs typeface="Century Gothic"/>
              </a:rPr>
              <a:t> J </a:t>
            </a:r>
            <a:r>
              <a:rPr lang="pt-BR" sz="1100" b="0" i="1" dirty="0" err="1">
                <a:solidFill>
                  <a:schemeClr val="tx1"/>
                </a:solidFill>
                <a:latin typeface="Century Gothic"/>
                <a:cs typeface="Century Gothic"/>
              </a:rPr>
              <a:t>Gastroenterol</a:t>
            </a:r>
            <a:r>
              <a:rPr lang="pt-BR" sz="1100" b="0" i="1" dirty="0">
                <a:solidFill>
                  <a:schemeClr val="tx1"/>
                </a:solidFill>
                <a:latin typeface="Century Gothic"/>
                <a:cs typeface="Century Gothic"/>
              </a:rPr>
              <a:t>. 2005;100:2784.</a:t>
            </a:r>
            <a:endParaRPr lang="pt-BR" sz="1100" b="0" i="1" dirty="0" smtClean="0">
              <a:solidFill>
                <a:schemeClr val="tx1"/>
              </a:solidFill>
              <a:latin typeface="Century Gothic"/>
              <a:cs typeface="Century Gothic"/>
            </a:endParaRPr>
          </a:p>
        </p:txBody>
      </p:sp>
      <p:sp>
        <p:nvSpPr>
          <p:cNvPr id="6" name="Rettangolo 5"/>
          <p:cNvSpPr/>
          <p:nvPr/>
        </p:nvSpPr>
        <p:spPr>
          <a:xfrm>
            <a:off x="247191" y="3358730"/>
            <a:ext cx="4572000" cy="1169551"/>
          </a:xfrm>
          <a:prstGeom prst="rect">
            <a:avLst/>
          </a:prstGeom>
        </p:spPr>
        <p:txBody>
          <a:bodyPr>
            <a:spAutoFit/>
          </a:bodyPr>
          <a:lstStyle/>
          <a:p>
            <a:r>
              <a:rPr lang="en-US" sz="1400" b="0" i="1" dirty="0">
                <a:latin typeface="Century Gothic"/>
                <a:cs typeface="Century Gothic"/>
              </a:rPr>
              <a:t>study of the SCFA pattern in fecal samples from children with </a:t>
            </a:r>
            <a:r>
              <a:rPr lang="en-US" sz="1400" b="0" i="1" dirty="0" smtClean="0">
                <a:latin typeface="Century Gothic"/>
                <a:cs typeface="Century Gothic"/>
              </a:rPr>
              <a:t>CD</a:t>
            </a:r>
            <a:r>
              <a:rPr lang="en-US" sz="1400" b="0" i="1" smtClean="0">
                <a:latin typeface="Century Gothic"/>
                <a:cs typeface="Century Gothic"/>
              </a:rPr>
              <a:t>: the </a:t>
            </a:r>
            <a:r>
              <a:rPr lang="en-US" sz="1400" b="0" i="1" dirty="0" smtClean="0">
                <a:latin typeface="Century Gothic"/>
                <a:cs typeface="Century Gothic"/>
              </a:rPr>
              <a:t>results indicate </a:t>
            </a:r>
            <a:r>
              <a:rPr lang="en-US" sz="1400" b="0" i="1" dirty="0">
                <a:latin typeface="Century Gothic"/>
                <a:cs typeface="Century Gothic"/>
              </a:rPr>
              <a:t>that there is a difference in the metabolic activity of intestinal microbial flora in </a:t>
            </a:r>
            <a:r>
              <a:rPr lang="en-US" sz="1400" b="0" i="1" dirty="0" smtClean="0">
                <a:latin typeface="Century Gothic"/>
                <a:cs typeface="Century Gothic"/>
              </a:rPr>
              <a:t>children with </a:t>
            </a:r>
            <a:r>
              <a:rPr lang="en-US" sz="1400" b="0" i="1" dirty="0">
                <a:latin typeface="Century Gothic"/>
                <a:cs typeface="Century Gothic"/>
              </a:rPr>
              <a:t>CD compared to that in HC.</a:t>
            </a:r>
            <a:endParaRPr lang="it-IT" sz="1400" i="1" dirty="0">
              <a:latin typeface="Century Gothic"/>
              <a:cs typeface="Century Gothic"/>
            </a:endParaRP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err="1" smtClean="0">
                <a:latin typeface="Century Gothic"/>
                <a:cs typeface="Century Gothic"/>
              </a:rPr>
              <a:t>Metabonomic</a:t>
            </a:r>
            <a:r>
              <a:rPr lang="en-US" sz="2400" b="0" dirty="0" smtClean="0">
                <a:latin typeface="Century Gothic"/>
                <a:cs typeface="Century Gothic"/>
              </a:rPr>
              <a:t> Signature of CD</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8" name="Picture 7"/>
          <p:cNvPicPr>
            <a:picLocks noChangeAspect="1"/>
          </p:cNvPicPr>
          <p:nvPr/>
        </p:nvPicPr>
        <p:blipFill>
          <a:blip r:embed="rId4"/>
          <a:stretch>
            <a:fillRect/>
          </a:stretch>
        </p:blipFill>
        <p:spPr>
          <a:xfrm>
            <a:off x="1363839" y="936033"/>
            <a:ext cx="6422671" cy="999345"/>
          </a:xfrm>
          <a:prstGeom prst="rect">
            <a:avLst/>
          </a:prstGeom>
        </p:spPr>
      </p:pic>
      <p:sp>
        <p:nvSpPr>
          <p:cNvPr id="10" name="Rectangle 9"/>
          <p:cNvSpPr/>
          <p:nvPr/>
        </p:nvSpPr>
        <p:spPr>
          <a:xfrm>
            <a:off x="504650" y="5414690"/>
            <a:ext cx="8273185" cy="738664"/>
          </a:xfrm>
          <a:prstGeom prst="rect">
            <a:avLst/>
          </a:prstGeom>
        </p:spPr>
        <p:txBody>
          <a:bodyPr wrap="square">
            <a:spAutoFit/>
          </a:bodyPr>
          <a:lstStyle/>
          <a:p>
            <a:pPr algn="ctr"/>
            <a:r>
              <a:rPr lang="en-US" sz="1400" b="0" dirty="0">
                <a:latin typeface="Century Gothic"/>
                <a:cs typeface="Century Gothic"/>
              </a:rPr>
              <a:t>NMR thus reveals a characteristic metabolic signature of celiac disease. Altered serum levels of glucose and </a:t>
            </a:r>
            <a:r>
              <a:rPr lang="en-US" sz="1400" b="0" dirty="0" err="1">
                <a:latin typeface="Century Gothic"/>
                <a:cs typeface="Century Gothic"/>
              </a:rPr>
              <a:t>ketonic</a:t>
            </a:r>
            <a:r>
              <a:rPr lang="en-US" sz="1400" b="0" dirty="0">
                <a:latin typeface="Century Gothic"/>
                <a:cs typeface="Century Gothic"/>
              </a:rPr>
              <a:t> bodies suggest alterations of energy metabolism, while the urine data point to alterations of gut microbiota</a:t>
            </a:r>
          </a:p>
        </p:txBody>
      </p:sp>
      <p:pic>
        <p:nvPicPr>
          <p:cNvPr id="11" name="Picture 10"/>
          <p:cNvPicPr>
            <a:picLocks noChangeAspect="1"/>
          </p:cNvPicPr>
          <p:nvPr/>
        </p:nvPicPr>
        <p:blipFill>
          <a:blip r:embed="rId5"/>
          <a:stretch>
            <a:fillRect/>
          </a:stretch>
        </p:blipFill>
        <p:spPr>
          <a:xfrm>
            <a:off x="211799" y="2444435"/>
            <a:ext cx="3885464" cy="2510502"/>
          </a:xfrm>
          <a:prstGeom prst="rect">
            <a:avLst/>
          </a:prstGeom>
        </p:spPr>
      </p:pic>
      <p:pic>
        <p:nvPicPr>
          <p:cNvPr id="12" name="Picture 11"/>
          <p:cNvPicPr>
            <a:picLocks noChangeAspect="1"/>
          </p:cNvPicPr>
          <p:nvPr/>
        </p:nvPicPr>
        <p:blipFill>
          <a:blip r:embed="rId6"/>
          <a:stretch>
            <a:fillRect/>
          </a:stretch>
        </p:blipFill>
        <p:spPr>
          <a:xfrm>
            <a:off x="4837109" y="2433639"/>
            <a:ext cx="3901756" cy="2624068"/>
          </a:xfrm>
          <a:prstGeom prst="rect">
            <a:avLst/>
          </a:prstGeom>
        </p:spPr>
      </p:pic>
      <p:sp>
        <p:nvSpPr>
          <p:cNvPr id="13" name="Rectangle 12"/>
          <p:cNvSpPr/>
          <p:nvPr/>
        </p:nvSpPr>
        <p:spPr>
          <a:xfrm>
            <a:off x="5549715" y="6353815"/>
            <a:ext cx="3594285" cy="261610"/>
          </a:xfrm>
          <a:prstGeom prst="rect">
            <a:avLst/>
          </a:prstGeom>
        </p:spPr>
        <p:txBody>
          <a:bodyPr wrap="square">
            <a:spAutoFit/>
          </a:bodyPr>
          <a:lstStyle/>
          <a:p>
            <a:pPr algn="r"/>
            <a:r>
              <a:rPr lang="pt-BR" sz="1100" b="0" i="1" dirty="0" err="1" smtClean="0">
                <a:solidFill>
                  <a:schemeClr val="tx1"/>
                </a:solidFill>
                <a:latin typeface="Century Gothic"/>
                <a:cs typeface="Century Gothic"/>
              </a:rPr>
              <a:t>Bertini</a:t>
            </a:r>
            <a:r>
              <a:rPr lang="pt-BR" sz="1100" b="0" i="1" dirty="0" smtClean="0">
                <a:solidFill>
                  <a:schemeClr val="tx1"/>
                </a:solidFill>
                <a:latin typeface="Century Gothic"/>
                <a:cs typeface="Century Gothic"/>
              </a:rPr>
              <a:t> I. </a:t>
            </a:r>
            <a:r>
              <a:rPr lang="it-IT" sz="1100" b="0" i="1" dirty="0" err="1">
                <a:solidFill>
                  <a:schemeClr val="tx1"/>
                </a:solidFill>
                <a:latin typeface="Century Gothic"/>
                <a:cs typeface="Century Gothic"/>
              </a:rPr>
              <a:t>J</a:t>
            </a:r>
            <a:r>
              <a:rPr lang="it-IT" sz="1100" b="0" i="1" dirty="0">
                <a:solidFill>
                  <a:schemeClr val="tx1"/>
                </a:solidFill>
                <a:latin typeface="Century Gothic"/>
                <a:cs typeface="Century Gothic"/>
              </a:rPr>
              <a:t> </a:t>
            </a:r>
            <a:r>
              <a:rPr lang="it-IT" sz="1100" b="0" i="1" dirty="0" err="1">
                <a:solidFill>
                  <a:schemeClr val="tx1"/>
                </a:solidFill>
                <a:latin typeface="Century Gothic"/>
                <a:cs typeface="Century Gothic"/>
              </a:rPr>
              <a:t>Proteome</a:t>
            </a:r>
            <a:r>
              <a:rPr lang="it-IT" sz="1100" b="0" i="1" dirty="0">
                <a:solidFill>
                  <a:schemeClr val="tx1"/>
                </a:solidFill>
                <a:latin typeface="Century Gothic"/>
                <a:cs typeface="Century Gothic"/>
              </a:rPr>
              <a:t> Res. </a:t>
            </a:r>
            <a:r>
              <a:rPr lang="it-IT" sz="1100" b="0" i="1" dirty="0" smtClean="0">
                <a:solidFill>
                  <a:schemeClr val="tx1"/>
                </a:solidFill>
                <a:latin typeface="Century Gothic"/>
                <a:cs typeface="Century Gothic"/>
              </a:rPr>
              <a:t>2009;8:170</a:t>
            </a:r>
            <a:endParaRPr lang="en-US" sz="1100" b="0" i="1" dirty="0">
              <a:solidFill>
                <a:schemeClr val="tx1"/>
              </a:solidFill>
              <a:latin typeface="Century Gothic"/>
              <a:cs typeface="Century Gothic"/>
            </a:endParaRPr>
          </a:p>
        </p:txBody>
      </p:sp>
      <p:sp>
        <p:nvSpPr>
          <p:cNvPr id="14" name="Rectangle 13"/>
          <p:cNvSpPr/>
          <p:nvPr/>
        </p:nvSpPr>
        <p:spPr>
          <a:xfrm>
            <a:off x="3293547" y="2433638"/>
            <a:ext cx="590501" cy="261610"/>
          </a:xfrm>
          <a:prstGeom prst="rect">
            <a:avLst/>
          </a:prstGeom>
          <a:solidFill>
            <a:schemeClr val="bg1"/>
          </a:solidFill>
        </p:spPr>
        <p:txBody>
          <a:bodyPr wrap="none">
            <a:spAutoFit/>
          </a:bodyPr>
          <a:lstStyle/>
          <a:p>
            <a:pPr algn="r"/>
            <a:r>
              <a:rPr lang="en-US" sz="1050" b="0" dirty="0" smtClean="0">
                <a:latin typeface="Century Gothic"/>
                <a:cs typeface="Century Gothic"/>
              </a:rPr>
              <a:t>blood</a:t>
            </a:r>
            <a:endParaRPr lang="en-US" sz="1050" dirty="0"/>
          </a:p>
        </p:txBody>
      </p:sp>
      <p:sp>
        <p:nvSpPr>
          <p:cNvPr id="15" name="Rectangle 14"/>
          <p:cNvSpPr/>
          <p:nvPr/>
        </p:nvSpPr>
        <p:spPr>
          <a:xfrm>
            <a:off x="8098369" y="2433638"/>
            <a:ext cx="555501" cy="415498"/>
          </a:xfrm>
          <a:prstGeom prst="rect">
            <a:avLst/>
          </a:prstGeom>
          <a:solidFill>
            <a:schemeClr val="bg1"/>
          </a:solidFill>
        </p:spPr>
        <p:txBody>
          <a:bodyPr wrap="none">
            <a:spAutoFit/>
          </a:bodyPr>
          <a:lstStyle/>
          <a:p>
            <a:pPr algn="r"/>
            <a:r>
              <a:rPr lang="en-US" sz="1050" b="0" dirty="0" smtClean="0">
                <a:latin typeface="Century Gothic"/>
                <a:cs typeface="Century Gothic"/>
              </a:rPr>
              <a:t>Urine</a:t>
            </a:r>
          </a:p>
          <a:p>
            <a:pPr algn="r"/>
            <a:endParaRPr lang="en-US" sz="1050" dirty="0"/>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ttangolo 54"/>
          <p:cNvSpPr/>
          <p:nvPr/>
        </p:nvSpPr>
        <p:spPr bwMode="auto">
          <a:xfrm>
            <a:off x="0" y="741363"/>
            <a:ext cx="9383713" cy="5769791"/>
          </a:xfrm>
          <a:prstGeom prst="rect">
            <a:avLst/>
          </a:prstGeom>
          <a:gradFill flip="none" rotWithShape="1">
            <a:gsLst>
              <a:gs pos="100000">
                <a:schemeClr val="tx2"/>
              </a:gs>
              <a:gs pos="55000">
                <a:srgbClr val="FFFFFF"/>
              </a:gs>
            </a:gsLst>
            <a:lin ang="0" scaled="1"/>
            <a:tileRect/>
          </a:gradFill>
          <a:ln w="9525" cap="flat" cmpd="sng" algn="ctr">
            <a:noFill/>
            <a:prstDash val="solid"/>
            <a:round/>
            <a:headEnd type="none" w="med" len="med"/>
            <a:tailEnd type="none" w="med" len="med"/>
          </a:ln>
          <a:effectLst/>
        </p:spPr>
        <p:txBody>
          <a:bodyPr/>
          <a:lstStyle/>
          <a:p>
            <a:pPr>
              <a:defRPr/>
            </a:pPr>
            <a:endParaRPr lang="it-IT">
              <a:ea typeface="+mn-ea"/>
              <a:cs typeface="+mn-cs"/>
            </a:endParaRPr>
          </a:p>
        </p:txBody>
      </p:sp>
      <p:sp>
        <p:nvSpPr>
          <p:cNvPr id="28" name="Oval 7"/>
          <p:cNvSpPr>
            <a:spLocks noChangeArrowheads="1"/>
          </p:cNvSpPr>
          <p:nvPr/>
        </p:nvSpPr>
        <p:spPr bwMode="auto">
          <a:xfrm>
            <a:off x="7551738" y="2463800"/>
            <a:ext cx="504825" cy="433388"/>
          </a:xfrm>
          <a:prstGeom prst="ellipse">
            <a:avLst/>
          </a:prstGeom>
          <a:solidFill>
            <a:schemeClr val="tx1">
              <a:lumMod val="40000"/>
              <a:lumOff val="60000"/>
            </a:schemeClr>
          </a:solidFill>
          <a:ln w="28575">
            <a:solidFill>
              <a:srgbClr val="000000"/>
            </a:solidFill>
            <a:round/>
            <a:headEnd/>
            <a:tailEnd/>
          </a:ln>
        </p:spPr>
        <p:txBody>
          <a:bodyPr wrap="none" anchor="ctr"/>
          <a:lstStyle/>
          <a:p>
            <a:pPr>
              <a:defRPr/>
            </a:pPr>
            <a:endParaRPr lang="it-IT">
              <a:ea typeface="+mn-ea"/>
              <a:cs typeface="+mn-cs"/>
            </a:endParaRPr>
          </a:p>
        </p:txBody>
      </p:sp>
      <p:sp>
        <p:nvSpPr>
          <p:cNvPr id="54279" name="Rectangle 31"/>
          <p:cNvSpPr>
            <a:spLocks noChangeArrowheads="1"/>
          </p:cNvSpPr>
          <p:nvPr/>
        </p:nvSpPr>
        <p:spPr bwMode="auto">
          <a:xfrm>
            <a:off x="2401888" y="1670050"/>
            <a:ext cx="1366837"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2" name="Picture 14" descr="LactobacillusAcidophi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423" y="2954516"/>
            <a:ext cx="195897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asellaDiTesto 56"/>
          <p:cNvSpPr txBox="1">
            <a:spLocks noChangeArrowheads="1"/>
          </p:cNvSpPr>
          <p:nvPr/>
        </p:nvSpPr>
        <p:spPr bwMode="auto">
          <a:xfrm>
            <a:off x="357188" y="1069975"/>
            <a:ext cx="10375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rgbClr val="0000FF"/>
                </a:solidFill>
                <a:latin typeface="Century Gothic"/>
                <a:cs typeface="Century Gothic"/>
              </a:rPr>
              <a:t>Health</a:t>
            </a:r>
            <a:endParaRPr lang="it-IT" sz="2000" b="0" i="1" dirty="0">
              <a:solidFill>
                <a:srgbClr val="0000FF"/>
              </a:solidFill>
              <a:latin typeface="Century Gothic"/>
              <a:cs typeface="Century Gothic"/>
            </a:endParaRPr>
          </a:p>
        </p:txBody>
      </p:sp>
      <p:sp>
        <p:nvSpPr>
          <p:cNvPr id="36" name="CasellaDiTesto 57"/>
          <p:cNvSpPr txBox="1">
            <a:spLocks noChangeArrowheads="1"/>
          </p:cNvSpPr>
          <p:nvPr/>
        </p:nvSpPr>
        <p:spPr bwMode="auto">
          <a:xfrm>
            <a:off x="7927975" y="1095375"/>
            <a:ext cx="11756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chemeClr val="bg1"/>
                </a:solidFill>
                <a:latin typeface="Century Gothic"/>
                <a:cs typeface="Century Gothic"/>
              </a:rPr>
              <a:t>Disease</a:t>
            </a:r>
            <a:endParaRPr lang="it-IT" sz="2000" b="0" i="1" dirty="0">
              <a:solidFill>
                <a:schemeClr val="bg1"/>
              </a:solidFill>
              <a:latin typeface="Century Gothic"/>
              <a:cs typeface="Century Gothic"/>
            </a:endParaRPr>
          </a:p>
        </p:txBody>
      </p:sp>
      <p:sp>
        <p:nvSpPr>
          <p:cNvPr id="37" name="CasellaDiTesto 58"/>
          <p:cNvSpPr txBox="1">
            <a:spLocks noChangeArrowheads="1"/>
          </p:cNvSpPr>
          <p:nvPr/>
        </p:nvSpPr>
        <p:spPr bwMode="auto">
          <a:xfrm>
            <a:off x="538163" y="6096000"/>
            <a:ext cx="1163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rgbClr val="0000FF"/>
                </a:solidFill>
                <a:latin typeface="Century Gothic"/>
                <a:cs typeface="Century Gothic"/>
              </a:rPr>
              <a:t>Eubiosis</a:t>
            </a:r>
            <a:endParaRPr lang="it-IT" sz="2000" b="0" i="1" dirty="0">
              <a:solidFill>
                <a:srgbClr val="0000FF"/>
              </a:solidFill>
              <a:latin typeface="Century Gothic"/>
              <a:cs typeface="Century Gothic"/>
            </a:endParaRPr>
          </a:p>
        </p:txBody>
      </p:sp>
      <p:sp>
        <p:nvSpPr>
          <p:cNvPr id="38" name="CasellaDiTesto 59"/>
          <p:cNvSpPr txBox="1">
            <a:spLocks noChangeArrowheads="1"/>
          </p:cNvSpPr>
          <p:nvPr/>
        </p:nvSpPr>
        <p:spPr bwMode="auto">
          <a:xfrm>
            <a:off x="7927975" y="6094413"/>
            <a:ext cx="1298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2000" b="0" i="1" dirty="0" err="1" smtClean="0">
                <a:solidFill>
                  <a:srgbClr val="FFFFFF"/>
                </a:solidFill>
                <a:latin typeface="Century Gothic"/>
                <a:cs typeface="Century Gothic"/>
              </a:rPr>
              <a:t>Dysbiosis</a:t>
            </a:r>
            <a:endParaRPr lang="it-IT" sz="2000" b="0" i="1" dirty="0">
              <a:solidFill>
                <a:srgbClr val="FFFFFF"/>
              </a:solidFill>
              <a:latin typeface="Century Gothic"/>
              <a:cs typeface="Century Gothic"/>
            </a:endParaRPr>
          </a:p>
        </p:txBody>
      </p:sp>
      <p:sp>
        <p:nvSpPr>
          <p:cNvPr id="44" name="Rectangle 43"/>
          <p:cNvSpPr/>
          <p:nvPr/>
        </p:nvSpPr>
        <p:spPr>
          <a:xfrm>
            <a:off x="5953464" y="6506215"/>
            <a:ext cx="3190536" cy="261610"/>
          </a:xfrm>
          <a:prstGeom prst="rect">
            <a:avLst/>
          </a:prstGeom>
        </p:spPr>
        <p:txBody>
          <a:bodyPr wrap="square">
            <a:spAutoFit/>
          </a:bodyPr>
          <a:lstStyle/>
          <a:p>
            <a:pPr algn="r"/>
            <a:r>
              <a:rPr lang="pt-BR" sz="1100" b="0" i="1" dirty="0" err="1" smtClean="0">
                <a:solidFill>
                  <a:schemeClr val="tx1"/>
                </a:solidFill>
                <a:latin typeface="Century Gothic"/>
                <a:cs typeface="Century Gothic"/>
              </a:rPr>
              <a:t>Ley</a:t>
            </a:r>
            <a:r>
              <a:rPr lang="pt-BR" sz="1100" b="0" i="1" dirty="0" smtClean="0">
                <a:solidFill>
                  <a:schemeClr val="tx1"/>
                </a:solidFill>
                <a:latin typeface="Century Gothic"/>
                <a:cs typeface="Century Gothic"/>
              </a:rPr>
              <a:t> </a:t>
            </a:r>
            <a:r>
              <a:rPr lang="pt-BR" sz="1100" b="0" i="1" dirty="0">
                <a:solidFill>
                  <a:schemeClr val="tx1"/>
                </a:solidFill>
                <a:latin typeface="Century Gothic"/>
                <a:cs typeface="Century Gothic"/>
              </a:rPr>
              <a:t>R. </a:t>
            </a:r>
            <a:r>
              <a:rPr lang="pt-BR" sz="1100" b="0" i="1" dirty="0" err="1">
                <a:solidFill>
                  <a:schemeClr val="tx1"/>
                </a:solidFill>
                <a:latin typeface="Century Gothic"/>
                <a:cs typeface="Century Gothic"/>
              </a:rPr>
              <a:t>Cell</a:t>
            </a:r>
            <a:r>
              <a:rPr lang="pt-BR" sz="1100" b="0" i="1" dirty="0">
                <a:solidFill>
                  <a:schemeClr val="tx1"/>
                </a:solidFill>
                <a:latin typeface="Century Gothic"/>
                <a:cs typeface="Century Gothic"/>
              </a:rPr>
              <a:t>. </a:t>
            </a:r>
            <a:r>
              <a:rPr lang="pt-BR" sz="1100" b="0" i="1" dirty="0" smtClean="0">
                <a:solidFill>
                  <a:schemeClr val="tx1"/>
                </a:solidFill>
                <a:latin typeface="Century Gothic"/>
                <a:cs typeface="Century Gothic"/>
              </a:rPr>
              <a:t>2006;124:</a:t>
            </a:r>
            <a:r>
              <a:rPr lang="pt-BR" sz="1100" b="0" i="1" dirty="0">
                <a:solidFill>
                  <a:schemeClr val="tx1"/>
                </a:solidFill>
                <a:latin typeface="Century Gothic"/>
                <a:cs typeface="Century Gothic"/>
              </a:rPr>
              <a:t>837  </a:t>
            </a:r>
            <a:endParaRPr lang="en-US" sz="1100" b="0" i="1" dirty="0">
              <a:solidFill>
                <a:schemeClr val="tx1"/>
              </a:solidFill>
              <a:latin typeface="Century Gothic"/>
              <a:cs typeface="Century Gothic"/>
            </a:endParaRPr>
          </a:p>
        </p:txBody>
      </p:sp>
      <p:sp>
        <p:nvSpPr>
          <p:cNvPr id="46"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in dysbiosis</a:t>
            </a:r>
            <a:endParaRPr lang="en-US" sz="2400" b="0" dirty="0">
              <a:latin typeface="Century Gothic"/>
              <a:cs typeface="Century Gothic"/>
            </a:endParaRPr>
          </a:p>
        </p:txBody>
      </p:sp>
      <p:grpSp>
        <p:nvGrpSpPr>
          <p:cNvPr id="47" name="Group 46"/>
          <p:cNvGrpSpPr/>
          <p:nvPr/>
        </p:nvGrpSpPr>
        <p:grpSpPr>
          <a:xfrm>
            <a:off x="0" y="0"/>
            <a:ext cx="9144000" cy="762000"/>
            <a:chOff x="0" y="0"/>
            <a:chExt cx="9144000" cy="762000"/>
          </a:xfrm>
        </p:grpSpPr>
        <p:pic>
          <p:nvPicPr>
            <p:cNvPr id="48" name="Picture 4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Connector 48"/>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Tree>
    <p:extLst>
      <p:ext uri="{BB962C8B-B14F-4D97-AF65-F5344CB8AC3E}">
        <p14:creationId xmlns:p14="http://schemas.microsoft.com/office/powerpoint/2010/main" val="8364770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3.7037E-6 L -0.68333 0.16111 " pathEditMode="relative" ptsTypes="AA">
                                      <p:cBhvr>
                                        <p:cTn id="6" dur="2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in CD – prof of concept</a:t>
            </a:r>
            <a:endParaRPr lang="en-US" sz="2400" b="0" dirty="0">
              <a:latin typeface="Century Gothic"/>
              <a:cs typeface="Century Gothic"/>
            </a:endParaRPr>
          </a:p>
        </p:txBody>
      </p:sp>
      <p:pic>
        <p:nvPicPr>
          <p:cNvPr id="8" name="Picture 7"/>
          <p:cNvPicPr>
            <a:picLocks noChangeAspect="1"/>
          </p:cNvPicPr>
          <p:nvPr/>
        </p:nvPicPr>
        <p:blipFill>
          <a:blip r:embed="rId3"/>
          <a:stretch>
            <a:fillRect/>
          </a:stretch>
        </p:blipFill>
        <p:spPr>
          <a:xfrm>
            <a:off x="80751" y="827917"/>
            <a:ext cx="5456342" cy="1175482"/>
          </a:xfrm>
          <a:prstGeom prst="rect">
            <a:avLst/>
          </a:prstGeom>
        </p:spPr>
      </p:pic>
      <p:pic>
        <p:nvPicPr>
          <p:cNvPr id="11" name="Picture 10"/>
          <p:cNvPicPr>
            <a:picLocks noChangeAspect="1"/>
          </p:cNvPicPr>
          <p:nvPr/>
        </p:nvPicPr>
        <p:blipFill rotWithShape="1">
          <a:blip r:embed="rId4"/>
          <a:srcRect l="9857" t="71180" r="24263"/>
          <a:stretch/>
        </p:blipFill>
        <p:spPr>
          <a:xfrm>
            <a:off x="2143540" y="4274922"/>
            <a:ext cx="4851526" cy="2287617"/>
          </a:xfrm>
          <a:prstGeom prst="rect">
            <a:avLst/>
          </a:prstGeom>
        </p:spPr>
      </p:pic>
      <p:sp>
        <p:nvSpPr>
          <p:cNvPr id="13" name="Rectangle 12"/>
          <p:cNvSpPr/>
          <p:nvPr/>
        </p:nvSpPr>
        <p:spPr>
          <a:xfrm>
            <a:off x="5953464" y="6506215"/>
            <a:ext cx="3190536" cy="261610"/>
          </a:xfrm>
          <a:prstGeom prst="rect">
            <a:avLst/>
          </a:prstGeom>
        </p:spPr>
        <p:txBody>
          <a:bodyPr wrap="square">
            <a:spAutoFit/>
          </a:bodyPr>
          <a:lstStyle/>
          <a:p>
            <a:pPr algn="r"/>
            <a:r>
              <a:rPr lang="pt-BR" sz="1100" b="0" i="1" dirty="0" smtClean="0">
                <a:solidFill>
                  <a:schemeClr val="tx1"/>
                </a:solidFill>
                <a:latin typeface="Century Gothic"/>
                <a:cs typeface="Century Gothic"/>
              </a:rPr>
              <a:t>Papista C</a:t>
            </a:r>
            <a:r>
              <a:rPr lang="pt-BR" sz="1100" b="0" i="1" dirty="0">
                <a:solidFill>
                  <a:schemeClr val="tx1"/>
                </a:solidFill>
                <a:latin typeface="Century Gothic"/>
                <a:cs typeface="Century Gothic"/>
              </a:rPr>
              <a:t>. </a:t>
            </a:r>
            <a:r>
              <a:rPr lang="pt-BR" sz="1100" b="0" i="1" dirty="0" smtClean="0">
                <a:solidFill>
                  <a:schemeClr val="tx1"/>
                </a:solidFill>
                <a:latin typeface="Century Gothic"/>
                <a:cs typeface="Century Gothic"/>
              </a:rPr>
              <a:t>Lab. Invest. 2012;92:625</a:t>
            </a:r>
            <a:endParaRPr lang="en-US" sz="1100" b="0" i="1" dirty="0">
              <a:solidFill>
                <a:schemeClr val="tx1"/>
              </a:solidFill>
              <a:latin typeface="Century Gothic"/>
              <a:cs typeface="Century Gothic"/>
            </a:endParaRPr>
          </a:p>
        </p:txBody>
      </p:sp>
      <p:pic>
        <p:nvPicPr>
          <p:cNvPr id="10" name="Picture 9"/>
          <p:cNvPicPr>
            <a:picLocks noChangeAspect="1"/>
          </p:cNvPicPr>
          <p:nvPr/>
        </p:nvPicPr>
        <p:blipFill rotWithShape="1">
          <a:blip r:embed="rId4"/>
          <a:srcRect t="24618" b="51188"/>
          <a:stretch/>
        </p:blipFill>
        <p:spPr>
          <a:xfrm>
            <a:off x="192088" y="4194175"/>
            <a:ext cx="8866524" cy="2312202"/>
          </a:xfrm>
          <a:prstGeom prst="rect">
            <a:avLst/>
          </a:prstGeom>
        </p:spPr>
      </p:pic>
      <p:pic>
        <p:nvPicPr>
          <p:cNvPr id="2" name="Immagine 1"/>
          <p:cNvPicPr>
            <a:picLocks noChangeAspect="1"/>
          </p:cNvPicPr>
          <p:nvPr/>
        </p:nvPicPr>
        <p:blipFill>
          <a:blip r:embed="rId5"/>
          <a:stretch>
            <a:fillRect/>
          </a:stretch>
        </p:blipFill>
        <p:spPr>
          <a:xfrm>
            <a:off x="6034066" y="1169077"/>
            <a:ext cx="3108347" cy="3102191"/>
          </a:xfrm>
          <a:prstGeom prst="rect">
            <a:avLst/>
          </a:prstGeom>
        </p:spPr>
      </p:pic>
      <p:pic>
        <p:nvPicPr>
          <p:cNvPr id="6" name="Immagine 5"/>
          <p:cNvPicPr>
            <a:picLocks noChangeAspect="1"/>
          </p:cNvPicPr>
          <p:nvPr/>
        </p:nvPicPr>
        <p:blipFill>
          <a:blip r:embed="rId6"/>
          <a:stretch>
            <a:fillRect/>
          </a:stretch>
        </p:blipFill>
        <p:spPr>
          <a:xfrm>
            <a:off x="1860552" y="2127494"/>
            <a:ext cx="3910501" cy="2137188"/>
          </a:xfrm>
          <a:prstGeom prst="rect">
            <a:avLst/>
          </a:prstGeom>
        </p:spPr>
      </p:pic>
      <p:pic>
        <p:nvPicPr>
          <p:cNvPr id="15" name="Immagine 14"/>
          <p:cNvPicPr>
            <a:picLocks noChangeAspect="1"/>
          </p:cNvPicPr>
          <p:nvPr/>
        </p:nvPicPr>
        <p:blipFill>
          <a:blip r:embed="rId7"/>
          <a:stretch>
            <a:fillRect/>
          </a:stretch>
        </p:blipFill>
        <p:spPr>
          <a:xfrm>
            <a:off x="227532" y="2292758"/>
            <a:ext cx="1106306" cy="1272009"/>
          </a:xfrm>
          <a:prstGeom prst="rect">
            <a:avLst/>
          </a:prstGeom>
        </p:spPr>
      </p:pic>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9668" y="3105559"/>
            <a:ext cx="2856067" cy="2294133"/>
          </a:xfrm>
          <a:prstGeom prst="rect">
            <a:avLst/>
          </a:prstGeom>
        </p:spPr>
      </p:pic>
      <p:pic>
        <p:nvPicPr>
          <p:cNvPr id="3" name="Immagine 2"/>
          <p:cNvPicPr>
            <a:picLocks noChangeAspect="1"/>
          </p:cNvPicPr>
          <p:nvPr/>
        </p:nvPicPr>
        <p:blipFill>
          <a:blip r:embed="rId3"/>
          <a:stretch>
            <a:fillRect/>
          </a:stretch>
        </p:blipFill>
        <p:spPr>
          <a:xfrm>
            <a:off x="3021319" y="3082675"/>
            <a:ext cx="2966204" cy="2317017"/>
          </a:xfrm>
          <a:prstGeom prst="rect">
            <a:avLst/>
          </a:prstGeom>
        </p:spPr>
      </p:pic>
      <p:pic>
        <p:nvPicPr>
          <p:cNvPr id="4" name="Immagine 3"/>
          <p:cNvPicPr>
            <a:picLocks noChangeAspect="1"/>
          </p:cNvPicPr>
          <p:nvPr/>
        </p:nvPicPr>
        <p:blipFill>
          <a:blip r:embed="rId4"/>
          <a:stretch>
            <a:fillRect/>
          </a:stretch>
        </p:blipFill>
        <p:spPr>
          <a:xfrm>
            <a:off x="6096928" y="3059791"/>
            <a:ext cx="2952735" cy="2342931"/>
          </a:xfrm>
          <a:prstGeom prst="rect">
            <a:avLst/>
          </a:prstGeom>
        </p:spPr>
      </p:pic>
      <p:grpSp>
        <p:nvGrpSpPr>
          <p:cNvPr id="5" name="Group 2"/>
          <p:cNvGrpSpPr/>
          <p:nvPr/>
        </p:nvGrpSpPr>
        <p:grpSpPr>
          <a:xfrm>
            <a:off x="0" y="0"/>
            <a:ext cx="9144000" cy="762000"/>
            <a:chOff x="0" y="0"/>
            <a:chExt cx="9144000" cy="762000"/>
          </a:xfrm>
        </p:grpSpPr>
        <p:pic>
          <p:nvPicPr>
            <p:cNvPr id="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8"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in CD – prof of concept</a:t>
            </a:r>
            <a:endParaRPr lang="en-US" sz="2400" b="0" dirty="0">
              <a:latin typeface="Century Gothic"/>
              <a:cs typeface="Century Gothic"/>
            </a:endParaRPr>
          </a:p>
        </p:txBody>
      </p:sp>
      <p:pic>
        <p:nvPicPr>
          <p:cNvPr id="9" name="Picture 6"/>
          <p:cNvPicPr>
            <a:picLocks noChangeAspect="1"/>
          </p:cNvPicPr>
          <p:nvPr/>
        </p:nvPicPr>
        <p:blipFill>
          <a:blip r:embed="rId6"/>
          <a:stretch>
            <a:fillRect/>
          </a:stretch>
        </p:blipFill>
        <p:spPr>
          <a:xfrm>
            <a:off x="66068" y="861950"/>
            <a:ext cx="6691204" cy="1020692"/>
          </a:xfrm>
          <a:prstGeom prst="rect">
            <a:avLst/>
          </a:prstGeom>
        </p:spPr>
      </p:pic>
      <p:pic>
        <p:nvPicPr>
          <p:cNvPr id="10" name="Picture 7"/>
          <p:cNvPicPr>
            <a:picLocks noChangeAspect="1"/>
          </p:cNvPicPr>
          <p:nvPr/>
        </p:nvPicPr>
        <p:blipFill>
          <a:blip r:embed="rId7"/>
          <a:stretch>
            <a:fillRect/>
          </a:stretch>
        </p:blipFill>
        <p:spPr>
          <a:xfrm>
            <a:off x="7039803" y="917581"/>
            <a:ext cx="2035869" cy="1233728"/>
          </a:xfrm>
          <a:prstGeom prst="rect">
            <a:avLst/>
          </a:prstGeom>
        </p:spPr>
      </p:pic>
      <p:sp>
        <p:nvSpPr>
          <p:cNvPr id="12" name="Rectangle 12"/>
          <p:cNvSpPr/>
          <p:nvPr/>
        </p:nvSpPr>
        <p:spPr>
          <a:xfrm>
            <a:off x="4411848" y="6506215"/>
            <a:ext cx="4732152" cy="261610"/>
          </a:xfrm>
          <a:prstGeom prst="rect">
            <a:avLst/>
          </a:prstGeom>
        </p:spPr>
        <p:txBody>
          <a:bodyPr wrap="square">
            <a:spAutoFit/>
          </a:bodyPr>
          <a:lstStyle/>
          <a:p>
            <a:pPr algn="r"/>
            <a:r>
              <a:rPr lang="en-US" sz="1100" b="0" i="1" dirty="0" err="1">
                <a:solidFill>
                  <a:schemeClr val="tx1"/>
                </a:solidFill>
                <a:latin typeface="Century Gothic"/>
                <a:cs typeface="Century Gothic"/>
              </a:rPr>
              <a:t>Lindfors</a:t>
            </a:r>
            <a:r>
              <a:rPr lang="en-US" sz="1100" b="0" i="1" dirty="0">
                <a:solidFill>
                  <a:schemeClr val="tx1"/>
                </a:solidFill>
                <a:latin typeface="Century Gothic"/>
                <a:cs typeface="Century Gothic"/>
              </a:rPr>
              <a:t> K</a:t>
            </a:r>
            <a:r>
              <a:rPr lang="en-US" sz="1100" b="0" i="1" dirty="0" smtClean="0">
                <a:solidFill>
                  <a:schemeClr val="tx1"/>
                </a:solidFill>
                <a:latin typeface="Century Gothic"/>
                <a:cs typeface="Century Gothic"/>
              </a:rPr>
              <a:t>. Clinical </a:t>
            </a:r>
            <a:r>
              <a:rPr lang="en-US" sz="1100" b="0" i="1" dirty="0">
                <a:solidFill>
                  <a:schemeClr val="tx1"/>
                </a:solidFill>
                <a:latin typeface="Century Gothic"/>
                <a:cs typeface="Century Gothic"/>
              </a:rPr>
              <a:t>and Experimental Immunology. 2008;152:552</a:t>
            </a:r>
          </a:p>
        </p:txBody>
      </p:sp>
      <p:sp>
        <p:nvSpPr>
          <p:cNvPr id="13" name="Rettangolo 12"/>
          <p:cNvSpPr/>
          <p:nvPr/>
        </p:nvSpPr>
        <p:spPr>
          <a:xfrm>
            <a:off x="89629" y="2383240"/>
            <a:ext cx="9052784" cy="307777"/>
          </a:xfrm>
          <a:prstGeom prst="rect">
            <a:avLst/>
          </a:prstGeom>
        </p:spPr>
        <p:txBody>
          <a:bodyPr wrap="square">
            <a:spAutoFit/>
          </a:bodyPr>
          <a:lstStyle/>
          <a:p>
            <a:r>
              <a:rPr lang="en-US" sz="1400" b="0" i="1" dirty="0" smtClean="0">
                <a:latin typeface="Century Gothic"/>
                <a:cs typeface="Century Gothic"/>
              </a:rPr>
              <a:t>The</a:t>
            </a:r>
            <a:r>
              <a:rPr lang="en-US" sz="1400" b="0" i="1" dirty="0">
                <a:latin typeface="Century Gothic"/>
                <a:cs typeface="Century Gothic"/>
              </a:rPr>
              <a:t> </a:t>
            </a:r>
            <a:r>
              <a:rPr lang="en-US" sz="1400" b="0" i="1" dirty="0" smtClean="0">
                <a:latin typeface="Century Gothic"/>
                <a:cs typeface="Century Gothic"/>
              </a:rPr>
              <a:t>ability </a:t>
            </a:r>
            <a:r>
              <a:rPr lang="en-US" sz="1400" b="0" i="1" dirty="0">
                <a:latin typeface="Century Gothic"/>
                <a:cs typeface="Century Gothic"/>
              </a:rPr>
              <a:t>of live probiotics to inhibit </a:t>
            </a:r>
            <a:r>
              <a:rPr lang="en-US" sz="1400" b="0" i="1" dirty="0" err="1" smtClean="0">
                <a:latin typeface="Century Gothic"/>
                <a:cs typeface="Century Gothic"/>
              </a:rPr>
              <a:t>gliadin</a:t>
            </a:r>
            <a:r>
              <a:rPr lang="en-US" sz="1400" b="0" i="1" dirty="0">
                <a:latin typeface="Century Gothic"/>
                <a:cs typeface="Century Gothic"/>
              </a:rPr>
              <a:t>-</a:t>
            </a:r>
            <a:r>
              <a:rPr lang="en-US" sz="1400" b="0" i="1" dirty="0" smtClean="0">
                <a:latin typeface="Century Gothic"/>
                <a:cs typeface="Century Gothic"/>
              </a:rPr>
              <a:t>induced damage </a:t>
            </a:r>
            <a:r>
              <a:rPr lang="en-US" sz="1400" b="0" i="1" dirty="0">
                <a:latin typeface="Century Gothic"/>
                <a:cs typeface="Century Gothic"/>
              </a:rPr>
              <a:t>to human colon cells Caco-2</a:t>
            </a:r>
            <a:endParaRPr lang="it-IT" sz="1400" i="1" dirty="0">
              <a:latin typeface="Century Gothic"/>
              <a:cs typeface="Century Gothic"/>
            </a:endParaRPr>
          </a:p>
        </p:txBody>
      </p:sp>
      <p:sp>
        <p:nvSpPr>
          <p:cNvPr id="14" name="Rettangolo 13"/>
          <p:cNvSpPr/>
          <p:nvPr/>
        </p:nvSpPr>
        <p:spPr>
          <a:xfrm>
            <a:off x="169204" y="5484953"/>
            <a:ext cx="2716323" cy="338554"/>
          </a:xfrm>
          <a:prstGeom prst="rect">
            <a:avLst/>
          </a:prstGeom>
        </p:spPr>
        <p:txBody>
          <a:bodyPr wrap="square">
            <a:spAutoFit/>
          </a:bodyPr>
          <a:lstStyle/>
          <a:p>
            <a:pPr algn="ctr"/>
            <a:r>
              <a:rPr lang="it-IT" sz="1600" b="0" dirty="0" err="1" smtClean="0">
                <a:latin typeface="Century Gothic"/>
                <a:cs typeface="Century Gothic"/>
              </a:rPr>
              <a:t>N</a:t>
            </a:r>
            <a:r>
              <a:rPr lang="en-US" sz="1600" b="0" dirty="0" err="1" smtClean="0">
                <a:latin typeface="Century Gothic"/>
                <a:cs typeface="Century Gothic"/>
              </a:rPr>
              <a:t>ormal</a:t>
            </a:r>
            <a:r>
              <a:rPr lang="en-US" sz="1600" b="0" dirty="0" smtClean="0">
                <a:latin typeface="Century Gothic"/>
                <a:cs typeface="Century Gothic"/>
              </a:rPr>
              <a:t> tight junctions</a:t>
            </a:r>
            <a:endParaRPr lang="it-IT" sz="1600" dirty="0">
              <a:latin typeface="Century Gothic"/>
              <a:cs typeface="Century Gothic"/>
            </a:endParaRPr>
          </a:p>
        </p:txBody>
      </p:sp>
      <p:sp>
        <p:nvSpPr>
          <p:cNvPr id="15" name="Rettangolo 14"/>
          <p:cNvSpPr/>
          <p:nvPr/>
        </p:nvSpPr>
        <p:spPr>
          <a:xfrm>
            <a:off x="3063784" y="5466612"/>
            <a:ext cx="2896668" cy="584776"/>
          </a:xfrm>
          <a:prstGeom prst="rect">
            <a:avLst/>
          </a:prstGeom>
        </p:spPr>
        <p:txBody>
          <a:bodyPr wrap="square">
            <a:spAutoFit/>
          </a:bodyPr>
          <a:lstStyle/>
          <a:p>
            <a:pPr algn="ctr"/>
            <a:r>
              <a:rPr lang="it-IT" sz="1600" b="0" dirty="0" smtClean="0">
                <a:latin typeface="Century Gothic"/>
                <a:cs typeface="Century Gothic"/>
              </a:rPr>
              <a:t>T</a:t>
            </a:r>
            <a:r>
              <a:rPr lang="en-US" sz="1600" b="0" dirty="0" err="1" smtClean="0">
                <a:latin typeface="Century Gothic"/>
                <a:cs typeface="Century Gothic"/>
              </a:rPr>
              <a:t>ight</a:t>
            </a:r>
            <a:r>
              <a:rPr lang="en-US" sz="1600" b="0" dirty="0" smtClean="0">
                <a:latin typeface="Century Gothic"/>
                <a:cs typeface="Century Gothic"/>
              </a:rPr>
              <a:t> </a:t>
            </a:r>
            <a:r>
              <a:rPr lang="en-US" sz="1600" b="0" dirty="0">
                <a:latin typeface="Century Gothic"/>
                <a:cs typeface="Century Gothic"/>
              </a:rPr>
              <a:t>junctions </a:t>
            </a:r>
            <a:r>
              <a:rPr lang="en-US" sz="1600" b="0" dirty="0" smtClean="0">
                <a:latin typeface="Century Gothic"/>
                <a:cs typeface="Century Gothic"/>
              </a:rPr>
              <a:t>after g</a:t>
            </a:r>
            <a:r>
              <a:rPr lang="ro-RO" sz="1600" b="0" dirty="0" smtClean="0">
                <a:latin typeface="Century Gothic"/>
                <a:cs typeface="Century Gothic"/>
              </a:rPr>
              <a:t>liadin administration</a:t>
            </a:r>
            <a:endParaRPr lang="it-IT" sz="1600" dirty="0">
              <a:latin typeface="Century Gothic"/>
              <a:cs typeface="Century Gothic"/>
            </a:endParaRPr>
          </a:p>
        </p:txBody>
      </p:sp>
      <p:sp>
        <p:nvSpPr>
          <p:cNvPr id="16" name="Rettangolo 15"/>
          <p:cNvSpPr/>
          <p:nvPr/>
        </p:nvSpPr>
        <p:spPr>
          <a:xfrm>
            <a:off x="6100223" y="5466612"/>
            <a:ext cx="3042190" cy="830997"/>
          </a:xfrm>
          <a:prstGeom prst="rect">
            <a:avLst/>
          </a:prstGeom>
        </p:spPr>
        <p:txBody>
          <a:bodyPr wrap="square">
            <a:spAutoFit/>
          </a:bodyPr>
          <a:lstStyle/>
          <a:p>
            <a:pPr algn="ctr"/>
            <a:r>
              <a:rPr lang="it-IT" sz="1600" b="0" dirty="0" smtClean="0">
                <a:latin typeface="Century Gothic"/>
                <a:cs typeface="Century Gothic"/>
              </a:rPr>
              <a:t>T</a:t>
            </a:r>
            <a:r>
              <a:rPr lang="en-US" sz="1600" b="0" dirty="0" err="1" smtClean="0">
                <a:latin typeface="Century Gothic"/>
                <a:cs typeface="Century Gothic"/>
              </a:rPr>
              <a:t>ight</a:t>
            </a:r>
            <a:r>
              <a:rPr lang="en-US" sz="1600" b="0" dirty="0" smtClean="0">
                <a:latin typeface="Century Gothic"/>
                <a:cs typeface="Century Gothic"/>
              </a:rPr>
              <a:t> </a:t>
            </a:r>
            <a:r>
              <a:rPr lang="en-US" sz="1600" b="0" dirty="0">
                <a:latin typeface="Century Gothic"/>
                <a:cs typeface="Century Gothic"/>
              </a:rPr>
              <a:t>junctions after</a:t>
            </a:r>
          </a:p>
          <a:p>
            <a:pPr algn="ctr"/>
            <a:r>
              <a:rPr lang="ro-RO" sz="1600" b="0" dirty="0">
                <a:latin typeface="Century Gothic"/>
                <a:cs typeface="Century Gothic"/>
              </a:rPr>
              <a:t>gliadin and probiotic </a:t>
            </a:r>
            <a:r>
              <a:rPr lang="ro-RO" sz="1600" b="0" dirty="0" smtClean="0">
                <a:latin typeface="Century Gothic"/>
                <a:cs typeface="Century Gothic"/>
              </a:rPr>
              <a:t>administration</a:t>
            </a:r>
            <a:endParaRPr lang="it-IT" sz="1600" dirty="0">
              <a:latin typeface="Century Gothic"/>
              <a:cs typeface="Century Gothic"/>
            </a:endParaRPr>
          </a:p>
        </p:txBody>
      </p:sp>
    </p:spTree>
    <p:extLst>
      <p:ext uri="{BB962C8B-B14F-4D97-AF65-F5344CB8AC3E}">
        <p14:creationId xmlns:p14="http://schemas.microsoft.com/office/powerpoint/2010/main" val="20033053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in CD at diagnosis</a:t>
            </a:r>
            <a:endParaRPr lang="en-US" sz="2400" b="0" dirty="0">
              <a:latin typeface="Century Gothic"/>
              <a:cs typeface="Century Gothic"/>
            </a:endParaRPr>
          </a:p>
        </p:txBody>
      </p:sp>
      <p:pic>
        <p:nvPicPr>
          <p:cNvPr id="7" name="Picture 6"/>
          <p:cNvPicPr>
            <a:picLocks noChangeAspect="1"/>
          </p:cNvPicPr>
          <p:nvPr/>
        </p:nvPicPr>
        <p:blipFill>
          <a:blip r:embed="rId3"/>
          <a:stretch>
            <a:fillRect/>
          </a:stretch>
        </p:blipFill>
        <p:spPr>
          <a:xfrm>
            <a:off x="1645182" y="874080"/>
            <a:ext cx="5891736" cy="1666092"/>
          </a:xfrm>
          <a:prstGeom prst="rect">
            <a:avLst/>
          </a:prstGeom>
        </p:spPr>
      </p:pic>
      <p:pic>
        <p:nvPicPr>
          <p:cNvPr id="8" name="Picture 7"/>
          <p:cNvPicPr>
            <a:picLocks noChangeAspect="1"/>
          </p:cNvPicPr>
          <p:nvPr/>
        </p:nvPicPr>
        <p:blipFill>
          <a:blip r:embed="rId4"/>
          <a:stretch>
            <a:fillRect/>
          </a:stretch>
        </p:blipFill>
        <p:spPr>
          <a:xfrm>
            <a:off x="2635902" y="2801305"/>
            <a:ext cx="4258289" cy="2830683"/>
          </a:xfrm>
          <a:prstGeom prst="rect">
            <a:avLst/>
          </a:prstGeom>
        </p:spPr>
      </p:pic>
      <p:sp>
        <p:nvSpPr>
          <p:cNvPr id="9" name="Rectangle 8"/>
          <p:cNvSpPr/>
          <p:nvPr/>
        </p:nvSpPr>
        <p:spPr>
          <a:xfrm>
            <a:off x="5953464" y="6506215"/>
            <a:ext cx="3190536" cy="261610"/>
          </a:xfrm>
          <a:prstGeom prst="rect">
            <a:avLst/>
          </a:prstGeom>
        </p:spPr>
        <p:txBody>
          <a:bodyPr wrap="square">
            <a:spAutoFit/>
          </a:bodyPr>
          <a:lstStyle/>
          <a:p>
            <a:pPr algn="r"/>
            <a:r>
              <a:rPr lang="pt-BR" sz="1100" b="0" i="1" dirty="0" err="1" smtClean="0">
                <a:solidFill>
                  <a:schemeClr val="tx1"/>
                </a:solidFill>
                <a:latin typeface="Century Gothic"/>
                <a:cs typeface="Century Gothic"/>
              </a:rPr>
              <a:t>Smecoul</a:t>
            </a:r>
            <a:r>
              <a:rPr lang="pt-BR" sz="1100" b="0" i="1" dirty="0" smtClean="0">
                <a:solidFill>
                  <a:schemeClr val="tx1"/>
                </a:solidFill>
                <a:latin typeface="Century Gothic"/>
                <a:cs typeface="Century Gothic"/>
              </a:rPr>
              <a:t> E</a:t>
            </a:r>
            <a:r>
              <a:rPr lang="pt-BR" sz="1100" b="0" i="1" dirty="0">
                <a:solidFill>
                  <a:schemeClr val="tx1"/>
                </a:solidFill>
                <a:latin typeface="Century Gothic"/>
                <a:cs typeface="Century Gothic"/>
              </a:rPr>
              <a:t>. J </a:t>
            </a:r>
            <a:r>
              <a:rPr lang="pt-BR" sz="1100" b="0" i="1" dirty="0" err="1">
                <a:solidFill>
                  <a:schemeClr val="tx1"/>
                </a:solidFill>
                <a:latin typeface="Century Gothic"/>
                <a:cs typeface="Century Gothic"/>
              </a:rPr>
              <a:t>Clin</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Gastroenterol</a:t>
            </a:r>
            <a:r>
              <a:rPr lang="pt-BR" sz="1100" b="0" i="1" dirty="0">
                <a:solidFill>
                  <a:schemeClr val="tx1"/>
                </a:solidFill>
                <a:latin typeface="Century Gothic"/>
                <a:cs typeface="Century Gothic"/>
              </a:rPr>
              <a:t> 2013;47:139</a:t>
            </a:r>
            <a:endParaRPr lang="en-US" sz="1100" b="0" i="1" dirty="0">
              <a:solidFill>
                <a:schemeClr val="tx1"/>
              </a:solidFill>
              <a:latin typeface="Century Gothic"/>
              <a:cs typeface="Century Gothic"/>
            </a:endParaRPr>
          </a:p>
        </p:txBody>
      </p:sp>
      <p:sp>
        <p:nvSpPr>
          <p:cNvPr id="10" name="Rectangle 9"/>
          <p:cNvSpPr/>
          <p:nvPr/>
        </p:nvSpPr>
        <p:spPr>
          <a:xfrm>
            <a:off x="58726" y="3715016"/>
            <a:ext cx="1955507" cy="369332"/>
          </a:xfrm>
          <a:prstGeom prst="rect">
            <a:avLst/>
          </a:prstGeom>
        </p:spPr>
        <p:txBody>
          <a:bodyPr wrap="square">
            <a:spAutoFit/>
          </a:bodyPr>
          <a:lstStyle/>
          <a:p>
            <a:pPr algn="r"/>
            <a:r>
              <a:rPr lang="pt-BR" b="0" dirty="0" err="1" smtClean="0">
                <a:solidFill>
                  <a:schemeClr val="tx1"/>
                </a:solidFill>
                <a:latin typeface="Century Gothic"/>
                <a:cs typeface="Century Gothic"/>
              </a:rPr>
              <a:t>Study</a:t>
            </a:r>
            <a:r>
              <a:rPr lang="pt-BR" b="0" dirty="0" smtClean="0">
                <a:solidFill>
                  <a:schemeClr val="tx1"/>
                </a:solidFill>
                <a:latin typeface="Century Gothic"/>
                <a:cs typeface="Century Gothic"/>
              </a:rPr>
              <a:t> </a:t>
            </a:r>
            <a:r>
              <a:rPr lang="pt-BR" b="0" dirty="0" err="1" smtClean="0">
                <a:solidFill>
                  <a:schemeClr val="tx1"/>
                </a:solidFill>
                <a:latin typeface="Century Gothic"/>
                <a:cs typeface="Century Gothic"/>
              </a:rPr>
              <a:t>plan</a:t>
            </a:r>
            <a:endParaRPr lang="en-US" b="0" dirty="0">
              <a:solidFill>
                <a:schemeClr val="tx1"/>
              </a:solidFill>
              <a:latin typeface="Century Gothic"/>
              <a:cs typeface="Century Gothic"/>
            </a:endParaRPr>
          </a:p>
        </p:txBody>
      </p:sp>
      <p:sp>
        <p:nvSpPr>
          <p:cNvPr id="11" name="Left Bracket 10"/>
          <p:cNvSpPr/>
          <p:nvPr/>
        </p:nvSpPr>
        <p:spPr bwMode="auto">
          <a:xfrm>
            <a:off x="2216950" y="2774765"/>
            <a:ext cx="117454" cy="2767424"/>
          </a:xfrm>
          <a:prstGeom prst="leftBracke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pic>
        <p:nvPicPr>
          <p:cNvPr id="12" name="Picture 11"/>
          <p:cNvPicPr>
            <a:picLocks noChangeAspect="1"/>
          </p:cNvPicPr>
          <p:nvPr/>
        </p:nvPicPr>
        <p:blipFill>
          <a:blip r:embed="rId5"/>
          <a:stretch>
            <a:fillRect/>
          </a:stretch>
        </p:blipFill>
        <p:spPr>
          <a:xfrm>
            <a:off x="639341" y="2732907"/>
            <a:ext cx="7884368" cy="3403172"/>
          </a:xfrm>
          <a:prstGeom prst="rect">
            <a:avLst/>
          </a:prstGeom>
        </p:spPr>
      </p:pic>
      <p:cxnSp>
        <p:nvCxnSpPr>
          <p:cNvPr id="13" name="Straight Connector 12"/>
          <p:cNvCxnSpPr/>
          <p:nvPr/>
        </p:nvCxnSpPr>
        <p:spPr bwMode="auto">
          <a:xfrm>
            <a:off x="705950" y="5374196"/>
            <a:ext cx="7750759"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4" name="Right Triangle 13"/>
          <p:cNvSpPr/>
          <p:nvPr/>
        </p:nvSpPr>
        <p:spPr bwMode="auto">
          <a:xfrm rot="13603466">
            <a:off x="395606" y="5249935"/>
            <a:ext cx="229407" cy="220709"/>
          </a:xfrm>
          <a:prstGeom prst="rtTriangle">
            <a:avLst/>
          </a:prstGeom>
          <a:solidFill>
            <a:schemeClr val="tx2"/>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in CD at diagnosis</a:t>
            </a:r>
            <a:endParaRPr lang="en-US" sz="2400" b="0" dirty="0">
              <a:latin typeface="Century Gothic"/>
              <a:cs typeface="Century Gothic"/>
            </a:endParaRPr>
          </a:p>
        </p:txBody>
      </p:sp>
      <p:grpSp>
        <p:nvGrpSpPr>
          <p:cNvPr id="13" name="Group 12"/>
          <p:cNvGrpSpPr/>
          <p:nvPr/>
        </p:nvGrpSpPr>
        <p:grpSpPr>
          <a:xfrm>
            <a:off x="-1" y="2768072"/>
            <a:ext cx="9144001" cy="2242355"/>
            <a:chOff x="-1" y="2768072"/>
            <a:chExt cx="9144001" cy="2242355"/>
          </a:xfrm>
        </p:grpSpPr>
        <p:pic>
          <p:nvPicPr>
            <p:cNvPr id="8" name="Picture 7"/>
            <p:cNvPicPr>
              <a:picLocks noChangeAspect="1"/>
            </p:cNvPicPr>
            <p:nvPr/>
          </p:nvPicPr>
          <p:blipFill>
            <a:blip r:embed="rId3"/>
            <a:stretch>
              <a:fillRect/>
            </a:stretch>
          </p:blipFill>
          <p:spPr>
            <a:xfrm>
              <a:off x="-1" y="2903314"/>
              <a:ext cx="3457561" cy="2084961"/>
            </a:xfrm>
            <a:prstGeom prst="rect">
              <a:avLst/>
            </a:prstGeom>
          </p:spPr>
        </p:pic>
        <p:pic>
          <p:nvPicPr>
            <p:cNvPr id="9" name="Picture 8"/>
            <p:cNvPicPr>
              <a:picLocks noChangeAspect="1"/>
            </p:cNvPicPr>
            <p:nvPr/>
          </p:nvPicPr>
          <p:blipFill>
            <a:blip r:embed="rId4"/>
            <a:stretch>
              <a:fillRect/>
            </a:stretch>
          </p:blipFill>
          <p:spPr>
            <a:xfrm>
              <a:off x="3746723" y="2884875"/>
              <a:ext cx="3824618" cy="2125552"/>
            </a:xfrm>
            <a:prstGeom prst="rect">
              <a:avLst/>
            </a:prstGeom>
          </p:spPr>
        </p:pic>
        <p:pic>
          <p:nvPicPr>
            <p:cNvPr id="10" name="Picture 9"/>
            <p:cNvPicPr>
              <a:picLocks noChangeAspect="1"/>
            </p:cNvPicPr>
            <p:nvPr/>
          </p:nvPicPr>
          <p:blipFill>
            <a:blip r:embed="rId5"/>
            <a:stretch>
              <a:fillRect/>
            </a:stretch>
          </p:blipFill>
          <p:spPr>
            <a:xfrm>
              <a:off x="7812724" y="3278881"/>
              <a:ext cx="1331276" cy="1295100"/>
            </a:xfrm>
            <a:prstGeom prst="rect">
              <a:avLst/>
            </a:prstGeom>
          </p:spPr>
        </p:pic>
        <p:sp>
          <p:nvSpPr>
            <p:cNvPr id="11" name="Rectangle 10"/>
            <p:cNvSpPr/>
            <p:nvPr/>
          </p:nvSpPr>
          <p:spPr>
            <a:xfrm>
              <a:off x="264272" y="2768072"/>
              <a:ext cx="1148008" cy="276999"/>
            </a:xfrm>
            <a:prstGeom prst="rect">
              <a:avLst/>
            </a:prstGeom>
            <a:solidFill>
              <a:srgbClr val="FFFFFF"/>
            </a:solidFill>
          </p:spPr>
          <p:txBody>
            <a:bodyPr wrap="square">
              <a:spAutoFit/>
            </a:bodyPr>
            <a:lstStyle/>
            <a:p>
              <a:r>
                <a:rPr lang="pt-BR" sz="1200" b="0" dirty="0" smtClean="0">
                  <a:solidFill>
                    <a:schemeClr val="tx1"/>
                  </a:solidFill>
                  <a:latin typeface="Century Gothic"/>
                  <a:cs typeface="Century Gothic"/>
                </a:rPr>
                <a:t>Placebo</a:t>
              </a:r>
              <a:endParaRPr lang="en-US" sz="1200" b="0" dirty="0">
                <a:solidFill>
                  <a:schemeClr val="tx1"/>
                </a:solidFill>
                <a:latin typeface="Century Gothic"/>
                <a:cs typeface="Century Gothic"/>
              </a:endParaRPr>
            </a:p>
          </p:txBody>
        </p:sp>
        <p:sp>
          <p:nvSpPr>
            <p:cNvPr id="12" name="Rectangle 11"/>
            <p:cNvSpPr/>
            <p:nvPr/>
          </p:nvSpPr>
          <p:spPr>
            <a:xfrm>
              <a:off x="4094460" y="2779511"/>
              <a:ext cx="1148008" cy="276999"/>
            </a:xfrm>
            <a:prstGeom prst="rect">
              <a:avLst/>
            </a:prstGeom>
            <a:solidFill>
              <a:srgbClr val="FFFFFF"/>
            </a:solidFill>
          </p:spPr>
          <p:txBody>
            <a:bodyPr wrap="square">
              <a:spAutoFit/>
            </a:bodyPr>
            <a:lstStyle/>
            <a:p>
              <a:r>
                <a:rPr lang="pt-BR" sz="1200" b="0" dirty="0" err="1" smtClean="0">
                  <a:solidFill>
                    <a:schemeClr val="tx1"/>
                  </a:solidFill>
                  <a:latin typeface="Century Gothic"/>
                  <a:cs typeface="Century Gothic"/>
                </a:rPr>
                <a:t>Probiotic</a:t>
              </a:r>
              <a:endParaRPr lang="en-US" sz="1200" b="0" dirty="0">
                <a:solidFill>
                  <a:schemeClr val="tx1"/>
                </a:solidFill>
                <a:latin typeface="Century Gothic"/>
                <a:cs typeface="Century Gothic"/>
              </a:endParaRPr>
            </a:p>
          </p:txBody>
        </p:sp>
      </p:grpSp>
      <p:sp>
        <p:nvSpPr>
          <p:cNvPr id="14" name="Rectangle 13"/>
          <p:cNvSpPr/>
          <p:nvPr/>
        </p:nvSpPr>
        <p:spPr>
          <a:xfrm>
            <a:off x="1382386" y="5293789"/>
            <a:ext cx="6398277" cy="954107"/>
          </a:xfrm>
          <a:prstGeom prst="rect">
            <a:avLst/>
          </a:prstGeom>
        </p:spPr>
        <p:txBody>
          <a:bodyPr wrap="square">
            <a:spAutoFit/>
          </a:bodyPr>
          <a:lstStyle/>
          <a:p>
            <a:pPr algn="ctr"/>
            <a:r>
              <a:rPr lang="en-US" sz="1400" b="0" dirty="0">
                <a:latin typeface="Century Gothic"/>
                <a:cs typeface="Century Gothic"/>
              </a:rPr>
              <a:t>More than 70% of </a:t>
            </a:r>
            <a:r>
              <a:rPr lang="en-US" sz="1400" b="0" dirty="0" smtClean="0">
                <a:latin typeface="Century Gothic"/>
                <a:cs typeface="Century Gothic"/>
              </a:rPr>
              <a:t>patients reported </a:t>
            </a:r>
            <a:r>
              <a:rPr lang="en-US" sz="1400" b="0" dirty="0">
                <a:latin typeface="Century Gothic"/>
                <a:cs typeface="Century Gothic"/>
              </a:rPr>
              <a:t>that these symptoms had improved with probiotics</a:t>
            </a:r>
            <a:r>
              <a:rPr lang="en-US" sz="1400" b="0" dirty="0" smtClean="0">
                <a:latin typeface="Century Gothic"/>
                <a:cs typeface="Century Gothic"/>
              </a:rPr>
              <a:t>, whereas </a:t>
            </a:r>
            <a:r>
              <a:rPr lang="en-US" sz="1400" b="0" dirty="0">
                <a:latin typeface="Century Gothic"/>
                <a:cs typeface="Century Gothic"/>
              </a:rPr>
              <a:t>improvement occurred in 30% of </a:t>
            </a:r>
            <a:r>
              <a:rPr lang="en-US" sz="1400" b="0" dirty="0" smtClean="0">
                <a:latin typeface="Century Gothic"/>
                <a:cs typeface="Century Gothic"/>
              </a:rPr>
              <a:t>patients with </a:t>
            </a:r>
            <a:r>
              <a:rPr lang="en-US" sz="1400" b="0" dirty="0">
                <a:latin typeface="Century Gothic"/>
                <a:cs typeface="Century Gothic"/>
              </a:rPr>
              <a:t>placebo. Once again, diarrhea was perceived as </a:t>
            </a:r>
            <a:r>
              <a:rPr lang="en-US" sz="1400" b="0" dirty="0" smtClean="0">
                <a:latin typeface="Century Gothic"/>
                <a:cs typeface="Century Gothic"/>
              </a:rPr>
              <a:t>improved at </a:t>
            </a:r>
            <a:r>
              <a:rPr lang="en-US" sz="1400" b="0" dirty="0">
                <a:latin typeface="Century Gothic"/>
                <a:cs typeface="Century Gothic"/>
              </a:rPr>
              <a:t>the end of the trial by 80% of patients in </a:t>
            </a:r>
            <a:r>
              <a:rPr lang="en-US" sz="1400" b="0" dirty="0" smtClean="0">
                <a:latin typeface="Century Gothic"/>
                <a:cs typeface="Century Gothic"/>
              </a:rPr>
              <a:t>both treatment </a:t>
            </a:r>
            <a:r>
              <a:rPr lang="en-US" sz="1400" b="0" dirty="0">
                <a:latin typeface="Century Gothic"/>
                <a:cs typeface="Century Gothic"/>
              </a:rPr>
              <a:t>arms.</a:t>
            </a:r>
            <a:endParaRPr lang="en-US" sz="1400" dirty="0">
              <a:latin typeface="Century Gothic"/>
              <a:cs typeface="Century Gothic"/>
            </a:endParaRPr>
          </a:p>
        </p:txBody>
      </p:sp>
      <p:sp>
        <p:nvSpPr>
          <p:cNvPr id="15" name="Rectangle 14"/>
          <p:cNvSpPr/>
          <p:nvPr/>
        </p:nvSpPr>
        <p:spPr>
          <a:xfrm>
            <a:off x="5953464" y="6506215"/>
            <a:ext cx="3190536" cy="261610"/>
          </a:xfrm>
          <a:prstGeom prst="rect">
            <a:avLst/>
          </a:prstGeom>
        </p:spPr>
        <p:txBody>
          <a:bodyPr wrap="square">
            <a:spAutoFit/>
          </a:bodyPr>
          <a:lstStyle/>
          <a:p>
            <a:pPr algn="r"/>
            <a:r>
              <a:rPr lang="pt-BR" sz="1100" b="0" i="1" dirty="0" err="1" smtClean="0">
                <a:solidFill>
                  <a:schemeClr val="tx1"/>
                </a:solidFill>
                <a:latin typeface="Century Gothic"/>
                <a:cs typeface="Century Gothic"/>
              </a:rPr>
              <a:t>Smecoul</a:t>
            </a:r>
            <a:r>
              <a:rPr lang="pt-BR" sz="1100" b="0" i="1" dirty="0" smtClean="0">
                <a:solidFill>
                  <a:schemeClr val="tx1"/>
                </a:solidFill>
                <a:latin typeface="Century Gothic"/>
                <a:cs typeface="Century Gothic"/>
              </a:rPr>
              <a:t> E</a:t>
            </a:r>
            <a:r>
              <a:rPr lang="pt-BR" sz="1100" b="0" i="1" dirty="0">
                <a:solidFill>
                  <a:schemeClr val="tx1"/>
                </a:solidFill>
                <a:latin typeface="Century Gothic"/>
                <a:cs typeface="Century Gothic"/>
              </a:rPr>
              <a:t>. J </a:t>
            </a:r>
            <a:r>
              <a:rPr lang="pt-BR" sz="1100" b="0" i="1" dirty="0" err="1">
                <a:solidFill>
                  <a:schemeClr val="tx1"/>
                </a:solidFill>
                <a:latin typeface="Century Gothic"/>
                <a:cs typeface="Century Gothic"/>
              </a:rPr>
              <a:t>Clin</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Gastroenterol</a:t>
            </a:r>
            <a:r>
              <a:rPr lang="pt-BR" sz="1100" b="0" i="1" dirty="0">
                <a:solidFill>
                  <a:schemeClr val="tx1"/>
                </a:solidFill>
                <a:latin typeface="Century Gothic"/>
                <a:cs typeface="Century Gothic"/>
              </a:rPr>
              <a:t> 2013;47:139</a:t>
            </a:r>
            <a:endParaRPr lang="en-US" sz="1100" b="0" i="1" dirty="0">
              <a:solidFill>
                <a:schemeClr val="tx1"/>
              </a:solidFill>
              <a:latin typeface="Century Gothic"/>
              <a:cs typeface="Century Gothic"/>
            </a:endParaRPr>
          </a:p>
        </p:txBody>
      </p:sp>
      <p:pic>
        <p:nvPicPr>
          <p:cNvPr id="17" name="Picture 16"/>
          <p:cNvPicPr>
            <a:picLocks noChangeAspect="1"/>
          </p:cNvPicPr>
          <p:nvPr/>
        </p:nvPicPr>
        <p:blipFill>
          <a:blip r:embed="rId6"/>
          <a:stretch>
            <a:fillRect/>
          </a:stretch>
        </p:blipFill>
        <p:spPr>
          <a:xfrm>
            <a:off x="1645182" y="874080"/>
            <a:ext cx="5891736" cy="1666092"/>
          </a:xfrm>
          <a:prstGeom prst="rect">
            <a:avLst/>
          </a:prstGeom>
        </p:spPr>
      </p:pic>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Increase of Prevalence of IBS in CD</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6" name="Picture 5"/>
          <p:cNvPicPr>
            <a:picLocks noChangeAspect="1"/>
          </p:cNvPicPr>
          <p:nvPr/>
        </p:nvPicPr>
        <p:blipFill>
          <a:blip r:embed="rId3"/>
          <a:stretch>
            <a:fillRect/>
          </a:stretch>
        </p:blipFill>
        <p:spPr>
          <a:xfrm>
            <a:off x="51386" y="1020351"/>
            <a:ext cx="6353020" cy="448770"/>
          </a:xfrm>
          <a:prstGeom prst="rect">
            <a:avLst/>
          </a:prstGeom>
        </p:spPr>
      </p:pic>
      <p:sp>
        <p:nvSpPr>
          <p:cNvPr id="7" name="Rectangle 6"/>
          <p:cNvSpPr/>
          <p:nvPr/>
        </p:nvSpPr>
        <p:spPr>
          <a:xfrm>
            <a:off x="5021171" y="6506215"/>
            <a:ext cx="4122829" cy="261610"/>
          </a:xfrm>
          <a:prstGeom prst="rect">
            <a:avLst/>
          </a:prstGeom>
        </p:spPr>
        <p:txBody>
          <a:bodyPr wrap="square">
            <a:spAutoFit/>
          </a:bodyPr>
          <a:lstStyle/>
          <a:p>
            <a:pPr algn="r"/>
            <a:r>
              <a:rPr lang="pt-BR" sz="1100" b="0" i="1" dirty="0" err="1">
                <a:solidFill>
                  <a:schemeClr val="tx1"/>
                </a:solidFill>
                <a:latin typeface="Century Gothic"/>
                <a:cs typeface="Century Gothic"/>
              </a:rPr>
              <a:t>Sainsbury</a:t>
            </a:r>
            <a:r>
              <a:rPr lang="pt-BR" sz="1100" b="0" i="1" dirty="0">
                <a:solidFill>
                  <a:schemeClr val="tx1"/>
                </a:solidFill>
                <a:latin typeface="Century Gothic"/>
                <a:cs typeface="Century Gothic"/>
              </a:rPr>
              <a:t> A. </a:t>
            </a:r>
            <a:r>
              <a:rPr lang="pt-BR" sz="1100" b="0" i="1" dirty="0" err="1">
                <a:solidFill>
                  <a:schemeClr val="tx1"/>
                </a:solidFill>
                <a:latin typeface="Century Gothic"/>
                <a:cs typeface="Century Gothic"/>
              </a:rPr>
              <a:t>Clin</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Gastroenterol</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Hepatol</a:t>
            </a:r>
            <a:r>
              <a:rPr lang="pt-BR" sz="1100" b="0" i="1" dirty="0">
                <a:solidFill>
                  <a:schemeClr val="tx1"/>
                </a:solidFill>
                <a:latin typeface="Century Gothic"/>
                <a:cs typeface="Century Gothic"/>
              </a:rPr>
              <a:t>. 2013;11:359</a:t>
            </a:r>
            <a:endParaRPr lang="pt-BR" sz="1100" b="0" i="1" dirty="0" smtClean="0">
              <a:solidFill>
                <a:schemeClr val="tx1"/>
              </a:solidFill>
              <a:latin typeface="Century Gothic"/>
              <a:cs typeface="Century Gothic"/>
            </a:endParaRPr>
          </a:p>
        </p:txBody>
      </p:sp>
      <p:pic>
        <p:nvPicPr>
          <p:cNvPr id="8" name="Picture 7"/>
          <p:cNvPicPr>
            <a:picLocks noChangeAspect="1"/>
          </p:cNvPicPr>
          <p:nvPr/>
        </p:nvPicPr>
        <p:blipFill>
          <a:blip r:embed="rId4"/>
          <a:stretch>
            <a:fillRect/>
          </a:stretch>
        </p:blipFill>
        <p:spPr>
          <a:xfrm>
            <a:off x="73409" y="1517486"/>
            <a:ext cx="3739342" cy="204170"/>
          </a:xfrm>
          <a:prstGeom prst="rect">
            <a:avLst/>
          </a:prstGeom>
        </p:spPr>
      </p:pic>
      <p:pic>
        <p:nvPicPr>
          <p:cNvPr id="10" name="Picture 9"/>
          <p:cNvPicPr>
            <a:picLocks noChangeAspect="1"/>
          </p:cNvPicPr>
          <p:nvPr/>
        </p:nvPicPr>
        <p:blipFill>
          <a:blip r:embed="rId5"/>
          <a:stretch>
            <a:fillRect/>
          </a:stretch>
        </p:blipFill>
        <p:spPr>
          <a:xfrm>
            <a:off x="2147296" y="2053500"/>
            <a:ext cx="4868458" cy="2909017"/>
          </a:xfrm>
          <a:prstGeom prst="rect">
            <a:avLst/>
          </a:prstGeom>
        </p:spPr>
      </p:pic>
      <p:sp>
        <p:nvSpPr>
          <p:cNvPr id="11" name="Rectangle 10"/>
          <p:cNvSpPr/>
          <p:nvPr/>
        </p:nvSpPr>
        <p:spPr>
          <a:xfrm>
            <a:off x="645999" y="5208410"/>
            <a:ext cx="8052959" cy="954107"/>
          </a:xfrm>
          <a:prstGeom prst="rect">
            <a:avLst/>
          </a:prstGeom>
        </p:spPr>
        <p:txBody>
          <a:bodyPr wrap="square">
            <a:spAutoFit/>
          </a:bodyPr>
          <a:lstStyle/>
          <a:p>
            <a:pPr algn="ctr"/>
            <a:r>
              <a:rPr lang="en-US" sz="1400" b="0" dirty="0">
                <a:latin typeface="Century Gothic"/>
                <a:cs typeface="Century Gothic"/>
              </a:rPr>
              <a:t>The pooled OR for IBS-type </a:t>
            </a:r>
            <a:r>
              <a:rPr lang="en-US" sz="1400" b="0" dirty="0" smtClean="0">
                <a:latin typeface="Century Gothic"/>
                <a:cs typeface="Century Gothic"/>
              </a:rPr>
              <a:t>symptoms was </a:t>
            </a:r>
            <a:r>
              <a:rPr lang="en-US" sz="1400" b="0" dirty="0">
                <a:latin typeface="Century Gothic"/>
                <a:cs typeface="Century Gothic"/>
              </a:rPr>
              <a:t>significantly higher in those with CD compared </a:t>
            </a:r>
            <a:r>
              <a:rPr lang="en-US" sz="1400" b="0" dirty="0" smtClean="0">
                <a:latin typeface="Century Gothic"/>
                <a:cs typeface="Century Gothic"/>
              </a:rPr>
              <a:t>with controls. The odds </a:t>
            </a:r>
            <a:r>
              <a:rPr lang="en-US" sz="1400" b="0" dirty="0">
                <a:latin typeface="Century Gothic"/>
                <a:cs typeface="Century Gothic"/>
              </a:rPr>
              <a:t>of IBS-type symptoms were </a:t>
            </a:r>
            <a:r>
              <a:rPr lang="en-US" sz="1400" b="0" dirty="0">
                <a:solidFill>
                  <a:srgbClr val="0000FF"/>
                </a:solidFill>
                <a:latin typeface="Century Gothic"/>
                <a:cs typeface="Century Gothic"/>
              </a:rPr>
              <a:t>more than 5-fold </a:t>
            </a:r>
            <a:r>
              <a:rPr lang="en-US" sz="1400" b="0" dirty="0" smtClean="0">
                <a:solidFill>
                  <a:srgbClr val="0000FF"/>
                </a:solidFill>
                <a:latin typeface="Century Gothic"/>
                <a:cs typeface="Century Gothic"/>
              </a:rPr>
              <a:t>higher </a:t>
            </a:r>
            <a:r>
              <a:rPr lang="en-US" sz="1400" b="0" dirty="0">
                <a:latin typeface="Century Gothic"/>
                <a:cs typeface="Century Gothic"/>
              </a:rPr>
              <a:t>(5.60; 95% CI, 3.23–9.70</a:t>
            </a:r>
            <a:r>
              <a:rPr lang="en-US" sz="1400" b="0" dirty="0" smtClean="0">
                <a:latin typeface="Century Gothic"/>
                <a:cs typeface="Century Gothic"/>
              </a:rPr>
              <a:t>) among </a:t>
            </a:r>
            <a:r>
              <a:rPr lang="en-US" sz="1400" b="0" dirty="0">
                <a:latin typeface="Century Gothic"/>
                <a:cs typeface="Century Gothic"/>
              </a:rPr>
              <a:t>all patients with CD, regardless of adherence with </a:t>
            </a:r>
            <a:r>
              <a:rPr lang="en-US" sz="1400" b="0" dirty="0" smtClean="0">
                <a:latin typeface="Century Gothic"/>
                <a:cs typeface="Century Gothic"/>
              </a:rPr>
              <a:t>a GFD</a:t>
            </a:r>
            <a:r>
              <a:rPr lang="en-US" sz="1400" b="0" dirty="0">
                <a:latin typeface="Century Gothic"/>
                <a:cs typeface="Century Gothic"/>
              </a:rPr>
              <a:t>, compared with controls without CD.</a:t>
            </a:r>
            <a:endParaRPr lang="en-US" sz="1400" dirty="0">
              <a:latin typeface="Century Gothic"/>
              <a:cs typeface="Century Gothic"/>
            </a:endParaRP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Rectangle 3"/>
          <p:cNvSpPr>
            <a:spLocks noChangeArrowheads="1"/>
          </p:cNvSpPr>
          <p:nvPr/>
        </p:nvSpPr>
        <p:spPr bwMode="auto">
          <a:xfrm>
            <a:off x="129412" y="985850"/>
            <a:ext cx="52022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spcAft>
                <a:spcPts val="600"/>
              </a:spcAft>
            </a:pPr>
            <a:r>
              <a:rPr lang="it-IT" sz="1600" b="0" dirty="0">
                <a:latin typeface="Century Gothic" charset="0"/>
                <a:cs typeface="Century Gothic" charset="0"/>
              </a:rPr>
              <a:t>8</a:t>
            </a:r>
            <a:r>
              <a:rPr lang="it-IT" sz="1600" b="0" dirty="0" smtClean="0">
                <a:latin typeface="Century Gothic" charset="0"/>
                <a:cs typeface="Century Gothic" charset="0"/>
              </a:rPr>
              <a:t>54 CD </a:t>
            </a:r>
            <a:r>
              <a:rPr lang="it-IT" sz="1600" b="0" dirty="0" err="1" smtClean="0">
                <a:latin typeface="Century Gothic" charset="0"/>
                <a:cs typeface="Century Gothic" charset="0"/>
              </a:rPr>
              <a:t>patients</a:t>
            </a:r>
            <a:r>
              <a:rPr lang="it-IT" sz="1600" b="0" dirty="0" smtClean="0">
                <a:latin typeface="Century Gothic" charset="0"/>
                <a:cs typeface="Century Gothic" charset="0"/>
              </a:rPr>
              <a:t>: 353 </a:t>
            </a:r>
            <a:r>
              <a:rPr lang="it-IT" sz="1600" b="0" dirty="0" err="1" smtClean="0">
                <a:latin typeface="Century Gothic" charset="0"/>
                <a:cs typeface="Century Gothic" charset="0"/>
              </a:rPr>
              <a:t>adults</a:t>
            </a:r>
            <a:r>
              <a:rPr lang="it-IT" sz="1600" b="0" dirty="0" smtClean="0">
                <a:latin typeface="Century Gothic" charset="0"/>
                <a:cs typeface="Century Gothic" charset="0"/>
              </a:rPr>
              <a:t> </a:t>
            </a:r>
            <a:r>
              <a:rPr lang="it-IT" sz="1600" b="0" dirty="0">
                <a:latin typeface="Century Gothic" charset="0"/>
                <a:cs typeface="Century Gothic" charset="0"/>
              </a:rPr>
              <a:t>e </a:t>
            </a:r>
            <a:r>
              <a:rPr lang="it-IT" sz="1600" b="0" dirty="0" smtClean="0">
                <a:latin typeface="Century Gothic" charset="0"/>
                <a:cs typeface="Century Gothic" charset="0"/>
              </a:rPr>
              <a:t>401 </a:t>
            </a:r>
            <a:r>
              <a:rPr lang="it-IT" sz="1600" b="0" dirty="0" err="1" smtClean="0">
                <a:latin typeface="Century Gothic" charset="0"/>
                <a:cs typeface="Century Gothic" charset="0"/>
              </a:rPr>
              <a:t>children</a:t>
            </a:r>
            <a:endParaRPr lang="it-IT" sz="1600" b="0" dirty="0" smtClean="0">
              <a:latin typeface="Century Gothic" charset="0"/>
              <a:cs typeface="Century Gothic" charset="0"/>
            </a:endParaRPr>
          </a:p>
          <a:p>
            <a:pPr>
              <a:spcBef>
                <a:spcPts val="600"/>
              </a:spcBef>
              <a:spcAft>
                <a:spcPts val="600"/>
              </a:spcAft>
            </a:pPr>
            <a:r>
              <a:rPr lang="it-IT" sz="1600" b="0" dirty="0" smtClean="0">
                <a:latin typeface="Century Gothic" charset="0"/>
                <a:cs typeface="Century Gothic" charset="0"/>
              </a:rPr>
              <a:t>1237 control: </a:t>
            </a:r>
            <a:r>
              <a:rPr lang="it-IT" sz="1600" b="0" dirty="0">
                <a:latin typeface="Century Gothic" charset="0"/>
                <a:cs typeface="Century Gothic" charset="0"/>
              </a:rPr>
              <a:t>484 </a:t>
            </a:r>
            <a:r>
              <a:rPr lang="it-IT" sz="1600" b="0" dirty="0" err="1">
                <a:latin typeface="Century Gothic" charset="0"/>
                <a:cs typeface="Century Gothic" charset="0"/>
              </a:rPr>
              <a:t>adults</a:t>
            </a:r>
            <a:r>
              <a:rPr lang="it-IT" sz="1600" b="0" dirty="0">
                <a:latin typeface="Century Gothic" charset="0"/>
                <a:cs typeface="Century Gothic" charset="0"/>
              </a:rPr>
              <a:t> </a:t>
            </a:r>
            <a:r>
              <a:rPr lang="it-IT" sz="1600" b="0" dirty="0" smtClean="0">
                <a:latin typeface="Century Gothic" charset="0"/>
                <a:cs typeface="Century Gothic" charset="0"/>
              </a:rPr>
              <a:t>e 389 </a:t>
            </a:r>
            <a:r>
              <a:rPr lang="it-IT" sz="1600" b="0" dirty="0" err="1">
                <a:latin typeface="Century Gothic" charset="0"/>
                <a:cs typeface="Century Gothic" charset="0"/>
              </a:rPr>
              <a:t>children</a:t>
            </a:r>
            <a:endParaRPr lang="en-US" sz="1600" b="0" dirty="0">
              <a:latin typeface="Century Gothic" charset="0"/>
              <a:cs typeface="Century Gothic" charset="0"/>
            </a:endParaRPr>
          </a:p>
        </p:txBody>
      </p:sp>
      <p:sp>
        <p:nvSpPr>
          <p:cNvPr id="8" name="Rectangle 7"/>
          <p:cNvSpPr/>
          <p:nvPr/>
        </p:nvSpPr>
        <p:spPr>
          <a:xfrm>
            <a:off x="1239838" y="3030538"/>
            <a:ext cx="825500" cy="3052762"/>
          </a:xfrm>
          <a:prstGeom prst="rect">
            <a:avLst/>
          </a:prstGeom>
          <a:solidFill>
            <a:schemeClr val="tx1">
              <a:lumMod val="40000"/>
              <a:lumOff val="6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dirty="0">
              <a:latin typeface="Century Gothic"/>
              <a:cs typeface="Century Gothic"/>
            </a:endParaRPr>
          </a:p>
        </p:txBody>
      </p:sp>
      <p:sp>
        <p:nvSpPr>
          <p:cNvPr id="9" name="Rectangle 8"/>
          <p:cNvSpPr/>
          <p:nvPr/>
        </p:nvSpPr>
        <p:spPr>
          <a:xfrm>
            <a:off x="2149475" y="4360863"/>
            <a:ext cx="825500" cy="1722437"/>
          </a:xfrm>
          <a:prstGeom prst="rect">
            <a:avLst/>
          </a:prstGeom>
          <a:solidFill>
            <a:schemeClr val="tx2">
              <a:lumMod val="40000"/>
              <a:lumOff val="60000"/>
            </a:schemeClr>
          </a:solidFill>
          <a:ln>
            <a:solidFill>
              <a:srgbClr val="FFFFFF"/>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1800" b="0">
              <a:latin typeface="Century Gothic"/>
              <a:cs typeface="Century Gothic"/>
            </a:endParaRPr>
          </a:p>
        </p:txBody>
      </p:sp>
      <p:sp>
        <p:nvSpPr>
          <p:cNvPr id="10" name="Rectangle 9"/>
          <p:cNvSpPr/>
          <p:nvPr/>
        </p:nvSpPr>
        <p:spPr>
          <a:xfrm>
            <a:off x="6999288" y="2447925"/>
            <a:ext cx="825500" cy="3635375"/>
          </a:xfrm>
          <a:prstGeom prst="rect">
            <a:avLst/>
          </a:prstGeom>
          <a:solidFill>
            <a:srgbClr val="99C2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b="0">
              <a:latin typeface="Century Gothic"/>
              <a:cs typeface="Century Gothic"/>
            </a:endParaRPr>
          </a:p>
        </p:txBody>
      </p:sp>
      <p:sp>
        <p:nvSpPr>
          <p:cNvPr id="11" name="Rectangle 10"/>
          <p:cNvSpPr/>
          <p:nvPr/>
        </p:nvSpPr>
        <p:spPr>
          <a:xfrm>
            <a:off x="7908925" y="4306888"/>
            <a:ext cx="825500" cy="1776412"/>
          </a:xfrm>
          <a:prstGeom prst="rect">
            <a:avLst/>
          </a:prstGeom>
          <a:solidFill>
            <a:srgbClr val="FF9999"/>
          </a:solidFill>
          <a:ln>
            <a:solidFill>
              <a:srgbClr val="FFFFFF"/>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sz="1800" b="0">
              <a:latin typeface="Century Gothic"/>
              <a:cs typeface="Century Gothic"/>
            </a:endParaRPr>
          </a:p>
        </p:txBody>
      </p:sp>
      <p:sp>
        <p:nvSpPr>
          <p:cNvPr id="12" name="Rectangle 8"/>
          <p:cNvSpPr>
            <a:spLocks noChangeArrowheads="1"/>
          </p:cNvSpPr>
          <p:nvPr/>
        </p:nvSpPr>
        <p:spPr bwMode="auto">
          <a:xfrm>
            <a:off x="1239838" y="304482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000" b="0">
                <a:latin typeface="Century Gothic" charset="0"/>
                <a:cs typeface="Century Gothic" charset="0"/>
              </a:rPr>
              <a:t>30</a:t>
            </a:r>
            <a:endParaRPr lang="en-US" sz="2000" b="0">
              <a:latin typeface="Century Gothic" charset="0"/>
              <a:cs typeface="Century Gothic" charset="0"/>
            </a:endParaRPr>
          </a:p>
        </p:txBody>
      </p:sp>
      <p:sp>
        <p:nvSpPr>
          <p:cNvPr id="13" name="Rectangle 9"/>
          <p:cNvSpPr>
            <a:spLocks noChangeArrowheads="1"/>
          </p:cNvSpPr>
          <p:nvPr/>
        </p:nvSpPr>
        <p:spPr bwMode="auto">
          <a:xfrm>
            <a:off x="2149475" y="4360863"/>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000" b="0">
                <a:latin typeface="Century Gothic" charset="0"/>
                <a:cs typeface="Century Gothic" charset="0"/>
              </a:rPr>
              <a:t>17</a:t>
            </a:r>
            <a:endParaRPr lang="en-US" sz="2000" b="0">
              <a:latin typeface="Century Gothic" charset="0"/>
              <a:cs typeface="Century Gothic" charset="0"/>
            </a:endParaRPr>
          </a:p>
        </p:txBody>
      </p:sp>
      <p:sp>
        <p:nvSpPr>
          <p:cNvPr id="14" name="Rectangle 10"/>
          <p:cNvSpPr>
            <a:spLocks noChangeArrowheads="1"/>
          </p:cNvSpPr>
          <p:nvPr/>
        </p:nvSpPr>
        <p:spPr bwMode="auto">
          <a:xfrm>
            <a:off x="6999288" y="2454275"/>
            <a:ext cx="46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000" b="0">
                <a:latin typeface="Century Gothic" charset="0"/>
                <a:cs typeface="Century Gothic" charset="0"/>
              </a:rPr>
              <a:t>40</a:t>
            </a:r>
            <a:endParaRPr lang="en-US" sz="2000" b="0">
              <a:latin typeface="Century Gothic" charset="0"/>
              <a:cs typeface="Century Gothic" charset="0"/>
            </a:endParaRPr>
          </a:p>
        </p:txBody>
      </p:sp>
      <p:sp>
        <p:nvSpPr>
          <p:cNvPr id="15" name="Rectangle 11"/>
          <p:cNvSpPr>
            <a:spLocks noChangeArrowheads="1"/>
          </p:cNvSpPr>
          <p:nvPr/>
        </p:nvSpPr>
        <p:spPr bwMode="auto">
          <a:xfrm>
            <a:off x="7943850" y="4368800"/>
            <a:ext cx="46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000" b="0">
                <a:latin typeface="Century Gothic" charset="0"/>
                <a:cs typeface="Century Gothic" charset="0"/>
              </a:rPr>
              <a:t>22</a:t>
            </a:r>
            <a:endParaRPr lang="en-US" sz="2000" b="0">
              <a:latin typeface="Century Gothic" charset="0"/>
              <a:cs typeface="Century Gothic" charset="0"/>
            </a:endParaRPr>
          </a:p>
        </p:txBody>
      </p:sp>
      <p:pic>
        <p:nvPicPr>
          <p:cNvPr id="16" name="Picture 12" descr="papà-e-figlia-cravatta-300x25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0" y="2819400"/>
            <a:ext cx="38100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3"/>
          <p:cNvSpPr>
            <a:spLocks noChangeArrowheads="1"/>
          </p:cNvSpPr>
          <p:nvPr/>
        </p:nvSpPr>
        <p:spPr bwMode="auto">
          <a:xfrm rot="16200000">
            <a:off x="-420937" y="4189235"/>
            <a:ext cx="21758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000" b="0" dirty="0" smtClean="0">
                <a:latin typeface="Century Gothic" charset="0"/>
                <a:cs typeface="Century Gothic" charset="0"/>
              </a:rPr>
              <a:t>% of IBS </a:t>
            </a:r>
            <a:r>
              <a:rPr lang="it-IT" sz="2000" b="0" dirty="0" err="1" smtClean="0">
                <a:latin typeface="Century Gothic" charset="0"/>
                <a:cs typeface="Century Gothic" charset="0"/>
              </a:rPr>
              <a:t>patients</a:t>
            </a:r>
            <a:endParaRPr lang="en-US" sz="2000" b="0" dirty="0">
              <a:latin typeface="Century Gothic" charset="0"/>
              <a:cs typeface="Century Gothic" charset="0"/>
            </a:endParaRPr>
          </a:p>
        </p:txBody>
      </p:sp>
      <p:sp>
        <p:nvSpPr>
          <p:cNvPr id="18" name="Rectangle 14"/>
          <p:cNvSpPr>
            <a:spLocks noChangeArrowheads="1"/>
          </p:cNvSpPr>
          <p:nvPr/>
        </p:nvSpPr>
        <p:spPr bwMode="auto">
          <a:xfrm>
            <a:off x="1239838" y="6083300"/>
            <a:ext cx="825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100" b="0">
                <a:latin typeface="Century Gothic" charset="0"/>
                <a:cs typeface="Century Gothic" charset="0"/>
              </a:rPr>
              <a:t>celiaci</a:t>
            </a:r>
            <a:endParaRPr lang="en-US" sz="1100" b="0">
              <a:latin typeface="Century Gothic" charset="0"/>
              <a:cs typeface="Century Gothic" charset="0"/>
            </a:endParaRPr>
          </a:p>
        </p:txBody>
      </p:sp>
      <p:sp>
        <p:nvSpPr>
          <p:cNvPr id="19" name="Rectangle 15"/>
          <p:cNvSpPr>
            <a:spLocks noChangeArrowheads="1"/>
          </p:cNvSpPr>
          <p:nvPr/>
        </p:nvSpPr>
        <p:spPr bwMode="auto">
          <a:xfrm>
            <a:off x="2098675" y="6081713"/>
            <a:ext cx="928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100" b="0">
                <a:latin typeface="Century Gothic" charset="0"/>
                <a:cs typeface="Century Gothic" charset="0"/>
              </a:rPr>
              <a:t>controlli</a:t>
            </a:r>
            <a:endParaRPr lang="en-US" sz="1100" b="0">
              <a:latin typeface="Century Gothic" charset="0"/>
              <a:cs typeface="Century Gothic" charset="0"/>
            </a:endParaRPr>
          </a:p>
        </p:txBody>
      </p:sp>
      <p:sp>
        <p:nvSpPr>
          <p:cNvPr id="20" name="Rectangle 16"/>
          <p:cNvSpPr>
            <a:spLocks noChangeArrowheads="1"/>
          </p:cNvSpPr>
          <p:nvPr/>
        </p:nvSpPr>
        <p:spPr bwMode="auto">
          <a:xfrm>
            <a:off x="6988175" y="6111875"/>
            <a:ext cx="8255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100" b="0">
                <a:latin typeface="Century Gothic" charset="0"/>
                <a:cs typeface="Century Gothic" charset="0"/>
              </a:rPr>
              <a:t>celiaci</a:t>
            </a:r>
            <a:endParaRPr lang="en-US" sz="1100" b="0">
              <a:latin typeface="Century Gothic" charset="0"/>
              <a:cs typeface="Century Gothic" charset="0"/>
            </a:endParaRPr>
          </a:p>
        </p:txBody>
      </p:sp>
      <p:sp>
        <p:nvSpPr>
          <p:cNvPr id="21" name="Rectangle 17"/>
          <p:cNvSpPr>
            <a:spLocks noChangeArrowheads="1"/>
          </p:cNvSpPr>
          <p:nvPr/>
        </p:nvSpPr>
        <p:spPr bwMode="auto">
          <a:xfrm>
            <a:off x="7847013" y="6110288"/>
            <a:ext cx="9286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1100" b="0">
                <a:latin typeface="Century Gothic" charset="0"/>
                <a:cs typeface="Century Gothic" charset="0"/>
              </a:rPr>
              <a:t>controlli</a:t>
            </a:r>
            <a:endParaRPr lang="en-US" sz="1100" b="0">
              <a:latin typeface="Century Gothic" charset="0"/>
              <a:cs typeface="Century Gothic" charset="0"/>
            </a:endParaRPr>
          </a:p>
        </p:txBody>
      </p:sp>
      <p:sp>
        <p:nvSpPr>
          <p:cNvPr id="2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Increase of Prevalence of IBS in CD</a:t>
            </a:r>
            <a:endParaRPr lang="en-US" sz="2400" b="0" dirty="0">
              <a:latin typeface="Century Gothic"/>
              <a:cs typeface="Century Gothic"/>
            </a:endParaRPr>
          </a:p>
        </p:txBody>
      </p:sp>
      <p:sp>
        <p:nvSpPr>
          <p:cNvPr id="23" name="Rectangle 22"/>
          <p:cNvSpPr/>
          <p:nvPr/>
        </p:nvSpPr>
        <p:spPr>
          <a:xfrm>
            <a:off x="5021171" y="6506215"/>
            <a:ext cx="4122829" cy="261610"/>
          </a:xfrm>
          <a:prstGeom prst="rect">
            <a:avLst/>
          </a:prstGeom>
        </p:spPr>
        <p:txBody>
          <a:bodyPr wrap="square">
            <a:spAutoFit/>
          </a:bodyPr>
          <a:lstStyle/>
          <a:p>
            <a:pPr algn="r"/>
            <a:r>
              <a:rPr lang="pt-BR" sz="1100" b="0" i="1" dirty="0" err="1" smtClean="0">
                <a:solidFill>
                  <a:schemeClr val="tx1"/>
                </a:solidFill>
                <a:latin typeface="Century Gothic"/>
                <a:cs typeface="Century Gothic"/>
              </a:rPr>
              <a:t>Cristofori</a:t>
            </a:r>
            <a:r>
              <a:rPr lang="pt-BR" sz="1100" b="0" i="1" dirty="0" smtClean="0">
                <a:solidFill>
                  <a:schemeClr val="tx1"/>
                </a:solidFill>
                <a:latin typeface="Century Gothic"/>
                <a:cs typeface="Century Gothic"/>
              </a:rPr>
              <a:t> F. SIGENP. 2014</a:t>
            </a: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2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Increase of Prevalence of IBS in CD</a:t>
            </a:r>
            <a:endParaRPr lang="en-US" sz="2400" b="0" dirty="0">
              <a:latin typeface="Century Gothic"/>
              <a:cs typeface="Century Gothic"/>
            </a:endParaRPr>
          </a:p>
        </p:txBody>
      </p:sp>
      <p:sp>
        <p:nvSpPr>
          <p:cNvPr id="23" name="Rectangle 22"/>
          <p:cNvSpPr/>
          <p:nvPr/>
        </p:nvSpPr>
        <p:spPr>
          <a:xfrm>
            <a:off x="5021171" y="6506215"/>
            <a:ext cx="4122829" cy="261610"/>
          </a:xfrm>
          <a:prstGeom prst="rect">
            <a:avLst/>
          </a:prstGeom>
        </p:spPr>
        <p:txBody>
          <a:bodyPr wrap="square">
            <a:spAutoFit/>
          </a:bodyPr>
          <a:lstStyle/>
          <a:p>
            <a:pPr algn="r"/>
            <a:r>
              <a:rPr lang="pt-BR" sz="1100" b="0" i="1" dirty="0">
                <a:solidFill>
                  <a:schemeClr val="tx1"/>
                </a:solidFill>
                <a:latin typeface="Century Gothic"/>
                <a:cs typeface="Century Gothic"/>
              </a:rPr>
              <a:t>Nazareth S. J </a:t>
            </a:r>
            <a:r>
              <a:rPr lang="pt-BR" sz="1100" b="0" i="1" dirty="0" err="1">
                <a:solidFill>
                  <a:schemeClr val="tx1"/>
                </a:solidFill>
                <a:latin typeface="Century Gothic"/>
                <a:cs typeface="Century Gothic"/>
              </a:rPr>
              <a:t>Clin</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Gastroenterol</a:t>
            </a:r>
            <a:r>
              <a:rPr lang="pt-BR" sz="1100" b="0" i="1" dirty="0">
                <a:solidFill>
                  <a:schemeClr val="tx1"/>
                </a:solidFill>
                <a:latin typeface="Century Gothic"/>
                <a:cs typeface="Century Gothic"/>
              </a:rPr>
              <a:t> </a:t>
            </a:r>
            <a:r>
              <a:rPr lang="pt-BR" sz="1100" b="0" i="1" dirty="0" smtClean="0">
                <a:solidFill>
                  <a:schemeClr val="tx1"/>
                </a:solidFill>
                <a:latin typeface="Century Gothic"/>
                <a:cs typeface="Century Gothic"/>
              </a:rPr>
              <a:t>2014; in </a:t>
            </a:r>
            <a:r>
              <a:rPr lang="pt-BR" sz="1100" b="0" i="1" dirty="0" err="1" smtClean="0">
                <a:solidFill>
                  <a:schemeClr val="tx1"/>
                </a:solidFill>
                <a:latin typeface="Century Gothic"/>
                <a:cs typeface="Century Gothic"/>
              </a:rPr>
              <a:t>press</a:t>
            </a:r>
            <a:r>
              <a:rPr lang="pt-BR" sz="1100" b="0" i="1" dirty="0" smtClean="0">
                <a:solidFill>
                  <a:schemeClr val="tx1"/>
                </a:solidFill>
                <a:latin typeface="Century Gothic"/>
                <a:cs typeface="Century Gothic"/>
              </a:rPr>
              <a:t> </a:t>
            </a:r>
          </a:p>
        </p:txBody>
      </p:sp>
      <p:pic>
        <p:nvPicPr>
          <p:cNvPr id="2" name="Picture 1"/>
          <p:cNvPicPr>
            <a:picLocks noChangeAspect="1"/>
          </p:cNvPicPr>
          <p:nvPr/>
        </p:nvPicPr>
        <p:blipFill>
          <a:blip r:embed="rId3"/>
          <a:stretch>
            <a:fillRect/>
          </a:stretch>
        </p:blipFill>
        <p:spPr>
          <a:xfrm>
            <a:off x="2166014" y="872079"/>
            <a:ext cx="4818322" cy="968401"/>
          </a:xfrm>
          <a:prstGeom prst="rect">
            <a:avLst/>
          </a:prstGeom>
        </p:spPr>
      </p:pic>
      <p:sp>
        <p:nvSpPr>
          <p:cNvPr id="6" name="Rectangle 5"/>
          <p:cNvSpPr/>
          <p:nvPr/>
        </p:nvSpPr>
        <p:spPr>
          <a:xfrm>
            <a:off x="0" y="1984662"/>
            <a:ext cx="9144000" cy="276999"/>
          </a:xfrm>
          <a:prstGeom prst="rect">
            <a:avLst/>
          </a:prstGeom>
        </p:spPr>
        <p:txBody>
          <a:bodyPr wrap="square">
            <a:spAutoFit/>
          </a:bodyPr>
          <a:lstStyle/>
          <a:p>
            <a:pPr algn="ctr"/>
            <a:r>
              <a:rPr lang="en-US" sz="1200" b="0" dirty="0">
                <a:latin typeface="Century Gothic"/>
                <a:cs typeface="Century Gothic"/>
              </a:rPr>
              <a:t>CD patients completed a questionnaire on demographics</a:t>
            </a:r>
            <a:r>
              <a:rPr lang="en-US" sz="1200" b="0" dirty="0" smtClean="0">
                <a:latin typeface="Century Gothic"/>
                <a:cs typeface="Century Gothic"/>
              </a:rPr>
              <a:t>, types </a:t>
            </a:r>
            <a:r>
              <a:rPr lang="en-US" sz="1200" b="0" dirty="0">
                <a:latin typeface="Century Gothic"/>
                <a:cs typeface="Century Gothic"/>
              </a:rPr>
              <a:t>of dietary supplement use, attitudes toward CAM</a:t>
            </a:r>
            <a:endParaRPr lang="en-US" sz="1200" dirty="0">
              <a:latin typeface="Century Gothic"/>
              <a:cs typeface="Century Gothic"/>
            </a:endParaRPr>
          </a:p>
        </p:txBody>
      </p:sp>
      <p:pic>
        <p:nvPicPr>
          <p:cNvPr id="24" name="Picture 23"/>
          <p:cNvPicPr>
            <a:picLocks noChangeAspect="1"/>
          </p:cNvPicPr>
          <p:nvPr/>
        </p:nvPicPr>
        <p:blipFill>
          <a:blip r:embed="rId4"/>
          <a:stretch>
            <a:fillRect/>
          </a:stretch>
        </p:blipFill>
        <p:spPr>
          <a:xfrm>
            <a:off x="109020" y="2959829"/>
            <a:ext cx="4370786" cy="2389363"/>
          </a:xfrm>
          <a:prstGeom prst="rect">
            <a:avLst/>
          </a:prstGeom>
        </p:spPr>
      </p:pic>
      <p:pic>
        <p:nvPicPr>
          <p:cNvPr id="25" name="Picture 24"/>
          <p:cNvPicPr>
            <a:picLocks noChangeAspect="1"/>
          </p:cNvPicPr>
          <p:nvPr/>
        </p:nvPicPr>
        <p:blipFill>
          <a:blip r:embed="rId5"/>
          <a:stretch>
            <a:fillRect/>
          </a:stretch>
        </p:blipFill>
        <p:spPr>
          <a:xfrm>
            <a:off x="4365381" y="2884875"/>
            <a:ext cx="4741629" cy="2575567"/>
          </a:xfrm>
          <a:prstGeom prst="rect">
            <a:avLst/>
          </a:prstGeom>
        </p:spPr>
      </p:pic>
      <p:cxnSp>
        <p:nvCxnSpPr>
          <p:cNvPr id="26" name="Straight Connector 25"/>
          <p:cNvCxnSpPr/>
          <p:nvPr/>
        </p:nvCxnSpPr>
        <p:spPr bwMode="auto">
          <a:xfrm>
            <a:off x="269777" y="3984471"/>
            <a:ext cx="3836969"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27" name="Right Triangle 26"/>
          <p:cNvSpPr/>
          <p:nvPr/>
        </p:nvSpPr>
        <p:spPr bwMode="auto">
          <a:xfrm rot="13603466">
            <a:off x="-66973" y="3850940"/>
            <a:ext cx="229407" cy="220709"/>
          </a:xfrm>
          <a:prstGeom prst="rtTriangle">
            <a:avLst/>
          </a:prstGeom>
          <a:solidFill>
            <a:schemeClr val="tx2"/>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32" name="Right Triangle 31"/>
          <p:cNvSpPr/>
          <p:nvPr/>
        </p:nvSpPr>
        <p:spPr bwMode="auto">
          <a:xfrm rot="11066112">
            <a:off x="4682978" y="4861813"/>
            <a:ext cx="229407" cy="220709"/>
          </a:xfrm>
          <a:prstGeom prst="rtTriangle">
            <a:avLst/>
          </a:prstGeom>
          <a:solidFill>
            <a:schemeClr val="tx2"/>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Tree>
    <p:extLst>
      <p:ext uri="{BB962C8B-B14F-4D97-AF65-F5344CB8AC3E}">
        <p14:creationId xmlns:p14="http://schemas.microsoft.com/office/powerpoint/2010/main" val="2872769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rotWithShape="1">
          <a:blip r:embed="rId3"/>
          <a:srcRect t="29750" b="30961"/>
          <a:stretch/>
        </p:blipFill>
        <p:spPr>
          <a:xfrm rot="5400000">
            <a:off x="-2382000" y="3206352"/>
            <a:ext cx="6754286" cy="1990286"/>
          </a:xfrm>
          <a:prstGeom prst="rect">
            <a:avLst/>
          </a:prstGeom>
        </p:spPr>
      </p:pic>
      <p:sp>
        <p:nvSpPr>
          <p:cNvPr id="35841"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eaLnBrk="0" hangingPunct="0"/>
            <a:r>
              <a:rPr lang="en-US" sz="2400" b="0" dirty="0" smtClean="0">
                <a:latin typeface="Century Gothic"/>
                <a:cs typeface="Century Gothic"/>
              </a:rPr>
              <a:t>Celiac Disease</a:t>
            </a:r>
            <a:endParaRPr lang="en-US" sz="2400" b="0" dirty="0">
              <a:latin typeface="Century Gothic"/>
              <a:cs typeface="Century Gothic"/>
            </a:endParaRPr>
          </a:p>
        </p:txBody>
      </p:sp>
      <p:grpSp>
        <p:nvGrpSpPr>
          <p:cNvPr id="6" name="Group 5"/>
          <p:cNvGrpSpPr/>
          <p:nvPr/>
        </p:nvGrpSpPr>
        <p:grpSpPr>
          <a:xfrm>
            <a:off x="0" y="0"/>
            <a:ext cx="9144000" cy="762000"/>
            <a:chOff x="0" y="0"/>
            <a:chExt cx="9144000" cy="7620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Text Box 16"/>
          <p:cNvSpPr txBox="1">
            <a:spLocks noChangeArrowheads="1"/>
          </p:cNvSpPr>
          <p:nvPr/>
        </p:nvSpPr>
        <p:spPr bwMode="auto">
          <a:xfrm>
            <a:off x="728062" y="1998889"/>
            <a:ext cx="7687876" cy="43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lnSpc>
                <a:spcPts val="2700"/>
              </a:lnSpc>
              <a:spcBef>
                <a:spcPct val="50000"/>
              </a:spcBef>
            </a:pPr>
            <a:endParaRPr lang="en-AU" sz="2000" b="0" dirty="0">
              <a:solidFill>
                <a:srgbClr val="0000FF"/>
              </a:solidFill>
              <a:latin typeface="Century Gothic"/>
              <a:cs typeface="Century Gothic"/>
            </a:endParaRPr>
          </a:p>
        </p:txBody>
      </p:sp>
      <p:sp>
        <p:nvSpPr>
          <p:cNvPr id="10" name="Text Box 16"/>
          <p:cNvSpPr txBox="1">
            <a:spLocks noChangeArrowheads="1"/>
          </p:cNvSpPr>
          <p:nvPr/>
        </p:nvSpPr>
        <p:spPr bwMode="auto">
          <a:xfrm>
            <a:off x="1368425" y="1976609"/>
            <a:ext cx="7687876" cy="147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lnSpc>
                <a:spcPts val="2700"/>
              </a:lnSpc>
              <a:spcBef>
                <a:spcPct val="50000"/>
              </a:spcBef>
            </a:pPr>
            <a:r>
              <a:rPr lang="en-AU" sz="2000" b="0" dirty="0">
                <a:solidFill>
                  <a:srgbClr val="0000FF"/>
                </a:solidFill>
                <a:latin typeface="Century Gothic"/>
                <a:cs typeface="Century Gothic"/>
              </a:rPr>
              <a:t>At this time, the only treatment for CD is lifelong adherence to a </a:t>
            </a:r>
            <a:r>
              <a:rPr lang="en-AU" sz="2000" dirty="0">
                <a:solidFill>
                  <a:srgbClr val="0000FF"/>
                </a:solidFill>
                <a:latin typeface="Century Gothic"/>
                <a:cs typeface="Century Gothic"/>
              </a:rPr>
              <a:t>gluten-free diet</a:t>
            </a:r>
            <a:r>
              <a:rPr lang="en-AU" sz="2000" b="0" dirty="0">
                <a:solidFill>
                  <a:srgbClr val="0000FF"/>
                </a:solidFill>
                <a:latin typeface="Century Gothic"/>
                <a:cs typeface="Century Gothic"/>
              </a:rPr>
              <a:t>, which involves the elimination of grains containing </a:t>
            </a:r>
            <a:r>
              <a:rPr lang="en-AU" sz="2000" dirty="0">
                <a:solidFill>
                  <a:srgbClr val="0000FF"/>
                </a:solidFill>
                <a:latin typeface="Century Gothic"/>
                <a:cs typeface="Century Gothic"/>
              </a:rPr>
              <a:t>gluten, wheat, rye, and barley </a:t>
            </a:r>
            <a:r>
              <a:rPr lang="en-AU" sz="2000" b="0" dirty="0">
                <a:solidFill>
                  <a:srgbClr val="0000FF"/>
                </a:solidFill>
                <a:latin typeface="Century Gothic"/>
                <a:cs typeface="Century Gothic"/>
              </a:rPr>
              <a:t>in addition to </a:t>
            </a:r>
            <a:r>
              <a:rPr lang="en-AU" sz="2000" b="0" dirty="0" smtClean="0">
                <a:solidFill>
                  <a:srgbClr val="0000FF"/>
                </a:solidFill>
                <a:latin typeface="Century Gothic"/>
                <a:cs typeface="Century Gothic"/>
              </a:rPr>
              <a:t>food, </a:t>
            </a:r>
            <a:r>
              <a:rPr lang="en-AU" sz="2000" b="0" dirty="0">
                <a:solidFill>
                  <a:srgbClr val="0000FF"/>
                </a:solidFill>
                <a:latin typeface="Century Gothic"/>
                <a:cs typeface="Century Gothic"/>
              </a:rPr>
              <a:t>products and additives derived from them.</a:t>
            </a:r>
          </a:p>
        </p:txBody>
      </p:sp>
      <p:sp>
        <p:nvSpPr>
          <p:cNvPr id="11" name="Rectangle 10"/>
          <p:cNvSpPr/>
          <p:nvPr/>
        </p:nvSpPr>
        <p:spPr>
          <a:xfrm>
            <a:off x="4572000" y="6353815"/>
            <a:ext cx="4572000" cy="261610"/>
          </a:xfrm>
          <a:prstGeom prst="rect">
            <a:avLst/>
          </a:prstGeom>
        </p:spPr>
        <p:txBody>
          <a:bodyPr>
            <a:spAutoFit/>
          </a:bodyPr>
          <a:lstStyle/>
          <a:p>
            <a:pPr algn="r"/>
            <a:r>
              <a:rPr lang="en-US" sz="1100" b="0" i="1" dirty="0">
                <a:solidFill>
                  <a:schemeClr val="tx1"/>
                </a:solidFill>
                <a:latin typeface="Century Gothic"/>
                <a:cs typeface="Century Gothic"/>
              </a:rPr>
              <a:t>Green </a:t>
            </a:r>
            <a:r>
              <a:rPr lang="en-US" sz="1100" b="0" i="1" dirty="0" smtClean="0">
                <a:solidFill>
                  <a:schemeClr val="tx1"/>
                </a:solidFill>
                <a:latin typeface="Century Gothic"/>
                <a:cs typeface="Century Gothic"/>
              </a:rPr>
              <a:t>PH. </a:t>
            </a:r>
            <a:r>
              <a:rPr lang="en-US" sz="1100" b="0" i="1" dirty="0">
                <a:solidFill>
                  <a:schemeClr val="tx1"/>
                </a:solidFill>
                <a:latin typeface="Century Gothic"/>
                <a:cs typeface="Century Gothic"/>
              </a:rPr>
              <a:t>Lancet. 2003;362:383</a:t>
            </a:r>
          </a:p>
        </p:txBody>
      </p:sp>
    </p:spTree>
    <p:extLst>
      <p:ext uri="{BB962C8B-B14F-4D97-AF65-F5344CB8AC3E}">
        <p14:creationId xmlns:p14="http://schemas.microsoft.com/office/powerpoint/2010/main" val="27960797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Microbiota in IBS</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6"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225" y="2098650"/>
            <a:ext cx="6032500" cy="4300538"/>
          </a:xfrm>
          <a:prstGeom prst="rect">
            <a:avLst/>
          </a:prstGeom>
          <a:noFill/>
          <a:ln w="635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1"/>
          <p:cNvSpPr txBox="1">
            <a:spLocks noChangeArrowheads="1"/>
          </p:cNvSpPr>
          <p:nvPr/>
        </p:nvSpPr>
        <p:spPr bwMode="auto">
          <a:xfrm>
            <a:off x="999943" y="2405038"/>
            <a:ext cx="40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rgbClr val="000000"/>
                </a:solidFill>
                <a:latin typeface="Arial Unicode MS" charset="0"/>
                <a:ea typeface="ＭＳ Ｐゴシック" charset="0"/>
                <a:cs typeface="ＭＳ Ｐゴシック" charset="0"/>
              </a:defRPr>
            </a:lvl1pPr>
            <a:lvl2pPr marL="742950" indent="-285750">
              <a:defRPr sz="2400" b="1">
                <a:solidFill>
                  <a:srgbClr val="000000"/>
                </a:solidFill>
                <a:latin typeface="Arial Unicode MS" charset="0"/>
                <a:ea typeface="ＭＳ Ｐゴシック" charset="0"/>
              </a:defRPr>
            </a:lvl2pPr>
            <a:lvl3pPr marL="1143000" indent="-228600">
              <a:defRPr sz="2400" b="1">
                <a:solidFill>
                  <a:srgbClr val="000000"/>
                </a:solidFill>
                <a:latin typeface="Arial Unicode MS" charset="0"/>
                <a:ea typeface="ＭＳ Ｐゴシック" charset="0"/>
              </a:defRPr>
            </a:lvl3pPr>
            <a:lvl4pPr marL="1600200" indent="-228600">
              <a:defRPr sz="2400" b="1">
                <a:solidFill>
                  <a:srgbClr val="000000"/>
                </a:solidFill>
                <a:latin typeface="Arial Unicode MS" charset="0"/>
                <a:ea typeface="ＭＳ Ｐゴシック" charset="0"/>
              </a:defRPr>
            </a:lvl4pPr>
            <a:lvl5pPr marL="2057400" indent="-228600">
              <a:defRPr sz="2400" b="1">
                <a:solidFill>
                  <a:srgbClr val="000000"/>
                </a:solidFill>
                <a:latin typeface="Arial Unicode MS" charset="0"/>
                <a:ea typeface="ＭＳ Ｐゴシック" charset="0"/>
              </a:defRPr>
            </a:lvl5pPr>
            <a:lvl6pPr marL="2514600" indent="-228600" eaLnBrk="0" fontAlgn="base" hangingPunct="0">
              <a:spcBef>
                <a:spcPct val="0"/>
              </a:spcBef>
              <a:spcAft>
                <a:spcPct val="0"/>
              </a:spcAft>
              <a:defRPr sz="2400" b="1">
                <a:solidFill>
                  <a:srgbClr val="000000"/>
                </a:solidFill>
                <a:latin typeface="Arial Unicode MS" charset="0"/>
                <a:ea typeface="ＭＳ Ｐゴシック" charset="0"/>
              </a:defRPr>
            </a:lvl6pPr>
            <a:lvl7pPr marL="2971800" indent="-228600" eaLnBrk="0" fontAlgn="base" hangingPunct="0">
              <a:spcBef>
                <a:spcPct val="0"/>
              </a:spcBef>
              <a:spcAft>
                <a:spcPct val="0"/>
              </a:spcAft>
              <a:defRPr sz="2400" b="1">
                <a:solidFill>
                  <a:srgbClr val="000000"/>
                </a:solidFill>
                <a:latin typeface="Arial Unicode MS" charset="0"/>
                <a:ea typeface="ＭＳ Ｐゴシック" charset="0"/>
              </a:defRPr>
            </a:lvl7pPr>
            <a:lvl8pPr marL="3429000" indent="-228600" eaLnBrk="0" fontAlgn="base" hangingPunct="0">
              <a:spcBef>
                <a:spcPct val="0"/>
              </a:spcBef>
              <a:spcAft>
                <a:spcPct val="0"/>
              </a:spcAft>
              <a:defRPr sz="2400" b="1">
                <a:solidFill>
                  <a:srgbClr val="000000"/>
                </a:solidFill>
                <a:latin typeface="Arial Unicode MS" charset="0"/>
                <a:ea typeface="ＭＳ Ｐゴシック" charset="0"/>
              </a:defRPr>
            </a:lvl8pPr>
            <a:lvl9pPr marL="3886200" indent="-228600" eaLnBrk="0" fontAlgn="base" hangingPunct="0">
              <a:spcBef>
                <a:spcPct val="0"/>
              </a:spcBef>
              <a:spcAft>
                <a:spcPct val="0"/>
              </a:spcAft>
              <a:defRPr sz="2400" b="1">
                <a:solidFill>
                  <a:srgbClr val="000000"/>
                </a:solidFill>
                <a:latin typeface="Arial Unicode MS" charset="0"/>
                <a:ea typeface="ＭＳ Ｐゴシック" charset="0"/>
              </a:defRPr>
            </a:lvl9pPr>
          </a:lstStyle>
          <a:p>
            <a:r>
              <a:rPr lang="it-IT" sz="1400" b="0" dirty="0">
                <a:latin typeface="Verdana" charset="0"/>
                <a:cs typeface="Verdana" charset="0"/>
              </a:rPr>
              <a:t>2x</a:t>
            </a:r>
          </a:p>
        </p:txBody>
      </p:sp>
      <p:pic>
        <p:nvPicPr>
          <p:cNvPr id="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 y="895350"/>
            <a:ext cx="65897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811562" y="6506215"/>
            <a:ext cx="6332438" cy="261610"/>
          </a:xfrm>
          <a:prstGeom prst="rect">
            <a:avLst/>
          </a:prstGeom>
        </p:spPr>
        <p:txBody>
          <a:bodyPr wrap="square">
            <a:spAutoFit/>
          </a:bodyPr>
          <a:lstStyle/>
          <a:p>
            <a:pPr algn="r"/>
            <a:r>
              <a:rPr lang="pt-BR" sz="1100" b="0" i="1" dirty="0" err="1" smtClean="0">
                <a:solidFill>
                  <a:schemeClr val="tx1"/>
                </a:solidFill>
                <a:latin typeface="Century Gothic"/>
                <a:cs typeface="Century Gothic"/>
              </a:rPr>
              <a:t>Rajilic</a:t>
            </a:r>
            <a:r>
              <a:rPr lang="pt-BR" sz="1100" b="0" i="1" dirty="0" smtClean="0">
                <a:solidFill>
                  <a:schemeClr val="tx1"/>
                </a:solidFill>
                <a:latin typeface="Century Gothic"/>
                <a:cs typeface="Century Gothic"/>
              </a:rPr>
              <a:t>´-</a:t>
            </a:r>
            <a:r>
              <a:rPr lang="pt-BR" sz="1100" b="0" i="1" dirty="0" err="1" smtClean="0">
                <a:solidFill>
                  <a:schemeClr val="tx1"/>
                </a:solidFill>
                <a:latin typeface="Century Gothic"/>
                <a:cs typeface="Century Gothic"/>
              </a:rPr>
              <a:t>Stojanovic</a:t>
            </a:r>
            <a:r>
              <a:rPr lang="pt-BR" sz="1100" b="0" i="1" dirty="0" smtClean="0">
                <a:solidFill>
                  <a:schemeClr val="tx1"/>
                </a:solidFill>
                <a:latin typeface="Century Gothic"/>
                <a:cs typeface="Century Gothic"/>
              </a:rPr>
              <a:t>. </a:t>
            </a:r>
            <a:r>
              <a:rPr lang="pt-BR" sz="1100" b="0" i="1" dirty="0" err="1" smtClean="0">
                <a:solidFill>
                  <a:schemeClr val="tx1"/>
                </a:solidFill>
                <a:latin typeface="Century Gothic"/>
                <a:cs typeface="Century Gothic"/>
              </a:rPr>
              <a:t>Gastroenterology</a:t>
            </a:r>
            <a:r>
              <a:rPr lang="pt-BR" sz="1100" b="0" i="1" dirty="0" smtClean="0">
                <a:solidFill>
                  <a:schemeClr val="tx1"/>
                </a:solidFill>
                <a:latin typeface="Century Gothic"/>
                <a:cs typeface="Century Gothic"/>
              </a:rPr>
              <a:t> 2011;141</a:t>
            </a:r>
            <a:r>
              <a:rPr lang="pt-BR" sz="1100" b="0" i="1" dirty="0">
                <a:solidFill>
                  <a:schemeClr val="tx1"/>
                </a:solidFill>
                <a:latin typeface="Century Gothic"/>
                <a:cs typeface="Century Gothic"/>
              </a:rPr>
              <a:t>:1792</a:t>
            </a:r>
            <a:endParaRPr lang="en-US" sz="1100" b="0" i="1" dirty="0">
              <a:solidFill>
                <a:schemeClr val="tx1"/>
              </a:solidFill>
              <a:latin typeface="Century Gothic"/>
              <a:cs typeface="Century Gothic"/>
            </a:endParaRPr>
          </a:p>
        </p:txBody>
      </p:sp>
      <p:sp>
        <p:nvSpPr>
          <p:cNvPr id="11" name="Rectangle 10"/>
          <p:cNvSpPr/>
          <p:nvPr/>
        </p:nvSpPr>
        <p:spPr>
          <a:xfrm>
            <a:off x="0" y="5590124"/>
            <a:ext cx="4572000" cy="646331"/>
          </a:xfrm>
          <a:prstGeom prst="rect">
            <a:avLst/>
          </a:prstGeom>
        </p:spPr>
        <p:txBody>
          <a:bodyPr>
            <a:spAutoFit/>
          </a:bodyPr>
          <a:lstStyle/>
          <a:p>
            <a:r>
              <a:rPr lang="en-US" sz="1200" b="0" i="1" dirty="0" smtClean="0">
                <a:latin typeface="Century Gothic"/>
                <a:cs typeface="Century Gothic"/>
              </a:rPr>
              <a:t>Global </a:t>
            </a:r>
            <a:r>
              <a:rPr lang="en-US" sz="1200" b="0" i="1" dirty="0">
                <a:latin typeface="Century Gothic"/>
                <a:cs typeface="Century Gothic"/>
              </a:rPr>
              <a:t>and deep </a:t>
            </a:r>
            <a:r>
              <a:rPr lang="en-US" sz="1200" b="0" i="1" dirty="0" smtClean="0">
                <a:latin typeface="Century Gothic"/>
                <a:cs typeface="Century Gothic"/>
              </a:rPr>
              <a:t>molecular analysis </a:t>
            </a:r>
            <a:r>
              <a:rPr lang="en-US" sz="1200" b="0" i="1" dirty="0">
                <a:latin typeface="Century Gothic"/>
                <a:cs typeface="Century Gothic"/>
              </a:rPr>
              <a:t>of fecal samples indicates that </a:t>
            </a:r>
            <a:r>
              <a:rPr lang="en-US" sz="1200" b="0" i="1" dirty="0" smtClean="0">
                <a:latin typeface="Century Gothic"/>
                <a:cs typeface="Century Gothic"/>
              </a:rPr>
              <a:t>patients with </a:t>
            </a:r>
            <a:r>
              <a:rPr lang="en-US" sz="1200" b="0" i="1" dirty="0">
                <a:latin typeface="Century Gothic"/>
                <a:cs typeface="Century Gothic"/>
              </a:rPr>
              <a:t>IBS have a different composition </a:t>
            </a:r>
            <a:r>
              <a:rPr lang="en-US" sz="1200" b="0" i="1" dirty="0" smtClean="0">
                <a:latin typeface="Century Gothic"/>
                <a:cs typeface="Century Gothic"/>
              </a:rPr>
              <a:t>of microbiota</a:t>
            </a:r>
            <a:endParaRPr lang="en-US" sz="1200" i="1" dirty="0">
              <a:latin typeface="Century Gothic"/>
              <a:cs typeface="Century Gothic"/>
            </a:endParaRP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combination for CD&amp;IBS patients</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ctangle 5"/>
          <p:cNvSpPr/>
          <p:nvPr/>
        </p:nvSpPr>
        <p:spPr>
          <a:xfrm>
            <a:off x="4147604" y="2722558"/>
            <a:ext cx="4918399" cy="1477328"/>
          </a:xfrm>
          <a:prstGeom prst="rect">
            <a:avLst/>
          </a:prstGeom>
        </p:spPr>
        <p:txBody>
          <a:bodyPr wrap="square">
            <a:spAutoFit/>
          </a:bodyPr>
          <a:lstStyle/>
          <a:p>
            <a:pPr>
              <a:spcAft>
                <a:spcPts val="600"/>
              </a:spcAft>
            </a:pPr>
            <a:r>
              <a:rPr lang="en-US" sz="1400" b="0" dirty="0">
                <a:latin typeface="Century Gothic"/>
                <a:cs typeface="Century Gothic"/>
              </a:rPr>
              <a:t>Lactobacillus </a:t>
            </a:r>
            <a:r>
              <a:rPr lang="en-US" sz="1400" b="0" dirty="0" err="1">
                <a:latin typeface="Century Gothic"/>
                <a:cs typeface="Century Gothic"/>
              </a:rPr>
              <a:t>plantarum</a:t>
            </a:r>
            <a:r>
              <a:rPr lang="en-US" sz="1400" b="0" dirty="0">
                <a:latin typeface="Century Gothic"/>
                <a:cs typeface="Century Gothic"/>
              </a:rPr>
              <a:t> </a:t>
            </a:r>
            <a:r>
              <a:rPr lang="en-US" sz="1400" b="0" dirty="0" smtClean="0">
                <a:latin typeface="Century Gothic"/>
                <a:cs typeface="Century Gothic"/>
              </a:rPr>
              <a:t>CECT 4528</a:t>
            </a:r>
            <a:endParaRPr lang="en-US" sz="1400" b="0" dirty="0">
              <a:latin typeface="Century Gothic"/>
              <a:cs typeface="Century Gothic"/>
            </a:endParaRPr>
          </a:p>
          <a:p>
            <a:pPr>
              <a:spcAft>
                <a:spcPts val="600"/>
              </a:spcAft>
            </a:pPr>
            <a:r>
              <a:rPr lang="en-US" sz="1400" b="0" dirty="0">
                <a:latin typeface="Century Gothic"/>
                <a:cs typeface="Century Gothic"/>
              </a:rPr>
              <a:t>Lactobacillus </a:t>
            </a:r>
            <a:r>
              <a:rPr lang="en-US" sz="1400" b="0" dirty="0" err="1">
                <a:latin typeface="Century Gothic"/>
                <a:cs typeface="Century Gothic"/>
              </a:rPr>
              <a:t>casei</a:t>
            </a:r>
            <a:r>
              <a:rPr lang="en-US" sz="1400" b="0" dirty="0">
                <a:latin typeface="Century Gothic"/>
                <a:cs typeface="Century Gothic"/>
              </a:rPr>
              <a:t> 101/37 LMG P-17504</a:t>
            </a:r>
          </a:p>
          <a:p>
            <a:pPr>
              <a:spcAft>
                <a:spcPts val="600"/>
              </a:spcAft>
            </a:pPr>
            <a:r>
              <a:rPr lang="en-US" sz="1400" b="0" dirty="0" err="1" smtClean="0">
                <a:latin typeface="Century Gothic"/>
                <a:cs typeface="Century Gothic"/>
              </a:rPr>
              <a:t>Bifidobacterium</a:t>
            </a:r>
            <a:r>
              <a:rPr lang="en-US" sz="1400" b="0" dirty="0" smtClean="0">
                <a:latin typeface="Century Gothic"/>
                <a:cs typeface="Century Gothic"/>
              </a:rPr>
              <a:t> </a:t>
            </a:r>
            <a:r>
              <a:rPr lang="en-US" sz="1400" b="0" dirty="0" err="1">
                <a:latin typeface="Century Gothic"/>
                <a:cs typeface="Century Gothic"/>
              </a:rPr>
              <a:t>breve</a:t>
            </a:r>
            <a:r>
              <a:rPr lang="en-US" sz="1400" b="0" dirty="0">
                <a:latin typeface="Century Gothic"/>
                <a:cs typeface="Century Gothic"/>
              </a:rPr>
              <a:t> Bbr8 LMG P-17501</a:t>
            </a:r>
          </a:p>
          <a:p>
            <a:pPr>
              <a:spcAft>
                <a:spcPts val="600"/>
              </a:spcAft>
            </a:pPr>
            <a:r>
              <a:rPr lang="en-US" sz="1400" b="0" dirty="0" err="1">
                <a:latin typeface="Century Gothic"/>
                <a:cs typeface="Century Gothic"/>
              </a:rPr>
              <a:t>Bifidobacterium</a:t>
            </a:r>
            <a:r>
              <a:rPr lang="en-US" sz="1400" b="0" dirty="0">
                <a:latin typeface="Century Gothic"/>
                <a:cs typeface="Century Gothic"/>
              </a:rPr>
              <a:t> </a:t>
            </a:r>
            <a:r>
              <a:rPr lang="en-US" sz="1400" b="0" dirty="0" err="1">
                <a:latin typeface="Century Gothic"/>
                <a:cs typeface="Century Gothic"/>
              </a:rPr>
              <a:t>breve</a:t>
            </a:r>
            <a:r>
              <a:rPr lang="en-US" sz="1400" b="0" dirty="0">
                <a:latin typeface="Century Gothic"/>
                <a:cs typeface="Century Gothic"/>
              </a:rPr>
              <a:t> Bl10 LMG P-</a:t>
            </a:r>
            <a:r>
              <a:rPr lang="en-US" sz="1400" b="0" dirty="0" smtClean="0">
                <a:latin typeface="Century Gothic"/>
                <a:cs typeface="Century Gothic"/>
              </a:rPr>
              <a:t>17500</a:t>
            </a:r>
          </a:p>
          <a:p>
            <a:pPr>
              <a:spcAft>
                <a:spcPts val="600"/>
              </a:spcAft>
            </a:pPr>
            <a:r>
              <a:rPr lang="en-US" sz="1400" b="0" dirty="0" err="1" smtClean="0">
                <a:latin typeface="Century Gothic"/>
                <a:cs typeface="Century Gothic"/>
              </a:rPr>
              <a:t>Bifidobacterium</a:t>
            </a:r>
            <a:r>
              <a:rPr lang="en-US" sz="1400" b="0" dirty="0" smtClean="0">
                <a:latin typeface="Century Gothic"/>
                <a:cs typeface="Century Gothic"/>
              </a:rPr>
              <a:t> </a:t>
            </a:r>
            <a:r>
              <a:rPr lang="en-US" sz="1400" b="0" dirty="0" err="1" smtClean="0">
                <a:latin typeface="Century Gothic"/>
                <a:cs typeface="Century Gothic"/>
              </a:rPr>
              <a:t>animalis</a:t>
            </a:r>
            <a:r>
              <a:rPr lang="en-US" sz="1400" b="0" dirty="0">
                <a:latin typeface="Century Gothic"/>
                <a:cs typeface="Century Gothic"/>
              </a:rPr>
              <a:t> </a:t>
            </a:r>
            <a:r>
              <a:rPr lang="en-US" sz="1400" b="0" dirty="0" smtClean="0">
                <a:latin typeface="Century Gothic"/>
                <a:cs typeface="Century Gothic"/>
              </a:rPr>
              <a:t>(</a:t>
            </a:r>
            <a:r>
              <a:rPr lang="en-US" sz="1400" b="0" dirty="0">
                <a:latin typeface="Century Gothic"/>
                <a:cs typeface="Century Gothic"/>
              </a:rPr>
              <a:t>Subsp. </a:t>
            </a:r>
            <a:r>
              <a:rPr lang="en-US" sz="1400" b="0" dirty="0" err="1">
                <a:latin typeface="Century Gothic"/>
                <a:cs typeface="Century Gothic"/>
              </a:rPr>
              <a:t>lactis</a:t>
            </a:r>
            <a:r>
              <a:rPr lang="en-US" sz="1400" b="0" dirty="0">
                <a:latin typeface="Century Gothic"/>
                <a:cs typeface="Century Gothic"/>
              </a:rPr>
              <a:t>) </a:t>
            </a:r>
            <a:r>
              <a:rPr lang="en-US" sz="1400" b="0" dirty="0" smtClean="0">
                <a:latin typeface="Century Gothic"/>
                <a:cs typeface="Century Gothic"/>
              </a:rPr>
              <a:t>LMG </a:t>
            </a:r>
            <a:r>
              <a:rPr lang="en-US" sz="1400" b="0" dirty="0">
                <a:latin typeface="Century Gothic"/>
                <a:cs typeface="Century Gothic"/>
              </a:rPr>
              <a:t>P-</a:t>
            </a:r>
            <a:r>
              <a:rPr lang="en-US" sz="1400" b="0" dirty="0" smtClean="0">
                <a:latin typeface="Century Gothic"/>
                <a:cs typeface="Century Gothic"/>
              </a:rPr>
              <a:t>17502</a:t>
            </a:r>
            <a:endParaRPr lang="en-US" sz="1400" b="0" dirty="0">
              <a:latin typeface="Century Gothic"/>
              <a:cs typeface="Century Gothic"/>
            </a:endParaRPr>
          </a:p>
        </p:txBody>
      </p:sp>
      <p:pic>
        <p:nvPicPr>
          <p:cNvPr id="7" name="Picture 6"/>
          <p:cNvPicPr>
            <a:picLocks noChangeAspect="1"/>
          </p:cNvPicPr>
          <p:nvPr/>
        </p:nvPicPr>
        <p:blipFill>
          <a:blip r:embed="rId3"/>
          <a:stretch>
            <a:fillRect/>
          </a:stretch>
        </p:blipFill>
        <p:spPr>
          <a:xfrm>
            <a:off x="0" y="1935883"/>
            <a:ext cx="4059514" cy="3064933"/>
          </a:xfrm>
          <a:prstGeom prst="rect">
            <a:avLst/>
          </a:prstGeom>
          <a:ln>
            <a:noFill/>
          </a:ln>
          <a:effectLst>
            <a:softEdge rad="112500"/>
          </a:effectLst>
        </p:spPr>
      </p:pic>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PROCEDO study</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grpSp>
        <p:nvGrpSpPr>
          <p:cNvPr id="55" name="Group 54"/>
          <p:cNvGrpSpPr/>
          <p:nvPr/>
        </p:nvGrpSpPr>
        <p:grpSpPr>
          <a:xfrm>
            <a:off x="271568" y="1511292"/>
            <a:ext cx="8654288" cy="2018695"/>
            <a:chOff x="294261" y="1379160"/>
            <a:chExt cx="8654288" cy="2018695"/>
          </a:xfrm>
        </p:grpSpPr>
        <p:sp>
          <p:nvSpPr>
            <p:cNvPr id="38" name="Rectangle 37"/>
            <p:cNvSpPr/>
            <p:nvPr/>
          </p:nvSpPr>
          <p:spPr>
            <a:xfrm>
              <a:off x="4437032" y="2669360"/>
              <a:ext cx="1985948" cy="24958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a:latin typeface="Century Gothic"/>
                <a:cs typeface="Century Gothic"/>
              </a:endParaRPr>
            </a:p>
          </p:txBody>
        </p:sp>
        <p:grpSp>
          <p:nvGrpSpPr>
            <p:cNvPr id="6" name="Group 5"/>
            <p:cNvGrpSpPr/>
            <p:nvPr/>
          </p:nvGrpSpPr>
          <p:grpSpPr>
            <a:xfrm>
              <a:off x="1682622" y="1854845"/>
              <a:ext cx="1254606" cy="711200"/>
              <a:chOff x="1896533" y="3022600"/>
              <a:chExt cx="1380067" cy="711200"/>
            </a:xfrm>
          </p:grpSpPr>
          <p:sp>
            <p:nvSpPr>
              <p:cNvPr id="7" name="Rectangle 6"/>
              <p:cNvSpPr/>
              <p:nvPr/>
            </p:nvSpPr>
            <p:spPr>
              <a:xfrm>
                <a:off x="1896533" y="3022600"/>
                <a:ext cx="1380067" cy="7112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a:latin typeface="Century Gothic"/>
                  <a:cs typeface="Century Gothic"/>
                </a:endParaRPr>
              </a:p>
            </p:txBody>
          </p:sp>
          <p:sp>
            <p:nvSpPr>
              <p:cNvPr id="8" name="Rectangle 80"/>
              <p:cNvSpPr>
                <a:spLocks noChangeArrowheads="1"/>
              </p:cNvSpPr>
              <p:nvPr/>
            </p:nvSpPr>
            <p:spPr bwMode="auto">
              <a:xfrm>
                <a:off x="1896533" y="3222912"/>
                <a:ext cx="1380067" cy="261610"/>
              </a:xfrm>
              <a:prstGeom prst="rect">
                <a:avLst/>
              </a:prstGeom>
              <a:noFill/>
              <a:ln w="9525">
                <a:noFill/>
                <a:miter lim="800000"/>
                <a:headEnd/>
                <a:tailEnd/>
              </a:ln>
            </p:spPr>
            <p:txBody>
              <a:bodyPr wrap="square">
                <a:prstTxWarp prst="textNoShape">
                  <a:avLst/>
                </a:prstTxWarp>
                <a:spAutoFit/>
              </a:bodyPr>
              <a:lstStyle/>
              <a:p>
                <a:pPr algn="ctr"/>
                <a:r>
                  <a:rPr lang="it-IT" sz="1100" b="0" dirty="0" smtClean="0">
                    <a:solidFill>
                      <a:schemeClr val="bg1"/>
                    </a:solidFill>
                    <a:latin typeface="Century Gothic"/>
                    <a:cs typeface="Century Gothic"/>
                  </a:rPr>
                  <a:t>RUNNING-IN</a:t>
                </a:r>
                <a:endParaRPr lang="en-US" sz="1100" b="0" dirty="0">
                  <a:solidFill>
                    <a:schemeClr val="bg1"/>
                  </a:solidFill>
                  <a:latin typeface="Century Gothic"/>
                  <a:cs typeface="Century Gothic"/>
                </a:endParaRPr>
              </a:p>
            </p:txBody>
          </p:sp>
        </p:grpSp>
        <p:sp>
          <p:nvSpPr>
            <p:cNvPr id="9" name="Right Arrow 8"/>
            <p:cNvSpPr/>
            <p:nvPr/>
          </p:nvSpPr>
          <p:spPr>
            <a:xfrm>
              <a:off x="332888" y="1685804"/>
              <a:ext cx="1205973" cy="1018770"/>
            </a:xfrm>
            <a:prstGeom prst="rightArrow">
              <a:avLst>
                <a:gd name="adj1" fmla="val 50000"/>
                <a:gd name="adj2" fmla="val 87333"/>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a:latin typeface="Century Gothic"/>
                <a:cs typeface="Century Gothic"/>
              </a:endParaRPr>
            </a:p>
          </p:txBody>
        </p:sp>
        <p:sp>
          <p:nvSpPr>
            <p:cNvPr id="10" name="TextBox 9"/>
            <p:cNvSpPr txBox="1"/>
            <p:nvPr/>
          </p:nvSpPr>
          <p:spPr>
            <a:xfrm>
              <a:off x="294261" y="2024094"/>
              <a:ext cx="998361" cy="307777"/>
            </a:xfrm>
            <a:prstGeom prst="rect">
              <a:avLst/>
            </a:prstGeom>
            <a:noFill/>
          </p:spPr>
          <p:txBody>
            <a:bodyPr wrap="square" rtlCol="0">
              <a:spAutoFit/>
            </a:bodyPr>
            <a:lstStyle/>
            <a:p>
              <a:pPr algn="ctr"/>
              <a:r>
                <a:rPr lang="en-US" sz="1400" b="0" dirty="0" smtClean="0">
                  <a:solidFill>
                    <a:schemeClr val="bg1"/>
                  </a:solidFill>
                  <a:latin typeface="Century Gothic"/>
                  <a:cs typeface="Century Gothic"/>
                </a:rPr>
                <a:t>CD-IBS</a:t>
              </a:r>
              <a:endParaRPr lang="en-US" sz="1400" b="0" dirty="0">
                <a:solidFill>
                  <a:schemeClr val="bg1"/>
                </a:solidFill>
                <a:latin typeface="Century Gothic"/>
                <a:cs typeface="Century Gothic"/>
              </a:endParaRPr>
            </a:p>
          </p:txBody>
        </p:sp>
        <p:sp>
          <p:nvSpPr>
            <p:cNvPr id="15" name="TextBox 14"/>
            <p:cNvSpPr txBox="1"/>
            <p:nvPr/>
          </p:nvSpPr>
          <p:spPr>
            <a:xfrm>
              <a:off x="2790991" y="2397125"/>
              <a:ext cx="1085625" cy="184666"/>
            </a:xfrm>
            <a:prstGeom prst="rect">
              <a:avLst/>
            </a:prstGeom>
            <a:noFill/>
            <a:ln>
              <a:noFill/>
            </a:ln>
          </p:spPr>
          <p:txBody>
            <a:bodyPr wrap="square" rtlCol="0">
              <a:spAutoFit/>
            </a:bodyPr>
            <a:lstStyle/>
            <a:p>
              <a:pPr algn="ctr"/>
              <a:r>
                <a:rPr lang="en-US" sz="600" b="0" dirty="0" smtClean="0">
                  <a:solidFill>
                    <a:schemeClr val="tx1"/>
                  </a:solidFill>
                  <a:latin typeface="Century Gothic"/>
                  <a:cs typeface="Century Gothic"/>
                </a:rPr>
                <a:t>Still symptomatic</a:t>
              </a:r>
              <a:endParaRPr lang="en-US" sz="600" b="0" dirty="0">
                <a:solidFill>
                  <a:schemeClr val="tx1"/>
                </a:solidFill>
                <a:latin typeface="Century Gothic"/>
                <a:cs typeface="Century Gothic"/>
              </a:endParaRPr>
            </a:p>
          </p:txBody>
        </p:sp>
        <p:grpSp>
          <p:nvGrpSpPr>
            <p:cNvPr id="18" name="Group 17"/>
            <p:cNvGrpSpPr/>
            <p:nvPr/>
          </p:nvGrpSpPr>
          <p:grpSpPr>
            <a:xfrm>
              <a:off x="4402085" y="1379160"/>
              <a:ext cx="2044090" cy="2018695"/>
              <a:chOff x="5737502" y="2635292"/>
              <a:chExt cx="2044090" cy="2018695"/>
            </a:xfrm>
          </p:grpSpPr>
          <p:grpSp>
            <p:nvGrpSpPr>
              <p:cNvPr id="19" name="Group 18"/>
              <p:cNvGrpSpPr/>
              <p:nvPr/>
            </p:nvGrpSpPr>
            <p:grpSpPr>
              <a:xfrm>
                <a:off x="5737502" y="2635292"/>
                <a:ext cx="2015313" cy="1551742"/>
                <a:chOff x="5737502" y="2635292"/>
                <a:chExt cx="2015313" cy="1551742"/>
              </a:xfrm>
            </p:grpSpPr>
            <p:cxnSp>
              <p:nvCxnSpPr>
                <p:cNvPr id="22" name="Straight Arrow Connector 21"/>
                <p:cNvCxnSpPr/>
                <p:nvPr/>
              </p:nvCxnSpPr>
              <p:spPr>
                <a:xfrm>
                  <a:off x="5737502" y="2796544"/>
                  <a:ext cx="1985950" cy="0"/>
                </a:xfrm>
                <a:prstGeom prst="straightConnector1">
                  <a:avLst/>
                </a:prstGeom>
                <a:ln>
                  <a:no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766867" y="2635292"/>
                  <a:ext cx="1985948" cy="249582"/>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a:latin typeface="Century Gothic"/>
                    <a:cs typeface="Century Gothic"/>
                  </a:endParaRPr>
                </a:p>
              </p:txBody>
            </p:sp>
            <p:sp>
              <p:nvSpPr>
                <p:cNvPr id="25" name="Rectangle 80"/>
                <p:cNvSpPr>
                  <a:spLocks noChangeArrowheads="1"/>
                </p:cNvSpPr>
                <p:nvPr/>
              </p:nvSpPr>
              <p:spPr bwMode="auto">
                <a:xfrm>
                  <a:off x="5957627" y="2635899"/>
                  <a:ext cx="1549400" cy="261610"/>
                </a:xfrm>
                <a:prstGeom prst="rect">
                  <a:avLst/>
                </a:prstGeom>
                <a:noFill/>
                <a:ln w="9525">
                  <a:noFill/>
                  <a:miter lim="800000"/>
                  <a:headEnd/>
                  <a:tailEnd/>
                </a:ln>
              </p:spPr>
              <p:txBody>
                <a:bodyPr wrap="square">
                  <a:prstTxWarp prst="textNoShape">
                    <a:avLst/>
                  </a:prstTxWarp>
                  <a:spAutoFit/>
                </a:bodyPr>
                <a:lstStyle/>
                <a:p>
                  <a:pPr algn="ctr"/>
                  <a:r>
                    <a:rPr lang="it-IT" sz="1050" b="0" i="1" dirty="0" err="1" smtClean="0">
                      <a:solidFill>
                        <a:srgbClr val="FFFFFF"/>
                      </a:solidFill>
                      <a:latin typeface="Century Gothic"/>
                      <a:cs typeface="Century Gothic"/>
                    </a:rPr>
                    <a:t>Probiotic</a:t>
                  </a:r>
                  <a:r>
                    <a:rPr lang="it-IT" sz="1050" b="0" dirty="0" smtClean="0">
                      <a:solidFill>
                        <a:srgbClr val="FFFFFF"/>
                      </a:solidFill>
                      <a:latin typeface="Century Gothic"/>
                      <a:cs typeface="Century Gothic"/>
                    </a:rPr>
                    <a:t> (58 </a:t>
                  </a:r>
                  <a:r>
                    <a:rPr lang="it-IT" sz="1050" b="0" dirty="0" err="1" smtClean="0">
                      <a:solidFill>
                        <a:srgbClr val="FFFFFF"/>
                      </a:solidFill>
                      <a:latin typeface="Century Gothic"/>
                      <a:cs typeface="Century Gothic"/>
                    </a:rPr>
                    <a:t>pts</a:t>
                  </a:r>
                  <a:r>
                    <a:rPr lang="it-IT" sz="1050" b="0" dirty="0">
                      <a:solidFill>
                        <a:srgbClr val="FFFFFF"/>
                      </a:solidFill>
                      <a:latin typeface="Century Gothic"/>
                      <a:cs typeface="Century Gothic"/>
                    </a:rPr>
                    <a:t>) </a:t>
                  </a:r>
                  <a:endParaRPr lang="en-US" sz="1050" b="0" dirty="0">
                    <a:solidFill>
                      <a:srgbClr val="FFFFFF"/>
                    </a:solidFill>
                    <a:latin typeface="Century Gothic"/>
                    <a:cs typeface="Century Gothic"/>
                  </a:endParaRPr>
                </a:p>
              </p:txBody>
            </p:sp>
            <p:cxnSp>
              <p:nvCxnSpPr>
                <p:cNvPr id="26" name="Straight Arrow Connector 25"/>
                <p:cNvCxnSpPr/>
                <p:nvPr/>
              </p:nvCxnSpPr>
              <p:spPr>
                <a:xfrm>
                  <a:off x="5745969" y="3975959"/>
                  <a:ext cx="1985950" cy="0"/>
                </a:xfrm>
                <a:prstGeom prst="straightConnector1">
                  <a:avLst/>
                </a:prstGeom>
                <a:ln>
                  <a:no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Rectangle 80"/>
                <p:cNvSpPr>
                  <a:spLocks noChangeArrowheads="1"/>
                </p:cNvSpPr>
                <p:nvPr/>
              </p:nvSpPr>
              <p:spPr bwMode="auto">
                <a:xfrm>
                  <a:off x="5966094" y="3925424"/>
                  <a:ext cx="1549400" cy="261610"/>
                </a:xfrm>
                <a:prstGeom prst="rect">
                  <a:avLst/>
                </a:prstGeom>
                <a:noFill/>
                <a:ln w="9525">
                  <a:noFill/>
                  <a:miter lim="800000"/>
                  <a:headEnd/>
                  <a:tailEnd/>
                </a:ln>
              </p:spPr>
              <p:txBody>
                <a:bodyPr wrap="square">
                  <a:prstTxWarp prst="textNoShape">
                    <a:avLst/>
                  </a:prstTxWarp>
                  <a:spAutoFit/>
                </a:bodyPr>
                <a:lstStyle/>
                <a:p>
                  <a:pPr algn="ctr"/>
                  <a:r>
                    <a:rPr lang="it-IT" sz="1050" b="0" i="1" dirty="0" smtClean="0">
                      <a:solidFill>
                        <a:srgbClr val="FFFFFF"/>
                      </a:solidFill>
                      <a:latin typeface="Century Gothic"/>
                      <a:cs typeface="Century Gothic"/>
                    </a:rPr>
                    <a:t>Placebo </a:t>
                  </a:r>
                  <a:r>
                    <a:rPr lang="it-IT" sz="1050" b="0" dirty="0" smtClean="0">
                      <a:solidFill>
                        <a:srgbClr val="FFFFFF"/>
                      </a:solidFill>
                      <a:latin typeface="Century Gothic"/>
                      <a:cs typeface="Century Gothic"/>
                    </a:rPr>
                    <a:t>(58 </a:t>
                  </a:r>
                  <a:r>
                    <a:rPr lang="it-IT" sz="1050" b="0" dirty="0" err="1" smtClean="0">
                      <a:solidFill>
                        <a:srgbClr val="FFFFFF"/>
                      </a:solidFill>
                      <a:latin typeface="Century Gothic"/>
                      <a:cs typeface="Century Gothic"/>
                    </a:rPr>
                    <a:t>pts</a:t>
                  </a:r>
                  <a:r>
                    <a:rPr lang="it-IT" sz="1050" b="0" dirty="0">
                      <a:solidFill>
                        <a:srgbClr val="FFFFFF"/>
                      </a:solidFill>
                      <a:latin typeface="Century Gothic"/>
                      <a:cs typeface="Century Gothic"/>
                    </a:rPr>
                    <a:t>) </a:t>
                  </a:r>
                  <a:endParaRPr lang="en-US" sz="1050" b="0" dirty="0">
                    <a:solidFill>
                      <a:srgbClr val="FFFFFF"/>
                    </a:solidFill>
                    <a:latin typeface="Century Gothic"/>
                    <a:cs typeface="Century Gothic"/>
                  </a:endParaRPr>
                </a:p>
              </p:txBody>
            </p:sp>
          </p:grpSp>
          <p:cxnSp>
            <p:nvCxnSpPr>
              <p:cNvPr id="20" name="Straight Arrow Connector 19"/>
              <p:cNvCxnSpPr/>
              <p:nvPr/>
            </p:nvCxnSpPr>
            <p:spPr>
              <a:xfrm>
                <a:off x="5795642" y="4536088"/>
                <a:ext cx="1985950" cy="0"/>
              </a:xfrm>
              <a:prstGeom prst="straightConnector1">
                <a:avLst/>
              </a:prstGeom>
              <a:ln>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 name="Rectangle 80"/>
              <p:cNvSpPr>
                <a:spLocks noChangeArrowheads="1"/>
              </p:cNvSpPr>
              <p:nvPr/>
            </p:nvSpPr>
            <p:spPr bwMode="auto">
              <a:xfrm>
                <a:off x="6247267" y="4392377"/>
                <a:ext cx="1015479" cy="261610"/>
              </a:xfrm>
              <a:prstGeom prst="rect">
                <a:avLst/>
              </a:prstGeom>
              <a:solidFill>
                <a:schemeClr val="bg1"/>
              </a:solidFill>
              <a:ln w="9525">
                <a:noFill/>
                <a:miter lim="800000"/>
                <a:headEnd/>
                <a:tailEnd/>
              </a:ln>
            </p:spPr>
            <p:txBody>
              <a:bodyPr wrap="square">
                <a:prstTxWarp prst="textNoShape">
                  <a:avLst/>
                </a:prstTxWarp>
                <a:spAutoFit/>
              </a:bodyPr>
              <a:lstStyle/>
              <a:p>
                <a:pPr algn="ctr"/>
                <a:r>
                  <a:rPr lang="it-IT" sz="1050" b="0" i="1" dirty="0">
                    <a:solidFill>
                      <a:schemeClr val="tx2"/>
                    </a:solidFill>
                    <a:latin typeface="Century Gothic"/>
                    <a:cs typeface="Century Gothic"/>
                  </a:rPr>
                  <a:t>6</a:t>
                </a:r>
                <a:r>
                  <a:rPr lang="it-IT" sz="1050" b="0" i="1" dirty="0" smtClean="0">
                    <a:solidFill>
                      <a:schemeClr val="tx2"/>
                    </a:solidFill>
                    <a:latin typeface="Century Gothic"/>
                    <a:cs typeface="Century Gothic"/>
                  </a:rPr>
                  <a:t> weeks</a:t>
                </a:r>
                <a:endParaRPr lang="en-US" sz="1050" b="0" dirty="0">
                  <a:solidFill>
                    <a:schemeClr val="tx2"/>
                  </a:solidFill>
                  <a:latin typeface="Century Gothic"/>
                  <a:cs typeface="Century Gothic"/>
                </a:endParaRPr>
              </a:p>
            </p:txBody>
          </p:sp>
        </p:grpSp>
        <p:grpSp>
          <p:nvGrpSpPr>
            <p:cNvPr id="28" name="Group 27"/>
            <p:cNvGrpSpPr/>
            <p:nvPr/>
          </p:nvGrpSpPr>
          <p:grpSpPr>
            <a:xfrm>
              <a:off x="6827031" y="1844073"/>
              <a:ext cx="2121518" cy="1019263"/>
              <a:chOff x="7832107" y="3107545"/>
              <a:chExt cx="2121518" cy="1019263"/>
            </a:xfrm>
          </p:grpSpPr>
          <p:grpSp>
            <p:nvGrpSpPr>
              <p:cNvPr id="29" name="Group 28"/>
              <p:cNvGrpSpPr/>
              <p:nvPr/>
            </p:nvGrpSpPr>
            <p:grpSpPr>
              <a:xfrm>
                <a:off x="7832107" y="3107545"/>
                <a:ext cx="2121518" cy="553052"/>
                <a:chOff x="7832107" y="3107545"/>
                <a:chExt cx="2121518" cy="553052"/>
              </a:xfrm>
            </p:grpSpPr>
            <p:sp>
              <p:nvSpPr>
                <p:cNvPr id="32" name="Rectangle 31"/>
                <p:cNvSpPr/>
                <p:nvPr/>
              </p:nvSpPr>
              <p:spPr>
                <a:xfrm>
                  <a:off x="7832107" y="3107545"/>
                  <a:ext cx="2121518" cy="553052"/>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a:latin typeface="Century Gothic"/>
                    <a:cs typeface="Century Gothic"/>
                  </a:endParaRPr>
                </a:p>
              </p:txBody>
            </p:sp>
            <p:sp>
              <p:nvSpPr>
                <p:cNvPr id="33" name="Rectangle 80"/>
                <p:cNvSpPr>
                  <a:spLocks noChangeArrowheads="1"/>
                </p:cNvSpPr>
                <p:nvPr/>
              </p:nvSpPr>
              <p:spPr bwMode="auto">
                <a:xfrm>
                  <a:off x="7920908" y="3278725"/>
                  <a:ext cx="1838323" cy="261610"/>
                </a:xfrm>
                <a:prstGeom prst="rect">
                  <a:avLst/>
                </a:prstGeom>
                <a:noFill/>
                <a:ln w="9525">
                  <a:noFill/>
                  <a:miter lim="800000"/>
                  <a:headEnd/>
                  <a:tailEnd/>
                </a:ln>
              </p:spPr>
              <p:txBody>
                <a:bodyPr wrap="square">
                  <a:prstTxWarp prst="textNoShape">
                    <a:avLst/>
                  </a:prstTxWarp>
                  <a:spAutoFit/>
                </a:bodyPr>
                <a:lstStyle/>
                <a:p>
                  <a:pPr algn="ctr"/>
                  <a:r>
                    <a:rPr lang="it-IT" sz="1100" b="0" dirty="0" smtClean="0">
                      <a:solidFill>
                        <a:schemeClr val="bg1"/>
                      </a:solidFill>
                      <a:latin typeface="Century Gothic"/>
                      <a:cs typeface="Century Gothic"/>
                    </a:rPr>
                    <a:t>Follow-up</a:t>
                  </a:r>
                  <a:endParaRPr lang="en-US" sz="1100" b="0" dirty="0">
                    <a:solidFill>
                      <a:schemeClr val="bg1"/>
                    </a:solidFill>
                    <a:latin typeface="Century Gothic"/>
                    <a:cs typeface="Century Gothic"/>
                  </a:endParaRPr>
                </a:p>
              </p:txBody>
            </p:sp>
          </p:grpSp>
          <p:cxnSp>
            <p:nvCxnSpPr>
              <p:cNvPr id="30" name="Straight Arrow Connector 29"/>
              <p:cNvCxnSpPr/>
              <p:nvPr/>
            </p:nvCxnSpPr>
            <p:spPr>
              <a:xfrm>
                <a:off x="7832107" y="4001534"/>
                <a:ext cx="2121518" cy="7340"/>
              </a:xfrm>
              <a:prstGeom prst="straightConnector1">
                <a:avLst/>
              </a:prstGeom>
              <a:ln>
                <a:solidFill>
                  <a:schemeClr val="accent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1" name="Rectangle 80"/>
              <p:cNvSpPr>
                <a:spLocks noChangeArrowheads="1"/>
              </p:cNvSpPr>
              <p:nvPr/>
            </p:nvSpPr>
            <p:spPr bwMode="auto">
              <a:xfrm>
                <a:off x="8442414" y="3865198"/>
                <a:ext cx="1015479" cy="261610"/>
              </a:xfrm>
              <a:prstGeom prst="rect">
                <a:avLst/>
              </a:prstGeom>
              <a:solidFill>
                <a:schemeClr val="bg1"/>
              </a:solidFill>
              <a:ln w="9525">
                <a:noFill/>
                <a:miter lim="800000"/>
                <a:headEnd/>
                <a:tailEnd/>
              </a:ln>
            </p:spPr>
            <p:txBody>
              <a:bodyPr wrap="square">
                <a:prstTxWarp prst="textNoShape">
                  <a:avLst/>
                </a:prstTxWarp>
                <a:spAutoFit/>
              </a:bodyPr>
              <a:lstStyle/>
              <a:p>
                <a:pPr algn="ctr"/>
                <a:r>
                  <a:rPr lang="it-IT" sz="1050" b="0" i="1" dirty="0">
                    <a:solidFill>
                      <a:schemeClr val="accent1">
                        <a:lumMod val="50000"/>
                      </a:schemeClr>
                    </a:solidFill>
                    <a:latin typeface="Century Gothic"/>
                    <a:cs typeface="Century Gothic"/>
                  </a:rPr>
                  <a:t>6</a:t>
                </a:r>
                <a:r>
                  <a:rPr lang="it-IT" sz="1050" b="0" i="1" dirty="0" smtClean="0">
                    <a:solidFill>
                      <a:schemeClr val="accent1">
                        <a:lumMod val="50000"/>
                      </a:schemeClr>
                    </a:solidFill>
                    <a:latin typeface="Century Gothic"/>
                    <a:cs typeface="Century Gothic"/>
                  </a:rPr>
                  <a:t> weeks</a:t>
                </a:r>
                <a:endParaRPr lang="en-US" sz="1050" b="0" dirty="0">
                  <a:solidFill>
                    <a:schemeClr val="accent1">
                      <a:lumMod val="50000"/>
                    </a:schemeClr>
                  </a:solidFill>
                  <a:latin typeface="Century Gothic"/>
                  <a:cs typeface="Century Gothic"/>
                </a:endParaRPr>
              </a:p>
            </p:txBody>
          </p:sp>
        </p:grpSp>
        <p:cxnSp>
          <p:nvCxnSpPr>
            <p:cNvPr id="34" name="Straight Arrow Connector 33"/>
            <p:cNvCxnSpPr/>
            <p:nvPr/>
          </p:nvCxnSpPr>
          <p:spPr>
            <a:xfrm>
              <a:off x="1667941" y="2829284"/>
              <a:ext cx="1254606" cy="0"/>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5" name="Rectangle 80"/>
            <p:cNvSpPr>
              <a:spLocks noChangeArrowheads="1"/>
            </p:cNvSpPr>
            <p:nvPr/>
          </p:nvSpPr>
          <p:spPr bwMode="auto">
            <a:xfrm>
              <a:off x="1830105" y="2685575"/>
              <a:ext cx="939272" cy="246221"/>
            </a:xfrm>
            <a:prstGeom prst="rect">
              <a:avLst/>
            </a:prstGeom>
            <a:solidFill>
              <a:schemeClr val="bg1"/>
            </a:solidFill>
            <a:ln w="9525">
              <a:noFill/>
              <a:miter lim="800000"/>
              <a:headEnd/>
              <a:tailEnd/>
            </a:ln>
          </p:spPr>
          <p:txBody>
            <a:bodyPr wrap="square">
              <a:prstTxWarp prst="textNoShape">
                <a:avLst/>
              </a:prstTxWarp>
              <a:spAutoFit/>
            </a:bodyPr>
            <a:lstStyle/>
            <a:p>
              <a:pPr algn="ctr"/>
              <a:r>
                <a:rPr lang="it-IT" sz="1000" b="0" i="1" dirty="0" smtClean="0">
                  <a:solidFill>
                    <a:srgbClr val="0000FF"/>
                  </a:solidFill>
                  <a:latin typeface="Century Gothic"/>
                  <a:cs typeface="Century Gothic"/>
                </a:rPr>
                <a:t>2 weeks</a:t>
              </a:r>
              <a:endParaRPr lang="en-US" sz="1000" b="0" dirty="0">
                <a:solidFill>
                  <a:srgbClr val="0000FF"/>
                </a:solidFill>
                <a:latin typeface="Century Gothic"/>
                <a:cs typeface="Century Gothic"/>
              </a:endParaRPr>
            </a:p>
          </p:txBody>
        </p:sp>
        <p:cxnSp>
          <p:nvCxnSpPr>
            <p:cNvPr id="40" name="Straight Arrow Connector 39"/>
            <p:cNvCxnSpPr/>
            <p:nvPr/>
          </p:nvCxnSpPr>
          <p:spPr bwMode="auto">
            <a:xfrm flipV="1">
              <a:off x="3671072" y="1570016"/>
              <a:ext cx="675362" cy="352351"/>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cxnSp>
          <p:nvCxnSpPr>
            <p:cNvPr id="46" name="Straight Arrow Connector 45"/>
            <p:cNvCxnSpPr/>
            <p:nvPr/>
          </p:nvCxnSpPr>
          <p:spPr bwMode="auto">
            <a:xfrm>
              <a:off x="3686074" y="2441800"/>
              <a:ext cx="675362" cy="352351"/>
            </a:xfrm>
            <a:prstGeom prst="straightConnector1">
              <a:avLst/>
            </a:prstGeom>
            <a:solidFill>
              <a:schemeClr val="accent1"/>
            </a:solidFill>
            <a:ln w="9525" cap="flat" cmpd="sng" algn="ctr">
              <a:solidFill>
                <a:srgbClr val="000000"/>
              </a:solidFill>
              <a:prstDash val="solid"/>
              <a:round/>
              <a:headEnd type="none" w="med" len="med"/>
              <a:tailEnd type="arrow"/>
            </a:ln>
            <a:effectLst/>
          </p:spPr>
        </p:cxnSp>
      </p:grpSp>
      <p:sp>
        <p:nvSpPr>
          <p:cNvPr id="48" name="Rectangle 47"/>
          <p:cNvSpPr/>
          <p:nvPr/>
        </p:nvSpPr>
        <p:spPr>
          <a:xfrm>
            <a:off x="5021171" y="6506215"/>
            <a:ext cx="4122829" cy="261610"/>
          </a:xfrm>
          <a:prstGeom prst="rect">
            <a:avLst/>
          </a:prstGeom>
        </p:spPr>
        <p:txBody>
          <a:bodyPr wrap="square">
            <a:spAutoFit/>
          </a:bodyPr>
          <a:lstStyle/>
          <a:p>
            <a:pPr algn="r"/>
            <a:r>
              <a:rPr lang="pt-BR" sz="1100" b="0" i="1" dirty="0" err="1">
                <a:solidFill>
                  <a:schemeClr val="tx1"/>
                </a:solidFill>
                <a:latin typeface="Century Gothic"/>
                <a:cs typeface="Century Gothic"/>
              </a:rPr>
              <a:t>ClinicalTrials.gov</a:t>
            </a:r>
            <a:r>
              <a:rPr lang="pt-BR" sz="1100" b="0" i="1" dirty="0">
                <a:solidFill>
                  <a:schemeClr val="tx1"/>
                </a:solidFill>
                <a:latin typeface="Century Gothic"/>
                <a:cs typeface="Century Gothic"/>
              </a:rPr>
              <a:t> </a:t>
            </a:r>
            <a:r>
              <a:rPr lang="pt-BR" sz="1100" b="0" i="1" dirty="0" err="1">
                <a:solidFill>
                  <a:schemeClr val="tx1"/>
                </a:solidFill>
                <a:latin typeface="Century Gothic"/>
                <a:cs typeface="Century Gothic"/>
              </a:rPr>
              <a:t>Identifier</a:t>
            </a:r>
            <a:r>
              <a:rPr lang="pt-BR" sz="1100" b="0" i="1" dirty="0">
                <a:solidFill>
                  <a:schemeClr val="tx1"/>
                </a:solidFill>
                <a:latin typeface="Century Gothic"/>
                <a:cs typeface="Century Gothic"/>
              </a:rPr>
              <a:t>: NCT01699191</a:t>
            </a:r>
            <a:endParaRPr lang="pt-BR" sz="1100" b="0" i="1" dirty="0" smtClean="0">
              <a:solidFill>
                <a:schemeClr val="tx1"/>
              </a:solidFill>
              <a:latin typeface="Century Gothic"/>
              <a:cs typeface="Century Gothic"/>
            </a:endParaRPr>
          </a:p>
        </p:txBody>
      </p:sp>
      <p:grpSp>
        <p:nvGrpSpPr>
          <p:cNvPr id="56" name="Group 55"/>
          <p:cNvGrpSpPr/>
          <p:nvPr/>
        </p:nvGrpSpPr>
        <p:grpSpPr>
          <a:xfrm>
            <a:off x="113098" y="4121575"/>
            <a:ext cx="9030902" cy="2589612"/>
            <a:chOff x="113098" y="3350807"/>
            <a:chExt cx="9030902" cy="2589612"/>
          </a:xfrm>
        </p:grpSpPr>
        <p:sp>
          <p:nvSpPr>
            <p:cNvPr id="49" name="Rectangle 48"/>
            <p:cNvSpPr/>
            <p:nvPr/>
          </p:nvSpPr>
          <p:spPr>
            <a:xfrm>
              <a:off x="113098" y="3909094"/>
              <a:ext cx="4572000" cy="2031325"/>
            </a:xfrm>
            <a:prstGeom prst="rect">
              <a:avLst/>
            </a:prstGeom>
          </p:spPr>
          <p:txBody>
            <a:bodyPr>
              <a:spAutoFit/>
            </a:bodyPr>
            <a:lstStyle/>
            <a:p>
              <a:pPr defTabSz="508000">
                <a:spcBef>
                  <a:spcPts val="0"/>
                </a:spcBef>
                <a:tabLst>
                  <a:tab pos="1252538" algn="ctr"/>
                  <a:tab pos="2151063" algn="ctr"/>
                  <a:tab pos="2603500" algn="ctr"/>
                  <a:tab pos="3500438" algn="ctr"/>
                  <a:tab pos="4032250" algn="ctr"/>
                  <a:tab pos="4484688" algn="ctr"/>
                  <a:tab pos="4929188" algn="ctr"/>
                  <a:tab pos="5381625" algn="ctr"/>
                  <a:tab pos="5826125" algn="ctr"/>
                  <a:tab pos="6723063" algn="ctr"/>
                  <a:tab pos="7175500" algn="ctr"/>
                  <a:tab pos="7620000" algn="ctr"/>
                  <a:tab pos="8072438" algn="ctr"/>
                  <a:tab pos="8516938" algn="ctr"/>
                  <a:tab pos="8969375" algn="ctr"/>
                </a:tabLst>
              </a:pPr>
              <a:r>
                <a:rPr lang="en-AU" b="0" dirty="0" smtClean="0">
                  <a:solidFill>
                    <a:schemeClr val="tx1"/>
                  </a:solidFill>
                  <a:latin typeface="Century Gothic"/>
                  <a:cs typeface="Century Gothic"/>
                </a:rPr>
                <a:t>*</a:t>
              </a:r>
              <a:r>
                <a:rPr lang="en-AU" sz="1100" b="0" dirty="0" smtClean="0">
                  <a:solidFill>
                    <a:schemeClr val="tx1"/>
                  </a:solidFill>
                  <a:latin typeface="Century Gothic"/>
                  <a:cs typeface="Century Gothic"/>
                </a:rPr>
                <a:t> IBS severity score (IBS-SS) assessed by VAS</a:t>
              </a:r>
            </a:p>
            <a:p>
              <a:pPr defTabSz="508000">
                <a:spcBef>
                  <a:spcPts val="0"/>
                </a:spcBef>
                <a:tabLst>
                  <a:tab pos="1252538" algn="ctr"/>
                  <a:tab pos="2151063" algn="ctr"/>
                  <a:tab pos="2603500" algn="ctr"/>
                  <a:tab pos="3500438" algn="ctr"/>
                  <a:tab pos="4032250" algn="ctr"/>
                  <a:tab pos="4484688" algn="ctr"/>
                  <a:tab pos="4929188" algn="ctr"/>
                  <a:tab pos="5381625" algn="ctr"/>
                  <a:tab pos="5826125" algn="ctr"/>
                  <a:tab pos="6723063" algn="ctr"/>
                  <a:tab pos="7175500" algn="ctr"/>
                  <a:tab pos="7620000" algn="ctr"/>
                  <a:tab pos="8072438" algn="ctr"/>
                  <a:tab pos="8516938" algn="ctr"/>
                  <a:tab pos="8969375" algn="ctr"/>
                </a:tabLst>
              </a:pPr>
              <a:r>
                <a:rPr lang="en-AU" b="0" dirty="0" smtClean="0">
                  <a:solidFill>
                    <a:schemeClr val="tx1"/>
                  </a:solidFill>
                  <a:latin typeface="Century Gothic"/>
                  <a:cs typeface="Century Gothic"/>
                </a:rPr>
                <a:t>*</a:t>
              </a:r>
              <a:r>
                <a:rPr lang="en-AU" sz="1100" b="0" dirty="0" smtClean="0">
                  <a:solidFill>
                    <a:schemeClr val="tx1"/>
                  </a:solidFill>
                  <a:latin typeface="Century Gothic"/>
                  <a:cs typeface="Century Gothic"/>
                </a:rPr>
                <a:t> Gastrointestinal </a:t>
              </a:r>
              <a:r>
                <a:rPr lang="en-AU" sz="1100" b="0" dirty="0">
                  <a:solidFill>
                    <a:schemeClr val="tx1"/>
                  </a:solidFill>
                  <a:latin typeface="Century Gothic"/>
                  <a:cs typeface="Century Gothic"/>
                </a:rPr>
                <a:t>Symptom </a:t>
              </a:r>
              <a:r>
                <a:rPr lang="en-AU" sz="1100" b="0" dirty="0" smtClean="0">
                  <a:solidFill>
                    <a:schemeClr val="tx1"/>
                  </a:solidFill>
                  <a:latin typeface="Century Gothic"/>
                  <a:cs typeface="Century Gothic"/>
                </a:rPr>
                <a:t>Rating Scale (GSRS</a:t>
              </a:r>
              <a:r>
                <a:rPr lang="en-AU" sz="1100" b="0" dirty="0">
                  <a:solidFill>
                    <a:schemeClr val="tx1"/>
                  </a:solidFill>
                  <a:latin typeface="Century Gothic"/>
                  <a:cs typeface="Century Gothic"/>
                </a:rPr>
                <a:t>)</a:t>
              </a:r>
              <a:r>
                <a:rPr lang="en-AU" sz="1100" b="0" dirty="0" smtClean="0">
                  <a:solidFill>
                    <a:schemeClr val="tx1"/>
                  </a:solidFill>
                  <a:latin typeface="Century Gothic"/>
                  <a:cs typeface="Century Gothic"/>
                </a:rPr>
                <a:t>	</a:t>
              </a:r>
            </a:p>
            <a:p>
              <a:pPr defTabSz="508000">
                <a:spcBef>
                  <a:spcPts val="0"/>
                </a:spcBef>
                <a:tabLst>
                  <a:tab pos="1252538" algn="ctr"/>
                  <a:tab pos="2151063" algn="ctr"/>
                  <a:tab pos="2603500" algn="ctr"/>
                  <a:tab pos="3500438" algn="ctr"/>
                  <a:tab pos="4032250" algn="ctr"/>
                  <a:tab pos="4484688" algn="ctr"/>
                  <a:tab pos="4929188" algn="ctr"/>
                  <a:tab pos="5381625" algn="ctr"/>
                  <a:tab pos="5826125" algn="ctr"/>
                  <a:tab pos="6723063" algn="ctr"/>
                  <a:tab pos="7175500" algn="ctr"/>
                  <a:tab pos="7620000" algn="ctr"/>
                  <a:tab pos="8072438" algn="ctr"/>
                  <a:tab pos="8516938" algn="ctr"/>
                  <a:tab pos="8969375" algn="ctr"/>
                </a:tabLst>
              </a:pPr>
              <a:r>
                <a:rPr lang="en-AU" b="0" dirty="0" smtClean="0">
                  <a:solidFill>
                    <a:schemeClr val="tx1"/>
                  </a:solidFill>
                  <a:latin typeface="Century Gothic"/>
                  <a:cs typeface="Century Gothic"/>
                </a:rPr>
                <a:t>*</a:t>
              </a:r>
              <a:r>
                <a:rPr lang="en-AU" sz="1100" b="0" dirty="0" smtClean="0">
                  <a:solidFill>
                    <a:schemeClr val="tx1"/>
                  </a:solidFill>
                  <a:latin typeface="Century Gothic"/>
                  <a:cs typeface="Century Gothic"/>
                </a:rPr>
                <a:t> Bristol </a:t>
              </a:r>
              <a:r>
                <a:rPr lang="en-AU" sz="1100" b="0" dirty="0">
                  <a:solidFill>
                    <a:schemeClr val="tx1"/>
                  </a:solidFill>
                  <a:latin typeface="Century Gothic"/>
                  <a:cs typeface="Century Gothic"/>
                </a:rPr>
                <a:t>Stool </a:t>
              </a:r>
              <a:r>
                <a:rPr lang="en-AU" sz="1100" b="0" dirty="0" smtClean="0">
                  <a:solidFill>
                    <a:schemeClr val="tx1"/>
                  </a:solidFill>
                  <a:latin typeface="Century Gothic"/>
                  <a:cs typeface="Century Gothic"/>
                </a:rPr>
                <a:t>Chart (BSC)</a:t>
              </a:r>
            </a:p>
            <a:p>
              <a:pPr defTabSz="508000">
                <a:spcBef>
                  <a:spcPts val="0"/>
                </a:spcBef>
                <a:tabLst>
                  <a:tab pos="1252538" algn="ctr"/>
                  <a:tab pos="2151063" algn="ctr"/>
                  <a:tab pos="2603500" algn="ctr"/>
                  <a:tab pos="3500438" algn="ctr"/>
                  <a:tab pos="4032250" algn="ctr"/>
                  <a:tab pos="4484688" algn="ctr"/>
                  <a:tab pos="4929188" algn="ctr"/>
                  <a:tab pos="5381625" algn="ctr"/>
                  <a:tab pos="5826125" algn="ctr"/>
                  <a:tab pos="6723063" algn="ctr"/>
                  <a:tab pos="7175500" algn="ctr"/>
                  <a:tab pos="7620000" algn="ctr"/>
                  <a:tab pos="8072438" algn="ctr"/>
                  <a:tab pos="8516938" algn="ctr"/>
                  <a:tab pos="8969375" algn="ctr"/>
                </a:tabLst>
              </a:pPr>
              <a:r>
                <a:rPr lang="en-AU" b="0" dirty="0" smtClean="0">
                  <a:solidFill>
                    <a:schemeClr val="tx1"/>
                  </a:solidFill>
                  <a:latin typeface="Century Gothic"/>
                  <a:cs typeface="Century Gothic"/>
                </a:rPr>
                <a:t>* </a:t>
              </a:r>
              <a:r>
                <a:rPr lang="en-AU" sz="1100" b="0" dirty="0" smtClean="0">
                  <a:solidFill>
                    <a:schemeClr val="tx1"/>
                  </a:solidFill>
                  <a:latin typeface="Century Gothic"/>
                  <a:cs typeface="Century Gothic"/>
                </a:rPr>
                <a:t>IBS </a:t>
              </a:r>
              <a:r>
                <a:rPr lang="en-AU" sz="1100" b="0" dirty="0">
                  <a:solidFill>
                    <a:schemeClr val="tx1"/>
                  </a:solidFill>
                  <a:latin typeface="Century Gothic"/>
                  <a:cs typeface="Century Gothic"/>
                </a:rPr>
                <a:t>Quality of </a:t>
              </a:r>
              <a:r>
                <a:rPr lang="en-AU" sz="1100" b="0" dirty="0" smtClean="0">
                  <a:solidFill>
                    <a:schemeClr val="tx1"/>
                  </a:solidFill>
                  <a:latin typeface="Century Gothic"/>
                  <a:cs typeface="Century Gothic"/>
                </a:rPr>
                <a:t>Life (I-QOL)</a:t>
              </a:r>
            </a:p>
            <a:p>
              <a:pPr defTabSz="508000">
                <a:spcBef>
                  <a:spcPts val="0"/>
                </a:spcBef>
                <a:tabLst>
                  <a:tab pos="1252538" algn="ctr"/>
                  <a:tab pos="2151063" algn="ctr"/>
                  <a:tab pos="2603500" algn="ctr"/>
                  <a:tab pos="3500438" algn="ctr"/>
                  <a:tab pos="4032250" algn="ctr"/>
                  <a:tab pos="4484688" algn="ctr"/>
                  <a:tab pos="4929188" algn="ctr"/>
                  <a:tab pos="5381625" algn="ctr"/>
                  <a:tab pos="5826125" algn="ctr"/>
                  <a:tab pos="6723063" algn="ctr"/>
                  <a:tab pos="7175500" algn="ctr"/>
                  <a:tab pos="7620000" algn="ctr"/>
                  <a:tab pos="8072438" algn="ctr"/>
                  <a:tab pos="8516938" algn="ctr"/>
                  <a:tab pos="8969375" algn="ctr"/>
                </a:tabLst>
              </a:pPr>
              <a:r>
                <a:rPr lang="en-AU" b="0" dirty="0" smtClean="0">
                  <a:solidFill>
                    <a:schemeClr val="tx1"/>
                  </a:solidFill>
                  <a:latin typeface="Century Gothic"/>
                  <a:cs typeface="Century Gothic"/>
                </a:rPr>
                <a:t>*</a:t>
              </a:r>
              <a:r>
                <a:rPr lang="en-AU" sz="1100" b="0" dirty="0" smtClean="0">
                  <a:solidFill>
                    <a:schemeClr val="tx1"/>
                  </a:solidFill>
                  <a:latin typeface="Century Gothic"/>
                  <a:cs typeface="Century Gothic"/>
                </a:rPr>
                <a:t> Symptom </a:t>
              </a:r>
              <a:r>
                <a:rPr lang="en-AU" sz="1100" b="0" dirty="0">
                  <a:solidFill>
                    <a:schemeClr val="tx1"/>
                  </a:solidFill>
                  <a:latin typeface="Century Gothic"/>
                  <a:cs typeface="Century Gothic"/>
                </a:rPr>
                <a:t>Check List (</a:t>
              </a:r>
              <a:r>
                <a:rPr lang="en-AU" sz="1100" b="0" dirty="0" smtClean="0">
                  <a:solidFill>
                    <a:schemeClr val="tx1"/>
                  </a:solidFill>
                  <a:latin typeface="Century Gothic"/>
                  <a:cs typeface="Century Gothic"/>
                </a:rPr>
                <a:t>SL-90)</a:t>
              </a:r>
            </a:p>
            <a:p>
              <a:pPr defTabSz="508000">
                <a:spcBef>
                  <a:spcPts val="0"/>
                </a:spcBef>
                <a:tabLst>
                  <a:tab pos="1252538" algn="ctr"/>
                  <a:tab pos="2151063" algn="ctr"/>
                  <a:tab pos="2603500" algn="ctr"/>
                  <a:tab pos="3500438" algn="ctr"/>
                  <a:tab pos="4032250" algn="ctr"/>
                  <a:tab pos="4484688" algn="ctr"/>
                  <a:tab pos="4929188" algn="ctr"/>
                  <a:tab pos="5381625" algn="ctr"/>
                  <a:tab pos="5826125" algn="ctr"/>
                  <a:tab pos="6723063" algn="ctr"/>
                  <a:tab pos="7175500" algn="ctr"/>
                  <a:tab pos="7620000" algn="ctr"/>
                  <a:tab pos="8072438" algn="ctr"/>
                  <a:tab pos="8516938" algn="ctr"/>
                  <a:tab pos="8969375" algn="ctr"/>
                </a:tabLst>
              </a:pPr>
              <a:r>
                <a:rPr lang="en-AU" b="0" dirty="0" smtClean="0">
                  <a:solidFill>
                    <a:schemeClr val="tx1"/>
                  </a:solidFill>
                  <a:latin typeface="Century Gothic"/>
                  <a:cs typeface="Century Gothic"/>
                </a:rPr>
                <a:t>*</a:t>
              </a:r>
              <a:r>
                <a:rPr lang="en-AU" sz="1100" b="0" dirty="0" smtClean="0">
                  <a:solidFill>
                    <a:schemeClr val="tx1"/>
                  </a:solidFill>
                  <a:latin typeface="Century Gothic"/>
                  <a:cs typeface="Century Gothic"/>
                </a:rPr>
                <a:t> Hospital </a:t>
              </a:r>
              <a:r>
                <a:rPr lang="en-AU" sz="1100" b="0" dirty="0">
                  <a:solidFill>
                    <a:schemeClr val="tx1"/>
                  </a:solidFill>
                  <a:latin typeface="Century Gothic"/>
                  <a:cs typeface="Century Gothic"/>
                </a:rPr>
                <a:t>Anxiety &amp; Depression </a:t>
              </a:r>
              <a:r>
                <a:rPr lang="en-AU" sz="1100" b="0" dirty="0" smtClean="0">
                  <a:solidFill>
                    <a:schemeClr val="tx1"/>
                  </a:solidFill>
                  <a:latin typeface="Century Gothic"/>
                  <a:cs typeface="Century Gothic"/>
                </a:rPr>
                <a:t>Scale (HADS)</a:t>
              </a:r>
              <a:endParaRPr lang="en-AU" sz="1100" b="0" dirty="0">
                <a:solidFill>
                  <a:schemeClr val="tx1"/>
                </a:solidFill>
                <a:latin typeface="Century Gothic"/>
                <a:cs typeface="Century Gothic"/>
              </a:endParaRPr>
            </a:p>
            <a:p>
              <a:pPr defTabSz="508000">
                <a:spcBef>
                  <a:spcPts val="0"/>
                </a:spcBef>
                <a:tabLst>
                  <a:tab pos="1252538" algn="ctr"/>
                  <a:tab pos="2151063" algn="ctr"/>
                  <a:tab pos="2603500" algn="ctr"/>
                  <a:tab pos="3500438" algn="ctr"/>
                  <a:tab pos="4032250" algn="ctr"/>
                  <a:tab pos="4484688" algn="ctr"/>
                  <a:tab pos="4929188" algn="ctr"/>
                  <a:tab pos="5381625" algn="ctr"/>
                  <a:tab pos="5826125" algn="ctr"/>
                  <a:tab pos="6723063" algn="ctr"/>
                  <a:tab pos="7175500" algn="ctr"/>
                  <a:tab pos="7620000" algn="ctr"/>
                  <a:tab pos="8072438" algn="ctr"/>
                  <a:tab pos="8516938" algn="ctr"/>
                  <a:tab pos="8969375" algn="ctr"/>
                </a:tabLst>
              </a:pPr>
              <a:r>
                <a:rPr lang="en-AU" b="0" dirty="0" smtClean="0">
                  <a:solidFill>
                    <a:schemeClr val="tx1"/>
                  </a:solidFill>
                  <a:latin typeface="Century Gothic"/>
                  <a:cs typeface="Century Gothic"/>
                </a:rPr>
                <a:t>°</a:t>
              </a:r>
              <a:r>
                <a:rPr lang="en-AU" sz="1100" b="0" dirty="0" smtClean="0">
                  <a:solidFill>
                    <a:schemeClr val="tx1"/>
                  </a:solidFill>
                  <a:latin typeface="Century Gothic"/>
                  <a:cs typeface="Century Gothic"/>
                </a:rPr>
                <a:t> Urine - stools</a:t>
              </a:r>
              <a:endParaRPr lang="en-AU" sz="1100" b="0" dirty="0">
                <a:solidFill>
                  <a:schemeClr val="tx1"/>
                </a:solidFill>
                <a:latin typeface="Century Gothic"/>
                <a:cs typeface="Century Gothic"/>
              </a:endParaRPr>
            </a:p>
          </p:txBody>
        </p:sp>
        <p:sp>
          <p:nvSpPr>
            <p:cNvPr id="50" name="TextBox 49"/>
            <p:cNvSpPr txBox="1"/>
            <p:nvPr/>
          </p:nvSpPr>
          <p:spPr>
            <a:xfrm>
              <a:off x="3750888" y="3358148"/>
              <a:ext cx="1085625" cy="707886"/>
            </a:xfrm>
            <a:prstGeom prst="rect">
              <a:avLst/>
            </a:prstGeom>
            <a:noFill/>
            <a:ln>
              <a:noFill/>
            </a:ln>
          </p:spPr>
          <p:txBody>
            <a:bodyPr wrap="square" rtlCol="0">
              <a:spAutoFit/>
            </a:bodyPr>
            <a:lstStyle/>
            <a:p>
              <a:pPr algn="ctr"/>
              <a:r>
                <a:rPr lang="en-US" sz="2000" b="0" i="1" dirty="0" smtClean="0">
                  <a:solidFill>
                    <a:schemeClr val="tx1"/>
                  </a:solidFill>
                  <a:latin typeface="Century Gothic"/>
                  <a:cs typeface="Century Gothic"/>
                </a:rPr>
                <a:t>*</a:t>
              </a:r>
            </a:p>
            <a:p>
              <a:pPr algn="ctr"/>
              <a:r>
                <a:rPr lang="en-US" sz="2000" b="0" i="1" dirty="0">
                  <a:solidFill>
                    <a:schemeClr val="tx1"/>
                  </a:solidFill>
                  <a:latin typeface="Century Gothic"/>
                  <a:cs typeface="Century Gothic"/>
                </a:rPr>
                <a:t>°</a:t>
              </a:r>
            </a:p>
          </p:txBody>
        </p:sp>
        <p:sp>
          <p:nvSpPr>
            <p:cNvPr id="51" name="TextBox 50"/>
            <p:cNvSpPr txBox="1"/>
            <p:nvPr/>
          </p:nvSpPr>
          <p:spPr>
            <a:xfrm>
              <a:off x="4923672" y="3358148"/>
              <a:ext cx="1085625" cy="400110"/>
            </a:xfrm>
            <a:prstGeom prst="rect">
              <a:avLst/>
            </a:prstGeom>
            <a:noFill/>
            <a:ln>
              <a:noFill/>
            </a:ln>
          </p:spPr>
          <p:txBody>
            <a:bodyPr wrap="square" rtlCol="0">
              <a:spAutoFit/>
            </a:bodyPr>
            <a:lstStyle/>
            <a:p>
              <a:pPr algn="ctr"/>
              <a:r>
                <a:rPr lang="en-US" sz="2000" b="0" i="1" dirty="0" smtClean="0">
                  <a:solidFill>
                    <a:schemeClr val="tx1"/>
                  </a:solidFill>
                  <a:latin typeface="Century Gothic"/>
                  <a:cs typeface="Century Gothic"/>
                </a:rPr>
                <a:t>*</a:t>
              </a:r>
              <a:endParaRPr lang="en-US" sz="2000" b="0" i="1" dirty="0">
                <a:solidFill>
                  <a:schemeClr val="tx1"/>
                </a:solidFill>
                <a:latin typeface="Century Gothic"/>
                <a:cs typeface="Century Gothic"/>
              </a:endParaRPr>
            </a:p>
          </p:txBody>
        </p:sp>
        <p:sp>
          <p:nvSpPr>
            <p:cNvPr id="53" name="TextBox 52"/>
            <p:cNvSpPr txBox="1"/>
            <p:nvPr/>
          </p:nvSpPr>
          <p:spPr>
            <a:xfrm>
              <a:off x="8058375" y="3358148"/>
              <a:ext cx="1085625" cy="400110"/>
            </a:xfrm>
            <a:prstGeom prst="rect">
              <a:avLst/>
            </a:prstGeom>
            <a:noFill/>
            <a:ln>
              <a:noFill/>
            </a:ln>
          </p:spPr>
          <p:txBody>
            <a:bodyPr wrap="square" rtlCol="0">
              <a:spAutoFit/>
            </a:bodyPr>
            <a:lstStyle/>
            <a:p>
              <a:pPr algn="r"/>
              <a:r>
                <a:rPr lang="en-US" sz="2000" b="0" i="1" dirty="0" smtClean="0">
                  <a:solidFill>
                    <a:schemeClr val="tx1"/>
                  </a:solidFill>
                  <a:latin typeface="Century Gothic"/>
                  <a:cs typeface="Century Gothic"/>
                </a:rPr>
                <a:t>*</a:t>
              </a:r>
              <a:endParaRPr lang="en-US" sz="2000" b="0" i="1" dirty="0">
                <a:solidFill>
                  <a:schemeClr val="tx1"/>
                </a:solidFill>
                <a:latin typeface="Century Gothic"/>
                <a:cs typeface="Century Gothic"/>
              </a:endParaRPr>
            </a:p>
          </p:txBody>
        </p:sp>
        <p:sp>
          <p:nvSpPr>
            <p:cNvPr id="54" name="TextBox 53"/>
            <p:cNvSpPr txBox="1"/>
            <p:nvPr/>
          </p:nvSpPr>
          <p:spPr>
            <a:xfrm>
              <a:off x="6120237" y="3350807"/>
              <a:ext cx="1085625" cy="707886"/>
            </a:xfrm>
            <a:prstGeom prst="rect">
              <a:avLst/>
            </a:prstGeom>
            <a:noFill/>
            <a:ln>
              <a:noFill/>
            </a:ln>
          </p:spPr>
          <p:txBody>
            <a:bodyPr wrap="square" rtlCol="0">
              <a:spAutoFit/>
            </a:bodyPr>
            <a:lstStyle/>
            <a:p>
              <a:pPr algn="ctr"/>
              <a:r>
                <a:rPr lang="en-US" sz="2000" b="0" i="1" dirty="0" smtClean="0">
                  <a:solidFill>
                    <a:schemeClr val="tx1"/>
                  </a:solidFill>
                  <a:latin typeface="Century Gothic"/>
                  <a:cs typeface="Century Gothic"/>
                </a:rPr>
                <a:t>*</a:t>
              </a:r>
            </a:p>
            <a:p>
              <a:pPr algn="ctr"/>
              <a:r>
                <a:rPr lang="en-US" sz="2000" b="0" i="1" dirty="0">
                  <a:solidFill>
                    <a:schemeClr val="tx1"/>
                  </a:solidFill>
                  <a:latin typeface="Century Gothic"/>
                  <a:cs typeface="Century Gothic"/>
                </a:rPr>
                <a:t>°</a:t>
              </a:r>
            </a:p>
          </p:txBody>
        </p:sp>
      </p:grpSp>
      <p:sp>
        <p:nvSpPr>
          <p:cNvPr id="57" name="CasellaDiTesto 20"/>
          <p:cNvSpPr txBox="1"/>
          <p:nvPr/>
        </p:nvSpPr>
        <p:spPr>
          <a:xfrm>
            <a:off x="3055399" y="2047499"/>
            <a:ext cx="407483" cy="584776"/>
          </a:xfrm>
          <a:prstGeom prst="rect">
            <a:avLst/>
          </a:prstGeom>
          <a:noFill/>
        </p:spPr>
        <p:txBody>
          <a:bodyPr wrap="none" rtlCol="0">
            <a:spAutoFit/>
          </a:bodyPr>
          <a:lstStyle/>
          <a:p>
            <a:r>
              <a:rPr lang="it-IT" sz="3200" dirty="0" err="1" smtClean="0"/>
              <a:t>R</a:t>
            </a:r>
            <a:endParaRPr lang="it-IT" sz="3200" dirty="0"/>
          </a:p>
        </p:txBody>
      </p:sp>
      <p:sp>
        <p:nvSpPr>
          <p:cNvPr id="59" name="TextBox 94"/>
          <p:cNvSpPr txBox="1">
            <a:spLocks noChangeArrowheads="1"/>
          </p:cNvSpPr>
          <p:nvPr/>
        </p:nvSpPr>
        <p:spPr bwMode="auto">
          <a:xfrm>
            <a:off x="1594526" y="3845264"/>
            <a:ext cx="26161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E</a:t>
            </a:r>
            <a:endParaRPr lang="it-IT" sz="1100" b="0" baseline="-25000" dirty="0">
              <a:latin typeface="Century Gothic"/>
              <a:cs typeface="Century Gothic"/>
            </a:endParaRPr>
          </a:p>
        </p:txBody>
      </p:sp>
      <p:sp>
        <p:nvSpPr>
          <p:cNvPr id="60" name="TextBox 96"/>
          <p:cNvSpPr txBox="1">
            <a:spLocks noChangeArrowheads="1"/>
          </p:cNvSpPr>
          <p:nvPr/>
        </p:nvSpPr>
        <p:spPr bwMode="auto">
          <a:xfrm>
            <a:off x="2671001" y="3837923"/>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W</a:t>
            </a:r>
            <a:r>
              <a:rPr lang="it-IT" sz="1100" b="0" baseline="-25000" dirty="0" smtClean="0">
                <a:latin typeface="Century Gothic"/>
                <a:cs typeface="Century Gothic"/>
              </a:rPr>
              <a:t>2</a:t>
            </a:r>
            <a:endParaRPr lang="it-IT" sz="1100" b="0" baseline="-25000" dirty="0">
              <a:latin typeface="Century Gothic"/>
              <a:cs typeface="Century Gothic"/>
            </a:endParaRPr>
          </a:p>
        </p:txBody>
      </p:sp>
      <p:sp>
        <p:nvSpPr>
          <p:cNvPr id="61" name="TextBox 98"/>
          <p:cNvSpPr txBox="1">
            <a:spLocks noChangeArrowheads="1"/>
          </p:cNvSpPr>
          <p:nvPr/>
        </p:nvSpPr>
        <p:spPr bwMode="auto">
          <a:xfrm>
            <a:off x="4847425" y="3841691"/>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4</a:t>
            </a:r>
            <a:endParaRPr lang="it-IT" sz="1100" b="0" baseline="-25000" dirty="0">
              <a:latin typeface="Century Gothic"/>
              <a:cs typeface="Century Gothic"/>
            </a:endParaRPr>
          </a:p>
        </p:txBody>
      </p:sp>
      <p:sp>
        <p:nvSpPr>
          <p:cNvPr id="62" name="TextBox 100"/>
          <p:cNvSpPr txBox="1">
            <a:spLocks noChangeArrowheads="1"/>
          </p:cNvSpPr>
          <p:nvPr/>
        </p:nvSpPr>
        <p:spPr bwMode="auto">
          <a:xfrm>
            <a:off x="5551484" y="3821482"/>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6</a:t>
            </a:r>
            <a:endParaRPr lang="it-IT" sz="1100" b="0" baseline="-25000" dirty="0">
              <a:latin typeface="Century Gothic"/>
              <a:cs typeface="Century Gothic"/>
            </a:endParaRPr>
          </a:p>
        </p:txBody>
      </p:sp>
      <p:sp>
        <p:nvSpPr>
          <p:cNvPr id="63" name="TextBox 102"/>
          <p:cNvSpPr txBox="1">
            <a:spLocks noChangeArrowheads="1"/>
          </p:cNvSpPr>
          <p:nvPr/>
        </p:nvSpPr>
        <p:spPr bwMode="auto">
          <a:xfrm>
            <a:off x="6267650" y="3821482"/>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8</a:t>
            </a:r>
            <a:endParaRPr lang="it-IT" sz="1100" b="0" baseline="-25000" dirty="0">
              <a:latin typeface="Century Gothic"/>
              <a:cs typeface="Century Gothic"/>
            </a:endParaRPr>
          </a:p>
        </p:txBody>
      </p:sp>
      <p:sp>
        <p:nvSpPr>
          <p:cNvPr id="65" name="Left Bracket 137"/>
          <p:cNvSpPr>
            <a:spLocks/>
          </p:cNvSpPr>
          <p:nvPr/>
        </p:nvSpPr>
        <p:spPr bwMode="auto">
          <a:xfrm rot="5400000" flipV="1">
            <a:off x="2197175" y="3107990"/>
            <a:ext cx="130235" cy="1199971"/>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grpSp>
        <p:nvGrpSpPr>
          <p:cNvPr id="11" name="Group 10"/>
          <p:cNvGrpSpPr/>
          <p:nvPr/>
        </p:nvGrpSpPr>
        <p:grpSpPr>
          <a:xfrm>
            <a:off x="4330456" y="3648303"/>
            <a:ext cx="2136201" cy="136862"/>
            <a:chOff x="4222855" y="5646477"/>
            <a:chExt cx="3000386" cy="120662"/>
          </a:xfrm>
        </p:grpSpPr>
        <p:sp>
          <p:nvSpPr>
            <p:cNvPr id="66" name="Left Bracket 137"/>
            <p:cNvSpPr>
              <a:spLocks/>
            </p:cNvSpPr>
            <p:nvPr/>
          </p:nvSpPr>
          <p:spPr bwMode="auto">
            <a:xfrm rot="5400000" flipV="1">
              <a:off x="4662451" y="5207259"/>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67" name="Left Bracket 137"/>
            <p:cNvSpPr>
              <a:spLocks/>
            </p:cNvSpPr>
            <p:nvPr/>
          </p:nvSpPr>
          <p:spPr bwMode="auto">
            <a:xfrm rot="5400000" flipV="1">
              <a:off x="5655341" y="5207253"/>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sp>
          <p:nvSpPr>
            <p:cNvPr id="68" name="Left Bracket 137"/>
            <p:cNvSpPr>
              <a:spLocks/>
            </p:cNvSpPr>
            <p:nvPr/>
          </p:nvSpPr>
          <p:spPr bwMode="auto">
            <a:xfrm rot="5400000" flipV="1">
              <a:off x="6663361" y="5206881"/>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grpSp>
      <p:sp>
        <p:nvSpPr>
          <p:cNvPr id="58" name="TextBox 96"/>
          <p:cNvSpPr txBox="1">
            <a:spLocks noChangeArrowheads="1"/>
          </p:cNvSpPr>
          <p:nvPr/>
        </p:nvSpPr>
        <p:spPr bwMode="auto">
          <a:xfrm>
            <a:off x="4159443" y="3836169"/>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W</a:t>
            </a:r>
            <a:r>
              <a:rPr lang="it-IT" sz="1100" b="0" baseline="-25000" dirty="0" smtClean="0">
                <a:latin typeface="Century Gothic"/>
                <a:cs typeface="Century Gothic"/>
              </a:rPr>
              <a:t>2</a:t>
            </a:r>
            <a:endParaRPr lang="it-IT" sz="1100" b="0" baseline="-25000" dirty="0">
              <a:latin typeface="Century Gothic"/>
              <a:cs typeface="Century Gothic"/>
            </a:endParaRPr>
          </a:p>
        </p:txBody>
      </p:sp>
      <p:sp>
        <p:nvSpPr>
          <p:cNvPr id="73" name="TextBox 98"/>
          <p:cNvSpPr txBox="1">
            <a:spLocks noChangeArrowheads="1"/>
          </p:cNvSpPr>
          <p:nvPr/>
        </p:nvSpPr>
        <p:spPr bwMode="auto">
          <a:xfrm>
            <a:off x="7295453" y="3821482"/>
            <a:ext cx="428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10</a:t>
            </a:r>
            <a:endParaRPr lang="it-IT" sz="1100" b="0" baseline="-25000" dirty="0">
              <a:latin typeface="Century Gothic"/>
              <a:cs typeface="Century Gothic"/>
            </a:endParaRPr>
          </a:p>
        </p:txBody>
      </p:sp>
      <p:sp>
        <p:nvSpPr>
          <p:cNvPr id="74" name="TextBox 100"/>
          <p:cNvSpPr txBox="1">
            <a:spLocks noChangeArrowheads="1"/>
          </p:cNvSpPr>
          <p:nvPr/>
        </p:nvSpPr>
        <p:spPr bwMode="auto">
          <a:xfrm>
            <a:off x="7999512" y="3801273"/>
            <a:ext cx="428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12</a:t>
            </a:r>
            <a:endParaRPr lang="it-IT" sz="1100" b="0" baseline="-25000" dirty="0">
              <a:latin typeface="Century Gothic"/>
              <a:cs typeface="Century Gothic"/>
            </a:endParaRPr>
          </a:p>
        </p:txBody>
      </p:sp>
      <p:sp>
        <p:nvSpPr>
          <p:cNvPr id="75" name="TextBox 102"/>
          <p:cNvSpPr txBox="1">
            <a:spLocks noChangeArrowheads="1"/>
          </p:cNvSpPr>
          <p:nvPr/>
        </p:nvSpPr>
        <p:spPr bwMode="auto">
          <a:xfrm>
            <a:off x="8715678" y="3801273"/>
            <a:ext cx="4283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14</a:t>
            </a:r>
            <a:endParaRPr lang="it-IT" sz="1100" b="0" baseline="-25000" dirty="0">
              <a:latin typeface="Century Gothic"/>
              <a:cs typeface="Century Gothic"/>
            </a:endParaRPr>
          </a:p>
        </p:txBody>
      </p:sp>
      <p:grpSp>
        <p:nvGrpSpPr>
          <p:cNvPr id="76" name="Group 75"/>
          <p:cNvGrpSpPr/>
          <p:nvPr/>
        </p:nvGrpSpPr>
        <p:grpSpPr>
          <a:xfrm>
            <a:off x="6801178" y="3628094"/>
            <a:ext cx="2136201" cy="136862"/>
            <a:chOff x="4222855" y="5646477"/>
            <a:chExt cx="3000386" cy="120662"/>
          </a:xfrm>
        </p:grpSpPr>
        <p:sp>
          <p:nvSpPr>
            <p:cNvPr id="77" name="Left Bracket 137"/>
            <p:cNvSpPr>
              <a:spLocks/>
            </p:cNvSpPr>
            <p:nvPr/>
          </p:nvSpPr>
          <p:spPr bwMode="auto">
            <a:xfrm rot="5400000" flipV="1">
              <a:off x="4662451" y="5207259"/>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78" name="Left Bracket 137"/>
            <p:cNvSpPr>
              <a:spLocks/>
            </p:cNvSpPr>
            <p:nvPr/>
          </p:nvSpPr>
          <p:spPr bwMode="auto">
            <a:xfrm rot="5400000" flipV="1">
              <a:off x="5655341" y="5207253"/>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sp>
          <p:nvSpPr>
            <p:cNvPr id="79" name="Left Bracket 137"/>
            <p:cNvSpPr>
              <a:spLocks/>
            </p:cNvSpPr>
            <p:nvPr/>
          </p:nvSpPr>
          <p:spPr bwMode="auto">
            <a:xfrm rot="5400000" flipV="1">
              <a:off x="6663361" y="5206881"/>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grpSp>
      <p:sp>
        <p:nvSpPr>
          <p:cNvPr id="80" name="TextBox 96"/>
          <p:cNvSpPr txBox="1">
            <a:spLocks noChangeArrowheads="1"/>
          </p:cNvSpPr>
          <p:nvPr/>
        </p:nvSpPr>
        <p:spPr bwMode="auto">
          <a:xfrm>
            <a:off x="6630165" y="3815960"/>
            <a:ext cx="3770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W</a:t>
            </a:r>
            <a:r>
              <a:rPr lang="it-IT" sz="1100" b="0" baseline="-25000" dirty="0">
                <a:latin typeface="Century Gothic"/>
                <a:cs typeface="Century Gothic"/>
              </a:rPr>
              <a:t>8</a:t>
            </a:r>
          </a:p>
        </p:txBody>
      </p:sp>
      <p:sp>
        <p:nvSpPr>
          <p:cNvPr id="81" name="Rectangle 3"/>
          <p:cNvSpPr>
            <a:spLocks noChangeArrowheads="1"/>
          </p:cNvSpPr>
          <p:nvPr/>
        </p:nvSpPr>
        <p:spPr bwMode="auto">
          <a:xfrm>
            <a:off x="85366" y="839036"/>
            <a:ext cx="6888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AU" sz="1200" b="0" dirty="0" smtClean="0">
                <a:latin typeface="Century Gothic" charset="0"/>
                <a:cs typeface="Century Gothic" charset="0"/>
              </a:rPr>
              <a:t>116 patients enrolled</a:t>
            </a:r>
            <a:endParaRPr lang="en-AU" sz="1200" b="0" dirty="0" smtClean="0">
              <a:latin typeface="Century Gothic" charset="0"/>
              <a:cs typeface="Century Gothic" charset="0"/>
            </a:endParaRPr>
          </a:p>
        </p:txBody>
      </p:sp>
      <p:sp>
        <p:nvSpPr>
          <p:cNvPr id="64" name="TextBox 50"/>
          <p:cNvSpPr txBox="1"/>
          <p:nvPr/>
        </p:nvSpPr>
        <p:spPr>
          <a:xfrm>
            <a:off x="1132148" y="4069658"/>
            <a:ext cx="1085625" cy="276999"/>
          </a:xfrm>
          <a:prstGeom prst="rect">
            <a:avLst/>
          </a:prstGeom>
          <a:noFill/>
          <a:ln>
            <a:noFill/>
          </a:ln>
        </p:spPr>
        <p:txBody>
          <a:bodyPr wrap="square" rtlCol="0">
            <a:spAutoFit/>
          </a:bodyPr>
          <a:lstStyle/>
          <a:p>
            <a:pPr algn="ctr"/>
            <a:r>
              <a:rPr lang="en-US" sz="1200" b="0" dirty="0" smtClean="0">
                <a:solidFill>
                  <a:schemeClr val="tx1"/>
                </a:solidFill>
                <a:latin typeface="Century Gothic"/>
                <a:cs typeface="Century Gothic"/>
              </a:rPr>
              <a:t>IBS-SS</a:t>
            </a:r>
            <a:endParaRPr lang="en-US" sz="1200" b="0" dirty="0">
              <a:solidFill>
                <a:schemeClr val="tx1"/>
              </a:solidFill>
              <a:latin typeface="Century Gothic"/>
              <a:cs typeface="Century Gothic"/>
            </a:endParaRPr>
          </a:p>
        </p:txBody>
      </p:sp>
      <p:sp>
        <p:nvSpPr>
          <p:cNvPr id="69" name="TextBox 50"/>
          <p:cNvSpPr txBox="1"/>
          <p:nvPr/>
        </p:nvSpPr>
        <p:spPr>
          <a:xfrm>
            <a:off x="2320664" y="4066100"/>
            <a:ext cx="1085625" cy="276999"/>
          </a:xfrm>
          <a:prstGeom prst="rect">
            <a:avLst/>
          </a:prstGeom>
          <a:noFill/>
          <a:ln>
            <a:noFill/>
          </a:ln>
        </p:spPr>
        <p:txBody>
          <a:bodyPr wrap="square" rtlCol="0">
            <a:spAutoFit/>
          </a:bodyPr>
          <a:lstStyle/>
          <a:p>
            <a:pPr algn="ctr"/>
            <a:r>
              <a:rPr lang="en-US" sz="1200" b="0" dirty="0" smtClean="0">
                <a:solidFill>
                  <a:schemeClr val="tx1"/>
                </a:solidFill>
                <a:latin typeface="Century Gothic"/>
                <a:cs typeface="Century Gothic"/>
              </a:rPr>
              <a:t>IBS-SS</a:t>
            </a:r>
            <a:endParaRPr lang="en-US" sz="1200" b="0" dirty="0">
              <a:solidFill>
                <a:schemeClr val="tx1"/>
              </a:solidFill>
              <a:latin typeface="Century Gothic"/>
              <a:cs typeface="Century Gothic"/>
            </a:endParaRPr>
          </a:p>
        </p:txBody>
      </p:sp>
    </p:spTree>
    <p:extLst>
      <p:ext uri="{BB962C8B-B14F-4D97-AF65-F5344CB8AC3E}">
        <p14:creationId xmlns:p14="http://schemas.microsoft.com/office/powerpoint/2010/main" val="38146015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dissolv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1299338" y="1284613"/>
            <a:ext cx="991021" cy="4162148"/>
          </a:xfrm>
          <a:prstGeom prst="rect">
            <a:avLst/>
          </a:prstGeom>
          <a:solidFill>
            <a:srgbClr val="0000FF">
              <a:alpha val="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78" name="Rectangle 77"/>
          <p:cNvSpPr/>
          <p:nvPr/>
        </p:nvSpPr>
        <p:spPr bwMode="auto">
          <a:xfrm>
            <a:off x="2332645" y="1297540"/>
            <a:ext cx="2982162" cy="4162148"/>
          </a:xfrm>
          <a:prstGeom prst="rect">
            <a:avLst/>
          </a:prstGeom>
          <a:solidFill>
            <a:schemeClr val="tx2">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79" name="Rectangle 78"/>
          <p:cNvSpPr/>
          <p:nvPr/>
        </p:nvSpPr>
        <p:spPr bwMode="auto">
          <a:xfrm>
            <a:off x="5340652" y="1303128"/>
            <a:ext cx="2982162" cy="4162148"/>
          </a:xfrm>
          <a:prstGeom prst="rect">
            <a:avLst/>
          </a:prstGeom>
          <a:solidFill>
            <a:schemeClr val="accent1">
              <a:lumMod val="50000"/>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cxnSp>
        <p:nvCxnSpPr>
          <p:cNvPr id="6" name="Straight Connector 19"/>
          <p:cNvCxnSpPr>
            <a:cxnSpLocks noChangeShapeType="1"/>
          </p:cNvCxnSpPr>
          <p:nvPr/>
        </p:nvCxnSpPr>
        <p:spPr bwMode="auto">
          <a:xfrm>
            <a:off x="1386223" y="3367334"/>
            <a:ext cx="913320" cy="2191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21"/>
          <p:cNvCxnSpPr>
            <a:cxnSpLocks noChangeShapeType="1"/>
          </p:cNvCxnSpPr>
          <p:nvPr/>
        </p:nvCxnSpPr>
        <p:spPr bwMode="auto">
          <a:xfrm>
            <a:off x="2299543" y="3586474"/>
            <a:ext cx="999476" cy="811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 name="Straight Connector 23"/>
          <p:cNvCxnSpPr>
            <a:cxnSpLocks noChangeShapeType="1"/>
          </p:cNvCxnSpPr>
          <p:nvPr/>
        </p:nvCxnSpPr>
        <p:spPr bwMode="auto">
          <a:xfrm>
            <a:off x="3299019" y="3667631"/>
            <a:ext cx="1008020" cy="20263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25"/>
          <p:cNvCxnSpPr>
            <a:cxnSpLocks noChangeShapeType="1"/>
          </p:cNvCxnSpPr>
          <p:nvPr/>
        </p:nvCxnSpPr>
        <p:spPr bwMode="auto">
          <a:xfrm>
            <a:off x="4291909" y="3870262"/>
            <a:ext cx="1008020" cy="5896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27"/>
          <p:cNvCxnSpPr>
            <a:cxnSpLocks noChangeShapeType="1"/>
          </p:cNvCxnSpPr>
          <p:nvPr/>
        </p:nvCxnSpPr>
        <p:spPr bwMode="auto">
          <a:xfrm>
            <a:off x="5299929" y="3929227"/>
            <a:ext cx="963471" cy="15214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1" name="Right Bracket 146"/>
          <p:cNvSpPr>
            <a:spLocks/>
          </p:cNvSpPr>
          <p:nvPr/>
        </p:nvSpPr>
        <p:spPr bwMode="auto">
          <a:xfrm>
            <a:off x="1120813" y="2663181"/>
            <a:ext cx="93519" cy="564894"/>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12" name="Right Bracket 147"/>
          <p:cNvSpPr>
            <a:spLocks/>
          </p:cNvSpPr>
          <p:nvPr/>
        </p:nvSpPr>
        <p:spPr bwMode="auto">
          <a:xfrm>
            <a:off x="1120813" y="3235595"/>
            <a:ext cx="93519" cy="564894"/>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13" name="Right Bracket 148"/>
          <p:cNvSpPr>
            <a:spLocks/>
          </p:cNvSpPr>
          <p:nvPr/>
        </p:nvSpPr>
        <p:spPr bwMode="auto">
          <a:xfrm>
            <a:off x="1119952" y="3800489"/>
            <a:ext cx="93519" cy="564894"/>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14" name="Right Bracket 149"/>
          <p:cNvSpPr>
            <a:spLocks/>
          </p:cNvSpPr>
          <p:nvPr/>
        </p:nvSpPr>
        <p:spPr bwMode="auto">
          <a:xfrm>
            <a:off x="1125682" y="4365383"/>
            <a:ext cx="93519" cy="564894"/>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15" name="Right Bracket 150"/>
          <p:cNvSpPr>
            <a:spLocks/>
          </p:cNvSpPr>
          <p:nvPr/>
        </p:nvSpPr>
        <p:spPr bwMode="auto">
          <a:xfrm>
            <a:off x="1125682" y="4935159"/>
            <a:ext cx="93519" cy="564894"/>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16" name="Rectangle 151"/>
          <p:cNvSpPr>
            <a:spLocks noChangeArrowheads="1"/>
          </p:cNvSpPr>
          <p:nvPr/>
        </p:nvSpPr>
        <p:spPr bwMode="auto">
          <a:xfrm rot="16200000">
            <a:off x="-1856067" y="3422554"/>
            <a:ext cx="47465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600" b="0" dirty="0">
                <a:latin typeface="Century Gothic"/>
                <a:cs typeface="Century Gothic"/>
              </a:rPr>
              <a:t>Gastrointestinal symptom rating </a:t>
            </a:r>
            <a:r>
              <a:rPr lang="en-GB" sz="1600" b="0" dirty="0" smtClean="0">
                <a:latin typeface="Century Gothic"/>
                <a:cs typeface="Century Gothic"/>
              </a:rPr>
              <a:t>score (GSRS)</a:t>
            </a:r>
            <a:endParaRPr lang="it-IT" sz="1600" b="0" dirty="0">
              <a:latin typeface="Century Gothic"/>
              <a:cs typeface="Century Gothic"/>
            </a:endParaRPr>
          </a:p>
        </p:txBody>
      </p:sp>
      <p:sp>
        <p:nvSpPr>
          <p:cNvPr id="20" name="TextBox 94"/>
          <p:cNvSpPr txBox="1">
            <a:spLocks noChangeArrowheads="1"/>
          </p:cNvSpPr>
          <p:nvPr/>
        </p:nvSpPr>
        <p:spPr bwMode="auto">
          <a:xfrm>
            <a:off x="1213471" y="5702459"/>
            <a:ext cx="26161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E</a:t>
            </a:r>
            <a:endParaRPr lang="it-IT" sz="1100" b="0" baseline="-25000" dirty="0">
              <a:latin typeface="Century Gothic"/>
              <a:cs typeface="Century Gothic"/>
            </a:endParaRPr>
          </a:p>
        </p:txBody>
      </p:sp>
      <p:sp>
        <p:nvSpPr>
          <p:cNvPr id="21" name="TextBox 96"/>
          <p:cNvSpPr txBox="1">
            <a:spLocks noChangeArrowheads="1"/>
          </p:cNvSpPr>
          <p:nvPr/>
        </p:nvSpPr>
        <p:spPr bwMode="auto">
          <a:xfrm>
            <a:off x="2099082" y="5702459"/>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W</a:t>
            </a:r>
            <a:r>
              <a:rPr lang="it-IT" sz="1100" b="0" baseline="-25000" dirty="0" smtClean="0">
                <a:latin typeface="Century Gothic"/>
                <a:cs typeface="Century Gothic"/>
              </a:rPr>
              <a:t>2</a:t>
            </a:r>
            <a:endParaRPr lang="it-IT" sz="1100" b="0" baseline="-25000" dirty="0">
              <a:latin typeface="Century Gothic"/>
              <a:cs typeface="Century Gothic"/>
            </a:endParaRPr>
          </a:p>
        </p:txBody>
      </p:sp>
      <p:sp>
        <p:nvSpPr>
          <p:cNvPr id="22" name="TextBox 98"/>
          <p:cNvSpPr txBox="1">
            <a:spLocks noChangeArrowheads="1"/>
          </p:cNvSpPr>
          <p:nvPr/>
        </p:nvSpPr>
        <p:spPr bwMode="auto">
          <a:xfrm>
            <a:off x="3100965" y="5684203"/>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4</a:t>
            </a:r>
            <a:endParaRPr lang="it-IT" sz="1100" b="0" baseline="-25000" dirty="0">
              <a:latin typeface="Century Gothic"/>
              <a:cs typeface="Century Gothic"/>
            </a:endParaRPr>
          </a:p>
        </p:txBody>
      </p:sp>
      <p:sp>
        <p:nvSpPr>
          <p:cNvPr id="23" name="TextBox 100"/>
          <p:cNvSpPr txBox="1">
            <a:spLocks noChangeArrowheads="1"/>
          </p:cNvSpPr>
          <p:nvPr/>
        </p:nvSpPr>
        <p:spPr bwMode="auto">
          <a:xfrm>
            <a:off x="4098660" y="5707916"/>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6</a:t>
            </a:r>
            <a:endParaRPr lang="it-IT" sz="1100" b="0" baseline="-25000" dirty="0">
              <a:latin typeface="Century Gothic"/>
              <a:cs typeface="Century Gothic"/>
            </a:endParaRPr>
          </a:p>
        </p:txBody>
      </p:sp>
      <p:sp>
        <p:nvSpPr>
          <p:cNvPr id="24" name="TextBox 102"/>
          <p:cNvSpPr txBox="1">
            <a:spLocks noChangeArrowheads="1"/>
          </p:cNvSpPr>
          <p:nvPr/>
        </p:nvSpPr>
        <p:spPr bwMode="auto">
          <a:xfrm>
            <a:off x="5108461" y="5702459"/>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8</a:t>
            </a:r>
            <a:endParaRPr lang="it-IT" sz="1100" b="0" baseline="-25000" dirty="0">
              <a:latin typeface="Century Gothic"/>
              <a:cs typeface="Century Gothic"/>
            </a:endParaRPr>
          </a:p>
        </p:txBody>
      </p:sp>
      <p:sp>
        <p:nvSpPr>
          <p:cNvPr id="25" name="TextBox 104"/>
          <p:cNvSpPr txBox="1">
            <a:spLocks noChangeArrowheads="1"/>
          </p:cNvSpPr>
          <p:nvPr/>
        </p:nvSpPr>
        <p:spPr bwMode="auto">
          <a:xfrm>
            <a:off x="6079357" y="5684203"/>
            <a:ext cx="435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10</a:t>
            </a:r>
            <a:endParaRPr lang="it-IT" sz="1100" b="0" baseline="-25000" dirty="0">
              <a:latin typeface="Century Gothic"/>
              <a:cs typeface="Century Gothic"/>
            </a:endParaRPr>
          </a:p>
        </p:txBody>
      </p:sp>
      <p:sp>
        <p:nvSpPr>
          <p:cNvPr id="26" name="TextBox 109"/>
          <p:cNvSpPr txBox="1">
            <a:spLocks noChangeArrowheads="1"/>
          </p:cNvSpPr>
          <p:nvPr/>
        </p:nvSpPr>
        <p:spPr bwMode="auto">
          <a:xfrm>
            <a:off x="8063026" y="5702459"/>
            <a:ext cx="435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W</a:t>
            </a:r>
            <a:r>
              <a:rPr lang="it-IT" sz="1100" b="0" baseline="-25000" dirty="0" smtClean="0">
                <a:latin typeface="Century Gothic"/>
                <a:cs typeface="Century Gothic"/>
              </a:rPr>
              <a:t>14</a:t>
            </a:r>
            <a:endParaRPr lang="it-IT" sz="1100" b="0" baseline="-25000" dirty="0">
              <a:latin typeface="Century Gothic"/>
              <a:cs typeface="Century Gothic"/>
            </a:endParaRPr>
          </a:p>
        </p:txBody>
      </p:sp>
      <p:sp>
        <p:nvSpPr>
          <p:cNvPr id="27" name="TextBox 114"/>
          <p:cNvSpPr txBox="1">
            <a:spLocks noChangeArrowheads="1"/>
          </p:cNvSpPr>
          <p:nvPr/>
        </p:nvSpPr>
        <p:spPr bwMode="auto">
          <a:xfrm flipH="1">
            <a:off x="697679" y="5338716"/>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smtClean="0">
                <a:latin typeface="Century Gothic"/>
                <a:cs typeface="Century Gothic"/>
              </a:rPr>
              <a:t>0</a:t>
            </a:r>
            <a:endParaRPr lang="it-IT" sz="1200" b="0" dirty="0">
              <a:latin typeface="Century Gothic"/>
              <a:cs typeface="Century Gothic"/>
            </a:endParaRPr>
          </a:p>
        </p:txBody>
      </p:sp>
      <p:sp>
        <p:nvSpPr>
          <p:cNvPr id="28" name="Left Bracket 137"/>
          <p:cNvSpPr>
            <a:spLocks/>
          </p:cNvSpPr>
          <p:nvPr/>
        </p:nvSpPr>
        <p:spPr bwMode="auto">
          <a:xfrm rot="5400000" flipV="1">
            <a:off x="1720848" y="5060457"/>
            <a:ext cx="120283" cy="999475"/>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29" name="TextBox 141"/>
          <p:cNvSpPr txBox="1">
            <a:spLocks noChangeArrowheads="1"/>
          </p:cNvSpPr>
          <p:nvPr/>
        </p:nvSpPr>
        <p:spPr bwMode="auto">
          <a:xfrm>
            <a:off x="1386223" y="6046258"/>
            <a:ext cx="9206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i="1" dirty="0" err="1">
                <a:latin typeface="Century Gothic"/>
                <a:cs typeface="Century Gothic"/>
              </a:rPr>
              <a:t>Running</a:t>
            </a:r>
            <a:r>
              <a:rPr lang="it-IT" sz="1100" b="0" i="1" dirty="0">
                <a:latin typeface="Century Gothic"/>
                <a:cs typeface="Century Gothic"/>
              </a:rPr>
              <a:t>-in</a:t>
            </a:r>
          </a:p>
        </p:txBody>
      </p:sp>
      <p:sp>
        <p:nvSpPr>
          <p:cNvPr id="30" name="TextBox 142"/>
          <p:cNvSpPr txBox="1">
            <a:spLocks noChangeArrowheads="1"/>
          </p:cNvSpPr>
          <p:nvPr/>
        </p:nvSpPr>
        <p:spPr bwMode="auto">
          <a:xfrm>
            <a:off x="3840214" y="6059647"/>
            <a:ext cx="101707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i="1" dirty="0" err="1">
                <a:latin typeface="Century Gothic"/>
                <a:cs typeface="Century Gothic"/>
              </a:rPr>
              <a:t>Intervention</a:t>
            </a:r>
            <a:endParaRPr lang="it-IT" sz="1100" b="0" i="1" dirty="0">
              <a:latin typeface="Century Gothic"/>
              <a:cs typeface="Century Gothic"/>
            </a:endParaRPr>
          </a:p>
        </p:txBody>
      </p:sp>
      <p:sp>
        <p:nvSpPr>
          <p:cNvPr id="31" name="TextBox 144"/>
          <p:cNvSpPr txBox="1">
            <a:spLocks noChangeArrowheads="1"/>
          </p:cNvSpPr>
          <p:nvPr/>
        </p:nvSpPr>
        <p:spPr bwMode="auto">
          <a:xfrm>
            <a:off x="6960531" y="6059647"/>
            <a:ext cx="86258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i="1" dirty="0">
                <a:latin typeface="Century Gothic"/>
                <a:cs typeface="Century Gothic"/>
              </a:rPr>
              <a:t>Follow-up</a:t>
            </a:r>
          </a:p>
        </p:txBody>
      </p:sp>
      <p:sp>
        <p:nvSpPr>
          <p:cNvPr id="32" name="Left Bracket 137"/>
          <p:cNvSpPr>
            <a:spLocks/>
          </p:cNvSpPr>
          <p:nvPr/>
        </p:nvSpPr>
        <p:spPr bwMode="auto">
          <a:xfrm rot="5400000" flipV="1">
            <a:off x="2739139" y="5060457"/>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33" name="Left Bracket 137"/>
          <p:cNvSpPr>
            <a:spLocks/>
          </p:cNvSpPr>
          <p:nvPr/>
        </p:nvSpPr>
        <p:spPr bwMode="auto">
          <a:xfrm rot="5400000" flipV="1">
            <a:off x="3732029" y="5060451"/>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sp>
        <p:nvSpPr>
          <p:cNvPr id="34" name="Left Bracket 137"/>
          <p:cNvSpPr>
            <a:spLocks/>
          </p:cNvSpPr>
          <p:nvPr/>
        </p:nvSpPr>
        <p:spPr bwMode="auto">
          <a:xfrm rot="5400000" flipV="1">
            <a:off x="4740049" y="5060079"/>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sp>
        <p:nvSpPr>
          <p:cNvPr id="35" name="Left Bracket 34"/>
          <p:cNvSpPr>
            <a:spLocks/>
          </p:cNvSpPr>
          <p:nvPr/>
        </p:nvSpPr>
        <p:spPr bwMode="auto">
          <a:xfrm rot="5400000" flipV="1">
            <a:off x="5739525" y="5056766"/>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36" name="Left Bracket 137"/>
          <p:cNvSpPr>
            <a:spLocks/>
          </p:cNvSpPr>
          <p:nvPr/>
        </p:nvSpPr>
        <p:spPr bwMode="auto">
          <a:xfrm rot="5400000" flipV="1">
            <a:off x="6739001" y="5058663"/>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37" name="Left Bracket 137"/>
          <p:cNvSpPr>
            <a:spLocks/>
          </p:cNvSpPr>
          <p:nvPr/>
        </p:nvSpPr>
        <p:spPr bwMode="auto">
          <a:xfrm rot="5400000" flipV="1">
            <a:off x="7746073" y="5060079"/>
            <a:ext cx="120283" cy="999475"/>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38" name="TextBox 104"/>
          <p:cNvSpPr txBox="1">
            <a:spLocks noChangeArrowheads="1"/>
          </p:cNvSpPr>
          <p:nvPr/>
        </p:nvSpPr>
        <p:spPr bwMode="auto">
          <a:xfrm>
            <a:off x="7097105" y="5684203"/>
            <a:ext cx="435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12</a:t>
            </a:r>
            <a:endParaRPr lang="it-IT" sz="1100" b="0" baseline="-25000" dirty="0">
              <a:latin typeface="Century Gothic"/>
              <a:cs typeface="Century Gothic"/>
            </a:endParaRPr>
          </a:p>
        </p:txBody>
      </p:sp>
      <p:cxnSp>
        <p:nvCxnSpPr>
          <p:cNvPr id="39" name="Connettore 1 91"/>
          <p:cNvCxnSpPr>
            <a:cxnSpLocks noChangeShapeType="1"/>
          </p:cNvCxnSpPr>
          <p:nvPr/>
        </p:nvCxnSpPr>
        <p:spPr bwMode="auto">
          <a:xfrm rot="5400000">
            <a:off x="967917" y="3450368"/>
            <a:ext cx="838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0" name="Connettore 1 93"/>
          <p:cNvCxnSpPr>
            <a:cxnSpLocks noChangeShapeType="1"/>
          </p:cNvCxnSpPr>
          <p:nvPr/>
        </p:nvCxnSpPr>
        <p:spPr bwMode="auto">
          <a:xfrm rot="5400000">
            <a:off x="1843720" y="3765803"/>
            <a:ext cx="94773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1" name="Connettore 1 95"/>
          <p:cNvCxnSpPr>
            <a:cxnSpLocks noChangeShapeType="1"/>
          </p:cNvCxnSpPr>
          <p:nvPr/>
        </p:nvCxnSpPr>
        <p:spPr bwMode="auto">
          <a:xfrm rot="5400000">
            <a:off x="4764592" y="3831189"/>
            <a:ext cx="1066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2" name="Connettore 1 97"/>
          <p:cNvCxnSpPr>
            <a:cxnSpLocks noChangeShapeType="1"/>
          </p:cNvCxnSpPr>
          <p:nvPr/>
        </p:nvCxnSpPr>
        <p:spPr bwMode="auto">
          <a:xfrm rot="5400000">
            <a:off x="7903145" y="4031276"/>
            <a:ext cx="79533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3" name="Connettore 1 99"/>
          <p:cNvCxnSpPr>
            <a:cxnSpLocks noChangeShapeType="1"/>
          </p:cNvCxnSpPr>
          <p:nvPr/>
        </p:nvCxnSpPr>
        <p:spPr bwMode="auto">
          <a:xfrm rot="5400000">
            <a:off x="3929773" y="3739323"/>
            <a:ext cx="719137"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4" name="Connettore 1 101"/>
          <p:cNvCxnSpPr>
            <a:cxnSpLocks noChangeShapeType="1"/>
          </p:cNvCxnSpPr>
          <p:nvPr/>
        </p:nvCxnSpPr>
        <p:spPr bwMode="auto">
          <a:xfrm rot="5400000">
            <a:off x="2872539" y="3652853"/>
            <a:ext cx="838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5" name="Connettore 1 105"/>
          <p:cNvCxnSpPr>
            <a:cxnSpLocks noChangeShapeType="1"/>
          </p:cNvCxnSpPr>
          <p:nvPr/>
        </p:nvCxnSpPr>
        <p:spPr bwMode="auto">
          <a:xfrm rot="16200000" flipH="1">
            <a:off x="6839497" y="4047092"/>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6" name="Connettore 1 109"/>
          <p:cNvCxnSpPr>
            <a:cxnSpLocks noChangeShapeType="1"/>
          </p:cNvCxnSpPr>
          <p:nvPr/>
        </p:nvCxnSpPr>
        <p:spPr bwMode="auto">
          <a:xfrm rot="16200000" flipH="1">
            <a:off x="5957806" y="4002175"/>
            <a:ext cx="6096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57"/>
          <p:cNvCxnSpPr>
            <a:cxnSpLocks noChangeShapeType="1"/>
          </p:cNvCxnSpPr>
          <p:nvPr/>
        </p:nvCxnSpPr>
        <p:spPr bwMode="auto">
          <a:xfrm>
            <a:off x="1461220" y="2885306"/>
            <a:ext cx="887866" cy="153722"/>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cxnSp>
      <p:cxnSp>
        <p:nvCxnSpPr>
          <p:cNvPr id="48" name="Straight Connector 61"/>
          <p:cNvCxnSpPr>
            <a:cxnSpLocks noChangeShapeType="1"/>
          </p:cNvCxnSpPr>
          <p:nvPr/>
        </p:nvCxnSpPr>
        <p:spPr bwMode="auto">
          <a:xfrm>
            <a:off x="3288720" y="3773093"/>
            <a:ext cx="991021" cy="513845"/>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cxnSp>
      <p:cxnSp>
        <p:nvCxnSpPr>
          <p:cNvPr id="49" name="Straight Connector 63"/>
          <p:cNvCxnSpPr>
            <a:cxnSpLocks noChangeShapeType="1"/>
          </p:cNvCxnSpPr>
          <p:nvPr/>
        </p:nvCxnSpPr>
        <p:spPr bwMode="auto">
          <a:xfrm>
            <a:off x="2349086" y="3061050"/>
            <a:ext cx="932293" cy="697362"/>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0" name="Straight Connector 67"/>
          <p:cNvCxnSpPr>
            <a:cxnSpLocks noChangeShapeType="1"/>
          </p:cNvCxnSpPr>
          <p:nvPr/>
        </p:nvCxnSpPr>
        <p:spPr bwMode="auto">
          <a:xfrm>
            <a:off x="5307466" y="4389707"/>
            <a:ext cx="991939" cy="230103"/>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1" name="Straight Connector 69"/>
          <p:cNvCxnSpPr>
            <a:cxnSpLocks noChangeShapeType="1"/>
          </p:cNvCxnSpPr>
          <p:nvPr/>
        </p:nvCxnSpPr>
        <p:spPr bwMode="auto">
          <a:xfrm>
            <a:off x="4301763" y="4279598"/>
            <a:ext cx="998362" cy="117450"/>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2" name="Straight Connector 67"/>
          <p:cNvCxnSpPr>
            <a:cxnSpLocks noChangeShapeType="1"/>
          </p:cNvCxnSpPr>
          <p:nvPr/>
        </p:nvCxnSpPr>
        <p:spPr bwMode="auto">
          <a:xfrm>
            <a:off x="6263400" y="4616923"/>
            <a:ext cx="1011668" cy="0"/>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3" name="Straight Connector 67"/>
          <p:cNvCxnSpPr>
            <a:cxnSpLocks noChangeShapeType="1"/>
          </p:cNvCxnSpPr>
          <p:nvPr/>
        </p:nvCxnSpPr>
        <p:spPr bwMode="auto">
          <a:xfrm flipV="1">
            <a:off x="7275068" y="4367685"/>
            <a:ext cx="1027482" cy="252127"/>
          </a:xfrm>
          <a:prstGeom prst="line">
            <a:avLst/>
          </a:prstGeom>
          <a:noFill/>
          <a:ln w="19050">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4" name="Connettore 1 92"/>
          <p:cNvCxnSpPr>
            <a:cxnSpLocks noChangeShapeType="1"/>
          </p:cNvCxnSpPr>
          <p:nvPr/>
        </p:nvCxnSpPr>
        <p:spPr bwMode="auto">
          <a:xfrm rot="5400000">
            <a:off x="1040532" y="2871598"/>
            <a:ext cx="838200" cy="0"/>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5" name="Connettore 1 94"/>
          <p:cNvCxnSpPr>
            <a:cxnSpLocks noChangeShapeType="1"/>
          </p:cNvCxnSpPr>
          <p:nvPr/>
        </p:nvCxnSpPr>
        <p:spPr bwMode="auto">
          <a:xfrm rot="5400000">
            <a:off x="1939425" y="3179953"/>
            <a:ext cx="762000" cy="1588"/>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6" name="Connettore 1 100"/>
          <p:cNvCxnSpPr>
            <a:cxnSpLocks noChangeShapeType="1"/>
          </p:cNvCxnSpPr>
          <p:nvPr/>
        </p:nvCxnSpPr>
        <p:spPr bwMode="auto">
          <a:xfrm rot="5400000">
            <a:off x="3881770" y="4282737"/>
            <a:ext cx="762000" cy="1588"/>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7" name="Connettore 1 102"/>
          <p:cNvCxnSpPr>
            <a:cxnSpLocks noChangeShapeType="1"/>
          </p:cNvCxnSpPr>
          <p:nvPr/>
        </p:nvCxnSpPr>
        <p:spPr bwMode="auto">
          <a:xfrm flipH="1">
            <a:off x="3282301" y="3614647"/>
            <a:ext cx="8544" cy="458100"/>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8" name="Connettore 1 102"/>
          <p:cNvCxnSpPr>
            <a:cxnSpLocks noChangeShapeType="1"/>
          </p:cNvCxnSpPr>
          <p:nvPr/>
        </p:nvCxnSpPr>
        <p:spPr bwMode="auto">
          <a:xfrm rot="5400000">
            <a:off x="4932078" y="4306974"/>
            <a:ext cx="703262" cy="1588"/>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cxnSp>
        <p:nvCxnSpPr>
          <p:cNvPr id="59" name="Connettore 1 102"/>
          <p:cNvCxnSpPr>
            <a:cxnSpLocks noChangeShapeType="1"/>
          </p:cNvCxnSpPr>
          <p:nvPr/>
        </p:nvCxnSpPr>
        <p:spPr bwMode="auto">
          <a:xfrm rot="5400000">
            <a:off x="5925902" y="4658605"/>
            <a:ext cx="703262" cy="1588"/>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cxnSp>
        <p:nvCxnSpPr>
          <p:cNvPr id="60" name="Connettore 1 102"/>
          <p:cNvCxnSpPr>
            <a:cxnSpLocks noChangeShapeType="1"/>
          </p:cNvCxnSpPr>
          <p:nvPr/>
        </p:nvCxnSpPr>
        <p:spPr bwMode="auto">
          <a:xfrm rot="5400000">
            <a:off x="6899738" y="4701663"/>
            <a:ext cx="703262" cy="1588"/>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cxnSp>
        <p:nvCxnSpPr>
          <p:cNvPr id="61" name="Connettore 1 102"/>
          <p:cNvCxnSpPr>
            <a:cxnSpLocks noChangeShapeType="1"/>
          </p:cNvCxnSpPr>
          <p:nvPr/>
        </p:nvCxnSpPr>
        <p:spPr bwMode="auto">
          <a:xfrm rot="5400000">
            <a:off x="7963071" y="4394342"/>
            <a:ext cx="703262" cy="1588"/>
          </a:xfrm>
          <a:prstGeom prst="line">
            <a:avLst/>
          </a:prstGeom>
          <a:noFill/>
          <a:ln w="9525">
            <a:solidFill>
              <a:schemeClr val="tx2"/>
            </a:solidFill>
            <a:prstDash val="dash"/>
            <a:round/>
            <a:headEnd/>
            <a:tailEnd/>
          </a:ln>
          <a:extLst>
            <a:ext uri="{909E8E84-426E-40dd-AFC4-6F175D3DCCD1}">
              <a14:hiddenFill xmlns:a14="http://schemas.microsoft.com/office/drawing/2010/main">
                <a:noFill/>
              </a14:hiddenFill>
            </a:ext>
          </a:extLst>
        </p:spPr>
      </p:cxnSp>
      <p:sp>
        <p:nvSpPr>
          <p:cNvPr id="62" name="TextBox 206"/>
          <p:cNvSpPr txBox="1">
            <a:spLocks noChangeArrowheads="1"/>
          </p:cNvSpPr>
          <p:nvPr/>
        </p:nvSpPr>
        <p:spPr bwMode="auto">
          <a:xfrm>
            <a:off x="6915007" y="3189445"/>
            <a:ext cx="6813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b="0" dirty="0" err="1" smtClean="0">
                <a:latin typeface="Century Gothic"/>
                <a:cs typeface="Century Gothic"/>
              </a:rPr>
              <a:t>p</a:t>
            </a:r>
            <a:r>
              <a:rPr lang="it-IT" sz="1200" b="0" dirty="0" smtClean="0">
                <a:latin typeface="Century Gothic"/>
                <a:cs typeface="Century Gothic"/>
              </a:rPr>
              <a:t>&lt;0,05</a:t>
            </a:r>
            <a:endParaRPr lang="it-IT" sz="1200" b="0" dirty="0">
              <a:latin typeface="Century Gothic"/>
              <a:cs typeface="Century Gothic"/>
            </a:endParaRPr>
          </a:p>
        </p:txBody>
      </p:sp>
      <p:sp>
        <p:nvSpPr>
          <p:cNvPr id="63" name="Right Bracket 146"/>
          <p:cNvSpPr>
            <a:spLocks/>
          </p:cNvSpPr>
          <p:nvPr/>
        </p:nvSpPr>
        <p:spPr bwMode="auto">
          <a:xfrm>
            <a:off x="1128988" y="1525873"/>
            <a:ext cx="93519" cy="564894"/>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64" name="Right Bracket 147"/>
          <p:cNvSpPr>
            <a:spLocks/>
          </p:cNvSpPr>
          <p:nvPr/>
        </p:nvSpPr>
        <p:spPr bwMode="auto">
          <a:xfrm>
            <a:off x="1128988" y="2098287"/>
            <a:ext cx="93519" cy="564894"/>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65" name="TextBox 114"/>
          <p:cNvSpPr txBox="1">
            <a:spLocks noChangeArrowheads="1"/>
          </p:cNvSpPr>
          <p:nvPr/>
        </p:nvSpPr>
        <p:spPr bwMode="auto">
          <a:xfrm flipH="1">
            <a:off x="708865" y="4791777"/>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a:latin typeface="Century Gothic"/>
                <a:cs typeface="Century Gothic"/>
              </a:rPr>
              <a:t>5</a:t>
            </a:r>
          </a:p>
        </p:txBody>
      </p:sp>
      <p:sp>
        <p:nvSpPr>
          <p:cNvPr id="66" name="TextBox 114"/>
          <p:cNvSpPr txBox="1">
            <a:spLocks noChangeArrowheads="1"/>
          </p:cNvSpPr>
          <p:nvPr/>
        </p:nvSpPr>
        <p:spPr bwMode="auto">
          <a:xfrm flipH="1">
            <a:off x="697679" y="4224894"/>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smtClean="0">
                <a:latin typeface="Century Gothic"/>
                <a:cs typeface="Century Gothic"/>
              </a:rPr>
              <a:t>10</a:t>
            </a:r>
            <a:endParaRPr lang="it-IT" sz="1200" b="0" dirty="0">
              <a:latin typeface="Century Gothic"/>
              <a:cs typeface="Century Gothic"/>
            </a:endParaRPr>
          </a:p>
        </p:txBody>
      </p:sp>
      <p:sp>
        <p:nvSpPr>
          <p:cNvPr id="67" name="TextBox 114"/>
          <p:cNvSpPr txBox="1">
            <a:spLocks noChangeArrowheads="1"/>
          </p:cNvSpPr>
          <p:nvPr/>
        </p:nvSpPr>
        <p:spPr bwMode="auto">
          <a:xfrm flipH="1">
            <a:off x="708865" y="3667631"/>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smtClean="0">
                <a:latin typeface="Century Gothic"/>
                <a:cs typeface="Century Gothic"/>
              </a:rPr>
              <a:t>15</a:t>
            </a:r>
            <a:endParaRPr lang="it-IT" sz="1200" b="0" dirty="0">
              <a:latin typeface="Century Gothic"/>
              <a:cs typeface="Century Gothic"/>
            </a:endParaRPr>
          </a:p>
        </p:txBody>
      </p:sp>
      <p:sp>
        <p:nvSpPr>
          <p:cNvPr id="68" name="TextBox 114"/>
          <p:cNvSpPr txBox="1">
            <a:spLocks noChangeArrowheads="1"/>
          </p:cNvSpPr>
          <p:nvPr/>
        </p:nvSpPr>
        <p:spPr bwMode="auto">
          <a:xfrm flipH="1">
            <a:off x="686493" y="3090335"/>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a:latin typeface="Century Gothic"/>
                <a:cs typeface="Century Gothic"/>
              </a:rPr>
              <a:t>2</a:t>
            </a:r>
            <a:r>
              <a:rPr lang="it-IT" sz="1200" b="0" dirty="0" smtClean="0">
                <a:latin typeface="Century Gothic"/>
                <a:cs typeface="Century Gothic"/>
              </a:rPr>
              <a:t>0</a:t>
            </a:r>
            <a:endParaRPr lang="it-IT" sz="1200" b="0" dirty="0">
              <a:latin typeface="Century Gothic"/>
              <a:cs typeface="Century Gothic"/>
            </a:endParaRPr>
          </a:p>
        </p:txBody>
      </p:sp>
      <p:sp>
        <p:nvSpPr>
          <p:cNvPr id="69" name="TextBox 114"/>
          <p:cNvSpPr txBox="1">
            <a:spLocks noChangeArrowheads="1"/>
          </p:cNvSpPr>
          <p:nvPr/>
        </p:nvSpPr>
        <p:spPr bwMode="auto">
          <a:xfrm flipH="1">
            <a:off x="697679" y="2522748"/>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smtClean="0">
                <a:latin typeface="Century Gothic"/>
                <a:cs typeface="Century Gothic"/>
              </a:rPr>
              <a:t>25</a:t>
            </a:r>
            <a:endParaRPr lang="it-IT" sz="1200" b="0" dirty="0">
              <a:latin typeface="Century Gothic"/>
              <a:cs typeface="Century Gothic"/>
            </a:endParaRPr>
          </a:p>
        </p:txBody>
      </p:sp>
      <p:sp>
        <p:nvSpPr>
          <p:cNvPr id="70" name="TextBox 114"/>
          <p:cNvSpPr txBox="1">
            <a:spLocks noChangeArrowheads="1"/>
          </p:cNvSpPr>
          <p:nvPr/>
        </p:nvSpPr>
        <p:spPr bwMode="auto">
          <a:xfrm flipH="1">
            <a:off x="697679" y="1952799"/>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smtClean="0">
                <a:latin typeface="Century Gothic"/>
                <a:cs typeface="Century Gothic"/>
              </a:rPr>
              <a:t>30</a:t>
            </a:r>
            <a:endParaRPr lang="it-IT" sz="1200" b="0" dirty="0">
              <a:latin typeface="Century Gothic"/>
              <a:cs typeface="Century Gothic"/>
            </a:endParaRPr>
          </a:p>
        </p:txBody>
      </p:sp>
      <p:sp>
        <p:nvSpPr>
          <p:cNvPr id="71" name="TextBox 114"/>
          <p:cNvSpPr txBox="1">
            <a:spLocks noChangeArrowheads="1"/>
          </p:cNvSpPr>
          <p:nvPr/>
        </p:nvSpPr>
        <p:spPr bwMode="auto">
          <a:xfrm flipH="1">
            <a:off x="708865" y="1405860"/>
            <a:ext cx="5157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200" b="0" dirty="0" smtClean="0">
                <a:latin typeface="Century Gothic"/>
                <a:cs typeface="Century Gothic"/>
              </a:rPr>
              <a:t>35</a:t>
            </a:r>
            <a:endParaRPr lang="it-IT" sz="1200" b="0" dirty="0">
              <a:latin typeface="Century Gothic"/>
              <a:cs typeface="Century Gothic"/>
            </a:endParaRPr>
          </a:p>
        </p:txBody>
      </p:sp>
      <p:cxnSp>
        <p:nvCxnSpPr>
          <p:cNvPr id="72" name="Straight Connector 27"/>
          <p:cNvCxnSpPr>
            <a:cxnSpLocks noChangeShapeType="1"/>
          </p:cNvCxnSpPr>
          <p:nvPr/>
        </p:nvCxnSpPr>
        <p:spPr bwMode="auto">
          <a:xfrm>
            <a:off x="6234490" y="4072747"/>
            <a:ext cx="106439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73" name="Straight Connector 27"/>
          <p:cNvCxnSpPr>
            <a:cxnSpLocks noChangeShapeType="1"/>
          </p:cNvCxnSpPr>
          <p:nvPr/>
        </p:nvCxnSpPr>
        <p:spPr bwMode="auto">
          <a:xfrm flipV="1">
            <a:off x="7258597" y="3944630"/>
            <a:ext cx="1064391" cy="12811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80" name="TextBox 206"/>
          <p:cNvSpPr txBox="1">
            <a:spLocks noChangeArrowheads="1"/>
          </p:cNvSpPr>
          <p:nvPr/>
        </p:nvSpPr>
        <p:spPr bwMode="auto">
          <a:xfrm>
            <a:off x="4410004" y="3033539"/>
            <a:ext cx="6813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b="0" dirty="0" err="1" smtClean="0">
                <a:latin typeface="Century Gothic"/>
                <a:cs typeface="Century Gothic"/>
              </a:rPr>
              <a:t>p</a:t>
            </a:r>
            <a:r>
              <a:rPr lang="it-IT" sz="1200" b="0" dirty="0" smtClean="0">
                <a:latin typeface="Century Gothic"/>
                <a:cs typeface="Century Gothic"/>
              </a:rPr>
              <a:t>=0,05</a:t>
            </a:r>
          </a:p>
        </p:txBody>
      </p:sp>
      <p:sp>
        <p:nvSpPr>
          <p:cNvPr id="89" name="TextBox 201"/>
          <p:cNvSpPr txBox="1">
            <a:spLocks noChangeArrowheads="1"/>
          </p:cNvSpPr>
          <p:nvPr/>
        </p:nvSpPr>
        <p:spPr bwMode="auto">
          <a:xfrm>
            <a:off x="7759478" y="829106"/>
            <a:ext cx="1330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400" b="0" dirty="0" smtClean="0">
                <a:solidFill>
                  <a:schemeClr val="tx2"/>
                </a:solidFill>
                <a:latin typeface="Century Gothic"/>
                <a:cs typeface="Century Gothic"/>
              </a:rPr>
              <a:t>Combination</a:t>
            </a:r>
            <a:endParaRPr lang="it-IT" sz="1400" b="0" dirty="0">
              <a:solidFill>
                <a:schemeClr val="tx2"/>
              </a:solidFill>
              <a:latin typeface="Century Gothic"/>
              <a:cs typeface="Century Gothic"/>
            </a:endParaRPr>
          </a:p>
          <a:p>
            <a:r>
              <a:rPr lang="it-IT" sz="1400" b="0" dirty="0">
                <a:latin typeface="Century Gothic"/>
                <a:cs typeface="Century Gothic"/>
              </a:rPr>
              <a:t>Placebo</a:t>
            </a:r>
          </a:p>
        </p:txBody>
      </p:sp>
      <p:cxnSp>
        <p:nvCxnSpPr>
          <p:cNvPr id="90" name="Straight Connector 202"/>
          <p:cNvCxnSpPr>
            <a:cxnSpLocks noChangeShapeType="1"/>
          </p:cNvCxnSpPr>
          <p:nvPr/>
        </p:nvCxnSpPr>
        <p:spPr bwMode="auto">
          <a:xfrm>
            <a:off x="7302278" y="981506"/>
            <a:ext cx="381000"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91" name="Straight Connector 203"/>
          <p:cNvCxnSpPr>
            <a:cxnSpLocks noChangeShapeType="1"/>
          </p:cNvCxnSpPr>
          <p:nvPr/>
        </p:nvCxnSpPr>
        <p:spPr bwMode="auto">
          <a:xfrm>
            <a:off x="7302278" y="1208519"/>
            <a:ext cx="3810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9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PROCEDO study: GSRS</a:t>
            </a:r>
            <a:endParaRPr lang="en-US" sz="2400" b="0" dirty="0">
              <a:latin typeface="Century Gothic"/>
              <a:cs typeface="Century Gothic"/>
            </a:endParaRPr>
          </a:p>
        </p:txBody>
      </p:sp>
      <p:sp>
        <p:nvSpPr>
          <p:cNvPr id="81" name="Rectangle 3"/>
          <p:cNvSpPr>
            <a:spLocks noChangeArrowheads="1"/>
          </p:cNvSpPr>
          <p:nvPr/>
        </p:nvSpPr>
        <p:spPr bwMode="auto">
          <a:xfrm>
            <a:off x="85366" y="839036"/>
            <a:ext cx="6888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AU" sz="1200" b="0" dirty="0" smtClean="0">
                <a:latin typeface="Century Gothic" charset="0"/>
                <a:cs typeface="Century Gothic" charset="0"/>
              </a:rPr>
              <a:t>87 patients analysed (75%); end of </a:t>
            </a:r>
            <a:r>
              <a:rPr lang="en-AU" sz="1200" b="0" dirty="0" smtClean="0">
                <a:latin typeface="Century Gothic" charset="0"/>
                <a:cs typeface="Century Gothic" charset="0"/>
              </a:rPr>
              <a:t>study November </a:t>
            </a:r>
            <a:r>
              <a:rPr lang="en-AU" sz="1200" b="0" dirty="0" smtClean="0">
                <a:latin typeface="Century Gothic" charset="0"/>
                <a:cs typeface="Century Gothic" charset="0"/>
              </a:rPr>
              <a:t>2014.</a:t>
            </a: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bwMode="auto">
          <a:xfrm>
            <a:off x="1299338" y="1284613"/>
            <a:ext cx="991021" cy="4162148"/>
          </a:xfrm>
          <a:prstGeom prst="rect">
            <a:avLst/>
          </a:prstGeom>
          <a:solidFill>
            <a:srgbClr val="0000FF">
              <a:alpha val="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PROCEDO study: IBS-SS by VAS</a:t>
            </a:r>
            <a:endParaRPr lang="en-US" sz="2400" b="0" dirty="0">
              <a:latin typeface="Century Gothic"/>
              <a:cs typeface="Century Gothic"/>
            </a:endParaRPr>
          </a:p>
        </p:txBody>
      </p:sp>
      <p:cxnSp>
        <p:nvCxnSpPr>
          <p:cNvPr id="7" name="Straight Connector 19"/>
          <p:cNvCxnSpPr>
            <a:cxnSpLocks noChangeShapeType="1"/>
          </p:cNvCxnSpPr>
          <p:nvPr/>
        </p:nvCxnSpPr>
        <p:spPr bwMode="auto">
          <a:xfrm>
            <a:off x="1296200" y="2424053"/>
            <a:ext cx="1002048" cy="13384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8" name="Straight Connector 21"/>
          <p:cNvCxnSpPr>
            <a:cxnSpLocks noChangeShapeType="1"/>
          </p:cNvCxnSpPr>
          <p:nvPr/>
        </p:nvCxnSpPr>
        <p:spPr bwMode="auto">
          <a:xfrm>
            <a:off x="2301500" y="2559001"/>
            <a:ext cx="997519" cy="412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23"/>
          <p:cNvCxnSpPr>
            <a:cxnSpLocks noChangeShapeType="1"/>
          </p:cNvCxnSpPr>
          <p:nvPr/>
        </p:nvCxnSpPr>
        <p:spPr bwMode="auto">
          <a:xfrm flipV="1">
            <a:off x="3292433" y="2971751"/>
            <a:ext cx="999476" cy="635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25"/>
          <p:cNvCxnSpPr>
            <a:cxnSpLocks noChangeShapeType="1"/>
          </p:cNvCxnSpPr>
          <p:nvPr/>
        </p:nvCxnSpPr>
        <p:spPr bwMode="auto">
          <a:xfrm>
            <a:off x="4300453" y="2966347"/>
            <a:ext cx="997888" cy="29775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1" name="Straight Connector 27"/>
          <p:cNvCxnSpPr>
            <a:cxnSpLocks noChangeShapeType="1"/>
          </p:cNvCxnSpPr>
          <p:nvPr/>
        </p:nvCxnSpPr>
        <p:spPr bwMode="auto">
          <a:xfrm>
            <a:off x="5335934" y="3264104"/>
            <a:ext cx="963471" cy="15214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29"/>
          <p:cNvCxnSpPr>
            <a:cxnSpLocks noChangeShapeType="1"/>
          </p:cNvCxnSpPr>
          <p:nvPr/>
        </p:nvCxnSpPr>
        <p:spPr bwMode="auto">
          <a:xfrm>
            <a:off x="7298881" y="3280610"/>
            <a:ext cx="97889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cxnSp>
        <p:nvCxnSpPr>
          <p:cNvPr id="13" name="Straight Connector 31"/>
          <p:cNvCxnSpPr>
            <a:cxnSpLocks noChangeShapeType="1"/>
          </p:cNvCxnSpPr>
          <p:nvPr/>
        </p:nvCxnSpPr>
        <p:spPr bwMode="auto">
          <a:xfrm flipV="1">
            <a:off x="6299404" y="3280610"/>
            <a:ext cx="1007075" cy="1339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14" name="TextBox 115"/>
          <p:cNvSpPr txBox="1">
            <a:spLocks noChangeArrowheads="1"/>
          </p:cNvSpPr>
          <p:nvPr/>
        </p:nvSpPr>
        <p:spPr bwMode="auto">
          <a:xfrm>
            <a:off x="805714" y="4468764"/>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b="0" dirty="0" smtClean="0">
                <a:latin typeface="Century Gothic"/>
                <a:cs typeface="Century Gothic"/>
              </a:rPr>
              <a:t>2</a:t>
            </a:r>
            <a:endParaRPr lang="it-IT" sz="1600" b="0" dirty="0">
              <a:latin typeface="Century Gothic"/>
              <a:cs typeface="Century Gothic"/>
            </a:endParaRPr>
          </a:p>
        </p:txBody>
      </p:sp>
      <p:sp>
        <p:nvSpPr>
          <p:cNvPr id="15" name="TextBox 116"/>
          <p:cNvSpPr txBox="1">
            <a:spLocks noChangeArrowheads="1"/>
          </p:cNvSpPr>
          <p:nvPr/>
        </p:nvSpPr>
        <p:spPr bwMode="auto">
          <a:xfrm>
            <a:off x="805714" y="3630564"/>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b="0" dirty="0" smtClean="0">
                <a:latin typeface="Century Gothic"/>
                <a:cs typeface="Century Gothic"/>
              </a:rPr>
              <a:t>4</a:t>
            </a:r>
            <a:endParaRPr lang="it-IT" sz="1600" b="0" dirty="0">
              <a:latin typeface="Century Gothic"/>
              <a:cs typeface="Century Gothic"/>
            </a:endParaRPr>
          </a:p>
        </p:txBody>
      </p:sp>
      <p:sp>
        <p:nvSpPr>
          <p:cNvPr id="16" name="TextBox 117"/>
          <p:cNvSpPr txBox="1">
            <a:spLocks noChangeArrowheads="1"/>
          </p:cNvSpPr>
          <p:nvPr/>
        </p:nvSpPr>
        <p:spPr bwMode="auto">
          <a:xfrm>
            <a:off x="805714" y="2792364"/>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b="0" dirty="0" smtClean="0">
                <a:latin typeface="Century Gothic"/>
                <a:cs typeface="Century Gothic"/>
              </a:rPr>
              <a:t>6</a:t>
            </a:r>
            <a:endParaRPr lang="it-IT" sz="1600" b="0" dirty="0">
              <a:latin typeface="Century Gothic"/>
              <a:cs typeface="Century Gothic"/>
            </a:endParaRPr>
          </a:p>
        </p:txBody>
      </p:sp>
      <p:sp>
        <p:nvSpPr>
          <p:cNvPr id="17" name="TextBox 118"/>
          <p:cNvSpPr txBox="1">
            <a:spLocks noChangeArrowheads="1"/>
          </p:cNvSpPr>
          <p:nvPr/>
        </p:nvSpPr>
        <p:spPr bwMode="auto">
          <a:xfrm>
            <a:off x="805714" y="1954164"/>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b="0" dirty="0" smtClean="0">
                <a:latin typeface="Century Gothic"/>
                <a:cs typeface="Century Gothic"/>
              </a:rPr>
              <a:t>8</a:t>
            </a:r>
            <a:endParaRPr lang="it-IT" sz="1600" b="0" dirty="0">
              <a:latin typeface="Century Gothic"/>
              <a:cs typeface="Century Gothic"/>
            </a:endParaRPr>
          </a:p>
        </p:txBody>
      </p:sp>
      <p:sp>
        <p:nvSpPr>
          <p:cNvPr id="18" name="TextBox 119"/>
          <p:cNvSpPr txBox="1">
            <a:spLocks noChangeArrowheads="1"/>
          </p:cNvSpPr>
          <p:nvPr/>
        </p:nvSpPr>
        <p:spPr bwMode="auto">
          <a:xfrm>
            <a:off x="712789" y="1115964"/>
            <a:ext cx="412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b="0" dirty="0" smtClean="0">
                <a:latin typeface="Century Gothic"/>
                <a:cs typeface="Century Gothic"/>
              </a:rPr>
              <a:t>10</a:t>
            </a:r>
            <a:endParaRPr lang="it-IT" sz="1600" b="0" dirty="0">
              <a:latin typeface="Century Gothic"/>
              <a:cs typeface="Century Gothic"/>
            </a:endParaRPr>
          </a:p>
        </p:txBody>
      </p:sp>
      <p:sp>
        <p:nvSpPr>
          <p:cNvPr id="19" name="Right Bracket 146"/>
          <p:cNvSpPr>
            <a:spLocks/>
          </p:cNvSpPr>
          <p:nvPr/>
        </p:nvSpPr>
        <p:spPr bwMode="auto">
          <a:xfrm>
            <a:off x="1173164" y="1301701"/>
            <a:ext cx="46037" cy="838200"/>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20" name="Right Bracket 147"/>
          <p:cNvSpPr>
            <a:spLocks/>
          </p:cNvSpPr>
          <p:nvPr/>
        </p:nvSpPr>
        <p:spPr bwMode="auto">
          <a:xfrm>
            <a:off x="1173164" y="2139901"/>
            <a:ext cx="46037" cy="838200"/>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21" name="Right Bracket 148"/>
          <p:cNvSpPr>
            <a:spLocks/>
          </p:cNvSpPr>
          <p:nvPr/>
        </p:nvSpPr>
        <p:spPr bwMode="auto">
          <a:xfrm>
            <a:off x="1173164" y="2978101"/>
            <a:ext cx="46037" cy="838200"/>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22" name="Right Bracket 149"/>
          <p:cNvSpPr>
            <a:spLocks/>
          </p:cNvSpPr>
          <p:nvPr/>
        </p:nvSpPr>
        <p:spPr bwMode="auto">
          <a:xfrm>
            <a:off x="1173164" y="3816301"/>
            <a:ext cx="46037" cy="838200"/>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23" name="Right Bracket 150"/>
          <p:cNvSpPr>
            <a:spLocks/>
          </p:cNvSpPr>
          <p:nvPr/>
        </p:nvSpPr>
        <p:spPr bwMode="auto">
          <a:xfrm>
            <a:off x="1173164" y="4654501"/>
            <a:ext cx="46037" cy="838200"/>
          </a:xfrm>
          <a:prstGeom prst="rightBracket">
            <a:avLst>
              <a:gd name="adj" fmla="val 8261"/>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24" name="Rectangle 151"/>
          <p:cNvSpPr>
            <a:spLocks noChangeArrowheads="1"/>
          </p:cNvSpPr>
          <p:nvPr/>
        </p:nvSpPr>
        <p:spPr bwMode="auto">
          <a:xfrm rot="16200000">
            <a:off x="-1577854" y="3267303"/>
            <a:ext cx="3983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800" b="0" dirty="0">
                <a:latin typeface="Century Gothic"/>
                <a:cs typeface="Century Gothic"/>
              </a:rPr>
              <a:t>Intensity of episodes of </a:t>
            </a:r>
            <a:r>
              <a:rPr lang="en-GB" sz="1800" b="0" dirty="0" smtClean="0">
                <a:latin typeface="Century Gothic"/>
                <a:cs typeface="Century Gothic"/>
              </a:rPr>
              <a:t>pain (VAS)</a:t>
            </a:r>
            <a:r>
              <a:rPr lang="it-IT" sz="1800" b="0" dirty="0" smtClean="0">
                <a:latin typeface="Century Gothic"/>
                <a:cs typeface="Century Gothic"/>
              </a:rPr>
              <a:t> </a:t>
            </a:r>
            <a:endParaRPr lang="it-IT" sz="1800" b="0" dirty="0">
              <a:latin typeface="Century Gothic"/>
              <a:cs typeface="Century Gothic"/>
            </a:endParaRPr>
          </a:p>
        </p:txBody>
      </p:sp>
      <p:sp>
        <p:nvSpPr>
          <p:cNvPr id="25" name="TextBox 201"/>
          <p:cNvSpPr txBox="1">
            <a:spLocks noChangeArrowheads="1"/>
          </p:cNvSpPr>
          <p:nvPr/>
        </p:nvSpPr>
        <p:spPr bwMode="auto">
          <a:xfrm>
            <a:off x="7759478" y="829106"/>
            <a:ext cx="1330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400" b="0" dirty="0" smtClean="0">
                <a:solidFill>
                  <a:schemeClr val="tx2"/>
                </a:solidFill>
                <a:latin typeface="Century Gothic"/>
                <a:cs typeface="Century Gothic"/>
              </a:rPr>
              <a:t>Combination</a:t>
            </a:r>
            <a:endParaRPr lang="it-IT" sz="1400" b="0" dirty="0">
              <a:solidFill>
                <a:schemeClr val="tx2"/>
              </a:solidFill>
              <a:latin typeface="Century Gothic"/>
              <a:cs typeface="Century Gothic"/>
            </a:endParaRPr>
          </a:p>
          <a:p>
            <a:r>
              <a:rPr lang="it-IT" sz="1400" b="0" dirty="0">
                <a:latin typeface="Century Gothic"/>
                <a:cs typeface="Century Gothic"/>
              </a:rPr>
              <a:t>Placebo</a:t>
            </a:r>
          </a:p>
        </p:txBody>
      </p:sp>
      <p:cxnSp>
        <p:nvCxnSpPr>
          <p:cNvPr id="26" name="Straight Connector 202"/>
          <p:cNvCxnSpPr>
            <a:cxnSpLocks noChangeShapeType="1"/>
          </p:cNvCxnSpPr>
          <p:nvPr/>
        </p:nvCxnSpPr>
        <p:spPr bwMode="auto">
          <a:xfrm>
            <a:off x="7302278" y="981506"/>
            <a:ext cx="381000"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27" name="Straight Connector 203"/>
          <p:cNvCxnSpPr>
            <a:cxnSpLocks noChangeShapeType="1"/>
          </p:cNvCxnSpPr>
          <p:nvPr/>
        </p:nvCxnSpPr>
        <p:spPr bwMode="auto">
          <a:xfrm>
            <a:off x="7302278" y="1208519"/>
            <a:ext cx="3810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8" name="TextBox 206"/>
          <p:cNvSpPr txBox="1">
            <a:spLocks noChangeArrowheads="1"/>
          </p:cNvSpPr>
          <p:nvPr/>
        </p:nvSpPr>
        <p:spPr bwMode="auto">
          <a:xfrm>
            <a:off x="3989155" y="1977977"/>
            <a:ext cx="68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b="0" dirty="0" err="1">
                <a:latin typeface="Century Gothic"/>
                <a:cs typeface="Century Gothic"/>
              </a:rPr>
              <a:t>p</a:t>
            </a:r>
            <a:r>
              <a:rPr lang="it-IT" sz="1200" b="0" dirty="0">
                <a:latin typeface="Century Gothic"/>
                <a:cs typeface="Century Gothic"/>
              </a:rPr>
              <a:t>&lt;</a:t>
            </a:r>
            <a:r>
              <a:rPr lang="it-IT" sz="1200" b="0" dirty="0" smtClean="0">
                <a:latin typeface="Century Gothic"/>
                <a:cs typeface="Century Gothic"/>
              </a:rPr>
              <a:t>0,04</a:t>
            </a:r>
            <a:endParaRPr lang="it-IT" sz="1200" b="0" dirty="0">
              <a:latin typeface="Century Gothic"/>
              <a:cs typeface="Century Gothic"/>
            </a:endParaRPr>
          </a:p>
        </p:txBody>
      </p:sp>
      <p:sp>
        <p:nvSpPr>
          <p:cNvPr id="29" name="TextBox 94"/>
          <p:cNvSpPr txBox="1">
            <a:spLocks noChangeArrowheads="1"/>
          </p:cNvSpPr>
          <p:nvPr/>
        </p:nvSpPr>
        <p:spPr bwMode="auto">
          <a:xfrm>
            <a:off x="1213471" y="5695107"/>
            <a:ext cx="26161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E</a:t>
            </a:r>
            <a:endParaRPr lang="it-IT" sz="1100" b="0" baseline="-25000" dirty="0">
              <a:latin typeface="Century Gothic"/>
              <a:cs typeface="Century Gothic"/>
            </a:endParaRPr>
          </a:p>
        </p:txBody>
      </p:sp>
      <p:sp>
        <p:nvSpPr>
          <p:cNvPr id="30" name="TextBox 96"/>
          <p:cNvSpPr txBox="1">
            <a:spLocks noChangeArrowheads="1"/>
          </p:cNvSpPr>
          <p:nvPr/>
        </p:nvSpPr>
        <p:spPr bwMode="auto">
          <a:xfrm>
            <a:off x="2099082" y="5695107"/>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W</a:t>
            </a:r>
            <a:r>
              <a:rPr lang="it-IT" sz="1100" b="0" baseline="-25000" dirty="0" smtClean="0">
                <a:latin typeface="Century Gothic"/>
                <a:cs typeface="Century Gothic"/>
              </a:rPr>
              <a:t>2</a:t>
            </a:r>
            <a:endParaRPr lang="it-IT" sz="1100" b="0" baseline="-25000" dirty="0">
              <a:latin typeface="Century Gothic"/>
              <a:cs typeface="Century Gothic"/>
            </a:endParaRPr>
          </a:p>
        </p:txBody>
      </p:sp>
      <p:sp>
        <p:nvSpPr>
          <p:cNvPr id="31" name="TextBox 98"/>
          <p:cNvSpPr txBox="1">
            <a:spLocks noChangeArrowheads="1"/>
          </p:cNvSpPr>
          <p:nvPr/>
        </p:nvSpPr>
        <p:spPr bwMode="auto">
          <a:xfrm>
            <a:off x="3100965" y="5676851"/>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4</a:t>
            </a:r>
            <a:endParaRPr lang="it-IT" sz="1100" b="0" baseline="-25000" dirty="0">
              <a:latin typeface="Century Gothic"/>
              <a:cs typeface="Century Gothic"/>
            </a:endParaRPr>
          </a:p>
        </p:txBody>
      </p:sp>
      <p:sp>
        <p:nvSpPr>
          <p:cNvPr id="32" name="TextBox 100"/>
          <p:cNvSpPr txBox="1">
            <a:spLocks noChangeArrowheads="1"/>
          </p:cNvSpPr>
          <p:nvPr/>
        </p:nvSpPr>
        <p:spPr bwMode="auto">
          <a:xfrm>
            <a:off x="4098660" y="5700564"/>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6</a:t>
            </a:r>
            <a:endParaRPr lang="it-IT" sz="1100" b="0" baseline="-25000" dirty="0">
              <a:latin typeface="Century Gothic"/>
              <a:cs typeface="Century Gothic"/>
            </a:endParaRPr>
          </a:p>
        </p:txBody>
      </p:sp>
      <p:sp>
        <p:nvSpPr>
          <p:cNvPr id="33" name="TextBox 102"/>
          <p:cNvSpPr txBox="1">
            <a:spLocks noChangeArrowheads="1"/>
          </p:cNvSpPr>
          <p:nvPr/>
        </p:nvSpPr>
        <p:spPr bwMode="auto">
          <a:xfrm>
            <a:off x="5108461" y="5695107"/>
            <a:ext cx="38293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8</a:t>
            </a:r>
            <a:endParaRPr lang="it-IT" sz="1100" b="0" baseline="-25000" dirty="0">
              <a:latin typeface="Century Gothic"/>
              <a:cs typeface="Century Gothic"/>
            </a:endParaRPr>
          </a:p>
        </p:txBody>
      </p:sp>
      <p:sp>
        <p:nvSpPr>
          <p:cNvPr id="34" name="TextBox 104"/>
          <p:cNvSpPr txBox="1">
            <a:spLocks noChangeArrowheads="1"/>
          </p:cNvSpPr>
          <p:nvPr/>
        </p:nvSpPr>
        <p:spPr bwMode="auto">
          <a:xfrm>
            <a:off x="6079357" y="5676851"/>
            <a:ext cx="435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10</a:t>
            </a:r>
            <a:endParaRPr lang="it-IT" sz="1100" b="0" baseline="-25000" dirty="0">
              <a:latin typeface="Century Gothic"/>
              <a:cs typeface="Century Gothic"/>
            </a:endParaRPr>
          </a:p>
        </p:txBody>
      </p:sp>
      <p:sp>
        <p:nvSpPr>
          <p:cNvPr id="35" name="TextBox 109"/>
          <p:cNvSpPr txBox="1">
            <a:spLocks noChangeArrowheads="1"/>
          </p:cNvSpPr>
          <p:nvPr/>
        </p:nvSpPr>
        <p:spPr bwMode="auto">
          <a:xfrm>
            <a:off x="8063026" y="5695107"/>
            <a:ext cx="435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dirty="0" smtClean="0">
                <a:latin typeface="Century Gothic"/>
                <a:cs typeface="Century Gothic"/>
              </a:rPr>
              <a:t>W</a:t>
            </a:r>
            <a:r>
              <a:rPr lang="it-IT" sz="1100" b="0" baseline="-25000" dirty="0" smtClean="0">
                <a:latin typeface="Century Gothic"/>
                <a:cs typeface="Century Gothic"/>
              </a:rPr>
              <a:t>14</a:t>
            </a:r>
            <a:endParaRPr lang="it-IT" sz="1100" b="0" baseline="-25000" dirty="0">
              <a:latin typeface="Century Gothic"/>
              <a:cs typeface="Century Gothic"/>
            </a:endParaRPr>
          </a:p>
        </p:txBody>
      </p:sp>
      <p:sp>
        <p:nvSpPr>
          <p:cNvPr id="36" name="TextBox 114"/>
          <p:cNvSpPr txBox="1">
            <a:spLocks noChangeArrowheads="1"/>
          </p:cNvSpPr>
          <p:nvPr/>
        </p:nvSpPr>
        <p:spPr bwMode="auto">
          <a:xfrm>
            <a:off x="826364" y="5264101"/>
            <a:ext cx="2987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600" b="0" dirty="0" smtClean="0">
                <a:latin typeface="Century Gothic"/>
                <a:cs typeface="Century Gothic"/>
              </a:rPr>
              <a:t>0</a:t>
            </a:r>
            <a:endParaRPr lang="it-IT" sz="1600" b="0" dirty="0">
              <a:latin typeface="Century Gothic"/>
              <a:cs typeface="Century Gothic"/>
            </a:endParaRPr>
          </a:p>
        </p:txBody>
      </p:sp>
      <p:sp>
        <p:nvSpPr>
          <p:cNvPr id="37" name="Left Bracket 137"/>
          <p:cNvSpPr>
            <a:spLocks/>
          </p:cNvSpPr>
          <p:nvPr/>
        </p:nvSpPr>
        <p:spPr bwMode="auto">
          <a:xfrm rot="5400000" flipV="1">
            <a:off x="1720848" y="5053105"/>
            <a:ext cx="120283" cy="999475"/>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38" name="TextBox 141"/>
          <p:cNvSpPr txBox="1">
            <a:spLocks noChangeArrowheads="1"/>
          </p:cNvSpPr>
          <p:nvPr/>
        </p:nvSpPr>
        <p:spPr bwMode="auto">
          <a:xfrm>
            <a:off x="1386223" y="6038906"/>
            <a:ext cx="9320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i="1" dirty="0" err="1">
                <a:latin typeface="Century Gothic"/>
                <a:cs typeface="Century Gothic"/>
              </a:rPr>
              <a:t>Running</a:t>
            </a:r>
            <a:r>
              <a:rPr lang="it-IT" sz="1100" b="0" i="1" dirty="0">
                <a:latin typeface="Century Gothic"/>
                <a:cs typeface="Century Gothic"/>
              </a:rPr>
              <a:t>-in</a:t>
            </a:r>
          </a:p>
        </p:txBody>
      </p:sp>
      <p:sp>
        <p:nvSpPr>
          <p:cNvPr id="39" name="TextBox 142"/>
          <p:cNvSpPr txBox="1">
            <a:spLocks noChangeArrowheads="1"/>
          </p:cNvSpPr>
          <p:nvPr/>
        </p:nvSpPr>
        <p:spPr bwMode="auto">
          <a:xfrm>
            <a:off x="3840214" y="6052295"/>
            <a:ext cx="1013773"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i="1" dirty="0" err="1">
                <a:latin typeface="Century Gothic"/>
                <a:cs typeface="Century Gothic"/>
              </a:rPr>
              <a:t>Intervention</a:t>
            </a:r>
            <a:endParaRPr lang="it-IT" sz="1100" b="0" i="1" dirty="0">
              <a:latin typeface="Century Gothic"/>
              <a:cs typeface="Century Gothic"/>
            </a:endParaRPr>
          </a:p>
        </p:txBody>
      </p:sp>
      <p:sp>
        <p:nvSpPr>
          <p:cNvPr id="40" name="TextBox 144"/>
          <p:cNvSpPr txBox="1">
            <a:spLocks noChangeArrowheads="1"/>
          </p:cNvSpPr>
          <p:nvPr/>
        </p:nvSpPr>
        <p:spPr bwMode="auto">
          <a:xfrm>
            <a:off x="6960531" y="6052295"/>
            <a:ext cx="87270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100" b="0" i="1" dirty="0">
                <a:latin typeface="Century Gothic"/>
                <a:cs typeface="Century Gothic"/>
              </a:rPr>
              <a:t>Follow-up</a:t>
            </a:r>
          </a:p>
        </p:txBody>
      </p:sp>
      <p:sp>
        <p:nvSpPr>
          <p:cNvPr id="41" name="Left Bracket 137"/>
          <p:cNvSpPr>
            <a:spLocks/>
          </p:cNvSpPr>
          <p:nvPr/>
        </p:nvSpPr>
        <p:spPr bwMode="auto">
          <a:xfrm rot="5400000" flipV="1">
            <a:off x="2739139" y="5053105"/>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42" name="Left Bracket 137"/>
          <p:cNvSpPr>
            <a:spLocks/>
          </p:cNvSpPr>
          <p:nvPr/>
        </p:nvSpPr>
        <p:spPr bwMode="auto">
          <a:xfrm rot="5400000" flipV="1">
            <a:off x="3732029" y="5053099"/>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sp>
        <p:nvSpPr>
          <p:cNvPr id="43" name="Left Bracket 137"/>
          <p:cNvSpPr>
            <a:spLocks/>
          </p:cNvSpPr>
          <p:nvPr/>
        </p:nvSpPr>
        <p:spPr bwMode="auto">
          <a:xfrm rot="5400000" flipV="1">
            <a:off x="4740049" y="5052727"/>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solidFill>
                <a:srgbClr val="FF0000"/>
              </a:solidFill>
              <a:latin typeface="Century Gothic"/>
              <a:cs typeface="Century Gothic"/>
            </a:endParaRPr>
          </a:p>
        </p:txBody>
      </p:sp>
      <p:sp>
        <p:nvSpPr>
          <p:cNvPr id="44" name="Left Bracket 43"/>
          <p:cNvSpPr>
            <a:spLocks/>
          </p:cNvSpPr>
          <p:nvPr/>
        </p:nvSpPr>
        <p:spPr bwMode="auto">
          <a:xfrm rot="5400000" flipV="1">
            <a:off x="5739525" y="5049414"/>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45" name="Left Bracket 137"/>
          <p:cNvSpPr>
            <a:spLocks/>
          </p:cNvSpPr>
          <p:nvPr/>
        </p:nvSpPr>
        <p:spPr bwMode="auto">
          <a:xfrm rot="5400000" flipV="1">
            <a:off x="6739001" y="5051311"/>
            <a:ext cx="120284" cy="999476"/>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46" name="Left Bracket 137"/>
          <p:cNvSpPr>
            <a:spLocks/>
          </p:cNvSpPr>
          <p:nvPr/>
        </p:nvSpPr>
        <p:spPr bwMode="auto">
          <a:xfrm rot="5400000" flipV="1">
            <a:off x="7746073" y="5052727"/>
            <a:ext cx="120283" cy="999475"/>
          </a:xfrm>
          <a:prstGeom prst="leftBracket">
            <a:avLst>
              <a:gd name="adj" fmla="val 831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b="0">
              <a:latin typeface="Century Gothic"/>
              <a:cs typeface="Century Gothic"/>
            </a:endParaRPr>
          </a:p>
        </p:txBody>
      </p:sp>
      <p:sp>
        <p:nvSpPr>
          <p:cNvPr id="47" name="TextBox 104"/>
          <p:cNvSpPr txBox="1">
            <a:spLocks noChangeArrowheads="1"/>
          </p:cNvSpPr>
          <p:nvPr/>
        </p:nvSpPr>
        <p:spPr bwMode="auto">
          <a:xfrm>
            <a:off x="7097105" y="5676851"/>
            <a:ext cx="4352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it-IT" sz="1100" b="0" dirty="0" smtClean="0">
                <a:latin typeface="Century Gothic"/>
                <a:cs typeface="Century Gothic"/>
              </a:rPr>
              <a:t>W</a:t>
            </a:r>
            <a:r>
              <a:rPr lang="it-IT" sz="1100" b="0" baseline="-25000" dirty="0" smtClean="0">
                <a:latin typeface="Century Gothic"/>
                <a:cs typeface="Century Gothic"/>
              </a:rPr>
              <a:t>12</a:t>
            </a:r>
            <a:endParaRPr lang="it-IT" sz="1100" b="0" baseline="-25000" dirty="0">
              <a:latin typeface="Century Gothic"/>
              <a:cs typeface="Century Gothic"/>
            </a:endParaRPr>
          </a:p>
        </p:txBody>
      </p:sp>
      <p:cxnSp>
        <p:nvCxnSpPr>
          <p:cNvPr id="48" name="Connettore 1 91"/>
          <p:cNvCxnSpPr>
            <a:cxnSpLocks noChangeShapeType="1"/>
          </p:cNvCxnSpPr>
          <p:nvPr/>
        </p:nvCxnSpPr>
        <p:spPr bwMode="auto">
          <a:xfrm rot="5400000">
            <a:off x="877894" y="2396283"/>
            <a:ext cx="838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49" name="Connettore 1 93"/>
          <p:cNvCxnSpPr>
            <a:cxnSpLocks noChangeShapeType="1"/>
          </p:cNvCxnSpPr>
          <p:nvPr/>
        </p:nvCxnSpPr>
        <p:spPr bwMode="auto">
          <a:xfrm rot="5400000">
            <a:off x="2817771" y="2977308"/>
            <a:ext cx="94773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0" name="Connettore 1 95"/>
          <p:cNvCxnSpPr>
            <a:cxnSpLocks noChangeShapeType="1"/>
          </p:cNvCxnSpPr>
          <p:nvPr/>
        </p:nvCxnSpPr>
        <p:spPr bwMode="auto">
          <a:xfrm rot="5400000">
            <a:off x="4778273" y="3455028"/>
            <a:ext cx="10668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1" name="Connettore 1 97"/>
          <p:cNvCxnSpPr>
            <a:cxnSpLocks noChangeShapeType="1"/>
          </p:cNvCxnSpPr>
          <p:nvPr/>
        </p:nvCxnSpPr>
        <p:spPr bwMode="auto">
          <a:xfrm rot="5400000">
            <a:off x="7865910" y="3266435"/>
            <a:ext cx="79533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2" name="Connettore 1 99"/>
          <p:cNvCxnSpPr>
            <a:cxnSpLocks noChangeShapeType="1"/>
          </p:cNvCxnSpPr>
          <p:nvPr/>
        </p:nvCxnSpPr>
        <p:spPr bwMode="auto">
          <a:xfrm rot="5400000">
            <a:off x="1928354" y="2518889"/>
            <a:ext cx="719137"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3" name="Connettore 1 101"/>
          <p:cNvCxnSpPr>
            <a:cxnSpLocks noChangeShapeType="1"/>
          </p:cNvCxnSpPr>
          <p:nvPr/>
        </p:nvCxnSpPr>
        <p:spPr bwMode="auto">
          <a:xfrm rot="5400000">
            <a:off x="3900665" y="2922539"/>
            <a:ext cx="8382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4" name="Connettore 1 105"/>
          <p:cNvCxnSpPr>
            <a:cxnSpLocks noChangeShapeType="1"/>
          </p:cNvCxnSpPr>
          <p:nvPr/>
        </p:nvCxnSpPr>
        <p:spPr bwMode="auto">
          <a:xfrm rot="16200000" flipH="1">
            <a:off x="6891973" y="3211464"/>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5" name="Connettore 1 109"/>
          <p:cNvCxnSpPr>
            <a:cxnSpLocks noChangeShapeType="1"/>
          </p:cNvCxnSpPr>
          <p:nvPr/>
        </p:nvCxnSpPr>
        <p:spPr bwMode="auto">
          <a:xfrm rot="16200000" flipH="1">
            <a:off x="5991789" y="3407438"/>
            <a:ext cx="6096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 name="Straight Connector 57"/>
          <p:cNvCxnSpPr>
            <a:cxnSpLocks noChangeShapeType="1"/>
          </p:cNvCxnSpPr>
          <p:nvPr/>
        </p:nvCxnSpPr>
        <p:spPr bwMode="auto">
          <a:xfrm>
            <a:off x="1281253" y="2160907"/>
            <a:ext cx="999476" cy="263148"/>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57" name="Straight Connector 61"/>
          <p:cNvCxnSpPr>
            <a:cxnSpLocks noChangeShapeType="1"/>
          </p:cNvCxnSpPr>
          <p:nvPr/>
        </p:nvCxnSpPr>
        <p:spPr bwMode="auto">
          <a:xfrm>
            <a:off x="2289510" y="2424053"/>
            <a:ext cx="1002923" cy="554049"/>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58" name="Straight Connector 63"/>
          <p:cNvCxnSpPr>
            <a:cxnSpLocks noChangeShapeType="1"/>
          </p:cNvCxnSpPr>
          <p:nvPr/>
        </p:nvCxnSpPr>
        <p:spPr bwMode="auto">
          <a:xfrm>
            <a:off x="3299019" y="2966347"/>
            <a:ext cx="1021540" cy="849954"/>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59" name="Straight Connector 67"/>
          <p:cNvCxnSpPr>
            <a:cxnSpLocks noChangeShapeType="1"/>
          </p:cNvCxnSpPr>
          <p:nvPr/>
        </p:nvCxnSpPr>
        <p:spPr bwMode="auto">
          <a:xfrm flipV="1">
            <a:off x="5335934" y="3630564"/>
            <a:ext cx="963471" cy="185737"/>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0" name="Straight Connector 69"/>
          <p:cNvCxnSpPr>
            <a:cxnSpLocks noChangeShapeType="1"/>
          </p:cNvCxnSpPr>
          <p:nvPr/>
        </p:nvCxnSpPr>
        <p:spPr bwMode="auto">
          <a:xfrm>
            <a:off x="4318971" y="3816301"/>
            <a:ext cx="993496" cy="1589"/>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1" name="Straight Connector 67"/>
          <p:cNvCxnSpPr>
            <a:cxnSpLocks noChangeShapeType="1"/>
          </p:cNvCxnSpPr>
          <p:nvPr/>
        </p:nvCxnSpPr>
        <p:spPr bwMode="auto">
          <a:xfrm>
            <a:off x="6299405" y="3630564"/>
            <a:ext cx="1011668" cy="0"/>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2" name="Straight Connector 67"/>
          <p:cNvCxnSpPr>
            <a:cxnSpLocks noChangeShapeType="1"/>
          </p:cNvCxnSpPr>
          <p:nvPr/>
        </p:nvCxnSpPr>
        <p:spPr bwMode="auto">
          <a:xfrm>
            <a:off x="7311073" y="3630564"/>
            <a:ext cx="953300" cy="34334"/>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3" name="Connettore 1 92"/>
          <p:cNvCxnSpPr>
            <a:cxnSpLocks noChangeShapeType="1"/>
          </p:cNvCxnSpPr>
          <p:nvPr/>
        </p:nvCxnSpPr>
        <p:spPr bwMode="auto">
          <a:xfrm rot="5400000">
            <a:off x="893690" y="1994107"/>
            <a:ext cx="8382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4" name="Connettore 1 94"/>
          <p:cNvCxnSpPr>
            <a:cxnSpLocks noChangeShapeType="1"/>
          </p:cNvCxnSpPr>
          <p:nvPr/>
        </p:nvCxnSpPr>
        <p:spPr bwMode="auto">
          <a:xfrm rot="5400000">
            <a:off x="2918813" y="2898816"/>
            <a:ext cx="762000"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5" name="Connettore 1 100"/>
          <p:cNvCxnSpPr>
            <a:cxnSpLocks noChangeShapeType="1"/>
          </p:cNvCxnSpPr>
          <p:nvPr/>
        </p:nvCxnSpPr>
        <p:spPr bwMode="auto">
          <a:xfrm rot="5400000">
            <a:off x="1881939" y="2410569"/>
            <a:ext cx="762000"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6" name="Connettore 1 102"/>
          <p:cNvCxnSpPr>
            <a:cxnSpLocks noChangeShapeType="1"/>
          </p:cNvCxnSpPr>
          <p:nvPr/>
        </p:nvCxnSpPr>
        <p:spPr bwMode="auto">
          <a:xfrm flipH="1">
            <a:off x="4291909" y="3617487"/>
            <a:ext cx="8544" cy="4581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7" name="Connettore 1 102"/>
          <p:cNvCxnSpPr>
            <a:cxnSpLocks noChangeShapeType="1"/>
          </p:cNvCxnSpPr>
          <p:nvPr/>
        </p:nvCxnSpPr>
        <p:spPr bwMode="auto">
          <a:xfrm rot="5400000">
            <a:off x="4947504" y="3930360"/>
            <a:ext cx="703262"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8" name="Connettore 1 102"/>
          <p:cNvCxnSpPr>
            <a:cxnSpLocks noChangeShapeType="1"/>
          </p:cNvCxnSpPr>
          <p:nvPr/>
        </p:nvCxnSpPr>
        <p:spPr bwMode="auto">
          <a:xfrm rot="5400000">
            <a:off x="5940116" y="3780192"/>
            <a:ext cx="703262"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69" name="Connettore 1 102"/>
          <p:cNvCxnSpPr>
            <a:cxnSpLocks noChangeShapeType="1"/>
          </p:cNvCxnSpPr>
          <p:nvPr/>
        </p:nvCxnSpPr>
        <p:spPr bwMode="auto">
          <a:xfrm rot="5400000">
            <a:off x="6946456" y="3614941"/>
            <a:ext cx="703262"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70" name="Connettore 1 102"/>
          <p:cNvCxnSpPr>
            <a:cxnSpLocks noChangeShapeType="1"/>
          </p:cNvCxnSpPr>
          <p:nvPr/>
        </p:nvCxnSpPr>
        <p:spPr bwMode="auto">
          <a:xfrm rot="5400000">
            <a:off x="7910360" y="3704091"/>
            <a:ext cx="703262"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cxnSp>
      <p:sp>
        <p:nvSpPr>
          <p:cNvPr id="71" name="TextBox 206"/>
          <p:cNvSpPr txBox="1">
            <a:spLocks noChangeArrowheads="1"/>
          </p:cNvSpPr>
          <p:nvPr/>
        </p:nvSpPr>
        <p:spPr bwMode="auto">
          <a:xfrm>
            <a:off x="4970113" y="2472124"/>
            <a:ext cx="68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b="0" dirty="0" err="1" smtClean="0">
                <a:latin typeface="Century Gothic"/>
                <a:cs typeface="Century Gothic"/>
              </a:rPr>
              <a:t>p</a:t>
            </a:r>
            <a:r>
              <a:rPr lang="it-IT" sz="1200" b="0" dirty="0" smtClean="0">
                <a:latin typeface="Century Gothic"/>
                <a:cs typeface="Century Gothic"/>
              </a:rPr>
              <a:t>&lt;0,05</a:t>
            </a:r>
            <a:endParaRPr lang="it-IT" sz="1200" b="0" dirty="0">
              <a:latin typeface="Century Gothic"/>
              <a:cs typeface="Century Gothic"/>
            </a:endParaRPr>
          </a:p>
        </p:txBody>
      </p:sp>
      <p:sp>
        <p:nvSpPr>
          <p:cNvPr id="75" name="Rectangle 74"/>
          <p:cNvSpPr/>
          <p:nvPr/>
        </p:nvSpPr>
        <p:spPr bwMode="auto">
          <a:xfrm>
            <a:off x="2332645" y="1297540"/>
            <a:ext cx="2982162" cy="4162148"/>
          </a:xfrm>
          <a:prstGeom prst="rect">
            <a:avLst/>
          </a:prstGeom>
          <a:solidFill>
            <a:schemeClr val="tx2">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76" name="Rectangle 75"/>
          <p:cNvSpPr/>
          <p:nvPr/>
        </p:nvSpPr>
        <p:spPr bwMode="auto">
          <a:xfrm>
            <a:off x="5340652" y="1303128"/>
            <a:ext cx="2982162" cy="4162148"/>
          </a:xfrm>
          <a:prstGeom prst="rect">
            <a:avLst/>
          </a:prstGeom>
          <a:solidFill>
            <a:schemeClr val="accent1">
              <a:lumMod val="50000"/>
              <a:alpha val="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78" name="Rectangle 3"/>
          <p:cNvSpPr>
            <a:spLocks noChangeArrowheads="1"/>
          </p:cNvSpPr>
          <p:nvPr/>
        </p:nvSpPr>
        <p:spPr bwMode="auto">
          <a:xfrm>
            <a:off x="85366" y="839036"/>
            <a:ext cx="6888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AU" sz="1200" b="0" dirty="0" smtClean="0">
                <a:latin typeface="Century Gothic" charset="0"/>
                <a:cs typeface="Century Gothic" charset="0"/>
              </a:rPr>
              <a:t>87 patients analysed (75%); end of </a:t>
            </a:r>
            <a:r>
              <a:rPr lang="en-AU" sz="1200" b="0" dirty="0" smtClean="0">
                <a:latin typeface="Century Gothic" charset="0"/>
                <a:cs typeface="Century Gothic" charset="0"/>
              </a:rPr>
              <a:t>study November </a:t>
            </a:r>
            <a:r>
              <a:rPr lang="en-AU" sz="1200" b="0" dirty="0" smtClean="0">
                <a:latin typeface="Century Gothic" charset="0"/>
                <a:cs typeface="Century Gothic" charset="0"/>
              </a:rPr>
              <a:t>2014.</a:t>
            </a: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graphicFrame>
        <p:nvGraphicFramePr>
          <p:cNvPr id="6" name="Diagramm 105"/>
          <p:cNvGraphicFramePr>
            <a:graphicFrameLocks/>
          </p:cNvGraphicFramePr>
          <p:nvPr>
            <p:extLst>
              <p:ext uri="{D42A27DB-BD31-4B8C-83A1-F6EECF244321}">
                <p14:modId xmlns:p14="http://schemas.microsoft.com/office/powerpoint/2010/main" val="264795005"/>
              </p:ext>
            </p:extLst>
          </p:nvPr>
        </p:nvGraphicFramePr>
        <p:xfrm>
          <a:off x="-1046115" y="1929983"/>
          <a:ext cx="6612216" cy="442451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PROCEDO study: BSC</a:t>
            </a:r>
            <a:endParaRPr lang="en-US" sz="2400" b="0" dirty="0">
              <a:latin typeface="Century Gothic"/>
              <a:cs typeface="Century Gothic"/>
            </a:endParaRPr>
          </a:p>
        </p:txBody>
      </p:sp>
      <p:sp>
        <p:nvSpPr>
          <p:cNvPr id="8" name="TextBox 201"/>
          <p:cNvSpPr txBox="1">
            <a:spLocks noChangeArrowheads="1"/>
          </p:cNvSpPr>
          <p:nvPr/>
        </p:nvSpPr>
        <p:spPr bwMode="auto">
          <a:xfrm>
            <a:off x="509902" y="5547915"/>
            <a:ext cx="13309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400" b="0" dirty="0" smtClean="0">
                <a:solidFill>
                  <a:schemeClr val="tx2"/>
                </a:solidFill>
                <a:latin typeface="Century Gothic"/>
                <a:cs typeface="Century Gothic"/>
              </a:rPr>
              <a:t>Combination</a:t>
            </a:r>
            <a:endParaRPr lang="it-IT" sz="1400" b="0" dirty="0">
              <a:solidFill>
                <a:schemeClr val="tx2"/>
              </a:solidFill>
              <a:latin typeface="Century Gothic"/>
              <a:cs typeface="Century Gothic"/>
            </a:endParaRPr>
          </a:p>
        </p:txBody>
      </p:sp>
      <p:sp>
        <p:nvSpPr>
          <p:cNvPr id="9" name="TextBox 201"/>
          <p:cNvSpPr txBox="1">
            <a:spLocks noChangeArrowheads="1"/>
          </p:cNvSpPr>
          <p:nvPr/>
        </p:nvSpPr>
        <p:spPr bwMode="auto">
          <a:xfrm>
            <a:off x="2875482" y="5547915"/>
            <a:ext cx="9223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400" b="0" dirty="0" smtClean="0">
                <a:latin typeface="Century Gothic"/>
                <a:cs typeface="Century Gothic"/>
              </a:rPr>
              <a:t>Placebo</a:t>
            </a:r>
            <a:endParaRPr lang="it-IT" sz="1400" b="0" dirty="0">
              <a:latin typeface="Century Gothic"/>
              <a:cs typeface="Century Gothic"/>
            </a:endParaRPr>
          </a:p>
        </p:txBody>
      </p:sp>
      <p:sp>
        <p:nvSpPr>
          <p:cNvPr id="10" name="Rectangle 3"/>
          <p:cNvSpPr>
            <a:spLocks noChangeArrowheads="1"/>
          </p:cNvSpPr>
          <p:nvPr/>
        </p:nvSpPr>
        <p:spPr bwMode="auto">
          <a:xfrm>
            <a:off x="129413" y="1230928"/>
            <a:ext cx="33575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AU" sz="1600" b="0" smtClean="0">
                <a:latin typeface="Century Gothic" charset="0"/>
                <a:cs typeface="Century Gothic" charset="0"/>
              </a:rPr>
              <a:t>Improvement of defecation</a:t>
            </a:r>
            <a:endParaRPr lang="en-AU" sz="1600" b="0">
              <a:latin typeface="Century Gothic" charset="0"/>
              <a:cs typeface="Century Gothic" charset="0"/>
            </a:endParaRPr>
          </a:p>
        </p:txBody>
      </p:sp>
      <p:pic>
        <p:nvPicPr>
          <p:cNvPr id="11" name="Picture 10"/>
          <p:cNvPicPr>
            <a:picLocks noChangeAspect="1"/>
          </p:cNvPicPr>
          <p:nvPr/>
        </p:nvPicPr>
        <p:blipFill>
          <a:blip r:embed="rId4"/>
          <a:stretch>
            <a:fillRect/>
          </a:stretch>
        </p:blipFill>
        <p:spPr>
          <a:xfrm>
            <a:off x="6256334" y="1118076"/>
            <a:ext cx="2788812" cy="3066497"/>
          </a:xfrm>
          <a:prstGeom prst="rect">
            <a:avLst/>
          </a:prstGeom>
        </p:spPr>
      </p:pic>
      <p:grpSp>
        <p:nvGrpSpPr>
          <p:cNvPr id="20" name="Group 19"/>
          <p:cNvGrpSpPr/>
          <p:nvPr/>
        </p:nvGrpSpPr>
        <p:grpSpPr>
          <a:xfrm>
            <a:off x="5364063" y="1294563"/>
            <a:ext cx="879977" cy="2810890"/>
            <a:chOff x="5282371" y="1294563"/>
            <a:chExt cx="879977" cy="2810890"/>
          </a:xfrm>
        </p:grpSpPr>
        <p:pic>
          <p:nvPicPr>
            <p:cNvPr id="18" name="Picture 17"/>
            <p:cNvPicPr>
              <a:picLocks noChangeAspect="1"/>
            </p:cNvPicPr>
            <p:nvPr/>
          </p:nvPicPr>
          <p:blipFill rotWithShape="1">
            <a:blip r:embed="rId5"/>
            <a:srcRect l="49206"/>
            <a:stretch/>
          </p:blipFill>
          <p:spPr>
            <a:xfrm>
              <a:off x="5717243" y="1294563"/>
              <a:ext cx="445105" cy="2768600"/>
            </a:xfrm>
            <a:prstGeom prst="rect">
              <a:avLst/>
            </a:prstGeom>
          </p:spPr>
        </p:pic>
        <p:pic>
          <p:nvPicPr>
            <p:cNvPr id="19" name="Picture 18"/>
            <p:cNvPicPr>
              <a:picLocks noChangeAspect="1"/>
            </p:cNvPicPr>
            <p:nvPr/>
          </p:nvPicPr>
          <p:blipFill rotWithShape="1">
            <a:blip r:embed="rId5"/>
            <a:srcRect l="49206"/>
            <a:stretch/>
          </p:blipFill>
          <p:spPr>
            <a:xfrm rot="10800000">
              <a:off x="5282371" y="1336853"/>
              <a:ext cx="445105" cy="2768600"/>
            </a:xfrm>
            <a:prstGeom prst="rect">
              <a:avLst/>
            </a:prstGeom>
          </p:spPr>
        </p:pic>
      </p:grpSp>
      <p:sp>
        <p:nvSpPr>
          <p:cNvPr id="21" name="TextBox 206"/>
          <p:cNvSpPr txBox="1">
            <a:spLocks noChangeArrowheads="1"/>
          </p:cNvSpPr>
          <p:nvPr/>
        </p:nvSpPr>
        <p:spPr bwMode="auto">
          <a:xfrm>
            <a:off x="2268222" y="1897491"/>
            <a:ext cx="6813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b="0" dirty="0" err="1" smtClean="0">
                <a:latin typeface="Century Gothic"/>
                <a:cs typeface="Century Gothic"/>
              </a:rPr>
              <a:t>p</a:t>
            </a:r>
            <a:r>
              <a:rPr lang="it-IT" sz="1200" b="0" dirty="0" smtClean="0">
                <a:latin typeface="Century Gothic"/>
                <a:cs typeface="Century Gothic"/>
              </a:rPr>
              <a:t>&lt;0,04</a:t>
            </a:r>
            <a:endParaRPr lang="it-IT" sz="1200" b="0" dirty="0">
              <a:latin typeface="Century Gothic"/>
              <a:cs typeface="Century Gothic"/>
            </a:endParaRPr>
          </a:p>
        </p:txBody>
      </p:sp>
      <p:sp>
        <p:nvSpPr>
          <p:cNvPr id="16" name="Rectangle 3"/>
          <p:cNvSpPr>
            <a:spLocks noChangeArrowheads="1"/>
          </p:cNvSpPr>
          <p:nvPr/>
        </p:nvSpPr>
        <p:spPr bwMode="auto">
          <a:xfrm>
            <a:off x="85366" y="839036"/>
            <a:ext cx="68884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AU" sz="1200" b="0" dirty="0" smtClean="0">
                <a:latin typeface="Century Gothic" charset="0"/>
                <a:cs typeface="Century Gothic" charset="0"/>
              </a:rPr>
              <a:t>87 patients analysed (75%); end of </a:t>
            </a:r>
            <a:r>
              <a:rPr lang="en-AU" sz="1200" b="0" dirty="0" smtClean="0">
                <a:latin typeface="Century Gothic" charset="0"/>
                <a:cs typeface="Century Gothic" charset="0"/>
              </a:rPr>
              <a:t>study November </a:t>
            </a:r>
            <a:r>
              <a:rPr lang="en-AU" sz="1200" b="0" dirty="0" smtClean="0">
                <a:latin typeface="Century Gothic" charset="0"/>
                <a:cs typeface="Century Gothic" charset="0"/>
              </a:rPr>
              <a:t>2014.</a:t>
            </a: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combination for CD&amp;IBS patients</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ctangle 5"/>
          <p:cNvSpPr/>
          <p:nvPr/>
        </p:nvSpPr>
        <p:spPr>
          <a:xfrm>
            <a:off x="227568" y="4910071"/>
            <a:ext cx="2870289" cy="1208023"/>
          </a:xfrm>
          <a:prstGeom prst="rect">
            <a:avLst/>
          </a:prstGeom>
        </p:spPr>
        <p:txBody>
          <a:bodyPr wrap="square">
            <a:spAutoFit/>
          </a:bodyPr>
          <a:lstStyle/>
          <a:p>
            <a:pPr>
              <a:spcAft>
                <a:spcPts val="600"/>
              </a:spcAft>
            </a:pPr>
            <a:r>
              <a:rPr lang="en-US" sz="1050" b="0" dirty="0" smtClean="0">
                <a:latin typeface="Century Gothic"/>
                <a:cs typeface="Century Gothic"/>
              </a:rPr>
              <a:t>L. </a:t>
            </a:r>
            <a:r>
              <a:rPr lang="en-US" sz="1050" b="0" dirty="0" err="1" smtClean="0">
                <a:latin typeface="Century Gothic"/>
                <a:cs typeface="Century Gothic"/>
              </a:rPr>
              <a:t>plantarum</a:t>
            </a:r>
            <a:r>
              <a:rPr lang="en-US" sz="1050" b="0" dirty="0" smtClean="0">
                <a:latin typeface="Century Gothic"/>
                <a:cs typeface="Century Gothic"/>
              </a:rPr>
              <a:t> CECT 4528</a:t>
            </a:r>
            <a:endParaRPr lang="en-US" sz="1050" b="0" dirty="0">
              <a:latin typeface="Century Gothic"/>
              <a:cs typeface="Century Gothic"/>
            </a:endParaRPr>
          </a:p>
          <a:p>
            <a:pPr>
              <a:spcAft>
                <a:spcPts val="600"/>
              </a:spcAft>
            </a:pPr>
            <a:r>
              <a:rPr lang="en-US" sz="1050" b="0" dirty="0" smtClean="0">
                <a:latin typeface="Century Gothic"/>
                <a:cs typeface="Century Gothic"/>
              </a:rPr>
              <a:t>L. </a:t>
            </a:r>
            <a:r>
              <a:rPr lang="en-US" sz="1050" b="0" dirty="0" err="1" smtClean="0">
                <a:latin typeface="Century Gothic"/>
                <a:cs typeface="Century Gothic"/>
              </a:rPr>
              <a:t>casei</a:t>
            </a:r>
            <a:r>
              <a:rPr lang="en-US" sz="1050" b="0" dirty="0" smtClean="0">
                <a:latin typeface="Century Gothic"/>
                <a:cs typeface="Century Gothic"/>
              </a:rPr>
              <a:t> </a:t>
            </a:r>
            <a:r>
              <a:rPr lang="en-US" sz="1050" b="0" dirty="0">
                <a:latin typeface="Century Gothic"/>
                <a:cs typeface="Century Gothic"/>
              </a:rPr>
              <a:t>101/37 LMG P-17504</a:t>
            </a:r>
          </a:p>
          <a:p>
            <a:pPr>
              <a:spcAft>
                <a:spcPts val="600"/>
              </a:spcAft>
            </a:pPr>
            <a:r>
              <a:rPr lang="en-US" sz="1050" b="0" dirty="0" smtClean="0">
                <a:latin typeface="Century Gothic"/>
                <a:cs typeface="Century Gothic"/>
              </a:rPr>
              <a:t>B. </a:t>
            </a:r>
            <a:r>
              <a:rPr lang="en-US" sz="1050" b="0" dirty="0" err="1" smtClean="0">
                <a:latin typeface="Century Gothic"/>
                <a:cs typeface="Century Gothic"/>
              </a:rPr>
              <a:t>breve</a:t>
            </a:r>
            <a:r>
              <a:rPr lang="en-US" sz="1050" b="0" dirty="0" smtClean="0">
                <a:latin typeface="Century Gothic"/>
                <a:cs typeface="Century Gothic"/>
              </a:rPr>
              <a:t> </a:t>
            </a:r>
            <a:r>
              <a:rPr lang="en-US" sz="1050" b="0" dirty="0">
                <a:latin typeface="Century Gothic"/>
                <a:cs typeface="Century Gothic"/>
              </a:rPr>
              <a:t>Bbr8 LMG P-17501</a:t>
            </a:r>
          </a:p>
          <a:p>
            <a:pPr>
              <a:spcAft>
                <a:spcPts val="600"/>
              </a:spcAft>
            </a:pPr>
            <a:r>
              <a:rPr lang="en-US" sz="1050" b="0" dirty="0" smtClean="0">
                <a:latin typeface="Century Gothic"/>
                <a:cs typeface="Century Gothic"/>
              </a:rPr>
              <a:t>B. </a:t>
            </a:r>
            <a:r>
              <a:rPr lang="en-US" sz="1050" b="0" dirty="0" err="1" smtClean="0">
                <a:latin typeface="Century Gothic"/>
                <a:cs typeface="Century Gothic"/>
              </a:rPr>
              <a:t>breve</a:t>
            </a:r>
            <a:r>
              <a:rPr lang="en-US" sz="1050" b="0" dirty="0" smtClean="0">
                <a:latin typeface="Century Gothic"/>
                <a:cs typeface="Century Gothic"/>
              </a:rPr>
              <a:t> </a:t>
            </a:r>
            <a:r>
              <a:rPr lang="en-US" sz="1050" b="0" dirty="0">
                <a:latin typeface="Century Gothic"/>
                <a:cs typeface="Century Gothic"/>
              </a:rPr>
              <a:t>Bl10 LMG P-</a:t>
            </a:r>
            <a:r>
              <a:rPr lang="en-US" sz="1050" b="0" dirty="0" smtClean="0">
                <a:latin typeface="Century Gothic"/>
                <a:cs typeface="Century Gothic"/>
              </a:rPr>
              <a:t>17500</a:t>
            </a:r>
          </a:p>
          <a:p>
            <a:pPr>
              <a:spcAft>
                <a:spcPts val="600"/>
              </a:spcAft>
            </a:pPr>
            <a:r>
              <a:rPr lang="en-US" sz="1050" b="0" dirty="0" smtClean="0">
                <a:latin typeface="Century Gothic"/>
                <a:cs typeface="Century Gothic"/>
              </a:rPr>
              <a:t>B. </a:t>
            </a:r>
            <a:r>
              <a:rPr lang="en-US" sz="1050" b="0" dirty="0" err="1" smtClean="0">
                <a:latin typeface="Century Gothic"/>
                <a:cs typeface="Century Gothic"/>
              </a:rPr>
              <a:t>animalis</a:t>
            </a:r>
            <a:r>
              <a:rPr lang="en-US" sz="1050" b="0" dirty="0" smtClean="0">
                <a:latin typeface="Century Gothic"/>
                <a:cs typeface="Century Gothic"/>
              </a:rPr>
              <a:t> (</a:t>
            </a:r>
            <a:r>
              <a:rPr lang="en-US" sz="1050" b="0" dirty="0">
                <a:latin typeface="Century Gothic"/>
                <a:cs typeface="Century Gothic"/>
              </a:rPr>
              <a:t>Subsp. </a:t>
            </a:r>
            <a:r>
              <a:rPr lang="en-US" sz="1050" b="0" dirty="0" err="1">
                <a:latin typeface="Century Gothic"/>
                <a:cs typeface="Century Gothic"/>
              </a:rPr>
              <a:t>lactis</a:t>
            </a:r>
            <a:r>
              <a:rPr lang="en-US" sz="1050" b="0" dirty="0">
                <a:latin typeface="Century Gothic"/>
                <a:cs typeface="Century Gothic"/>
              </a:rPr>
              <a:t>) </a:t>
            </a:r>
            <a:r>
              <a:rPr lang="en-US" sz="1050" b="0" dirty="0" smtClean="0">
                <a:latin typeface="Century Gothic"/>
                <a:cs typeface="Century Gothic"/>
              </a:rPr>
              <a:t>LMG </a:t>
            </a:r>
            <a:r>
              <a:rPr lang="en-US" sz="1050" b="0" dirty="0">
                <a:latin typeface="Century Gothic"/>
                <a:cs typeface="Century Gothic"/>
              </a:rPr>
              <a:t>P-</a:t>
            </a:r>
            <a:r>
              <a:rPr lang="en-US" sz="1050" b="0" dirty="0" smtClean="0">
                <a:latin typeface="Century Gothic"/>
                <a:cs typeface="Century Gothic"/>
              </a:rPr>
              <a:t>17502</a:t>
            </a:r>
            <a:endParaRPr lang="en-US" sz="1050" b="0" dirty="0">
              <a:latin typeface="Century Gothic"/>
              <a:cs typeface="Century Gothic"/>
            </a:endParaRPr>
          </a:p>
        </p:txBody>
      </p:sp>
      <p:pic>
        <p:nvPicPr>
          <p:cNvPr id="7" name="Picture 6"/>
          <p:cNvPicPr>
            <a:picLocks noChangeAspect="1"/>
          </p:cNvPicPr>
          <p:nvPr/>
        </p:nvPicPr>
        <p:blipFill>
          <a:blip r:embed="rId3"/>
          <a:stretch>
            <a:fillRect/>
          </a:stretch>
        </p:blipFill>
        <p:spPr>
          <a:xfrm>
            <a:off x="212888" y="2525182"/>
            <a:ext cx="3006748" cy="2270095"/>
          </a:xfrm>
          <a:prstGeom prst="rect">
            <a:avLst/>
          </a:prstGeom>
          <a:ln>
            <a:noFill/>
          </a:ln>
          <a:effectLst>
            <a:softEdge rad="112500"/>
          </a:effectLst>
        </p:spPr>
      </p:pic>
      <p:sp>
        <p:nvSpPr>
          <p:cNvPr id="8" name="Rectangle 7"/>
          <p:cNvSpPr/>
          <p:nvPr/>
        </p:nvSpPr>
        <p:spPr>
          <a:xfrm>
            <a:off x="3809152" y="2535585"/>
            <a:ext cx="5182671" cy="2739211"/>
          </a:xfrm>
          <a:prstGeom prst="rect">
            <a:avLst/>
          </a:prstGeom>
        </p:spPr>
        <p:txBody>
          <a:bodyPr wrap="square">
            <a:spAutoFit/>
          </a:bodyPr>
          <a:lstStyle/>
          <a:p>
            <a:pPr marL="342900" indent="-342900">
              <a:spcBef>
                <a:spcPts val="1200"/>
              </a:spcBef>
              <a:spcAft>
                <a:spcPts val="600"/>
              </a:spcAft>
              <a:buFont typeface="+mj-lt"/>
              <a:buAutoNum type="arabicPeriod"/>
            </a:pPr>
            <a:r>
              <a:rPr lang="en-US" sz="1400" b="0" dirty="0" smtClean="0">
                <a:latin typeface="Century Gothic"/>
                <a:cs typeface="Century Gothic"/>
              </a:rPr>
              <a:t>Improve GI symptoms during and after the administration;</a:t>
            </a:r>
            <a:endParaRPr lang="en-US" sz="1400" b="0" dirty="0">
              <a:latin typeface="Century Gothic"/>
              <a:cs typeface="Century Gothic"/>
            </a:endParaRPr>
          </a:p>
          <a:p>
            <a:pPr marL="342900" indent="-342900">
              <a:spcBef>
                <a:spcPts val="1200"/>
              </a:spcBef>
              <a:spcAft>
                <a:spcPts val="600"/>
              </a:spcAft>
              <a:buFont typeface="+mj-lt"/>
              <a:buAutoNum type="arabicPeriod"/>
            </a:pPr>
            <a:r>
              <a:rPr lang="en-US" sz="1400" b="0" dirty="0" smtClean="0">
                <a:latin typeface="Century Gothic"/>
                <a:cs typeface="Century Gothic"/>
              </a:rPr>
              <a:t>Reduce the severity of abdominal pain during </a:t>
            </a:r>
            <a:r>
              <a:rPr lang="en-US" sz="1400" b="0" dirty="0">
                <a:latin typeface="Century Gothic"/>
                <a:cs typeface="Century Gothic"/>
              </a:rPr>
              <a:t>the period of administration;</a:t>
            </a:r>
          </a:p>
          <a:p>
            <a:pPr marL="342900" indent="-342900">
              <a:spcBef>
                <a:spcPts val="1200"/>
              </a:spcBef>
              <a:spcAft>
                <a:spcPts val="600"/>
              </a:spcAft>
              <a:buFont typeface="+mj-lt"/>
              <a:buAutoNum type="arabicPeriod"/>
            </a:pPr>
            <a:r>
              <a:rPr lang="en-US" sz="1400" b="0" dirty="0">
                <a:latin typeface="Century Gothic"/>
                <a:cs typeface="Century Gothic"/>
              </a:rPr>
              <a:t>Improve </a:t>
            </a:r>
            <a:r>
              <a:rPr lang="en-US" sz="1400" b="0" dirty="0" smtClean="0">
                <a:latin typeface="Century Gothic"/>
                <a:cs typeface="Century Gothic"/>
              </a:rPr>
              <a:t>the quality of defecation;</a:t>
            </a:r>
          </a:p>
          <a:p>
            <a:pPr marL="342900" indent="-342900">
              <a:spcBef>
                <a:spcPts val="1200"/>
              </a:spcBef>
              <a:spcAft>
                <a:spcPts val="600"/>
              </a:spcAft>
              <a:buFont typeface="+mj-lt"/>
              <a:buAutoNum type="arabicPeriod"/>
            </a:pPr>
            <a:r>
              <a:rPr lang="en-US" sz="1400" b="0" dirty="0" smtClean="0">
                <a:latin typeface="Century Gothic"/>
                <a:cs typeface="Century Gothic"/>
              </a:rPr>
              <a:t>Effect tend to disappear after the discontinuation of the administration;</a:t>
            </a:r>
          </a:p>
          <a:p>
            <a:pPr marL="342900" indent="-342900">
              <a:spcBef>
                <a:spcPts val="1200"/>
              </a:spcBef>
              <a:spcAft>
                <a:spcPts val="600"/>
              </a:spcAft>
              <a:buFont typeface="+mj-lt"/>
              <a:buAutoNum type="arabicPeriod"/>
            </a:pPr>
            <a:r>
              <a:rPr lang="en-US" sz="1400" b="0" dirty="0" smtClean="0">
                <a:latin typeface="Century Gothic"/>
                <a:cs typeface="Century Gothic"/>
              </a:rPr>
              <a:t>Effect on QOL still to be analyzed.</a:t>
            </a:r>
          </a:p>
        </p:txBody>
      </p:sp>
      <p:sp>
        <p:nvSpPr>
          <p:cNvPr id="10" name="Rettangolo 3"/>
          <p:cNvSpPr/>
          <p:nvPr/>
        </p:nvSpPr>
        <p:spPr>
          <a:xfrm>
            <a:off x="721195" y="1015695"/>
            <a:ext cx="7733359" cy="923330"/>
          </a:xfrm>
          <a:prstGeom prst="rect">
            <a:avLst/>
          </a:prstGeom>
        </p:spPr>
        <p:txBody>
          <a:bodyPr wrap="square">
            <a:spAutoFit/>
          </a:bodyPr>
          <a:lstStyle/>
          <a:p>
            <a:pPr algn="ctr"/>
            <a:r>
              <a:rPr lang="en-AU" b="0" dirty="0" smtClean="0">
                <a:latin typeface="Century Gothic"/>
                <a:cs typeface="Century Gothic"/>
              </a:rPr>
              <a:t>A 6-wk treatment with a probiotic mixture of 2 Lactobacilli and 3 </a:t>
            </a:r>
            <a:r>
              <a:rPr lang="en-AU" b="0" dirty="0" err="1">
                <a:latin typeface="Century Gothic"/>
                <a:cs typeface="Century Gothic"/>
              </a:rPr>
              <a:t>B</a:t>
            </a:r>
            <a:r>
              <a:rPr lang="en-AU" b="0" dirty="0" err="1" smtClean="0">
                <a:latin typeface="Century Gothic"/>
                <a:cs typeface="Century Gothic"/>
              </a:rPr>
              <a:t>ifiodobacteria</a:t>
            </a:r>
            <a:r>
              <a:rPr lang="en-AU" b="0" dirty="0" smtClean="0">
                <a:latin typeface="Century Gothic"/>
                <a:cs typeface="Century Gothic"/>
              </a:rPr>
              <a:t> provided effective symptom relief in celiac patients suffering of symptoms suggestive for IBS</a:t>
            </a:r>
            <a:endParaRPr lang="en-AU" b="0" dirty="0">
              <a:latin typeface="Century Gothic"/>
              <a:cs typeface="Century Gothic"/>
            </a:endParaRPr>
          </a:p>
        </p:txBody>
      </p:sp>
    </p:spTree>
    <p:extLst>
      <p:ext uri="{BB962C8B-B14F-4D97-AF65-F5344CB8AC3E}">
        <p14:creationId xmlns:p14="http://schemas.microsoft.com/office/powerpoint/2010/main" val="1359017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8622" y="2547464"/>
            <a:ext cx="3006748" cy="2270095"/>
          </a:xfrm>
          <a:prstGeom prst="rect">
            <a:avLst/>
          </a:prstGeom>
          <a:ln>
            <a:noFill/>
          </a:ln>
          <a:effectLst>
            <a:softEdge rad="112500"/>
          </a:effectLst>
        </p:spPr>
      </p:pic>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Probiotic combination for CD&amp;IBS patients</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6" name="Rectangle 5"/>
          <p:cNvSpPr/>
          <p:nvPr/>
        </p:nvSpPr>
        <p:spPr>
          <a:xfrm>
            <a:off x="219370" y="3757849"/>
            <a:ext cx="2870289" cy="938719"/>
          </a:xfrm>
          <a:prstGeom prst="rect">
            <a:avLst/>
          </a:prstGeom>
        </p:spPr>
        <p:txBody>
          <a:bodyPr wrap="square">
            <a:spAutoFit/>
          </a:bodyPr>
          <a:lstStyle/>
          <a:p>
            <a:pPr>
              <a:spcAft>
                <a:spcPts val="600"/>
              </a:spcAft>
            </a:pPr>
            <a:r>
              <a:rPr lang="en-US" sz="700" b="0" dirty="0" smtClean="0">
                <a:solidFill>
                  <a:schemeClr val="bg1"/>
                </a:solidFill>
                <a:latin typeface="Century Gothic"/>
                <a:cs typeface="Century Gothic"/>
              </a:rPr>
              <a:t>L. </a:t>
            </a:r>
            <a:r>
              <a:rPr lang="en-US" sz="700" b="0" dirty="0" err="1" smtClean="0">
                <a:solidFill>
                  <a:schemeClr val="bg1"/>
                </a:solidFill>
                <a:latin typeface="Century Gothic"/>
                <a:cs typeface="Century Gothic"/>
              </a:rPr>
              <a:t>plantarum</a:t>
            </a:r>
            <a:r>
              <a:rPr lang="en-US" sz="700" b="0" dirty="0" smtClean="0">
                <a:solidFill>
                  <a:schemeClr val="bg1"/>
                </a:solidFill>
                <a:latin typeface="Century Gothic"/>
                <a:cs typeface="Century Gothic"/>
              </a:rPr>
              <a:t> CECT 4528</a:t>
            </a:r>
            <a:endParaRPr lang="en-US" sz="700" b="0" dirty="0">
              <a:solidFill>
                <a:schemeClr val="bg1"/>
              </a:solidFill>
              <a:latin typeface="Century Gothic"/>
              <a:cs typeface="Century Gothic"/>
            </a:endParaRPr>
          </a:p>
          <a:p>
            <a:pPr>
              <a:spcAft>
                <a:spcPts val="600"/>
              </a:spcAft>
            </a:pPr>
            <a:r>
              <a:rPr lang="en-US" sz="700" b="0" dirty="0" smtClean="0">
                <a:solidFill>
                  <a:schemeClr val="bg1"/>
                </a:solidFill>
                <a:latin typeface="Century Gothic"/>
                <a:cs typeface="Century Gothic"/>
              </a:rPr>
              <a:t>L. </a:t>
            </a:r>
            <a:r>
              <a:rPr lang="en-US" sz="700" b="0" dirty="0" err="1" smtClean="0">
                <a:solidFill>
                  <a:schemeClr val="bg1"/>
                </a:solidFill>
                <a:latin typeface="Century Gothic"/>
                <a:cs typeface="Century Gothic"/>
              </a:rPr>
              <a:t>casei</a:t>
            </a:r>
            <a:r>
              <a:rPr lang="en-US" sz="700" b="0" dirty="0" smtClean="0">
                <a:solidFill>
                  <a:schemeClr val="bg1"/>
                </a:solidFill>
                <a:latin typeface="Century Gothic"/>
                <a:cs typeface="Century Gothic"/>
              </a:rPr>
              <a:t> </a:t>
            </a:r>
            <a:r>
              <a:rPr lang="en-US" sz="700" b="0" dirty="0">
                <a:solidFill>
                  <a:schemeClr val="bg1"/>
                </a:solidFill>
                <a:latin typeface="Century Gothic"/>
                <a:cs typeface="Century Gothic"/>
              </a:rPr>
              <a:t>101/37 LMG P-17504</a:t>
            </a:r>
          </a:p>
          <a:p>
            <a:pPr>
              <a:spcAft>
                <a:spcPts val="600"/>
              </a:spcAft>
            </a:pPr>
            <a:r>
              <a:rPr lang="en-US" sz="700" b="0" dirty="0" smtClean="0">
                <a:solidFill>
                  <a:schemeClr val="bg1"/>
                </a:solidFill>
                <a:latin typeface="Century Gothic"/>
                <a:cs typeface="Century Gothic"/>
              </a:rPr>
              <a:t>B. </a:t>
            </a:r>
            <a:r>
              <a:rPr lang="en-US" sz="700" b="0" dirty="0" err="1" smtClean="0">
                <a:solidFill>
                  <a:schemeClr val="bg1"/>
                </a:solidFill>
                <a:latin typeface="Century Gothic"/>
                <a:cs typeface="Century Gothic"/>
              </a:rPr>
              <a:t>breve</a:t>
            </a:r>
            <a:r>
              <a:rPr lang="en-US" sz="700" b="0" dirty="0" smtClean="0">
                <a:solidFill>
                  <a:schemeClr val="bg1"/>
                </a:solidFill>
                <a:latin typeface="Century Gothic"/>
                <a:cs typeface="Century Gothic"/>
              </a:rPr>
              <a:t> </a:t>
            </a:r>
            <a:r>
              <a:rPr lang="en-US" sz="700" b="0" dirty="0">
                <a:solidFill>
                  <a:schemeClr val="bg1"/>
                </a:solidFill>
                <a:latin typeface="Century Gothic"/>
                <a:cs typeface="Century Gothic"/>
              </a:rPr>
              <a:t>Bbr8 LMG P-17501</a:t>
            </a:r>
          </a:p>
          <a:p>
            <a:pPr>
              <a:spcAft>
                <a:spcPts val="600"/>
              </a:spcAft>
            </a:pPr>
            <a:r>
              <a:rPr lang="en-US" sz="700" b="0" dirty="0" smtClean="0">
                <a:solidFill>
                  <a:schemeClr val="bg1"/>
                </a:solidFill>
                <a:latin typeface="Century Gothic"/>
                <a:cs typeface="Century Gothic"/>
              </a:rPr>
              <a:t>B. </a:t>
            </a:r>
            <a:r>
              <a:rPr lang="en-US" sz="700" b="0" dirty="0" err="1" smtClean="0">
                <a:solidFill>
                  <a:schemeClr val="bg1"/>
                </a:solidFill>
                <a:latin typeface="Century Gothic"/>
                <a:cs typeface="Century Gothic"/>
              </a:rPr>
              <a:t>breve</a:t>
            </a:r>
            <a:r>
              <a:rPr lang="en-US" sz="700" b="0" dirty="0" smtClean="0">
                <a:solidFill>
                  <a:schemeClr val="bg1"/>
                </a:solidFill>
                <a:latin typeface="Century Gothic"/>
                <a:cs typeface="Century Gothic"/>
              </a:rPr>
              <a:t> </a:t>
            </a:r>
            <a:r>
              <a:rPr lang="en-US" sz="700" b="0" dirty="0">
                <a:solidFill>
                  <a:schemeClr val="bg1"/>
                </a:solidFill>
                <a:latin typeface="Century Gothic"/>
                <a:cs typeface="Century Gothic"/>
              </a:rPr>
              <a:t>Bl10 LMG P-</a:t>
            </a:r>
            <a:r>
              <a:rPr lang="en-US" sz="700" b="0" dirty="0" smtClean="0">
                <a:solidFill>
                  <a:schemeClr val="bg1"/>
                </a:solidFill>
                <a:latin typeface="Century Gothic"/>
                <a:cs typeface="Century Gothic"/>
              </a:rPr>
              <a:t>17500</a:t>
            </a:r>
          </a:p>
          <a:p>
            <a:pPr>
              <a:spcAft>
                <a:spcPts val="600"/>
              </a:spcAft>
            </a:pPr>
            <a:r>
              <a:rPr lang="en-US" sz="700" b="0" dirty="0" smtClean="0">
                <a:solidFill>
                  <a:schemeClr val="bg1"/>
                </a:solidFill>
                <a:latin typeface="Century Gothic"/>
                <a:cs typeface="Century Gothic"/>
              </a:rPr>
              <a:t>B. </a:t>
            </a:r>
            <a:r>
              <a:rPr lang="en-US" sz="700" b="0" dirty="0" err="1" smtClean="0">
                <a:solidFill>
                  <a:schemeClr val="bg1"/>
                </a:solidFill>
                <a:latin typeface="Century Gothic"/>
                <a:cs typeface="Century Gothic"/>
              </a:rPr>
              <a:t>animalis</a:t>
            </a:r>
            <a:r>
              <a:rPr lang="en-US" sz="700" b="0" dirty="0" smtClean="0">
                <a:solidFill>
                  <a:schemeClr val="bg1"/>
                </a:solidFill>
                <a:latin typeface="Century Gothic"/>
                <a:cs typeface="Century Gothic"/>
              </a:rPr>
              <a:t> (</a:t>
            </a:r>
            <a:r>
              <a:rPr lang="en-US" sz="700" b="0" dirty="0">
                <a:solidFill>
                  <a:schemeClr val="bg1"/>
                </a:solidFill>
                <a:latin typeface="Century Gothic"/>
                <a:cs typeface="Century Gothic"/>
              </a:rPr>
              <a:t>Subsp. </a:t>
            </a:r>
            <a:r>
              <a:rPr lang="en-US" sz="700" b="0" dirty="0" err="1">
                <a:solidFill>
                  <a:schemeClr val="bg1"/>
                </a:solidFill>
                <a:latin typeface="Century Gothic"/>
                <a:cs typeface="Century Gothic"/>
              </a:rPr>
              <a:t>lactis</a:t>
            </a:r>
            <a:r>
              <a:rPr lang="en-US" sz="700" b="0" dirty="0">
                <a:solidFill>
                  <a:schemeClr val="bg1"/>
                </a:solidFill>
                <a:latin typeface="Century Gothic"/>
                <a:cs typeface="Century Gothic"/>
              </a:rPr>
              <a:t>) </a:t>
            </a:r>
            <a:r>
              <a:rPr lang="en-US" sz="700" b="0" dirty="0" smtClean="0">
                <a:solidFill>
                  <a:schemeClr val="bg1"/>
                </a:solidFill>
                <a:latin typeface="Century Gothic"/>
                <a:cs typeface="Century Gothic"/>
              </a:rPr>
              <a:t>LMG </a:t>
            </a:r>
            <a:r>
              <a:rPr lang="en-US" sz="700" b="0" dirty="0">
                <a:solidFill>
                  <a:schemeClr val="bg1"/>
                </a:solidFill>
                <a:latin typeface="Century Gothic"/>
                <a:cs typeface="Century Gothic"/>
              </a:rPr>
              <a:t>P-</a:t>
            </a:r>
            <a:r>
              <a:rPr lang="en-US" sz="700" b="0" dirty="0" smtClean="0">
                <a:solidFill>
                  <a:schemeClr val="bg1"/>
                </a:solidFill>
                <a:latin typeface="Century Gothic"/>
                <a:cs typeface="Century Gothic"/>
              </a:rPr>
              <a:t>17502</a:t>
            </a:r>
            <a:endParaRPr lang="en-US" sz="700" b="0" dirty="0">
              <a:solidFill>
                <a:schemeClr val="bg1"/>
              </a:solidFill>
              <a:latin typeface="Century Gothic"/>
              <a:cs typeface="Century Gothic"/>
            </a:endParaRPr>
          </a:p>
        </p:txBody>
      </p:sp>
      <p:sp>
        <p:nvSpPr>
          <p:cNvPr id="10" name="Rettangolo 3"/>
          <p:cNvSpPr/>
          <p:nvPr/>
        </p:nvSpPr>
        <p:spPr>
          <a:xfrm>
            <a:off x="3082038" y="2946741"/>
            <a:ext cx="6167162" cy="1200329"/>
          </a:xfrm>
          <a:prstGeom prst="rect">
            <a:avLst/>
          </a:prstGeom>
        </p:spPr>
        <p:txBody>
          <a:bodyPr wrap="square">
            <a:spAutoFit/>
          </a:bodyPr>
          <a:lstStyle/>
          <a:p>
            <a:pPr algn="ctr"/>
            <a:r>
              <a:rPr lang="en-AU" b="0" dirty="0" smtClean="0">
                <a:latin typeface="Century Gothic"/>
                <a:cs typeface="Century Gothic"/>
              </a:rPr>
              <a:t>A 6-wk treatment with a probiotic mixture of 2 Lactobacilli and 3 </a:t>
            </a:r>
            <a:r>
              <a:rPr lang="en-AU" b="0" dirty="0" err="1">
                <a:latin typeface="Century Gothic"/>
                <a:cs typeface="Century Gothic"/>
              </a:rPr>
              <a:t>B</a:t>
            </a:r>
            <a:r>
              <a:rPr lang="en-AU" b="0" dirty="0" err="1" smtClean="0">
                <a:latin typeface="Century Gothic"/>
                <a:cs typeface="Century Gothic"/>
              </a:rPr>
              <a:t>ifiodobacteria</a:t>
            </a:r>
            <a:r>
              <a:rPr lang="en-AU" b="0" dirty="0" smtClean="0">
                <a:latin typeface="Century Gothic"/>
                <a:cs typeface="Century Gothic"/>
              </a:rPr>
              <a:t> provided effective symptom relief in celiac patients suffering of symptoms suggestive for IBS</a:t>
            </a:r>
            <a:endParaRPr lang="en-AU" b="0" dirty="0">
              <a:latin typeface="Century Gothic"/>
              <a:cs typeface="Century Gothic"/>
            </a:endParaRPr>
          </a:p>
        </p:txBody>
      </p:sp>
    </p:spTree>
    <p:extLst>
      <p:ext uri="{BB962C8B-B14F-4D97-AF65-F5344CB8AC3E}">
        <p14:creationId xmlns:p14="http://schemas.microsoft.com/office/powerpoint/2010/main" val="7492669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PROCEDO: effect on gliadin peptides</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Rectangle 6"/>
          <p:cNvSpPr/>
          <p:nvPr/>
        </p:nvSpPr>
        <p:spPr>
          <a:xfrm>
            <a:off x="15874" y="986334"/>
            <a:ext cx="8910651" cy="338554"/>
          </a:xfrm>
          <a:prstGeom prst="rect">
            <a:avLst/>
          </a:prstGeom>
        </p:spPr>
        <p:txBody>
          <a:bodyPr wrap="square">
            <a:spAutoFit/>
          </a:bodyPr>
          <a:lstStyle/>
          <a:p>
            <a:r>
              <a:rPr lang="en-US" sz="1600" b="0" dirty="0" smtClean="0">
                <a:latin typeface="Century Gothic"/>
                <a:cs typeface="Century Gothic"/>
              </a:rPr>
              <a:t>The probiotic combination has </a:t>
            </a:r>
            <a:r>
              <a:rPr lang="en-US" sz="1600" b="0" dirty="0">
                <a:latin typeface="Century Gothic"/>
                <a:cs typeface="Century Gothic"/>
              </a:rPr>
              <a:t>the </a:t>
            </a:r>
            <a:r>
              <a:rPr lang="en-US" sz="1600" b="0" dirty="0" smtClean="0">
                <a:latin typeface="Century Gothic"/>
                <a:cs typeface="Century Gothic"/>
              </a:rPr>
              <a:t>ability to </a:t>
            </a:r>
            <a:r>
              <a:rPr lang="en-US" sz="1600" b="0" dirty="0">
                <a:latin typeface="Century Gothic"/>
                <a:cs typeface="Century Gothic"/>
              </a:rPr>
              <a:t>hydrolyze </a:t>
            </a:r>
            <a:r>
              <a:rPr lang="en-US" sz="1600" b="0" dirty="0" smtClean="0">
                <a:latin typeface="Century Gothic"/>
                <a:cs typeface="Century Gothic"/>
              </a:rPr>
              <a:t>toxic gliadin polypeptides</a:t>
            </a:r>
            <a:endParaRPr lang="en-US" sz="1600" b="0" dirty="0">
              <a:latin typeface="Century Gothic"/>
              <a:cs typeface="Century Gothic"/>
            </a:endParaRPr>
          </a:p>
        </p:txBody>
      </p:sp>
      <p:grpSp>
        <p:nvGrpSpPr>
          <p:cNvPr id="12" name="Group 89"/>
          <p:cNvGrpSpPr>
            <a:grpSpLocks/>
          </p:cNvGrpSpPr>
          <p:nvPr/>
        </p:nvGrpSpPr>
        <p:grpSpPr bwMode="auto">
          <a:xfrm>
            <a:off x="228543" y="1890713"/>
            <a:ext cx="8642350" cy="4235450"/>
            <a:chOff x="158" y="36"/>
            <a:chExt cx="5444" cy="2668"/>
          </a:xfrm>
        </p:grpSpPr>
        <p:sp>
          <p:nvSpPr>
            <p:cNvPr id="13" name="Text Box 5"/>
            <p:cNvSpPr txBox="1">
              <a:spLocks noChangeArrowheads="1"/>
            </p:cNvSpPr>
            <p:nvPr/>
          </p:nvSpPr>
          <p:spPr bwMode="auto">
            <a:xfrm>
              <a:off x="1202" y="224"/>
              <a:ext cx="41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600" b="0" dirty="0">
                  <a:latin typeface="Times New Roman" pitchFamily="18" charset="0"/>
                  <a:cs typeface="Arial" charset="0"/>
                </a:rPr>
                <a:t>L-Q-L-Q-P-F-P-Q-P-Q-L-P-Y-P-Q-P-Q-L-P-Y-P-Q-P-Q-L-P-Y-P-Q-P-Q-P-F</a:t>
              </a:r>
            </a:p>
          </p:txBody>
        </p:sp>
        <p:sp>
          <p:nvSpPr>
            <p:cNvPr id="14" name="Text Box 7"/>
            <p:cNvSpPr txBox="1">
              <a:spLocks noChangeArrowheads="1"/>
            </p:cNvSpPr>
            <p:nvPr/>
          </p:nvSpPr>
          <p:spPr bwMode="auto">
            <a:xfrm>
              <a:off x="344" y="412"/>
              <a:ext cx="9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PepN</a:t>
              </a:r>
            </a:p>
          </p:txBody>
        </p:sp>
        <p:sp>
          <p:nvSpPr>
            <p:cNvPr id="15" name="Line 8"/>
            <p:cNvSpPr>
              <a:spLocks noChangeShapeType="1"/>
            </p:cNvSpPr>
            <p:nvPr/>
          </p:nvSpPr>
          <p:spPr bwMode="auto">
            <a:xfrm flipV="1">
              <a:off x="1356" y="436"/>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16" name="Line 9"/>
            <p:cNvSpPr>
              <a:spLocks noChangeShapeType="1"/>
            </p:cNvSpPr>
            <p:nvPr/>
          </p:nvSpPr>
          <p:spPr bwMode="auto">
            <a:xfrm flipV="1">
              <a:off x="1492" y="607"/>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17" name="Line 10"/>
            <p:cNvSpPr>
              <a:spLocks noChangeShapeType="1"/>
            </p:cNvSpPr>
            <p:nvPr/>
          </p:nvSpPr>
          <p:spPr bwMode="auto">
            <a:xfrm flipV="1">
              <a:off x="1876" y="754"/>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18" name="Line 11"/>
            <p:cNvSpPr>
              <a:spLocks noChangeShapeType="1"/>
            </p:cNvSpPr>
            <p:nvPr/>
          </p:nvSpPr>
          <p:spPr bwMode="auto">
            <a:xfrm flipV="1">
              <a:off x="2529" y="607"/>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19" name="Line 12"/>
            <p:cNvSpPr>
              <a:spLocks noChangeShapeType="1"/>
            </p:cNvSpPr>
            <p:nvPr/>
          </p:nvSpPr>
          <p:spPr bwMode="auto">
            <a:xfrm flipV="1">
              <a:off x="3452" y="607"/>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20" name="Line 13"/>
            <p:cNvSpPr>
              <a:spLocks noChangeShapeType="1"/>
            </p:cNvSpPr>
            <p:nvPr/>
          </p:nvSpPr>
          <p:spPr bwMode="auto">
            <a:xfrm flipV="1">
              <a:off x="4344" y="607"/>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21" name="Text Box 14"/>
            <p:cNvSpPr txBox="1">
              <a:spLocks noChangeArrowheads="1"/>
            </p:cNvSpPr>
            <p:nvPr/>
          </p:nvSpPr>
          <p:spPr bwMode="auto">
            <a:xfrm>
              <a:off x="344" y="599"/>
              <a:ext cx="9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PepO</a:t>
              </a:r>
            </a:p>
          </p:txBody>
        </p:sp>
        <p:sp>
          <p:nvSpPr>
            <p:cNvPr id="22" name="Text Box 18"/>
            <p:cNvSpPr txBox="1">
              <a:spLocks noChangeArrowheads="1"/>
            </p:cNvSpPr>
            <p:nvPr/>
          </p:nvSpPr>
          <p:spPr bwMode="auto">
            <a:xfrm>
              <a:off x="344" y="789"/>
              <a:ext cx="9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PEP</a:t>
              </a:r>
            </a:p>
          </p:txBody>
        </p:sp>
        <p:sp>
          <p:nvSpPr>
            <p:cNvPr id="23" name="Line 19"/>
            <p:cNvSpPr>
              <a:spLocks noChangeShapeType="1"/>
            </p:cNvSpPr>
            <p:nvPr/>
          </p:nvSpPr>
          <p:spPr bwMode="auto">
            <a:xfrm>
              <a:off x="161" y="1026"/>
              <a:ext cx="544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it-IT" b="0"/>
            </a:p>
          </p:txBody>
        </p:sp>
        <p:sp>
          <p:nvSpPr>
            <p:cNvPr id="24" name="Text Box 20"/>
            <p:cNvSpPr txBox="1">
              <a:spLocks noChangeArrowheads="1"/>
            </p:cNvSpPr>
            <p:nvPr/>
          </p:nvSpPr>
          <p:spPr bwMode="auto">
            <a:xfrm>
              <a:off x="1202" y="1117"/>
              <a:ext cx="41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600" b="0">
                  <a:latin typeface="Times New Roman" pitchFamily="18" charset="0"/>
                  <a:cs typeface="Arial" charset="0"/>
                </a:rPr>
                <a:t>L-Q-L-Q-P-F-P-Q-P-Q-L-P-Y-P-Q-P-Q-L-P-Y-P-Q-P-Q-L-P-Y-P-Q-P-Q-P-F</a:t>
              </a:r>
            </a:p>
          </p:txBody>
        </p:sp>
        <p:sp>
          <p:nvSpPr>
            <p:cNvPr id="25" name="Text Box 23"/>
            <p:cNvSpPr txBox="1">
              <a:spLocks noChangeArrowheads="1"/>
            </p:cNvSpPr>
            <p:nvPr/>
          </p:nvSpPr>
          <p:spPr bwMode="auto">
            <a:xfrm>
              <a:off x="344" y="1309"/>
              <a:ext cx="11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PepN/PepO/PEP</a:t>
              </a:r>
            </a:p>
          </p:txBody>
        </p:sp>
        <p:sp>
          <p:nvSpPr>
            <p:cNvPr id="26" name="Line 24"/>
            <p:cNvSpPr>
              <a:spLocks noChangeShapeType="1"/>
            </p:cNvSpPr>
            <p:nvPr/>
          </p:nvSpPr>
          <p:spPr bwMode="auto">
            <a:xfrm flipV="1">
              <a:off x="1365" y="133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27" name="Line 25"/>
            <p:cNvSpPr>
              <a:spLocks noChangeShapeType="1"/>
            </p:cNvSpPr>
            <p:nvPr/>
          </p:nvSpPr>
          <p:spPr bwMode="auto">
            <a:xfrm flipV="1">
              <a:off x="1501" y="133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28" name="Line 26"/>
            <p:cNvSpPr>
              <a:spLocks noChangeShapeType="1"/>
            </p:cNvSpPr>
            <p:nvPr/>
          </p:nvSpPr>
          <p:spPr bwMode="auto">
            <a:xfrm flipV="1">
              <a:off x="1858" y="133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29" name="Line 27"/>
            <p:cNvSpPr>
              <a:spLocks noChangeShapeType="1"/>
            </p:cNvSpPr>
            <p:nvPr/>
          </p:nvSpPr>
          <p:spPr bwMode="auto">
            <a:xfrm flipV="1">
              <a:off x="2499" y="1330"/>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0" name="Line 28"/>
            <p:cNvSpPr>
              <a:spLocks noChangeShapeType="1"/>
            </p:cNvSpPr>
            <p:nvPr/>
          </p:nvSpPr>
          <p:spPr bwMode="auto">
            <a:xfrm flipV="1">
              <a:off x="3362" y="133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1" name="Line 29"/>
            <p:cNvSpPr>
              <a:spLocks noChangeShapeType="1"/>
            </p:cNvSpPr>
            <p:nvPr/>
          </p:nvSpPr>
          <p:spPr bwMode="auto">
            <a:xfrm flipV="1">
              <a:off x="4223" y="1330"/>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2" name="Text Box 32"/>
            <p:cNvSpPr txBox="1">
              <a:spLocks noChangeArrowheads="1"/>
            </p:cNvSpPr>
            <p:nvPr/>
          </p:nvSpPr>
          <p:spPr bwMode="auto">
            <a:xfrm>
              <a:off x="1456" y="1523"/>
              <a:ext cx="387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400" b="0">
                  <a:latin typeface="Times New Roman" pitchFamily="18" charset="0"/>
                  <a:cs typeface="Arial" charset="0"/>
                </a:rPr>
                <a:t>L-Q-P   F-P-Q-P-Q    L-P-Y-P-Q-P-Q      L-P-Y-P-Q-P-Q     L-P-Y-P-Q-P-Q-P-F</a:t>
              </a:r>
            </a:p>
          </p:txBody>
        </p:sp>
        <p:sp>
          <p:nvSpPr>
            <p:cNvPr id="33" name="Text Box 34"/>
            <p:cNvSpPr txBox="1">
              <a:spLocks noChangeArrowheads="1"/>
            </p:cNvSpPr>
            <p:nvPr/>
          </p:nvSpPr>
          <p:spPr bwMode="auto">
            <a:xfrm>
              <a:off x="344" y="1664"/>
              <a:ext cx="11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PepN/PepX</a:t>
              </a:r>
            </a:p>
          </p:txBody>
        </p:sp>
        <p:sp>
          <p:nvSpPr>
            <p:cNvPr id="34" name="Line 36"/>
            <p:cNvSpPr>
              <a:spLocks noChangeShapeType="1"/>
            </p:cNvSpPr>
            <p:nvPr/>
          </p:nvSpPr>
          <p:spPr bwMode="auto">
            <a:xfrm flipV="1">
              <a:off x="1610" y="172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5" name="Line 37"/>
            <p:cNvSpPr>
              <a:spLocks noChangeShapeType="1"/>
            </p:cNvSpPr>
            <p:nvPr/>
          </p:nvSpPr>
          <p:spPr bwMode="auto">
            <a:xfrm flipV="1">
              <a:off x="1727" y="1720"/>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6" name="Line 38"/>
            <p:cNvSpPr>
              <a:spLocks noChangeShapeType="1"/>
            </p:cNvSpPr>
            <p:nvPr/>
          </p:nvSpPr>
          <p:spPr bwMode="auto">
            <a:xfrm flipV="1">
              <a:off x="2079" y="172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7" name="Line 39"/>
            <p:cNvSpPr>
              <a:spLocks noChangeShapeType="1"/>
            </p:cNvSpPr>
            <p:nvPr/>
          </p:nvSpPr>
          <p:spPr bwMode="auto">
            <a:xfrm flipV="1">
              <a:off x="2675" y="1720"/>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8" name="Line 40"/>
            <p:cNvSpPr>
              <a:spLocks noChangeShapeType="1"/>
            </p:cNvSpPr>
            <p:nvPr/>
          </p:nvSpPr>
          <p:spPr bwMode="auto">
            <a:xfrm flipV="1">
              <a:off x="2898" y="172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39" name="Line 41"/>
            <p:cNvSpPr>
              <a:spLocks noChangeShapeType="1"/>
            </p:cNvSpPr>
            <p:nvPr/>
          </p:nvSpPr>
          <p:spPr bwMode="auto">
            <a:xfrm flipV="1">
              <a:off x="3560" y="172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0" name="Line 42"/>
            <p:cNvSpPr>
              <a:spLocks noChangeShapeType="1"/>
            </p:cNvSpPr>
            <p:nvPr/>
          </p:nvSpPr>
          <p:spPr bwMode="auto">
            <a:xfrm flipV="1">
              <a:off x="3779" y="1720"/>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1" name="Line 43"/>
            <p:cNvSpPr>
              <a:spLocks noChangeShapeType="1"/>
            </p:cNvSpPr>
            <p:nvPr/>
          </p:nvSpPr>
          <p:spPr bwMode="auto">
            <a:xfrm flipV="1">
              <a:off x="4408" y="172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2" name="Line 44"/>
            <p:cNvSpPr>
              <a:spLocks noChangeShapeType="1"/>
            </p:cNvSpPr>
            <p:nvPr/>
          </p:nvSpPr>
          <p:spPr bwMode="auto">
            <a:xfrm flipV="1">
              <a:off x="4626" y="1720"/>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3" name="Line 45"/>
            <p:cNvSpPr>
              <a:spLocks noChangeShapeType="1"/>
            </p:cNvSpPr>
            <p:nvPr/>
          </p:nvSpPr>
          <p:spPr bwMode="auto">
            <a:xfrm flipV="1">
              <a:off x="4853" y="1720"/>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4" name="Text Box 47"/>
            <p:cNvSpPr txBox="1">
              <a:spLocks noChangeArrowheads="1"/>
            </p:cNvSpPr>
            <p:nvPr/>
          </p:nvSpPr>
          <p:spPr bwMode="auto">
            <a:xfrm>
              <a:off x="1473" y="1947"/>
              <a:ext cx="376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    Q-P    F-P   Q-P-Q      L-P   Y-P  Q-P-Q         L-P  Y-P  Q-P-Q         L-P  Y-P   Q-P   Q-P-F</a:t>
              </a:r>
            </a:p>
          </p:txBody>
        </p:sp>
        <p:sp>
          <p:nvSpPr>
            <p:cNvPr id="45" name="Text Box 49"/>
            <p:cNvSpPr txBox="1">
              <a:spLocks noChangeArrowheads="1"/>
            </p:cNvSpPr>
            <p:nvPr/>
          </p:nvSpPr>
          <p:spPr bwMode="auto">
            <a:xfrm>
              <a:off x="344" y="2084"/>
              <a:ext cx="11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PepQ/PepX</a:t>
              </a:r>
            </a:p>
          </p:txBody>
        </p:sp>
        <p:sp>
          <p:nvSpPr>
            <p:cNvPr id="46" name="Line 52"/>
            <p:cNvSpPr>
              <a:spLocks noChangeShapeType="1"/>
            </p:cNvSpPr>
            <p:nvPr/>
          </p:nvSpPr>
          <p:spPr bwMode="auto">
            <a:xfrm flipV="1">
              <a:off x="1721" y="2124"/>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7" name="Line 53"/>
            <p:cNvSpPr>
              <a:spLocks noChangeShapeType="1"/>
            </p:cNvSpPr>
            <p:nvPr/>
          </p:nvSpPr>
          <p:spPr bwMode="auto">
            <a:xfrm flipV="1">
              <a:off x="1969" y="2124"/>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8" name="Line 54"/>
            <p:cNvSpPr>
              <a:spLocks noChangeShapeType="1"/>
            </p:cNvSpPr>
            <p:nvPr/>
          </p:nvSpPr>
          <p:spPr bwMode="auto">
            <a:xfrm flipV="1">
              <a:off x="2277" y="2124"/>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49" name="Line 55"/>
            <p:cNvSpPr>
              <a:spLocks noChangeShapeType="1"/>
            </p:cNvSpPr>
            <p:nvPr/>
          </p:nvSpPr>
          <p:spPr bwMode="auto">
            <a:xfrm flipV="1">
              <a:off x="2801" y="2124"/>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0" name="Line 56"/>
            <p:cNvSpPr>
              <a:spLocks noChangeShapeType="1"/>
            </p:cNvSpPr>
            <p:nvPr/>
          </p:nvSpPr>
          <p:spPr bwMode="auto">
            <a:xfrm flipV="1">
              <a:off x="3457" y="2124"/>
              <a:ext cx="0" cy="113"/>
            </a:xfrm>
            <a:prstGeom prst="line">
              <a:avLst/>
            </a:prstGeom>
            <a:noFill/>
            <a:ln w="9525">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1" name="Line 57"/>
            <p:cNvSpPr>
              <a:spLocks noChangeShapeType="1"/>
            </p:cNvSpPr>
            <p:nvPr/>
          </p:nvSpPr>
          <p:spPr bwMode="auto">
            <a:xfrm flipV="1">
              <a:off x="3657" y="2124"/>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2" name="Line 58"/>
            <p:cNvSpPr>
              <a:spLocks noChangeShapeType="1"/>
            </p:cNvSpPr>
            <p:nvPr/>
          </p:nvSpPr>
          <p:spPr bwMode="auto">
            <a:xfrm flipV="1">
              <a:off x="4523" y="2124"/>
              <a:ext cx="0" cy="113"/>
            </a:xfrm>
            <a:prstGeom prst="line">
              <a:avLst/>
            </a:prstGeom>
            <a:noFill/>
            <a:ln w="9525">
              <a:solidFill>
                <a:srgbClr val="FF0000"/>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3" name="Line 59"/>
            <p:cNvSpPr>
              <a:spLocks noChangeShapeType="1"/>
            </p:cNvSpPr>
            <p:nvPr/>
          </p:nvSpPr>
          <p:spPr bwMode="auto">
            <a:xfrm flipV="1">
              <a:off x="4757" y="2124"/>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4" name="Line 60"/>
            <p:cNvSpPr>
              <a:spLocks noChangeShapeType="1"/>
            </p:cNvSpPr>
            <p:nvPr/>
          </p:nvSpPr>
          <p:spPr bwMode="auto">
            <a:xfrm flipV="1">
              <a:off x="5057" y="2124"/>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5" name="Line 61"/>
            <p:cNvSpPr>
              <a:spLocks noChangeShapeType="1"/>
            </p:cNvSpPr>
            <p:nvPr/>
          </p:nvSpPr>
          <p:spPr bwMode="auto">
            <a:xfrm flipV="1">
              <a:off x="2571" y="2124"/>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6" name="Line 62"/>
            <p:cNvSpPr>
              <a:spLocks noChangeShapeType="1"/>
            </p:cNvSpPr>
            <p:nvPr/>
          </p:nvSpPr>
          <p:spPr bwMode="auto">
            <a:xfrm flipV="1">
              <a:off x="3100" y="2124"/>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7" name="Line 63"/>
            <p:cNvSpPr>
              <a:spLocks noChangeShapeType="1"/>
            </p:cNvSpPr>
            <p:nvPr/>
          </p:nvSpPr>
          <p:spPr bwMode="auto">
            <a:xfrm flipV="1">
              <a:off x="3960" y="2124"/>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8" name="Line 64"/>
            <p:cNvSpPr>
              <a:spLocks noChangeShapeType="1"/>
            </p:cNvSpPr>
            <p:nvPr/>
          </p:nvSpPr>
          <p:spPr bwMode="auto">
            <a:xfrm flipV="1">
              <a:off x="4319" y="2124"/>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59" name="Text Box 67"/>
            <p:cNvSpPr txBox="1">
              <a:spLocks noChangeArrowheads="1"/>
            </p:cNvSpPr>
            <p:nvPr/>
          </p:nvSpPr>
          <p:spPr bwMode="auto">
            <a:xfrm>
              <a:off x="1503" y="2297"/>
              <a:ext cx="37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                        Q-P                            Q-P                                Q-P                                     Q-P</a:t>
              </a:r>
            </a:p>
          </p:txBody>
        </p:sp>
        <p:sp>
          <p:nvSpPr>
            <p:cNvPr id="60" name="Text Box 69"/>
            <p:cNvSpPr txBox="1">
              <a:spLocks noChangeArrowheads="1"/>
            </p:cNvSpPr>
            <p:nvPr/>
          </p:nvSpPr>
          <p:spPr bwMode="auto">
            <a:xfrm>
              <a:off x="344" y="2411"/>
              <a:ext cx="11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it-IT" altLang="it-IT" sz="1200" b="0">
                  <a:latin typeface="Times New Roman" pitchFamily="18" charset="0"/>
                  <a:cs typeface="Arial" charset="0"/>
                </a:rPr>
                <a:t>PepQ</a:t>
              </a:r>
            </a:p>
          </p:txBody>
        </p:sp>
        <p:sp>
          <p:nvSpPr>
            <p:cNvPr id="61" name="Line 73"/>
            <p:cNvSpPr>
              <a:spLocks noChangeShapeType="1"/>
            </p:cNvSpPr>
            <p:nvPr/>
          </p:nvSpPr>
          <p:spPr bwMode="auto">
            <a:xfrm flipV="1">
              <a:off x="2212" y="2459"/>
              <a:ext cx="0"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62" name="Line 79"/>
            <p:cNvSpPr>
              <a:spLocks noChangeShapeType="1"/>
            </p:cNvSpPr>
            <p:nvPr/>
          </p:nvSpPr>
          <p:spPr bwMode="auto">
            <a:xfrm flipV="1">
              <a:off x="5003" y="2459"/>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63" name="Line 81"/>
            <p:cNvSpPr>
              <a:spLocks noChangeShapeType="1"/>
            </p:cNvSpPr>
            <p:nvPr/>
          </p:nvSpPr>
          <p:spPr bwMode="auto">
            <a:xfrm flipV="1">
              <a:off x="3049" y="2459"/>
              <a:ext cx="0" cy="113"/>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64" name="Line 82"/>
            <p:cNvSpPr>
              <a:spLocks noChangeShapeType="1"/>
            </p:cNvSpPr>
            <p:nvPr/>
          </p:nvSpPr>
          <p:spPr bwMode="auto">
            <a:xfrm flipH="1" flipV="1">
              <a:off x="3968" y="2459"/>
              <a:ext cx="1" cy="113"/>
            </a:xfrm>
            <a:prstGeom prst="line">
              <a:avLst/>
            </a:prstGeom>
            <a:noFill/>
            <a:ln w="9525">
              <a:solidFill>
                <a:schemeClr val="tx2"/>
              </a:solidFill>
              <a:round/>
              <a:headEnd/>
              <a:tailEnd type="arrow" w="lg" len="lg"/>
            </a:ln>
            <a:extLst>
              <a:ext uri="{909E8E84-426E-40dd-AFC4-6F175D3DCCD1}">
                <a14:hiddenFill xmlns:a14="http://schemas.microsoft.com/office/drawing/2010/main">
                  <a:noFill/>
                </a14:hiddenFill>
              </a:ext>
            </a:extLst>
          </p:spPr>
          <p:txBody>
            <a:bodyPr/>
            <a:lstStyle/>
            <a:p>
              <a:endParaRPr lang="it-IT" b="0"/>
            </a:p>
          </p:txBody>
        </p:sp>
        <p:sp>
          <p:nvSpPr>
            <p:cNvPr id="65" name="Rectangle 85"/>
            <p:cNvSpPr>
              <a:spLocks noChangeArrowheads="1"/>
            </p:cNvSpPr>
            <p:nvPr/>
          </p:nvSpPr>
          <p:spPr bwMode="auto">
            <a:xfrm>
              <a:off x="158" y="36"/>
              <a:ext cx="5444" cy="266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it-IT" altLang="it-IT" b="0">
                <a:cs typeface="Arial" charset="0"/>
              </a:endParaRPr>
            </a:p>
          </p:txBody>
        </p:sp>
      </p:gr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PROCEDO: effect on gliadin peptides</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Rectangle 6"/>
          <p:cNvSpPr/>
          <p:nvPr/>
        </p:nvSpPr>
        <p:spPr>
          <a:xfrm>
            <a:off x="15874" y="986334"/>
            <a:ext cx="8910651" cy="338554"/>
          </a:xfrm>
          <a:prstGeom prst="rect">
            <a:avLst/>
          </a:prstGeom>
        </p:spPr>
        <p:txBody>
          <a:bodyPr wrap="square">
            <a:spAutoFit/>
          </a:bodyPr>
          <a:lstStyle/>
          <a:p>
            <a:r>
              <a:rPr lang="en-US" sz="1600" b="0" dirty="0" smtClean="0">
                <a:latin typeface="Century Gothic"/>
                <a:cs typeface="Century Gothic"/>
              </a:rPr>
              <a:t>The probiotic combination has </a:t>
            </a:r>
            <a:r>
              <a:rPr lang="en-US" sz="1600" b="0" dirty="0">
                <a:latin typeface="Century Gothic"/>
                <a:cs typeface="Century Gothic"/>
              </a:rPr>
              <a:t>the </a:t>
            </a:r>
            <a:r>
              <a:rPr lang="en-US" sz="1600" b="0" dirty="0" smtClean="0">
                <a:latin typeface="Century Gothic"/>
                <a:cs typeface="Century Gothic"/>
              </a:rPr>
              <a:t>ability to </a:t>
            </a:r>
            <a:r>
              <a:rPr lang="en-US" sz="1600" b="0" dirty="0">
                <a:latin typeface="Century Gothic"/>
                <a:cs typeface="Century Gothic"/>
              </a:rPr>
              <a:t>hydrolyze </a:t>
            </a:r>
            <a:r>
              <a:rPr lang="en-US" sz="1600" b="0" dirty="0" smtClean="0">
                <a:latin typeface="Century Gothic"/>
                <a:cs typeface="Century Gothic"/>
              </a:rPr>
              <a:t>toxic gliadin polypeptides</a:t>
            </a:r>
            <a:endParaRPr lang="en-US" sz="1600" b="0" dirty="0">
              <a:latin typeface="Century Gothic"/>
              <a:cs typeface="Century Gothic"/>
            </a:endParaRPr>
          </a:p>
        </p:txBody>
      </p:sp>
      <p:grpSp>
        <p:nvGrpSpPr>
          <p:cNvPr id="14" name="Gruppo 13"/>
          <p:cNvGrpSpPr/>
          <p:nvPr/>
        </p:nvGrpSpPr>
        <p:grpSpPr>
          <a:xfrm>
            <a:off x="304628" y="1835150"/>
            <a:ext cx="8460277" cy="3676528"/>
            <a:chOff x="304628" y="1835150"/>
            <a:chExt cx="8460277" cy="3676528"/>
          </a:xfrm>
        </p:grpSpPr>
        <p:pic>
          <p:nvPicPr>
            <p:cNvPr id="6" name="Picture 5"/>
            <p:cNvPicPr>
              <a:picLocks noChangeAspect="1"/>
            </p:cNvPicPr>
            <p:nvPr/>
          </p:nvPicPr>
          <p:blipFill>
            <a:blip r:embed="rId3"/>
            <a:stretch>
              <a:fillRect/>
            </a:stretch>
          </p:blipFill>
          <p:spPr>
            <a:xfrm>
              <a:off x="394661" y="1835150"/>
              <a:ext cx="3916917" cy="3676528"/>
            </a:xfrm>
            <a:prstGeom prst="rect">
              <a:avLst/>
            </a:prstGeom>
          </p:spPr>
        </p:pic>
        <p:sp>
          <p:nvSpPr>
            <p:cNvPr id="8" name="Rectangle 7"/>
            <p:cNvSpPr/>
            <p:nvPr/>
          </p:nvSpPr>
          <p:spPr>
            <a:xfrm>
              <a:off x="4868628" y="4118222"/>
              <a:ext cx="3896277" cy="1361911"/>
            </a:xfrm>
            <a:prstGeom prst="rect">
              <a:avLst/>
            </a:prstGeom>
          </p:spPr>
          <p:txBody>
            <a:bodyPr wrap="square">
              <a:spAutoFit/>
            </a:bodyPr>
            <a:lstStyle/>
            <a:p>
              <a:pPr>
                <a:spcBef>
                  <a:spcPts val="300"/>
                </a:spcBef>
              </a:pPr>
              <a:r>
                <a:rPr lang="en-US" sz="1400" i="1" dirty="0" smtClean="0">
                  <a:latin typeface="Century Gothic"/>
                  <a:cs typeface="Century Gothic"/>
                </a:rPr>
                <a:t>Western </a:t>
              </a:r>
              <a:r>
                <a:rPr lang="en-US" sz="1400" i="1" dirty="0">
                  <a:latin typeface="Century Gothic"/>
                  <a:cs typeface="Century Gothic"/>
                </a:rPr>
                <a:t>blot/R5 analysis </a:t>
              </a:r>
              <a:r>
                <a:rPr lang="en-US" sz="1400" i="1" dirty="0" smtClean="0">
                  <a:latin typeface="Century Gothic"/>
                  <a:cs typeface="Century Gothic"/>
                </a:rPr>
                <a:t>of:</a:t>
              </a:r>
            </a:p>
            <a:p>
              <a:pPr marL="342900" indent="-342900">
                <a:spcBef>
                  <a:spcPts val="900"/>
                </a:spcBef>
                <a:spcAft>
                  <a:spcPts val="0"/>
                </a:spcAft>
                <a:buAutoNum type="arabicParenR"/>
              </a:pPr>
              <a:r>
                <a:rPr lang="en-US" sz="1400" b="0" i="1" dirty="0" smtClean="0">
                  <a:latin typeface="Century Gothic"/>
                  <a:cs typeface="Century Gothic"/>
                </a:rPr>
                <a:t>European </a:t>
              </a:r>
              <a:r>
                <a:rPr lang="en-US" sz="1400" b="0" i="1" dirty="0" err="1">
                  <a:latin typeface="Century Gothic"/>
                  <a:cs typeface="Century Gothic"/>
                </a:rPr>
                <a:t>gliadin</a:t>
              </a:r>
              <a:r>
                <a:rPr lang="en-US" sz="1400" b="0" i="1" dirty="0">
                  <a:latin typeface="Century Gothic"/>
                  <a:cs typeface="Century Gothic"/>
                </a:rPr>
                <a:t> </a:t>
              </a:r>
              <a:r>
                <a:rPr lang="en-US" sz="1400" b="0" i="1" dirty="0" smtClean="0">
                  <a:latin typeface="Century Gothic"/>
                  <a:cs typeface="Century Gothic"/>
                </a:rPr>
                <a:t>reference</a:t>
              </a:r>
            </a:p>
            <a:p>
              <a:pPr marL="342900" indent="-342900">
                <a:spcBef>
                  <a:spcPts val="300"/>
                </a:spcBef>
                <a:buAutoNum type="arabicParenR"/>
              </a:pPr>
              <a:r>
                <a:rPr lang="en-US" sz="1400" b="0" i="1" dirty="0">
                  <a:latin typeface="Century Gothic"/>
                  <a:cs typeface="Century Gothic"/>
                </a:rPr>
                <a:t>D</a:t>
              </a:r>
              <a:r>
                <a:rPr lang="en-US" sz="1400" b="0" i="1" dirty="0" smtClean="0">
                  <a:latin typeface="Century Gothic"/>
                  <a:cs typeface="Century Gothic"/>
                </a:rPr>
                <a:t>ough </a:t>
              </a:r>
              <a:r>
                <a:rPr lang="en-US" sz="1400" b="0" i="1" dirty="0">
                  <a:latin typeface="Century Gothic"/>
                  <a:cs typeface="Century Gothic"/>
                </a:rPr>
                <a:t>(control) </a:t>
              </a:r>
            </a:p>
            <a:p>
              <a:pPr marL="342900" indent="-342900">
                <a:spcBef>
                  <a:spcPts val="300"/>
                </a:spcBef>
                <a:buAutoNum type="arabicParenR"/>
              </a:pPr>
              <a:r>
                <a:rPr lang="en-US" sz="1400" b="0" i="1" dirty="0">
                  <a:latin typeface="Century Gothic"/>
                  <a:cs typeface="Century Gothic"/>
                </a:rPr>
                <a:t>D</a:t>
              </a:r>
              <a:r>
                <a:rPr lang="en-US" sz="1400" b="0" i="1" dirty="0" smtClean="0">
                  <a:latin typeface="Century Gothic"/>
                  <a:cs typeface="Century Gothic"/>
                </a:rPr>
                <a:t>ough </a:t>
              </a:r>
              <a:r>
                <a:rPr lang="en-US" sz="1400" b="0" i="1" dirty="0">
                  <a:latin typeface="Century Gothic"/>
                  <a:cs typeface="Century Gothic"/>
                </a:rPr>
                <a:t>incubated for 24 h at 37 °C with </a:t>
              </a:r>
              <a:r>
                <a:rPr lang="en-US" sz="1400" b="0" i="1" dirty="0" smtClean="0">
                  <a:latin typeface="Century Gothic"/>
                  <a:cs typeface="Century Gothic"/>
                </a:rPr>
                <a:t>the probiotic combination.</a:t>
              </a:r>
              <a:endParaRPr lang="en-US" sz="1400" b="0" i="1" dirty="0">
                <a:latin typeface="Century Gothic"/>
                <a:cs typeface="Century Gothic"/>
              </a:endParaRPr>
            </a:p>
          </p:txBody>
        </p:sp>
        <p:sp>
          <p:nvSpPr>
            <p:cNvPr id="9" name="Rettangolo 8"/>
            <p:cNvSpPr/>
            <p:nvPr/>
          </p:nvSpPr>
          <p:spPr>
            <a:xfrm>
              <a:off x="453036" y="2676200"/>
              <a:ext cx="977313" cy="338554"/>
            </a:xfrm>
            <a:prstGeom prst="rect">
              <a:avLst/>
            </a:prstGeom>
            <a:solidFill>
              <a:schemeClr val="bg1"/>
            </a:solidFill>
          </p:spPr>
          <p:txBody>
            <a:bodyPr wrap="none">
              <a:spAutoFit/>
            </a:bodyPr>
            <a:lstStyle/>
            <a:p>
              <a:r>
                <a:rPr lang="it-IT" sz="1600" b="0" dirty="0" err="1" smtClean="0">
                  <a:latin typeface="Symbol" charset="2"/>
                  <a:cs typeface="Symbol" charset="2"/>
                </a:rPr>
                <a:t>w</a:t>
              </a:r>
              <a:r>
                <a:rPr lang="en-US" sz="1600" b="0" dirty="0" smtClean="0">
                  <a:latin typeface="Century Gothic"/>
                  <a:cs typeface="Century Gothic"/>
                </a:rPr>
                <a:t>-</a:t>
              </a:r>
              <a:r>
                <a:rPr lang="en-US" sz="1400" b="0" dirty="0" err="1" smtClean="0">
                  <a:latin typeface="Century Gothic"/>
                  <a:cs typeface="Century Gothic"/>
                </a:rPr>
                <a:t>gliadin</a:t>
              </a:r>
              <a:endParaRPr lang="it-IT" sz="1200" dirty="0"/>
            </a:p>
          </p:txBody>
        </p:sp>
        <p:sp>
          <p:nvSpPr>
            <p:cNvPr id="10" name="Rettangolo 9"/>
            <p:cNvSpPr/>
            <p:nvPr/>
          </p:nvSpPr>
          <p:spPr>
            <a:xfrm>
              <a:off x="304628" y="3196217"/>
              <a:ext cx="1265553" cy="338554"/>
            </a:xfrm>
            <a:prstGeom prst="rect">
              <a:avLst/>
            </a:prstGeom>
            <a:solidFill>
              <a:schemeClr val="bg1"/>
            </a:solidFill>
          </p:spPr>
          <p:txBody>
            <a:bodyPr wrap="none">
              <a:spAutoFit/>
            </a:bodyPr>
            <a:lstStyle/>
            <a:p>
              <a:r>
                <a:rPr lang="it-IT" sz="1600" b="0" dirty="0" err="1" smtClean="0">
                  <a:latin typeface="Symbol" charset="2"/>
                  <a:cs typeface="Symbol" charset="2"/>
                </a:rPr>
                <a:t>a,b,g</a:t>
              </a:r>
              <a:r>
                <a:rPr lang="en-US" sz="1600" b="0" dirty="0" smtClean="0">
                  <a:latin typeface="Century Gothic"/>
                  <a:cs typeface="Century Gothic"/>
                </a:rPr>
                <a:t>-</a:t>
              </a:r>
              <a:r>
                <a:rPr lang="en-US" sz="1400" b="0" dirty="0" err="1" smtClean="0">
                  <a:latin typeface="Century Gothic"/>
                  <a:cs typeface="Century Gothic"/>
                </a:rPr>
                <a:t>gliadin</a:t>
              </a:r>
              <a:endParaRPr lang="it-IT" sz="1200" dirty="0"/>
            </a:p>
          </p:txBody>
        </p:sp>
        <p:sp>
          <p:nvSpPr>
            <p:cNvPr id="11" name="Rettangolo 10"/>
            <p:cNvSpPr/>
            <p:nvPr/>
          </p:nvSpPr>
          <p:spPr>
            <a:xfrm>
              <a:off x="326912" y="4165388"/>
              <a:ext cx="1355384" cy="523220"/>
            </a:xfrm>
            <a:prstGeom prst="rect">
              <a:avLst/>
            </a:prstGeom>
            <a:solidFill>
              <a:schemeClr val="bg1"/>
            </a:solidFill>
          </p:spPr>
          <p:txBody>
            <a:bodyPr wrap="square">
              <a:spAutoFit/>
            </a:bodyPr>
            <a:lstStyle/>
            <a:p>
              <a:pPr algn="ctr"/>
              <a:r>
                <a:rPr lang="en-US" sz="1400" b="0" dirty="0" err="1" smtClean="0">
                  <a:latin typeface="Century Gothic"/>
                  <a:cs typeface="Century Gothic"/>
                </a:rPr>
                <a:t>Hydrolized</a:t>
              </a:r>
              <a:r>
                <a:rPr lang="en-US" sz="1400" b="0" dirty="0" smtClean="0">
                  <a:latin typeface="Century Gothic"/>
                  <a:cs typeface="Century Gothic"/>
                </a:rPr>
                <a:t> </a:t>
              </a:r>
              <a:r>
                <a:rPr lang="en-US" sz="1400" b="0" dirty="0" err="1" smtClean="0">
                  <a:latin typeface="Century Gothic"/>
                  <a:cs typeface="Century Gothic"/>
                </a:rPr>
                <a:t>gliadins</a:t>
              </a:r>
              <a:endParaRPr lang="it-IT" sz="1200" dirty="0"/>
            </a:p>
          </p:txBody>
        </p:sp>
      </p:grpSp>
    </p:spTree>
    <p:extLst>
      <p:ext uri="{BB962C8B-B14F-4D97-AF65-F5344CB8AC3E}">
        <p14:creationId xmlns:p14="http://schemas.microsoft.com/office/powerpoint/2010/main" val="17444297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rotWithShape="1">
          <a:blip r:embed="rId3"/>
          <a:srcRect t="29750" b="30961"/>
          <a:stretch/>
        </p:blipFill>
        <p:spPr>
          <a:xfrm rot="5400000">
            <a:off x="-2382000" y="3206352"/>
            <a:ext cx="6754286" cy="1990286"/>
          </a:xfrm>
          <a:prstGeom prst="rect">
            <a:avLst/>
          </a:prstGeom>
        </p:spPr>
      </p:pic>
      <p:sp>
        <p:nvSpPr>
          <p:cNvPr id="35841"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eaLnBrk="0" hangingPunct="0"/>
            <a:r>
              <a:rPr lang="en-US" sz="2400" b="0" dirty="0" smtClean="0">
                <a:latin typeface="Century Gothic"/>
                <a:cs typeface="Century Gothic"/>
              </a:rPr>
              <a:t>Celiac Disease</a:t>
            </a:r>
            <a:endParaRPr lang="en-US" sz="2400" b="0" dirty="0">
              <a:latin typeface="Century Gothic"/>
              <a:cs typeface="Century Gothic"/>
            </a:endParaRPr>
          </a:p>
        </p:txBody>
      </p:sp>
      <p:grpSp>
        <p:nvGrpSpPr>
          <p:cNvPr id="6" name="Group 5"/>
          <p:cNvGrpSpPr/>
          <p:nvPr/>
        </p:nvGrpSpPr>
        <p:grpSpPr>
          <a:xfrm>
            <a:off x="0" y="0"/>
            <a:ext cx="9144000" cy="762000"/>
            <a:chOff x="0" y="0"/>
            <a:chExt cx="9144000" cy="7620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Text Box 16"/>
          <p:cNvSpPr txBox="1">
            <a:spLocks noChangeArrowheads="1"/>
          </p:cNvSpPr>
          <p:nvPr/>
        </p:nvSpPr>
        <p:spPr bwMode="auto">
          <a:xfrm>
            <a:off x="728062" y="1998889"/>
            <a:ext cx="7687876" cy="43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lnSpc>
                <a:spcPts val="2700"/>
              </a:lnSpc>
              <a:spcBef>
                <a:spcPct val="50000"/>
              </a:spcBef>
            </a:pPr>
            <a:endParaRPr lang="en-AU" sz="2000" b="0" dirty="0">
              <a:solidFill>
                <a:srgbClr val="0000FF"/>
              </a:solidFill>
              <a:latin typeface="Century Gothic"/>
              <a:cs typeface="Century Gothic"/>
            </a:endParaRPr>
          </a:p>
        </p:txBody>
      </p:sp>
      <p:sp>
        <p:nvSpPr>
          <p:cNvPr id="10" name="Text Box 16"/>
          <p:cNvSpPr txBox="1">
            <a:spLocks noChangeArrowheads="1"/>
          </p:cNvSpPr>
          <p:nvPr/>
        </p:nvSpPr>
        <p:spPr bwMode="auto">
          <a:xfrm>
            <a:off x="1396522" y="1998889"/>
            <a:ext cx="7687876" cy="231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rgbClr val="000000"/>
                </a:solidFill>
                <a:latin typeface="Arial Unicode MS" charset="0"/>
                <a:ea typeface="ＭＳ Ｐゴシック" charset="0"/>
                <a:cs typeface="ＭＳ Ｐゴシック" charset="0"/>
              </a:defRPr>
            </a:lvl1pPr>
            <a:lvl2pPr marL="37931725" indent="-37474525">
              <a:defRPr sz="2400" b="1">
                <a:solidFill>
                  <a:srgbClr val="000000"/>
                </a:solidFill>
                <a:latin typeface="Arial Unicode MS" charset="0"/>
                <a:ea typeface="ＭＳ Ｐゴシック" charset="0"/>
              </a:defRPr>
            </a:lvl2pPr>
            <a:lvl3pPr>
              <a:defRPr sz="2400" b="1">
                <a:solidFill>
                  <a:srgbClr val="000000"/>
                </a:solidFill>
                <a:latin typeface="Arial Unicode MS" charset="0"/>
                <a:ea typeface="ＭＳ Ｐゴシック" charset="0"/>
              </a:defRPr>
            </a:lvl3pPr>
            <a:lvl4pPr>
              <a:defRPr sz="2400" b="1">
                <a:solidFill>
                  <a:srgbClr val="000000"/>
                </a:solidFill>
                <a:latin typeface="Arial Unicode MS" charset="0"/>
                <a:ea typeface="ＭＳ Ｐゴシック" charset="0"/>
              </a:defRPr>
            </a:lvl4pPr>
            <a:lvl5pPr>
              <a:defRPr sz="2400" b="1">
                <a:solidFill>
                  <a:srgbClr val="000000"/>
                </a:solidFill>
                <a:latin typeface="Arial Unicode MS" charset="0"/>
                <a:ea typeface="ＭＳ Ｐゴシック" charset="0"/>
              </a:defRPr>
            </a:lvl5pPr>
            <a:lvl6pPr marL="457200" eaLnBrk="0" fontAlgn="base" hangingPunct="0">
              <a:spcBef>
                <a:spcPct val="0"/>
              </a:spcBef>
              <a:spcAft>
                <a:spcPct val="0"/>
              </a:spcAft>
              <a:defRPr sz="2400" b="1">
                <a:solidFill>
                  <a:srgbClr val="000000"/>
                </a:solidFill>
                <a:latin typeface="Arial Unicode MS" charset="0"/>
                <a:ea typeface="ＭＳ Ｐゴシック" charset="0"/>
              </a:defRPr>
            </a:lvl6pPr>
            <a:lvl7pPr marL="914400" eaLnBrk="0" fontAlgn="base" hangingPunct="0">
              <a:spcBef>
                <a:spcPct val="0"/>
              </a:spcBef>
              <a:spcAft>
                <a:spcPct val="0"/>
              </a:spcAft>
              <a:defRPr sz="2400" b="1">
                <a:solidFill>
                  <a:srgbClr val="000000"/>
                </a:solidFill>
                <a:latin typeface="Arial Unicode MS" charset="0"/>
                <a:ea typeface="ＭＳ Ｐゴシック" charset="0"/>
              </a:defRPr>
            </a:lvl7pPr>
            <a:lvl8pPr marL="1371600" eaLnBrk="0" fontAlgn="base" hangingPunct="0">
              <a:spcBef>
                <a:spcPct val="0"/>
              </a:spcBef>
              <a:spcAft>
                <a:spcPct val="0"/>
              </a:spcAft>
              <a:defRPr sz="2400" b="1">
                <a:solidFill>
                  <a:srgbClr val="000000"/>
                </a:solidFill>
                <a:latin typeface="Arial Unicode MS" charset="0"/>
                <a:ea typeface="ＭＳ Ｐゴシック" charset="0"/>
              </a:defRPr>
            </a:lvl8pPr>
            <a:lvl9pPr marL="1828800" eaLnBrk="0" fontAlgn="base" hangingPunct="0">
              <a:spcBef>
                <a:spcPct val="0"/>
              </a:spcBef>
              <a:spcAft>
                <a:spcPct val="0"/>
              </a:spcAft>
              <a:defRPr sz="2400" b="1">
                <a:solidFill>
                  <a:srgbClr val="000000"/>
                </a:solidFill>
                <a:latin typeface="Arial Unicode MS" charset="0"/>
                <a:ea typeface="ＭＳ Ｐゴシック" charset="0"/>
              </a:defRPr>
            </a:lvl9pPr>
          </a:lstStyle>
          <a:p>
            <a:pPr algn="ctr">
              <a:lnSpc>
                <a:spcPts val="2700"/>
              </a:lnSpc>
              <a:spcBef>
                <a:spcPct val="50000"/>
              </a:spcBef>
            </a:pPr>
            <a:r>
              <a:rPr lang="en-AU" sz="2000" dirty="0">
                <a:solidFill>
                  <a:srgbClr val="0000FF"/>
                </a:solidFill>
                <a:latin typeface="Century Gothic"/>
                <a:cs typeface="Century Gothic"/>
              </a:rPr>
              <a:t>Adherence</a:t>
            </a:r>
            <a:r>
              <a:rPr lang="en-AU" sz="2000" b="0" dirty="0">
                <a:solidFill>
                  <a:srgbClr val="0000FF"/>
                </a:solidFill>
                <a:latin typeface="Century Gothic"/>
                <a:cs typeface="Century Gothic"/>
              </a:rPr>
              <a:t> to </a:t>
            </a:r>
            <a:r>
              <a:rPr lang="en-AU" sz="2000" b="0" dirty="0" smtClean="0">
                <a:solidFill>
                  <a:srgbClr val="0000FF"/>
                </a:solidFill>
                <a:latin typeface="Century Gothic"/>
                <a:cs typeface="Century Gothic"/>
              </a:rPr>
              <a:t>GFD to </a:t>
            </a:r>
            <a:r>
              <a:rPr lang="en-AU" sz="2000" b="0" dirty="0">
                <a:solidFill>
                  <a:srgbClr val="0000FF"/>
                </a:solidFill>
                <a:latin typeface="Century Gothic"/>
                <a:cs typeface="Century Gothic"/>
              </a:rPr>
              <a:t>improve symptoms, reduce the risk of </a:t>
            </a:r>
            <a:r>
              <a:rPr lang="en-AU" sz="2000" b="0" dirty="0" smtClean="0">
                <a:solidFill>
                  <a:srgbClr val="0000FF"/>
                </a:solidFill>
                <a:latin typeface="Century Gothic"/>
                <a:cs typeface="Century Gothic"/>
              </a:rPr>
              <a:t>complications, </a:t>
            </a:r>
            <a:r>
              <a:rPr lang="en-AU" sz="2000" b="0" dirty="0">
                <a:solidFill>
                  <a:srgbClr val="0000FF"/>
                </a:solidFill>
                <a:latin typeface="Century Gothic"/>
                <a:cs typeface="Century Gothic"/>
              </a:rPr>
              <a:t>and </a:t>
            </a:r>
            <a:r>
              <a:rPr lang="en-AU" sz="2000" b="0" dirty="0" smtClean="0">
                <a:solidFill>
                  <a:srgbClr val="0000FF"/>
                </a:solidFill>
                <a:latin typeface="Century Gothic"/>
                <a:cs typeface="Century Gothic"/>
              </a:rPr>
              <a:t>confer health </a:t>
            </a:r>
            <a:r>
              <a:rPr lang="en-AU" sz="2000" b="0" dirty="0">
                <a:solidFill>
                  <a:srgbClr val="0000FF"/>
                </a:solidFill>
                <a:latin typeface="Century Gothic"/>
                <a:cs typeface="Century Gothic"/>
              </a:rPr>
              <a:t>benefits </a:t>
            </a:r>
            <a:r>
              <a:rPr lang="en-AU" sz="2000" b="0" i="1" dirty="0" smtClean="0">
                <a:solidFill>
                  <a:srgbClr val="0000FF"/>
                </a:solidFill>
                <a:latin typeface="Century Gothic"/>
                <a:cs typeface="Century Gothic"/>
              </a:rPr>
              <a:t>(i.e. improvement </a:t>
            </a:r>
            <a:r>
              <a:rPr lang="en-AU" sz="2000" b="0" i="1" dirty="0">
                <a:solidFill>
                  <a:srgbClr val="0000FF"/>
                </a:solidFill>
                <a:latin typeface="Century Gothic"/>
                <a:cs typeface="Century Gothic"/>
              </a:rPr>
              <a:t>in bone mineral </a:t>
            </a:r>
            <a:r>
              <a:rPr lang="en-AU" sz="2000" b="0" i="1" dirty="0" smtClean="0">
                <a:solidFill>
                  <a:srgbClr val="0000FF"/>
                </a:solidFill>
                <a:latin typeface="Century Gothic"/>
                <a:cs typeface="Century Gothic"/>
              </a:rPr>
              <a:t>density)</a:t>
            </a:r>
            <a:r>
              <a:rPr lang="en-AU" sz="2000" b="0" dirty="0" smtClean="0">
                <a:solidFill>
                  <a:srgbClr val="0000FF"/>
                </a:solidFill>
                <a:latin typeface="Century Gothic"/>
                <a:cs typeface="Century Gothic"/>
              </a:rPr>
              <a:t>. </a:t>
            </a:r>
          </a:p>
          <a:p>
            <a:pPr algn="ctr">
              <a:lnSpc>
                <a:spcPts val="2700"/>
              </a:lnSpc>
              <a:spcBef>
                <a:spcPct val="50000"/>
              </a:spcBef>
            </a:pPr>
            <a:r>
              <a:rPr lang="en-AU" sz="2000" b="0" dirty="0" smtClean="0">
                <a:solidFill>
                  <a:srgbClr val="0000FF"/>
                </a:solidFill>
                <a:latin typeface="Century Gothic"/>
                <a:cs typeface="Century Gothic"/>
              </a:rPr>
              <a:t>However</a:t>
            </a:r>
            <a:r>
              <a:rPr lang="en-AU" sz="2000" b="0" dirty="0">
                <a:solidFill>
                  <a:srgbClr val="0000FF"/>
                </a:solidFill>
                <a:latin typeface="Century Gothic"/>
                <a:cs typeface="Century Gothic"/>
              </a:rPr>
              <a:t>, studies have shown that </a:t>
            </a:r>
            <a:r>
              <a:rPr lang="en-AU" sz="2000" dirty="0">
                <a:solidFill>
                  <a:srgbClr val="0000FF"/>
                </a:solidFill>
                <a:latin typeface="Century Gothic"/>
                <a:cs typeface="Century Gothic"/>
              </a:rPr>
              <a:t>dietary transgressions </a:t>
            </a:r>
            <a:r>
              <a:rPr lang="en-AU" sz="2000" b="0" dirty="0">
                <a:solidFill>
                  <a:srgbClr val="0000FF"/>
                </a:solidFill>
                <a:latin typeface="Century Gothic"/>
                <a:cs typeface="Century Gothic"/>
              </a:rPr>
              <a:t>in patients with CD are common and can occur anywhere from </a:t>
            </a:r>
            <a:r>
              <a:rPr lang="en-AU" sz="2000" dirty="0">
                <a:solidFill>
                  <a:srgbClr val="0000FF"/>
                </a:solidFill>
                <a:latin typeface="Century Gothic"/>
                <a:cs typeface="Century Gothic"/>
              </a:rPr>
              <a:t>32% to 55%</a:t>
            </a:r>
          </a:p>
        </p:txBody>
      </p:sp>
      <p:sp>
        <p:nvSpPr>
          <p:cNvPr id="11" name="Rectangle 10"/>
          <p:cNvSpPr/>
          <p:nvPr/>
        </p:nvSpPr>
        <p:spPr>
          <a:xfrm>
            <a:off x="4572000" y="6353815"/>
            <a:ext cx="4572000" cy="430887"/>
          </a:xfrm>
          <a:prstGeom prst="rect">
            <a:avLst/>
          </a:prstGeom>
        </p:spPr>
        <p:txBody>
          <a:bodyPr>
            <a:spAutoFit/>
          </a:bodyPr>
          <a:lstStyle/>
          <a:p>
            <a:pPr algn="r"/>
            <a:r>
              <a:rPr lang="it-IT" sz="1100" b="0" i="1" dirty="0">
                <a:solidFill>
                  <a:schemeClr val="tx1"/>
                </a:solidFill>
                <a:latin typeface="Century Gothic"/>
                <a:cs typeface="Century Gothic"/>
              </a:rPr>
              <a:t>Silvester JA. Can </a:t>
            </a:r>
            <a:r>
              <a:rPr lang="it-IT" sz="1100" b="0" i="1" dirty="0" err="1">
                <a:solidFill>
                  <a:schemeClr val="tx1"/>
                </a:solidFill>
                <a:latin typeface="Century Gothic"/>
                <a:cs typeface="Century Gothic"/>
              </a:rPr>
              <a:t>J</a:t>
            </a:r>
            <a:r>
              <a:rPr lang="it-IT" sz="1100" b="0" i="1" dirty="0">
                <a:solidFill>
                  <a:schemeClr val="tx1"/>
                </a:solidFill>
                <a:latin typeface="Century Gothic"/>
                <a:cs typeface="Century Gothic"/>
              </a:rPr>
              <a:t> Gastroenterol.2007;21:</a:t>
            </a:r>
            <a:r>
              <a:rPr lang="it-IT" sz="1100" b="0" i="1" dirty="0" smtClean="0">
                <a:solidFill>
                  <a:schemeClr val="tx1"/>
                </a:solidFill>
                <a:latin typeface="Century Gothic"/>
                <a:cs typeface="Century Gothic"/>
              </a:rPr>
              <a:t>557</a:t>
            </a:r>
          </a:p>
          <a:p>
            <a:pPr algn="r"/>
            <a:r>
              <a:rPr lang="it-IT" sz="1100" b="0" i="1" dirty="0" err="1">
                <a:solidFill>
                  <a:schemeClr val="tx1"/>
                </a:solidFill>
                <a:latin typeface="Century Gothic"/>
                <a:cs typeface="Century Gothic"/>
              </a:rPr>
              <a:t>Högberg</a:t>
            </a:r>
            <a:r>
              <a:rPr lang="it-IT" sz="1100" b="0" i="1" dirty="0">
                <a:solidFill>
                  <a:schemeClr val="tx1"/>
                </a:solidFill>
                <a:latin typeface="Century Gothic"/>
                <a:cs typeface="Century Gothic"/>
              </a:rPr>
              <a:t> L. </a:t>
            </a:r>
            <a:r>
              <a:rPr lang="it-IT" sz="1100" b="0" i="1" dirty="0" err="1">
                <a:solidFill>
                  <a:schemeClr val="tx1"/>
                </a:solidFill>
                <a:latin typeface="Century Gothic"/>
                <a:cs typeface="Century Gothic"/>
              </a:rPr>
              <a:t>Scand</a:t>
            </a:r>
            <a:r>
              <a:rPr lang="it-IT" sz="1100" b="0" i="1" dirty="0">
                <a:solidFill>
                  <a:schemeClr val="tx1"/>
                </a:solidFill>
                <a:latin typeface="Century Gothic"/>
                <a:cs typeface="Century Gothic"/>
              </a:rPr>
              <a:t>. </a:t>
            </a:r>
            <a:r>
              <a:rPr lang="it-IT" sz="1100" b="0" i="1" dirty="0" err="1">
                <a:solidFill>
                  <a:schemeClr val="tx1"/>
                </a:solidFill>
                <a:latin typeface="Century Gothic"/>
                <a:cs typeface="Century Gothic"/>
              </a:rPr>
              <a:t>J</a:t>
            </a:r>
            <a:r>
              <a:rPr lang="it-IT" sz="1100" b="0" i="1" dirty="0">
                <a:solidFill>
                  <a:schemeClr val="tx1"/>
                </a:solidFill>
                <a:latin typeface="Century Gothic"/>
                <a:cs typeface="Century Gothic"/>
              </a:rPr>
              <a:t>. Gastroenterol</a:t>
            </a:r>
            <a:r>
              <a:rPr lang="it-IT" sz="1100" b="0" i="1" dirty="0" smtClean="0">
                <a:solidFill>
                  <a:schemeClr val="tx1"/>
                </a:solidFill>
                <a:latin typeface="Century Gothic"/>
                <a:cs typeface="Century Gothic"/>
              </a:rPr>
              <a:t>.2003;38</a:t>
            </a:r>
            <a:r>
              <a:rPr lang="it-IT" sz="1100" b="0" i="1" dirty="0">
                <a:solidFill>
                  <a:schemeClr val="tx1"/>
                </a:solidFill>
                <a:latin typeface="Century Gothic"/>
                <a:cs typeface="Century Gothic"/>
              </a:rPr>
              <a:t>:</a:t>
            </a:r>
            <a:r>
              <a:rPr lang="it-IT" sz="1100" b="0" i="1" dirty="0" smtClean="0">
                <a:solidFill>
                  <a:schemeClr val="tx1"/>
                </a:solidFill>
                <a:latin typeface="Century Gothic"/>
                <a:cs typeface="Century Gothic"/>
              </a:rPr>
              <a:t>75</a:t>
            </a:r>
            <a:endParaRPr lang="it-IT" sz="1100" b="0" i="1" dirty="0">
              <a:solidFill>
                <a:schemeClr val="tx1"/>
              </a:solidFill>
              <a:latin typeface="Century Gothic"/>
              <a:cs typeface="Century Gothic"/>
            </a:endParaRPr>
          </a:p>
        </p:txBody>
      </p:sp>
    </p:spTree>
    <p:extLst>
      <p:ext uri="{BB962C8B-B14F-4D97-AF65-F5344CB8AC3E}">
        <p14:creationId xmlns:p14="http://schemas.microsoft.com/office/powerpoint/2010/main" val="41980058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PROCEDO: effect on gliadin peptides</a:t>
            </a:r>
            <a:endParaRPr lang="en-US" sz="2400" b="0" dirty="0">
              <a:latin typeface="Century Gothic"/>
              <a:cs typeface="Century Gothic"/>
            </a:endParaRPr>
          </a:p>
        </p:txBody>
      </p:sp>
      <p:sp>
        <p:nvSpPr>
          <p:cNvPr id="11" name="Rectangle 10"/>
          <p:cNvSpPr/>
          <p:nvPr/>
        </p:nvSpPr>
        <p:spPr>
          <a:xfrm>
            <a:off x="15874" y="986334"/>
            <a:ext cx="8910651" cy="338554"/>
          </a:xfrm>
          <a:prstGeom prst="rect">
            <a:avLst/>
          </a:prstGeom>
        </p:spPr>
        <p:txBody>
          <a:bodyPr wrap="square">
            <a:spAutoFit/>
          </a:bodyPr>
          <a:lstStyle/>
          <a:p>
            <a:r>
              <a:rPr lang="en-US" sz="1600" b="0" dirty="0" smtClean="0">
                <a:latin typeface="Century Gothic"/>
                <a:cs typeface="Century Gothic"/>
              </a:rPr>
              <a:t>The probiotic combination has </a:t>
            </a:r>
            <a:r>
              <a:rPr lang="en-US" sz="1600" b="0" dirty="0">
                <a:latin typeface="Century Gothic"/>
                <a:cs typeface="Century Gothic"/>
              </a:rPr>
              <a:t>the </a:t>
            </a:r>
            <a:r>
              <a:rPr lang="en-US" sz="1600" b="0" dirty="0" smtClean="0">
                <a:latin typeface="Century Gothic"/>
                <a:cs typeface="Century Gothic"/>
              </a:rPr>
              <a:t>ability to </a:t>
            </a:r>
            <a:r>
              <a:rPr lang="en-US" sz="1600" b="0" dirty="0">
                <a:latin typeface="Century Gothic"/>
                <a:cs typeface="Century Gothic"/>
              </a:rPr>
              <a:t>hydrolyze </a:t>
            </a:r>
            <a:r>
              <a:rPr lang="en-US" sz="1600" b="0" dirty="0" smtClean="0">
                <a:latin typeface="Century Gothic"/>
                <a:cs typeface="Century Gothic"/>
              </a:rPr>
              <a:t>toxic gliadin polypeptides</a:t>
            </a:r>
            <a:endParaRPr lang="en-US" sz="1600" b="0" dirty="0">
              <a:latin typeface="Century Gothic"/>
              <a:cs typeface="Century Gothic"/>
            </a:endParaRPr>
          </a:p>
        </p:txBody>
      </p:sp>
      <p:grpSp>
        <p:nvGrpSpPr>
          <p:cNvPr id="19" name="Group 18"/>
          <p:cNvGrpSpPr/>
          <p:nvPr/>
        </p:nvGrpSpPr>
        <p:grpSpPr>
          <a:xfrm>
            <a:off x="0" y="1994043"/>
            <a:ext cx="4823842" cy="3693734"/>
            <a:chOff x="145057" y="2262916"/>
            <a:chExt cx="4481714" cy="3268901"/>
          </a:xfrm>
        </p:grpSpPr>
        <p:pic>
          <p:nvPicPr>
            <p:cNvPr id="6" name="Picture 5"/>
            <p:cNvPicPr>
              <a:picLocks noChangeAspect="1"/>
            </p:cNvPicPr>
            <p:nvPr/>
          </p:nvPicPr>
          <p:blipFill rotWithShape="1">
            <a:blip r:embed="rId3"/>
            <a:srcRect b="51673"/>
            <a:stretch/>
          </p:blipFill>
          <p:spPr>
            <a:xfrm>
              <a:off x="264616" y="2262916"/>
              <a:ext cx="4356457" cy="2111647"/>
            </a:xfrm>
            <a:prstGeom prst="rect">
              <a:avLst/>
            </a:prstGeom>
          </p:spPr>
        </p:pic>
        <p:pic>
          <p:nvPicPr>
            <p:cNvPr id="10" name="Picture 9"/>
            <p:cNvPicPr>
              <a:picLocks noChangeAspect="1"/>
            </p:cNvPicPr>
            <p:nvPr/>
          </p:nvPicPr>
          <p:blipFill rotWithShape="1">
            <a:blip r:embed="rId3"/>
            <a:srcRect t="75045"/>
            <a:stretch/>
          </p:blipFill>
          <p:spPr>
            <a:xfrm>
              <a:off x="270314" y="4441406"/>
              <a:ext cx="4356457" cy="1090411"/>
            </a:xfrm>
            <a:prstGeom prst="rect">
              <a:avLst/>
            </a:prstGeom>
          </p:spPr>
        </p:pic>
        <p:sp>
          <p:nvSpPr>
            <p:cNvPr id="12" name="TextBox 11"/>
            <p:cNvSpPr txBox="1"/>
            <p:nvPr/>
          </p:nvSpPr>
          <p:spPr>
            <a:xfrm>
              <a:off x="4015469" y="2459117"/>
              <a:ext cx="356360" cy="245140"/>
            </a:xfrm>
            <a:prstGeom prst="rect">
              <a:avLst/>
            </a:prstGeom>
            <a:solidFill>
              <a:srgbClr val="FFFFFF"/>
            </a:solidFill>
          </p:spPr>
          <p:txBody>
            <a:bodyPr wrap="none" rtlCol="0">
              <a:spAutoFit/>
            </a:bodyPr>
            <a:lstStyle/>
            <a:p>
              <a:r>
                <a:rPr lang="en-US" sz="1200" b="0" dirty="0" smtClean="0">
                  <a:latin typeface="Century Gothic"/>
                  <a:cs typeface="Century Gothic"/>
                </a:rPr>
                <a:t>(1)</a:t>
              </a:r>
              <a:endParaRPr lang="en-US" sz="1200" b="0" dirty="0">
                <a:latin typeface="Century Gothic"/>
                <a:cs typeface="Century Gothic"/>
              </a:endParaRPr>
            </a:p>
          </p:txBody>
        </p:sp>
        <p:sp>
          <p:nvSpPr>
            <p:cNvPr id="13" name="TextBox 12"/>
            <p:cNvSpPr txBox="1"/>
            <p:nvPr/>
          </p:nvSpPr>
          <p:spPr>
            <a:xfrm>
              <a:off x="3963015" y="3464786"/>
              <a:ext cx="477158" cy="245140"/>
            </a:xfrm>
            <a:prstGeom prst="rect">
              <a:avLst/>
            </a:prstGeom>
            <a:solidFill>
              <a:srgbClr val="FFFFFF"/>
            </a:solidFill>
          </p:spPr>
          <p:txBody>
            <a:bodyPr wrap="square" rtlCol="0">
              <a:spAutoFit/>
            </a:bodyPr>
            <a:lstStyle/>
            <a:p>
              <a:pPr algn="ctr"/>
              <a:r>
                <a:rPr lang="en-US" sz="1200" b="0" dirty="0" smtClean="0">
                  <a:latin typeface="Century Gothic"/>
                  <a:cs typeface="Century Gothic"/>
                </a:rPr>
                <a:t>(2)</a:t>
              </a:r>
              <a:endParaRPr lang="en-US" sz="1200" b="0" dirty="0">
                <a:latin typeface="Century Gothic"/>
                <a:cs typeface="Century Gothic"/>
              </a:endParaRPr>
            </a:p>
          </p:txBody>
        </p:sp>
        <p:sp>
          <p:nvSpPr>
            <p:cNvPr id="14" name="TextBox 13"/>
            <p:cNvSpPr txBox="1"/>
            <p:nvPr/>
          </p:nvSpPr>
          <p:spPr>
            <a:xfrm>
              <a:off x="3963015" y="4498064"/>
              <a:ext cx="477158" cy="245140"/>
            </a:xfrm>
            <a:prstGeom prst="rect">
              <a:avLst/>
            </a:prstGeom>
            <a:solidFill>
              <a:srgbClr val="FFFFFF"/>
            </a:solidFill>
          </p:spPr>
          <p:txBody>
            <a:bodyPr wrap="square" rtlCol="0">
              <a:spAutoFit/>
            </a:bodyPr>
            <a:lstStyle/>
            <a:p>
              <a:pPr algn="ctr"/>
              <a:r>
                <a:rPr lang="en-US" sz="1200" b="0" dirty="0" smtClean="0">
                  <a:latin typeface="Century Gothic"/>
                  <a:cs typeface="Century Gothic"/>
                </a:rPr>
                <a:t>(3)</a:t>
              </a:r>
              <a:endParaRPr lang="en-US" sz="1200" b="0" dirty="0">
                <a:latin typeface="Century Gothic"/>
                <a:cs typeface="Century Gothic"/>
              </a:endParaRPr>
            </a:p>
          </p:txBody>
        </p:sp>
        <p:sp>
          <p:nvSpPr>
            <p:cNvPr id="15" name="Rectangle 14"/>
            <p:cNvSpPr/>
            <p:nvPr/>
          </p:nvSpPr>
          <p:spPr bwMode="auto">
            <a:xfrm flipH="1" flipV="1">
              <a:off x="3494263" y="2429753"/>
              <a:ext cx="271614" cy="27894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16" name="Rectangle 15"/>
            <p:cNvSpPr/>
            <p:nvPr/>
          </p:nvSpPr>
          <p:spPr bwMode="auto">
            <a:xfrm flipH="1" flipV="1">
              <a:off x="3426436" y="3470371"/>
              <a:ext cx="271614" cy="27894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17" name="Rectangle 16"/>
            <p:cNvSpPr/>
            <p:nvPr/>
          </p:nvSpPr>
          <p:spPr bwMode="auto">
            <a:xfrm flipH="1" flipV="1">
              <a:off x="3455800" y="4644875"/>
              <a:ext cx="271614" cy="27894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sp>
          <p:nvSpPr>
            <p:cNvPr id="18" name="Rectangle 17"/>
            <p:cNvSpPr/>
            <p:nvPr/>
          </p:nvSpPr>
          <p:spPr bwMode="auto">
            <a:xfrm flipH="1" flipV="1">
              <a:off x="145057" y="4204436"/>
              <a:ext cx="271614" cy="278945"/>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Unicode MS" pitchFamily="-106" charset="0"/>
              </a:endParaRPr>
            </a:p>
          </p:txBody>
        </p:sp>
      </p:grpSp>
      <p:sp>
        <p:nvSpPr>
          <p:cNvPr id="20" name="Rectangle 7"/>
          <p:cNvSpPr/>
          <p:nvPr/>
        </p:nvSpPr>
        <p:spPr>
          <a:xfrm>
            <a:off x="5155509" y="4108748"/>
            <a:ext cx="3988491" cy="1577355"/>
          </a:xfrm>
          <a:prstGeom prst="rect">
            <a:avLst/>
          </a:prstGeom>
        </p:spPr>
        <p:txBody>
          <a:bodyPr wrap="square">
            <a:spAutoFit/>
          </a:bodyPr>
          <a:lstStyle/>
          <a:p>
            <a:pPr>
              <a:spcBef>
                <a:spcPts val="300"/>
              </a:spcBef>
            </a:pPr>
            <a:r>
              <a:rPr lang="en-US" sz="1400" i="1" dirty="0">
                <a:latin typeface="Century Gothic"/>
                <a:cs typeface="Century Gothic"/>
              </a:rPr>
              <a:t>MALDI-TOF mass spectra of aqueous ethanol extract of wheat </a:t>
            </a:r>
            <a:r>
              <a:rPr lang="en-US" sz="1400" i="1" dirty="0" err="1" smtClean="0">
                <a:latin typeface="Century Gothic"/>
                <a:cs typeface="Century Gothic"/>
              </a:rPr>
              <a:t>gliadin</a:t>
            </a:r>
            <a:r>
              <a:rPr lang="en-US" sz="1400" i="1" dirty="0" smtClean="0">
                <a:latin typeface="Century Gothic"/>
                <a:cs typeface="Century Gothic"/>
              </a:rPr>
              <a:t>:</a:t>
            </a:r>
            <a:endParaRPr lang="en-US" sz="1400" i="1" dirty="0">
              <a:latin typeface="Century Gothic"/>
              <a:cs typeface="Century Gothic"/>
            </a:endParaRPr>
          </a:p>
          <a:p>
            <a:pPr marL="342900" indent="-342900">
              <a:spcBef>
                <a:spcPts val="900"/>
              </a:spcBef>
              <a:spcAft>
                <a:spcPts val="0"/>
              </a:spcAft>
              <a:buAutoNum type="arabicParenR"/>
            </a:pPr>
            <a:r>
              <a:rPr lang="en-US" sz="1400" b="0" i="1" dirty="0" smtClean="0">
                <a:latin typeface="Century Gothic"/>
                <a:cs typeface="Century Gothic"/>
              </a:rPr>
              <a:t>European </a:t>
            </a:r>
            <a:r>
              <a:rPr lang="en-US" sz="1400" b="0" i="1" dirty="0" err="1">
                <a:latin typeface="Century Gothic"/>
                <a:cs typeface="Century Gothic"/>
              </a:rPr>
              <a:t>gliadin</a:t>
            </a:r>
            <a:r>
              <a:rPr lang="en-US" sz="1400" b="0" i="1" dirty="0">
                <a:latin typeface="Century Gothic"/>
                <a:cs typeface="Century Gothic"/>
              </a:rPr>
              <a:t> </a:t>
            </a:r>
            <a:r>
              <a:rPr lang="en-US" sz="1400" b="0" i="1" dirty="0" smtClean="0">
                <a:latin typeface="Century Gothic"/>
                <a:cs typeface="Century Gothic"/>
              </a:rPr>
              <a:t>reference</a:t>
            </a:r>
          </a:p>
          <a:p>
            <a:pPr marL="342900" indent="-342900">
              <a:spcBef>
                <a:spcPts val="300"/>
              </a:spcBef>
              <a:buAutoNum type="arabicParenR"/>
            </a:pPr>
            <a:r>
              <a:rPr lang="en-US" sz="1400" b="0" i="1" dirty="0">
                <a:latin typeface="Century Gothic"/>
                <a:cs typeface="Century Gothic"/>
              </a:rPr>
              <a:t>D</a:t>
            </a:r>
            <a:r>
              <a:rPr lang="en-US" sz="1400" b="0" i="1" dirty="0" smtClean="0">
                <a:latin typeface="Century Gothic"/>
                <a:cs typeface="Century Gothic"/>
              </a:rPr>
              <a:t>ough </a:t>
            </a:r>
            <a:r>
              <a:rPr lang="en-US" sz="1400" b="0" i="1" dirty="0">
                <a:latin typeface="Century Gothic"/>
                <a:cs typeface="Century Gothic"/>
              </a:rPr>
              <a:t>(control) </a:t>
            </a:r>
          </a:p>
          <a:p>
            <a:pPr marL="342900" indent="-342900">
              <a:spcBef>
                <a:spcPts val="300"/>
              </a:spcBef>
              <a:buAutoNum type="arabicParenR"/>
            </a:pPr>
            <a:r>
              <a:rPr lang="en-US" sz="1400" b="0" i="1" dirty="0">
                <a:latin typeface="Century Gothic"/>
                <a:cs typeface="Century Gothic"/>
              </a:rPr>
              <a:t>D</a:t>
            </a:r>
            <a:r>
              <a:rPr lang="en-US" sz="1400" b="0" i="1" dirty="0" smtClean="0">
                <a:latin typeface="Century Gothic"/>
                <a:cs typeface="Century Gothic"/>
              </a:rPr>
              <a:t>ough </a:t>
            </a:r>
            <a:r>
              <a:rPr lang="en-US" sz="1400" b="0" i="1" dirty="0">
                <a:latin typeface="Century Gothic"/>
                <a:cs typeface="Century Gothic"/>
              </a:rPr>
              <a:t>incubated for 24 h at 37 °C with </a:t>
            </a:r>
            <a:r>
              <a:rPr lang="en-US" sz="1400" b="0" i="1" dirty="0" smtClean="0">
                <a:latin typeface="Century Gothic"/>
                <a:cs typeface="Century Gothic"/>
              </a:rPr>
              <a:t>the probiotic combination.</a:t>
            </a:r>
            <a:endParaRPr lang="en-US" sz="1400" b="0" i="1" dirty="0">
              <a:latin typeface="Century Gothic"/>
              <a:cs typeface="Century Gothic"/>
            </a:endParaRPr>
          </a:p>
        </p:txBody>
      </p:sp>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Summary</a:t>
            </a:r>
            <a:endParaRPr lang="en-US" sz="2400" b="0" dirty="0">
              <a:latin typeface="Century Gothic"/>
              <a:cs typeface="Century Gothic"/>
            </a:endParaRPr>
          </a:p>
        </p:txBody>
      </p:sp>
      <p:grpSp>
        <p:nvGrpSpPr>
          <p:cNvPr id="3" name="Group 2"/>
          <p:cNvGrpSpPr/>
          <p:nvPr/>
        </p:nvGrpSpPr>
        <p:grpSpPr>
          <a:xfrm>
            <a:off x="0" y="0"/>
            <a:ext cx="9144000" cy="762000"/>
            <a:chOff x="0" y="0"/>
            <a:chExt cx="9144000" cy="762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10" name="Rectangle 7"/>
          <p:cNvSpPr/>
          <p:nvPr/>
        </p:nvSpPr>
        <p:spPr>
          <a:xfrm>
            <a:off x="2896668" y="1209938"/>
            <a:ext cx="5559373" cy="4970592"/>
          </a:xfrm>
          <a:prstGeom prst="rect">
            <a:avLst/>
          </a:prstGeom>
        </p:spPr>
        <p:txBody>
          <a:bodyPr wrap="square">
            <a:spAutoFit/>
          </a:bodyPr>
          <a:lstStyle/>
          <a:p>
            <a:pPr marL="342900" indent="-342900">
              <a:spcBef>
                <a:spcPts val="1200"/>
              </a:spcBef>
              <a:spcAft>
                <a:spcPts val="600"/>
              </a:spcAft>
              <a:buFont typeface="+mj-lt"/>
              <a:buAutoNum type="arabicPeriod"/>
            </a:pPr>
            <a:r>
              <a:rPr lang="en-US" sz="1600" b="0" dirty="0" smtClean="0">
                <a:latin typeface="Century Gothic"/>
                <a:cs typeface="Century Gothic"/>
              </a:rPr>
              <a:t>CD is characterized by a state of </a:t>
            </a:r>
            <a:r>
              <a:rPr lang="en-US" sz="1600" b="0" dirty="0" err="1" smtClean="0">
                <a:latin typeface="Century Gothic"/>
                <a:cs typeface="Century Gothic"/>
              </a:rPr>
              <a:t>dysbiosis</a:t>
            </a:r>
            <a:r>
              <a:rPr lang="en-US" sz="1600" b="0" dirty="0">
                <a:latin typeface="Century Gothic"/>
                <a:cs typeface="Century Gothic"/>
              </a:rPr>
              <a:t> </a:t>
            </a:r>
            <a:r>
              <a:rPr lang="en-US" sz="1600" b="0" dirty="0" smtClean="0">
                <a:latin typeface="Century Gothic"/>
                <a:cs typeface="Century Gothic"/>
              </a:rPr>
              <a:t>that do not completely reverse </a:t>
            </a:r>
            <a:r>
              <a:rPr lang="en-US" sz="1600" b="0" dirty="0">
                <a:latin typeface="Century Gothic"/>
                <a:cs typeface="Century Gothic"/>
              </a:rPr>
              <a:t>by GFD </a:t>
            </a:r>
            <a:r>
              <a:rPr lang="en-US" sz="1600" b="0" dirty="0" smtClean="0">
                <a:latin typeface="Century Gothic"/>
                <a:cs typeface="Century Gothic"/>
              </a:rPr>
              <a:t>levels;</a:t>
            </a:r>
          </a:p>
          <a:p>
            <a:pPr marL="342900" indent="-342900">
              <a:spcBef>
                <a:spcPts val="1200"/>
              </a:spcBef>
              <a:spcAft>
                <a:spcPts val="600"/>
              </a:spcAft>
              <a:buFont typeface="+mj-lt"/>
              <a:buAutoNum type="arabicPeriod"/>
            </a:pPr>
            <a:r>
              <a:rPr lang="en-US" sz="1600" b="0" dirty="0" err="1">
                <a:latin typeface="Century Gothic"/>
                <a:cs typeface="Century Gothic"/>
              </a:rPr>
              <a:t>B</a:t>
            </a:r>
            <a:r>
              <a:rPr lang="en-US" sz="1600" b="0" dirty="0" err="1" smtClean="0">
                <a:latin typeface="Century Gothic"/>
                <a:cs typeface="Century Gothic"/>
              </a:rPr>
              <a:t>ifidobacteria</a:t>
            </a:r>
            <a:r>
              <a:rPr lang="en-US" sz="1600" b="0" dirty="0" smtClean="0">
                <a:latin typeface="Century Gothic"/>
                <a:cs typeface="Century Gothic"/>
              </a:rPr>
              <a:t> </a:t>
            </a:r>
            <a:r>
              <a:rPr lang="en-US" sz="1600" b="0" dirty="0">
                <a:latin typeface="Century Gothic"/>
                <a:cs typeface="Century Gothic"/>
              </a:rPr>
              <a:t>and lactobacilli are reduced in CD patients, </a:t>
            </a:r>
            <a:r>
              <a:rPr lang="en-US" sz="1600" b="0" dirty="0" smtClean="0">
                <a:latin typeface="Century Gothic"/>
                <a:cs typeface="Century Gothic"/>
              </a:rPr>
              <a:t>and these </a:t>
            </a:r>
            <a:r>
              <a:rPr lang="en-US" sz="1600" b="0" dirty="0">
                <a:latin typeface="Century Gothic"/>
                <a:cs typeface="Century Gothic"/>
              </a:rPr>
              <a:t>bacteria </a:t>
            </a:r>
            <a:r>
              <a:rPr lang="en-US" sz="1600" b="0" dirty="0" smtClean="0">
                <a:latin typeface="Century Gothic"/>
                <a:cs typeface="Century Gothic"/>
              </a:rPr>
              <a:t>can be considered a promising target </a:t>
            </a:r>
            <a:r>
              <a:rPr lang="en-US" sz="1600" b="0" dirty="0">
                <a:latin typeface="Century Gothic"/>
                <a:cs typeface="Century Gothic"/>
              </a:rPr>
              <a:t>for probiotic therapy at least to reduce GI symptoms that are common in this </a:t>
            </a:r>
            <a:r>
              <a:rPr lang="en-US" sz="1600" b="0" dirty="0" smtClean="0">
                <a:latin typeface="Century Gothic"/>
                <a:cs typeface="Century Gothic"/>
              </a:rPr>
              <a:t>condition.</a:t>
            </a:r>
          </a:p>
          <a:p>
            <a:pPr marL="342900" indent="-342900">
              <a:spcBef>
                <a:spcPts val="1200"/>
              </a:spcBef>
              <a:spcAft>
                <a:spcPts val="600"/>
              </a:spcAft>
              <a:buFont typeface="+mj-lt"/>
              <a:buAutoNum type="arabicPeriod"/>
            </a:pPr>
            <a:r>
              <a:rPr lang="en-US" sz="1600" b="0" dirty="0">
                <a:latin typeface="Century Gothic"/>
                <a:cs typeface="Century Gothic"/>
              </a:rPr>
              <a:t>T</a:t>
            </a:r>
            <a:r>
              <a:rPr lang="en-US" sz="1600" b="0" dirty="0" smtClean="0">
                <a:latin typeface="Century Gothic"/>
                <a:cs typeface="Century Gothic"/>
              </a:rPr>
              <a:t>he </a:t>
            </a:r>
            <a:r>
              <a:rPr lang="en-US" sz="1600" b="0" dirty="0">
                <a:latin typeface="Century Gothic"/>
                <a:cs typeface="Century Gothic"/>
              </a:rPr>
              <a:t>identification of strains capable of producing enzymes that degrade </a:t>
            </a:r>
            <a:r>
              <a:rPr lang="en-US" sz="1600" b="0" dirty="0" err="1">
                <a:latin typeface="Century Gothic"/>
                <a:cs typeface="Century Gothic"/>
              </a:rPr>
              <a:t>gliadin</a:t>
            </a:r>
            <a:r>
              <a:rPr lang="en-US" sz="1600" b="0" dirty="0">
                <a:latin typeface="Century Gothic"/>
                <a:cs typeface="Century Gothic"/>
              </a:rPr>
              <a:t> peptides and induce anti-inflammatory effects needs to be </a:t>
            </a:r>
            <a:r>
              <a:rPr lang="en-US" sz="1600" b="0" dirty="0" smtClean="0">
                <a:latin typeface="Century Gothic"/>
                <a:cs typeface="Century Gothic"/>
              </a:rPr>
              <a:t>studied.</a:t>
            </a:r>
          </a:p>
          <a:p>
            <a:pPr marL="342900" indent="-342900">
              <a:spcBef>
                <a:spcPts val="1200"/>
              </a:spcBef>
              <a:spcAft>
                <a:spcPts val="600"/>
              </a:spcAft>
              <a:buFont typeface="+mj-lt"/>
              <a:buAutoNum type="arabicPeriod"/>
            </a:pPr>
            <a:r>
              <a:rPr lang="en-US" sz="1600" b="0" dirty="0" smtClean="0">
                <a:latin typeface="Century Gothic"/>
                <a:cs typeface="Century Gothic"/>
              </a:rPr>
              <a:t>Finally</a:t>
            </a:r>
            <a:r>
              <a:rPr lang="en-US" sz="1600" b="0" dirty="0">
                <a:latin typeface="Century Gothic"/>
                <a:cs typeface="Century Gothic"/>
              </a:rPr>
              <a:t>, studies including a larger sample size and involving international health and research centers would contribute to the design of common directions and guidelines for the use of probiotic and advance the knowledge regarding the importance of microbiota in CD.</a:t>
            </a:r>
          </a:p>
        </p:txBody>
      </p:sp>
      <p:pic>
        <p:nvPicPr>
          <p:cNvPr id="6" name="Immagine 5"/>
          <p:cNvPicPr>
            <a:picLocks noChangeAspect="1"/>
          </p:cNvPicPr>
          <p:nvPr/>
        </p:nvPicPr>
        <p:blipFill rotWithShape="1">
          <a:blip r:embed="rId3"/>
          <a:srcRect l="21931" t="8364" r="24703" b="9118"/>
          <a:stretch/>
        </p:blipFill>
        <p:spPr>
          <a:xfrm>
            <a:off x="-1" y="1058290"/>
            <a:ext cx="2584719" cy="2248123"/>
          </a:xfrm>
          <a:prstGeom prst="rect">
            <a:avLst/>
          </a:prstGeom>
        </p:spPr>
      </p:pic>
    </p:spTree>
    <p:extLst>
      <p:ext uri="{BB962C8B-B14F-4D97-AF65-F5344CB8AC3E}">
        <p14:creationId xmlns:p14="http://schemas.microsoft.com/office/powerpoint/2010/main" val="38154943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eaLnBrk="0" hangingPunct="0"/>
            <a:r>
              <a:rPr lang="en-US" sz="2400" b="0" dirty="0" smtClean="0">
                <a:latin typeface="Century Gothic"/>
                <a:cs typeface="Century Gothic"/>
              </a:rPr>
              <a:t>Increase of Prevalence</a:t>
            </a:r>
            <a:endParaRPr lang="en-US" sz="2400" b="0" dirty="0">
              <a:latin typeface="Century Gothic"/>
              <a:cs typeface="Century Gothic"/>
            </a:endParaRPr>
          </a:p>
        </p:txBody>
      </p:sp>
      <p:grpSp>
        <p:nvGrpSpPr>
          <p:cNvPr id="4" name="Group 3"/>
          <p:cNvGrpSpPr/>
          <p:nvPr/>
        </p:nvGrpSpPr>
        <p:grpSpPr>
          <a:xfrm>
            <a:off x="0" y="0"/>
            <a:ext cx="9144000" cy="762000"/>
            <a:chOff x="0" y="0"/>
            <a:chExt cx="9144000" cy="762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7" name="Rectangle 6"/>
          <p:cNvSpPr/>
          <p:nvPr/>
        </p:nvSpPr>
        <p:spPr>
          <a:xfrm>
            <a:off x="4572000" y="6353815"/>
            <a:ext cx="4572000" cy="261610"/>
          </a:xfrm>
          <a:prstGeom prst="rect">
            <a:avLst/>
          </a:prstGeom>
        </p:spPr>
        <p:txBody>
          <a:bodyPr>
            <a:spAutoFit/>
          </a:bodyPr>
          <a:lstStyle/>
          <a:p>
            <a:pPr algn="r"/>
            <a:r>
              <a:rPr lang="it-IT" sz="1100" b="0" i="1" dirty="0" err="1" smtClean="0">
                <a:solidFill>
                  <a:schemeClr val="tx1"/>
                </a:solidFill>
                <a:latin typeface="Century Gothic"/>
                <a:cs typeface="Century Gothic"/>
              </a:rPr>
              <a:t>Catassi</a:t>
            </a:r>
            <a:r>
              <a:rPr lang="it-IT" sz="1100" b="0" i="1" dirty="0" smtClean="0">
                <a:solidFill>
                  <a:schemeClr val="tx1"/>
                </a:solidFill>
                <a:latin typeface="Century Gothic"/>
                <a:cs typeface="Century Gothic"/>
              </a:rPr>
              <a:t> C. </a:t>
            </a:r>
            <a:r>
              <a:rPr lang="nb-NO" sz="1100" b="0" i="1" dirty="0">
                <a:solidFill>
                  <a:schemeClr val="tx1"/>
                </a:solidFill>
                <a:latin typeface="Century Gothic"/>
                <a:cs typeface="Century Gothic"/>
              </a:rPr>
              <a:t>Ann Med. </a:t>
            </a:r>
            <a:r>
              <a:rPr lang="nb-NO" sz="1100" b="0" i="1" dirty="0" smtClean="0">
                <a:solidFill>
                  <a:schemeClr val="tx1"/>
                </a:solidFill>
                <a:latin typeface="Century Gothic"/>
                <a:cs typeface="Century Gothic"/>
              </a:rPr>
              <a:t>2010;42:</a:t>
            </a:r>
            <a:r>
              <a:rPr lang="nb-NO" sz="1100" b="0" i="1" dirty="0">
                <a:solidFill>
                  <a:schemeClr val="tx1"/>
                </a:solidFill>
                <a:latin typeface="Century Gothic"/>
                <a:cs typeface="Century Gothic"/>
              </a:rPr>
              <a:t>530</a:t>
            </a:r>
            <a:endParaRPr lang="it-IT" sz="1100" b="0" i="1" dirty="0">
              <a:solidFill>
                <a:schemeClr val="tx1"/>
              </a:solidFill>
              <a:latin typeface="Century Gothic"/>
              <a:cs typeface="Century Gothic"/>
            </a:endParaRPr>
          </a:p>
        </p:txBody>
      </p:sp>
      <p:sp>
        <p:nvSpPr>
          <p:cNvPr id="8" name="Rectangle 7"/>
          <p:cNvSpPr/>
          <p:nvPr/>
        </p:nvSpPr>
        <p:spPr>
          <a:xfrm>
            <a:off x="491476" y="5716414"/>
            <a:ext cx="8161048" cy="523220"/>
          </a:xfrm>
          <a:prstGeom prst="rect">
            <a:avLst/>
          </a:prstGeom>
        </p:spPr>
        <p:txBody>
          <a:bodyPr wrap="square">
            <a:spAutoFit/>
          </a:bodyPr>
          <a:lstStyle/>
          <a:p>
            <a:pPr algn="ctr"/>
            <a:r>
              <a:rPr lang="en-US" sz="1400" b="0" dirty="0">
                <a:latin typeface="Century Gothic"/>
                <a:cs typeface="Century Gothic"/>
              </a:rPr>
              <a:t>A recent US study showed that CD prevalence was only 0.2% in the year 1975, and increased 5-fold during the following 25 years </a:t>
            </a:r>
          </a:p>
        </p:txBody>
      </p:sp>
      <p:grpSp>
        <p:nvGrpSpPr>
          <p:cNvPr id="11" name="Gruppo 10"/>
          <p:cNvGrpSpPr/>
          <p:nvPr/>
        </p:nvGrpSpPr>
        <p:grpSpPr>
          <a:xfrm>
            <a:off x="1691256" y="1464585"/>
            <a:ext cx="5672360" cy="3972183"/>
            <a:chOff x="1691256" y="1464585"/>
            <a:chExt cx="5672360" cy="3972183"/>
          </a:xfrm>
        </p:grpSpPr>
        <p:pic>
          <p:nvPicPr>
            <p:cNvPr id="2" name="Picture 1"/>
            <p:cNvPicPr>
              <a:picLocks noChangeAspect="1"/>
            </p:cNvPicPr>
            <p:nvPr/>
          </p:nvPicPr>
          <p:blipFill>
            <a:blip r:embed="rId3"/>
            <a:stretch>
              <a:fillRect/>
            </a:stretch>
          </p:blipFill>
          <p:spPr>
            <a:xfrm>
              <a:off x="1691256" y="1464585"/>
              <a:ext cx="5672360" cy="3972183"/>
            </a:xfrm>
            <a:prstGeom prst="rect">
              <a:avLst/>
            </a:prstGeom>
          </p:spPr>
        </p:pic>
        <p:cxnSp>
          <p:nvCxnSpPr>
            <p:cNvPr id="10" name="Straight Connector 9"/>
            <p:cNvCxnSpPr/>
            <p:nvPr/>
          </p:nvCxnSpPr>
          <p:spPr bwMode="auto">
            <a:xfrm flipV="1">
              <a:off x="4876188" y="3013302"/>
              <a:ext cx="1050752" cy="854179"/>
            </a:xfrm>
            <a:prstGeom prst="line">
              <a:avLst/>
            </a:prstGeom>
            <a:solidFill>
              <a:schemeClr val="accent1"/>
            </a:solidFill>
            <a:ln w="9525" cap="flat" cmpd="sng" algn="ctr">
              <a:solidFill>
                <a:srgbClr val="000000"/>
              </a:solidFill>
              <a:prstDash val="dash"/>
              <a:round/>
              <a:headEnd type="none" w="med" len="med"/>
              <a:tailEnd type="none" w="med" len="med"/>
            </a:ln>
            <a:effectLst/>
          </p:spPr>
        </p:cxnSp>
      </p:grpSp>
      <p:pic>
        <p:nvPicPr>
          <p:cNvPr id="9" name="Immagine 8"/>
          <p:cNvPicPr>
            <a:picLocks noChangeAspect="1"/>
          </p:cNvPicPr>
          <p:nvPr/>
        </p:nvPicPr>
        <p:blipFill>
          <a:blip r:embed="rId4"/>
          <a:stretch>
            <a:fillRect/>
          </a:stretch>
        </p:blipFill>
        <p:spPr>
          <a:xfrm>
            <a:off x="0" y="880051"/>
            <a:ext cx="6993439" cy="603851"/>
          </a:xfrm>
          <a:prstGeom prst="rect">
            <a:avLst/>
          </a:prstGeom>
        </p:spPr>
      </p:pic>
    </p:spTree>
    <p:extLst>
      <p:ext uri="{BB962C8B-B14F-4D97-AF65-F5344CB8AC3E}">
        <p14:creationId xmlns:p14="http://schemas.microsoft.com/office/powerpoint/2010/main" val="2938342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4"/>
          <p:cNvSpPr>
            <a:spLocks noChangeArrowheads="1"/>
          </p:cNvSpPr>
          <p:nvPr/>
        </p:nvSpPr>
        <p:spPr bwMode="auto">
          <a:xfrm>
            <a:off x="5020843" y="5246688"/>
            <a:ext cx="323863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algn="ctr" defTabSz="682625"/>
            <a:endParaRPr lang="it-IT" sz="3000" b="0" dirty="0">
              <a:latin typeface="Century Gothic"/>
              <a:cs typeface="Century Gothic"/>
            </a:endParaRPr>
          </a:p>
        </p:txBody>
      </p:sp>
      <p:sp>
        <p:nvSpPr>
          <p:cNvPr id="15"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en-US" sz="2400" b="0" dirty="0" smtClean="0">
                <a:latin typeface="Century Gothic"/>
                <a:cs typeface="Century Gothic"/>
              </a:rPr>
              <a:t>Increase of Prevalence: </a:t>
            </a:r>
            <a:r>
              <a:rPr lang="en-US" sz="2400" b="0" dirty="0">
                <a:latin typeface="Century Gothic"/>
                <a:cs typeface="Century Gothic"/>
              </a:rPr>
              <a:t>role of Environment </a:t>
            </a:r>
          </a:p>
        </p:txBody>
      </p:sp>
      <p:grpSp>
        <p:nvGrpSpPr>
          <p:cNvPr id="16" name="Group 15"/>
          <p:cNvGrpSpPr/>
          <p:nvPr/>
        </p:nvGrpSpPr>
        <p:grpSpPr>
          <a:xfrm>
            <a:off x="0" y="0"/>
            <a:ext cx="9144000" cy="762000"/>
            <a:chOff x="0" y="0"/>
            <a:chExt cx="9144000" cy="76200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2" name="Picture 1"/>
          <p:cNvPicPr>
            <a:picLocks noChangeAspect="1"/>
          </p:cNvPicPr>
          <p:nvPr/>
        </p:nvPicPr>
        <p:blipFill>
          <a:blip r:embed="rId3"/>
          <a:stretch>
            <a:fillRect/>
          </a:stretch>
        </p:blipFill>
        <p:spPr>
          <a:xfrm>
            <a:off x="2627358" y="1455672"/>
            <a:ext cx="3889284" cy="3889284"/>
          </a:xfrm>
          <a:prstGeom prst="rect">
            <a:avLst/>
          </a:prstGeom>
        </p:spPr>
      </p:pic>
      <p:sp>
        <p:nvSpPr>
          <p:cNvPr id="6" name="Rectangle 5"/>
          <p:cNvSpPr/>
          <p:nvPr/>
        </p:nvSpPr>
        <p:spPr>
          <a:xfrm>
            <a:off x="562464" y="1563776"/>
            <a:ext cx="2423486" cy="738664"/>
          </a:xfrm>
          <a:prstGeom prst="rect">
            <a:avLst/>
          </a:prstGeom>
        </p:spPr>
        <p:txBody>
          <a:bodyPr wrap="square">
            <a:spAutoFit/>
          </a:bodyPr>
          <a:lstStyle/>
          <a:p>
            <a:pPr algn="ctr"/>
            <a:r>
              <a:rPr lang="en-US" sz="1400" b="0" dirty="0">
                <a:solidFill>
                  <a:srgbClr val="0000FF"/>
                </a:solidFill>
                <a:latin typeface="Century Gothic"/>
                <a:cs typeface="Century Gothic"/>
              </a:rPr>
              <a:t>changes in the quantity and quality of ingested gluten</a:t>
            </a:r>
          </a:p>
        </p:txBody>
      </p:sp>
      <p:sp>
        <p:nvSpPr>
          <p:cNvPr id="21" name="Rectangle 20"/>
          <p:cNvSpPr/>
          <p:nvPr/>
        </p:nvSpPr>
        <p:spPr>
          <a:xfrm>
            <a:off x="6433257" y="1383577"/>
            <a:ext cx="1909449" cy="523220"/>
          </a:xfrm>
          <a:prstGeom prst="rect">
            <a:avLst/>
          </a:prstGeom>
        </p:spPr>
        <p:txBody>
          <a:bodyPr wrap="square">
            <a:spAutoFit/>
          </a:bodyPr>
          <a:lstStyle/>
          <a:p>
            <a:pPr algn="ctr"/>
            <a:r>
              <a:rPr lang="en-US" sz="1400" b="0" dirty="0">
                <a:solidFill>
                  <a:srgbClr val="0000FF"/>
                </a:solidFill>
                <a:latin typeface="Century Gothic"/>
                <a:cs typeface="Century Gothic"/>
              </a:rPr>
              <a:t>infant feeding patterns</a:t>
            </a:r>
          </a:p>
        </p:txBody>
      </p:sp>
      <p:sp>
        <p:nvSpPr>
          <p:cNvPr id="22" name="Rectangle 21"/>
          <p:cNvSpPr/>
          <p:nvPr/>
        </p:nvSpPr>
        <p:spPr>
          <a:xfrm>
            <a:off x="696911" y="5353325"/>
            <a:ext cx="1909449" cy="523220"/>
          </a:xfrm>
          <a:prstGeom prst="rect">
            <a:avLst/>
          </a:prstGeom>
        </p:spPr>
        <p:txBody>
          <a:bodyPr wrap="square">
            <a:spAutoFit/>
          </a:bodyPr>
          <a:lstStyle/>
          <a:p>
            <a:pPr algn="ctr"/>
            <a:r>
              <a:rPr lang="en-US" sz="1400" b="0" dirty="0">
                <a:solidFill>
                  <a:srgbClr val="0000FF"/>
                </a:solidFill>
                <a:latin typeface="Century Gothic"/>
                <a:cs typeface="Century Gothic"/>
              </a:rPr>
              <a:t>the spectrum of intestinal infections</a:t>
            </a:r>
          </a:p>
        </p:txBody>
      </p:sp>
      <p:sp>
        <p:nvSpPr>
          <p:cNvPr id="19" name="Rectangle 18"/>
          <p:cNvSpPr/>
          <p:nvPr/>
        </p:nvSpPr>
        <p:spPr>
          <a:xfrm>
            <a:off x="6239141" y="5392339"/>
            <a:ext cx="1909449" cy="646331"/>
          </a:xfrm>
          <a:prstGeom prst="rect">
            <a:avLst/>
          </a:prstGeom>
        </p:spPr>
        <p:txBody>
          <a:bodyPr wrap="square">
            <a:spAutoFit/>
          </a:bodyPr>
          <a:lstStyle/>
          <a:p>
            <a:pPr algn="ctr"/>
            <a:r>
              <a:rPr lang="en-US" b="0" dirty="0">
                <a:solidFill>
                  <a:schemeClr val="tx2"/>
                </a:solidFill>
                <a:latin typeface="Century Gothic"/>
                <a:cs typeface="Century Gothic"/>
              </a:rPr>
              <a:t>gut microbiota colonization</a:t>
            </a:r>
          </a:p>
        </p:txBody>
      </p:sp>
      <p:cxnSp>
        <p:nvCxnSpPr>
          <p:cNvPr id="8" name="Curved Connector 7"/>
          <p:cNvCxnSpPr>
            <a:endCxn id="2" idx="1"/>
          </p:cNvCxnSpPr>
          <p:nvPr/>
        </p:nvCxnSpPr>
        <p:spPr bwMode="auto">
          <a:xfrm rot="16200000" flipH="1">
            <a:off x="1677189" y="2450144"/>
            <a:ext cx="1034313" cy="866025"/>
          </a:xfrm>
          <a:prstGeom prst="curvedConnector2">
            <a:avLst/>
          </a:prstGeom>
          <a:solidFill>
            <a:schemeClr val="accent1"/>
          </a:solidFill>
          <a:ln w="9525" cap="flat" cmpd="sng" algn="ctr">
            <a:solidFill>
              <a:srgbClr val="0000FF"/>
            </a:solidFill>
            <a:prstDash val="solid"/>
            <a:round/>
            <a:headEnd type="none"/>
            <a:tailEnd type="arrow"/>
          </a:ln>
          <a:effectLst/>
        </p:spPr>
      </p:cxnSp>
      <p:cxnSp>
        <p:nvCxnSpPr>
          <p:cNvPr id="23" name="Curved Connector 22"/>
          <p:cNvCxnSpPr>
            <a:stCxn id="21" idx="2"/>
            <a:endCxn id="2" idx="3"/>
          </p:cNvCxnSpPr>
          <p:nvPr/>
        </p:nvCxnSpPr>
        <p:spPr bwMode="auto">
          <a:xfrm rot="5400000">
            <a:off x="6205554" y="2217885"/>
            <a:ext cx="1493517" cy="871340"/>
          </a:xfrm>
          <a:prstGeom prst="curvedConnector2">
            <a:avLst/>
          </a:prstGeom>
          <a:solidFill>
            <a:schemeClr val="accent1"/>
          </a:solidFill>
          <a:ln w="9525" cap="flat" cmpd="sng" algn="ctr">
            <a:solidFill>
              <a:srgbClr val="0000FF"/>
            </a:solidFill>
            <a:prstDash val="solid"/>
            <a:round/>
            <a:headEnd type="none"/>
            <a:tailEnd type="arrow"/>
          </a:ln>
          <a:effectLst/>
        </p:spPr>
      </p:cxnSp>
      <p:cxnSp>
        <p:nvCxnSpPr>
          <p:cNvPr id="26" name="Curved Connector 25"/>
          <p:cNvCxnSpPr>
            <a:endCxn id="2" idx="1"/>
          </p:cNvCxnSpPr>
          <p:nvPr/>
        </p:nvCxnSpPr>
        <p:spPr bwMode="auto">
          <a:xfrm rot="5400000" flipH="1" flipV="1">
            <a:off x="1263931" y="3776767"/>
            <a:ext cx="1739879" cy="986975"/>
          </a:xfrm>
          <a:prstGeom prst="curvedConnector2">
            <a:avLst/>
          </a:prstGeom>
          <a:solidFill>
            <a:schemeClr val="accent1"/>
          </a:solidFill>
          <a:ln w="9525" cap="flat" cmpd="sng" algn="ctr">
            <a:solidFill>
              <a:srgbClr val="0000FF"/>
            </a:solidFill>
            <a:prstDash val="solid"/>
            <a:round/>
            <a:headEnd type="none"/>
            <a:tailEnd type="arrow"/>
          </a:ln>
          <a:effectLst/>
        </p:spPr>
      </p:cxnSp>
      <p:cxnSp>
        <p:nvCxnSpPr>
          <p:cNvPr id="28" name="Curved Connector 27"/>
          <p:cNvCxnSpPr>
            <a:endCxn id="2" idx="3"/>
          </p:cNvCxnSpPr>
          <p:nvPr/>
        </p:nvCxnSpPr>
        <p:spPr bwMode="auto">
          <a:xfrm rot="16200000" flipV="1">
            <a:off x="5963964" y="3952993"/>
            <a:ext cx="1792793" cy="687435"/>
          </a:xfrm>
          <a:prstGeom prst="curvedConnector2">
            <a:avLst/>
          </a:prstGeom>
          <a:solidFill>
            <a:schemeClr val="accent1"/>
          </a:solidFill>
          <a:ln w="9525" cap="flat" cmpd="sng" algn="ctr">
            <a:solidFill>
              <a:schemeClr val="tx2"/>
            </a:solidFill>
            <a:prstDash val="solid"/>
            <a:round/>
            <a:headEnd type="none"/>
            <a:tailEnd type="arrow"/>
          </a:ln>
          <a:effectLst/>
        </p:spPr>
      </p:cxnSp>
    </p:spTree>
    <p:extLst>
      <p:ext uri="{BB962C8B-B14F-4D97-AF65-F5344CB8AC3E}">
        <p14:creationId xmlns:p14="http://schemas.microsoft.com/office/powerpoint/2010/main" val="3534198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0570" y="1136159"/>
            <a:ext cx="2271712"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it-IT" sz="2400" b="0" dirty="0" err="1" smtClean="0">
                <a:latin typeface="Century Gothic"/>
                <a:cs typeface="Century Gothic"/>
              </a:rPr>
              <a:t>Who</a:t>
            </a:r>
            <a:r>
              <a:rPr lang="it-IT" sz="2400" b="0" dirty="0" smtClean="0">
                <a:latin typeface="Century Gothic"/>
                <a:cs typeface="Century Gothic"/>
              </a:rPr>
              <a:t> are </a:t>
            </a:r>
            <a:r>
              <a:rPr lang="it-IT" sz="2400" b="0" dirty="0" err="1" smtClean="0">
                <a:latin typeface="Century Gothic"/>
                <a:cs typeface="Century Gothic"/>
              </a:rPr>
              <a:t>we</a:t>
            </a:r>
            <a:r>
              <a:rPr lang="it-IT" sz="2400" b="0" dirty="0" smtClean="0">
                <a:latin typeface="Century Gothic"/>
                <a:cs typeface="Century Gothic"/>
              </a:rPr>
              <a:t>?</a:t>
            </a:r>
            <a:endParaRPr lang="it-IT" sz="2400" b="0" i="1" baseline="-25000" dirty="0">
              <a:solidFill>
                <a:srgbClr val="FF0000"/>
              </a:solidFill>
              <a:latin typeface="Century Gothic"/>
              <a:cs typeface="Century Gothic"/>
            </a:endParaRPr>
          </a:p>
        </p:txBody>
      </p:sp>
      <p:grpSp>
        <p:nvGrpSpPr>
          <p:cNvPr id="6" name="Group 5"/>
          <p:cNvGrpSpPr/>
          <p:nvPr/>
        </p:nvGrpSpPr>
        <p:grpSpPr>
          <a:xfrm>
            <a:off x="0" y="0"/>
            <a:ext cx="9144000" cy="762000"/>
            <a:chOff x="0" y="0"/>
            <a:chExt cx="9144000" cy="7620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pic>
        <p:nvPicPr>
          <p:cNvPr id="2" name="Picture 1"/>
          <p:cNvPicPr>
            <a:picLocks noChangeAspect="1"/>
          </p:cNvPicPr>
          <p:nvPr/>
        </p:nvPicPr>
        <p:blipFill>
          <a:blip r:embed="rId5"/>
          <a:stretch>
            <a:fillRect/>
          </a:stretch>
        </p:blipFill>
        <p:spPr>
          <a:xfrm>
            <a:off x="55216" y="804619"/>
            <a:ext cx="4056482" cy="1339071"/>
          </a:xfrm>
          <a:prstGeom prst="rect">
            <a:avLst/>
          </a:prstGeom>
        </p:spPr>
      </p:pic>
      <p:pic>
        <p:nvPicPr>
          <p:cNvPr id="13" name="Picture 12"/>
          <p:cNvPicPr>
            <a:picLocks noChangeAspect="1"/>
          </p:cNvPicPr>
          <p:nvPr/>
        </p:nvPicPr>
        <p:blipFill>
          <a:blip r:embed="rId6"/>
          <a:stretch>
            <a:fillRect/>
          </a:stretch>
        </p:blipFill>
        <p:spPr>
          <a:xfrm>
            <a:off x="131187" y="2256089"/>
            <a:ext cx="2353263" cy="2364487"/>
          </a:xfrm>
          <a:prstGeom prst="rect">
            <a:avLst/>
          </a:prstGeom>
        </p:spPr>
      </p:pic>
      <p:sp>
        <p:nvSpPr>
          <p:cNvPr id="12" name="Rectangle 11"/>
          <p:cNvSpPr/>
          <p:nvPr/>
        </p:nvSpPr>
        <p:spPr>
          <a:xfrm>
            <a:off x="4572000" y="6353815"/>
            <a:ext cx="4572000" cy="261610"/>
          </a:xfrm>
          <a:prstGeom prst="rect">
            <a:avLst/>
          </a:prstGeom>
        </p:spPr>
        <p:txBody>
          <a:bodyPr>
            <a:spAutoFit/>
          </a:bodyPr>
          <a:lstStyle/>
          <a:p>
            <a:pPr algn="r"/>
            <a:r>
              <a:rPr lang="pt-BR" sz="1100" b="0" i="1" dirty="0" err="1">
                <a:solidFill>
                  <a:schemeClr val="tx1"/>
                </a:solidFill>
                <a:latin typeface="Century Gothic"/>
                <a:cs typeface="Century Gothic"/>
              </a:rPr>
              <a:t>Blaser</a:t>
            </a:r>
            <a:r>
              <a:rPr lang="pt-BR" sz="1100" b="0" i="1" dirty="0">
                <a:solidFill>
                  <a:schemeClr val="tx1"/>
                </a:solidFill>
                <a:latin typeface="Century Gothic"/>
                <a:cs typeface="Century Gothic"/>
              </a:rPr>
              <a:t> </a:t>
            </a:r>
            <a:r>
              <a:rPr lang="pt-BR" sz="1100" b="0" i="1" dirty="0" smtClean="0">
                <a:solidFill>
                  <a:schemeClr val="tx1"/>
                </a:solidFill>
                <a:latin typeface="Century Gothic"/>
                <a:cs typeface="Century Gothic"/>
              </a:rPr>
              <a:t>MJ. EMBO </a:t>
            </a:r>
            <a:r>
              <a:rPr lang="pt-BR" sz="1100" b="0" i="1" dirty="0">
                <a:solidFill>
                  <a:schemeClr val="tx1"/>
                </a:solidFill>
                <a:latin typeface="Century Gothic"/>
                <a:cs typeface="Century Gothic"/>
              </a:rPr>
              <a:t>Rep. </a:t>
            </a:r>
            <a:r>
              <a:rPr lang="pt-BR" sz="1100" b="0" i="1" dirty="0" smtClean="0">
                <a:solidFill>
                  <a:schemeClr val="tx1"/>
                </a:solidFill>
                <a:latin typeface="Century Gothic"/>
                <a:cs typeface="Century Gothic"/>
              </a:rPr>
              <a:t>2006;7:</a:t>
            </a:r>
            <a:r>
              <a:rPr lang="pt-BR" sz="1100" b="0" i="1" dirty="0">
                <a:solidFill>
                  <a:schemeClr val="tx1"/>
                </a:solidFill>
                <a:latin typeface="Century Gothic"/>
                <a:cs typeface="Century Gothic"/>
              </a:rPr>
              <a:t>956</a:t>
            </a:r>
            <a:endParaRPr lang="en-US" sz="1100" b="0" i="1" dirty="0">
              <a:solidFill>
                <a:schemeClr val="tx1"/>
              </a:solidFill>
              <a:latin typeface="Century Gothic"/>
              <a:cs typeface="Century Gothic"/>
            </a:endParaRPr>
          </a:p>
        </p:txBody>
      </p:sp>
    </p:spTree>
    <p:extLst>
      <p:ext uri="{BB962C8B-B14F-4D97-AF65-F5344CB8AC3E}">
        <p14:creationId xmlns:p14="http://schemas.microsoft.com/office/powerpoint/2010/main" val="24855630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omin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913" y="1133475"/>
            <a:ext cx="2286000" cy="5219700"/>
          </a:xfrm>
          <a:prstGeom prst="rect">
            <a:avLst/>
          </a:prstGeom>
        </p:spPr>
      </p:pic>
      <p:sp>
        <p:nvSpPr>
          <p:cNvPr id="6" name="Rectangle 5"/>
          <p:cNvSpPr/>
          <p:nvPr/>
        </p:nvSpPr>
        <p:spPr>
          <a:xfrm>
            <a:off x="7557823" y="2672174"/>
            <a:ext cx="941283" cy="253916"/>
          </a:xfrm>
          <a:prstGeom prst="rect">
            <a:avLst/>
          </a:prstGeom>
        </p:spPr>
        <p:txBody>
          <a:bodyPr wrap="none">
            <a:spAutoFit/>
          </a:bodyPr>
          <a:lstStyle/>
          <a:p>
            <a:r>
              <a:rPr lang="it-IT" sz="1000" b="0" dirty="0" smtClean="0">
                <a:solidFill>
                  <a:schemeClr val="bg1">
                    <a:lumMod val="50000"/>
                  </a:schemeClr>
                </a:solidFill>
                <a:latin typeface="Century Gothic"/>
                <a:cs typeface="Century Gothic"/>
              </a:rPr>
              <a:t>10</a:t>
            </a:r>
            <a:r>
              <a:rPr lang="it-IT" sz="1000" b="0" baseline="30000" dirty="0" smtClean="0">
                <a:solidFill>
                  <a:schemeClr val="bg1">
                    <a:lumMod val="50000"/>
                  </a:schemeClr>
                </a:solidFill>
                <a:latin typeface="Century Gothic"/>
                <a:cs typeface="Century Gothic"/>
              </a:rPr>
              <a:t>6</a:t>
            </a:r>
            <a:r>
              <a:rPr lang="it-IT" sz="1000" b="0" dirty="0" smtClean="0">
                <a:solidFill>
                  <a:schemeClr val="bg1">
                    <a:lumMod val="50000"/>
                  </a:schemeClr>
                </a:solidFill>
                <a:latin typeface="Century Gothic"/>
                <a:cs typeface="Century Gothic"/>
              </a:rPr>
              <a:t> per cm</a:t>
            </a:r>
            <a:r>
              <a:rPr lang="it-IT" sz="1000" b="0" baseline="30000" dirty="0" smtClean="0">
                <a:solidFill>
                  <a:schemeClr val="bg1">
                    <a:lumMod val="50000"/>
                  </a:schemeClr>
                </a:solidFill>
                <a:latin typeface="Century Gothic"/>
                <a:cs typeface="Century Gothic"/>
              </a:rPr>
              <a:t>2</a:t>
            </a:r>
            <a:endParaRPr lang="en-US" sz="1000" baseline="30000" dirty="0">
              <a:solidFill>
                <a:schemeClr val="bg1">
                  <a:lumMod val="50000"/>
                </a:schemeClr>
              </a:solidFill>
              <a:latin typeface="Century Gothic"/>
              <a:cs typeface="Century Gothic"/>
            </a:endParaRPr>
          </a:p>
        </p:txBody>
      </p:sp>
      <p:sp>
        <p:nvSpPr>
          <p:cNvPr id="7" name="Rectangle 6"/>
          <p:cNvSpPr/>
          <p:nvPr/>
        </p:nvSpPr>
        <p:spPr>
          <a:xfrm>
            <a:off x="6287593" y="4034025"/>
            <a:ext cx="973476" cy="246221"/>
          </a:xfrm>
          <a:prstGeom prst="rect">
            <a:avLst/>
          </a:prstGeom>
        </p:spPr>
        <p:txBody>
          <a:bodyPr wrap="none">
            <a:spAutoFit/>
          </a:bodyPr>
          <a:lstStyle/>
          <a:p>
            <a:r>
              <a:rPr lang="it-IT" sz="1000" b="0" dirty="0" smtClean="0">
                <a:solidFill>
                  <a:schemeClr val="bg1">
                    <a:lumMod val="50000"/>
                  </a:schemeClr>
                </a:solidFill>
                <a:latin typeface="Century Gothic"/>
                <a:cs typeface="Century Gothic"/>
              </a:rPr>
              <a:t>5*10</a:t>
            </a:r>
            <a:r>
              <a:rPr lang="it-IT" sz="1000" b="0" baseline="30000" dirty="0" smtClean="0">
                <a:solidFill>
                  <a:schemeClr val="bg1">
                    <a:lumMod val="50000"/>
                  </a:schemeClr>
                </a:solidFill>
                <a:latin typeface="Century Gothic"/>
                <a:cs typeface="Century Gothic"/>
              </a:rPr>
              <a:t>12</a:t>
            </a:r>
            <a:r>
              <a:rPr lang="it-IT" sz="1000" b="0" dirty="0" smtClean="0">
                <a:solidFill>
                  <a:schemeClr val="bg1">
                    <a:lumMod val="50000"/>
                  </a:schemeClr>
                </a:solidFill>
                <a:latin typeface="Century Gothic"/>
                <a:cs typeface="Century Gothic"/>
              </a:rPr>
              <a:t> per ml</a:t>
            </a:r>
            <a:endParaRPr lang="en-US" sz="1000" baseline="30000" dirty="0">
              <a:solidFill>
                <a:schemeClr val="bg1">
                  <a:lumMod val="50000"/>
                </a:schemeClr>
              </a:solidFill>
              <a:latin typeface="Century Gothic"/>
              <a:cs typeface="Century Gothic"/>
            </a:endParaRPr>
          </a:p>
        </p:txBody>
      </p:sp>
      <p:grpSp>
        <p:nvGrpSpPr>
          <p:cNvPr id="10" name="Group 9"/>
          <p:cNvGrpSpPr/>
          <p:nvPr/>
        </p:nvGrpSpPr>
        <p:grpSpPr>
          <a:xfrm>
            <a:off x="0" y="0"/>
            <a:ext cx="9144000" cy="762000"/>
            <a:chOff x="0" y="0"/>
            <a:chExt cx="9144000" cy="7620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18" name="Rectangle 17"/>
          <p:cNvSpPr/>
          <p:nvPr/>
        </p:nvSpPr>
        <p:spPr>
          <a:xfrm>
            <a:off x="6278350" y="2850773"/>
            <a:ext cx="1070129" cy="738664"/>
          </a:xfrm>
          <a:prstGeom prst="rect">
            <a:avLst/>
          </a:prstGeom>
        </p:spPr>
        <p:txBody>
          <a:bodyPr wrap="square">
            <a:spAutoFit/>
          </a:bodyPr>
          <a:lstStyle/>
          <a:p>
            <a:r>
              <a:rPr lang="it-IT" b="0" dirty="0" smtClean="0">
                <a:latin typeface="Century Gothic"/>
                <a:cs typeface="Century Gothic"/>
              </a:rPr>
              <a:t>10</a:t>
            </a:r>
            <a:r>
              <a:rPr lang="it-IT" b="0" baseline="30000" dirty="0" smtClean="0">
                <a:latin typeface="Century Gothic"/>
                <a:cs typeface="Century Gothic"/>
              </a:rPr>
              <a:t>14</a:t>
            </a:r>
          </a:p>
          <a:p>
            <a:endParaRPr lang="it-IT" sz="1200" b="0" i="1" baseline="30000" dirty="0">
              <a:solidFill>
                <a:srgbClr val="0000FF"/>
              </a:solidFill>
              <a:latin typeface="Century Gothic"/>
              <a:cs typeface="Century Gothic"/>
            </a:endParaRPr>
          </a:p>
          <a:p>
            <a:r>
              <a:rPr lang="it-IT" sz="1200" b="0" i="1" baseline="30000" dirty="0" smtClean="0">
                <a:solidFill>
                  <a:srgbClr val="0000FF"/>
                </a:solidFill>
                <a:latin typeface="Century Gothic"/>
                <a:cs typeface="Century Gothic"/>
              </a:rPr>
              <a:t>1,000 specie in nicchie differenti</a:t>
            </a:r>
            <a:endParaRPr lang="en-US" sz="1200" i="1" baseline="30000" dirty="0">
              <a:solidFill>
                <a:srgbClr val="0000FF"/>
              </a:solidFill>
              <a:latin typeface="Century Gothic"/>
              <a:cs typeface="Century Gothic"/>
            </a:endParaRPr>
          </a:p>
        </p:txBody>
      </p:sp>
      <p:pic>
        <p:nvPicPr>
          <p:cNvPr id="15" name="Picture 14"/>
          <p:cNvPicPr>
            <a:picLocks noChangeAspect="1"/>
          </p:cNvPicPr>
          <p:nvPr/>
        </p:nvPicPr>
        <p:blipFill>
          <a:blip r:embed="rId5"/>
          <a:stretch>
            <a:fillRect/>
          </a:stretch>
        </p:blipFill>
        <p:spPr>
          <a:xfrm>
            <a:off x="55216" y="804619"/>
            <a:ext cx="4056482" cy="1339071"/>
          </a:xfrm>
          <a:prstGeom prst="rect">
            <a:avLst/>
          </a:prstGeom>
        </p:spPr>
      </p:pic>
      <p:sp>
        <p:nvSpPr>
          <p:cNvPr id="17" name="Rectangle 16"/>
          <p:cNvSpPr/>
          <p:nvPr/>
        </p:nvSpPr>
        <p:spPr>
          <a:xfrm>
            <a:off x="6392279" y="1643293"/>
            <a:ext cx="445258" cy="261610"/>
          </a:xfrm>
          <a:prstGeom prst="rect">
            <a:avLst/>
          </a:prstGeom>
        </p:spPr>
        <p:txBody>
          <a:bodyPr wrap="none">
            <a:spAutoFit/>
          </a:bodyPr>
          <a:lstStyle/>
          <a:p>
            <a:r>
              <a:rPr lang="it-IT" sz="1100" b="0" dirty="0" smtClean="0">
                <a:solidFill>
                  <a:schemeClr val="bg1"/>
                </a:solidFill>
                <a:latin typeface="Century Gothic"/>
                <a:cs typeface="Century Gothic"/>
              </a:rPr>
              <a:t>10</a:t>
            </a:r>
            <a:r>
              <a:rPr lang="it-IT" sz="1100" b="0" baseline="30000" dirty="0" smtClean="0">
                <a:solidFill>
                  <a:schemeClr val="bg1"/>
                </a:solidFill>
                <a:latin typeface="Century Gothic"/>
                <a:cs typeface="Century Gothic"/>
              </a:rPr>
              <a:t>13</a:t>
            </a:r>
            <a:endParaRPr lang="en-US" sz="1100" baseline="30000" dirty="0">
              <a:solidFill>
                <a:schemeClr val="bg1"/>
              </a:solidFill>
              <a:latin typeface="Century Gothic"/>
              <a:cs typeface="Century Gothic"/>
            </a:endParaRPr>
          </a:p>
        </p:txBody>
      </p:sp>
      <p:sp>
        <p:nvSpPr>
          <p:cNvPr id="14"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it-IT" sz="2400" b="0" dirty="0" err="1" smtClean="0">
                <a:latin typeface="Century Gothic"/>
                <a:cs typeface="Century Gothic"/>
              </a:rPr>
              <a:t>Who</a:t>
            </a:r>
            <a:r>
              <a:rPr lang="it-IT" sz="2400" b="0" dirty="0" smtClean="0">
                <a:latin typeface="Century Gothic"/>
                <a:cs typeface="Century Gothic"/>
              </a:rPr>
              <a:t> are </a:t>
            </a:r>
            <a:r>
              <a:rPr lang="it-IT" sz="2400" b="0" dirty="0" err="1" smtClean="0">
                <a:latin typeface="Century Gothic"/>
                <a:cs typeface="Century Gothic"/>
              </a:rPr>
              <a:t>we</a:t>
            </a:r>
            <a:r>
              <a:rPr lang="it-IT" sz="2400" b="0" dirty="0" smtClean="0">
                <a:latin typeface="Century Gothic"/>
                <a:cs typeface="Century Gothic"/>
              </a:rPr>
              <a:t>?</a:t>
            </a:r>
            <a:endParaRPr lang="it-IT" sz="2400" b="0" i="1" baseline="-25000" dirty="0">
              <a:solidFill>
                <a:srgbClr val="FF0000"/>
              </a:solidFill>
              <a:latin typeface="Century Gothic"/>
              <a:cs typeface="Century Gothic"/>
            </a:endParaRPr>
          </a:p>
        </p:txBody>
      </p:sp>
      <p:sp>
        <p:nvSpPr>
          <p:cNvPr id="20" name="Rectangle 19"/>
          <p:cNvSpPr/>
          <p:nvPr/>
        </p:nvSpPr>
        <p:spPr>
          <a:xfrm>
            <a:off x="4572000" y="6353815"/>
            <a:ext cx="4572000" cy="261610"/>
          </a:xfrm>
          <a:prstGeom prst="rect">
            <a:avLst/>
          </a:prstGeom>
        </p:spPr>
        <p:txBody>
          <a:bodyPr>
            <a:spAutoFit/>
          </a:bodyPr>
          <a:lstStyle/>
          <a:p>
            <a:pPr algn="r"/>
            <a:r>
              <a:rPr lang="pt-BR" sz="1100" b="0" i="1" dirty="0" err="1">
                <a:solidFill>
                  <a:schemeClr val="tx1"/>
                </a:solidFill>
                <a:latin typeface="Century Gothic"/>
                <a:cs typeface="Century Gothic"/>
              </a:rPr>
              <a:t>Blaser</a:t>
            </a:r>
            <a:r>
              <a:rPr lang="pt-BR" sz="1100" b="0" i="1" dirty="0">
                <a:solidFill>
                  <a:schemeClr val="tx1"/>
                </a:solidFill>
                <a:latin typeface="Century Gothic"/>
                <a:cs typeface="Century Gothic"/>
              </a:rPr>
              <a:t> </a:t>
            </a:r>
            <a:r>
              <a:rPr lang="pt-BR" sz="1100" b="0" i="1" dirty="0" smtClean="0">
                <a:solidFill>
                  <a:schemeClr val="tx1"/>
                </a:solidFill>
                <a:latin typeface="Century Gothic"/>
                <a:cs typeface="Century Gothic"/>
              </a:rPr>
              <a:t>MJ. EMBO </a:t>
            </a:r>
            <a:r>
              <a:rPr lang="pt-BR" sz="1100" b="0" i="1" dirty="0">
                <a:solidFill>
                  <a:schemeClr val="tx1"/>
                </a:solidFill>
                <a:latin typeface="Century Gothic"/>
                <a:cs typeface="Century Gothic"/>
              </a:rPr>
              <a:t>Rep. </a:t>
            </a:r>
            <a:r>
              <a:rPr lang="pt-BR" sz="1100" b="0" i="1" dirty="0" smtClean="0">
                <a:solidFill>
                  <a:schemeClr val="tx1"/>
                </a:solidFill>
                <a:latin typeface="Century Gothic"/>
                <a:cs typeface="Century Gothic"/>
              </a:rPr>
              <a:t>2006;7:</a:t>
            </a:r>
            <a:r>
              <a:rPr lang="pt-BR" sz="1100" b="0" i="1" dirty="0">
                <a:solidFill>
                  <a:schemeClr val="tx1"/>
                </a:solidFill>
                <a:latin typeface="Century Gothic"/>
                <a:cs typeface="Century Gothic"/>
              </a:rPr>
              <a:t>956</a:t>
            </a:r>
            <a:endParaRPr lang="en-US" sz="1100" b="0" i="1" dirty="0">
              <a:solidFill>
                <a:schemeClr val="tx1"/>
              </a:solidFill>
              <a:latin typeface="Century Gothic"/>
              <a:cs typeface="Century Gothic"/>
            </a:endParaRPr>
          </a:p>
        </p:txBody>
      </p:sp>
      <p:pic>
        <p:nvPicPr>
          <p:cNvPr id="19" name="Picture 12"/>
          <p:cNvPicPr>
            <a:picLocks noChangeAspect="1"/>
          </p:cNvPicPr>
          <p:nvPr/>
        </p:nvPicPr>
        <p:blipFill>
          <a:blip r:embed="rId6"/>
          <a:stretch>
            <a:fillRect/>
          </a:stretch>
        </p:blipFill>
        <p:spPr>
          <a:xfrm>
            <a:off x="131187" y="2256089"/>
            <a:ext cx="2353263" cy="2364487"/>
          </a:xfrm>
          <a:prstGeom prst="rect">
            <a:avLst/>
          </a:prstGeom>
        </p:spPr>
      </p:pic>
      <p:sp>
        <p:nvSpPr>
          <p:cNvPr id="22" name="Rectangle 2"/>
          <p:cNvSpPr/>
          <p:nvPr/>
        </p:nvSpPr>
        <p:spPr>
          <a:xfrm>
            <a:off x="3653536" y="2255411"/>
            <a:ext cx="2673654" cy="954107"/>
          </a:xfrm>
          <a:prstGeom prst="rect">
            <a:avLst/>
          </a:prstGeom>
        </p:spPr>
        <p:txBody>
          <a:bodyPr wrap="square">
            <a:spAutoFit/>
          </a:bodyPr>
          <a:lstStyle/>
          <a:p>
            <a:r>
              <a:rPr lang="en-US" sz="1400" b="0" dirty="0">
                <a:solidFill>
                  <a:srgbClr val="0000FF"/>
                </a:solidFill>
                <a:latin typeface="Century Gothic"/>
                <a:cs typeface="Century Gothic"/>
              </a:rPr>
              <a:t>M</a:t>
            </a:r>
            <a:r>
              <a:rPr lang="en-US" sz="1400" b="0" dirty="0" smtClean="0">
                <a:solidFill>
                  <a:srgbClr val="0000FF"/>
                </a:solidFill>
                <a:latin typeface="Century Gothic"/>
                <a:cs typeface="Century Gothic"/>
              </a:rPr>
              <a:t>assive </a:t>
            </a:r>
            <a:r>
              <a:rPr lang="en-US" sz="1400" b="0" dirty="0">
                <a:solidFill>
                  <a:srgbClr val="0000FF"/>
                </a:solidFill>
                <a:latin typeface="Century Gothic"/>
                <a:cs typeface="Century Gothic"/>
              </a:rPr>
              <a:t>assemblages of competing and cooperating microbes </a:t>
            </a:r>
            <a:r>
              <a:rPr lang="en-US" sz="1400" b="0" dirty="0" smtClean="0">
                <a:solidFill>
                  <a:srgbClr val="0000FF"/>
                </a:solidFill>
                <a:latin typeface="Century Gothic"/>
                <a:cs typeface="Century Gothic"/>
              </a:rPr>
              <a:t>are known </a:t>
            </a:r>
            <a:r>
              <a:rPr lang="en-US" sz="1400" b="0" dirty="0">
                <a:solidFill>
                  <a:srgbClr val="0000FF"/>
                </a:solidFill>
                <a:latin typeface="Century Gothic"/>
                <a:cs typeface="Century Gothic"/>
              </a:rPr>
              <a:t>collectively as </a:t>
            </a:r>
            <a:r>
              <a:rPr lang="en-US" sz="1400" b="0" dirty="0" smtClean="0">
                <a:solidFill>
                  <a:srgbClr val="0000FF"/>
                </a:solidFill>
                <a:latin typeface="Century Gothic"/>
                <a:cs typeface="Century Gothic"/>
              </a:rPr>
              <a:t>microbiota</a:t>
            </a:r>
            <a:endParaRPr lang="en-US" sz="1400" b="0" dirty="0">
              <a:solidFill>
                <a:srgbClr val="0000FF"/>
              </a:solidFill>
              <a:latin typeface="Century Gothic"/>
              <a:cs typeface="Century Gothic"/>
            </a:endParaRPr>
          </a:p>
        </p:txBody>
      </p:sp>
    </p:spTree>
    <p:extLst>
      <p:ext uri="{BB962C8B-B14F-4D97-AF65-F5344CB8AC3E}">
        <p14:creationId xmlns:p14="http://schemas.microsoft.com/office/powerpoint/2010/main" val="2193503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omin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9913" y="1133475"/>
            <a:ext cx="2286000" cy="5219700"/>
          </a:xfrm>
          <a:prstGeom prst="rect">
            <a:avLst/>
          </a:prstGeom>
        </p:spPr>
      </p:pic>
      <p:grpSp>
        <p:nvGrpSpPr>
          <p:cNvPr id="10" name="Group 9"/>
          <p:cNvGrpSpPr/>
          <p:nvPr/>
        </p:nvGrpSpPr>
        <p:grpSpPr>
          <a:xfrm>
            <a:off x="0" y="0"/>
            <a:ext cx="9144000" cy="762000"/>
            <a:chOff x="0" y="0"/>
            <a:chExt cx="9144000" cy="76200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8188" y="0"/>
              <a:ext cx="2055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bwMode="auto">
            <a:xfrm>
              <a:off x="0" y="762000"/>
              <a:ext cx="7246938" cy="0"/>
            </a:xfrm>
            <a:prstGeom prst="line">
              <a:avLst/>
            </a:prstGeom>
            <a:solidFill>
              <a:schemeClr val="accent1"/>
            </a:solidFill>
            <a:ln w="9525" cap="flat" cmpd="sng" algn="ctr">
              <a:solidFill>
                <a:schemeClr val="tx1">
                  <a:lumMod val="40000"/>
                  <a:lumOff val="60000"/>
                </a:schemeClr>
              </a:solidFill>
              <a:prstDash val="solid"/>
              <a:round/>
              <a:headEnd type="none" w="med" len="med"/>
              <a:tailEnd type="none" w="med" len="med"/>
            </a:ln>
            <a:effectLst>
              <a:outerShdw blurRad="50800" dist="38100" dir="2700000" algn="tl" rotWithShape="0">
                <a:schemeClr val="bg1">
                  <a:lumMod val="65000"/>
                  <a:alpha val="43000"/>
                </a:schemeClr>
              </a:outerShdw>
            </a:effectLst>
          </p:spPr>
        </p:cxnSp>
      </p:grpSp>
      <p:sp>
        <p:nvSpPr>
          <p:cNvPr id="8" name="Rectangle 7"/>
          <p:cNvSpPr/>
          <p:nvPr/>
        </p:nvSpPr>
        <p:spPr>
          <a:xfrm>
            <a:off x="6608765" y="1532853"/>
            <a:ext cx="616124" cy="261610"/>
          </a:xfrm>
          <a:prstGeom prst="rect">
            <a:avLst/>
          </a:prstGeom>
        </p:spPr>
        <p:txBody>
          <a:bodyPr wrap="none">
            <a:spAutoFit/>
          </a:bodyPr>
          <a:lstStyle/>
          <a:p>
            <a:r>
              <a:rPr lang="it-IT" sz="1050" b="0" dirty="0" smtClean="0">
                <a:solidFill>
                  <a:srgbClr val="FFFFFF"/>
                </a:solidFill>
                <a:latin typeface="Century Gothic"/>
                <a:cs typeface="Century Gothic"/>
              </a:rPr>
              <a:t>25,000</a:t>
            </a:r>
            <a:endParaRPr lang="en-US" sz="1050" baseline="30000" dirty="0">
              <a:solidFill>
                <a:srgbClr val="FFFFFF"/>
              </a:solidFill>
              <a:latin typeface="Century Gothic"/>
              <a:cs typeface="Century Gothic"/>
            </a:endParaRPr>
          </a:p>
        </p:txBody>
      </p:sp>
      <p:sp>
        <p:nvSpPr>
          <p:cNvPr id="9" name="Rectangle 8"/>
          <p:cNvSpPr/>
          <p:nvPr/>
        </p:nvSpPr>
        <p:spPr>
          <a:xfrm>
            <a:off x="6291716" y="3404771"/>
            <a:ext cx="980569" cy="307777"/>
          </a:xfrm>
          <a:prstGeom prst="rect">
            <a:avLst/>
          </a:prstGeom>
        </p:spPr>
        <p:txBody>
          <a:bodyPr wrap="none">
            <a:spAutoFit/>
          </a:bodyPr>
          <a:lstStyle/>
          <a:p>
            <a:r>
              <a:rPr lang="it-IT" sz="1400" b="0" dirty="0" smtClean="0">
                <a:latin typeface="Century Gothic"/>
                <a:cs typeface="Century Gothic"/>
              </a:rPr>
              <a:t>3,000,000</a:t>
            </a:r>
            <a:endParaRPr lang="en-US" sz="1400" baseline="30000" dirty="0">
              <a:latin typeface="Century Gothic"/>
              <a:cs typeface="Century Gothic"/>
            </a:endParaRPr>
          </a:p>
        </p:txBody>
      </p:sp>
      <p:pic>
        <p:nvPicPr>
          <p:cNvPr id="15" name="Picture 14"/>
          <p:cNvPicPr>
            <a:picLocks noChangeAspect="1"/>
          </p:cNvPicPr>
          <p:nvPr/>
        </p:nvPicPr>
        <p:blipFill>
          <a:blip r:embed="rId5"/>
          <a:stretch>
            <a:fillRect/>
          </a:stretch>
        </p:blipFill>
        <p:spPr>
          <a:xfrm>
            <a:off x="55216" y="804619"/>
            <a:ext cx="4056482" cy="1339071"/>
          </a:xfrm>
          <a:prstGeom prst="rect">
            <a:avLst/>
          </a:prstGeom>
        </p:spPr>
      </p:pic>
      <p:sp>
        <p:nvSpPr>
          <p:cNvPr id="14" name="Rectangle 22"/>
          <p:cNvSpPr>
            <a:spLocks noChangeArrowheads="1"/>
          </p:cNvSpPr>
          <p:nvPr/>
        </p:nvSpPr>
        <p:spPr bwMode="auto">
          <a:xfrm>
            <a:off x="15875" y="58738"/>
            <a:ext cx="8848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82550" tIns="41275" rIns="82550" bIns="41275" anchor="ctr"/>
          <a:lstStyle/>
          <a:p>
            <a:pPr defTabSz="682625"/>
            <a:r>
              <a:rPr lang="it-IT" sz="2400" b="0" dirty="0" err="1" smtClean="0">
                <a:latin typeface="Century Gothic"/>
                <a:cs typeface="Century Gothic"/>
              </a:rPr>
              <a:t>Who</a:t>
            </a:r>
            <a:r>
              <a:rPr lang="it-IT" sz="2400" b="0" dirty="0" smtClean="0">
                <a:latin typeface="Century Gothic"/>
                <a:cs typeface="Century Gothic"/>
              </a:rPr>
              <a:t> are </a:t>
            </a:r>
            <a:r>
              <a:rPr lang="it-IT" sz="2400" b="0" dirty="0" err="1" smtClean="0">
                <a:latin typeface="Century Gothic"/>
                <a:cs typeface="Century Gothic"/>
              </a:rPr>
              <a:t>we</a:t>
            </a:r>
            <a:r>
              <a:rPr lang="it-IT" sz="2400" b="0" dirty="0" smtClean="0">
                <a:latin typeface="Century Gothic"/>
                <a:cs typeface="Century Gothic"/>
              </a:rPr>
              <a:t>?</a:t>
            </a:r>
            <a:endParaRPr lang="it-IT" sz="2400" b="0" i="1" baseline="-25000" dirty="0">
              <a:solidFill>
                <a:srgbClr val="FF0000"/>
              </a:solidFill>
              <a:latin typeface="Century Gothic"/>
              <a:cs typeface="Century Gothic"/>
            </a:endParaRPr>
          </a:p>
        </p:txBody>
      </p:sp>
      <p:sp>
        <p:nvSpPr>
          <p:cNvPr id="3" name="Rectangle 2"/>
          <p:cNvSpPr/>
          <p:nvPr/>
        </p:nvSpPr>
        <p:spPr>
          <a:xfrm>
            <a:off x="3653536" y="2255411"/>
            <a:ext cx="2673654" cy="523220"/>
          </a:xfrm>
          <a:prstGeom prst="rect">
            <a:avLst/>
          </a:prstGeom>
        </p:spPr>
        <p:txBody>
          <a:bodyPr wrap="square">
            <a:spAutoFit/>
          </a:bodyPr>
          <a:lstStyle/>
          <a:p>
            <a:r>
              <a:rPr lang="en-US" sz="1400" b="0" dirty="0" smtClean="0">
                <a:solidFill>
                  <a:srgbClr val="0000FF"/>
                </a:solidFill>
                <a:latin typeface="Century Gothic"/>
                <a:cs typeface="Century Gothic"/>
              </a:rPr>
              <a:t>The entire set of genes that is known as </a:t>
            </a:r>
            <a:r>
              <a:rPr lang="en-US" sz="1400" b="0" dirty="0">
                <a:solidFill>
                  <a:srgbClr val="0000FF"/>
                </a:solidFill>
                <a:latin typeface="Century Gothic"/>
                <a:cs typeface="Century Gothic"/>
              </a:rPr>
              <a:t>the </a:t>
            </a:r>
            <a:r>
              <a:rPr lang="en-US" sz="1400" b="0" dirty="0" err="1">
                <a:solidFill>
                  <a:srgbClr val="0000FF"/>
                </a:solidFill>
                <a:latin typeface="Century Gothic"/>
                <a:cs typeface="Century Gothic"/>
              </a:rPr>
              <a:t>microbiome</a:t>
            </a:r>
            <a:r>
              <a:rPr lang="en-US" sz="1400" b="0" dirty="0">
                <a:solidFill>
                  <a:srgbClr val="0000FF"/>
                </a:solidFill>
                <a:latin typeface="Century Gothic"/>
                <a:cs typeface="Century Gothic"/>
              </a:rPr>
              <a:t>.</a:t>
            </a:r>
          </a:p>
        </p:txBody>
      </p:sp>
      <p:sp>
        <p:nvSpPr>
          <p:cNvPr id="17" name="Rectangle 16"/>
          <p:cNvSpPr/>
          <p:nvPr/>
        </p:nvSpPr>
        <p:spPr>
          <a:xfrm>
            <a:off x="4572000" y="6353815"/>
            <a:ext cx="4572000" cy="261610"/>
          </a:xfrm>
          <a:prstGeom prst="rect">
            <a:avLst/>
          </a:prstGeom>
        </p:spPr>
        <p:txBody>
          <a:bodyPr>
            <a:spAutoFit/>
          </a:bodyPr>
          <a:lstStyle/>
          <a:p>
            <a:pPr algn="r"/>
            <a:r>
              <a:rPr lang="pt-BR" sz="1100" b="0" i="1" dirty="0" err="1">
                <a:solidFill>
                  <a:schemeClr val="tx1"/>
                </a:solidFill>
                <a:latin typeface="Century Gothic"/>
                <a:cs typeface="Century Gothic"/>
              </a:rPr>
              <a:t>Blaser</a:t>
            </a:r>
            <a:r>
              <a:rPr lang="pt-BR" sz="1100" b="0" i="1" dirty="0">
                <a:solidFill>
                  <a:schemeClr val="tx1"/>
                </a:solidFill>
                <a:latin typeface="Century Gothic"/>
                <a:cs typeface="Century Gothic"/>
              </a:rPr>
              <a:t> </a:t>
            </a:r>
            <a:r>
              <a:rPr lang="pt-BR" sz="1100" b="0" i="1" dirty="0" smtClean="0">
                <a:solidFill>
                  <a:schemeClr val="tx1"/>
                </a:solidFill>
                <a:latin typeface="Century Gothic"/>
                <a:cs typeface="Century Gothic"/>
              </a:rPr>
              <a:t>MJ. EMBO </a:t>
            </a:r>
            <a:r>
              <a:rPr lang="pt-BR" sz="1100" b="0" i="1" dirty="0">
                <a:solidFill>
                  <a:schemeClr val="tx1"/>
                </a:solidFill>
                <a:latin typeface="Century Gothic"/>
                <a:cs typeface="Century Gothic"/>
              </a:rPr>
              <a:t>Rep. </a:t>
            </a:r>
            <a:r>
              <a:rPr lang="pt-BR" sz="1100" b="0" i="1" dirty="0" smtClean="0">
                <a:solidFill>
                  <a:schemeClr val="tx1"/>
                </a:solidFill>
                <a:latin typeface="Century Gothic"/>
                <a:cs typeface="Century Gothic"/>
              </a:rPr>
              <a:t>2006;7:</a:t>
            </a:r>
            <a:r>
              <a:rPr lang="pt-BR" sz="1100" b="0" i="1" dirty="0">
                <a:solidFill>
                  <a:schemeClr val="tx1"/>
                </a:solidFill>
                <a:latin typeface="Century Gothic"/>
                <a:cs typeface="Century Gothic"/>
              </a:rPr>
              <a:t>956</a:t>
            </a:r>
            <a:endParaRPr lang="en-US" sz="1100" b="0" i="1" dirty="0">
              <a:solidFill>
                <a:schemeClr val="tx1"/>
              </a:solidFill>
              <a:latin typeface="Century Gothic"/>
              <a:cs typeface="Century Gothic"/>
            </a:endParaRPr>
          </a:p>
        </p:txBody>
      </p:sp>
      <p:pic>
        <p:nvPicPr>
          <p:cNvPr id="16" name="Picture 12"/>
          <p:cNvPicPr>
            <a:picLocks noChangeAspect="1"/>
          </p:cNvPicPr>
          <p:nvPr/>
        </p:nvPicPr>
        <p:blipFill>
          <a:blip r:embed="rId6"/>
          <a:stretch>
            <a:fillRect/>
          </a:stretch>
        </p:blipFill>
        <p:spPr>
          <a:xfrm>
            <a:off x="131187" y="2256089"/>
            <a:ext cx="2353263" cy="2364487"/>
          </a:xfrm>
          <a:prstGeom prst="rect">
            <a:avLst/>
          </a:prstGeom>
        </p:spPr>
      </p:pic>
    </p:spTree>
    <p:extLst>
      <p:ext uri="{BB962C8B-B14F-4D97-AF65-F5344CB8AC3E}">
        <p14:creationId xmlns:p14="http://schemas.microsoft.com/office/powerpoint/2010/main" val="15242641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Custom 6">
      <a:dk1>
        <a:srgbClr val="00060A"/>
      </a:dk1>
      <a:lt1>
        <a:srgbClr val="FFFFFF"/>
      </a:lt1>
      <a:dk2>
        <a:srgbClr val="FF0000"/>
      </a:dk2>
      <a:lt2>
        <a:srgbClr val="FFFF00"/>
      </a:lt2>
      <a:accent1>
        <a:srgbClr val="66FF33"/>
      </a:accent1>
      <a:accent2>
        <a:srgbClr val="9900CC"/>
      </a:accent2>
      <a:accent3>
        <a:srgbClr val="FFFFFF"/>
      </a:accent3>
      <a:accent4>
        <a:srgbClr val="0056DA"/>
      </a:accent4>
      <a:accent5>
        <a:srgbClr val="B8FFAD"/>
      </a:accent5>
      <a:accent6>
        <a:srgbClr val="8A00B9"/>
      </a:accent6>
      <a:hlink>
        <a:srgbClr val="00FFFF"/>
      </a:hlink>
      <a:folHlink>
        <a:srgbClr val="FFCCFF"/>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1800" b="1" i="0" u="none" strike="noStrike" cap="none" normalizeH="0" baseline="0">
            <a:ln>
              <a:noFill/>
            </a:ln>
            <a:solidFill>
              <a:srgbClr val="000000"/>
            </a:solidFill>
            <a:effectLst/>
            <a:latin typeface="Arial Unicode MS"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1800" b="1" i="0" u="none" strike="noStrike" cap="none" normalizeH="0" baseline="0">
            <a:ln>
              <a:noFill/>
            </a:ln>
            <a:solidFill>
              <a:srgbClr val="000000"/>
            </a:solidFill>
            <a:effectLst/>
            <a:latin typeface="Arial Unicode MS" pitchFamily="-106"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8">
        <a:dk1>
          <a:srgbClr val="000000"/>
        </a:dk1>
        <a:lt1>
          <a:srgbClr val="FFFFFF"/>
        </a:lt1>
        <a:dk2>
          <a:srgbClr val="FF0000"/>
        </a:dk2>
        <a:lt2>
          <a:srgbClr val="CC6600"/>
        </a:lt2>
        <a:accent1>
          <a:srgbClr val="00CC99"/>
        </a:accent1>
        <a:accent2>
          <a:srgbClr val="9900CC"/>
        </a:accent2>
        <a:accent3>
          <a:srgbClr val="FFFFFF"/>
        </a:accent3>
        <a:accent4>
          <a:srgbClr val="000000"/>
        </a:accent4>
        <a:accent5>
          <a:srgbClr val="AAE2CA"/>
        </a:accent5>
        <a:accent6>
          <a:srgbClr val="8A00B9"/>
        </a:accent6>
        <a:hlink>
          <a:srgbClr val="66FFFF"/>
        </a:hlink>
        <a:folHlink>
          <a:srgbClr val="FFCC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35063</TotalTime>
  <Words>2435</Words>
  <Application>Microsoft Macintosh PowerPoint</Application>
  <PresentationFormat>Presentazione su schermo (4:3)</PresentationFormat>
  <Paragraphs>330</Paragraphs>
  <Slides>41</Slides>
  <Notes>15</Notes>
  <HiddenSlides>1</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Struttura predefinita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Prof. Carmine Panella</dc:creator>
  <cp:lastModifiedBy>macbook air</cp:lastModifiedBy>
  <cp:revision>1257</cp:revision>
  <cp:lastPrinted>2014-09-21T15:14:01Z</cp:lastPrinted>
  <dcterms:created xsi:type="dcterms:W3CDTF">2010-10-17T10:40:29Z</dcterms:created>
  <dcterms:modified xsi:type="dcterms:W3CDTF">2014-09-25T07:53:34Z</dcterms:modified>
</cp:coreProperties>
</file>