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handoutMasterIdLst>
    <p:handoutMasterId r:id="rId31"/>
  </p:handoutMasterIdLst>
  <p:sldIdLst>
    <p:sldId id="256" r:id="rId2"/>
    <p:sldId id="261" r:id="rId3"/>
    <p:sldId id="262" r:id="rId4"/>
    <p:sldId id="263" r:id="rId5"/>
    <p:sldId id="267" r:id="rId6"/>
    <p:sldId id="269" r:id="rId7"/>
    <p:sldId id="264" r:id="rId8"/>
    <p:sldId id="271" r:id="rId9"/>
    <p:sldId id="278" r:id="rId10"/>
    <p:sldId id="265" r:id="rId11"/>
    <p:sldId id="272" r:id="rId12"/>
    <p:sldId id="280" r:id="rId13"/>
    <p:sldId id="275" r:id="rId14"/>
    <p:sldId id="288" r:id="rId15"/>
    <p:sldId id="289" r:id="rId16"/>
    <p:sldId id="257" r:id="rId17"/>
    <p:sldId id="258" r:id="rId18"/>
    <p:sldId id="285" r:id="rId19"/>
    <p:sldId id="277" r:id="rId20"/>
    <p:sldId id="283" r:id="rId21"/>
    <p:sldId id="276" r:id="rId22"/>
    <p:sldId id="286" r:id="rId23"/>
    <p:sldId id="287" r:id="rId24"/>
    <p:sldId id="284" r:id="rId25"/>
    <p:sldId id="270" r:id="rId26"/>
    <p:sldId id="279" r:id="rId27"/>
    <p:sldId id="274" r:id="rId28"/>
    <p:sldId id="281"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2CB6F0-1C4E-433D-B2DF-AB13B9BFF9ED}" type="datetimeFigureOut">
              <a:rPr lang="pt-BR" smtClean="0"/>
              <a:pPr/>
              <a:t>14/11/2014</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F27F1-B8B4-4EAF-8EFF-6F703C51CCB6}" type="slidenum">
              <a:rPr lang="pt-BR" smtClean="0"/>
              <a:pPr/>
              <a:t>‹#›</a:t>
            </a:fld>
            <a:endParaRPr lang="pt-BR" dirty="0"/>
          </a:p>
        </p:txBody>
      </p:sp>
    </p:spTree>
    <p:extLst>
      <p:ext uri="{BB962C8B-B14F-4D97-AF65-F5344CB8AC3E}">
        <p14:creationId xmlns:p14="http://schemas.microsoft.com/office/powerpoint/2010/main" val="1530353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C2AA8-9E42-4F89-92DE-54E9CA11E515}" type="datetimeFigureOut">
              <a:rPr lang="pt-BR" smtClean="0"/>
              <a:pPr/>
              <a:t>14/11/2014</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37286-FA9D-4D32-851A-990E8EA10402}" type="slidenum">
              <a:rPr lang="pt-BR" smtClean="0"/>
              <a:pPr/>
              <a:t>‹#›</a:t>
            </a:fld>
            <a:endParaRPr lang="pt-BR" dirty="0"/>
          </a:p>
        </p:txBody>
      </p:sp>
    </p:spTree>
    <p:extLst>
      <p:ext uri="{BB962C8B-B14F-4D97-AF65-F5344CB8AC3E}">
        <p14:creationId xmlns:p14="http://schemas.microsoft.com/office/powerpoint/2010/main" val="13139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p>
        </p:txBody>
      </p:sp>
      <p:sp>
        <p:nvSpPr>
          <p:cNvPr id="4" name="Espaço Reservado para Número de Slide 3"/>
          <p:cNvSpPr>
            <a:spLocks noGrp="1"/>
          </p:cNvSpPr>
          <p:nvPr>
            <p:ph type="sldNum" sz="quarter" idx="10"/>
          </p:nvPr>
        </p:nvSpPr>
        <p:spPr/>
        <p:txBody>
          <a:bodyPr/>
          <a:lstStyle/>
          <a:p>
            <a:fld id="{3D937286-FA9D-4D32-851A-990E8EA10402}" type="slidenum">
              <a:rPr lang="pt-BR" smtClean="0"/>
              <a:pPr/>
              <a:t>6</a:t>
            </a:fld>
            <a:endParaRPr lang="pt-BR" dirty="0"/>
          </a:p>
        </p:txBody>
      </p:sp>
    </p:spTree>
    <p:extLst>
      <p:ext uri="{BB962C8B-B14F-4D97-AF65-F5344CB8AC3E}">
        <p14:creationId xmlns:p14="http://schemas.microsoft.com/office/powerpoint/2010/main" val="350277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D937286-FA9D-4D32-851A-990E8EA10402}" type="slidenum">
              <a:rPr lang="pt-BR" smtClean="0"/>
              <a:pPr/>
              <a:t>11</a:t>
            </a:fld>
            <a:endParaRPr lang="pt-BR" dirty="0"/>
          </a:p>
        </p:txBody>
      </p:sp>
    </p:spTree>
    <p:extLst>
      <p:ext uri="{BB962C8B-B14F-4D97-AF65-F5344CB8AC3E}">
        <p14:creationId xmlns:p14="http://schemas.microsoft.com/office/powerpoint/2010/main" val="310603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D937286-FA9D-4D32-851A-990E8EA10402}" type="slidenum">
              <a:rPr lang="pt-BR" smtClean="0"/>
              <a:pPr/>
              <a:t>17</a:t>
            </a:fld>
            <a:endParaRPr lang="pt-BR" dirty="0"/>
          </a:p>
        </p:txBody>
      </p:sp>
    </p:spTree>
    <p:extLst>
      <p:ext uri="{BB962C8B-B14F-4D97-AF65-F5344CB8AC3E}">
        <p14:creationId xmlns:p14="http://schemas.microsoft.com/office/powerpoint/2010/main" val="405528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17" name="Espaço Reservado para Rodapé 16"/>
          <p:cNvSpPr>
            <a:spLocks noGrp="1"/>
          </p:cNvSpPr>
          <p:nvPr>
            <p:ph type="ftr" sz="quarter" idx="11"/>
          </p:nvPr>
        </p:nvSpPr>
        <p:spPr/>
        <p:txBody>
          <a:bodyPr/>
          <a:lstStyle/>
          <a:p>
            <a:endParaRPr lang="pt-BR" dirty="0"/>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AAC81B7-E59B-4319-9EF0-2E6B461F7C87}" type="slidenum">
              <a:rPr lang="pt-BR" smtClean="0"/>
              <a:pPr/>
              <a:t>‹#›</a:t>
            </a:fld>
            <a:endParaRPr lang="pt-BR" dirty="0"/>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AAC81B7-E59B-4319-9EF0-2E6B461F7C87}" type="slidenum">
              <a:rPr lang="pt-BR" smtClean="0"/>
              <a:pPr/>
              <a:t>‹#›</a:t>
            </a:fld>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4AAC81B7-E59B-4319-9EF0-2E6B461F7C87}" type="slidenum">
              <a:rPr lang="pt-BR" smtClean="0"/>
              <a:pPr/>
              <a:t>‹#›</a:t>
            </a:fld>
            <a:endParaRPr lang="pt-BR" dirty="0"/>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a:xfrm>
            <a:off x="4361688" y="1026372"/>
            <a:ext cx="457200" cy="441325"/>
          </a:xfrm>
        </p:spPr>
        <p:txBody>
          <a:bodyPr/>
          <a:lstStyle/>
          <a:p>
            <a:fld id="{4AAC81B7-E59B-4319-9EF0-2E6B461F7C87}" type="slidenum">
              <a:rPr lang="pt-BR" smtClean="0"/>
              <a:pPr/>
              <a:t>‹#›</a:t>
            </a:fld>
            <a:endParaRPr lang="pt-BR" dirty="0"/>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dirty="0"/>
          </a:p>
        </p:txBody>
      </p:sp>
      <p:sp>
        <p:nvSpPr>
          <p:cNvPr id="4" name="Espaço Reservado para Data 3"/>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AAC81B7-E59B-4319-9EF0-2E6B461F7C87}" type="slidenum">
              <a:rPr lang="pt-BR" smtClean="0"/>
              <a:pPr/>
              <a:t>‹#›</a:t>
            </a:fld>
            <a:endParaRPr lang="pt-BR" dirty="0"/>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4B8E6943-B6FF-4F4C-989A-5EA091114B38}" type="datetimeFigureOut">
              <a:rPr lang="pt-BR" smtClean="0"/>
              <a:pPr/>
              <a:t>14/11/2014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AAC81B7-E59B-4319-9EF0-2E6B461F7C87}" type="slidenum">
              <a:rPr lang="pt-BR" smtClean="0"/>
              <a:pPr/>
              <a:t>‹#›</a:t>
            </a:fld>
            <a:endParaRPr lang="pt-BR" dirty="0"/>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8" name="Espaço Reservado para Rodapé 7"/>
          <p:cNvSpPr>
            <a:spLocks noGrp="1"/>
          </p:cNvSpPr>
          <p:nvPr>
            <p:ph type="ftr" sz="quarter" idx="11"/>
          </p:nvPr>
        </p:nvSpPr>
        <p:spPr>
          <a:xfrm>
            <a:off x="304800" y="6409944"/>
            <a:ext cx="3581400" cy="365760"/>
          </a:xfrm>
        </p:spPr>
        <p:txBody>
          <a:bodyPr/>
          <a:lstStyle/>
          <a:p>
            <a:endParaRPr lang="pt-BR" dirty="0"/>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4AAC81B7-E59B-4319-9EF0-2E6B461F7C87}" type="slidenum">
              <a:rPr lang="pt-BR" smtClean="0"/>
              <a:pPr/>
              <a:t>‹#›</a:t>
            </a:fld>
            <a:endParaRPr lang="pt-BR" dirty="0"/>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a:xfrm>
            <a:off x="4343400" y="1036020"/>
            <a:ext cx="457200" cy="441325"/>
          </a:xfrm>
        </p:spPr>
        <p:txBody>
          <a:bodyPr/>
          <a:lstStyle/>
          <a:p>
            <a:fld id="{4AAC81B7-E59B-4319-9EF0-2E6B461F7C87}" type="slidenum">
              <a:rPr lang="pt-BR" smtClean="0"/>
              <a:pPr/>
              <a:t>‹#›</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AAC81B7-E59B-4319-9EF0-2E6B461F7C87}" type="slidenum">
              <a:rPr lang="pt-BR" smtClean="0"/>
              <a:pPr/>
              <a:t>‹#›</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AAC81B7-E59B-4319-9EF0-2E6B461F7C87}" type="slidenum">
              <a:rPr lang="pt-BR" smtClean="0"/>
              <a:pPr/>
              <a:t>‹#›</a:t>
            </a:fld>
            <a:endParaRPr lang="pt-BR" dirty="0"/>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4B8E6943-B6FF-4F4C-989A-5EA091114B38}" type="datetimeFigureOut">
              <a:rPr lang="pt-BR" smtClean="0"/>
              <a:pPr/>
              <a:t>14/11/2014</a:t>
            </a:fld>
            <a:endParaRPr lang="pt-BR" dirty="0"/>
          </a:p>
        </p:txBody>
      </p:sp>
      <p:sp>
        <p:nvSpPr>
          <p:cNvPr id="6" name="Espaço Reservado para Rodapé 5"/>
          <p:cNvSpPr>
            <a:spLocks noGrp="1"/>
          </p:cNvSpPr>
          <p:nvPr>
            <p:ph type="ftr" sz="quarter" idx="11"/>
          </p:nvPr>
        </p:nvSpPr>
        <p:spPr>
          <a:xfrm>
            <a:off x="301752" y="6410848"/>
            <a:ext cx="3383280" cy="365760"/>
          </a:xfrm>
        </p:spPr>
        <p:txBody>
          <a:bodyPr/>
          <a:lstStyle/>
          <a:p>
            <a:endParaRPr lang="pt-B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4AAC81B7-E59B-4319-9EF0-2E6B461F7C87}" type="slidenum">
              <a:rPr lang="pt-BR" smtClean="0"/>
              <a:pPr/>
              <a:t>‹#›</a:t>
            </a:fld>
            <a:endParaRPr lang="pt-BR" dirty="0"/>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4B8E6943-B6FF-4F4C-989A-5EA091114B38}" type="datetimeFigureOut">
              <a:rPr lang="pt-BR" smtClean="0"/>
              <a:pPr/>
              <a:t>14/11/2014</a:t>
            </a:fld>
            <a:endParaRPr lang="pt-BR" dirty="0"/>
          </a:p>
        </p:txBody>
      </p:sp>
      <p:sp>
        <p:nvSpPr>
          <p:cNvPr id="6" name="Espaço Reservado para Rodapé 5"/>
          <p:cNvSpPr>
            <a:spLocks noGrp="1"/>
          </p:cNvSpPr>
          <p:nvPr>
            <p:ph type="ftr" sz="quarter" idx="11"/>
          </p:nvPr>
        </p:nvSpPr>
        <p:spPr>
          <a:xfrm>
            <a:off x="301752" y="6410848"/>
            <a:ext cx="3584448" cy="365760"/>
          </a:xfrm>
        </p:spPr>
        <p:txBody>
          <a:bodyPr/>
          <a:lstStyle/>
          <a:p>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8E6943-B6FF-4F4C-989A-5EA091114B38}" type="datetimeFigureOut">
              <a:rPr lang="pt-BR" smtClean="0"/>
              <a:pPr/>
              <a:t>14/11/2014</a:t>
            </a:fld>
            <a:endParaRPr lang="pt-BR" dirty="0"/>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dirty="0"/>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AC81B7-E59B-4319-9EF0-2E6B461F7C87}" type="slidenum">
              <a:rPr lang="pt-BR" smtClean="0"/>
              <a:pPr/>
              <a:t>‹#›</a:t>
            </a:fld>
            <a:endParaRPr lang="pt-BR" dirty="0"/>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feso.png"/>
          <p:cNvPicPr>
            <a:picLocks noChangeAspect="1"/>
          </p:cNvPicPr>
          <p:nvPr/>
        </p:nvPicPr>
        <p:blipFill>
          <a:blip r:embed="rId2" cstate="print"/>
          <a:stretch>
            <a:fillRect/>
          </a:stretch>
        </p:blipFill>
        <p:spPr>
          <a:xfrm>
            <a:off x="7715272" y="5143512"/>
            <a:ext cx="1214446" cy="1180289"/>
          </a:xfrm>
          <a:prstGeom prst="rect">
            <a:avLst/>
          </a:prstGeom>
        </p:spPr>
      </p:pic>
      <p:pic>
        <p:nvPicPr>
          <p:cNvPr id="5" name="Imagem 4" descr="HGB.png"/>
          <p:cNvPicPr>
            <a:picLocks noChangeAspect="1"/>
          </p:cNvPicPr>
          <p:nvPr/>
        </p:nvPicPr>
        <p:blipFill>
          <a:blip r:embed="rId3"/>
          <a:stretch>
            <a:fillRect/>
          </a:stretch>
        </p:blipFill>
        <p:spPr>
          <a:xfrm>
            <a:off x="214282" y="5143512"/>
            <a:ext cx="2198090" cy="1143008"/>
          </a:xfrm>
          <a:prstGeom prst="rect">
            <a:avLst/>
          </a:prstGeom>
          <a:noFill/>
          <a:ln>
            <a:noFill/>
          </a:ln>
        </p:spPr>
      </p:pic>
      <p:sp>
        <p:nvSpPr>
          <p:cNvPr id="3" name="Subtítulo 2"/>
          <p:cNvSpPr>
            <a:spLocks noGrp="1"/>
          </p:cNvSpPr>
          <p:nvPr>
            <p:ph type="subTitle" idx="1"/>
          </p:nvPr>
        </p:nvSpPr>
        <p:spPr>
          <a:xfrm>
            <a:off x="928662" y="2819400"/>
            <a:ext cx="7858180" cy="1895484"/>
          </a:xfrm>
        </p:spPr>
        <p:txBody>
          <a:bodyPr>
            <a:normAutofit/>
          </a:bodyPr>
          <a:lstStyle/>
          <a:p>
            <a:endParaRPr lang="en-US" sz="2200" dirty="0" smtClean="0"/>
          </a:p>
          <a:p>
            <a:r>
              <a:rPr lang="en-US" sz="2200" dirty="0" smtClean="0"/>
              <a:t>progressive form of biliary and hepatic paracoccidioidomycosis, simulating cholangiocarcinoma</a:t>
            </a:r>
            <a:r>
              <a:rPr lang="en-US" dirty="0" smtClean="0"/>
              <a:t>.</a:t>
            </a:r>
            <a:endParaRPr lang="pt-BR" dirty="0" smtClean="0"/>
          </a:p>
        </p:txBody>
      </p:sp>
      <p:sp>
        <p:nvSpPr>
          <p:cNvPr id="2" name="Título 1"/>
          <p:cNvSpPr>
            <a:spLocks noGrp="1"/>
          </p:cNvSpPr>
          <p:nvPr>
            <p:ph type="ctrTitle"/>
          </p:nvPr>
        </p:nvSpPr>
        <p:spPr>
          <a:xfrm>
            <a:off x="500034" y="357166"/>
            <a:ext cx="8229600" cy="1928826"/>
          </a:xfrm>
        </p:spPr>
        <p:txBody>
          <a:bodyPr>
            <a:normAutofit/>
          </a:bodyPr>
          <a:lstStyle/>
          <a:p>
            <a:pPr algn="r"/>
            <a:r>
              <a:rPr lang="pt-BR" dirty="0" smtClean="0"/>
              <a:t/>
            </a:r>
            <a:br>
              <a:rPr lang="pt-BR" dirty="0" smtClean="0"/>
            </a:br>
            <a:r>
              <a:rPr lang="pt-BR" dirty="0" smtClean="0"/>
              <a:t>A case report</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Laboratory </a:t>
            </a:r>
            <a:endParaRPr lang="pt-BR" dirty="0"/>
          </a:p>
        </p:txBody>
      </p:sp>
      <p:graphicFrame>
        <p:nvGraphicFramePr>
          <p:cNvPr id="6" name="Espaço Reservado para Conteúdo 5"/>
          <p:cNvGraphicFramePr>
            <a:graphicFrameLocks noGrp="1"/>
          </p:cNvGraphicFramePr>
          <p:nvPr>
            <p:ph sz="quarter" idx="1"/>
          </p:nvPr>
        </p:nvGraphicFramePr>
        <p:xfrm>
          <a:off x="571472" y="1500174"/>
          <a:ext cx="8072494" cy="5120640"/>
        </p:xfrm>
        <a:graphic>
          <a:graphicData uri="http://schemas.openxmlformats.org/drawingml/2006/table">
            <a:tbl>
              <a:tblPr firstRow="1" bandRow="1">
                <a:tableStyleId>{5C22544A-7EE6-4342-B048-85BDC9FD1C3A}</a:tableStyleId>
              </a:tblPr>
              <a:tblGrid>
                <a:gridCol w="2150150"/>
                <a:gridCol w="2735833"/>
                <a:gridCol w="3186511"/>
              </a:tblGrid>
              <a:tr h="357190">
                <a:tc>
                  <a:txBody>
                    <a:bodyPr/>
                    <a:lstStyle/>
                    <a:p>
                      <a:endParaRPr lang="pt-BR" dirty="0"/>
                    </a:p>
                  </a:txBody>
                  <a:tcPr/>
                </a:tc>
                <a:tc>
                  <a:txBody>
                    <a:bodyPr/>
                    <a:lstStyle/>
                    <a:p>
                      <a:pPr algn="ctr"/>
                      <a:r>
                        <a:rPr lang="pt-BR" dirty="0" smtClean="0"/>
                        <a:t>ADMISSION</a:t>
                      </a:r>
                      <a:endParaRPr lang="pt-BR" dirty="0">
                        <a:latin typeface="Aparajita" pitchFamily="34" charset="0"/>
                        <a:cs typeface="Aparajita" pitchFamily="34" charset="0"/>
                      </a:endParaRPr>
                    </a:p>
                  </a:txBody>
                  <a:tcPr/>
                </a:tc>
                <a:tc>
                  <a:txBody>
                    <a:bodyPr/>
                    <a:lstStyle/>
                    <a:p>
                      <a:pPr algn="ctr"/>
                      <a:r>
                        <a:rPr lang="pt-BR" dirty="0" smtClean="0"/>
                        <a:t>REFERENCE</a:t>
                      </a:r>
                      <a:endParaRPr lang="pt-BR" dirty="0">
                        <a:latin typeface="Aparajita" pitchFamily="34" charset="0"/>
                        <a:cs typeface="Aparajita" pitchFamily="34" charset="0"/>
                      </a:endParaRPr>
                    </a:p>
                  </a:txBody>
                  <a:tcPr/>
                </a:tc>
              </a:tr>
              <a:tr h="357190">
                <a:tc>
                  <a:txBody>
                    <a:bodyPr/>
                    <a:lstStyle/>
                    <a:p>
                      <a:r>
                        <a:rPr lang="pt-BR" dirty="0" smtClean="0"/>
                        <a:t>BT</a:t>
                      </a:r>
                      <a:endParaRPr lang="pt-BR" dirty="0"/>
                    </a:p>
                  </a:txBody>
                  <a:tcPr/>
                </a:tc>
                <a:tc>
                  <a:txBody>
                    <a:bodyPr/>
                    <a:lstStyle/>
                    <a:p>
                      <a:pPr algn="ctr"/>
                      <a:r>
                        <a:rPr lang="pt-BR" dirty="0" smtClean="0"/>
                        <a:t>9.5 mg/dL</a:t>
                      </a:r>
                      <a:endParaRPr lang="pt-BR" dirty="0"/>
                    </a:p>
                  </a:txBody>
                  <a:tcPr/>
                </a:tc>
                <a:tc>
                  <a:txBody>
                    <a:bodyPr/>
                    <a:lstStyle/>
                    <a:p>
                      <a:pPr algn="ctr"/>
                      <a:r>
                        <a:rPr lang="pt-BR" dirty="0" smtClean="0"/>
                        <a:t>0.3 a 1.2 mg/dL</a:t>
                      </a:r>
                      <a:endParaRPr lang="pt-BR" dirty="0"/>
                    </a:p>
                  </a:txBody>
                  <a:tcPr/>
                </a:tc>
              </a:tr>
              <a:tr h="357190">
                <a:tc>
                  <a:txBody>
                    <a:bodyPr/>
                    <a:lstStyle/>
                    <a:p>
                      <a:pPr algn="l"/>
                      <a:r>
                        <a:rPr lang="pt-BR" dirty="0" smtClean="0"/>
                        <a:t>BD</a:t>
                      </a:r>
                      <a:endParaRPr lang="pt-BR" dirty="0"/>
                    </a:p>
                  </a:txBody>
                  <a:tcPr/>
                </a:tc>
                <a:tc>
                  <a:txBody>
                    <a:bodyPr/>
                    <a:lstStyle/>
                    <a:p>
                      <a:pPr algn="ctr"/>
                      <a:r>
                        <a:rPr lang="pt-BR" dirty="0" smtClean="0"/>
                        <a:t>8.0 mg/dL</a:t>
                      </a:r>
                      <a:endParaRPr lang="pt-BR" dirty="0"/>
                    </a:p>
                  </a:txBody>
                  <a:tcPr/>
                </a:tc>
                <a:tc>
                  <a:txBody>
                    <a:bodyPr/>
                    <a:lstStyle/>
                    <a:p>
                      <a:pPr algn="ctr"/>
                      <a:r>
                        <a:rPr lang="pt-BR" dirty="0" smtClean="0"/>
                        <a:t>&lt;0.2 mg/dL</a:t>
                      </a:r>
                      <a:endParaRPr lang="pt-BR" dirty="0"/>
                    </a:p>
                  </a:txBody>
                  <a:tcPr/>
                </a:tc>
              </a:tr>
              <a:tr h="357190">
                <a:tc>
                  <a:txBody>
                    <a:bodyPr/>
                    <a:lstStyle/>
                    <a:p>
                      <a:r>
                        <a:rPr lang="pt-BR" dirty="0" smtClean="0"/>
                        <a:t>AST</a:t>
                      </a:r>
                      <a:endParaRPr lang="pt-BR" dirty="0"/>
                    </a:p>
                  </a:txBody>
                  <a:tcPr/>
                </a:tc>
                <a:tc>
                  <a:txBody>
                    <a:bodyPr/>
                    <a:lstStyle/>
                    <a:p>
                      <a:pPr algn="ctr"/>
                      <a:r>
                        <a:rPr lang="pt-BR" dirty="0" smtClean="0"/>
                        <a:t>61 U/L</a:t>
                      </a:r>
                      <a:endParaRPr lang="pt-BR" dirty="0"/>
                    </a:p>
                  </a:txBody>
                  <a:tcPr/>
                </a:tc>
                <a:tc>
                  <a:txBody>
                    <a:bodyPr/>
                    <a:lstStyle/>
                    <a:p>
                      <a:pPr algn="ctr"/>
                      <a:r>
                        <a:rPr lang="pt-BR" dirty="0" smtClean="0"/>
                        <a:t>&lt;34 U/L</a:t>
                      </a:r>
                      <a:endParaRPr lang="pt-BR" dirty="0"/>
                    </a:p>
                  </a:txBody>
                  <a:tcPr/>
                </a:tc>
              </a:tr>
              <a:tr h="357190">
                <a:tc>
                  <a:txBody>
                    <a:bodyPr/>
                    <a:lstStyle/>
                    <a:p>
                      <a:r>
                        <a:rPr lang="pt-BR" dirty="0" smtClean="0"/>
                        <a:t>ALT</a:t>
                      </a:r>
                      <a:endParaRPr lang="pt-BR" dirty="0"/>
                    </a:p>
                  </a:txBody>
                  <a:tcPr/>
                </a:tc>
                <a:tc>
                  <a:txBody>
                    <a:bodyPr/>
                    <a:lstStyle/>
                    <a:p>
                      <a:pPr algn="ctr"/>
                      <a:r>
                        <a:rPr lang="pt-BR" dirty="0" smtClean="0"/>
                        <a:t>34 U/L</a:t>
                      </a:r>
                      <a:endParaRPr lang="pt-BR" dirty="0"/>
                    </a:p>
                  </a:txBody>
                  <a:tcPr/>
                </a:tc>
                <a:tc>
                  <a:txBody>
                    <a:bodyPr/>
                    <a:lstStyle/>
                    <a:p>
                      <a:pPr algn="ctr"/>
                      <a:r>
                        <a:rPr lang="pt-BR" dirty="0" smtClean="0"/>
                        <a:t>10 a 49 U/L</a:t>
                      </a:r>
                      <a:endParaRPr lang="pt-BR" dirty="0"/>
                    </a:p>
                  </a:txBody>
                  <a:tcPr/>
                </a:tc>
              </a:tr>
              <a:tr h="357190">
                <a:tc>
                  <a:txBody>
                    <a:bodyPr/>
                    <a:lstStyle/>
                    <a:p>
                      <a:r>
                        <a:rPr lang="pt-BR" dirty="0" smtClean="0"/>
                        <a:t>FA</a:t>
                      </a:r>
                      <a:endParaRPr lang="pt-BR" dirty="0"/>
                    </a:p>
                  </a:txBody>
                  <a:tcPr/>
                </a:tc>
                <a:tc>
                  <a:txBody>
                    <a:bodyPr/>
                    <a:lstStyle/>
                    <a:p>
                      <a:pPr algn="ctr"/>
                      <a:r>
                        <a:rPr lang="pt-BR" dirty="0" smtClean="0"/>
                        <a:t>238 U/L</a:t>
                      </a:r>
                      <a:endParaRPr lang="pt-BR" dirty="0"/>
                    </a:p>
                  </a:txBody>
                  <a:tcPr/>
                </a:tc>
                <a:tc>
                  <a:txBody>
                    <a:bodyPr/>
                    <a:lstStyle/>
                    <a:p>
                      <a:pPr algn="ctr"/>
                      <a:r>
                        <a:rPr lang="pt-BR" dirty="0" smtClean="0"/>
                        <a:t>45 a 129 U/L</a:t>
                      </a:r>
                      <a:endParaRPr lang="pt-BR" dirty="0"/>
                    </a:p>
                  </a:txBody>
                  <a:tcPr/>
                </a:tc>
              </a:tr>
              <a:tr h="357190">
                <a:tc>
                  <a:txBody>
                    <a:bodyPr/>
                    <a:lstStyle/>
                    <a:p>
                      <a:r>
                        <a:rPr lang="pt-BR" dirty="0" smtClean="0"/>
                        <a:t>GAMA-GT</a:t>
                      </a:r>
                      <a:endParaRPr lang="pt-BR" dirty="0"/>
                    </a:p>
                  </a:txBody>
                  <a:tcPr/>
                </a:tc>
                <a:tc>
                  <a:txBody>
                    <a:bodyPr/>
                    <a:lstStyle/>
                    <a:p>
                      <a:pPr algn="ctr"/>
                      <a:r>
                        <a:rPr lang="pt-BR" dirty="0" smtClean="0"/>
                        <a:t>396 U/L</a:t>
                      </a:r>
                      <a:endParaRPr lang="pt-BR" dirty="0"/>
                    </a:p>
                  </a:txBody>
                  <a:tcPr/>
                </a:tc>
                <a:tc>
                  <a:txBody>
                    <a:bodyPr/>
                    <a:lstStyle/>
                    <a:p>
                      <a:pPr algn="ctr"/>
                      <a:r>
                        <a:rPr lang="pt-BR" dirty="0" smtClean="0"/>
                        <a:t>&lt;38</a:t>
                      </a:r>
                      <a:r>
                        <a:rPr lang="pt-BR" baseline="0" dirty="0" smtClean="0"/>
                        <a:t> U/L</a:t>
                      </a:r>
                      <a:endParaRPr lang="pt-BR" dirty="0"/>
                    </a:p>
                  </a:txBody>
                  <a:tcPr/>
                </a:tc>
              </a:tr>
              <a:tr h="357190">
                <a:tc>
                  <a:txBody>
                    <a:bodyPr/>
                    <a:lstStyle/>
                    <a:p>
                      <a:r>
                        <a:rPr lang="pt-BR" dirty="0" smtClean="0"/>
                        <a:t>HB</a:t>
                      </a:r>
                      <a:endParaRPr lang="pt-BR" dirty="0"/>
                    </a:p>
                  </a:txBody>
                  <a:tcPr/>
                </a:tc>
                <a:tc>
                  <a:txBody>
                    <a:bodyPr/>
                    <a:lstStyle/>
                    <a:p>
                      <a:pPr algn="ctr"/>
                      <a:r>
                        <a:rPr lang="pt-BR" dirty="0" smtClean="0"/>
                        <a:t>7.2 g/dL</a:t>
                      </a:r>
                      <a:endParaRPr lang="pt-BR" dirty="0"/>
                    </a:p>
                  </a:txBody>
                  <a:tcPr/>
                </a:tc>
                <a:tc>
                  <a:txBody>
                    <a:bodyPr/>
                    <a:lstStyle/>
                    <a:p>
                      <a:pPr algn="ctr"/>
                      <a:r>
                        <a:rPr lang="pt-BR" dirty="0" smtClean="0"/>
                        <a:t>11.6 a 15.4 g/dL</a:t>
                      </a:r>
                      <a:endParaRPr lang="pt-BR" dirty="0"/>
                    </a:p>
                  </a:txBody>
                  <a:tcPr/>
                </a:tc>
              </a:tr>
              <a:tr h="357190">
                <a:tc>
                  <a:txBody>
                    <a:bodyPr/>
                    <a:lstStyle/>
                    <a:p>
                      <a:r>
                        <a:rPr lang="pt-BR" dirty="0" smtClean="0"/>
                        <a:t>HT</a:t>
                      </a:r>
                      <a:endParaRPr lang="pt-BR" dirty="0"/>
                    </a:p>
                  </a:txBody>
                  <a:tcPr/>
                </a:tc>
                <a:tc>
                  <a:txBody>
                    <a:bodyPr/>
                    <a:lstStyle/>
                    <a:p>
                      <a:pPr algn="ctr"/>
                      <a:r>
                        <a:rPr lang="pt-BR" dirty="0" smtClean="0"/>
                        <a:t>22.0%</a:t>
                      </a:r>
                      <a:endParaRPr lang="pt-BR" dirty="0"/>
                    </a:p>
                  </a:txBody>
                  <a:tcPr/>
                </a:tc>
                <a:tc>
                  <a:txBody>
                    <a:bodyPr/>
                    <a:lstStyle/>
                    <a:p>
                      <a:pPr algn="ctr"/>
                      <a:r>
                        <a:rPr lang="pt-BR" dirty="0" smtClean="0"/>
                        <a:t>40 a 54%</a:t>
                      </a:r>
                      <a:endParaRPr lang="pt-BR" dirty="0"/>
                    </a:p>
                  </a:txBody>
                  <a:tcPr/>
                </a:tc>
              </a:tr>
              <a:tr h="357190">
                <a:tc>
                  <a:txBody>
                    <a:bodyPr/>
                    <a:lstStyle/>
                    <a:p>
                      <a:r>
                        <a:rPr lang="pt-BR" dirty="0" smtClean="0"/>
                        <a:t>LEUCOCITOS</a:t>
                      </a:r>
                      <a:endParaRPr lang="pt-BR" dirty="0"/>
                    </a:p>
                  </a:txBody>
                  <a:tcPr/>
                </a:tc>
                <a:tc>
                  <a:txBody>
                    <a:bodyPr/>
                    <a:lstStyle/>
                    <a:p>
                      <a:pPr algn="ctr"/>
                      <a:r>
                        <a:rPr lang="pt-BR" dirty="0" smtClean="0"/>
                        <a:t>15.1mil/mm3</a:t>
                      </a:r>
                      <a:endParaRPr lang="pt-BR" dirty="0"/>
                    </a:p>
                  </a:txBody>
                  <a:tcPr/>
                </a:tc>
                <a:tc>
                  <a:txBody>
                    <a:bodyPr/>
                    <a:lstStyle/>
                    <a:p>
                      <a:pPr algn="ctr"/>
                      <a:r>
                        <a:rPr lang="pt-BR" dirty="0" smtClean="0"/>
                        <a:t>4 a 11mil/mm3</a:t>
                      </a:r>
                      <a:endParaRPr lang="pt-BR" dirty="0"/>
                    </a:p>
                  </a:txBody>
                  <a:tcPr/>
                </a:tc>
              </a:tr>
              <a:tr h="357190">
                <a:tc>
                  <a:txBody>
                    <a:bodyPr/>
                    <a:lstStyle/>
                    <a:p>
                      <a:r>
                        <a:rPr lang="pt-BR" dirty="0" smtClean="0"/>
                        <a:t>LINFOCITOS</a:t>
                      </a:r>
                      <a:endParaRPr lang="pt-BR" dirty="0"/>
                    </a:p>
                  </a:txBody>
                  <a:tcPr/>
                </a:tc>
                <a:tc>
                  <a:txBody>
                    <a:bodyPr/>
                    <a:lstStyle/>
                    <a:p>
                      <a:pPr algn="ctr"/>
                      <a:r>
                        <a:rPr lang="pt-BR" dirty="0" smtClean="0"/>
                        <a:t>10.9%</a:t>
                      </a:r>
                      <a:endParaRPr lang="pt-BR" dirty="0"/>
                    </a:p>
                  </a:txBody>
                  <a:tcPr/>
                </a:tc>
                <a:tc>
                  <a:txBody>
                    <a:bodyPr/>
                    <a:lstStyle/>
                    <a:p>
                      <a:pPr algn="ctr"/>
                      <a:r>
                        <a:rPr lang="pt-BR" dirty="0" smtClean="0"/>
                        <a:t>20 a 35%</a:t>
                      </a:r>
                      <a:endParaRPr lang="pt-BR" dirty="0"/>
                    </a:p>
                  </a:txBody>
                  <a:tcPr/>
                </a:tc>
              </a:tr>
              <a:tr h="262920">
                <a:tc>
                  <a:txBody>
                    <a:bodyPr/>
                    <a:lstStyle/>
                    <a:p>
                      <a:r>
                        <a:rPr lang="pt-BR" dirty="0" smtClean="0"/>
                        <a:t>EOSINOFILOS</a:t>
                      </a:r>
                      <a:endParaRPr lang="pt-BR" dirty="0"/>
                    </a:p>
                  </a:txBody>
                  <a:tcPr/>
                </a:tc>
                <a:tc>
                  <a:txBody>
                    <a:bodyPr/>
                    <a:lstStyle/>
                    <a:p>
                      <a:pPr algn="ctr"/>
                      <a:r>
                        <a:rPr lang="pt-BR" dirty="0" smtClean="0"/>
                        <a:t>1.6%</a:t>
                      </a:r>
                      <a:endParaRPr lang="pt-BR" dirty="0"/>
                    </a:p>
                  </a:txBody>
                  <a:tcPr/>
                </a:tc>
                <a:tc>
                  <a:txBody>
                    <a:bodyPr/>
                    <a:lstStyle/>
                    <a:p>
                      <a:pPr algn="ctr"/>
                      <a:r>
                        <a:rPr lang="pt-BR" dirty="0" smtClean="0"/>
                        <a:t>1 a 6 %</a:t>
                      </a:r>
                      <a:endParaRPr lang="pt-BR" dirty="0"/>
                    </a:p>
                  </a:txBody>
                  <a:tcPr/>
                </a:tc>
              </a:tr>
              <a:tr h="357190">
                <a:tc>
                  <a:txBody>
                    <a:bodyPr/>
                    <a:lstStyle/>
                    <a:p>
                      <a:r>
                        <a:rPr lang="pt-BR" dirty="0" smtClean="0"/>
                        <a:t>UREIA</a:t>
                      </a:r>
                      <a:endParaRPr lang="pt-BR" dirty="0"/>
                    </a:p>
                  </a:txBody>
                  <a:tcPr/>
                </a:tc>
                <a:tc>
                  <a:txBody>
                    <a:bodyPr/>
                    <a:lstStyle/>
                    <a:p>
                      <a:pPr algn="ctr"/>
                      <a:r>
                        <a:rPr lang="pt-BR" dirty="0" smtClean="0"/>
                        <a:t>23mg/dL</a:t>
                      </a:r>
                      <a:endParaRPr lang="pt-BR" dirty="0"/>
                    </a:p>
                  </a:txBody>
                  <a:tcPr/>
                </a:tc>
                <a:tc>
                  <a:txBody>
                    <a:bodyPr/>
                    <a:lstStyle/>
                    <a:p>
                      <a:pPr algn="ctr"/>
                      <a:r>
                        <a:rPr lang="pt-BR" dirty="0" smtClean="0"/>
                        <a:t>19.2 a 49.2mg/dL</a:t>
                      </a:r>
                      <a:endParaRPr lang="pt-BR" dirty="0"/>
                    </a:p>
                  </a:txBody>
                  <a:tcPr/>
                </a:tc>
              </a:tr>
              <a:tr h="357190">
                <a:tc>
                  <a:txBody>
                    <a:bodyPr/>
                    <a:lstStyle/>
                    <a:p>
                      <a:r>
                        <a:rPr lang="pt-BR" dirty="0" smtClean="0"/>
                        <a:t>CREATININA</a:t>
                      </a:r>
                      <a:endParaRPr lang="pt-BR" dirty="0"/>
                    </a:p>
                  </a:txBody>
                  <a:tcPr/>
                </a:tc>
                <a:tc>
                  <a:txBody>
                    <a:bodyPr/>
                    <a:lstStyle/>
                    <a:p>
                      <a:pPr algn="ctr"/>
                      <a:r>
                        <a:rPr lang="pt-BR" dirty="0" smtClean="0"/>
                        <a:t>0.4mg/dL</a:t>
                      </a:r>
                      <a:endParaRPr lang="pt-BR" dirty="0"/>
                    </a:p>
                  </a:txBody>
                  <a:tcPr/>
                </a:tc>
                <a:tc>
                  <a:txBody>
                    <a:bodyPr/>
                    <a:lstStyle/>
                    <a:p>
                      <a:pPr algn="ctr"/>
                      <a:r>
                        <a:rPr lang="pt-BR" dirty="0" smtClean="0"/>
                        <a:t>0.6 a 1.1 mg/dL</a:t>
                      </a:r>
                      <a:endParaRPr lang="pt-BR"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Surgical Treatment</a:t>
            </a:r>
            <a:endParaRPr lang="pt-BR" dirty="0"/>
          </a:p>
        </p:txBody>
      </p:sp>
      <p:sp>
        <p:nvSpPr>
          <p:cNvPr id="3" name="Espaço Reservado para Conteúdo 2"/>
          <p:cNvSpPr>
            <a:spLocks noGrp="1"/>
          </p:cNvSpPr>
          <p:nvPr>
            <p:ph sz="quarter" idx="1"/>
          </p:nvPr>
        </p:nvSpPr>
        <p:spPr>
          <a:xfrm>
            <a:off x="357158" y="1646237"/>
            <a:ext cx="8329642" cy="4526280"/>
          </a:xfrm>
        </p:spPr>
        <p:txBody>
          <a:bodyPr>
            <a:normAutofit/>
          </a:bodyPr>
          <a:lstStyle/>
          <a:p>
            <a:pPr lvl="0">
              <a:buNone/>
            </a:pPr>
            <a:r>
              <a:rPr lang="en-US" sz="2800" dirty="0" smtClean="0">
                <a:latin typeface="Aparajita" pitchFamily="34" charset="0"/>
                <a:cs typeface="Aparajita" pitchFamily="34" charset="0"/>
              </a:rPr>
              <a:t>    The patient was subjected to exploratory laparotomy. The abdominal cavity presented extensive inflammatory process and areas of adhesion in the stomach, duodenum and bile duct. The dissection process showed and extensive bile duct-duodenal gastric fistula with cholecystitis and the presence of pus inside the vesicle. A Cholecystectomy and partial gastrectomy with Billroth II reconstruction was performed. Since the bile duct could not be individualized, nor the Kehr’s drain be implemented, it was decided to maintain the percutaneous drainage.</a:t>
            </a:r>
            <a:endParaRPr lang="pt-BR" sz="2800" dirty="0" smtClean="0">
              <a:latin typeface="Aparajita" pitchFamily="34" charset="0"/>
              <a:cs typeface="Aparajita" pitchFamily="34" charset="0"/>
            </a:endParaRPr>
          </a:p>
          <a:p>
            <a:pPr>
              <a:buNone/>
            </a:pPr>
            <a:endParaRPr lang="pt-BR" sz="2800" dirty="0" smtClean="0">
              <a:latin typeface="Aparajita" pitchFamily="34" charset="0"/>
              <a:cs typeface="Aparajita" pitchFamily="34" charset="0"/>
            </a:endParaRPr>
          </a:p>
          <a:p>
            <a:pPr>
              <a:buNone/>
            </a:pPr>
            <a:endParaRPr lang="pt-BR" sz="36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Histopathological </a:t>
            </a:r>
            <a:endParaRPr lang="pt-BR" dirty="0"/>
          </a:p>
        </p:txBody>
      </p:sp>
      <p:sp>
        <p:nvSpPr>
          <p:cNvPr id="5" name="Espaço Reservado para Conteúdo 4"/>
          <p:cNvSpPr>
            <a:spLocks noGrp="1"/>
          </p:cNvSpPr>
          <p:nvPr>
            <p:ph sz="half" idx="1"/>
          </p:nvPr>
        </p:nvSpPr>
        <p:spPr>
          <a:xfrm>
            <a:off x="4648200" y="1645920"/>
            <a:ext cx="4281518" cy="4712038"/>
          </a:xfrm>
        </p:spPr>
        <p:txBody>
          <a:bodyPr>
            <a:noAutofit/>
          </a:bodyPr>
          <a:lstStyle/>
          <a:p>
            <a:pPr>
              <a:buNone/>
            </a:pPr>
            <a:endParaRPr lang="en-US" sz="2000" dirty="0" smtClean="0">
              <a:latin typeface="Aparajita" pitchFamily="34" charset="0"/>
              <a:cs typeface="Aparajita" pitchFamily="34" charset="0"/>
            </a:endParaRPr>
          </a:p>
          <a:p>
            <a:r>
              <a:rPr lang="en-US" sz="2200" dirty="0" smtClean="0">
                <a:latin typeface="Aparajita" pitchFamily="34" charset="0"/>
                <a:cs typeface="Aparajita" pitchFamily="34" charset="0"/>
              </a:rPr>
              <a:t>Granulomas composed of epithelioid cells with central necrosis (A). Fungal </a:t>
            </a:r>
            <a:r>
              <a:rPr lang="en-US" sz="2200" dirty="0">
                <a:latin typeface="Aparajita" pitchFamily="34" charset="0"/>
                <a:cs typeface="Aparajita" pitchFamily="34" charset="0"/>
              </a:rPr>
              <a:t>round structures </a:t>
            </a:r>
            <a:r>
              <a:rPr lang="en-US" sz="2200" dirty="0" smtClean="0">
                <a:latin typeface="Aparajita" pitchFamily="34" charset="0"/>
                <a:cs typeface="Aparajita" pitchFamily="34" charset="0"/>
              </a:rPr>
              <a:t>in their majority, of varying sizes and buds in various directions are seen in staining by hematoxylin and eosin (B), PAS (C) and silver impregnation technique (D).</a:t>
            </a:r>
          </a:p>
          <a:p>
            <a:endParaRPr lang="en-US" sz="2200" dirty="0" smtClean="0">
              <a:latin typeface="Aparajita" pitchFamily="34" charset="0"/>
              <a:cs typeface="Aparajita" pitchFamily="34" charset="0"/>
            </a:endParaRPr>
          </a:p>
          <a:p>
            <a:r>
              <a:rPr lang="en-US" sz="2200" dirty="0" smtClean="0">
                <a:latin typeface="Aparajita" pitchFamily="34" charset="0"/>
                <a:cs typeface="Aparajita" pitchFamily="34" charset="0"/>
              </a:rPr>
              <a:t>There was Mother cell presenting two buds, Mickey Mouse head-like appearance.</a:t>
            </a:r>
          </a:p>
          <a:p>
            <a:endParaRPr lang="pt-BR" sz="2000" b="1" dirty="0">
              <a:latin typeface="Aparajita" pitchFamily="34" charset="0"/>
              <a:cs typeface="Aparajita" pitchFamily="34" charset="0"/>
            </a:endParaRPr>
          </a:p>
        </p:txBody>
      </p:sp>
      <p:pic>
        <p:nvPicPr>
          <p:cNvPr id="6" name="Picture 3" descr="C:\Users\Danielle\Desktop\DSC02693.JPG"/>
          <p:cNvPicPr>
            <a:picLocks noChangeAspect="1" noChangeArrowheads="1"/>
          </p:cNvPicPr>
          <p:nvPr/>
        </p:nvPicPr>
        <p:blipFill>
          <a:blip r:embed="rId2" cstate="print"/>
          <a:srcRect l="16335" t="14563" r="14563" b="15744"/>
          <a:stretch>
            <a:fillRect/>
          </a:stretch>
        </p:blipFill>
        <p:spPr bwMode="auto">
          <a:xfrm>
            <a:off x="162215" y="2071678"/>
            <a:ext cx="2195207" cy="1785950"/>
          </a:xfrm>
          <a:prstGeom prst="rect">
            <a:avLst/>
          </a:prstGeom>
          <a:noFill/>
        </p:spPr>
      </p:pic>
      <p:pic>
        <p:nvPicPr>
          <p:cNvPr id="8" name="Picture 4" descr="C:\Users\Danielle\Desktop\DSC02696.JPG"/>
          <p:cNvPicPr>
            <a:picLocks noChangeAspect="1" noChangeArrowheads="1"/>
          </p:cNvPicPr>
          <p:nvPr/>
        </p:nvPicPr>
        <p:blipFill>
          <a:blip r:embed="rId3" cstate="print"/>
          <a:srcRect l="23422" t="10699" r="20765" b="26562"/>
          <a:stretch>
            <a:fillRect/>
          </a:stretch>
        </p:blipFill>
        <p:spPr bwMode="auto">
          <a:xfrm>
            <a:off x="2382182" y="2071678"/>
            <a:ext cx="2118380" cy="1785950"/>
          </a:xfrm>
          <a:prstGeom prst="rect">
            <a:avLst/>
          </a:prstGeom>
          <a:noFill/>
        </p:spPr>
      </p:pic>
      <p:pic>
        <p:nvPicPr>
          <p:cNvPr id="9" name="Picture 5" descr="C:\Users\Danielle\Desktop\DSC02695.JPG"/>
          <p:cNvPicPr>
            <a:picLocks noChangeAspect="1" noChangeArrowheads="1"/>
          </p:cNvPicPr>
          <p:nvPr/>
        </p:nvPicPr>
        <p:blipFill>
          <a:blip r:embed="rId4" cstate="print"/>
          <a:srcRect l="20765" t="13363" r="20764" b="34188"/>
          <a:stretch>
            <a:fillRect/>
          </a:stretch>
        </p:blipFill>
        <p:spPr bwMode="auto">
          <a:xfrm>
            <a:off x="142844" y="3857628"/>
            <a:ext cx="2229933" cy="1643074"/>
          </a:xfrm>
          <a:prstGeom prst="rect">
            <a:avLst/>
          </a:prstGeom>
          <a:noFill/>
        </p:spPr>
      </p:pic>
      <p:pic>
        <p:nvPicPr>
          <p:cNvPr id="10" name="Picture 2" descr="C:\Users\Danielle\Desktop\IMG_4854.JPG"/>
          <p:cNvPicPr>
            <a:picLocks noChangeAspect="1" noChangeArrowheads="1"/>
          </p:cNvPicPr>
          <p:nvPr/>
        </p:nvPicPr>
        <p:blipFill>
          <a:blip r:embed="rId5" cstate="print"/>
          <a:srcRect l="6656" t="3950" r="7427" b="7170"/>
          <a:stretch>
            <a:fillRect/>
          </a:stretch>
        </p:blipFill>
        <p:spPr bwMode="auto">
          <a:xfrm>
            <a:off x="2357423" y="3857628"/>
            <a:ext cx="2143140" cy="16430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Clinical Treatment</a:t>
            </a:r>
            <a:endParaRPr lang="pt-BR" dirty="0"/>
          </a:p>
        </p:txBody>
      </p:sp>
      <p:sp>
        <p:nvSpPr>
          <p:cNvPr id="3" name="Espaço Reservado para Conteúdo 2"/>
          <p:cNvSpPr>
            <a:spLocks noGrp="1"/>
          </p:cNvSpPr>
          <p:nvPr>
            <p:ph sz="quarter" idx="1"/>
          </p:nvPr>
        </p:nvSpPr>
        <p:spPr>
          <a:xfrm>
            <a:off x="428596" y="1714465"/>
            <a:ext cx="8401080" cy="5143535"/>
          </a:xfrm>
        </p:spPr>
        <p:txBody>
          <a:bodyPr>
            <a:normAutofit/>
          </a:bodyPr>
          <a:lstStyle/>
          <a:p>
            <a:r>
              <a:rPr lang="en-US" sz="3600" dirty="0" smtClean="0">
                <a:latin typeface="Aparajita" pitchFamily="34" charset="0"/>
                <a:cs typeface="Aparajita" pitchFamily="34" charset="0"/>
              </a:rPr>
              <a:t>30-day antifungal therapy with Amphotericin B (IV). </a:t>
            </a:r>
          </a:p>
          <a:p>
            <a:r>
              <a:rPr lang="en-US" sz="3600" dirty="0" smtClean="0">
                <a:latin typeface="Aparajita" pitchFamily="34" charset="0"/>
                <a:cs typeface="Aparajita" pitchFamily="34" charset="0"/>
              </a:rPr>
              <a:t>Following therapy </a:t>
            </a:r>
            <a:r>
              <a:rPr lang="pt-BR" sz="3600" dirty="0" smtClean="0">
                <a:latin typeface="Aparajita" pitchFamily="34" charset="0"/>
                <a:cs typeface="Aparajita" pitchFamily="34" charset="0"/>
              </a:rPr>
              <a:t>may be carried out </a:t>
            </a:r>
            <a:r>
              <a:rPr lang="en-US" sz="3600" dirty="0" smtClean="0">
                <a:latin typeface="Aparajita" pitchFamily="34" charset="0"/>
                <a:cs typeface="Aparajita" pitchFamily="34" charset="0"/>
              </a:rPr>
              <a:t>with Itraconazole until a year </a:t>
            </a:r>
            <a:r>
              <a:rPr lang="en-US" sz="3600" dirty="0">
                <a:latin typeface="Aparajita" pitchFamily="34" charset="0"/>
                <a:cs typeface="Aparajita" pitchFamily="34" charset="0"/>
              </a:rPr>
              <a:t>after </a:t>
            </a:r>
            <a:r>
              <a:rPr lang="en-US" sz="3600" dirty="0" smtClean="0">
                <a:latin typeface="Aparajita" pitchFamily="34" charset="0"/>
                <a:cs typeface="Aparajita" pitchFamily="34" charset="0"/>
              </a:rPr>
              <a:t>serology has become negative . </a:t>
            </a:r>
          </a:p>
          <a:p>
            <a:r>
              <a:rPr lang="en-US" sz="3600" dirty="0" smtClean="0">
                <a:latin typeface="Aparajita" pitchFamily="34" charset="0"/>
                <a:cs typeface="Aparajita" pitchFamily="34" charset="0"/>
              </a:rPr>
              <a:t>Within a three-month treatment there was a reduction of bile drainage and cholangiography revealed  passage of bile through the bile duct to the duodenum.</a:t>
            </a:r>
            <a:endParaRPr lang="pt-BR" sz="3600" b="1" dirty="0" smtClean="0">
              <a:latin typeface="Aparajita" pitchFamily="34" charset="0"/>
              <a:cs typeface="Aparajita" pitchFamily="34" charset="0"/>
            </a:endParaRPr>
          </a:p>
          <a:p>
            <a:endParaRPr lang="pt-BR" sz="3600" dirty="0" smtClean="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pt-BR" sz="3600" dirty="0" smtClean="0"/>
              <a:t>PTC</a:t>
            </a:r>
            <a:endParaRPr lang="pt-BR" sz="3600" dirty="0"/>
          </a:p>
        </p:txBody>
      </p:sp>
      <p:sp>
        <p:nvSpPr>
          <p:cNvPr id="6" name="Espaço Reservado para Texto 5"/>
          <p:cNvSpPr>
            <a:spLocks noGrp="1"/>
          </p:cNvSpPr>
          <p:nvPr>
            <p:ph type="body" idx="2"/>
          </p:nvPr>
        </p:nvSpPr>
        <p:spPr/>
        <p:txBody>
          <a:bodyPr>
            <a:normAutofit/>
          </a:bodyPr>
          <a:lstStyle/>
          <a:p>
            <a:endParaRPr lang="pt-BR" sz="2400" dirty="0" smtClean="0"/>
          </a:p>
          <a:p>
            <a:r>
              <a:rPr lang="pt-BR" sz="2600" dirty="0" smtClean="0">
                <a:latin typeface="Aparajita" pitchFamily="34" charset="0"/>
                <a:cs typeface="Aparajita" pitchFamily="34" charset="0"/>
              </a:rPr>
              <a:t>Percutaneous transhepatic cholangiography after antifungal therapy.</a:t>
            </a:r>
          </a:p>
          <a:p>
            <a:endParaRPr lang="pt-BR" sz="2400" dirty="0" smtClean="0"/>
          </a:p>
          <a:p>
            <a:endParaRPr lang="pt-BR" sz="2400" dirty="0" smtClean="0"/>
          </a:p>
          <a:p>
            <a:endParaRPr lang="pt-BR" sz="2400" dirty="0" smtClean="0"/>
          </a:p>
        </p:txBody>
      </p:sp>
      <p:pic>
        <p:nvPicPr>
          <p:cNvPr id="7" name="Imagem 6" descr="foto 2 (2).JPG"/>
          <p:cNvPicPr>
            <a:picLocks noChangeAspect="1"/>
          </p:cNvPicPr>
          <p:nvPr/>
        </p:nvPicPr>
        <p:blipFill>
          <a:blip r:embed="rId2" cstate="print"/>
          <a:stretch>
            <a:fillRect/>
          </a:stretch>
        </p:blipFill>
        <p:spPr>
          <a:xfrm>
            <a:off x="3626048" y="1000108"/>
            <a:ext cx="4732166" cy="464347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46" y="857232"/>
            <a:ext cx="2857488" cy="1014402"/>
          </a:xfrm>
        </p:spPr>
        <p:txBody>
          <a:bodyPr/>
          <a:lstStyle/>
          <a:p>
            <a:pPr algn="r"/>
            <a:r>
              <a:rPr lang="pt-BR" sz="2400" dirty="0" smtClean="0"/>
              <a:t>Radiology procedure</a:t>
            </a:r>
            <a:endParaRPr lang="pt-BR" sz="2400" dirty="0"/>
          </a:p>
        </p:txBody>
      </p:sp>
      <p:sp>
        <p:nvSpPr>
          <p:cNvPr id="3" name="Espaço Reservado para Texto 2"/>
          <p:cNvSpPr>
            <a:spLocks noGrp="1"/>
          </p:cNvSpPr>
          <p:nvPr>
            <p:ph type="body" idx="2"/>
          </p:nvPr>
        </p:nvSpPr>
        <p:spPr>
          <a:xfrm>
            <a:off x="214282" y="1714488"/>
            <a:ext cx="2786082" cy="4216401"/>
          </a:xfrm>
        </p:spPr>
        <p:txBody>
          <a:bodyPr>
            <a:normAutofit fontScale="85000" lnSpcReduction="20000"/>
          </a:bodyPr>
          <a:lstStyle/>
          <a:p>
            <a:pPr lvl="0"/>
            <a:endParaRPr lang="en-US" sz="2900" dirty="0" smtClean="0"/>
          </a:p>
          <a:p>
            <a:pPr lvl="0"/>
            <a:r>
              <a:rPr lang="en-US" sz="2800" dirty="0" smtClean="0">
                <a:latin typeface="Aparajita" pitchFamily="34" charset="0"/>
                <a:cs typeface="Aparajita" pitchFamily="34" charset="0"/>
              </a:rPr>
              <a:t>Pigtail external drain (8F) for an external-internal one (10.2F). </a:t>
            </a:r>
          </a:p>
          <a:p>
            <a:pPr lvl="0"/>
            <a:r>
              <a:rPr lang="en-US" sz="2800" dirty="0" smtClean="0">
                <a:latin typeface="Aparajita" pitchFamily="34" charset="0"/>
                <a:cs typeface="Aparajita" pitchFamily="34" charset="0"/>
              </a:rPr>
              <a:t>The external drainage remains closed, and the drain will be exchanged every three months for a drain of bigger caliber, so that the route can be recovered and the drain removed. </a:t>
            </a:r>
            <a:endParaRPr lang="pt-BR" sz="2800" dirty="0" smtClean="0">
              <a:latin typeface="Aparajita" pitchFamily="34" charset="0"/>
              <a:cs typeface="Aparajita" pitchFamily="34" charset="0"/>
            </a:endParaRPr>
          </a:p>
          <a:p>
            <a:endParaRPr lang="pt-BR" dirty="0" smtClean="0">
              <a:latin typeface="Aparajita" pitchFamily="34" charset="0"/>
              <a:cs typeface="Aparajita" pitchFamily="34" charset="0"/>
            </a:endParaRPr>
          </a:p>
        </p:txBody>
      </p:sp>
      <p:pic>
        <p:nvPicPr>
          <p:cNvPr id="5" name="Imagem 4" descr="foto 1 (1).JPG"/>
          <p:cNvPicPr>
            <a:picLocks noChangeAspect="1"/>
          </p:cNvPicPr>
          <p:nvPr/>
        </p:nvPicPr>
        <p:blipFill>
          <a:blip r:embed="rId2" cstate="print"/>
          <a:stretch>
            <a:fillRect/>
          </a:stretch>
        </p:blipFill>
        <p:spPr>
          <a:xfrm>
            <a:off x="2857488" y="571480"/>
            <a:ext cx="2621291" cy="2272697"/>
          </a:xfrm>
          <a:prstGeom prst="rect">
            <a:avLst/>
          </a:prstGeom>
        </p:spPr>
      </p:pic>
      <p:pic>
        <p:nvPicPr>
          <p:cNvPr id="6" name="Imagem 5" descr="foto 2 (1).JPG"/>
          <p:cNvPicPr>
            <a:picLocks noChangeAspect="1"/>
          </p:cNvPicPr>
          <p:nvPr/>
        </p:nvPicPr>
        <p:blipFill>
          <a:blip r:embed="rId3" cstate="print"/>
          <a:stretch>
            <a:fillRect/>
          </a:stretch>
        </p:blipFill>
        <p:spPr>
          <a:xfrm>
            <a:off x="5442599" y="2855697"/>
            <a:ext cx="3558557" cy="35736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mn-lt"/>
              </a:rPr>
              <a:t>Paracococcidioidomycosis</a:t>
            </a:r>
            <a:endParaRPr lang="pt-BR" dirty="0">
              <a:latin typeface="+mn-lt"/>
            </a:endParaRPr>
          </a:p>
        </p:txBody>
      </p:sp>
      <p:sp>
        <p:nvSpPr>
          <p:cNvPr id="3" name="Espaço Reservado para Conteúdo 2"/>
          <p:cNvSpPr>
            <a:spLocks noGrp="1"/>
          </p:cNvSpPr>
          <p:nvPr>
            <p:ph sz="quarter" idx="1"/>
          </p:nvPr>
        </p:nvSpPr>
        <p:spPr>
          <a:xfrm>
            <a:off x="485804" y="1714488"/>
            <a:ext cx="8229600" cy="5072097"/>
          </a:xfrm>
        </p:spPr>
        <p:txBody>
          <a:bodyPr>
            <a:normAutofit/>
          </a:bodyPr>
          <a:lstStyle/>
          <a:p>
            <a:endParaRPr lang="en-US" dirty="0" smtClean="0">
              <a:latin typeface="Aparajita" pitchFamily="34" charset="0"/>
              <a:cs typeface="Aparajita" pitchFamily="34" charset="0"/>
            </a:endParaRPr>
          </a:p>
          <a:p>
            <a:r>
              <a:rPr lang="en-US" dirty="0" smtClean="0">
                <a:latin typeface="Aparajita" pitchFamily="34" charset="0"/>
                <a:cs typeface="Aparajita" pitchFamily="34" charset="0"/>
              </a:rPr>
              <a:t>The paracococcidioidomycosis is a systemic granulomatous disease.</a:t>
            </a:r>
            <a:endParaRPr lang="pt-BR" dirty="0" smtClean="0">
              <a:latin typeface="Aparajita" pitchFamily="34" charset="0"/>
              <a:cs typeface="Aparajita" pitchFamily="34" charset="0"/>
            </a:endParaRPr>
          </a:p>
          <a:p>
            <a:r>
              <a:rPr lang="pt-BR" dirty="0" smtClean="0">
                <a:latin typeface="Aparajita" pitchFamily="34" charset="0"/>
                <a:cs typeface="Aparajita" pitchFamily="34" charset="0"/>
              </a:rPr>
              <a:t>Evolution predominantly chronic and may also be present in acute and subacute form ( juvenile type ).</a:t>
            </a:r>
          </a:p>
          <a:p>
            <a:r>
              <a:rPr lang="pt-BR" dirty="0" smtClean="0">
                <a:latin typeface="Aparajita" pitchFamily="34" charset="0"/>
                <a:cs typeface="Aparajita" pitchFamily="34" charset="0"/>
              </a:rPr>
              <a:t>Frequently, it  involves the lungs , phagocyte system , mucous membranes , skin and adrenals .</a:t>
            </a:r>
          </a:p>
          <a:p>
            <a:r>
              <a:rPr lang="pt-BR" dirty="0" smtClean="0">
                <a:latin typeface="Aparajita" pitchFamily="34" charset="0"/>
                <a:cs typeface="Aparajita" pitchFamily="34" charset="0"/>
              </a:rPr>
              <a:t>Etiologic agent: the dimorphic fungus </a:t>
            </a:r>
            <a:r>
              <a:rPr lang="pt-BR" i="1" u="sng" dirty="0" smtClean="0">
                <a:latin typeface="Aparajita" pitchFamily="34" charset="0"/>
                <a:cs typeface="Aparajita" pitchFamily="34" charset="0"/>
              </a:rPr>
              <a:t>Paracoccidioides brasiliensis </a:t>
            </a:r>
            <a:r>
              <a:rPr lang="pt-BR" dirty="0" smtClean="0">
                <a:latin typeface="Aparajita" pitchFamily="34" charset="0"/>
                <a:cs typeface="Aparajita" pitchFamily="34" charset="0"/>
              </a:rPr>
              <a:t>(Pb)</a:t>
            </a:r>
            <a:endParaRPr lang="pt-BR" i="1" dirty="0">
              <a:latin typeface="Aparajita" pitchFamily="34" charset="0"/>
              <a:cs typeface="Aparajita" pitchFamily="34" charset="0"/>
            </a:endParaRPr>
          </a:p>
        </p:txBody>
      </p:sp>
      <p:pic>
        <p:nvPicPr>
          <p:cNvPr id="4" name="Imagem 3" descr="Imagem2.jpg"/>
          <p:cNvPicPr>
            <a:picLocks noChangeAspect="1"/>
          </p:cNvPicPr>
          <p:nvPr/>
        </p:nvPicPr>
        <p:blipFill>
          <a:blip r:embed="rId2"/>
          <a:stretch>
            <a:fillRect/>
          </a:stretch>
        </p:blipFill>
        <p:spPr>
          <a:xfrm>
            <a:off x="571472" y="214290"/>
            <a:ext cx="1168508" cy="10098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Epidemiology</a:t>
            </a:r>
            <a:endParaRPr lang="pt-BR" dirty="0"/>
          </a:p>
        </p:txBody>
      </p:sp>
      <p:sp>
        <p:nvSpPr>
          <p:cNvPr id="3" name="Espaço Reservado para Conteúdo 2"/>
          <p:cNvSpPr>
            <a:spLocks noGrp="1"/>
          </p:cNvSpPr>
          <p:nvPr>
            <p:ph sz="quarter" idx="1"/>
          </p:nvPr>
        </p:nvSpPr>
        <p:spPr>
          <a:xfrm>
            <a:off x="285720" y="1428736"/>
            <a:ext cx="8401080" cy="5214973"/>
          </a:xfrm>
        </p:spPr>
        <p:txBody>
          <a:bodyPr>
            <a:normAutofit/>
          </a:bodyPr>
          <a:lstStyle/>
          <a:p>
            <a:r>
              <a:rPr lang="en-US" dirty="0" smtClean="0">
                <a:latin typeface="Aparajita" pitchFamily="34" charset="0"/>
                <a:cs typeface="Aparajita" pitchFamily="34" charset="0"/>
              </a:rPr>
              <a:t>Endemic disease </a:t>
            </a:r>
            <a:r>
              <a:rPr lang="en-US" dirty="0">
                <a:latin typeface="Aparajita" pitchFamily="34" charset="0"/>
                <a:cs typeface="Aparajita" pitchFamily="34" charset="0"/>
              </a:rPr>
              <a:t>in Latin </a:t>
            </a:r>
            <a:r>
              <a:rPr lang="en-US" dirty="0" smtClean="0">
                <a:latin typeface="Aparajita" pitchFamily="34" charset="0"/>
                <a:cs typeface="Aparajita" pitchFamily="34" charset="0"/>
              </a:rPr>
              <a:t>America .</a:t>
            </a:r>
            <a:endParaRPr lang="pt-BR" dirty="0" smtClean="0">
              <a:latin typeface="Aparajita" pitchFamily="34" charset="0"/>
              <a:cs typeface="Aparajita" pitchFamily="34" charset="0"/>
            </a:endParaRPr>
          </a:p>
          <a:p>
            <a:r>
              <a:rPr lang="en-US" dirty="0" smtClean="0">
                <a:latin typeface="Aparajita" pitchFamily="34" charset="0"/>
                <a:cs typeface="Aparajita" pitchFamily="34" charset="0"/>
              </a:rPr>
              <a:t>80 % of cases documented in Brazil .</a:t>
            </a:r>
            <a:endParaRPr lang="pt-BR" dirty="0" smtClean="0">
              <a:latin typeface="Aparajita" pitchFamily="34" charset="0"/>
              <a:cs typeface="Aparajita" pitchFamily="34" charset="0"/>
            </a:endParaRPr>
          </a:p>
          <a:p>
            <a:r>
              <a:rPr lang="en-US" dirty="0" smtClean="0">
                <a:latin typeface="Aparajita" pitchFamily="34" charset="0"/>
                <a:cs typeface="Aparajita" pitchFamily="34" charset="0"/>
              </a:rPr>
              <a:t>No mandatory reporting. </a:t>
            </a:r>
          </a:p>
          <a:p>
            <a:r>
              <a:rPr lang="en-US" dirty="0" smtClean="0">
                <a:latin typeface="Aparajita" pitchFamily="34" charset="0"/>
                <a:cs typeface="Aparajita" pitchFamily="34" charset="0"/>
              </a:rPr>
              <a:t>Wetlands with soil often acid. </a:t>
            </a:r>
          </a:p>
          <a:p>
            <a:r>
              <a:rPr lang="en-US" dirty="0" smtClean="0">
                <a:latin typeface="Aparajita" pitchFamily="34" charset="0"/>
                <a:cs typeface="Aparajita" pitchFamily="34" charset="0"/>
              </a:rPr>
              <a:t>Rural workers .</a:t>
            </a:r>
          </a:p>
          <a:p>
            <a:r>
              <a:rPr lang="en-US" dirty="0" smtClean="0">
                <a:latin typeface="Aparajita" pitchFamily="34" charset="0"/>
                <a:cs typeface="Aparajita" pitchFamily="34" charset="0"/>
              </a:rPr>
              <a:t> Equally distributed among the sexes </a:t>
            </a:r>
          </a:p>
          <a:p>
            <a:pPr>
              <a:buNone/>
            </a:pPr>
            <a:r>
              <a:rPr lang="en-US" dirty="0" smtClean="0">
                <a:latin typeface="Aparajita" pitchFamily="34" charset="0"/>
                <a:cs typeface="Aparajita" pitchFamily="34" charset="0"/>
              </a:rPr>
              <a:t>before puberty . </a:t>
            </a:r>
          </a:p>
          <a:p>
            <a:r>
              <a:rPr lang="en-US" dirty="0" smtClean="0">
                <a:latin typeface="Aparajita" pitchFamily="34" charset="0"/>
                <a:cs typeface="Aparajita" pitchFamily="34" charset="0"/>
              </a:rPr>
              <a:t>10 times more prevalent in  men in adulthood. </a:t>
            </a:r>
          </a:p>
          <a:p>
            <a:r>
              <a:rPr lang="en-US" dirty="0" smtClean="0">
                <a:latin typeface="Aparajita" pitchFamily="34" charset="0"/>
                <a:cs typeface="Aparajita" pitchFamily="34" charset="0"/>
              </a:rPr>
              <a:t>It can infect wild and domestic animals.</a:t>
            </a:r>
            <a:endParaRPr lang="pt-BR" dirty="0" smtClean="0">
              <a:latin typeface="Aparajita" pitchFamily="34" charset="0"/>
              <a:cs typeface="Aparajita" pitchFamily="34" charset="0"/>
            </a:endParaRPr>
          </a:p>
          <a:p>
            <a:endParaRPr lang="pt-BR" dirty="0" smtClean="0">
              <a:latin typeface="Aparajita" pitchFamily="34" charset="0"/>
              <a:cs typeface="Aparajita" pitchFamily="34" charset="0"/>
            </a:endParaRPr>
          </a:p>
          <a:p>
            <a:pPr>
              <a:buNone/>
            </a:pPr>
            <a:endParaRPr lang="pt-BR" dirty="0" smtClean="0"/>
          </a:p>
          <a:p>
            <a:endParaRPr lang="pt-BR" dirty="0" smtClean="0"/>
          </a:p>
          <a:p>
            <a:endParaRPr lang="pt-BR" dirty="0"/>
          </a:p>
        </p:txBody>
      </p:sp>
      <p:pic>
        <p:nvPicPr>
          <p:cNvPr id="6" name="Imagem 5" descr="Imagem3.jpg"/>
          <p:cNvPicPr>
            <a:picLocks noChangeAspect="1"/>
          </p:cNvPicPr>
          <p:nvPr/>
        </p:nvPicPr>
        <p:blipFill>
          <a:blip r:embed="rId3"/>
          <a:stretch>
            <a:fillRect/>
          </a:stretch>
        </p:blipFill>
        <p:spPr>
          <a:xfrm>
            <a:off x="5290423" y="1357298"/>
            <a:ext cx="3782171" cy="35795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Pathogenesis </a:t>
            </a:r>
            <a:endParaRPr lang="pt-BR" dirty="0"/>
          </a:p>
        </p:txBody>
      </p:sp>
      <p:sp>
        <p:nvSpPr>
          <p:cNvPr id="3" name="Espaço Reservado para Conteúdo 2"/>
          <p:cNvSpPr>
            <a:spLocks noGrp="1"/>
          </p:cNvSpPr>
          <p:nvPr>
            <p:ph sz="quarter" idx="1"/>
          </p:nvPr>
        </p:nvSpPr>
        <p:spPr>
          <a:xfrm>
            <a:off x="285720" y="2312866"/>
            <a:ext cx="8503920" cy="2902084"/>
          </a:xfrm>
        </p:spPr>
        <p:txBody>
          <a:bodyPr/>
          <a:lstStyle/>
          <a:p>
            <a:pPr lvl="0"/>
            <a:r>
              <a:rPr lang="en-US" dirty="0" smtClean="0">
                <a:latin typeface="Aparajita" pitchFamily="34" charset="0"/>
                <a:cs typeface="Aparajita" pitchFamily="34" charset="0"/>
              </a:rPr>
              <a:t>Transmission is through the upper airways, by inhalation of fungus. </a:t>
            </a:r>
          </a:p>
          <a:p>
            <a:pPr lvl="0"/>
            <a:r>
              <a:rPr lang="en-US" dirty="0" smtClean="0">
                <a:latin typeface="Aparajita" pitchFamily="34" charset="0"/>
                <a:cs typeface="Aparajita" pitchFamily="34" charset="0"/>
              </a:rPr>
              <a:t>The Th1 response is described as a response to protection and Th2 as disease susceptibility. </a:t>
            </a:r>
          </a:p>
          <a:p>
            <a:pPr lvl="0"/>
            <a:r>
              <a:rPr lang="en-US" dirty="0" smtClean="0">
                <a:latin typeface="Aparajita" pitchFamily="34" charset="0"/>
                <a:cs typeface="Aparajita" pitchFamily="34" charset="0"/>
              </a:rPr>
              <a:t>It is a systemic mycosis, with lymphatic or hematogenic spread,</a:t>
            </a:r>
          </a:p>
          <a:p>
            <a:pPr lvl="0"/>
            <a:r>
              <a:rPr lang="en-US" dirty="0" smtClean="0">
                <a:latin typeface="Aparajita" pitchFamily="34" charset="0"/>
                <a:cs typeface="Aparajita" pitchFamily="34" charset="0"/>
              </a:rPr>
              <a:t>Granulomatous formation in primary outbreak of infection.</a:t>
            </a:r>
            <a:endParaRPr lang="pt-BR" dirty="0" smtClean="0">
              <a:latin typeface="Aparajita" pitchFamily="34" charset="0"/>
              <a:cs typeface="Aparajita" pitchFamily="34" charset="0"/>
            </a:endParaRPr>
          </a:p>
          <a:p>
            <a:pPr>
              <a:buNone/>
            </a:pP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Classification of Cnical forms</a:t>
            </a:r>
            <a:endParaRPr lang="pt-BR" dirty="0"/>
          </a:p>
        </p:txBody>
      </p:sp>
      <p:pic>
        <p:nvPicPr>
          <p:cNvPr id="4" name="Espaço Reservado para Conteúdo 3" descr="10.jpg"/>
          <p:cNvPicPr>
            <a:picLocks noGrp="1" noChangeAspect="1"/>
          </p:cNvPicPr>
          <p:nvPr>
            <p:ph sz="quarter" idx="1"/>
          </p:nvPr>
        </p:nvPicPr>
        <p:blipFill>
          <a:blip r:embed="rId2"/>
          <a:stretch>
            <a:fillRect/>
          </a:stretch>
        </p:blipFill>
        <p:spPr>
          <a:xfrm>
            <a:off x="2594768" y="1593849"/>
            <a:ext cx="3977496" cy="476481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Clinical History 	</a:t>
            </a:r>
            <a:endParaRPr lang="pt-BR" dirty="0"/>
          </a:p>
        </p:txBody>
      </p:sp>
      <p:sp>
        <p:nvSpPr>
          <p:cNvPr id="4" name="Espaço Reservado para Conteúdo 3"/>
          <p:cNvSpPr>
            <a:spLocks noGrp="1"/>
          </p:cNvSpPr>
          <p:nvPr>
            <p:ph sz="quarter" idx="1"/>
          </p:nvPr>
        </p:nvSpPr>
        <p:spPr/>
        <p:txBody>
          <a:bodyPr/>
          <a:lstStyle/>
          <a:p>
            <a:r>
              <a:rPr lang="en-US" b="1" dirty="0" smtClean="0">
                <a:latin typeface="Aparajita" pitchFamily="34" charset="0"/>
                <a:cs typeface="Aparajita" pitchFamily="34" charset="0"/>
              </a:rPr>
              <a:t>IDentification: </a:t>
            </a:r>
            <a:r>
              <a:rPr lang="en-US" dirty="0" smtClean="0">
                <a:latin typeface="Aparajita" pitchFamily="34" charset="0"/>
                <a:cs typeface="Aparajita" pitchFamily="34" charset="0"/>
              </a:rPr>
              <a:t>E.Z.D, 53 years old, female, olive skin, married, housewife, Rio de Janeiro native – RJ, resident in Sapucaia, RJ. </a:t>
            </a:r>
          </a:p>
          <a:p>
            <a:endParaRPr lang="pt-BR" dirty="0" smtClean="0">
              <a:latin typeface="Aparajita" pitchFamily="34" charset="0"/>
              <a:cs typeface="Aparajita" pitchFamily="34" charset="0"/>
            </a:endParaRPr>
          </a:p>
          <a:p>
            <a:r>
              <a:rPr lang="en-US" b="1" dirty="0" smtClean="0">
                <a:latin typeface="Aparajita" pitchFamily="34" charset="0"/>
                <a:cs typeface="Aparajita" pitchFamily="34" charset="0"/>
              </a:rPr>
              <a:t>Main Complaint: </a:t>
            </a:r>
            <a:r>
              <a:rPr lang="en-US" dirty="0" smtClean="0">
                <a:latin typeface="Aparajita" pitchFamily="34" charset="0"/>
                <a:cs typeface="Aparajita" pitchFamily="34" charset="0"/>
              </a:rPr>
              <a:t>“Dark urine and itch”</a:t>
            </a:r>
            <a:endParaRPr lang="pt-BR" dirty="0" smtClean="0">
              <a:latin typeface="Aparajita" pitchFamily="34" charset="0"/>
              <a:cs typeface="Aparajita" pitchFamily="34" charset="0"/>
            </a:endParaRPr>
          </a:p>
          <a:p>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3.jpg"/>
          <p:cNvPicPr>
            <a:picLocks noChangeAspect="1"/>
          </p:cNvPicPr>
          <p:nvPr/>
        </p:nvPicPr>
        <p:blipFill>
          <a:blip r:embed="rId2"/>
          <a:stretch>
            <a:fillRect/>
          </a:stretch>
        </p:blipFill>
        <p:spPr>
          <a:xfrm>
            <a:off x="618661" y="357166"/>
            <a:ext cx="3810463" cy="2571768"/>
          </a:xfrm>
          <a:prstGeom prst="rect">
            <a:avLst/>
          </a:prstGeom>
        </p:spPr>
      </p:pic>
      <p:pic>
        <p:nvPicPr>
          <p:cNvPr id="5" name="Imagem 4" descr="4.jpg"/>
          <p:cNvPicPr>
            <a:picLocks noChangeAspect="1"/>
          </p:cNvPicPr>
          <p:nvPr/>
        </p:nvPicPr>
        <p:blipFill>
          <a:blip r:embed="rId3"/>
          <a:stretch>
            <a:fillRect/>
          </a:stretch>
        </p:blipFill>
        <p:spPr>
          <a:xfrm>
            <a:off x="4751067" y="357166"/>
            <a:ext cx="3964337" cy="2786082"/>
          </a:xfrm>
          <a:prstGeom prst="rect">
            <a:avLst/>
          </a:prstGeom>
        </p:spPr>
      </p:pic>
      <p:pic>
        <p:nvPicPr>
          <p:cNvPr id="6" name="Imagem 5" descr="5.jpg"/>
          <p:cNvPicPr>
            <a:picLocks noChangeAspect="1"/>
          </p:cNvPicPr>
          <p:nvPr/>
        </p:nvPicPr>
        <p:blipFill>
          <a:blip r:embed="rId4"/>
          <a:stretch>
            <a:fillRect/>
          </a:stretch>
        </p:blipFill>
        <p:spPr>
          <a:xfrm>
            <a:off x="928662" y="3000372"/>
            <a:ext cx="3152617" cy="3357586"/>
          </a:xfrm>
          <a:prstGeom prst="rect">
            <a:avLst/>
          </a:prstGeom>
        </p:spPr>
      </p:pic>
      <p:pic>
        <p:nvPicPr>
          <p:cNvPr id="7" name="Imagem 6" descr="2.jpg"/>
          <p:cNvPicPr>
            <a:picLocks noChangeAspect="1"/>
          </p:cNvPicPr>
          <p:nvPr/>
        </p:nvPicPr>
        <p:blipFill>
          <a:blip r:embed="rId5"/>
          <a:stretch>
            <a:fillRect/>
          </a:stretch>
        </p:blipFill>
        <p:spPr>
          <a:xfrm>
            <a:off x="4730585" y="3258978"/>
            <a:ext cx="4056257" cy="30989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Clinical Picture</a:t>
            </a:r>
            <a:endParaRPr lang="pt-BR" dirty="0"/>
          </a:p>
        </p:txBody>
      </p:sp>
      <p:sp>
        <p:nvSpPr>
          <p:cNvPr id="3" name="Espaço Reservado para Conteúdo 2"/>
          <p:cNvSpPr>
            <a:spLocks noGrp="1"/>
          </p:cNvSpPr>
          <p:nvPr>
            <p:ph sz="quarter" idx="1"/>
          </p:nvPr>
        </p:nvSpPr>
        <p:spPr>
          <a:xfrm>
            <a:off x="301752" y="2000272"/>
            <a:ext cx="8503920" cy="4572000"/>
          </a:xfrm>
        </p:spPr>
        <p:txBody>
          <a:bodyPr>
            <a:normAutofit/>
          </a:bodyPr>
          <a:lstStyle/>
          <a:p>
            <a:pPr lvl="0"/>
            <a:r>
              <a:rPr lang="en-US" dirty="0" smtClean="0">
                <a:latin typeface="Aparajita" pitchFamily="34" charset="0"/>
                <a:cs typeface="Aparajita" pitchFamily="34" charset="0"/>
              </a:rPr>
              <a:t>Systemic mycosis with tendency to spread to any organ or system.</a:t>
            </a:r>
          </a:p>
          <a:p>
            <a:pPr lvl="0"/>
            <a:endParaRPr lang="pt-BR" dirty="0" smtClean="0">
              <a:latin typeface="Aparajita" pitchFamily="34" charset="0"/>
              <a:cs typeface="Aparajita" pitchFamily="34" charset="0"/>
            </a:endParaRPr>
          </a:p>
          <a:p>
            <a:r>
              <a:rPr lang="en-US" dirty="0" smtClean="0">
                <a:latin typeface="Aparajita" pitchFamily="34" charset="0"/>
                <a:cs typeface="Aparajita" pitchFamily="34" charset="0"/>
              </a:rPr>
              <a:t>Lungs , lymph nodes , aerodigestive tract mucosa, skin, adrenals, digestive system,  bones and joints, bone marrow, central nervous system CNS, urogenital system, thyroid , eyes and surroundings.</a:t>
            </a:r>
          </a:p>
          <a:p>
            <a:pPr>
              <a:buNone/>
            </a:pPr>
            <a:endParaRPr lang="pt-BR" dirty="0" smtClean="0">
              <a:latin typeface="Aparajita" pitchFamily="34" charset="0"/>
              <a:cs typeface="Aparajita" pitchFamily="34" charset="0"/>
            </a:endParaRPr>
          </a:p>
          <a:p>
            <a:r>
              <a:rPr lang="en-US" b="1" dirty="0" smtClean="0">
                <a:latin typeface="Aparajita" pitchFamily="34" charset="0"/>
                <a:cs typeface="Aparajita" pitchFamily="34" charset="0"/>
              </a:rPr>
              <a:t>Non-specific clinical picture</a:t>
            </a:r>
            <a:r>
              <a:rPr lang="en-US" dirty="0" smtClean="0">
                <a:latin typeface="Aparajita" pitchFamily="34" charset="0"/>
                <a:cs typeface="Aparajita" pitchFamily="34" charset="0"/>
              </a:rPr>
              <a:t>: malaise, anorexia and weight loss. Occasional fever should be considered a sign of seriousness.</a:t>
            </a:r>
            <a:endParaRPr lang="pt-BR"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Clinical Manifestations</a:t>
            </a:r>
            <a:endParaRPr lang="pt-BR" dirty="0"/>
          </a:p>
        </p:txBody>
      </p:sp>
      <p:sp>
        <p:nvSpPr>
          <p:cNvPr id="3" name="Espaço Reservado para Conteúdo 2"/>
          <p:cNvSpPr>
            <a:spLocks noGrp="1"/>
          </p:cNvSpPr>
          <p:nvPr>
            <p:ph sz="quarter" idx="1"/>
          </p:nvPr>
        </p:nvSpPr>
        <p:spPr>
          <a:xfrm>
            <a:off x="457200" y="1857364"/>
            <a:ext cx="8258204" cy="3925904"/>
          </a:xfrm>
        </p:spPr>
        <p:txBody>
          <a:bodyPr>
            <a:normAutofit/>
          </a:bodyPr>
          <a:lstStyle/>
          <a:p>
            <a:pPr lvl="0" fontAlgn="base"/>
            <a:r>
              <a:rPr lang="en-US" sz="3600" dirty="0" smtClean="0">
                <a:latin typeface="Aparajita" pitchFamily="34" charset="0"/>
                <a:cs typeface="Aparajita" pitchFamily="34" charset="0"/>
              </a:rPr>
              <a:t>Asymptomatic infection</a:t>
            </a:r>
            <a:endParaRPr lang="pt-BR" sz="3600" dirty="0" smtClean="0">
              <a:latin typeface="Aparajita" pitchFamily="34" charset="0"/>
              <a:cs typeface="Aparajita" pitchFamily="34" charset="0"/>
            </a:endParaRPr>
          </a:p>
          <a:p>
            <a:pPr lvl="0"/>
            <a:r>
              <a:rPr lang="en-US" sz="3600" dirty="0" smtClean="0">
                <a:latin typeface="Aparajita" pitchFamily="34" charset="0"/>
                <a:cs typeface="Aparajita" pitchFamily="34" charset="0"/>
              </a:rPr>
              <a:t>Chronic x Acute pneumonia (90%)</a:t>
            </a:r>
            <a:endParaRPr lang="pt-BR" sz="3600" dirty="0" smtClean="0">
              <a:latin typeface="Aparajita" pitchFamily="34" charset="0"/>
              <a:cs typeface="Aparajita" pitchFamily="34" charset="0"/>
            </a:endParaRPr>
          </a:p>
          <a:p>
            <a:pPr lvl="0"/>
            <a:r>
              <a:rPr lang="en-US" sz="3600" dirty="0" smtClean="0">
                <a:latin typeface="Aparajita" pitchFamily="34" charset="0"/>
                <a:cs typeface="Aparajita" pitchFamily="34" charset="0"/>
              </a:rPr>
              <a:t>Extrapulmonary disease (hematogeneous spread)</a:t>
            </a:r>
            <a:endParaRPr lang="pt-BR" sz="3600" dirty="0" smtClean="0">
              <a:latin typeface="Aparajita" pitchFamily="34" charset="0"/>
              <a:cs typeface="Aparajita" pitchFamily="34" charset="0"/>
            </a:endParaRPr>
          </a:p>
          <a:p>
            <a:pPr lvl="0"/>
            <a:r>
              <a:rPr lang="en-US" sz="3600" dirty="0" smtClean="0">
                <a:latin typeface="Aparajita" pitchFamily="34" charset="0"/>
                <a:cs typeface="Aparajita" pitchFamily="34" charset="0"/>
              </a:rPr>
              <a:t>Most affected organs Lung&lt;skin&lt;Bone and UGT</a:t>
            </a:r>
            <a:endParaRPr lang="pt-BR" sz="3600" dirty="0" smtClean="0">
              <a:latin typeface="Aparajita" pitchFamily="34" charset="0"/>
              <a:cs typeface="Aparajita" pitchFamily="34" charset="0"/>
            </a:endParaRPr>
          </a:p>
          <a:p>
            <a:pPr lvl="0"/>
            <a:r>
              <a:rPr lang="en-US" sz="3600" dirty="0" smtClean="0">
                <a:latin typeface="Aparajita" pitchFamily="34" charset="0"/>
                <a:cs typeface="Aparajita" pitchFamily="34" charset="0"/>
              </a:rPr>
              <a:t>2-3 of the patients had multisystem disease and 90% progressed to death without treatment.</a:t>
            </a:r>
            <a:endParaRPr lang="pt-BR" sz="3600" dirty="0" smtClean="0">
              <a:latin typeface="Aparajita" pitchFamily="34" charset="0"/>
              <a:cs typeface="Aparajita" pitchFamily="34" charset="0"/>
            </a:endParaRPr>
          </a:p>
          <a:p>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Manifestações Clínicas</a:t>
            </a:r>
            <a:endParaRPr lang="pt-BR" dirty="0"/>
          </a:p>
        </p:txBody>
      </p:sp>
      <p:sp>
        <p:nvSpPr>
          <p:cNvPr id="5" name="Espaço Reservado para Conteúdo 4"/>
          <p:cNvSpPr>
            <a:spLocks noGrp="1"/>
          </p:cNvSpPr>
          <p:nvPr>
            <p:ph sz="half" idx="1"/>
          </p:nvPr>
        </p:nvSpPr>
        <p:spPr>
          <a:xfrm>
            <a:off x="457200" y="1500174"/>
            <a:ext cx="3971924" cy="4854914"/>
          </a:xfrm>
        </p:spPr>
        <p:txBody>
          <a:bodyPr>
            <a:noAutofit/>
          </a:bodyPr>
          <a:lstStyle/>
          <a:p>
            <a:pPr lvl="0">
              <a:buNone/>
            </a:pPr>
            <a:r>
              <a:rPr lang="en-US" dirty="0" smtClean="0">
                <a:latin typeface="Aparajita" pitchFamily="34" charset="0"/>
                <a:cs typeface="Aparajita" pitchFamily="34" charset="0"/>
              </a:rPr>
              <a:t>In a study with 326 patients:</a:t>
            </a:r>
            <a:endParaRPr lang="pt-BR" dirty="0" smtClean="0">
              <a:latin typeface="Aparajita" pitchFamily="34" charset="0"/>
              <a:cs typeface="Aparajita" pitchFamily="34" charset="0"/>
            </a:endParaRPr>
          </a:p>
          <a:p>
            <a:pPr lvl="0" fontAlgn="base"/>
            <a:r>
              <a:rPr lang="pt-BR" dirty="0" smtClean="0">
                <a:latin typeface="Aparajita" pitchFamily="34" charset="0"/>
                <a:cs typeface="Aparajita" pitchFamily="34" charset="0"/>
              </a:rPr>
              <a:t>91% lung involvement</a:t>
            </a:r>
          </a:p>
          <a:p>
            <a:pPr lvl="0" fontAlgn="base"/>
            <a:r>
              <a:rPr lang="en-US" dirty="0" smtClean="0">
                <a:latin typeface="Aparajita" pitchFamily="34" charset="0"/>
                <a:cs typeface="Aparajita" pitchFamily="34" charset="0"/>
              </a:rPr>
              <a:t>18% dermatological and upper airways mucosa involvement.</a:t>
            </a:r>
            <a:endParaRPr lang="pt-BR" dirty="0" smtClean="0">
              <a:latin typeface="Aparajita" pitchFamily="34" charset="0"/>
              <a:cs typeface="Aparajita" pitchFamily="34" charset="0"/>
            </a:endParaRPr>
          </a:p>
          <a:p>
            <a:pPr lvl="0" fontAlgn="base"/>
            <a:r>
              <a:rPr lang="pt-BR" dirty="0" smtClean="0">
                <a:latin typeface="Aparajita" pitchFamily="34" charset="0"/>
                <a:cs typeface="Aparajita" pitchFamily="34" charset="0"/>
              </a:rPr>
              <a:t>4% bone involvement</a:t>
            </a:r>
          </a:p>
          <a:p>
            <a:pPr lvl="0" fontAlgn="base"/>
            <a:r>
              <a:rPr lang="pt-BR" dirty="0" smtClean="0">
                <a:latin typeface="Aparajita" pitchFamily="34" charset="0"/>
                <a:cs typeface="Aparajita" pitchFamily="34" charset="0"/>
              </a:rPr>
              <a:t>2% UGT involvement</a:t>
            </a:r>
          </a:p>
          <a:p>
            <a:pPr lvl="0" fontAlgn="base"/>
            <a:r>
              <a:rPr lang="en-US" dirty="0" smtClean="0">
                <a:latin typeface="Aparajita" pitchFamily="34" charset="0"/>
                <a:cs typeface="Aparajita" pitchFamily="34" charset="0"/>
              </a:rPr>
              <a:t>3% of other organs involvement (larynx, soft tissues, LN, esophagus, trachea and joints.)</a:t>
            </a:r>
            <a:endParaRPr lang="pt-BR" dirty="0" smtClean="0">
              <a:latin typeface="Aparajita" pitchFamily="34" charset="0"/>
              <a:cs typeface="Aparajita" pitchFamily="34" charset="0"/>
            </a:endParaRPr>
          </a:p>
          <a:p>
            <a:pPr>
              <a:buNone/>
            </a:pPr>
            <a:endParaRPr lang="pt-BR" dirty="0">
              <a:latin typeface="Aparajita" pitchFamily="34" charset="0"/>
              <a:cs typeface="Aparajita" pitchFamily="34" charset="0"/>
            </a:endParaRPr>
          </a:p>
        </p:txBody>
      </p:sp>
      <p:sp>
        <p:nvSpPr>
          <p:cNvPr id="6" name="Espaço Reservado para Conteúdo 5"/>
          <p:cNvSpPr>
            <a:spLocks noGrp="1"/>
          </p:cNvSpPr>
          <p:nvPr>
            <p:ph sz="half" idx="2"/>
          </p:nvPr>
        </p:nvSpPr>
        <p:spPr>
          <a:xfrm>
            <a:off x="5000628" y="1500174"/>
            <a:ext cx="4071966" cy="5212080"/>
          </a:xfrm>
        </p:spPr>
        <p:txBody>
          <a:bodyPr>
            <a:normAutofit/>
          </a:bodyPr>
          <a:lstStyle/>
          <a:p>
            <a:pPr>
              <a:buNone/>
            </a:pPr>
            <a:r>
              <a:rPr lang="en-US" dirty="0" smtClean="0">
                <a:latin typeface="Aparajita" pitchFamily="34" charset="0"/>
                <a:cs typeface="Aparajita" pitchFamily="34" charset="0"/>
              </a:rPr>
              <a:t>Common symptoms of chronic pulmonary form : </a:t>
            </a:r>
          </a:p>
          <a:p>
            <a:r>
              <a:rPr lang="en-US" dirty="0" smtClean="0">
                <a:latin typeface="Aparajita" pitchFamily="34" charset="0"/>
                <a:cs typeface="Aparajita" pitchFamily="34" charset="0"/>
              </a:rPr>
              <a:t>Cough - 73 % </a:t>
            </a:r>
          </a:p>
          <a:p>
            <a:r>
              <a:rPr lang="en-US" dirty="0" smtClean="0">
                <a:latin typeface="Aparajita" pitchFamily="34" charset="0"/>
                <a:cs typeface="Aparajita" pitchFamily="34" charset="0"/>
              </a:rPr>
              <a:t>Fever - 54 % </a:t>
            </a:r>
          </a:p>
          <a:p>
            <a:r>
              <a:rPr lang="en-US" dirty="0" smtClean="0">
                <a:latin typeface="Aparajita" pitchFamily="34" charset="0"/>
                <a:cs typeface="Aparajita" pitchFamily="34" charset="0"/>
              </a:rPr>
              <a:t>Purulent sputum - 50 % </a:t>
            </a:r>
          </a:p>
          <a:p>
            <a:r>
              <a:rPr lang="en-US" dirty="0" smtClean="0">
                <a:latin typeface="Aparajita" pitchFamily="34" charset="0"/>
                <a:cs typeface="Aparajita" pitchFamily="34" charset="0"/>
              </a:rPr>
              <a:t>Chest pain - 41 % </a:t>
            </a:r>
          </a:p>
          <a:p>
            <a:r>
              <a:rPr lang="en-US" dirty="0" smtClean="0">
                <a:latin typeface="Aparajita" pitchFamily="34" charset="0"/>
                <a:cs typeface="Aparajita" pitchFamily="34" charset="0"/>
              </a:rPr>
              <a:t>Dyspnea - 38 % </a:t>
            </a:r>
          </a:p>
          <a:p>
            <a:r>
              <a:rPr lang="en-US" dirty="0" smtClean="0">
                <a:latin typeface="Aparajita" pitchFamily="34" charset="0"/>
                <a:cs typeface="Aparajita" pitchFamily="34" charset="0"/>
              </a:rPr>
              <a:t>Weight loss of at least 5% - 37%</a:t>
            </a:r>
          </a:p>
          <a:p>
            <a:r>
              <a:rPr lang="en-US" dirty="0" smtClean="0">
                <a:latin typeface="Aparajita" pitchFamily="34" charset="0"/>
                <a:cs typeface="Aparajita" pitchFamily="34" charset="0"/>
              </a:rPr>
              <a:t>Night sweats - 37 % </a:t>
            </a:r>
          </a:p>
          <a:p>
            <a:r>
              <a:rPr lang="en-US" dirty="0" smtClean="0">
                <a:latin typeface="Aparajita" pitchFamily="34" charset="0"/>
                <a:cs typeface="Aparajita" pitchFamily="34" charset="0"/>
              </a:rPr>
              <a:t>Chills - 28 % </a:t>
            </a:r>
          </a:p>
          <a:p>
            <a:r>
              <a:rPr lang="en-US" dirty="0" smtClean="0">
                <a:latin typeface="Aparajita" pitchFamily="34" charset="0"/>
                <a:cs typeface="Aparajita" pitchFamily="34" charset="0"/>
              </a:rPr>
              <a:t>Hemoptysis - 23 %</a:t>
            </a:r>
            <a:endParaRPr lang="pt-BR"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Differential Diagnosis</a:t>
            </a:r>
            <a:endParaRPr lang="pt-BR" dirty="0"/>
          </a:p>
        </p:txBody>
      </p:sp>
      <p:sp>
        <p:nvSpPr>
          <p:cNvPr id="3" name="Espaço Reservado para Conteúdo 2"/>
          <p:cNvSpPr>
            <a:spLocks noGrp="1"/>
          </p:cNvSpPr>
          <p:nvPr>
            <p:ph sz="quarter" idx="1"/>
          </p:nvPr>
        </p:nvSpPr>
        <p:spPr>
          <a:xfrm>
            <a:off x="301752" y="1785958"/>
            <a:ext cx="8503920" cy="4572000"/>
          </a:xfrm>
        </p:spPr>
        <p:txBody>
          <a:bodyPr>
            <a:normAutofit/>
          </a:bodyPr>
          <a:lstStyle/>
          <a:p>
            <a:pPr lvl="0"/>
            <a:r>
              <a:rPr lang="en-US" dirty="0" smtClean="0">
                <a:latin typeface="Aparajita" pitchFamily="34" charset="0"/>
                <a:cs typeface="Aparajita" pitchFamily="34" charset="0"/>
              </a:rPr>
              <a:t>Viral and bacterial pneumonia </a:t>
            </a:r>
          </a:p>
          <a:p>
            <a:pPr lvl="0"/>
            <a:r>
              <a:rPr lang="en-US" dirty="0" smtClean="0">
                <a:latin typeface="Aparajita" pitchFamily="34" charset="0"/>
                <a:cs typeface="Aparajita" pitchFamily="34" charset="0"/>
              </a:rPr>
              <a:t>Tuberculosis </a:t>
            </a:r>
          </a:p>
          <a:p>
            <a:pPr lvl="0"/>
            <a:r>
              <a:rPr lang="en-US" dirty="0" smtClean="0">
                <a:latin typeface="Aparajita" pitchFamily="34" charset="0"/>
                <a:cs typeface="Aparajita" pitchFamily="34" charset="0"/>
              </a:rPr>
              <a:t>Histoplasmosis </a:t>
            </a:r>
          </a:p>
          <a:p>
            <a:pPr lvl="0"/>
            <a:r>
              <a:rPr lang="en-US" dirty="0" smtClean="0">
                <a:latin typeface="Aparajita" pitchFamily="34" charset="0"/>
                <a:cs typeface="Aparajita" pitchFamily="34" charset="0"/>
              </a:rPr>
              <a:t>Malignancy </a:t>
            </a:r>
          </a:p>
          <a:p>
            <a:pPr lvl="0"/>
            <a:r>
              <a:rPr lang="en-US" dirty="0" smtClean="0">
                <a:latin typeface="Aparajita" pitchFamily="34" charset="0"/>
                <a:cs typeface="Aparajita" pitchFamily="34" charset="0"/>
              </a:rPr>
              <a:t>Sarcoidosis</a:t>
            </a:r>
          </a:p>
          <a:p>
            <a:pPr lvl="0"/>
            <a:r>
              <a:rPr lang="en-US" dirty="0" smtClean="0">
                <a:latin typeface="Aparajita" pitchFamily="34" charset="0"/>
                <a:cs typeface="Aparajita" pitchFamily="34" charset="0"/>
              </a:rPr>
              <a:t> Idiopathic pulmonary fibrosis </a:t>
            </a:r>
          </a:p>
          <a:p>
            <a:pPr lvl="0"/>
            <a:r>
              <a:rPr lang="en-US" dirty="0" smtClean="0">
                <a:latin typeface="Aparajita" pitchFamily="34" charset="0"/>
                <a:cs typeface="Aparajita" pitchFamily="34" charset="0"/>
              </a:rPr>
              <a:t>Carcinoma</a:t>
            </a:r>
          </a:p>
          <a:p>
            <a:pPr lvl="0"/>
            <a:r>
              <a:rPr lang="en-US" dirty="0" smtClean="0">
                <a:latin typeface="Aparajita" pitchFamily="34" charset="0"/>
                <a:cs typeface="Aparajita" pitchFamily="34" charset="0"/>
              </a:rPr>
              <a:t>Leishmaniasis.</a:t>
            </a:r>
            <a:endParaRPr lang="pt-BR" dirty="0" smtClean="0">
              <a:latin typeface="Aparajita" pitchFamily="34" charset="0"/>
              <a:cs typeface="Aparajita" pitchFamily="34" charset="0"/>
            </a:endParaRPr>
          </a:p>
          <a:p>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Chest x - </a:t>
            </a:r>
            <a:r>
              <a:rPr lang="pt-BR" dirty="0" err="1" smtClean="0"/>
              <a:t>ray</a:t>
            </a:r>
            <a:endParaRPr lang="pt-BR" dirty="0"/>
          </a:p>
        </p:txBody>
      </p:sp>
      <p:pic>
        <p:nvPicPr>
          <p:cNvPr id="7" name="Espaço Reservado para Conteúdo 6" descr="759.JPG"/>
          <p:cNvPicPr>
            <a:picLocks noGrp="1" noChangeAspect="1"/>
          </p:cNvPicPr>
          <p:nvPr>
            <p:ph sz="half" idx="1"/>
          </p:nvPr>
        </p:nvPicPr>
        <p:blipFill>
          <a:blip r:embed="rId2" cstate="print"/>
          <a:stretch>
            <a:fillRect/>
          </a:stretch>
        </p:blipFill>
        <p:spPr>
          <a:xfrm>
            <a:off x="814390" y="1428736"/>
            <a:ext cx="3114668" cy="2797922"/>
          </a:xfrm>
        </p:spPr>
      </p:pic>
      <p:sp>
        <p:nvSpPr>
          <p:cNvPr id="5" name="Espaço Reservado para Conteúdo 4"/>
          <p:cNvSpPr>
            <a:spLocks noGrp="1"/>
          </p:cNvSpPr>
          <p:nvPr>
            <p:ph sz="half" idx="2"/>
          </p:nvPr>
        </p:nvSpPr>
        <p:spPr>
          <a:xfrm>
            <a:off x="4800600" y="1604792"/>
            <a:ext cx="4038600" cy="4681728"/>
          </a:xfrm>
        </p:spPr>
        <p:txBody>
          <a:bodyPr>
            <a:normAutofit fontScale="92500" lnSpcReduction="10000"/>
          </a:bodyPr>
          <a:lstStyle/>
          <a:p>
            <a:pPr lvl="0"/>
            <a:r>
              <a:rPr lang="en-US" dirty="0" smtClean="0">
                <a:latin typeface="Aparajita" pitchFamily="34" charset="0"/>
                <a:cs typeface="Aparajita" pitchFamily="34" charset="0"/>
              </a:rPr>
              <a:t>There were no symptoms or alterations on the physical examination of the respiratory system. </a:t>
            </a:r>
            <a:endParaRPr lang="pt-BR" dirty="0" smtClean="0">
              <a:latin typeface="Aparajita" pitchFamily="34" charset="0"/>
              <a:cs typeface="Aparajita" pitchFamily="34" charset="0"/>
            </a:endParaRPr>
          </a:p>
          <a:p>
            <a:r>
              <a:rPr lang="en-US" dirty="0" smtClean="0">
                <a:latin typeface="Aparajita" pitchFamily="34" charset="0"/>
                <a:cs typeface="Aparajita" pitchFamily="34" charset="0"/>
              </a:rPr>
              <a:t>The chest x-ray showed lesions in the left hemithorax atelectasis band in the right lung.</a:t>
            </a:r>
            <a:endParaRPr lang="pt-BR" dirty="0" smtClean="0">
              <a:latin typeface="Aparajita" pitchFamily="34" charset="0"/>
              <a:cs typeface="Aparajita" pitchFamily="34" charset="0"/>
            </a:endParaRPr>
          </a:p>
          <a:p>
            <a:r>
              <a:rPr lang="en-US" dirty="0" smtClean="0">
                <a:latin typeface="Aparajita" pitchFamily="34" charset="0"/>
                <a:cs typeface="Aparajita" pitchFamily="34" charset="0"/>
              </a:rPr>
              <a:t>The radiological pattern of disease is alveolar and perihilar interstitial infiltrates, bilateral and symmetrical, allowing differential diagnosis ofhistoplasmosis (most prominent perihilar adenopathy) TB or lung tumors.</a:t>
            </a:r>
            <a:endParaRPr lang="pt-BR" dirty="0" smtClean="0">
              <a:latin typeface="Aparajita" pitchFamily="34" charset="0"/>
              <a:cs typeface="Aparajita" pitchFamily="34" charset="0"/>
            </a:endParaRPr>
          </a:p>
          <a:p>
            <a:endParaRPr lang="pt-BR" dirty="0">
              <a:latin typeface="Aparajita" pitchFamily="34" charset="0"/>
              <a:cs typeface="Aparajita" pitchFamily="34" charset="0"/>
            </a:endParaRPr>
          </a:p>
        </p:txBody>
      </p:sp>
      <p:pic>
        <p:nvPicPr>
          <p:cNvPr id="8" name="Imagem 7" descr="6.jpg"/>
          <p:cNvPicPr>
            <a:picLocks noChangeAspect="1"/>
          </p:cNvPicPr>
          <p:nvPr/>
        </p:nvPicPr>
        <p:blipFill>
          <a:blip r:embed="rId3"/>
          <a:stretch>
            <a:fillRect/>
          </a:stretch>
        </p:blipFill>
        <p:spPr>
          <a:xfrm>
            <a:off x="214282" y="4250003"/>
            <a:ext cx="2162179" cy="2107955"/>
          </a:xfrm>
          <a:prstGeom prst="rect">
            <a:avLst/>
          </a:prstGeom>
        </p:spPr>
      </p:pic>
      <p:pic>
        <p:nvPicPr>
          <p:cNvPr id="9" name="Imagem 8" descr="7.jpg"/>
          <p:cNvPicPr>
            <a:picLocks noChangeAspect="1"/>
          </p:cNvPicPr>
          <p:nvPr/>
        </p:nvPicPr>
        <p:blipFill>
          <a:blip r:embed="rId4"/>
          <a:stretch>
            <a:fillRect/>
          </a:stretch>
        </p:blipFill>
        <p:spPr>
          <a:xfrm>
            <a:off x="2428860" y="4286256"/>
            <a:ext cx="2065228" cy="207170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TC de tórax </a:t>
            </a:r>
            <a:endParaRPr lang="pt-BR" dirty="0"/>
          </a:p>
        </p:txBody>
      </p:sp>
      <p:pic>
        <p:nvPicPr>
          <p:cNvPr id="8" name="Espaço Reservado para Conteúdo 7" descr="atelectasia.jpg"/>
          <p:cNvPicPr>
            <a:picLocks noGrp="1" noChangeAspect="1"/>
          </p:cNvPicPr>
          <p:nvPr>
            <p:ph sz="half" idx="1"/>
          </p:nvPr>
        </p:nvPicPr>
        <p:blipFill>
          <a:blip r:embed="rId2"/>
          <a:stretch>
            <a:fillRect/>
          </a:stretch>
        </p:blipFill>
        <p:spPr>
          <a:xfrm>
            <a:off x="301625" y="1700438"/>
            <a:ext cx="4038600" cy="4023861"/>
          </a:xfrm>
        </p:spPr>
      </p:pic>
      <p:sp>
        <p:nvSpPr>
          <p:cNvPr id="7" name="Espaço Reservado para Conteúdo 6"/>
          <p:cNvSpPr>
            <a:spLocks noGrp="1"/>
          </p:cNvSpPr>
          <p:nvPr>
            <p:ph sz="half" idx="2"/>
          </p:nvPr>
        </p:nvSpPr>
        <p:spPr>
          <a:xfrm>
            <a:off x="4819680" y="1676230"/>
            <a:ext cx="4038600" cy="4681728"/>
          </a:xfrm>
        </p:spPr>
        <p:txBody>
          <a:bodyPr>
            <a:normAutofit/>
          </a:bodyPr>
          <a:lstStyle/>
          <a:p>
            <a:pPr lvl="0"/>
            <a:r>
              <a:rPr lang="en-US" dirty="0" smtClean="0">
                <a:latin typeface="Aparajita" pitchFamily="34" charset="0"/>
                <a:cs typeface="Aparajita" pitchFamily="34" charset="0"/>
              </a:rPr>
              <a:t>Chest tomography revealed a discreet bilateral pleural apical thickening.  </a:t>
            </a:r>
          </a:p>
          <a:p>
            <a:pPr lvl="0"/>
            <a:r>
              <a:rPr lang="en-US" dirty="0" smtClean="0">
                <a:latin typeface="Aparajita" pitchFamily="34" charset="0"/>
                <a:cs typeface="Aparajita" pitchFamily="34" charset="0"/>
              </a:rPr>
              <a:t>Atelectasis bands localized in the medium, lingula and lower lobes.</a:t>
            </a:r>
          </a:p>
          <a:p>
            <a:pPr lvl="0"/>
            <a:r>
              <a:rPr lang="en-US" dirty="0" smtClean="0">
                <a:latin typeface="Aparajita" pitchFamily="34" charset="0"/>
                <a:cs typeface="Aparajita" pitchFamily="34" charset="0"/>
              </a:rPr>
              <a:t> Tiny calcified lymph node in the aortopulmonary window.</a:t>
            </a:r>
            <a:endParaRPr lang="pt-BR" dirty="0" smtClean="0">
              <a:latin typeface="Aparajita" pitchFamily="34" charset="0"/>
              <a:cs typeface="Aparajita" pitchFamily="34" charset="0"/>
            </a:endParaRPr>
          </a:p>
          <a:p>
            <a:pPr lvl="0" fontAlgn="base"/>
            <a:r>
              <a:rPr lang="pt-BR" dirty="0" smtClean="0">
                <a:latin typeface="Aparajita" pitchFamily="34" charset="0"/>
                <a:cs typeface="Aparajita" pitchFamily="34" charset="0"/>
              </a:rPr>
              <a:t>No sing of pleural effusion</a:t>
            </a:r>
          </a:p>
          <a:p>
            <a:pPr lvl="0" fontAlgn="base"/>
            <a:r>
              <a:rPr lang="pt-BR" dirty="0" smtClean="0">
                <a:latin typeface="Aparajita" pitchFamily="34" charset="0"/>
                <a:cs typeface="Aparajita" pitchFamily="34" charset="0"/>
              </a:rPr>
              <a:t>Trachea and bronchial source unchanged </a:t>
            </a:r>
          </a:p>
          <a:p>
            <a:endParaRPr lang="pt-BR"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CONCLUSION</a:t>
            </a:r>
            <a:endParaRPr lang="pt-BR" dirty="0"/>
          </a:p>
        </p:txBody>
      </p:sp>
      <p:sp>
        <p:nvSpPr>
          <p:cNvPr id="3" name="Espaço Reservado para Conteúdo 2"/>
          <p:cNvSpPr>
            <a:spLocks noGrp="1"/>
          </p:cNvSpPr>
          <p:nvPr>
            <p:ph sz="quarter" idx="1"/>
          </p:nvPr>
        </p:nvSpPr>
        <p:spPr>
          <a:xfrm>
            <a:off x="285720" y="1714488"/>
            <a:ext cx="8503920" cy="4572000"/>
          </a:xfrm>
        </p:spPr>
        <p:txBody>
          <a:bodyPr>
            <a:normAutofit fontScale="92500" lnSpcReduction="20000"/>
          </a:bodyPr>
          <a:lstStyle/>
          <a:p>
            <a:pPr lvl="0" fontAlgn="base"/>
            <a:r>
              <a:rPr lang="en-US" dirty="0" smtClean="0">
                <a:latin typeface="Aparajita" pitchFamily="34" charset="0"/>
                <a:cs typeface="Aparajita" pitchFamily="34" charset="0"/>
              </a:rPr>
              <a:t>The most affected age group is between 30 and 50 years of age and over 90 % of cases are male.</a:t>
            </a:r>
            <a:endParaRPr lang="pt-BR" dirty="0" smtClean="0">
              <a:latin typeface="Aparajita" pitchFamily="34" charset="0"/>
              <a:cs typeface="Aparajita" pitchFamily="34" charset="0"/>
            </a:endParaRPr>
          </a:p>
          <a:p>
            <a:pPr lvl="0" fontAlgn="base"/>
            <a:r>
              <a:rPr lang="en-US" dirty="0" smtClean="0">
                <a:latin typeface="Aparajita" pitchFamily="34" charset="0"/>
                <a:cs typeface="Aparajita" pitchFamily="34" charset="0"/>
              </a:rPr>
              <a:t>In adults, the predominant clinical presentation is chronic, with pulmonary involvement, but when it affects children or adolescents, it is presented in the acute or sub-acute form.</a:t>
            </a:r>
            <a:endParaRPr lang="pt-BR" dirty="0" smtClean="0">
              <a:latin typeface="Aparajita" pitchFamily="34" charset="0"/>
              <a:cs typeface="Aparajita" pitchFamily="34" charset="0"/>
            </a:endParaRPr>
          </a:p>
          <a:p>
            <a:pPr lvl="0" fontAlgn="base"/>
            <a:r>
              <a:rPr lang="en-US" dirty="0" smtClean="0">
                <a:latin typeface="Aparajita" pitchFamily="34" charset="0"/>
                <a:cs typeface="Aparajita" pitchFamily="34" charset="0"/>
              </a:rPr>
              <a:t>When not diagnosed and treated in time, it can lead to severe and lethal disseminated forms, with fast and progressive involvement of the lung, integument, lymph nodes, spleen, liver and lymphoid organs of the digestive tract.</a:t>
            </a:r>
            <a:endParaRPr lang="pt-BR" dirty="0" smtClean="0">
              <a:latin typeface="Aparajita" pitchFamily="34" charset="0"/>
              <a:cs typeface="Aparajita" pitchFamily="34" charset="0"/>
            </a:endParaRPr>
          </a:p>
          <a:p>
            <a:pPr lvl="0" fontAlgn="base"/>
            <a:r>
              <a:rPr lang="en-US" dirty="0" smtClean="0">
                <a:latin typeface="Aparajita" pitchFamily="34" charset="0"/>
                <a:cs typeface="Aparajita" pitchFamily="34" charset="0"/>
              </a:rPr>
              <a:t>However, the involvement of the gastrointestinal tract is isolated and infrequent. For this reason, we report a case with unusual clinical presentation in which we can observe the involvement paracoccidioidomycotic exclusively in the bile and hepatic duct.</a:t>
            </a:r>
            <a:endParaRPr lang="pt-BR" dirty="0" smtClean="0">
              <a:latin typeface="Aparajita" pitchFamily="34" charset="0"/>
              <a:cs typeface="Aparajita" pitchFamily="34" charset="0"/>
            </a:endParaRPr>
          </a:p>
          <a:p>
            <a:pPr>
              <a:buNone/>
            </a:pP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57488" y="5567386"/>
            <a:ext cx="5867400" cy="1219200"/>
          </a:xfrm>
        </p:spPr>
        <p:txBody>
          <a:bodyPr/>
          <a:lstStyle/>
          <a:p>
            <a:pPr algn="r"/>
            <a:r>
              <a:rPr lang="pt-BR" sz="3600" dirty="0" smtClean="0"/>
              <a:t>Thank you!</a:t>
            </a:r>
            <a:endParaRPr lang="pt-BR" sz="3600" dirty="0"/>
          </a:p>
        </p:txBody>
      </p:sp>
      <p:pic>
        <p:nvPicPr>
          <p:cNvPr id="8" name="Imagem 7" descr="Professor Flávio e estudante Rubens Medicina (4).JPG"/>
          <p:cNvPicPr>
            <a:picLocks noChangeAspect="1"/>
          </p:cNvPicPr>
          <p:nvPr/>
        </p:nvPicPr>
        <p:blipFill>
          <a:blip r:embed="rId2" cstate="print"/>
          <a:stretch>
            <a:fillRect/>
          </a:stretch>
        </p:blipFill>
        <p:spPr>
          <a:xfrm>
            <a:off x="2928926" y="1013457"/>
            <a:ext cx="6003167" cy="39871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Clinical History</a:t>
            </a:r>
            <a:endParaRPr lang="pt-BR" dirty="0"/>
          </a:p>
        </p:txBody>
      </p:sp>
      <p:sp>
        <p:nvSpPr>
          <p:cNvPr id="3" name="Espaço Reservado para Conteúdo 2"/>
          <p:cNvSpPr>
            <a:spLocks noGrp="1"/>
          </p:cNvSpPr>
          <p:nvPr>
            <p:ph sz="quarter" idx="1"/>
          </p:nvPr>
        </p:nvSpPr>
        <p:spPr/>
        <p:txBody>
          <a:bodyPr>
            <a:noAutofit/>
          </a:bodyPr>
          <a:lstStyle/>
          <a:p>
            <a:r>
              <a:rPr lang="en-US" b="1" dirty="0" smtClean="0">
                <a:latin typeface="Aparajita" pitchFamily="34" charset="0"/>
                <a:cs typeface="Aparajita" pitchFamily="34" charset="0"/>
              </a:rPr>
              <a:t>History of the current illness: </a:t>
            </a:r>
            <a:r>
              <a:rPr lang="en-US" dirty="0" smtClean="0">
                <a:latin typeface="Aparajita" pitchFamily="34" charset="0"/>
                <a:cs typeface="Aparajita" pitchFamily="34" charset="0"/>
              </a:rPr>
              <a:t>Patient reports that there was some evidence of coluria condition in October 2013, associated with fecal acolia, pruritus and jaundice (4 +/4 +).</a:t>
            </a:r>
            <a:r>
              <a:rPr lang="en-US" b="1" dirty="0" smtClean="0">
                <a:latin typeface="Aparajita" pitchFamily="34" charset="0"/>
                <a:cs typeface="Aparajita" pitchFamily="34" charset="0"/>
              </a:rPr>
              <a:t> </a:t>
            </a:r>
            <a:r>
              <a:rPr lang="en-US" dirty="0" smtClean="0">
                <a:latin typeface="Aparajita" pitchFamily="34" charset="0"/>
                <a:cs typeface="Aparajita" pitchFamily="34" charset="0"/>
              </a:rPr>
              <a:t>The patient sought care in the Basic Health Unit in Sapucaia in December, when a total abdominal USG showed bile duct obstruction. The patient then sought for treatment in the private service, when a percutaneous transhepatic cholangiography and the contrast injection showed an extra hepatic bile duct obstruction. It was then decided to keep the biliary drainage. The patient was sent to the Bonsucesso Federal Hospital with a probable diagnosis of cholangiocarcinoma for staging and conduct. </a:t>
            </a:r>
            <a:endParaRPr lang="pt-BR" dirty="0" smtClean="0">
              <a:latin typeface="Aparajita" pitchFamily="34" charset="0"/>
              <a:cs typeface="Aparajita" pitchFamily="34" charset="0"/>
            </a:endParaRPr>
          </a:p>
          <a:p>
            <a:endParaRPr lang="pt-BR" b="1"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Clinical History</a:t>
            </a:r>
            <a:endParaRPr lang="pt-BR" dirty="0"/>
          </a:p>
        </p:txBody>
      </p:sp>
      <p:sp>
        <p:nvSpPr>
          <p:cNvPr id="3" name="Espaço Reservado para Conteúdo 2"/>
          <p:cNvSpPr>
            <a:spLocks noGrp="1"/>
          </p:cNvSpPr>
          <p:nvPr>
            <p:ph sz="quarter" idx="1"/>
          </p:nvPr>
        </p:nvSpPr>
        <p:spPr/>
        <p:txBody>
          <a:bodyPr>
            <a:normAutofit fontScale="85000" lnSpcReduction="20000"/>
          </a:bodyPr>
          <a:lstStyle/>
          <a:p>
            <a:r>
              <a:rPr lang="en-US" b="1" i="1" dirty="0" smtClean="0">
                <a:latin typeface="Aparajita" pitchFamily="34" charset="0"/>
                <a:cs typeface="Aparajita" pitchFamily="34" charset="0"/>
              </a:rPr>
              <a:t>Early pathological history: </a:t>
            </a:r>
            <a:r>
              <a:rPr lang="en-US" dirty="0" smtClean="0">
                <a:latin typeface="Aparajita" pitchFamily="34" charset="0"/>
                <a:cs typeface="Aparajita" pitchFamily="34" charset="0"/>
              </a:rPr>
              <a:t>denies hypertension , diabetes mellitus and other comorbidities. Denies drug allergy . History of mumps and measles in childhood . Denies previous admissions . </a:t>
            </a:r>
          </a:p>
          <a:p>
            <a:r>
              <a:rPr lang="en-US" b="1" i="1" dirty="0" smtClean="0">
                <a:latin typeface="Aparajita" pitchFamily="34" charset="0"/>
                <a:cs typeface="Aparajita" pitchFamily="34" charset="0"/>
              </a:rPr>
              <a:t>Physiological Archives History :</a:t>
            </a:r>
            <a:r>
              <a:rPr lang="en-US" dirty="0" smtClean="0">
                <a:latin typeface="Aparajita" pitchFamily="34" charset="0"/>
                <a:cs typeface="Aparajita" pitchFamily="34" charset="0"/>
              </a:rPr>
              <a:t> The patient was born by vaginal delivery aseptic , adequate psychomotor development, pubarche at age 9 , thelarche at age 10 , menarche at age 11 with regular cycles , first intercourse at age 18 without using condoms . Contraceptive use since 17 years . Menopause after 51 years without hormone replacement . Makes regular gynecological screening . GII TO PII . Performed prenatal, uneventful pregnancies . </a:t>
            </a:r>
          </a:p>
          <a:p>
            <a:r>
              <a:rPr lang="en-US" b="1" i="1" dirty="0" smtClean="0">
                <a:latin typeface="Aparajita" pitchFamily="34" charset="0"/>
                <a:cs typeface="Aparajita" pitchFamily="34" charset="0"/>
              </a:rPr>
              <a:t>Family history : </a:t>
            </a:r>
            <a:r>
              <a:rPr lang="en-US" dirty="0" smtClean="0">
                <a:latin typeface="Aparajita" pitchFamily="34" charset="0"/>
                <a:cs typeface="Aparajita" pitchFamily="34" charset="0"/>
              </a:rPr>
              <a:t>Father died with esophageal CA , deceased mother with a history of Chron disease , alive and healthy brother . Denies hypertension and DM family . </a:t>
            </a:r>
          </a:p>
          <a:p>
            <a:r>
              <a:rPr lang="en-US" b="1" i="1" dirty="0" smtClean="0">
                <a:latin typeface="Aparajita" pitchFamily="34" charset="0"/>
                <a:cs typeface="Aparajita" pitchFamily="34" charset="0"/>
              </a:rPr>
              <a:t>Social History </a:t>
            </a:r>
            <a:r>
              <a:rPr lang="en-US" b="1" dirty="0" smtClean="0">
                <a:latin typeface="Aparajita" pitchFamily="34" charset="0"/>
                <a:cs typeface="Aparajita" pitchFamily="34" charset="0"/>
              </a:rPr>
              <a:t>:</a:t>
            </a:r>
            <a:r>
              <a:rPr lang="en-US" dirty="0" smtClean="0">
                <a:latin typeface="Aparajita" pitchFamily="34" charset="0"/>
                <a:cs typeface="Aparajita" pitchFamily="34" charset="0"/>
              </a:rPr>
              <a:t> Lives with her husband in brick house with seven rooms . water coming from the CEDAE . Do not have a pet. Qualitatively and quantitatively adequate food . Denies recent travel . Vaccination card day.</a:t>
            </a:r>
            <a:endParaRPr lang="pt-BR"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pPr algn="r"/>
            <a:r>
              <a:rPr lang="pt-BR" sz="3600" dirty="0" smtClean="0"/>
              <a:t>USG</a:t>
            </a:r>
            <a:endParaRPr lang="pt-BR" sz="3600" dirty="0"/>
          </a:p>
        </p:txBody>
      </p:sp>
      <p:sp>
        <p:nvSpPr>
          <p:cNvPr id="7" name="Espaço Reservado para Texto 6"/>
          <p:cNvSpPr>
            <a:spLocks noGrp="1"/>
          </p:cNvSpPr>
          <p:nvPr>
            <p:ph type="body" idx="2"/>
          </p:nvPr>
        </p:nvSpPr>
        <p:spPr/>
        <p:txBody>
          <a:bodyPr>
            <a:noAutofit/>
          </a:bodyPr>
          <a:lstStyle/>
          <a:p>
            <a:endParaRPr lang="pt-BR" sz="2400" dirty="0" smtClean="0">
              <a:latin typeface="Aparajita" pitchFamily="34" charset="0"/>
              <a:cs typeface="Aparajita" pitchFamily="34" charset="0"/>
            </a:endParaRPr>
          </a:p>
          <a:p>
            <a:r>
              <a:rPr lang="en-US" sz="2800" dirty="0" smtClean="0">
                <a:latin typeface="Aparajita" pitchFamily="34" charset="0"/>
                <a:cs typeface="Aparajita" pitchFamily="34" charset="0"/>
              </a:rPr>
              <a:t>Intrahepatic bile duct dilatation, and absence of cholelithiasis and coledocolitiasis.</a:t>
            </a:r>
            <a:endParaRPr lang="pt-BR" sz="2800" b="1" dirty="0">
              <a:latin typeface="Aparajita" pitchFamily="34" charset="0"/>
              <a:cs typeface="Aparajita" pitchFamily="34" charset="0"/>
            </a:endParaRPr>
          </a:p>
        </p:txBody>
      </p:sp>
      <p:pic>
        <p:nvPicPr>
          <p:cNvPr id="4" name="Espaço Reservado para Conteúdo 3" descr="764.JPG"/>
          <p:cNvPicPr>
            <a:picLocks noGrp="1" noChangeAspect="1"/>
          </p:cNvPicPr>
          <p:nvPr>
            <p:ph sz="quarter" idx="1"/>
          </p:nvPr>
        </p:nvPicPr>
        <p:blipFill>
          <a:blip r:embed="rId2" cstate="print"/>
          <a:stretch>
            <a:fillRect/>
          </a:stretch>
        </p:blipFill>
        <p:spPr>
          <a:xfrm>
            <a:off x="2995082" y="857232"/>
            <a:ext cx="5934636" cy="500066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3850" y="914400"/>
            <a:ext cx="2362200" cy="990600"/>
          </a:xfrm>
        </p:spPr>
        <p:txBody>
          <a:bodyPr>
            <a:normAutofit/>
          </a:bodyPr>
          <a:lstStyle/>
          <a:p>
            <a:pPr algn="r"/>
            <a:r>
              <a:rPr lang="pt-BR" sz="3600" dirty="0" smtClean="0"/>
              <a:t>ERCP </a:t>
            </a:r>
            <a:endParaRPr lang="pt-BR" sz="3600" dirty="0"/>
          </a:p>
        </p:txBody>
      </p:sp>
      <p:sp>
        <p:nvSpPr>
          <p:cNvPr id="5" name="Espaço Reservado para Texto 4"/>
          <p:cNvSpPr>
            <a:spLocks noGrp="1"/>
          </p:cNvSpPr>
          <p:nvPr>
            <p:ph type="body" idx="2"/>
          </p:nvPr>
        </p:nvSpPr>
        <p:spPr/>
        <p:txBody>
          <a:bodyPr>
            <a:normAutofit/>
          </a:bodyPr>
          <a:lstStyle/>
          <a:p>
            <a:endParaRPr lang="en-US" sz="2200" dirty="0" smtClean="0">
              <a:cs typeface="Aparajita" pitchFamily="34" charset="0"/>
            </a:endParaRPr>
          </a:p>
          <a:p>
            <a:r>
              <a:rPr lang="en-US" sz="2800" dirty="0" smtClean="0">
                <a:latin typeface="Aparajita" pitchFamily="34" charset="0"/>
                <a:cs typeface="Aparajita" pitchFamily="34" charset="0"/>
              </a:rPr>
              <a:t>Intrahepatic bile duct dilatation . Probable obstruction confluence of right and left hepatic duct .</a:t>
            </a:r>
            <a:endParaRPr lang="pt-BR" sz="2800" b="1" dirty="0">
              <a:latin typeface="Aparajita" pitchFamily="34" charset="0"/>
              <a:cs typeface="Aparajita" pitchFamily="34" charset="0"/>
            </a:endParaRPr>
          </a:p>
        </p:txBody>
      </p:sp>
      <p:pic>
        <p:nvPicPr>
          <p:cNvPr id="4" name="Espaço Reservado para Conteúdo 3" descr="754.JPG"/>
          <p:cNvPicPr>
            <a:picLocks noGrp="1" noChangeAspect="1"/>
          </p:cNvPicPr>
          <p:nvPr>
            <p:ph sz="quarter" idx="1"/>
          </p:nvPr>
        </p:nvPicPr>
        <p:blipFill>
          <a:blip r:embed="rId3" cstate="print"/>
          <a:stretch>
            <a:fillRect/>
          </a:stretch>
        </p:blipFill>
        <p:spPr>
          <a:xfrm>
            <a:off x="3786182" y="571480"/>
            <a:ext cx="4268995" cy="566252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Physical Examination</a:t>
            </a:r>
            <a:endParaRPr lang="pt-BR" dirty="0"/>
          </a:p>
        </p:txBody>
      </p:sp>
      <p:sp>
        <p:nvSpPr>
          <p:cNvPr id="3" name="Espaço Reservado para Conteúdo 2"/>
          <p:cNvSpPr>
            <a:spLocks noGrp="1"/>
          </p:cNvSpPr>
          <p:nvPr>
            <p:ph sz="quarter" idx="1"/>
          </p:nvPr>
        </p:nvSpPr>
        <p:spPr>
          <a:xfrm>
            <a:off x="428596" y="1571612"/>
            <a:ext cx="8358246" cy="4857784"/>
          </a:xfrm>
        </p:spPr>
        <p:txBody>
          <a:bodyPr>
            <a:normAutofit fontScale="92500" lnSpcReduction="10000"/>
          </a:bodyPr>
          <a:lstStyle/>
          <a:p>
            <a:r>
              <a:rPr lang="pt-BR" u="sng" dirty="0" smtClean="0">
                <a:latin typeface="Aparajita" pitchFamily="34" charset="0"/>
                <a:cs typeface="Aparajita" pitchFamily="34" charset="0"/>
              </a:rPr>
              <a:t>Patient was admitted for emergency HGB , awake , lucid and oriented . Cooperative, attentive to the environment, eucardica, eupnea, pale (1+/ 4+), hypohydrated (2+ / 4+), jaundiced (2+ / 4+), acyanotic, afebrile. Drainage output reduction (50ml in the past 6 days), dark urine, acholic stools. </a:t>
            </a:r>
          </a:p>
          <a:p>
            <a:r>
              <a:rPr lang="pt-BR" b="1" dirty="0" smtClean="0">
                <a:latin typeface="Aparajita" pitchFamily="34" charset="0"/>
                <a:cs typeface="Aparajita" pitchFamily="34" charset="0"/>
              </a:rPr>
              <a:t>Head and neck </a:t>
            </a:r>
            <a:r>
              <a:rPr lang="pt-BR" dirty="0" smtClean="0">
                <a:latin typeface="Aparajita" pitchFamily="34" charset="0"/>
                <a:cs typeface="Aparajita" pitchFamily="34" charset="0"/>
              </a:rPr>
              <a:t>: atypical faces, no palpable lymph nodes, unchanged oropharyngeal. </a:t>
            </a:r>
          </a:p>
          <a:p>
            <a:r>
              <a:rPr lang="pt-BR" b="1" dirty="0" smtClean="0">
                <a:latin typeface="Aparajita" pitchFamily="34" charset="0"/>
                <a:cs typeface="Aparajita" pitchFamily="34" charset="0"/>
              </a:rPr>
              <a:t>AR : </a:t>
            </a:r>
            <a:r>
              <a:rPr lang="pt-BR" dirty="0" smtClean="0">
                <a:latin typeface="Aparajita" pitchFamily="34" charset="0"/>
                <a:cs typeface="Aparajita" pitchFamily="34" charset="0"/>
              </a:rPr>
              <a:t>MVUA no adventitious sounds. Preserved elasticity and scalability . </a:t>
            </a:r>
          </a:p>
          <a:p>
            <a:r>
              <a:rPr lang="pt-BR" b="1" dirty="0" smtClean="0">
                <a:latin typeface="Aparajita" pitchFamily="34" charset="0"/>
                <a:cs typeface="Aparajita" pitchFamily="34" charset="0"/>
              </a:rPr>
              <a:t>LCA : </a:t>
            </a:r>
            <a:r>
              <a:rPr lang="pt-BR" dirty="0" smtClean="0">
                <a:latin typeface="Aparajita" pitchFamily="34" charset="0"/>
                <a:cs typeface="Aparajita" pitchFamily="34" charset="0"/>
              </a:rPr>
              <a:t>RCR 2T , no murmurs or extra-systole . </a:t>
            </a:r>
          </a:p>
          <a:p>
            <a:r>
              <a:rPr lang="pt-BR" b="1" dirty="0" smtClean="0">
                <a:latin typeface="Aparajita" pitchFamily="34" charset="0"/>
                <a:cs typeface="Aparajita" pitchFamily="34" charset="0"/>
              </a:rPr>
              <a:t>Abdomen: </a:t>
            </a:r>
            <a:r>
              <a:rPr lang="pt-BR" dirty="0" smtClean="0">
                <a:latin typeface="Aparajita" pitchFamily="34" charset="0"/>
                <a:cs typeface="Aparajita" pitchFamily="34" charset="0"/>
              </a:rPr>
              <a:t>distended without signs of peritoneal irritation, painful to deep palpation , presence of biliary drain , showing no visceromegalies or masses , bowel sounds present. </a:t>
            </a:r>
          </a:p>
          <a:p>
            <a:r>
              <a:rPr lang="pt-BR" b="1" dirty="0" smtClean="0">
                <a:latin typeface="Aparajita" pitchFamily="34" charset="0"/>
                <a:cs typeface="Aparajita" pitchFamily="34" charset="0"/>
              </a:rPr>
              <a:t>MMs: </a:t>
            </a:r>
            <a:r>
              <a:rPr lang="pt-BR" dirty="0" smtClean="0">
                <a:latin typeface="Aparajita" pitchFamily="34" charset="0"/>
                <a:cs typeface="Aparajita" pitchFamily="34" charset="0"/>
              </a:rPr>
              <a:t> pulse present, free of edema.</a:t>
            </a:r>
            <a:endParaRPr lang="pt-BR" b="1" i="1"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857232"/>
            <a:ext cx="2028852" cy="871526"/>
          </a:xfrm>
        </p:spPr>
        <p:txBody>
          <a:bodyPr/>
          <a:lstStyle/>
          <a:p>
            <a:pPr algn="r"/>
            <a:r>
              <a:rPr lang="pt-BR" sz="3600" dirty="0" smtClean="0"/>
              <a:t>CT</a:t>
            </a:r>
            <a:endParaRPr lang="pt-BR" sz="3600" dirty="0"/>
          </a:p>
        </p:txBody>
      </p:sp>
      <p:sp>
        <p:nvSpPr>
          <p:cNvPr id="7" name="Espaço Reservado para Texto 6"/>
          <p:cNvSpPr>
            <a:spLocks noGrp="1"/>
          </p:cNvSpPr>
          <p:nvPr>
            <p:ph type="body" idx="2"/>
          </p:nvPr>
        </p:nvSpPr>
        <p:spPr>
          <a:xfrm>
            <a:off x="214282" y="1500174"/>
            <a:ext cx="2643206" cy="5000660"/>
          </a:xfrm>
        </p:spPr>
        <p:txBody>
          <a:bodyPr>
            <a:noAutofit/>
          </a:bodyPr>
          <a:lstStyle/>
          <a:p>
            <a:endParaRPr lang="en-US" sz="2600" dirty="0" smtClean="0">
              <a:latin typeface="Aparajita" pitchFamily="34" charset="0"/>
              <a:cs typeface="Aparajita" pitchFamily="34" charset="0"/>
            </a:endParaRPr>
          </a:p>
          <a:p>
            <a:r>
              <a:rPr lang="en-US" sz="2600" dirty="0" smtClean="0">
                <a:latin typeface="Aparajita" pitchFamily="34" charset="0"/>
                <a:cs typeface="Aparajita" pitchFamily="34" charset="0"/>
              </a:rPr>
              <a:t>Dilatation of intra-hepatic bile ducts, with mild aerobilia. </a:t>
            </a:r>
          </a:p>
          <a:p>
            <a:r>
              <a:rPr lang="en-US" sz="2600" dirty="0" smtClean="0">
                <a:latin typeface="Aparajita" pitchFamily="34" charset="0"/>
                <a:cs typeface="Aparajita" pitchFamily="34" charset="0"/>
              </a:rPr>
              <a:t>Presence of  biliary drainage with proximal convergence of the bile ducts. </a:t>
            </a:r>
            <a:endParaRPr lang="pt-BR" sz="2600" dirty="0">
              <a:latin typeface="Aparajita" pitchFamily="34" charset="0"/>
              <a:cs typeface="Aparajita" pitchFamily="34" charset="0"/>
            </a:endParaRPr>
          </a:p>
        </p:txBody>
      </p:sp>
      <p:pic>
        <p:nvPicPr>
          <p:cNvPr id="17" name="Imagem 16" descr="ducto biliar.jpg"/>
          <p:cNvPicPr>
            <a:picLocks noChangeAspect="1"/>
          </p:cNvPicPr>
          <p:nvPr/>
        </p:nvPicPr>
        <p:blipFill>
          <a:blip r:embed="rId2"/>
          <a:stretch>
            <a:fillRect/>
          </a:stretch>
        </p:blipFill>
        <p:spPr>
          <a:xfrm>
            <a:off x="3500429" y="880020"/>
            <a:ext cx="4786347" cy="49064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357158" y="714356"/>
            <a:ext cx="2362200" cy="990600"/>
          </a:xfrm>
        </p:spPr>
        <p:txBody>
          <a:bodyPr/>
          <a:lstStyle/>
          <a:p>
            <a:pPr algn="r"/>
            <a:r>
              <a:rPr lang="pt-BR" sz="3600" dirty="0" smtClean="0"/>
              <a:t>CT</a:t>
            </a:r>
            <a:endParaRPr lang="pt-BR" sz="3600" dirty="0"/>
          </a:p>
        </p:txBody>
      </p:sp>
      <p:sp>
        <p:nvSpPr>
          <p:cNvPr id="12" name="Espaço Reservado para Texto 11"/>
          <p:cNvSpPr>
            <a:spLocks noGrp="1"/>
          </p:cNvSpPr>
          <p:nvPr>
            <p:ph type="body" idx="2"/>
          </p:nvPr>
        </p:nvSpPr>
        <p:spPr>
          <a:xfrm>
            <a:off x="142844" y="1785926"/>
            <a:ext cx="2643206" cy="4268799"/>
          </a:xfrm>
        </p:spPr>
        <p:txBody>
          <a:bodyPr>
            <a:noAutofit/>
          </a:bodyPr>
          <a:lstStyle/>
          <a:p>
            <a:pPr lvl="0"/>
            <a:r>
              <a:rPr lang="en-US" sz="2600" dirty="0" smtClean="0">
                <a:latin typeface="Aparajita" pitchFamily="34" charset="0"/>
                <a:cs typeface="Aparajita" pitchFamily="34" charset="0"/>
              </a:rPr>
              <a:t>Most of the abdominal lymphadenopathy showed calcifications in the celiac trunk topography, hepatic hilum, para-aortic and mesenteric. </a:t>
            </a:r>
          </a:p>
          <a:p>
            <a:pPr lvl="0"/>
            <a:r>
              <a:rPr lang="en-US" sz="2600" dirty="0" smtClean="0">
                <a:latin typeface="Aparajita" pitchFamily="34" charset="0"/>
                <a:cs typeface="Aparajita" pitchFamily="34" charset="0"/>
              </a:rPr>
              <a:t>Hypodense formations on the left, rounded lobe with cystic densities</a:t>
            </a:r>
            <a:endParaRPr lang="pt-BR" sz="2600" dirty="0" smtClean="0">
              <a:latin typeface="Aparajita" pitchFamily="34" charset="0"/>
              <a:cs typeface="Aparajita" pitchFamily="34" charset="0"/>
            </a:endParaRPr>
          </a:p>
          <a:p>
            <a:endParaRPr lang="pt-BR" sz="2600" dirty="0"/>
          </a:p>
        </p:txBody>
      </p:sp>
      <p:pic>
        <p:nvPicPr>
          <p:cNvPr id="19" name="Imagem 18" descr="linfonodos2.jpg"/>
          <p:cNvPicPr>
            <a:picLocks noChangeAspect="1"/>
          </p:cNvPicPr>
          <p:nvPr/>
        </p:nvPicPr>
        <p:blipFill>
          <a:blip r:embed="rId2"/>
          <a:stretch>
            <a:fillRect/>
          </a:stretch>
        </p:blipFill>
        <p:spPr>
          <a:xfrm>
            <a:off x="3428992" y="928670"/>
            <a:ext cx="4885191" cy="50006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28787</TotalTime>
  <Words>1468</Words>
  <Application>Microsoft Office PowerPoint</Application>
  <PresentationFormat>On-screen Show (4:3)</PresentationFormat>
  <Paragraphs>176</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Cívico</vt:lpstr>
      <vt:lpstr> A case report</vt:lpstr>
      <vt:lpstr>Clinical History  </vt:lpstr>
      <vt:lpstr>Clinical History</vt:lpstr>
      <vt:lpstr>Clinical History</vt:lpstr>
      <vt:lpstr>USG</vt:lpstr>
      <vt:lpstr>ERCP </vt:lpstr>
      <vt:lpstr>Physical Examination</vt:lpstr>
      <vt:lpstr>CT</vt:lpstr>
      <vt:lpstr>CT</vt:lpstr>
      <vt:lpstr>Laboratory </vt:lpstr>
      <vt:lpstr>Surgical Treatment</vt:lpstr>
      <vt:lpstr>Histopathological </vt:lpstr>
      <vt:lpstr>Clinical Treatment</vt:lpstr>
      <vt:lpstr>PTC</vt:lpstr>
      <vt:lpstr>Radiology procedure</vt:lpstr>
      <vt:lpstr>Paracococcidioidomycosis</vt:lpstr>
      <vt:lpstr>Epidemiology</vt:lpstr>
      <vt:lpstr>Pathogenesis </vt:lpstr>
      <vt:lpstr>Classification of Cnical forms</vt:lpstr>
      <vt:lpstr>PowerPoint Presentation</vt:lpstr>
      <vt:lpstr>Clinical Picture</vt:lpstr>
      <vt:lpstr>Clinical Manifestations</vt:lpstr>
      <vt:lpstr>Manifestações Clínicas</vt:lpstr>
      <vt:lpstr>Differential Diagnosis</vt:lpstr>
      <vt:lpstr>Chest x - ray</vt:lpstr>
      <vt:lpstr>TC de tórax </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Paracoccidioidomicose de via biliar e hepática</dc:title>
  <dc:creator>Usuario</dc:creator>
  <cp:lastModifiedBy>RUMELA BASU</cp:lastModifiedBy>
  <cp:revision>379</cp:revision>
  <dcterms:created xsi:type="dcterms:W3CDTF">2014-09-04T20:37:04Z</dcterms:created>
  <dcterms:modified xsi:type="dcterms:W3CDTF">2014-11-14T09:08:59Z</dcterms:modified>
</cp:coreProperties>
</file>